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4"/>
  </p:notesMasterIdLst>
  <p:sldIdLst>
    <p:sldId id="256" r:id="rId2"/>
    <p:sldId id="260" r:id="rId3"/>
    <p:sldId id="298" r:id="rId4"/>
    <p:sldId id="274" r:id="rId5"/>
    <p:sldId id="279" r:id="rId6"/>
    <p:sldId id="282" r:id="rId7"/>
    <p:sldId id="280" r:id="rId8"/>
    <p:sldId id="290" r:id="rId9"/>
    <p:sldId id="292" r:id="rId10"/>
    <p:sldId id="291" r:id="rId11"/>
    <p:sldId id="261" r:id="rId12"/>
    <p:sldId id="259" r:id="rId13"/>
    <p:sldId id="299" r:id="rId14"/>
    <p:sldId id="284" r:id="rId15"/>
    <p:sldId id="264" r:id="rId16"/>
    <p:sldId id="263" r:id="rId17"/>
    <p:sldId id="266" r:id="rId18"/>
    <p:sldId id="265" r:id="rId19"/>
    <p:sldId id="268" r:id="rId20"/>
    <p:sldId id="300" r:id="rId21"/>
    <p:sldId id="269" r:id="rId22"/>
    <p:sldId id="285" r:id="rId23"/>
    <p:sldId id="286" r:id="rId24"/>
    <p:sldId id="287" r:id="rId25"/>
    <p:sldId id="288" r:id="rId26"/>
    <p:sldId id="270" r:id="rId27"/>
    <p:sldId id="262" r:id="rId28"/>
    <p:sldId id="276" r:id="rId29"/>
    <p:sldId id="271" r:id="rId30"/>
    <p:sldId id="277" r:id="rId31"/>
    <p:sldId id="297" r:id="rId32"/>
    <p:sldId id="295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63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583;&#1576;&#1604;&#1608;&#1605;%20&#1575;&#1604;&#1576;&#1585;&#1605;&#1580;&#1577;\1103&#1606;&#1592;&#1605;%20&#1575;&#1604;&#1578;&#1588;&#1594;&#1610;&#1604;\lect\Exsel\&#1578;&#1591;&#1576;&#1610;&#1602;%20&#1575;&#1603;&#1587;&#1610;&#1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/>
              <a:t>درجات الطالبات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'سجل درجات1'!$C$6</c:f>
              <c:strCache>
                <c:ptCount val="1"/>
                <c:pt idx="0">
                  <c:v>اسماء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درجات1'!$D$6:$F$6</c:f>
              <c:numCache>
                <c:formatCode>General</c:formatCode>
                <c:ptCount val="3"/>
                <c:pt idx="0">
                  <c:v>90</c:v>
                </c:pt>
                <c:pt idx="1">
                  <c:v>87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B-4A31-83B3-7356C4D6331B}"/>
            </c:ext>
          </c:extLst>
        </c:ser>
        <c:ser>
          <c:idx val="1"/>
          <c:order val="1"/>
          <c:tx>
            <c:strRef>
              <c:f>'سجل درجات1'!$C$7</c:f>
              <c:strCache>
                <c:ptCount val="1"/>
                <c:pt idx="0">
                  <c:v>مها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درجات1'!$D$7:$F$7</c:f>
              <c:numCache>
                <c:formatCode>General</c:formatCode>
                <c:ptCount val="3"/>
                <c:pt idx="0">
                  <c:v>100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B-4A31-83B3-7356C4D6331B}"/>
            </c:ext>
          </c:extLst>
        </c:ser>
        <c:ser>
          <c:idx val="2"/>
          <c:order val="2"/>
          <c:tx>
            <c:strRef>
              <c:f>'سجل درجات1'!$C$8</c:f>
              <c:strCache>
                <c:ptCount val="1"/>
                <c:pt idx="0">
                  <c:v>فاطمة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درجات1'!$D$8:$F$8</c:f>
              <c:numCache>
                <c:formatCode>General</c:formatCode>
                <c:ptCount val="3"/>
                <c:pt idx="0">
                  <c:v>100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AB-4A31-83B3-7356C4D63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412608"/>
        <c:axId val="181414144"/>
      </c:barChart>
      <c:catAx>
        <c:axId val="181412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1414144"/>
        <c:crosses val="autoZero"/>
        <c:auto val="1"/>
        <c:lblAlgn val="ctr"/>
        <c:lblOffset val="100"/>
        <c:noMultiLvlLbl val="0"/>
      </c:catAx>
      <c:valAx>
        <c:axId val="181414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1412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effectLst>
      <a:glow rad="228600">
        <a:schemeClr val="accent2">
          <a:satMod val="175000"/>
          <a:alpha val="40000"/>
        </a:schemeClr>
      </a:glo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02/03/38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60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924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52E26D-7441-47BD-B039-6A112D8FDEAA}" type="datetime1">
              <a:rPr lang="ar-SA" smtClean="0"/>
              <a:t>02/03/38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3A8-62DA-4E45-8606-E5B3F9E85A91}" type="datetime1">
              <a:rPr lang="ar-SA" smtClean="0"/>
              <a:t>02/03/38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017-C04D-4BE5-82BC-F2A8051E2AF5}" type="datetime1">
              <a:rPr lang="ar-SA" smtClean="0"/>
              <a:t>02/03/38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9E7-C48D-4E99-A90C-B4F57D6D3A1C}" type="datetime1">
              <a:rPr lang="ar-SA" smtClean="0"/>
              <a:t>02/03/38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FB2-1D97-49E3-AE6E-8E59D5EEE246}" type="datetime1">
              <a:rPr lang="ar-SA" smtClean="0"/>
              <a:t>02/03/38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9E02-C5FE-4177-892A-6A3E599ECF05}" type="datetime1">
              <a:rPr lang="ar-SA" smtClean="0"/>
              <a:t>02/03/38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FFD0-9B32-49D1-B2EC-2029BE9E2406}" type="datetime1">
              <a:rPr lang="ar-SA" smtClean="0"/>
              <a:t>02/03/38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2A6-9233-44E4-9287-ECE3CBAEE21D}" type="datetime1">
              <a:rPr lang="ar-SA" smtClean="0"/>
              <a:t>02/03/38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F50E-F81F-4539-BEBB-5B2DB2F7A58C}" type="datetime1">
              <a:rPr lang="ar-SA" smtClean="0"/>
              <a:t>02/03/38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9235E3C-4F4B-4126-A5DC-678EAC97CBE2}" type="datetime1">
              <a:rPr lang="ar-SA" smtClean="0"/>
              <a:t>02/03/38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3AF56D-83BA-4740-B5A0-62C12C240450}" type="datetime1">
              <a:rPr lang="ar-SA" smtClean="0"/>
              <a:t>02/03/38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379295-92E2-4A4E-A195-F916CED4EFA9}" type="datetime1">
              <a:rPr lang="ar-SA" smtClean="0"/>
              <a:t>02/03/38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94308" y="334698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51720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الأول</a:t>
            </a:r>
            <a:endParaRPr lang="ar-SA" dirty="0"/>
          </a:p>
        </p:txBody>
      </p:sp>
      <p:pic>
        <p:nvPicPr>
          <p:cNvPr id="2" name="صورة 1" descr="Original file ‎ (SVG file, nominally 110 × 108 pixels, file size: 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8" y="1124744"/>
            <a:ext cx="1800200" cy="176740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11407" y="1968820"/>
            <a:ext cx="2017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EXCEL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0601" b="30050"/>
          <a:stretch/>
        </p:blipFill>
        <p:spPr>
          <a:xfrm>
            <a:off x="971600" y="908720"/>
            <a:ext cx="7209430" cy="3744416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تنسيق </a:t>
            </a: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204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A" dirty="0" smtClean="0"/>
              <a:t>لكتابة  الصيغة لابد أن</a:t>
            </a:r>
            <a:r>
              <a:rPr lang="en-US" dirty="0" smtClean="0"/>
              <a:t> </a:t>
            </a:r>
            <a:r>
              <a:rPr lang="ar-SA" dirty="0" smtClean="0"/>
              <a:t> تبدأ بإشارة المساواة متبوعة بعناوين الخلايا المراد عمل حسابات عليها و المعاملات الحسابية المرغوبة ثم زر الادخال </a:t>
            </a:r>
            <a:r>
              <a:rPr lang="en-US" dirty="0" smtClean="0"/>
              <a:t>Enter</a:t>
            </a:r>
            <a:r>
              <a:rPr lang="ar-SA" dirty="0" smtClean="0"/>
              <a:t> ليتم عرض النتيجة في الخلية النشطة .</a:t>
            </a:r>
          </a:p>
          <a:p>
            <a:pPr>
              <a:buFont typeface="Wingdings" pitchFamily="2" charset="2"/>
              <a:buChar char="q"/>
            </a:pPr>
            <a:endParaRPr lang="ar-SA" sz="9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A1*B2+C3</a:t>
            </a:r>
            <a:r>
              <a:rPr lang="ar-SA" sz="3600" b="1" dirty="0" smtClean="0">
                <a:solidFill>
                  <a:schemeClr val="accent2"/>
                </a:solidFill>
              </a:rPr>
              <a:t>=  </a:t>
            </a:r>
          </a:p>
          <a:p>
            <a:pPr algn="ctr">
              <a:buFont typeface="Wingdings" pitchFamily="2" charset="2"/>
              <a:buChar char="q"/>
            </a:pPr>
            <a:endParaRPr lang="ar-SA" sz="9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الترتيب مهم في الصيغ الرياضية حيث أن عملية الضرب والقسمة تتم قبل الجمع والطرح .</a:t>
            </a: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يمكن تعديل الصيغة بالنقر المزدوج على الخلية أو من شريط المعادلة 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55776" y="692696"/>
            <a:ext cx="4053041" cy="8112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الصيغ الرياضية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893172"/>
              </p:ext>
            </p:extLst>
          </p:nvPr>
        </p:nvGraphicFramePr>
        <p:xfrm>
          <a:off x="1187623" y="2060850"/>
          <a:ext cx="6912768" cy="3816421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العامل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المعنى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مثال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%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النسبة المئوية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5%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+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 الجمع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5+10</a:t>
                      </a:r>
                      <a:endParaRPr lang="en-US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-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</a:t>
                      </a:r>
                      <a:r>
                        <a:rPr lang="ar-SA" sz="2400" baseline="0" dirty="0" smtClean="0"/>
                        <a:t> الطرح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5</a:t>
                      </a:r>
                      <a:r>
                        <a:rPr lang="en-US" sz="2400" baseline="0" dirty="0" smtClean="0"/>
                        <a:t> – 10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*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 الضرب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 *</a:t>
                      </a:r>
                      <a:r>
                        <a:rPr lang="en-US" sz="2400" baseline="0" dirty="0" smtClean="0"/>
                        <a:t> 5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/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 القسمة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10 /</a:t>
                      </a:r>
                      <a:r>
                        <a:rPr lang="en-US" sz="2400" baseline="0" dirty="0" smtClean="0"/>
                        <a:t> 2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^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الأس (القوة)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 ^ 2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51410" y="764704"/>
            <a:ext cx="4053041" cy="8112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العوامل الحسابية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94308" y="334698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2" name="صورة 1" descr="Original file ‎ (SVG file, nominally 110 × 108 pixels, file size: 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8" y="1124744"/>
            <a:ext cx="1800200" cy="176740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11407" y="1968820"/>
            <a:ext cx="2017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EXCEL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4408" y="4725144"/>
            <a:ext cx="4933031" cy="841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smtClean="0"/>
              <a:t>الجزء الثاني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0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836712"/>
            <a:ext cx="4053041" cy="811217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الصيغ الجاهزة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19257"/>
            <a:ext cx="6984776" cy="3603812"/>
          </a:xfrm>
        </p:spPr>
        <p:txBody>
          <a:bodyPr/>
          <a:lstStyle/>
          <a:p>
            <a:pPr eaLnBrk="1" hangingPunct="1"/>
            <a:r>
              <a:rPr lang="ar-SA" altLang="ar-SA" sz="2800" dirty="0" smtClean="0"/>
              <a:t>هي</a:t>
            </a:r>
            <a:r>
              <a:rPr lang="ar-SA" altLang="ar-SA" sz="2800" dirty="0" smtClean="0"/>
              <a:t> </a:t>
            </a:r>
            <a:r>
              <a:rPr lang="ar-SA" altLang="ar-SA" sz="2800" dirty="0" smtClean="0"/>
              <a:t>عبارة عن صيغ رياضية معرفه مسبقأ من قبل برنامج </a:t>
            </a:r>
            <a:r>
              <a:rPr lang="en-US" altLang="ar-SA" sz="2800" dirty="0" smtClean="0"/>
              <a:t>Excel</a:t>
            </a:r>
            <a:r>
              <a:rPr lang="ar-SA" altLang="ar-SA" sz="2800" dirty="0" smtClean="0"/>
              <a:t> .</a:t>
            </a:r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صيغة يكتبها المستخدم       </a:t>
            </a:r>
            <a:r>
              <a:rPr lang="ar-SA" altLang="ar-SA" sz="2800" dirty="0" smtClean="0"/>
              <a:t>:   </a:t>
            </a:r>
            <a:r>
              <a:rPr lang="ar-SA" altLang="ar-SA" sz="2800" dirty="0" smtClean="0"/>
              <a:t> </a:t>
            </a:r>
            <a:r>
              <a:rPr lang="en-US" altLang="ar-SA" sz="2800" dirty="0" smtClean="0"/>
              <a:t>= A1+A2+A3</a:t>
            </a:r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صيغة موجودة في البرنامج </a:t>
            </a:r>
            <a:r>
              <a:rPr lang="ar-SA" altLang="ar-SA" sz="2800" dirty="0" smtClean="0"/>
              <a:t> </a:t>
            </a:r>
            <a:r>
              <a:rPr lang="ar-SA" altLang="ar-SA" sz="2800" dirty="0" smtClean="0"/>
              <a:t>:     </a:t>
            </a:r>
            <a:r>
              <a:rPr lang="en-US" altLang="ar-SA" sz="2800" dirty="0" smtClean="0"/>
              <a:t>SUM(A1:A3)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026568" y="1052736"/>
            <a:ext cx="4968551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مكتبة الدالات 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57383" b="80515"/>
          <a:stretch/>
        </p:blipFill>
        <p:spPr>
          <a:xfrm>
            <a:off x="1246814" y="2348880"/>
            <a:ext cx="6528058" cy="223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684424"/>
              </p:ext>
            </p:extLst>
          </p:nvPr>
        </p:nvGraphicFramePr>
        <p:xfrm>
          <a:off x="2483768" y="2420888"/>
          <a:ext cx="5112568" cy="3384377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الصيغة</a:t>
                      </a:r>
                      <a:r>
                        <a:rPr lang="ar-SA" sz="2400" baseline="0" dirty="0" smtClean="0"/>
                        <a:t> العامة للدالة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=Date()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إدخال تاريخ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=Today()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إرجاع تاريخ اليوم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=Now()</a:t>
                      </a:r>
                      <a:endParaRPr lang="ar-SA" sz="2400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إرجاع تاريخ اليوم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aseline="0" dirty="0" smtClean="0"/>
                        <a:t>و الوقت الحالي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55776" y="980728"/>
            <a:ext cx="4968551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التاريخ والوقت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4" y="1124744"/>
            <a:ext cx="97158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756370"/>
              </p:ext>
            </p:extLst>
          </p:nvPr>
        </p:nvGraphicFramePr>
        <p:xfrm>
          <a:off x="2480599" y="2276872"/>
          <a:ext cx="5256584" cy="3521563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24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الصيغة</a:t>
                      </a:r>
                      <a:r>
                        <a:rPr lang="ar-SA" sz="2400" baseline="0" dirty="0" smtClean="0"/>
                        <a:t> العامة للدالة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=LEN(D4)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تحسب عدد الأحرف في الخلية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=TRIM(A4)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تقلل الفراغات لخانة واحدة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=UPPER(F6)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تحول</a:t>
                      </a:r>
                      <a:r>
                        <a:rPr lang="ar-SA" sz="2400" baseline="0" dirty="0" smtClean="0"/>
                        <a:t> من صغير لكبير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6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=LOWER(F7)</a:t>
                      </a:r>
                      <a:endParaRPr lang="ar-SA" sz="2400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aseline="0" dirty="0" smtClean="0"/>
                        <a:t>تحول من كبير لصغير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915816" y="873783"/>
            <a:ext cx="4386150" cy="101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نصية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0505"/>
            <a:ext cx="8640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667307"/>
              </p:ext>
            </p:extLst>
          </p:nvPr>
        </p:nvGraphicFramePr>
        <p:xfrm>
          <a:off x="2339752" y="2204864"/>
          <a:ext cx="5706634" cy="358020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50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34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</a:t>
                      </a:r>
                      <a:r>
                        <a:rPr lang="ar-SA" sz="2400" baseline="0" dirty="0" smtClean="0"/>
                        <a:t>لدالة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9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Average(A1:A6)</a:t>
                      </a:r>
                      <a:r>
                        <a:rPr lang="ar-SA" sz="2400" dirty="0" smtClean="0"/>
                        <a:t>=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إيجاد</a:t>
                      </a:r>
                      <a:r>
                        <a:rPr lang="ar-SA" sz="2400" baseline="0" dirty="0" smtClean="0"/>
                        <a:t> الوسط الحسابي</a:t>
                      </a:r>
                      <a:endParaRPr lang="en-US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2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=Count(A1:A6)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لحساب عدد الأرقام الموجودة</a:t>
                      </a:r>
                    </a:p>
                    <a:p>
                      <a:pPr algn="ctr" rtl="1"/>
                      <a:r>
                        <a:rPr lang="ar-SA" sz="2000" baseline="0" dirty="0" smtClean="0"/>
                        <a:t> في نطاق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=Max(A1:A6)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القيمة القصوى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Maximum </a:t>
                      </a:r>
                      <a:r>
                        <a:rPr lang="en-US" sz="2400" baseline="0" dirty="0" smtClean="0"/>
                        <a:t>Value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=Min(A1:A6)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القيمة الدنيا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Minimum</a:t>
                      </a:r>
                      <a:r>
                        <a:rPr lang="en-US" sz="2400" baseline="0" dirty="0" smtClean="0"/>
                        <a:t> Value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37022" y="1052736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أمثلة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إحصائية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/>
        </p:blipFill>
        <p:spPr bwMode="auto">
          <a:xfrm>
            <a:off x="766119" y="1052736"/>
            <a:ext cx="1501625" cy="248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426268"/>
              </p:ext>
            </p:extLst>
          </p:nvPr>
        </p:nvGraphicFramePr>
        <p:xfrm>
          <a:off x="1907704" y="1698717"/>
          <a:ext cx="5688632" cy="4207337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الدالة</a:t>
                      </a:r>
                      <a:r>
                        <a:rPr lang="ar-SA" sz="2400" baseline="0" dirty="0" smtClean="0"/>
                        <a:t> 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85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=SUM(A1:A6)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=SUM(A1,D2,B5 )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إيجاد</a:t>
                      </a:r>
                      <a:r>
                        <a:rPr lang="ar-SA" sz="2000" baseline="0" dirty="0" smtClean="0"/>
                        <a:t> مجموع نطاق</a:t>
                      </a:r>
                    </a:p>
                    <a:p>
                      <a:pPr algn="ctr" rtl="1"/>
                      <a:r>
                        <a:rPr lang="ar-SA" sz="2000" baseline="0" dirty="0" smtClean="0"/>
                        <a:t>إيجاد مجموع قيم متفرقة</a:t>
                      </a:r>
                      <a:endParaRPr lang="ar-SA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=POWER(A1 ;2)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دالة القوة أو الأس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=SQRT(A1)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إرجاع الجذر التربيعي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=INT(A2)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aseline="0" dirty="0" smtClean="0"/>
                        <a:t>التقريب إلى اقرب عدد صحيح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عنوان 1"/>
          <p:cNvSpPr txBox="1">
            <a:spLocks/>
          </p:cNvSpPr>
          <p:nvPr/>
        </p:nvSpPr>
        <p:spPr>
          <a:xfrm>
            <a:off x="2267744" y="836712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الرياضية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1090"/>
            <a:ext cx="864096" cy="15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412776"/>
            <a:ext cx="6840760" cy="4310293"/>
          </a:xfrm>
        </p:spPr>
        <p:txBody>
          <a:bodyPr/>
          <a:lstStyle/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الهدف الرئيسي من تصميم برنامج الجداول الإلكترونية </a:t>
            </a:r>
          </a:p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Microsoft Excel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 :</a:t>
            </a:r>
          </a:p>
          <a:p>
            <a:pPr marL="0" indent="0">
              <a:buNone/>
            </a:pPr>
            <a:endParaRPr lang="ar-SA" u="sng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 smtClean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هو تخزين البيانات وإجراء العمليات الحسابية والتحليلات الإحصائية عليها وإنشاء الرسوم البيانية التي تمثلها وذلك عن طريق أوامر سهلة الاستخدام .</a:t>
            </a:r>
          </a:p>
          <a:p>
            <a:endParaRPr lang="ar-SA" dirty="0"/>
          </a:p>
        </p:txBody>
      </p:sp>
      <p:pic>
        <p:nvPicPr>
          <p:cNvPr id="5" name="صورة 4" descr="Original file ‎ (SVG file, nominally 110 × 108 pixels, file size: 4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973436" cy="955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94308" y="334698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2" name="صورة 1" descr="Original file ‎ (SVG file, nominally 110 × 108 pixels, file size: 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8" y="1124744"/>
            <a:ext cx="1800200" cy="176740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11407" y="1968820"/>
            <a:ext cx="2017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EXCEL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4408" y="4725144"/>
            <a:ext cx="4933031" cy="841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smtClean="0"/>
              <a:t>الجزء الثالث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7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2699792" y="1340768"/>
            <a:ext cx="504055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أشهر الدوال المنطقية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دالة -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71600" y="2996952"/>
            <a:ext cx="7416824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=IF(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logical_test</a:t>
            </a:r>
            <a:r>
              <a:rPr lang="en-US" sz="2800" b="1" dirty="0" smtClean="0"/>
              <a:t> ;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value_if_true</a:t>
            </a:r>
            <a:r>
              <a:rPr lang="en-US" sz="2800" b="1" dirty="0" smtClean="0"/>
              <a:t>; </a:t>
            </a:r>
            <a:r>
              <a:rPr lang="en-US" sz="2800" b="1" dirty="0" smtClean="0">
                <a:solidFill>
                  <a:schemeClr val="accent2"/>
                </a:solidFill>
              </a:rPr>
              <a:t>value_if_false</a:t>
            </a:r>
            <a:r>
              <a:rPr lang="en-US" sz="2800" b="1" dirty="0" smtClean="0"/>
              <a:t>)</a:t>
            </a:r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Ex :</a:t>
            </a:r>
            <a:endParaRPr lang="ar-SA" sz="2800" b="1" dirty="0" smtClean="0"/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=IF(A1&gt;=60;”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en-US" sz="2800" b="1" dirty="0" smtClean="0"/>
              <a:t>”;”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NO”</a:t>
            </a:r>
            <a:r>
              <a:rPr lang="en-US" sz="2800" b="1" dirty="0" smtClean="0"/>
              <a:t>)</a:t>
            </a:r>
          </a:p>
          <a:p>
            <a:pPr algn="l"/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1152128" cy="17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43608" y="1600200"/>
            <a:ext cx="7128792" cy="8207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دالة شرطيه تعطي قيمة معينه</a:t>
            </a:r>
            <a:r>
              <a:rPr lang="en-US" altLang="ar-SA" sz="2400" dirty="0" smtClean="0"/>
              <a:t> </a:t>
            </a:r>
            <a:r>
              <a:rPr lang="ar-SA" altLang="ar-SA" sz="2400" dirty="0" smtClean="0"/>
              <a:t>اذا كان الشرط متحققاً و قيمة أخرى</a:t>
            </a:r>
            <a:r>
              <a:rPr lang="en-US" altLang="ar-SA" sz="2400" dirty="0" smtClean="0"/>
              <a:t> </a:t>
            </a:r>
            <a:endParaRPr lang="ar-SA" altLang="ar-SA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اذا لم يتحقق الشرط.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ar-SA" sz="24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27280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8991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  <p:pic>
        <p:nvPicPr>
          <p:cNvPr id="2" name="صورة 1" descr="وسيطات الدال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8" y="1700808"/>
            <a:ext cx="698235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وسيطات الدال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40" y="1700213"/>
            <a:ext cx="6800295" cy="3644128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495856" y="1132105"/>
            <a:ext cx="1547813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الشرط </a:t>
            </a:r>
            <a:endParaRPr lang="en-US" altLang="ar-SA" sz="1800" b="1" dirty="0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6176768" y="1417278"/>
            <a:ext cx="843503" cy="99199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519254" y="2409273"/>
            <a:ext cx="1368152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ar-SA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dirty="0"/>
              <a:t>قيمة الخليه اذا تحقق الشرط </a:t>
            </a:r>
            <a:endParaRPr lang="en-US" altLang="ar-SA" dirty="0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7020272" y="2737937"/>
            <a:ext cx="498982" cy="4971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7472898" y="3814583"/>
            <a:ext cx="1368153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قيمة الخليه اذا لم يتحقق </a:t>
            </a:r>
            <a:endParaRPr lang="en-US" altLang="ar-SA" sz="1800" b="1" dirty="0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 flipV="1">
            <a:off x="6444355" y="3271982"/>
            <a:ext cx="1028543" cy="94910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26882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9138"/>
            <a:ext cx="7560840" cy="410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2941523" y="980728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نتيجة الدالة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8446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pt-BR" sz="3200" b="1" dirty="0" smtClean="0"/>
              <a:t>=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(H7&gt;=90;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"A";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(H7&gt;=80;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"B";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(H7&gt;=70;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"C";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(H7&gt;=60;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"D";"H”</a:t>
            </a:r>
            <a:endParaRPr lang="ar-SA" sz="3200" b="1" dirty="0" smtClean="0"/>
          </a:p>
          <a:p>
            <a:pPr algn="l">
              <a:buNone/>
            </a:pPr>
            <a:r>
              <a:rPr lang="pt-BR" dirty="0" smtClean="0"/>
              <a:t>))))</a:t>
            </a:r>
            <a:endParaRPr lang="ar-SA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123728" y="764704"/>
            <a:ext cx="504055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أشهر الدوال المنطقية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دالة </a:t>
            </a:r>
            <a:r>
              <a:rPr lang="en-US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 </a:t>
            </a:r>
            <a:r>
              <a:rPr lang="ar-SA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المتداخلة</a:t>
            </a:r>
            <a:endParaRPr lang="en-US" sz="39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152128" cy="17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أخطاء الصيغ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936821"/>
              </p:ext>
            </p:extLst>
          </p:nvPr>
        </p:nvGraphicFramePr>
        <p:xfrm>
          <a:off x="1115616" y="1916832"/>
          <a:ext cx="7128792" cy="396043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3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الخطأ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المعنى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#NAME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صحح اسم النطاق</a:t>
                      </a:r>
                      <a:r>
                        <a:rPr lang="ar-SA" sz="2000" b="1" baseline="0" dirty="0" smtClean="0"/>
                        <a:t> . إملاء خاطئ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#N/A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صيغة غير متاحة</a:t>
                      </a:r>
                      <a:r>
                        <a:rPr lang="ar-SA" sz="2000" b="1" baseline="0" dirty="0" smtClean="0"/>
                        <a:t> , تاكد من وجود قيمة.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#REF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مرجع الخلية غير صالح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#VALUE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المعامل</a:t>
                      </a:r>
                      <a:r>
                        <a:rPr lang="ar-SA" sz="2000" b="1" baseline="0" dirty="0" smtClean="0"/>
                        <a:t> خطأ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#DIV/0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لا يصح القسمة على الصفر</a:t>
                      </a:r>
                      <a:r>
                        <a:rPr lang="ar-SA" sz="2000" b="1" baseline="0" dirty="0" smtClean="0"/>
                        <a:t>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###########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العمود ضيق لذلك زد عرض العمود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1619672" y="1196752"/>
            <a:ext cx="6190830" cy="9100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b="1" dirty="0">
                <a:solidFill>
                  <a:schemeClr val="accent2"/>
                </a:solidFill>
              </a:rPr>
              <a:t>المخططات البيانية (</a:t>
            </a:r>
            <a:r>
              <a:rPr lang="en-US" b="1" dirty="0">
                <a:solidFill>
                  <a:schemeClr val="accent2"/>
                </a:solidFill>
              </a:rPr>
              <a:t>Chart </a:t>
            </a:r>
            <a:r>
              <a:rPr lang="ar-SA" b="1" dirty="0">
                <a:solidFill>
                  <a:schemeClr val="accent2"/>
                </a:solidFill>
              </a:rPr>
              <a:t>) </a:t>
            </a:r>
            <a:endParaRPr lang="ar-SA" sz="4000" dirty="0">
              <a:solidFill>
                <a:schemeClr val="accent2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5261" t="6901" r="20172" b="49799"/>
          <a:stretch/>
        </p:blipFill>
        <p:spPr>
          <a:xfrm>
            <a:off x="1187624" y="2348880"/>
            <a:ext cx="6840760" cy="31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1340768"/>
            <a:ext cx="6336704" cy="4179876"/>
          </a:xfrm>
        </p:spPr>
        <p:txBody>
          <a:bodyPr/>
          <a:lstStyle/>
          <a:p>
            <a:r>
              <a:rPr lang="ar-SA" sz="3600" b="1" u="sng" dirty="0" smtClean="0">
                <a:solidFill>
                  <a:schemeClr val="accent2"/>
                </a:solidFill>
              </a:rPr>
              <a:t>المخططات البيانية (</a:t>
            </a:r>
            <a:r>
              <a:rPr lang="en-US" sz="3600" b="1" u="sng" dirty="0" smtClean="0">
                <a:solidFill>
                  <a:schemeClr val="accent2"/>
                </a:solidFill>
              </a:rPr>
              <a:t>Chart </a:t>
            </a:r>
            <a:r>
              <a:rPr lang="ar-SA" sz="3600" b="1" u="sng" dirty="0" smtClean="0">
                <a:solidFill>
                  <a:schemeClr val="accent2"/>
                </a:solidFill>
              </a:rPr>
              <a:t>) </a:t>
            </a:r>
            <a:r>
              <a:rPr lang="ar-SA" sz="3200" dirty="0" smtClean="0">
                <a:solidFill>
                  <a:schemeClr val="accent2"/>
                </a:solidFill>
              </a:rPr>
              <a:t>: </a:t>
            </a:r>
          </a:p>
          <a:p>
            <a:pPr>
              <a:buNone/>
            </a:pPr>
            <a:r>
              <a:rPr lang="ar-SA" dirty="0" smtClean="0">
                <a:solidFill>
                  <a:schemeClr val="accent2"/>
                </a:solidFill>
              </a:rPr>
              <a:t>  </a:t>
            </a:r>
            <a:r>
              <a:rPr lang="ar-SA" dirty="0" smtClean="0"/>
              <a:t>هي تمثيل للبيانات التي تشتمل عليها ورقة العمل برسوم وأشكال بيانية مختلفة .</a:t>
            </a:r>
          </a:p>
          <a:p>
            <a:pPr>
              <a:buNone/>
            </a:pPr>
            <a:r>
              <a:rPr lang="ar-SA" dirty="0" smtClean="0"/>
              <a:t>      منها على سبيل المثال :</a:t>
            </a:r>
          </a:p>
          <a:p>
            <a:r>
              <a:rPr lang="ar-SA" dirty="0" smtClean="0"/>
              <a:t>التمثيل البياني بالأعمدة (</a:t>
            </a:r>
            <a:r>
              <a:rPr lang="en-US" dirty="0" smtClean="0"/>
              <a:t>Column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الأشكال الدائرية (</a:t>
            </a:r>
            <a:r>
              <a:rPr lang="en-US" dirty="0" smtClean="0"/>
              <a:t>Pie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المساحة (</a:t>
            </a:r>
            <a:r>
              <a:rPr lang="en-US" dirty="0" smtClean="0"/>
              <a:t>Area</a:t>
            </a:r>
            <a:r>
              <a:rPr lang="ar-SA" dirty="0" smtClean="0"/>
              <a:t>).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5544616" cy="9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11111"/>
          <a:stretch/>
        </p:blipFill>
        <p:spPr>
          <a:xfrm>
            <a:off x="755576" y="1268760"/>
            <a:ext cx="7823368" cy="504056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7744" y="404664"/>
            <a:ext cx="4341073" cy="71973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شاشة البدء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059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41509"/>
              </p:ext>
            </p:extLst>
          </p:nvPr>
        </p:nvGraphicFramePr>
        <p:xfrm>
          <a:off x="1331640" y="3573016"/>
          <a:ext cx="3456383" cy="220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34" y="1268760"/>
            <a:ext cx="4902371" cy="2016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519" y="3861048"/>
            <a:ext cx="23128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تمثيل جدول بيانات برسم بياني</a:t>
            </a:r>
            <a:endParaRPr lang="ar-SA" sz="2400" dirty="0"/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613931" y="2210605"/>
            <a:ext cx="1296144" cy="852614"/>
          </a:xfrm>
          <a:prstGeom prst="bentConnector3">
            <a:avLst>
              <a:gd name="adj1" fmla="val -243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23031" y="836712"/>
            <a:ext cx="4937201" cy="720080"/>
          </a:xfr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أدوات المخطط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9442" y="1988818"/>
            <a:ext cx="6196405" cy="2029823"/>
          </a:xfrm>
        </p:spPr>
        <p:txBody>
          <a:bodyPr numCol="1">
            <a:noAutofit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التصميم :</a:t>
            </a: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ar-SA" dirty="0" smtClean="0"/>
              <a:t>تغيير الألوان 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 smtClean="0"/>
              <a:t>تخطيط سريع 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 smtClean="0"/>
              <a:t>نقل المخطط .</a:t>
            </a:r>
            <a:endParaRPr lang="ar-SA" dirty="0"/>
          </a:p>
          <a:p>
            <a:r>
              <a:rPr lang="ar-SA" dirty="0" smtClean="0">
                <a:solidFill>
                  <a:srgbClr val="C00000"/>
                </a:solidFill>
              </a:rPr>
              <a:t>التنسيق :</a:t>
            </a:r>
          </a:p>
          <a:p>
            <a:r>
              <a:rPr lang="ar-SA" dirty="0" smtClean="0"/>
              <a:t>أنماط الاشكال .</a:t>
            </a:r>
          </a:p>
          <a:p>
            <a:pPr algn="r"/>
            <a:r>
              <a:rPr lang="ar-SA" dirty="0" smtClean="0"/>
              <a:t>أنماط </a:t>
            </a:r>
            <a:r>
              <a:rPr lang="en-US" dirty="0" smtClean="0"/>
              <a:t>WordArt</a:t>
            </a:r>
            <a:r>
              <a:rPr lang="ar-SA" dirty="0" smtClean="0"/>
              <a:t>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4724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1" y="908720"/>
            <a:ext cx="5040560" cy="504056"/>
          </a:xfr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ضبط خصائص </a:t>
            </a: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الصفحة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7"/>
            <a:ext cx="6687845" cy="3603812"/>
          </a:xfrm>
        </p:spPr>
        <p:txBody>
          <a:bodyPr/>
          <a:lstStyle/>
          <a:p>
            <a:r>
              <a:rPr lang="ar-SA" dirty="0" smtClean="0"/>
              <a:t>ضبط اتجاه الطباعة.</a:t>
            </a:r>
          </a:p>
          <a:p>
            <a:r>
              <a:rPr lang="ar-SA" dirty="0" smtClean="0"/>
              <a:t>حجم الصفحة .</a:t>
            </a:r>
          </a:p>
          <a:p>
            <a:r>
              <a:rPr lang="ar-SA" dirty="0" smtClean="0"/>
              <a:t>ضبط هوامش الصفحة . </a:t>
            </a:r>
          </a:p>
        </p:txBody>
      </p:sp>
    </p:spTree>
    <p:extLst>
      <p:ext uri="{BB962C8B-B14F-4D97-AF65-F5344CB8AC3E}">
        <p14:creationId xmlns:p14="http://schemas.microsoft.com/office/powerpoint/2010/main" val="23502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15606"/>
          <a:stretch/>
        </p:blipFill>
        <p:spPr>
          <a:xfrm>
            <a:off x="945814" y="1415843"/>
            <a:ext cx="7154577" cy="4528543"/>
          </a:xfrm>
          <a:prstGeom prst="rect">
            <a:avLst/>
          </a:prstGeom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699793" y="2618145"/>
            <a:ext cx="2592288" cy="5173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63791" y="2952094"/>
            <a:ext cx="1728787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الصيغة</a:t>
            </a:r>
            <a:endParaRPr lang="en-US" sz="1800" b="1" dirty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763688" y="2780928"/>
            <a:ext cx="795954" cy="6497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50264" y="906744"/>
            <a:ext cx="1241992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العنوان</a:t>
            </a:r>
            <a:endParaRPr lang="en-US" sz="1800" b="1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5796135" y="1249486"/>
            <a:ext cx="398083" cy="8113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902438" y="894800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القوائم</a:t>
            </a:r>
            <a:endParaRPr lang="en-US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4465430" y="1273456"/>
            <a:ext cx="322594" cy="1450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013749" y="906744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 </a:t>
            </a:r>
            <a:r>
              <a:rPr lang="ar-SA" sz="1800" b="1" dirty="0" smtClean="0"/>
              <a:t>أدوات القائمة</a:t>
            </a:r>
            <a:endParaRPr lang="en-US" sz="1800" b="1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7308303" y="1276494"/>
            <a:ext cx="458528" cy="424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580090" y="3573016"/>
            <a:ext cx="2853566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 cmpd="sng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عنوان الخلية :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يبدا بأسم العمود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ثم رقم الصف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A1 </a:t>
            </a:r>
            <a:endParaRPr lang="ar-S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92895"/>
            <a:ext cx="792088" cy="288033"/>
          </a:xfrm>
          <a:prstGeom prst="rect">
            <a:avLst/>
          </a:prstGeom>
          <a:solidFill>
            <a:schemeClr val="accent4">
              <a:lumMod val="75000"/>
              <a:alpha val="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0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b="7351"/>
          <a:stretch/>
        </p:blipFill>
        <p:spPr>
          <a:xfrm>
            <a:off x="731519" y="750756"/>
            <a:ext cx="7584897" cy="5270532"/>
          </a:xfrm>
          <a:prstGeom prst="rect">
            <a:avLst/>
          </a:prstGeom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84507" y="2808106"/>
            <a:ext cx="147005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عناوين </a:t>
            </a:r>
            <a:r>
              <a:rPr lang="ar-SA" altLang="ar-SA" sz="1800" b="1" dirty="0" smtClean="0"/>
              <a:t>الأعمدة</a:t>
            </a:r>
            <a:endParaRPr lang="en-US" altLang="ar-SA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71600" y="3725505"/>
            <a:ext cx="1008112" cy="1876279"/>
            <a:chOff x="971600" y="3725505"/>
            <a:chExt cx="1008112" cy="1876279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971600" y="3725505"/>
              <a:ext cx="1008112" cy="5309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1907704" y="4256473"/>
              <a:ext cx="72008" cy="1345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88662" y="3905246"/>
            <a:ext cx="146304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شريط </a:t>
            </a:r>
            <a:r>
              <a:rPr lang="ar-SA" altLang="ar-SA" sz="1800" b="1" dirty="0" smtClean="0"/>
              <a:t>التصفح</a:t>
            </a:r>
            <a:endParaRPr lang="en-US" altLang="ar-SA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912260" y="5102154"/>
            <a:ext cx="396044" cy="429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356506" y="3564364"/>
            <a:ext cx="1327310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أرقام الصفوف</a:t>
            </a:r>
            <a:endParaRPr lang="en-US" altLang="ar-SA" sz="1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75656" y="2303900"/>
            <a:ext cx="6121400" cy="503238"/>
            <a:chOff x="684213" y="2133600"/>
            <a:chExt cx="6121400" cy="503238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84213" y="2349500"/>
              <a:ext cx="61198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6804025" y="2133600"/>
              <a:ext cx="1588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84213" y="2133600"/>
              <a:ext cx="1587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635375" y="2349500"/>
              <a:ext cx="0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7683816" y="2600739"/>
            <a:ext cx="463336" cy="2609013"/>
            <a:chOff x="468313" y="2492375"/>
            <a:chExt cx="574675" cy="3529013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68313" y="6021388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684213" y="2492375"/>
              <a:ext cx="0" cy="3529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684213" y="4005263"/>
              <a:ext cx="358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68313" y="2492375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37496" y="4732822"/>
            <a:ext cx="112282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 smtClean="0"/>
              <a:t>أوراق العمل</a:t>
            </a:r>
            <a:endParaRPr lang="en-US" altLang="ar-SA" sz="1800" b="1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9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5" grpId="0" animBg="1"/>
      <p:bldP spid="6156" grpId="0" animBg="1"/>
      <p:bldP spid="6157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836712"/>
            <a:ext cx="4341073" cy="667202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مصنف اكسيل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2119257"/>
            <a:ext cx="6709360" cy="3603812"/>
          </a:xfrm>
        </p:spPr>
        <p:txBody>
          <a:bodyPr/>
          <a:lstStyle/>
          <a:p>
            <a:pPr eaLnBrk="1" hangingPunct="1"/>
            <a:r>
              <a:rPr lang="ar-SA" altLang="ar-SA" dirty="0" smtClean="0"/>
              <a:t>يتكون المصنف </a:t>
            </a:r>
            <a:r>
              <a:rPr lang="en-US" altLang="ar-SA" dirty="0" smtClean="0"/>
              <a:t>Book</a:t>
            </a:r>
            <a:r>
              <a:rPr lang="ar-SA" altLang="ar-SA" dirty="0" smtClean="0"/>
              <a:t> من ثلاث  أوراق عمل </a:t>
            </a:r>
            <a:r>
              <a:rPr lang="en-US" altLang="ar-SA" dirty="0" smtClean="0"/>
              <a:t>Worksheet</a:t>
            </a:r>
            <a:r>
              <a:rPr lang="ar-SA" altLang="ar-SA" dirty="0" smtClean="0"/>
              <a:t>.</a:t>
            </a:r>
          </a:p>
          <a:p>
            <a:pPr eaLnBrk="1" hangingPunct="1"/>
            <a:r>
              <a:rPr lang="ar-SA" altLang="ar-SA" dirty="0" smtClean="0"/>
              <a:t>ورقة العمل الواحدة عبارة عن جدوال تتكون من اعمدة وصفوف عناوين الاعمدة هي الاحرف الابجدية الانجليزية حيث عدد الاعمدة هي 256 عمود اما الصفوف فهي مرقمه بالتسلسل 1-65536.</a:t>
            </a:r>
          </a:p>
          <a:p>
            <a:pPr eaLnBrk="1" hangingPunct="1"/>
            <a:r>
              <a:rPr lang="ar-SA" altLang="ar-SA" dirty="0" smtClean="0"/>
              <a:t>وكل خلية هي نتيجة تقاطع العمود مع الصف مثلاً الخلية </a:t>
            </a:r>
            <a:r>
              <a:rPr lang="en-US" altLang="ar-SA" dirty="0" smtClean="0"/>
              <a:t>A1 </a:t>
            </a:r>
            <a:r>
              <a:rPr lang="ar-SA" altLang="ar-SA" dirty="0" smtClean="0"/>
              <a:t> هي الخليه في العمود </a:t>
            </a:r>
            <a:r>
              <a:rPr lang="en-US" altLang="ar-SA" dirty="0" smtClean="0"/>
              <a:t> A </a:t>
            </a:r>
            <a:r>
              <a:rPr lang="ar-SA" altLang="ar-SA" dirty="0" smtClean="0"/>
              <a:t>و الصف رقم 1.</a:t>
            </a:r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19747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 smtClean="0"/>
              <a:t>إنشاء مستند جديد .</a:t>
            </a:r>
          </a:p>
          <a:p>
            <a:r>
              <a:rPr lang="ar-SA" sz="3200" dirty="0" smtClean="0"/>
              <a:t>حفظ مستند باسم .</a:t>
            </a:r>
          </a:p>
          <a:p>
            <a:r>
              <a:rPr lang="ar-SA" sz="3200" dirty="0" smtClean="0"/>
              <a:t>فتح مستند تم حفظه مسبقا .</a:t>
            </a:r>
          </a:p>
          <a:p>
            <a:r>
              <a:rPr lang="ar-SA" sz="3200" dirty="0" smtClean="0"/>
              <a:t>إعادة تسمية أوراق العمل , حذفها ,  نسخها .</a:t>
            </a:r>
          </a:p>
          <a:p>
            <a:r>
              <a:rPr lang="ar-SA" sz="3200" dirty="0" smtClean="0"/>
              <a:t>تجميد الألواح .</a:t>
            </a:r>
          </a:p>
          <a:p>
            <a:endParaRPr lang="ar-SA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4704"/>
            <a:ext cx="4341073" cy="667202"/>
          </a:xfr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بدء العمل مع اكسيل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6296" y="2980860"/>
            <a:ext cx="1656184" cy="25363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0601" b="24800"/>
          <a:stretch/>
        </p:blipFill>
        <p:spPr>
          <a:xfrm>
            <a:off x="827584" y="836712"/>
            <a:ext cx="7452320" cy="4282330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تعبئة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682</TotalTime>
  <Words>703</Words>
  <Application>Microsoft Office PowerPoint</Application>
  <PresentationFormat>عرض على الشاشة (4:3)</PresentationFormat>
  <Paragraphs>187</Paragraphs>
  <Slides>32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1" baseType="lpstr">
      <vt:lpstr>Arial</vt:lpstr>
      <vt:lpstr>Brush Script MT</vt:lpstr>
      <vt:lpstr>Calibri</vt:lpstr>
      <vt:lpstr>Constantia</vt:lpstr>
      <vt:lpstr>Franklin Gothic Book</vt:lpstr>
      <vt:lpstr>Majalla UI</vt:lpstr>
      <vt:lpstr>Rage Italic</vt:lpstr>
      <vt:lpstr>Wingdings</vt:lpstr>
      <vt:lpstr>دبوس تثبيت</vt:lpstr>
      <vt:lpstr>الجزء الأول</vt:lpstr>
      <vt:lpstr>عرض تقديمي في PowerPoint</vt:lpstr>
      <vt:lpstr>عرض تقديمي في PowerPoint</vt:lpstr>
      <vt:lpstr>أجزاء ورقة العمل </vt:lpstr>
      <vt:lpstr>أجزاء ورقة العمل </vt:lpstr>
      <vt:lpstr>مصنف اكسيل</vt:lpstr>
      <vt:lpstr>بدء العمل مع اكسيل </vt:lpstr>
      <vt:lpstr>انشاء مصنف جديد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الصيغ الجاهزة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دالة IF</vt:lpstr>
      <vt:lpstr>دالة IF</vt:lpstr>
      <vt:lpstr>دالة IF</vt:lpstr>
      <vt:lpstr>نتيجة الدالة IF</vt:lpstr>
      <vt:lpstr>عرض تقديمي في PowerPoint</vt:lpstr>
      <vt:lpstr>أخطاء الصيغ </vt:lpstr>
      <vt:lpstr>عرض تقديمي في PowerPoint</vt:lpstr>
      <vt:lpstr>عرض تقديمي في PowerPoint</vt:lpstr>
      <vt:lpstr>عرض تقديمي في PowerPoint</vt:lpstr>
      <vt:lpstr>أدوات المخطط</vt:lpstr>
      <vt:lpstr>ضبط خصائص الصفحة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Mashael Almutlaq</cp:lastModifiedBy>
  <cp:revision>59</cp:revision>
  <dcterms:created xsi:type="dcterms:W3CDTF">2012-03-02T14:49:28Z</dcterms:created>
  <dcterms:modified xsi:type="dcterms:W3CDTF">2016-12-01T07:20:35Z</dcterms:modified>
</cp:coreProperties>
</file>