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6"/>
  </p:notesMasterIdLst>
  <p:sldIdLst>
    <p:sldId id="256" r:id="rId2"/>
    <p:sldId id="260" r:id="rId3"/>
    <p:sldId id="274" r:id="rId4"/>
    <p:sldId id="279" r:id="rId5"/>
    <p:sldId id="280" r:id="rId6"/>
    <p:sldId id="290" r:id="rId7"/>
    <p:sldId id="282" r:id="rId8"/>
    <p:sldId id="281" r:id="rId9"/>
    <p:sldId id="289" r:id="rId10"/>
    <p:sldId id="292" r:id="rId11"/>
    <p:sldId id="291" r:id="rId12"/>
    <p:sldId id="283" r:id="rId13"/>
    <p:sldId id="261" r:id="rId14"/>
    <p:sldId id="259" r:id="rId15"/>
    <p:sldId id="294" r:id="rId16"/>
    <p:sldId id="284" r:id="rId17"/>
    <p:sldId id="264" r:id="rId18"/>
    <p:sldId id="263" r:id="rId19"/>
    <p:sldId id="266" r:id="rId20"/>
    <p:sldId id="265" r:id="rId21"/>
    <p:sldId id="268" r:id="rId22"/>
    <p:sldId id="296" r:id="rId23"/>
    <p:sldId id="269" r:id="rId24"/>
    <p:sldId id="285" r:id="rId25"/>
    <p:sldId id="286" r:id="rId26"/>
    <p:sldId id="287" r:id="rId27"/>
    <p:sldId id="288" r:id="rId28"/>
    <p:sldId id="270" r:id="rId29"/>
    <p:sldId id="262" r:id="rId30"/>
    <p:sldId id="276" r:id="rId31"/>
    <p:sldId id="271" r:id="rId32"/>
    <p:sldId id="277" r:id="rId33"/>
    <p:sldId id="278" r:id="rId34"/>
    <p:sldId id="295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12608"/>
        <c:axId val="181414144"/>
      </c:barChart>
      <c:catAx>
        <c:axId val="181412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414144"/>
        <c:crosses val="autoZero"/>
        <c:auto val="1"/>
        <c:lblAlgn val="ctr"/>
        <c:lblOffset val="100"/>
        <c:noMultiLvlLbl val="0"/>
      </c:catAx>
      <c:valAx>
        <c:axId val="181414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1412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07/05/37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07/05/37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07/05/37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07/05/37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A81A-FF56-482D-9E73-C8D464CECBF9}" type="datetime1">
              <a:rPr lang="ar-SA" smtClean="0"/>
              <a:t>07/05/37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2547-E50A-4E13-A40D-D90F3B2BFB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07/05/37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07/05/37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07/05/37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07/05/37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07/05/37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07/05/37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07/05/37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07/05/37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07/05/37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41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81710"/>
              </p:ext>
            </p:extLst>
          </p:nvPr>
        </p:nvGraphicFramePr>
        <p:xfrm>
          <a:off x="1043608" y="1556792"/>
          <a:ext cx="7200800" cy="4175005"/>
        </p:xfrm>
        <a:graphic>
          <a:graphicData uri="http://schemas.openxmlformats.org/drawingml/2006/table">
            <a:tbl>
              <a:tblPr rtl="1"/>
              <a:tblGrid>
                <a:gridCol w="1836315"/>
                <a:gridCol w="5364485"/>
              </a:tblGrid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كما هو مكتوب بدون تنسيق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بفواصل عشرية ويمكن تحديد عدد المراتب بعد الفاصلة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Currency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العملة الى جانب الرقم ويمكن تحديد العملة التي نريدها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Accounting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تاريخ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وقت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Percentage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النسبة المئوية الى الرقم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Fraction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يجعل الرقم على شكل كسور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Scientific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تنسيق الارقام بشكل ارقام علمية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يظهر الرقم كما هو مكتوب بدون تنسيق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 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و لايمكن ان يدخل في العمليات الحسابية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0" name="Rectangle 80"/>
          <p:cNvSpPr>
            <a:spLocks noGrp="1" noChangeArrowheads="1"/>
          </p:cNvSpPr>
          <p:nvPr>
            <p:ph type="title"/>
          </p:nvPr>
        </p:nvSpPr>
        <p:spPr>
          <a:xfrm>
            <a:off x="2555776" y="764704"/>
            <a:ext cx="4258816" cy="5760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0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5" y="2060850"/>
          <a:ext cx="6696744" cy="38164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2248"/>
                <a:gridCol w="2232248"/>
                <a:gridCol w="2232248"/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5%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5+10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</a:t>
                      </a:r>
                      <a:r>
                        <a:rPr lang="ar-SA" sz="2400" b="1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0" dirty="0" smtClean="0"/>
                        <a:t> – 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*</a:t>
                      </a:r>
                      <a:r>
                        <a:rPr lang="en-US" sz="2400" b="1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 /</a:t>
                      </a:r>
                      <a:r>
                        <a:rPr lang="en-US" sz="2400" b="1" baseline="0" dirty="0" smtClean="0"/>
                        <a:t> 2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الثاني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1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الدوال</a:t>
            </a:r>
            <a:endParaRPr lang="en-US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الدوال 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/>
            <a:r>
              <a:rPr lang="ar-SA" altLang="ar-SA" sz="2800" dirty="0" smtClean="0"/>
              <a:t>الفرق بين الصيغة والدالة :</a:t>
            </a:r>
            <a:endParaRPr lang="en-US" altLang="ar-SA" sz="2800" dirty="0" smtClean="0"/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الصيغة :  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الدالة    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26568" y="1052736"/>
            <a:ext cx="4968551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الدوال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Formulas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237" y="4005064"/>
            <a:ext cx="5616624" cy="1692681"/>
          </a:xfrm>
          <a:prstGeom prst="rect">
            <a:avLst/>
          </a:prstGeom>
          <a:noFill/>
          <a:ln w="317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1" y="2235756"/>
            <a:ext cx="5629359" cy="16075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544981"/>
              </p:ext>
            </p:extLst>
          </p:nvPr>
        </p:nvGraphicFramePr>
        <p:xfrm>
          <a:off x="2483768" y="2420888"/>
          <a:ext cx="5112568" cy="338437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56284"/>
                <a:gridCol w="2556284"/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=Date()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إدخال تاريخ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=Now()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02651"/>
              </p:ext>
            </p:extLst>
          </p:nvPr>
        </p:nvGraphicFramePr>
        <p:xfrm>
          <a:off x="2480599" y="2276872"/>
          <a:ext cx="5256584" cy="352156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28292"/>
                <a:gridCol w="2628292"/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59981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=UPPER(F6)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تحول</a:t>
                      </a:r>
                      <a:r>
                        <a:rPr lang="ar-SA" sz="2400" b="1" baseline="0" dirty="0" smtClean="0"/>
                        <a:t> من صغير لكبير</a:t>
                      </a:r>
                      <a:endParaRPr lang="ar-SA" sz="2400" b="1" dirty="0"/>
                    </a:p>
                  </a:txBody>
                  <a:tcPr/>
                </a:tc>
              </a:tr>
              <a:tr h="836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=LOWER(F7)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تحول من كبير لصغير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9979" b="15180"/>
          <a:stretch>
            <a:fillRect/>
          </a:stretch>
        </p:blipFill>
        <p:spPr bwMode="auto">
          <a:xfrm>
            <a:off x="1691680" y="2060848"/>
            <a:ext cx="11998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1854"/>
              </p:ext>
            </p:extLst>
          </p:nvPr>
        </p:nvGraphicFramePr>
        <p:xfrm>
          <a:off x="2339752" y="2204864"/>
          <a:ext cx="5706634" cy="3580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04119"/>
                <a:gridCol w="3202515"/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</a:t>
                      </a:r>
                      <a:r>
                        <a:rPr lang="ar-SA" sz="2400" b="1" baseline="0" dirty="0" smtClean="0"/>
                        <a:t>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Average(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ar-SA" sz="2400" b="1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إيجاد</a:t>
                      </a:r>
                      <a:r>
                        <a:rPr lang="ar-SA" sz="2400" b="1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59382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=Count(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لحساب عدد الأرقام الموجودة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 في نطاق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=Max(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Maximum </a:t>
                      </a:r>
                      <a:r>
                        <a:rPr lang="en-US" sz="2400" b="1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=Min(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Minimum</a:t>
                      </a:r>
                      <a:r>
                        <a:rPr lang="en-US" sz="2400" b="1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75932"/>
              </p:ext>
            </p:extLst>
          </p:nvPr>
        </p:nvGraphicFramePr>
        <p:xfrm>
          <a:off x="1907704" y="1698717"/>
          <a:ext cx="5688632" cy="420733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44316"/>
                <a:gridCol w="2844316"/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الدالة</a:t>
                      </a:r>
                      <a:r>
                        <a:rPr lang="ar-SA" sz="24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A1,D2,B5</a:t>
                      </a:r>
                      <a:r>
                        <a:rPr lang="en-US" sz="2400" b="1" dirty="0" smtClean="0"/>
                        <a:t>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إيجاد</a:t>
                      </a:r>
                      <a:r>
                        <a:rPr lang="ar-SA" sz="2000" b="1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إيجاد مجموع قيم متفرقة</a:t>
                      </a:r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=POWER(A1 ;2)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دالة القوة أو الأس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=SQRT(A1)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الجذر التربيعي</a:t>
                      </a:r>
                      <a:endParaRPr lang="ar-SA" sz="2400" b="1" dirty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=INT(A2)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التقريب إلى اقرب عدد صحيح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4" y="836712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الثالث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49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699792" y="1340768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-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2996952"/>
            <a:ext cx="741682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=IF(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logical_test</a:t>
            </a:r>
            <a:r>
              <a:rPr lang="en-US" sz="2800" b="1" dirty="0" smtClean="0"/>
              <a:t> 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value_if_true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chemeClr val="accent2"/>
                </a:solidFill>
              </a:rPr>
              <a:t>value_if_false</a:t>
            </a:r>
            <a:r>
              <a:rPr lang="en-US" sz="2800" b="1" dirty="0" smtClean="0"/>
              <a:t>)</a:t>
            </a:r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Ex :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=IF(A1&gt;=60;”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sz="2800" b="1" dirty="0" smtClean="0"/>
              <a:t>”;”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NO”</a:t>
            </a:r>
            <a:r>
              <a:rPr lang="en-US" sz="2800" b="1" dirty="0" smtClean="0"/>
              <a:t>)</a:t>
            </a:r>
          </a:p>
          <a:p>
            <a:pPr algn="l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600200"/>
            <a:ext cx="7128792" cy="820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دالة شرطيه تعطي قيمة معينه</a:t>
            </a:r>
            <a:r>
              <a:rPr lang="en-US" altLang="ar-SA" sz="2400" dirty="0" smtClean="0"/>
              <a:t> </a:t>
            </a:r>
            <a:r>
              <a:rPr lang="ar-SA" altLang="ar-SA" sz="2400" dirty="0" smtClean="0"/>
              <a:t>اذا كان الشرط متحققاً و قيمة أخرى</a:t>
            </a:r>
            <a:r>
              <a:rPr lang="en-US" altLang="ar-SA" sz="2400" dirty="0" smtClean="0"/>
              <a:t> </a:t>
            </a:r>
            <a:endParaRPr lang="ar-SA" altLang="ar-SA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اذا لم يتحقق الشرط.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99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2639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43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1400">
                <a:solidFill>
                  <a:schemeClr val="tx1"/>
                </a:solidFill>
              </a:rPr>
              <a:t>306 </a:t>
            </a:r>
            <a:r>
              <a:rPr lang="ar-SA" altLang="ar-SA" sz="1400">
                <a:solidFill>
                  <a:schemeClr val="tx1"/>
                </a:solidFill>
              </a:rPr>
              <a:t>عال , المحاضره 1 , أ. إسراء الطريقي</a:t>
            </a:r>
            <a:endParaRPr lang="en-US" altLang="ar-SA" sz="1400">
              <a:solidFill>
                <a:schemeClr val="tx1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4"/>
            <a:ext cx="8135937" cy="47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79857" y="1268413"/>
            <a:ext cx="1547813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الشرط </a:t>
            </a:r>
            <a:endParaRPr lang="en-US" altLang="ar-SA" sz="18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763713" y="1628775"/>
            <a:ext cx="647700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480175" y="1700213"/>
            <a:ext cx="2412305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dirty="0"/>
              <a:t>قيمة الخليه اذا تحقق الشرط </a:t>
            </a:r>
            <a:endParaRPr lang="en-US" altLang="ar-SA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6011863" y="2060575"/>
            <a:ext cx="1296987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80175" y="4221163"/>
            <a:ext cx="2412305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قيمة الخليه اذا لم يتحقق </a:t>
            </a:r>
            <a:endParaRPr lang="en-US" altLang="ar-SA" sz="1800" b="1" dirty="0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6156325" y="3357563"/>
            <a:ext cx="1439863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68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9138"/>
            <a:ext cx="7560840" cy="4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2941523" y="980728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نتيجة الدالة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4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pt-BR" sz="3200" b="1" dirty="0" smtClean="0"/>
              <a:t>=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(H7&gt;=90;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"A";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(H7&gt;=80;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"B";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(H7&gt;=70;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"C";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(H7&gt;=60;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"D";"H”</a:t>
            </a:r>
            <a:endParaRPr lang="ar-SA" sz="3200" b="1" dirty="0" smtClean="0"/>
          </a:p>
          <a:p>
            <a:pPr algn="l">
              <a:buNone/>
            </a:pPr>
            <a:r>
              <a:rPr lang="pt-BR" dirty="0" smtClean="0"/>
              <a:t>))))</a:t>
            </a:r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123728" y="764704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</a:t>
            </a:r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 </a:t>
            </a: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المتداخلة</a:t>
            </a:r>
            <a:endParaRPr lang="en-US" sz="39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75016"/>
            <a:ext cx="7488832" cy="45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5655" y="2618144"/>
            <a:ext cx="1083987" cy="812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8184" y="1085057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856" y="1548750"/>
            <a:ext cx="432048" cy="4400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0854" y="1123662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92002" y="1516423"/>
            <a:ext cx="0" cy="3029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33773" y="1182038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094560" y="1451769"/>
            <a:ext cx="917599" cy="2868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2"/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504056" cy="12524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79384"/>
            <a:ext cx="60486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3035859"/>
            <a:ext cx="1096383" cy="53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619672" y="1772816"/>
            <a:ext cx="6190830" cy="9100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accent2"/>
                </a:solidFill>
              </a:rPr>
              <a:t>المخططات البيانية (</a:t>
            </a:r>
            <a:r>
              <a:rPr lang="en-US" b="1" dirty="0">
                <a:solidFill>
                  <a:schemeClr val="accent2"/>
                </a:solidFill>
              </a:rPr>
              <a:t>Chart </a:t>
            </a:r>
            <a:r>
              <a:rPr lang="ar-SA" b="1" dirty="0">
                <a:solidFill>
                  <a:schemeClr val="accent2"/>
                </a:solidFill>
              </a:rPr>
              <a:t>) </a:t>
            </a:r>
            <a:endParaRPr lang="ar-SA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المساحة (</a:t>
            </a:r>
            <a:r>
              <a:rPr lang="en-US" dirty="0" smtClean="0"/>
              <a:t>Area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5040560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بيانات برسم بياني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8" y="1606698"/>
            <a:ext cx="3894205" cy="10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1" y="2636065"/>
            <a:ext cx="11521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3.تنسيق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636911"/>
            <a:ext cx="1198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2.تخطيط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639766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1.تصميم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96" y="4234997"/>
            <a:ext cx="4571443" cy="8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8" y="5301208"/>
            <a:ext cx="67893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43" y="2094016"/>
            <a:ext cx="648072" cy="10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4" y="3278334"/>
            <a:ext cx="6029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9871" y="2816669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9409" y="4234997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69964" y="5301208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7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908720"/>
            <a:ext cx="5040560" cy="504056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ضبط خصائص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الصفحة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ar-SA" dirty="0" smtClean="0"/>
              <a:t>ضبط اتجاه الطباعة وحجم الصفحة وضبط هوامش الصفحة . </a:t>
            </a:r>
          </a:p>
          <a:p>
            <a:r>
              <a:rPr lang="ar-SA" dirty="0" smtClean="0"/>
              <a:t>أدراج و إزالة فواصل الصفحات .</a:t>
            </a:r>
          </a:p>
          <a:p>
            <a:r>
              <a:rPr lang="ar-SA" dirty="0" smtClean="0"/>
              <a:t>مساحة الطباعة , طباعة العناوين .</a:t>
            </a:r>
          </a:p>
          <a:p>
            <a:r>
              <a:rPr lang="ar-SA" dirty="0" smtClean="0"/>
              <a:t>إظهار و إخفاء خطوط </a:t>
            </a:r>
            <a:r>
              <a:rPr lang="ar-SA" dirty="0" smtClean="0"/>
              <a:t>الشبكة .</a:t>
            </a:r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" y="980728"/>
            <a:ext cx="7734456" cy="50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5949280"/>
            <a:ext cx="4032448" cy="4320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16238" y="49418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419475" y="4652963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77050" y="494188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339975" y="1773238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حفظ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682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56791"/>
            <a:ext cx="6477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482517" y="53736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6694" y="5836598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797550" y="562069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82516" y="1817144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فتح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99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576</TotalTime>
  <Words>795</Words>
  <Application>Microsoft Office PowerPoint</Application>
  <PresentationFormat>عرض على الشاشة (3:4)‏</PresentationFormat>
  <Paragraphs>207</Paragraphs>
  <Slides>34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دبوس تثبيت</vt:lpstr>
      <vt:lpstr>الجزء الأول</vt:lpstr>
      <vt:lpstr>عرض تقديمي في PowerPoint</vt:lpstr>
      <vt:lpstr>أجزاء ورقة العمل </vt:lpstr>
      <vt:lpstr>أجزاء ورقة العمل </vt:lpstr>
      <vt:lpstr>بدء العمل مع اكسيل </vt:lpstr>
      <vt:lpstr>انشاء مصنف جديد</vt:lpstr>
      <vt:lpstr>انشاء مصنف جديد</vt:lpstr>
      <vt:lpstr>حفظ ملف Excel</vt:lpstr>
      <vt:lpstr>فتح ملف Excel</vt:lpstr>
      <vt:lpstr>عرض تقديمي في PowerPoint</vt:lpstr>
      <vt:lpstr>عرض تقديمي في PowerPoint</vt:lpstr>
      <vt:lpstr>تنسيق الخلايا</vt:lpstr>
      <vt:lpstr>عرض تقديمي في PowerPoint</vt:lpstr>
      <vt:lpstr>عرض تقديمي في PowerPoint</vt:lpstr>
      <vt:lpstr>الجزء الثاني</vt:lpstr>
      <vt:lpstr>الدوال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الجزء الثالث</vt:lpstr>
      <vt:lpstr>عرض تقديمي في PowerPoint</vt:lpstr>
      <vt:lpstr>دالة IF</vt:lpstr>
      <vt:lpstr>دالة IF</vt:lpstr>
      <vt:lpstr>دالة IF</vt:lpstr>
      <vt:lpstr>نتيجة الدالة IF</vt:lpstr>
      <vt:lpstr>عرض تقديمي في PowerPoint</vt:lpstr>
      <vt:lpstr>أخطاء الصيغ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ضبط خصائص الصفحة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53</cp:revision>
  <dcterms:created xsi:type="dcterms:W3CDTF">2012-03-02T14:49:28Z</dcterms:created>
  <dcterms:modified xsi:type="dcterms:W3CDTF">2016-02-15T21:07:45Z</dcterms:modified>
</cp:coreProperties>
</file>