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6"/>
  </p:notesMasterIdLst>
  <p:sldIdLst>
    <p:sldId id="264" r:id="rId2"/>
    <p:sldId id="256" r:id="rId3"/>
    <p:sldId id="257" r:id="rId4"/>
    <p:sldId id="260" r:id="rId5"/>
    <p:sldId id="262" r:id="rId6"/>
    <p:sldId id="258" r:id="rId7"/>
    <p:sldId id="267" r:id="rId8"/>
    <p:sldId id="268" r:id="rId9"/>
    <p:sldId id="273" r:id="rId10"/>
    <p:sldId id="311" r:id="rId11"/>
    <p:sldId id="310" r:id="rId12"/>
    <p:sldId id="270" r:id="rId13"/>
    <p:sldId id="271" r:id="rId14"/>
    <p:sldId id="272" r:id="rId15"/>
    <p:sldId id="275" r:id="rId16"/>
    <p:sldId id="312" r:id="rId17"/>
    <p:sldId id="276" r:id="rId18"/>
    <p:sldId id="277" r:id="rId19"/>
    <p:sldId id="278" r:id="rId20"/>
    <p:sldId id="280" r:id="rId21"/>
    <p:sldId id="281" r:id="rId22"/>
    <p:sldId id="282" r:id="rId23"/>
    <p:sldId id="283" r:id="rId24"/>
    <p:sldId id="313" r:id="rId25"/>
    <p:sldId id="314" r:id="rId26"/>
    <p:sldId id="315" r:id="rId27"/>
    <p:sldId id="316" r:id="rId28"/>
    <p:sldId id="317" r:id="rId29"/>
    <p:sldId id="318" r:id="rId30"/>
    <p:sldId id="319" r:id="rId31"/>
    <p:sldId id="320" r:id="rId32"/>
    <p:sldId id="321" r:id="rId33"/>
    <p:sldId id="322" r:id="rId34"/>
    <p:sldId id="285" r:id="rId35"/>
    <p:sldId id="287" r:id="rId36"/>
    <p:sldId id="288" r:id="rId37"/>
    <p:sldId id="289" r:id="rId38"/>
    <p:sldId id="300" r:id="rId39"/>
    <p:sldId id="302" r:id="rId40"/>
    <p:sldId id="304" r:id="rId41"/>
    <p:sldId id="305"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345"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006600"/>
    <a:srgbClr val="FF0000"/>
    <a:srgbClr val="FF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894"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8D3CA3B-39B5-4A69-BC9D-6BE5A82CF277}" type="slidenum">
              <a:rPr lang="en-US"/>
              <a:pPr/>
              <a:t>‹#›</a:t>
            </a:fld>
            <a:endParaRPr lang="en-US"/>
          </a:p>
        </p:txBody>
      </p:sp>
    </p:spTree>
    <p:extLst>
      <p:ext uri="{BB962C8B-B14F-4D97-AF65-F5344CB8AC3E}">
        <p14:creationId xmlns:p14="http://schemas.microsoft.com/office/powerpoint/2010/main" val="30926564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972967-7BBF-413A-B677-D4093248D6C2}" type="slidenum">
              <a:rPr lang="en-US"/>
              <a:pPr/>
              <a:t>2</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482" name="Group 2"/>
          <p:cNvGrpSpPr>
            <a:grpSpLocks/>
          </p:cNvGrpSpPr>
          <p:nvPr/>
        </p:nvGrpSpPr>
        <p:grpSpPr bwMode="auto">
          <a:xfrm>
            <a:off x="0" y="0"/>
            <a:ext cx="8805863" cy="6858000"/>
            <a:chOff x="0" y="0"/>
            <a:chExt cx="5547" cy="4320"/>
          </a:xfrm>
        </p:grpSpPr>
        <p:grpSp>
          <p:nvGrpSpPr>
            <p:cNvPr id="20483" name="Group 3"/>
            <p:cNvGrpSpPr>
              <a:grpSpLocks/>
            </p:cNvGrpSpPr>
            <p:nvPr userDrawn="1"/>
          </p:nvGrpSpPr>
          <p:grpSpPr bwMode="auto">
            <a:xfrm rot="-215207">
              <a:off x="3690" y="234"/>
              <a:ext cx="1857" cy="3625"/>
              <a:chOff x="3010" y="778"/>
              <a:chExt cx="1857" cy="3625"/>
            </a:xfrm>
          </p:grpSpPr>
          <p:sp>
            <p:nvSpPr>
              <p:cNvPr id="20484" name="Freeform 4"/>
              <p:cNvSpPr>
                <a:spLocks/>
              </p:cNvSpPr>
              <p:nvPr userDrawn="1"/>
            </p:nvSpPr>
            <p:spPr bwMode="ltGray">
              <a:xfrm rot="12185230" flipV="1">
                <a:off x="3534" y="778"/>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endParaRPr lang="en-GB"/>
              </a:p>
            </p:txBody>
          </p:sp>
          <p:sp>
            <p:nvSpPr>
              <p:cNvPr id="20485" name="Freeform 5"/>
              <p:cNvSpPr>
                <a:spLocks/>
              </p:cNvSpPr>
              <p:nvPr userDrawn="1"/>
            </p:nvSpPr>
            <p:spPr bwMode="ltGray">
              <a:xfrm rot="12185230" flipV="1">
                <a:off x="4029" y="1802"/>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endParaRPr lang="en-GB"/>
              </a:p>
            </p:txBody>
          </p:sp>
          <p:sp>
            <p:nvSpPr>
              <p:cNvPr id="20486" name="Freeform 6"/>
              <p:cNvSpPr>
                <a:spLocks/>
              </p:cNvSpPr>
              <p:nvPr userDrawn="1"/>
            </p:nvSpPr>
            <p:spPr bwMode="ltGray">
              <a:xfrm rot="12185230" flipV="1">
                <a:off x="3639" y="2167"/>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endParaRPr lang="en-GB"/>
              </a:p>
            </p:txBody>
          </p:sp>
          <p:sp>
            <p:nvSpPr>
              <p:cNvPr id="20487" name="Freeform 7"/>
              <p:cNvSpPr>
                <a:spLocks/>
              </p:cNvSpPr>
              <p:nvPr userDrawn="1"/>
            </p:nvSpPr>
            <p:spPr bwMode="ltGray">
              <a:xfrm rot="12185230" flipV="1">
                <a:off x="3979" y="977"/>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endParaRPr lang="en-GB"/>
              </a:p>
            </p:txBody>
          </p:sp>
          <p:sp>
            <p:nvSpPr>
              <p:cNvPr id="20488" name="Freeform 8"/>
              <p:cNvSpPr>
                <a:spLocks/>
              </p:cNvSpPr>
              <p:nvPr userDrawn="1"/>
            </p:nvSpPr>
            <p:spPr bwMode="ltGray">
              <a:xfrm rot="12185230" flipV="1">
                <a:off x="3845" y="220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endParaRPr lang="en-GB"/>
              </a:p>
            </p:txBody>
          </p:sp>
          <p:sp>
            <p:nvSpPr>
              <p:cNvPr id="20489" name="Freeform 9"/>
              <p:cNvSpPr>
                <a:spLocks/>
              </p:cNvSpPr>
              <p:nvPr userDrawn="1"/>
            </p:nvSpPr>
            <p:spPr bwMode="ltGray">
              <a:xfrm rot="12185230" flipV="1">
                <a:off x="3895" y="1325"/>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endParaRPr lang="en-GB"/>
              </a:p>
            </p:txBody>
          </p:sp>
          <p:sp>
            <p:nvSpPr>
              <p:cNvPr id="20490" name="Freeform 10"/>
              <p:cNvSpPr>
                <a:spLocks/>
              </p:cNvSpPr>
              <p:nvPr userDrawn="1"/>
            </p:nvSpPr>
            <p:spPr bwMode="ltGray">
              <a:xfrm rot="12185230" flipV="1">
                <a:off x="3010" y="2344"/>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endParaRPr lang="en-GB"/>
              </a:p>
            </p:txBody>
          </p:sp>
        </p:grpSp>
        <p:sp>
          <p:nvSpPr>
            <p:cNvPr id="20491"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endParaRPr lang="en-GB"/>
            </a:p>
          </p:txBody>
        </p:sp>
        <p:sp>
          <p:nvSpPr>
            <p:cNvPr id="20492"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endParaRPr lang="en-GB"/>
            </a:p>
          </p:txBody>
        </p:sp>
        <p:sp>
          <p:nvSpPr>
            <p:cNvPr id="20493"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endParaRPr lang="en-GB"/>
            </a:p>
          </p:txBody>
        </p:sp>
        <p:sp>
          <p:nvSpPr>
            <p:cNvPr id="20494"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endParaRPr lang="en-GB"/>
            </a:p>
          </p:txBody>
        </p:sp>
        <p:sp>
          <p:nvSpPr>
            <p:cNvPr id="20495"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endParaRPr lang="en-GB"/>
            </a:p>
          </p:txBody>
        </p:sp>
        <p:sp>
          <p:nvSpPr>
            <p:cNvPr id="20496"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endParaRPr lang="en-GB"/>
            </a:p>
          </p:txBody>
        </p:sp>
        <p:grpSp>
          <p:nvGrpSpPr>
            <p:cNvPr id="20497" name="Group 17"/>
            <p:cNvGrpSpPr>
              <a:grpSpLocks/>
            </p:cNvGrpSpPr>
            <p:nvPr userDrawn="1"/>
          </p:nvGrpSpPr>
          <p:grpSpPr bwMode="auto">
            <a:xfrm rot="3220060">
              <a:off x="2631" y="754"/>
              <a:ext cx="569" cy="637"/>
              <a:chOff x="1727" y="866"/>
              <a:chExt cx="129" cy="157"/>
            </a:xfrm>
          </p:grpSpPr>
          <p:sp>
            <p:nvSpPr>
              <p:cNvPr id="20498" name="Freeform 1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GB"/>
              </a:p>
            </p:txBody>
          </p:sp>
          <p:sp>
            <p:nvSpPr>
              <p:cNvPr id="20499" name="Freeform 1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GB"/>
              </a:p>
            </p:txBody>
          </p:sp>
          <p:sp>
            <p:nvSpPr>
              <p:cNvPr id="20500" name="Freeform 2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GB"/>
              </a:p>
            </p:txBody>
          </p:sp>
        </p:grpSp>
        <p:grpSp>
          <p:nvGrpSpPr>
            <p:cNvPr id="20501" name="Group 21"/>
            <p:cNvGrpSpPr>
              <a:grpSpLocks/>
            </p:cNvGrpSpPr>
            <p:nvPr userDrawn="1"/>
          </p:nvGrpSpPr>
          <p:grpSpPr bwMode="auto">
            <a:xfrm rot="-6691250">
              <a:off x="3637" y="132"/>
              <a:ext cx="356" cy="607"/>
              <a:chOff x="1727" y="866"/>
              <a:chExt cx="129" cy="157"/>
            </a:xfrm>
          </p:grpSpPr>
          <p:sp>
            <p:nvSpPr>
              <p:cNvPr id="20502" name="Freeform 22"/>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GB"/>
              </a:p>
            </p:txBody>
          </p:sp>
          <p:sp>
            <p:nvSpPr>
              <p:cNvPr id="20503" name="Freeform 23"/>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GB"/>
              </a:p>
            </p:txBody>
          </p:sp>
          <p:sp>
            <p:nvSpPr>
              <p:cNvPr id="20504" name="Freeform 24"/>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GB"/>
              </a:p>
            </p:txBody>
          </p:sp>
        </p:grpSp>
        <p:grpSp>
          <p:nvGrpSpPr>
            <p:cNvPr id="20505" name="Group 25"/>
            <p:cNvGrpSpPr>
              <a:grpSpLocks/>
            </p:cNvGrpSpPr>
            <p:nvPr userDrawn="1"/>
          </p:nvGrpSpPr>
          <p:grpSpPr bwMode="auto">
            <a:xfrm rot="-13075160">
              <a:off x="668" y="3321"/>
              <a:ext cx="501" cy="502"/>
              <a:chOff x="1727" y="866"/>
              <a:chExt cx="129" cy="157"/>
            </a:xfrm>
          </p:grpSpPr>
          <p:sp>
            <p:nvSpPr>
              <p:cNvPr id="20506" name="Freeform 26"/>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GB"/>
              </a:p>
            </p:txBody>
          </p:sp>
          <p:sp>
            <p:nvSpPr>
              <p:cNvPr id="20507" name="Freeform 27"/>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GB"/>
              </a:p>
            </p:txBody>
          </p:sp>
          <p:sp>
            <p:nvSpPr>
              <p:cNvPr id="20508" name="Freeform 28"/>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GB"/>
              </a:p>
            </p:txBody>
          </p:sp>
        </p:grpSp>
        <p:grpSp>
          <p:nvGrpSpPr>
            <p:cNvPr id="20509" name="Group 29"/>
            <p:cNvGrpSpPr>
              <a:grpSpLocks/>
            </p:cNvGrpSpPr>
            <p:nvPr userDrawn="1"/>
          </p:nvGrpSpPr>
          <p:grpSpPr bwMode="auto">
            <a:xfrm rot="4106450" flipH="1">
              <a:off x="393" y="262"/>
              <a:ext cx="709" cy="892"/>
              <a:chOff x="1727" y="866"/>
              <a:chExt cx="129" cy="157"/>
            </a:xfrm>
          </p:grpSpPr>
          <p:sp>
            <p:nvSpPr>
              <p:cNvPr id="20510" name="Freeform 3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GB"/>
              </a:p>
            </p:txBody>
          </p:sp>
          <p:sp>
            <p:nvSpPr>
              <p:cNvPr id="20511" name="Freeform 3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GB"/>
              </a:p>
            </p:txBody>
          </p:sp>
          <p:sp>
            <p:nvSpPr>
              <p:cNvPr id="20512" name="Freeform 3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GB"/>
              </a:p>
            </p:txBody>
          </p:sp>
        </p:grpSp>
        <p:grpSp>
          <p:nvGrpSpPr>
            <p:cNvPr id="20513" name="Group 33"/>
            <p:cNvGrpSpPr>
              <a:grpSpLocks/>
            </p:cNvGrpSpPr>
            <p:nvPr userDrawn="1"/>
          </p:nvGrpSpPr>
          <p:grpSpPr bwMode="auto">
            <a:xfrm rot="10015322" flipH="1">
              <a:off x="4625" y="2382"/>
              <a:ext cx="709" cy="892"/>
              <a:chOff x="1727" y="866"/>
              <a:chExt cx="129" cy="157"/>
            </a:xfrm>
          </p:grpSpPr>
          <p:sp>
            <p:nvSpPr>
              <p:cNvPr id="20514" name="Freeform 3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GB"/>
              </a:p>
            </p:txBody>
          </p:sp>
          <p:sp>
            <p:nvSpPr>
              <p:cNvPr id="20515" name="Freeform 3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GB"/>
              </a:p>
            </p:txBody>
          </p:sp>
          <p:sp>
            <p:nvSpPr>
              <p:cNvPr id="20516" name="Freeform 3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GB"/>
              </a:p>
            </p:txBody>
          </p:sp>
        </p:grpSp>
        <p:sp>
          <p:nvSpPr>
            <p:cNvPr id="20517"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endParaRPr lang="en-GB"/>
            </a:p>
          </p:txBody>
        </p:sp>
        <p:sp>
          <p:nvSpPr>
            <p:cNvPr id="20518"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endParaRPr lang="en-GB"/>
            </a:p>
          </p:txBody>
        </p:sp>
        <p:sp>
          <p:nvSpPr>
            <p:cNvPr id="20519"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endParaRPr lang="en-GB"/>
            </a:p>
          </p:txBody>
        </p:sp>
        <p:sp>
          <p:nvSpPr>
            <p:cNvPr id="20520"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endParaRPr lang="en-GB"/>
            </a:p>
          </p:txBody>
        </p:sp>
        <p:sp>
          <p:nvSpPr>
            <p:cNvPr id="20521"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endParaRPr lang="en-GB"/>
            </a:p>
          </p:txBody>
        </p:sp>
        <p:sp>
          <p:nvSpPr>
            <p:cNvPr id="20522"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endParaRPr lang="en-GB"/>
            </a:p>
          </p:txBody>
        </p:sp>
        <p:sp>
          <p:nvSpPr>
            <p:cNvPr id="20523"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endParaRPr lang="en-GB"/>
            </a:p>
          </p:txBody>
        </p:sp>
      </p:grpSp>
      <p:sp>
        <p:nvSpPr>
          <p:cNvPr id="20524" name="Rectangle 44"/>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20525" name="Rectangle 45"/>
          <p:cNvSpPr>
            <a:spLocks noGrp="1" noChangeArrowheads="1"/>
          </p:cNvSpPr>
          <p:nvPr>
            <p:ph type="ftr" sz="quarter" idx="3"/>
          </p:nvPr>
        </p:nvSpPr>
        <p:spPr/>
        <p:txBody>
          <a:bodyPr/>
          <a:lstStyle>
            <a:lvl1pPr>
              <a:defRPr/>
            </a:lvl1pPr>
          </a:lstStyle>
          <a:p>
            <a:r>
              <a:rPr lang="en-US"/>
              <a:t>By: Imdadullah, Lecturer Department of MIS, CBA, KSU</a:t>
            </a:r>
          </a:p>
        </p:txBody>
      </p:sp>
      <p:sp>
        <p:nvSpPr>
          <p:cNvPr id="20526" name="Rectangle 46"/>
          <p:cNvSpPr>
            <a:spLocks noGrp="1" noChangeArrowheads="1"/>
          </p:cNvSpPr>
          <p:nvPr>
            <p:ph type="sldNum" sz="quarter" idx="4"/>
          </p:nvPr>
        </p:nvSpPr>
        <p:spPr/>
        <p:txBody>
          <a:bodyPr/>
          <a:lstStyle>
            <a:lvl1pPr>
              <a:defRPr/>
            </a:lvl1pPr>
          </a:lstStyle>
          <a:p>
            <a:fld id="{C9D45001-D4A7-4C44-BAB3-3D5704833A91}" type="slidenum">
              <a:rPr lang="ar-SA"/>
              <a:pPr/>
              <a:t>‹#›</a:t>
            </a:fld>
            <a:endParaRPr lang="en-US"/>
          </a:p>
        </p:txBody>
      </p:sp>
      <p:sp>
        <p:nvSpPr>
          <p:cNvPr id="20527" name="Rectangle 47"/>
          <p:cNvSpPr>
            <a:spLocks noGrp="1" noChangeArrowheads="1"/>
          </p:cNvSpPr>
          <p:nvPr>
            <p:ph type="ctrTitle"/>
          </p:nvPr>
        </p:nvSpPr>
        <p:spPr>
          <a:xfrm>
            <a:off x="2455863" y="596900"/>
            <a:ext cx="6192837" cy="3581400"/>
          </a:xfrm>
        </p:spPr>
        <p:txBody>
          <a:bodyPr/>
          <a:lstStyle>
            <a:lvl1pPr>
              <a:defRPr sz="5200" b="1"/>
            </a:lvl1pPr>
          </a:lstStyle>
          <a:p>
            <a:r>
              <a:rPr lang="en-US"/>
              <a:t>Click to edit Master title style</a:t>
            </a:r>
          </a:p>
        </p:txBody>
      </p:sp>
      <p:sp>
        <p:nvSpPr>
          <p:cNvPr id="2052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By: Imdadullah, Lecturer Department of MIS, CBA, KSU</a:t>
            </a:r>
          </a:p>
        </p:txBody>
      </p:sp>
      <p:sp>
        <p:nvSpPr>
          <p:cNvPr id="6" name="Slide Number Placeholder 5"/>
          <p:cNvSpPr>
            <a:spLocks noGrp="1"/>
          </p:cNvSpPr>
          <p:nvPr>
            <p:ph type="sldNum" sz="quarter" idx="12"/>
          </p:nvPr>
        </p:nvSpPr>
        <p:spPr/>
        <p:txBody>
          <a:bodyPr/>
          <a:lstStyle>
            <a:lvl1pPr>
              <a:defRPr/>
            </a:lvl1pPr>
          </a:lstStyle>
          <a:p>
            <a:fld id="{DAB00F9B-6AAE-4DFB-9CE7-D72F67637DC5}"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By: Imdadullah, Lecturer Department of MIS, CBA, KSU</a:t>
            </a:r>
          </a:p>
        </p:txBody>
      </p:sp>
      <p:sp>
        <p:nvSpPr>
          <p:cNvPr id="6" name="Slide Number Placeholder 5"/>
          <p:cNvSpPr>
            <a:spLocks noGrp="1"/>
          </p:cNvSpPr>
          <p:nvPr>
            <p:ph type="sldNum" sz="quarter" idx="12"/>
          </p:nvPr>
        </p:nvSpPr>
        <p:spPr/>
        <p:txBody>
          <a:bodyPr/>
          <a:lstStyle>
            <a:lvl1pPr>
              <a:defRPr/>
            </a:lvl1pPr>
          </a:lstStyle>
          <a:p>
            <a:fld id="{DF9C2557-4D34-4EC3-ABB4-E61EEA7DB107}" type="slidenum">
              <a:rPr lang="ar-SA"/>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456113"/>
          </a:xfrm>
        </p:spPr>
        <p:txBody>
          <a:bodyPr/>
          <a:lstStyle/>
          <a:p>
            <a:endParaRPr lang="en-GB"/>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t>By: Imdadullah, Lecturer Department of MIS, CBA, KSU</a:t>
            </a: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AC2E5399-5E66-4508-857A-01448951F8C5}" type="slidenum">
              <a:rPr lang="ar-SA"/>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76400"/>
            <a:ext cx="4194175" cy="442277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By: Imdadullah, Lecturer Department of MIS, CBA, KSU</a:t>
            </a:r>
          </a:p>
        </p:txBody>
      </p:sp>
      <p:sp>
        <p:nvSpPr>
          <p:cNvPr id="7" name="Rectangle 6"/>
          <p:cNvSpPr>
            <a:spLocks noGrp="1" noChangeArrowheads="1"/>
          </p:cNvSpPr>
          <p:nvPr>
            <p:ph type="sldNum" sz="quarter" idx="12"/>
          </p:nvPr>
        </p:nvSpPr>
        <p:spPr>
          <a:ln/>
        </p:spPr>
        <p:txBody>
          <a:bodyPr/>
          <a:lstStyle>
            <a:lvl1pPr>
              <a:defRPr/>
            </a:lvl1pPr>
          </a:lstStyle>
          <a:p>
            <a:pPr>
              <a:defRPr/>
            </a:pPr>
            <a:fld id="{6AD90333-4C3C-49C4-8636-392974F2821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01625" y="1676400"/>
            <a:ext cx="4194175" cy="4422775"/>
          </a:xfrm>
        </p:spPr>
        <p:txBody>
          <a:bodyPr/>
          <a:lstStyle/>
          <a:p>
            <a:pPr lvl="0"/>
            <a:endParaRPr lang="en-US" noProof="0" smtClean="0"/>
          </a:p>
        </p:txBody>
      </p:sp>
      <p:sp>
        <p:nvSpPr>
          <p:cNvPr id="4" name="Text Placeholder 3"/>
          <p:cNvSpPr>
            <a:spLocks noGrp="1"/>
          </p:cNvSpPr>
          <p:nvPr>
            <p:ph type="body"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By: Imdadullah, Lecturer Department of MIS, CBA, KSU</a:t>
            </a:r>
          </a:p>
        </p:txBody>
      </p:sp>
      <p:sp>
        <p:nvSpPr>
          <p:cNvPr id="7" name="Rectangle 6"/>
          <p:cNvSpPr>
            <a:spLocks noGrp="1" noChangeArrowheads="1"/>
          </p:cNvSpPr>
          <p:nvPr>
            <p:ph type="sldNum" sz="quarter" idx="12"/>
          </p:nvPr>
        </p:nvSpPr>
        <p:spPr>
          <a:ln/>
        </p:spPr>
        <p:txBody>
          <a:bodyPr/>
          <a:lstStyle>
            <a:lvl1pPr>
              <a:defRPr/>
            </a:lvl1pPr>
          </a:lstStyle>
          <a:p>
            <a:pPr>
              <a:defRPr/>
            </a:pPr>
            <a:fld id="{C5A4F1BA-EF7E-4D89-A708-A09253C3943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By: Imdadullah, Lecturer Department of MIS, CBA, KSU</a:t>
            </a:r>
          </a:p>
        </p:txBody>
      </p:sp>
      <p:sp>
        <p:nvSpPr>
          <p:cNvPr id="6" name="Slide Number Placeholder 5"/>
          <p:cNvSpPr>
            <a:spLocks noGrp="1"/>
          </p:cNvSpPr>
          <p:nvPr>
            <p:ph type="sldNum" sz="quarter" idx="12"/>
          </p:nvPr>
        </p:nvSpPr>
        <p:spPr/>
        <p:txBody>
          <a:bodyPr/>
          <a:lstStyle>
            <a:lvl1pPr>
              <a:defRPr/>
            </a:lvl1pPr>
          </a:lstStyle>
          <a:p>
            <a:fld id="{883AC5E4-371E-4E51-9F6A-33B81C9E2628}"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By: Imdadullah, Lecturer Department of MIS, CBA, KSU</a:t>
            </a:r>
          </a:p>
        </p:txBody>
      </p:sp>
      <p:sp>
        <p:nvSpPr>
          <p:cNvPr id="6" name="Slide Number Placeholder 5"/>
          <p:cNvSpPr>
            <a:spLocks noGrp="1"/>
          </p:cNvSpPr>
          <p:nvPr>
            <p:ph type="sldNum" sz="quarter" idx="12"/>
          </p:nvPr>
        </p:nvSpPr>
        <p:spPr/>
        <p:txBody>
          <a:bodyPr/>
          <a:lstStyle>
            <a:lvl1pPr>
              <a:defRPr/>
            </a:lvl1pPr>
          </a:lstStyle>
          <a:p>
            <a:fld id="{EDD5D427-19D7-4318-9AEA-F20075C6F6B4}"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By: Imdadullah, Lecturer Department of MIS, CBA, KSU</a:t>
            </a:r>
          </a:p>
        </p:txBody>
      </p:sp>
      <p:sp>
        <p:nvSpPr>
          <p:cNvPr id="7" name="Slide Number Placeholder 6"/>
          <p:cNvSpPr>
            <a:spLocks noGrp="1"/>
          </p:cNvSpPr>
          <p:nvPr>
            <p:ph type="sldNum" sz="quarter" idx="12"/>
          </p:nvPr>
        </p:nvSpPr>
        <p:spPr/>
        <p:txBody>
          <a:bodyPr/>
          <a:lstStyle>
            <a:lvl1pPr>
              <a:defRPr/>
            </a:lvl1pPr>
          </a:lstStyle>
          <a:p>
            <a:fld id="{1443F49E-B969-4638-AEFF-56ECF61DB56B}"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By: Imdadullah, Lecturer Department of MIS, CBA, KSU</a:t>
            </a:r>
          </a:p>
        </p:txBody>
      </p:sp>
      <p:sp>
        <p:nvSpPr>
          <p:cNvPr id="9" name="Slide Number Placeholder 8"/>
          <p:cNvSpPr>
            <a:spLocks noGrp="1"/>
          </p:cNvSpPr>
          <p:nvPr>
            <p:ph type="sldNum" sz="quarter" idx="12"/>
          </p:nvPr>
        </p:nvSpPr>
        <p:spPr/>
        <p:txBody>
          <a:bodyPr/>
          <a:lstStyle>
            <a:lvl1pPr>
              <a:defRPr/>
            </a:lvl1pPr>
          </a:lstStyle>
          <a:p>
            <a:fld id="{30F1C178-AD57-40F8-89D4-64A102B99A21}"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By: Imdadullah, Lecturer Department of MIS, CBA, KSU</a:t>
            </a:r>
          </a:p>
        </p:txBody>
      </p:sp>
      <p:sp>
        <p:nvSpPr>
          <p:cNvPr id="5" name="Slide Number Placeholder 4"/>
          <p:cNvSpPr>
            <a:spLocks noGrp="1"/>
          </p:cNvSpPr>
          <p:nvPr>
            <p:ph type="sldNum" sz="quarter" idx="12"/>
          </p:nvPr>
        </p:nvSpPr>
        <p:spPr/>
        <p:txBody>
          <a:bodyPr/>
          <a:lstStyle>
            <a:lvl1pPr>
              <a:defRPr/>
            </a:lvl1pPr>
          </a:lstStyle>
          <a:p>
            <a:fld id="{2C585015-6765-435A-BCE7-A9150B9A5B0D}"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By: Imdadullah, Lecturer Department of MIS, CBA, KSU</a:t>
            </a:r>
          </a:p>
        </p:txBody>
      </p:sp>
      <p:sp>
        <p:nvSpPr>
          <p:cNvPr id="4" name="Slide Number Placeholder 3"/>
          <p:cNvSpPr>
            <a:spLocks noGrp="1"/>
          </p:cNvSpPr>
          <p:nvPr>
            <p:ph type="sldNum" sz="quarter" idx="12"/>
          </p:nvPr>
        </p:nvSpPr>
        <p:spPr/>
        <p:txBody>
          <a:bodyPr/>
          <a:lstStyle>
            <a:lvl1pPr>
              <a:defRPr/>
            </a:lvl1pPr>
          </a:lstStyle>
          <a:p>
            <a:fld id="{585BE0B2-A4E7-4E51-8ACC-A99A7112ED4D}"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By: Imdadullah, Lecturer Department of MIS, CBA, KSU</a:t>
            </a:r>
          </a:p>
        </p:txBody>
      </p:sp>
      <p:sp>
        <p:nvSpPr>
          <p:cNvPr id="7" name="Slide Number Placeholder 6"/>
          <p:cNvSpPr>
            <a:spLocks noGrp="1"/>
          </p:cNvSpPr>
          <p:nvPr>
            <p:ph type="sldNum" sz="quarter" idx="12"/>
          </p:nvPr>
        </p:nvSpPr>
        <p:spPr/>
        <p:txBody>
          <a:bodyPr/>
          <a:lstStyle>
            <a:lvl1pPr>
              <a:defRPr/>
            </a:lvl1pPr>
          </a:lstStyle>
          <a:p>
            <a:fld id="{9332E6CA-D103-469E-B9C4-75ACD53E150A}"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By: Imdadullah, Lecturer Department of MIS, CBA, KSU</a:t>
            </a:r>
          </a:p>
        </p:txBody>
      </p:sp>
      <p:sp>
        <p:nvSpPr>
          <p:cNvPr id="7" name="Slide Number Placeholder 6"/>
          <p:cNvSpPr>
            <a:spLocks noGrp="1"/>
          </p:cNvSpPr>
          <p:nvPr>
            <p:ph type="sldNum" sz="quarter" idx="12"/>
          </p:nvPr>
        </p:nvSpPr>
        <p:spPr/>
        <p:txBody>
          <a:bodyPr/>
          <a:lstStyle>
            <a:lvl1pPr>
              <a:defRPr/>
            </a:lvl1pPr>
          </a:lstStyle>
          <a:p>
            <a:fld id="{8CA065B4-C753-4652-967F-E0653283E724}"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458" name="Group 2"/>
          <p:cNvGrpSpPr>
            <a:grpSpLocks/>
          </p:cNvGrpSpPr>
          <p:nvPr/>
        </p:nvGrpSpPr>
        <p:grpSpPr bwMode="auto">
          <a:xfrm>
            <a:off x="-7938" y="0"/>
            <a:ext cx="2833688" cy="6856413"/>
            <a:chOff x="-5" y="0"/>
            <a:chExt cx="1785" cy="4319"/>
          </a:xfrm>
        </p:grpSpPr>
        <p:sp>
          <p:nvSpPr>
            <p:cNvPr id="19459"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endParaRPr lang="en-GB"/>
            </a:p>
          </p:txBody>
        </p:sp>
        <p:grpSp>
          <p:nvGrpSpPr>
            <p:cNvPr id="19460" name="Group 4"/>
            <p:cNvGrpSpPr>
              <a:grpSpLocks/>
            </p:cNvGrpSpPr>
            <p:nvPr/>
          </p:nvGrpSpPr>
          <p:grpSpPr bwMode="auto">
            <a:xfrm rot="14964908" flipH="1">
              <a:off x="104" y="2441"/>
              <a:ext cx="452" cy="444"/>
              <a:chOff x="1727" y="866"/>
              <a:chExt cx="129" cy="157"/>
            </a:xfrm>
          </p:grpSpPr>
          <p:sp>
            <p:nvSpPr>
              <p:cNvPr id="19461" name="Freeform 5"/>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GB"/>
              </a:p>
            </p:txBody>
          </p:sp>
          <p:sp>
            <p:nvSpPr>
              <p:cNvPr id="19462" name="Freeform 6"/>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GB"/>
              </a:p>
            </p:txBody>
          </p:sp>
          <p:sp>
            <p:nvSpPr>
              <p:cNvPr id="19463" name="Freeform 7"/>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GB"/>
              </a:p>
            </p:txBody>
          </p:sp>
        </p:grpSp>
        <p:sp>
          <p:nvSpPr>
            <p:cNvPr id="19464"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endParaRPr lang="en-GB"/>
            </a:p>
          </p:txBody>
        </p:sp>
        <p:grpSp>
          <p:nvGrpSpPr>
            <p:cNvPr id="19465" name="Group 9"/>
            <p:cNvGrpSpPr>
              <a:grpSpLocks/>
            </p:cNvGrpSpPr>
            <p:nvPr/>
          </p:nvGrpSpPr>
          <p:grpSpPr bwMode="auto">
            <a:xfrm rot="416244">
              <a:off x="9" y="1746"/>
              <a:ext cx="1771" cy="1741"/>
              <a:chOff x="41" y="2787"/>
              <a:chExt cx="902" cy="833"/>
            </a:xfrm>
          </p:grpSpPr>
          <p:sp>
            <p:nvSpPr>
              <p:cNvPr id="19466" name="Freeform 10"/>
              <p:cNvSpPr>
                <a:spLocks/>
              </p:cNvSpPr>
              <p:nvPr userDrawn="1"/>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endParaRPr lang="en-GB"/>
              </a:p>
            </p:txBody>
          </p:sp>
          <p:sp>
            <p:nvSpPr>
              <p:cNvPr id="19467" name="Freeform 11"/>
              <p:cNvSpPr>
                <a:spLocks/>
              </p:cNvSpPr>
              <p:nvPr userDrawn="1"/>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endParaRPr lang="en-GB"/>
              </a:p>
            </p:txBody>
          </p:sp>
          <p:sp>
            <p:nvSpPr>
              <p:cNvPr id="19468" name="Freeform 12"/>
              <p:cNvSpPr>
                <a:spLocks/>
              </p:cNvSpPr>
              <p:nvPr userDrawn="1"/>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endParaRPr lang="en-GB"/>
              </a:p>
            </p:txBody>
          </p:sp>
          <p:sp>
            <p:nvSpPr>
              <p:cNvPr id="19469" name="Freeform 13"/>
              <p:cNvSpPr>
                <a:spLocks/>
              </p:cNvSpPr>
              <p:nvPr userDrawn="1"/>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endParaRPr lang="en-GB"/>
              </a:p>
            </p:txBody>
          </p:sp>
          <p:sp>
            <p:nvSpPr>
              <p:cNvPr id="19470" name="Freeform 14"/>
              <p:cNvSpPr>
                <a:spLocks/>
              </p:cNvSpPr>
              <p:nvPr userDrawn="1"/>
            </p:nvSpPr>
            <p:spPr bwMode="ltGray">
              <a:xfrm rot="373331" flipH="1">
                <a:off x="289" y="3135"/>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endParaRPr lang="en-GB"/>
              </a:p>
            </p:txBody>
          </p:sp>
          <p:grpSp>
            <p:nvGrpSpPr>
              <p:cNvPr id="19471" name="Group 15"/>
              <p:cNvGrpSpPr>
                <a:grpSpLocks/>
              </p:cNvGrpSpPr>
              <p:nvPr userDrawn="1"/>
            </p:nvGrpSpPr>
            <p:grpSpPr bwMode="auto">
              <a:xfrm rot="10886446" flipH="1">
                <a:off x="335" y="3251"/>
                <a:ext cx="608" cy="369"/>
                <a:chOff x="-366" y="1704"/>
                <a:chExt cx="608" cy="369"/>
              </a:xfrm>
            </p:grpSpPr>
            <p:sp>
              <p:nvSpPr>
                <p:cNvPr id="19472" name="Freeform 16"/>
                <p:cNvSpPr>
                  <a:spLocks/>
                </p:cNvSpPr>
                <p:nvPr userDrawn="1"/>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endParaRPr lang="en-GB"/>
                </a:p>
              </p:txBody>
            </p:sp>
            <p:sp>
              <p:nvSpPr>
                <p:cNvPr id="19473" name="Freeform 17"/>
                <p:cNvSpPr>
                  <a:spLocks/>
                </p:cNvSpPr>
                <p:nvPr userDrawn="1"/>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endParaRPr lang="en-GB"/>
                </a:p>
              </p:txBody>
            </p:sp>
            <p:sp>
              <p:nvSpPr>
                <p:cNvPr id="19474" name="Freeform 18"/>
                <p:cNvSpPr>
                  <a:spLocks/>
                </p:cNvSpPr>
                <p:nvPr userDrawn="1"/>
              </p:nvSpPr>
              <p:spPr bwMode="ltGray">
                <a:xfrm rot="4200091">
                  <a:off x="199" y="1720"/>
                  <a:ext cx="60" cy="27"/>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endParaRPr lang="en-GB"/>
                </a:p>
              </p:txBody>
            </p:sp>
          </p:grpSp>
        </p:grpSp>
        <p:grpSp>
          <p:nvGrpSpPr>
            <p:cNvPr id="19475" name="Group 19"/>
            <p:cNvGrpSpPr>
              <a:grpSpLocks/>
            </p:cNvGrpSpPr>
            <p:nvPr/>
          </p:nvGrpSpPr>
          <p:grpSpPr bwMode="auto">
            <a:xfrm rot="-15351438">
              <a:off x="343" y="3854"/>
              <a:ext cx="392" cy="424"/>
              <a:chOff x="1727" y="866"/>
              <a:chExt cx="129" cy="157"/>
            </a:xfrm>
          </p:grpSpPr>
          <p:sp>
            <p:nvSpPr>
              <p:cNvPr id="19476" name="Freeform 2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GB"/>
              </a:p>
            </p:txBody>
          </p:sp>
          <p:sp>
            <p:nvSpPr>
              <p:cNvPr id="19477" name="Freeform 2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GB"/>
              </a:p>
            </p:txBody>
          </p:sp>
          <p:sp>
            <p:nvSpPr>
              <p:cNvPr id="19478" name="Freeform 2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GB"/>
              </a:p>
            </p:txBody>
          </p:sp>
        </p:grpSp>
        <p:grpSp>
          <p:nvGrpSpPr>
            <p:cNvPr id="19479" name="Group 23"/>
            <p:cNvGrpSpPr>
              <a:grpSpLocks/>
            </p:cNvGrpSpPr>
            <p:nvPr/>
          </p:nvGrpSpPr>
          <p:grpSpPr bwMode="auto">
            <a:xfrm rot="5003157">
              <a:off x="249" y="1102"/>
              <a:ext cx="412" cy="500"/>
              <a:chOff x="1727" y="866"/>
              <a:chExt cx="129" cy="157"/>
            </a:xfrm>
          </p:grpSpPr>
          <p:sp>
            <p:nvSpPr>
              <p:cNvPr id="19480" name="Freeform 2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GB"/>
              </a:p>
            </p:txBody>
          </p:sp>
          <p:sp>
            <p:nvSpPr>
              <p:cNvPr id="19481" name="Freeform 2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GB"/>
              </a:p>
            </p:txBody>
          </p:sp>
          <p:sp>
            <p:nvSpPr>
              <p:cNvPr id="19482" name="Freeform 2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GB"/>
              </a:p>
            </p:txBody>
          </p:sp>
        </p:grpSp>
        <p:grpSp>
          <p:nvGrpSpPr>
            <p:cNvPr id="19483" name="Group 27"/>
            <p:cNvGrpSpPr>
              <a:grpSpLocks/>
            </p:cNvGrpSpPr>
            <p:nvPr/>
          </p:nvGrpSpPr>
          <p:grpSpPr bwMode="auto">
            <a:xfrm>
              <a:off x="815" y="0"/>
              <a:ext cx="345" cy="367"/>
              <a:chOff x="1727" y="866"/>
              <a:chExt cx="129" cy="157"/>
            </a:xfrm>
          </p:grpSpPr>
          <p:sp>
            <p:nvSpPr>
              <p:cNvPr id="19484" name="Freeform 2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GB"/>
              </a:p>
            </p:txBody>
          </p:sp>
          <p:sp>
            <p:nvSpPr>
              <p:cNvPr id="19485" name="Freeform 2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GB"/>
              </a:p>
            </p:txBody>
          </p:sp>
          <p:sp>
            <p:nvSpPr>
              <p:cNvPr id="19486" name="Freeform 3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GB"/>
              </a:p>
            </p:txBody>
          </p:sp>
        </p:grpSp>
        <p:sp>
          <p:nvSpPr>
            <p:cNvPr id="19487"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endParaRPr lang="en-GB"/>
            </a:p>
          </p:txBody>
        </p:sp>
        <p:sp>
          <p:nvSpPr>
            <p:cNvPr id="19488"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endParaRPr lang="en-GB"/>
            </a:p>
          </p:txBody>
        </p:sp>
        <p:sp>
          <p:nvSpPr>
            <p:cNvPr id="19489"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endParaRPr lang="en-GB"/>
            </a:p>
          </p:txBody>
        </p:sp>
        <p:sp>
          <p:nvSpPr>
            <p:cNvPr id="19490"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endParaRPr lang="en-GB"/>
            </a:p>
          </p:txBody>
        </p:sp>
        <p:sp>
          <p:nvSpPr>
            <p:cNvPr id="19491"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endParaRPr lang="en-GB"/>
            </a:p>
          </p:txBody>
        </p:sp>
        <p:sp>
          <p:nvSpPr>
            <p:cNvPr id="19492"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endParaRPr lang="en-GB"/>
            </a:p>
          </p:txBody>
        </p:sp>
        <p:sp>
          <p:nvSpPr>
            <p:cNvPr id="19493"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endParaRPr lang="en-GB"/>
            </a:p>
          </p:txBody>
        </p:sp>
        <p:sp>
          <p:nvSpPr>
            <p:cNvPr id="19494"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endParaRPr lang="en-GB"/>
            </a:p>
          </p:txBody>
        </p:sp>
        <p:sp>
          <p:nvSpPr>
            <p:cNvPr id="19495"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endParaRPr lang="en-GB"/>
            </a:p>
          </p:txBody>
        </p:sp>
        <p:sp>
          <p:nvSpPr>
            <p:cNvPr id="19496"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endParaRPr lang="en-GB"/>
            </a:p>
          </p:txBody>
        </p:sp>
        <p:sp>
          <p:nvSpPr>
            <p:cNvPr id="19497"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endParaRPr lang="en-GB"/>
            </a:p>
          </p:txBody>
        </p:sp>
        <p:sp>
          <p:nvSpPr>
            <p:cNvPr id="19498"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endParaRPr lang="en-GB"/>
            </a:p>
          </p:txBody>
        </p:sp>
        <p:sp>
          <p:nvSpPr>
            <p:cNvPr id="19499"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endParaRPr lang="en-GB"/>
            </a:p>
          </p:txBody>
        </p:sp>
        <p:sp>
          <p:nvSpPr>
            <p:cNvPr id="19500"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endParaRPr lang="en-GB"/>
            </a:p>
          </p:txBody>
        </p:sp>
      </p:grpSp>
      <p:sp>
        <p:nvSpPr>
          <p:cNvPr id="19501"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9502"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503"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9504"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r>
              <a:rPr lang="en-US"/>
              <a:t>By: Imdadullah, Lecturer Department of MIS, CBA, KSU</a:t>
            </a:r>
          </a:p>
        </p:txBody>
      </p:sp>
      <p:sp>
        <p:nvSpPr>
          <p:cNvPr id="19505"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DB8828D3-B205-4DCF-9183-45F74A9AA9E1}"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dt="0"/>
  <p:txStyles>
    <p:titleStyle>
      <a:lvl1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2pPr>
      <a:lvl3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3pPr>
      <a:lvl4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4pPr>
      <a:lvl5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file:///F:\Excel%20Lectures\wiki\Computer_application" TargetMode="External"/><Relationship Id="rId7" Type="http://schemas.openxmlformats.org/officeDocument/2006/relationships/hyperlink" Target="file:///F:\Excel%20Lectures\wiki\Financi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file:///F:\Excel%20Lectures\wiki\Formula" TargetMode="External"/><Relationship Id="rId5" Type="http://schemas.openxmlformats.org/officeDocument/2006/relationships/hyperlink" Target="file:///F:\Excel%20Lectures\wiki\Alphanumeric" TargetMode="External"/><Relationship Id="rId4" Type="http://schemas.openxmlformats.org/officeDocument/2006/relationships/hyperlink" Target="file:///F:\Excel%20Lectures\wiki\Workshee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readsheets.about.com/od/s/g/spreadsheet_def.htm" TargetMode="External"/><Relationship Id="rId2" Type="http://schemas.openxmlformats.org/officeDocument/2006/relationships/hyperlink" Target="http://spreadsheets.about.com/od/uvw/g/worksheet_def.ht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B26109A5-3E11-4FA9-9AED-EF5BB651D92D}" type="slidenum">
              <a:rPr lang="ar-SA"/>
              <a:pPr/>
              <a:t>1</a:t>
            </a:fld>
            <a:endParaRPr lang="en-US"/>
          </a:p>
        </p:txBody>
      </p:sp>
      <p:sp>
        <p:nvSpPr>
          <p:cNvPr id="32772" name="Text Box 4"/>
          <p:cNvSpPr txBox="1">
            <a:spLocks noChangeArrowheads="1"/>
          </p:cNvSpPr>
          <p:nvPr/>
        </p:nvSpPr>
        <p:spPr bwMode="auto">
          <a:xfrm>
            <a:off x="914400" y="762000"/>
            <a:ext cx="7315200" cy="366713"/>
          </a:xfrm>
          <a:prstGeom prst="rect">
            <a:avLst/>
          </a:prstGeom>
          <a:noFill/>
          <a:ln w="9525">
            <a:noFill/>
            <a:miter lim="800000"/>
            <a:headEnd/>
            <a:tailEnd/>
          </a:ln>
          <a:effectLst/>
        </p:spPr>
        <p:txBody>
          <a:bodyPr>
            <a:spAutoFit/>
          </a:bodyPr>
          <a:lstStyle/>
          <a:p>
            <a:pPr>
              <a:spcBef>
                <a:spcPct val="50000"/>
              </a:spcBef>
            </a:pPr>
            <a:endParaRPr lang="en-GB"/>
          </a:p>
        </p:txBody>
      </p:sp>
      <p:sp>
        <p:nvSpPr>
          <p:cNvPr id="32773" name="Rectangle 5"/>
          <p:cNvSpPr>
            <a:spLocks noChangeArrowheads="1"/>
          </p:cNvSpPr>
          <p:nvPr/>
        </p:nvSpPr>
        <p:spPr bwMode="auto">
          <a:xfrm>
            <a:off x="990600" y="914400"/>
            <a:ext cx="7467600" cy="4724400"/>
          </a:xfrm>
          <a:prstGeom prst="rect">
            <a:avLst/>
          </a:prstGeom>
          <a:noFill/>
          <a:ln w="57150" cmpd="thinThick">
            <a:solidFill>
              <a:srgbClr val="000000"/>
            </a:solidFill>
            <a:miter lim="800000"/>
            <a:headEnd/>
            <a:tailEnd/>
          </a:ln>
        </p:spPr>
        <p:txBody>
          <a:bodyPr/>
          <a:lstStyle/>
          <a:p>
            <a:pPr marL="342900" indent="-342900" algn="ctr">
              <a:spcBef>
                <a:spcPct val="20000"/>
              </a:spcBef>
            </a:pPr>
            <a:r>
              <a:rPr lang="en-US" sz="2900" b="1" u="sng" dirty="0">
                <a:solidFill>
                  <a:srgbClr val="0000CC"/>
                </a:solidFill>
                <a:effectLst>
                  <a:outerShdw blurRad="38100" dist="38100" dir="2700000" algn="tl">
                    <a:srgbClr val="C0C0C0"/>
                  </a:outerShdw>
                </a:effectLst>
              </a:rPr>
              <a:t>Management Information Systems</a:t>
            </a:r>
          </a:p>
          <a:p>
            <a:pPr marL="342900" indent="-342900" algn="ctr">
              <a:spcBef>
                <a:spcPct val="20000"/>
              </a:spcBef>
            </a:pPr>
            <a:endParaRPr lang="en-US" sz="2900" b="1" u="sng" dirty="0">
              <a:solidFill>
                <a:srgbClr val="0000CC"/>
              </a:solidFill>
              <a:effectLst>
                <a:outerShdw blurRad="38100" dist="38100" dir="2700000" algn="tl">
                  <a:srgbClr val="C0C0C0"/>
                </a:outerShdw>
              </a:effectLst>
            </a:endParaRPr>
          </a:p>
          <a:p>
            <a:pPr marL="342900" indent="-342900" algn="ctr">
              <a:spcBef>
                <a:spcPct val="20000"/>
              </a:spcBef>
            </a:pP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Introduction to MS Excel</a:t>
            </a:r>
          </a:p>
          <a:p>
            <a:pPr marL="342900" indent="-342900" algn="ctr">
              <a:spcBef>
                <a:spcPct val="20000"/>
              </a:spcBef>
            </a:pPr>
            <a:endParaRPr lang="en-US" sz="2900" b="1" u="sng" dirty="0">
              <a:solidFill>
                <a:srgbClr val="0000CC"/>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noGrp="1"/>
          </p:cNvSpPr>
          <p:nvPr/>
        </p:nvSpPr>
        <p:spPr bwMode="auto">
          <a:xfrm>
            <a:off x="3124200" y="6245225"/>
            <a:ext cx="2895600" cy="476250"/>
          </a:xfrm>
          <a:prstGeom prst="rect">
            <a:avLst/>
          </a:prstGeom>
          <a:noFill/>
          <a:ln>
            <a:miter lim="800000"/>
            <a:headEnd/>
            <a:tailEnd/>
          </a:ln>
        </p:spPr>
        <p:txBody>
          <a:bodyPr anchor="b"/>
          <a:lstStyle/>
          <a:p>
            <a:pPr algn="ctr">
              <a:defRPr/>
            </a:pPr>
            <a:r>
              <a:rPr lang="en-US" sz="1400">
                <a:effectLst>
                  <a:outerShdw blurRad="38100" dist="38100" dir="2700000" algn="tl">
                    <a:srgbClr val="000000"/>
                  </a:outerShdw>
                </a:effectLst>
                <a:latin typeface="Arial" charset="0"/>
              </a:rPr>
              <a:t>By: Imdadullah, Lecturer Department of MIS, CBA, KSU</a:t>
            </a:r>
          </a:p>
        </p:txBody>
      </p:sp>
      <p:sp>
        <p:nvSpPr>
          <p:cNvPr id="5" name="Slide Number Placeholder 5"/>
          <p:cNvSpPr txBox="1">
            <a:spLocks noGrp="1"/>
          </p:cNvSpPr>
          <p:nvPr/>
        </p:nvSpPr>
        <p:spPr bwMode="auto">
          <a:xfrm>
            <a:off x="6553200" y="6245225"/>
            <a:ext cx="2286000" cy="476250"/>
          </a:xfrm>
          <a:prstGeom prst="rect">
            <a:avLst/>
          </a:prstGeom>
          <a:noFill/>
          <a:ln>
            <a:miter lim="800000"/>
            <a:headEnd/>
            <a:tailEnd/>
          </a:ln>
        </p:spPr>
        <p:txBody>
          <a:bodyPr anchor="b"/>
          <a:lstStyle/>
          <a:p>
            <a:pPr algn="r"/>
            <a:fld id="{8447BDE6-91B1-432D-B92B-3C87C115E492}" type="slidenum">
              <a:rPr lang="ar-SA" sz="1400">
                <a:effectLst>
                  <a:outerShdw blurRad="38100" dist="38100" dir="2700000" algn="tl">
                    <a:srgbClr val="C0C0C0"/>
                  </a:outerShdw>
                </a:effectLst>
                <a:latin typeface="Arial" charset="0"/>
              </a:rPr>
              <a:pPr algn="r"/>
              <a:t>10</a:t>
            </a:fld>
            <a:endParaRPr lang="en-US" sz="1400">
              <a:effectLst>
                <a:outerShdw blurRad="38100" dist="38100" dir="2700000" algn="tl">
                  <a:srgbClr val="C0C0C0"/>
                </a:outerShdw>
              </a:effectLst>
              <a:latin typeface="Arial" charset="0"/>
            </a:endParaRPr>
          </a:p>
        </p:txBody>
      </p:sp>
      <p:sp>
        <p:nvSpPr>
          <p:cNvPr id="143362" name="Rectangle 2"/>
          <p:cNvSpPr>
            <a:spLocks noGrp="1" noRot="1" noChangeArrowheads="1"/>
          </p:cNvSpPr>
          <p:nvPr>
            <p:ph type="body" idx="4294967295"/>
          </p:nvPr>
        </p:nvSpPr>
        <p:spPr>
          <a:xfrm>
            <a:off x="1066800" y="1447800"/>
            <a:ext cx="7162800" cy="4191000"/>
          </a:xfrm>
        </p:spPr>
        <p:txBody>
          <a:bodyPr/>
          <a:lstStyle/>
          <a:p>
            <a:pPr marL="381000" indent="-381000">
              <a:lnSpc>
                <a:spcPct val="80000"/>
              </a:lnSpc>
            </a:pPr>
            <a:r>
              <a:rPr lang="en-US" sz="2000" b="1" dirty="0">
                <a:effectLst>
                  <a:outerShdw blurRad="38100" dist="38100" dir="2700000" algn="tl">
                    <a:srgbClr val="C0C0C0"/>
                  </a:outerShdw>
                </a:effectLst>
              </a:rPr>
              <a:t>SUMIF </a:t>
            </a:r>
            <a:r>
              <a:rPr lang="en-US" sz="2000" dirty="0">
                <a:effectLst>
                  <a:outerShdw blurRad="38100" dist="38100" dir="2700000" algn="tl">
                    <a:srgbClr val="C0C0C0"/>
                  </a:outerShdw>
                </a:effectLst>
              </a:rPr>
              <a:t>adds the cells specified by a given criteria.</a:t>
            </a:r>
            <a:endParaRPr lang="en-US" sz="2000" b="1" dirty="0">
              <a:effectLst>
                <a:outerShdw blurRad="38100" dist="38100" dir="2700000" algn="tl">
                  <a:srgbClr val="C0C0C0"/>
                </a:outerShdw>
              </a:effectLst>
            </a:endParaRPr>
          </a:p>
          <a:p>
            <a:pPr marL="381000" indent="-381000">
              <a:lnSpc>
                <a:spcPct val="80000"/>
              </a:lnSpc>
            </a:pPr>
            <a:r>
              <a:rPr lang="en-US" sz="2000" b="1" dirty="0">
                <a:effectLst>
                  <a:outerShdw blurRad="38100" dist="38100" dir="2700000" algn="tl">
                    <a:srgbClr val="C0C0C0"/>
                  </a:outerShdw>
                </a:effectLst>
              </a:rPr>
              <a:t>Syntax: </a:t>
            </a:r>
            <a:r>
              <a:rPr lang="en-US" sz="2000" b="1" dirty="0" smtClean="0">
                <a:solidFill>
                  <a:srgbClr val="FF0066"/>
                </a:solidFill>
                <a:effectLst>
                  <a:outerShdw blurRad="38100" dist="38100" dir="2700000" algn="tl">
                    <a:srgbClr val="C0C0C0"/>
                  </a:outerShdw>
                </a:effectLst>
              </a:rPr>
              <a:t>=SUMIF</a:t>
            </a:r>
            <a:r>
              <a:rPr lang="en-US" sz="2000" dirty="0" smtClean="0">
                <a:solidFill>
                  <a:srgbClr val="FF0066"/>
                </a:solidFill>
                <a:effectLst>
                  <a:outerShdw blurRad="38100" dist="38100" dir="2700000" algn="tl">
                    <a:srgbClr val="C0C0C0"/>
                  </a:outerShdw>
                </a:effectLst>
              </a:rPr>
              <a:t>(</a:t>
            </a:r>
            <a:r>
              <a:rPr lang="en-US" sz="2000" b="1" dirty="0" err="1" smtClean="0">
                <a:solidFill>
                  <a:srgbClr val="FF0066"/>
                </a:solidFill>
                <a:effectLst>
                  <a:outerShdw blurRad="38100" dist="38100" dir="2700000" algn="tl">
                    <a:srgbClr val="C0C0C0"/>
                  </a:outerShdw>
                </a:effectLst>
              </a:rPr>
              <a:t>range</a:t>
            </a:r>
            <a:r>
              <a:rPr lang="en-US" sz="2000" dirty="0" err="1" smtClean="0">
                <a:solidFill>
                  <a:srgbClr val="FF0066"/>
                </a:solidFill>
                <a:effectLst>
                  <a:outerShdw blurRad="38100" dist="38100" dir="2700000" algn="tl">
                    <a:srgbClr val="C0C0C0"/>
                  </a:outerShdw>
                </a:effectLst>
              </a:rPr>
              <a:t>,</a:t>
            </a:r>
            <a:r>
              <a:rPr lang="en-US" sz="2000" b="1" dirty="0" err="1" smtClean="0">
                <a:solidFill>
                  <a:srgbClr val="FF0066"/>
                </a:solidFill>
                <a:effectLst>
                  <a:outerShdw blurRad="38100" dist="38100" dir="2700000" algn="tl">
                    <a:srgbClr val="C0C0C0"/>
                  </a:outerShdw>
                </a:effectLst>
              </a:rPr>
              <a:t>criteria</a:t>
            </a:r>
            <a:r>
              <a:rPr lang="en-US" sz="2000" dirty="0" err="1" smtClean="0">
                <a:solidFill>
                  <a:srgbClr val="FF0066"/>
                </a:solidFill>
                <a:effectLst>
                  <a:outerShdw blurRad="38100" dist="38100" dir="2700000" algn="tl">
                    <a:srgbClr val="C0C0C0"/>
                  </a:outerShdw>
                </a:effectLst>
              </a:rPr>
              <a:t>,sum_range</a:t>
            </a:r>
            <a:r>
              <a:rPr lang="en-US" sz="2000" dirty="0">
                <a:solidFill>
                  <a:srgbClr val="FF0066"/>
                </a:solidFill>
                <a:effectLst>
                  <a:outerShdw blurRad="38100" dist="38100" dir="2700000" algn="tl">
                    <a:srgbClr val="C0C0C0"/>
                  </a:outerShdw>
                </a:effectLst>
              </a:rPr>
              <a:t>)</a:t>
            </a:r>
          </a:p>
          <a:p>
            <a:pPr marL="381000" indent="-381000">
              <a:lnSpc>
                <a:spcPct val="80000"/>
              </a:lnSpc>
            </a:pPr>
            <a:r>
              <a:rPr lang="en-US" sz="2000" dirty="0">
                <a:effectLst>
                  <a:outerShdw blurRad="38100" dist="38100" dir="2700000" algn="tl">
                    <a:srgbClr val="C0C0C0"/>
                  </a:outerShdw>
                </a:effectLst>
              </a:rPr>
              <a:t>Range    is the range of cells you want evaluated.</a:t>
            </a:r>
          </a:p>
          <a:p>
            <a:pPr marL="381000" indent="-381000">
              <a:lnSpc>
                <a:spcPct val="80000"/>
              </a:lnSpc>
            </a:pPr>
            <a:r>
              <a:rPr lang="en-US" sz="2000" dirty="0">
                <a:effectLst>
                  <a:outerShdw blurRad="38100" dist="38100" dir="2700000" algn="tl">
                    <a:srgbClr val="C0C0C0"/>
                  </a:outerShdw>
                </a:effectLst>
              </a:rPr>
              <a:t>Criteria    is the criteria in the form of a number, expression, or text that defines which cells will be added. For example, criteria can be expressed as 32, "32", "&gt;32", "apples".</a:t>
            </a:r>
          </a:p>
          <a:p>
            <a:pPr marL="381000" indent="-381000">
              <a:lnSpc>
                <a:spcPct val="80000"/>
              </a:lnSpc>
            </a:pPr>
            <a:r>
              <a:rPr lang="en-US" sz="2000" dirty="0" err="1">
                <a:effectLst>
                  <a:outerShdw blurRad="38100" dist="38100" dir="2700000" algn="tl">
                    <a:srgbClr val="C0C0C0"/>
                  </a:outerShdw>
                </a:effectLst>
              </a:rPr>
              <a:t>Sum_range</a:t>
            </a:r>
            <a:r>
              <a:rPr lang="en-US" sz="2000" dirty="0">
                <a:effectLst>
                  <a:outerShdw blurRad="38100" dist="38100" dir="2700000" algn="tl">
                    <a:srgbClr val="C0C0C0"/>
                  </a:outerShdw>
                </a:effectLst>
              </a:rPr>
              <a:t>    are the actual cells to sum.</a:t>
            </a:r>
            <a:endParaRPr lang="en-US" sz="2000" b="1" dirty="0">
              <a:effectLst>
                <a:outerShdw blurRad="38100" dist="38100" dir="2700000" algn="tl">
                  <a:srgbClr val="C0C0C0"/>
                </a:outerShdw>
              </a:effectLst>
            </a:endParaRPr>
          </a:p>
          <a:p>
            <a:pPr marL="381000" indent="-381000">
              <a:lnSpc>
                <a:spcPct val="80000"/>
              </a:lnSpc>
            </a:pPr>
            <a:r>
              <a:rPr lang="en-US" sz="2000" b="1" dirty="0">
                <a:effectLst>
                  <a:outerShdw blurRad="38100" dist="38100" dir="2700000" algn="tl">
                    <a:srgbClr val="C0C0C0"/>
                  </a:outerShdw>
                </a:effectLst>
              </a:rPr>
              <a:t>Remarks</a:t>
            </a:r>
            <a:endParaRPr lang="en-US" sz="2000" dirty="0">
              <a:effectLst>
                <a:outerShdw blurRad="38100" dist="38100" dir="2700000" algn="tl">
                  <a:srgbClr val="C0C0C0"/>
                </a:outerShdw>
              </a:effectLst>
            </a:endParaRPr>
          </a:p>
          <a:p>
            <a:pPr marL="381000" indent="-381000">
              <a:lnSpc>
                <a:spcPct val="80000"/>
              </a:lnSpc>
            </a:pPr>
            <a:r>
              <a:rPr lang="en-US" sz="2000" dirty="0">
                <a:effectLst>
                  <a:outerShdw blurRad="38100" dist="38100" dir="2700000" algn="tl">
                    <a:srgbClr val="C0C0C0"/>
                  </a:outerShdw>
                </a:effectLst>
              </a:rPr>
              <a:t>The cells in </a:t>
            </a:r>
            <a:r>
              <a:rPr lang="en-US" sz="2000" dirty="0" err="1">
                <a:effectLst>
                  <a:outerShdw blurRad="38100" dist="38100" dir="2700000" algn="tl">
                    <a:srgbClr val="C0C0C0"/>
                  </a:outerShdw>
                </a:effectLst>
              </a:rPr>
              <a:t>sum_range</a:t>
            </a:r>
            <a:r>
              <a:rPr lang="en-US" sz="2000" dirty="0">
                <a:effectLst>
                  <a:outerShdw blurRad="38100" dist="38100" dir="2700000" algn="tl">
                    <a:srgbClr val="C0C0C0"/>
                  </a:outerShdw>
                </a:effectLst>
              </a:rPr>
              <a:t> are summed only if their corresponding cells in range match the criteria.</a:t>
            </a:r>
          </a:p>
          <a:p>
            <a:pPr marL="381000" indent="-381000">
              <a:lnSpc>
                <a:spcPct val="80000"/>
              </a:lnSpc>
            </a:pPr>
            <a:r>
              <a:rPr lang="en-US" sz="2000" dirty="0">
                <a:effectLst>
                  <a:outerShdw blurRad="38100" dist="38100" dir="2700000" algn="tl">
                    <a:srgbClr val="C0C0C0"/>
                  </a:outerShdw>
                </a:effectLst>
              </a:rPr>
              <a:t>If </a:t>
            </a:r>
            <a:r>
              <a:rPr lang="en-US" sz="2000" dirty="0" err="1">
                <a:effectLst>
                  <a:outerShdw blurRad="38100" dist="38100" dir="2700000" algn="tl">
                    <a:srgbClr val="C0C0C0"/>
                  </a:outerShdw>
                </a:effectLst>
              </a:rPr>
              <a:t>sum_range</a:t>
            </a:r>
            <a:r>
              <a:rPr lang="en-US" sz="2000" dirty="0">
                <a:effectLst>
                  <a:outerShdw blurRad="38100" dist="38100" dir="2700000" algn="tl">
                    <a:srgbClr val="C0C0C0"/>
                  </a:outerShdw>
                </a:effectLst>
              </a:rPr>
              <a:t> is omitted, the cells in range are summed.</a:t>
            </a:r>
          </a:p>
          <a:p>
            <a:pPr marL="381000" indent="-381000">
              <a:lnSpc>
                <a:spcPct val="80000"/>
              </a:lnSpc>
            </a:pPr>
            <a:endParaRPr lang="en-US" sz="1400" dirty="0">
              <a:effectLst>
                <a:outerShdw blurRad="38100" dist="38100" dir="2700000" algn="tl">
                  <a:srgbClr val="C0C0C0"/>
                </a:outerShdw>
              </a:effectLst>
            </a:endParaRPr>
          </a:p>
        </p:txBody>
      </p:sp>
      <p:sp>
        <p:nvSpPr>
          <p:cNvPr id="143363" name="Text Box 3"/>
          <p:cNvSpPr txBox="1">
            <a:spLocks noGrp="1" noChangeArrowheads="1"/>
          </p:cNvSpPr>
          <p:nvPr>
            <p:ph type="title" idx="4294967295"/>
          </p:nvPr>
        </p:nvSpPr>
        <p:spPr>
          <a:xfrm>
            <a:off x="442913" y="457200"/>
            <a:ext cx="8243887" cy="762000"/>
          </a:xfrm>
          <a:noFill/>
        </p:spPr>
        <p:txBody>
          <a:bodyPr/>
          <a:lstStyle/>
          <a:p>
            <a:pPr>
              <a:spcBef>
                <a:spcPct val="50000"/>
              </a:spcBef>
            </a:pPr>
            <a:r>
              <a:rPr lang="en-US" sz="3200" u="sng">
                <a:solidFill>
                  <a:srgbClr val="FF0066"/>
                </a:solidFill>
              </a:rPr>
              <a:t>The SUMIF Function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noGrp="1"/>
          </p:cNvSpPr>
          <p:nvPr/>
        </p:nvSpPr>
        <p:spPr bwMode="auto">
          <a:xfrm>
            <a:off x="3124200" y="6245225"/>
            <a:ext cx="2895600" cy="476250"/>
          </a:xfrm>
          <a:prstGeom prst="rect">
            <a:avLst/>
          </a:prstGeom>
          <a:noFill/>
          <a:ln>
            <a:miter lim="800000"/>
            <a:headEnd/>
            <a:tailEnd/>
          </a:ln>
        </p:spPr>
        <p:txBody>
          <a:bodyPr anchor="b"/>
          <a:lstStyle/>
          <a:p>
            <a:pPr algn="ctr">
              <a:defRPr/>
            </a:pPr>
            <a:r>
              <a:rPr lang="en-US" sz="1400">
                <a:effectLst>
                  <a:outerShdw blurRad="38100" dist="38100" dir="2700000" algn="tl">
                    <a:srgbClr val="000000"/>
                  </a:outerShdw>
                </a:effectLst>
                <a:latin typeface="Arial" charset="0"/>
              </a:rPr>
              <a:t>By: Imdadullah, Lecturer Department of MIS, CBA, KSU</a:t>
            </a:r>
          </a:p>
        </p:txBody>
      </p:sp>
      <p:sp>
        <p:nvSpPr>
          <p:cNvPr id="5" name="Slide Number Placeholder 5"/>
          <p:cNvSpPr txBox="1">
            <a:spLocks noGrp="1"/>
          </p:cNvSpPr>
          <p:nvPr/>
        </p:nvSpPr>
        <p:spPr bwMode="auto">
          <a:xfrm>
            <a:off x="6553200" y="6245225"/>
            <a:ext cx="2286000" cy="476250"/>
          </a:xfrm>
          <a:prstGeom prst="rect">
            <a:avLst/>
          </a:prstGeom>
          <a:noFill/>
          <a:ln>
            <a:miter lim="800000"/>
            <a:headEnd/>
            <a:tailEnd/>
          </a:ln>
        </p:spPr>
        <p:txBody>
          <a:bodyPr anchor="b"/>
          <a:lstStyle/>
          <a:p>
            <a:pPr algn="r"/>
            <a:fld id="{33B3F293-FFDD-4856-93D5-524674EA810A}" type="slidenum">
              <a:rPr lang="ar-SA" sz="1400">
                <a:effectLst>
                  <a:outerShdw blurRad="38100" dist="38100" dir="2700000" algn="tl">
                    <a:srgbClr val="C0C0C0"/>
                  </a:outerShdw>
                </a:effectLst>
                <a:latin typeface="Arial" charset="0"/>
              </a:rPr>
              <a:pPr algn="r"/>
              <a:t>11</a:t>
            </a:fld>
            <a:endParaRPr lang="en-US" sz="1400">
              <a:effectLst>
                <a:outerShdw blurRad="38100" dist="38100" dir="2700000" algn="tl">
                  <a:srgbClr val="C0C0C0"/>
                </a:outerShdw>
              </a:effectLst>
              <a:latin typeface="Arial" charset="0"/>
            </a:endParaRPr>
          </a:p>
        </p:txBody>
      </p:sp>
      <p:sp>
        <p:nvSpPr>
          <p:cNvPr id="142339" name="Text Box 3"/>
          <p:cNvSpPr txBox="1">
            <a:spLocks noGrp="1" noChangeArrowheads="1"/>
          </p:cNvSpPr>
          <p:nvPr>
            <p:ph type="title" idx="4294967295"/>
          </p:nvPr>
        </p:nvSpPr>
        <p:spPr>
          <a:xfrm>
            <a:off x="442913" y="457200"/>
            <a:ext cx="8243887" cy="762000"/>
          </a:xfrm>
          <a:noFill/>
        </p:spPr>
        <p:txBody>
          <a:bodyPr/>
          <a:lstStyle/>
          <a:p>
            <a:pPr>
              <a:spcBef>
                <a:spcPct val="50000"/>
              </a:spcBef>
            </a:pPr>
            <a:r>
              <a:rPr lang="en-US" sz="3200" u="sng">
                <a:solidFill>
                  <a:srgbClr val="FF0066"/>
                </a:solidFill>
              </a:rPr>
              <a:t>Example for SUMIF Function</a:t>
            </a:r>
          </a:p>
        </p:txBody>
      </p:sp>
      <p:pic>
        <p:nvPicPr>
          <p:cNvPr id="87045" name="Picture 4"/>
          <p:cNvPicPr>
            <a:picLocks noChangeAspect="1" noChangeArrowheads="1"/>
          </p:cNvPicPr>
          <p:nvPr/>
        </p:nvPicPr>
        <p:blipFill>
          <a:blip r:embed="rId2" cstate="print"/>
          <a:srcRect/>
          <a:stretch>
            <a:fillRect/>
          </a:stretch>
        </p:blipFill>
        <p:spPr bwMode="auto">
          <a:xfrm>
            <a:off x="1676400" y="1676400"/>
            <a:ext cx="5562600"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93BC9E92-6959-45DD-8811-17C6E5660EB0}" type="slidenum">
              <a:rPr lang="ar-SA"/>
              <a:pPr/>
              <a:t>12</a:t>
            </a:fld>
            <a:endParaRPr lang="en-US"/>
          </a:p>
        </p:txBody>
      </p:sp>
      <p:sp>
        <p:nvSpPr>
          <p:cNvPr id="39939" name="Text Box 3"/>
          <p:cNvSpPr txBox="1">
            <a:spLocks noGrp="1" noChangeArrowheads="1"/>
          </p:cNvSpPr>
          <p:nvPr>
            <p:ph type="title"/>
          </p:nvPr>
        </p:nvSpPr>
        <p:spPr>
          <a:xfrm>
            <a:off x="457200" y="228600"/>
            <a:ext cx="8243888" cy="762000"/>
          </a:xfrm>
          <a:noFill/>
          <a:ln/>
        </p:spPr>
        <p:txBody>
          <a:bodyPr/>
          <a:lstStyle/>
          <a:p>
            <a:pPr>
              <a:lnSpc>
                <a:spcPct val="100000"/>
              </a:lnSpc>
              <a:spcBef>
                <a:spcPct val="50000"/>
              </a:spcBef>
            </a:pPr>
            <a:r>
              <a:rPr lang="en-US" sz="4000" u="sng">
                <a:solidFill>
                  <a:srgbClr val="FF0066"/>
                </a:solidFill>
                <a:latin typeface="Times New Roman" pitchFamily="18" charset="0"/>
                <a:cs typeface="Times New Roman" pitchFamily="18" charset="0"/>
              </a:rPr>
              <a:t>The </a:t>
            </a:r>
            <a:r>
              <a:rPr lang="en-US" sz="4000" b="1" u="sng">
                <a:solidFill>
                  <a:srgbClr val="FF0066"/>
                </a:solidFill>
                <a:latin typeface="Times New Roman" pitchFamily="18" charset="0"/>
                <a:cs typeface="Times New Roman" pitchFamily="18" charset="0"/>
              </a:rPr>
              <a:t>AVERAGE</a:t>
            </a:r>
            <a:r>
              <a:rPr lang="en-US" sz="4000" u="sng">
                <a:solidFill>
                  <a:srgbClr val="FF0066"/>
                </a:solidFill>
                <a:latin typeface="Times New Roman" pitchFamily="18" charset="0"/>
                <a:cs typeface="Times New Roman" pitchFamily="18" charset="0"/>
              </a:rPr>
              <a:t> Function</a:t>
            </a:r>
          </a:p>
        </p:txBody>
      </p:sp>
      <p:sp>
        <p:nvSpPr>
          <p:cNvPr id="39941" name="Rectangle 5"/>
          <p:cNvSpPr>
            <a:spLocks noChangeArrowheads="1"/>
          </p:cNvSpPr>
          <p:nvPr/>
        </p:nvSpPr>
        <p:spPr bwMode="auto">
          <a:xfrm>
            <a:off x="990600" y="1143000"/>
            <a:ext cx="7162800" cy="4876800"/>
          </a:xfrm>
          <a:prstGeom prst="rect">
            <a:avLst/>
          </a:prstGeom>
          <a:noFill/>
          <a:ln w="9525">
            <a:noFill/>
            <a:miter lim="800000"/>
            <a:headEnd/>
            <a:tailEnd/>
          </a:ln>
        </p:spPr>
        <p:txBody>
          <a:bodyPr/>
          <a:lstStyle/>
          <a:p>
            <a:pPr marL="381000" indent="-381000">
              <a:lnSpc>
                <a:spcPct val="90000"/>
              </a:lnSpc>
              <a:spcBef>
                <a:spcPct val="20000"/>
              </a:spcBef>
            </a:pPr>
            <a:r>
              <a:rPr lang="en-US" sz="2400"/>
              <a:t>AVERAGE function is used to find average of a range of numeric values.</a:t>
            </a:r>
          </a:p>
          <a:p>
            <a:pPr marL="381000" indent="-381000">
              <a:lnSpc>
                <a:spcPct val="90000"/>
              </a:lnSpc>
              <a:spcBef>
                <a:spcPct val="20000"/>
              </a:spcBef>
              <a:buFontTx/>
              <a:buChar char="•"/>
            </a:pPr>
            <a:r>
              <a:rPr lang="en-US" sz="2400"/>
              <a:t>Locate the pointer in the cell where you need the average</a:t>
            </a:r>
          </a:p>
          <a:p>
            <a:pPr marL="381000" indent="-381000">
              <a:lnSpc>
                <a:spcPct val="90000"/>
              </a:lnSpc>
              <a:spcBef>
                <a:spcPct val="20000"/>
              </a:spcBef>
              <a:buFontTx/>
              <a:buChar char="•"/>
            </a:pPr>
            <a:r>
              <a:rPr lang="en-US" sz="2400"/>
              <a:t>Type </a:t>
            </a:r>
            <a:r>
              <a:rPr lang="en-US" sz="2400" b="1">
                <a:solidFill>
                  <a:srgbClr val="FF0066"/>
                </a:solidFill>
                <a:effectLst>
                  <a:outerShdw blurRad="38100" dist="38100" dir="2700000" algn="tl">
                    <a:srgbClr val="C0C0C0"/>
                  </a:outerShdw>
                </a:effectLst>
              </a:rPr>
              <a:t>=AVERAGE(</a:t>
            </a:r>
          </a:p>
          <a:p>
            <a:pPr marL="381000" indent="-381000">
              <a:lnSpc>
                <a:spcPct val="90000"/>
              </a:lnSpc>
              <a:spcBef>
                <a:spcPct val="20000"/>
              </a:spcBef>
              <a:buFontTx/>
              <a:buChar char="•"/>
            </a:pPr>
            <a:r>
              <a:rPr lang="en-US" sz="2400"/>
              <a:t>Select the range of numeric values either through pressing Shift+Cursor key or dragging the mouse pointer. Cell addresses of the selected range will be displayed as </a:t>
            </a:r>
            <a:r>
              <a:rPr lang="en-US" sz="2400" b="1">
                <a:solidFill>
                  <a:srgbClr val="FF0066"/>
                </a:solidFill>
                <a:effectLst>
                  <a:outerShdw blurRad="38100" dist="38100" dir="2700000" algn="tl">
                    <a:srgbClr val="C0C0C0"/>
                  </a:outerShdw>
                </a:effectLst>
              </a:rPr>
              <a:t>A3:C3</a:t>
            </a:r>
          </a:p>
          <a:p>
            <a:pPr marL="381000" indent="-381000">
              <a:lnSpc>
                <a:spcPct val="90000"/>
              </a:lnSpc>
              <a:spcBef>
                <a:spcPct val="20000"/>
              </a:spcBef>
              <a:buFontTx/>
              <a:buChar char="•"/>
            </a:pPr>
            <a:r>
              <a:rPr lang="en-US" sz="2400"/>
              <a:t>Type </a:t>
            </a:r>
            <a:r>
              <a:rPr lang="en-US" sz="2400" b="1">
                <a:solidFill>
                  <a:srgbClr val="FF0066"/>
                </a:solidFill>
                <a:effectLst>
                  <a:outerShdw blurRad="38100" dist="38100" dir="2700000" algn="tl">
                    <a:srgbClr val="C0C0C0"/>
                  </a:outerShdw>
                </a:effectLst>
              </a:rPr>
              <a:t>)</a:t>
            </a:r>
            <a:r>
              <a:rPr lang="en-US" sz="2400"/>
              <a:t> and press Enter key to complete the formula. Average will be shown immediately after pressing the Enter key.</a:t>
            </a:r>
          </a:p>
          <a:p>
            <a:pPr marL="381000" indent="-381000">
              <a:lnSpc>
                <a:spcPct val="90000"/>
              </a:lnSpc>
              <a:spcBef>
                <a:spcPct val="20000"/>
              </a:spcBef>
              <a:buFontTx/>
              <a:buChar char="•"/>
            </a:pPr>
            <a:endParaRPr lang="en-US" sz="20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EA0E0D32-10BA-400B-8BDB-8A5E936EFF0C}" type="slidenum">
              <a:rPr lang="ar-SA"/>
              <a:pPr/>
              <a:t>13</a:t>
            </a:fld>
            <a:endParaRPr lang="en-US"/>
          </a:p>
        </p:txBody>
      </p:sp>
      <p:sp>
        <p:nvSpPr>
          <p:cNvPr id="40962" name="Rectangle 2"/>
          <p:cNvSpPr>
            <a:spLocks noGrp="1" noChangeArrowheads="1"/>
          </p:cNvSpPr>
          <p:nvPr>
            <p:ph type="body" idx="1"/>
          </p:nvPr>
        </p:nvSpPr>
        <p:spPr>
          <a:xfrm>
            <a:off x="1066800" y="1219200"/>
            <a:ext cx="7162800" cy="4876800"/>
          </a:xfrm>
        </p:spPr>
        <p:txBody>
          <a:bodyPr/>
          <a:lstStyle/>
          <a:p>
            <a:pPr marL="381000" indent="-381000">
              <a:lnSpc>
                <a:spcPct val="90000"/>
              </a:lnSpc>
              <a:buFontTx/>
              <a:buNone/>
            </a:pPr>
            <a:r>
              <a:rPr lang="en-US" sz="2400" u="sng" dirty="0">
                <a:solidFill>
                  <a:srgbClr val="006600"/>
                </a:solidFill>
                <a:effectLst>
                  <a:outerShdw blurRad="38100" dist="38100" dir="2700000" algn="tl">
                    <a:srgbClr val="C0C0C0"/>
                  </a:outerShdw>
                </a:effectLst>
              </a:rPr>
              <a:t>Example: A student scores 453 marks out of 750, find %age result</a:t>
            </a:r>
          </a:p>
          <a:p>
            <a:pPr marL="381000" indent="-381000">
              <a:lnSpc>
                <a:spcPct val="90000"/>
              </a:lnSpc>
              <a:buFontTx/>
              <a:buAutoNum type="arabicPeriod"/>
            </a:pPr>
            <a:r>
              <a:rPr lang="en-US" sz="2400" dirty="0"/>
              <a:t>Locate the pointer in the cell where you need the percentage</a:t>
            </a:r>
          </a:p>
          <a:p>
            <a:pPr marL="381000" indent="-381000">
              <a:lnSpc>
                <a:spcPct val="90000"/>
              </a:lnSpc>
              <a:buFontTx/>
              <a:buAutoNum type="arabicPeriod"/>
            </a:pPr>
            <a:r>
              <a:rPr lang="en-US" sz="2400" dirty="0"/>
              <a:t>Type </a:t>
            </a:r>
            <a:r>
              <a:rPr lang="en-US" sz="2400" b="1" dirty="0">
                <a:solidFill>
                  <a:srgbClr val="FF0066"/>
                </a:solidFill>
                <a:effectLst>
                  <a:outerShdw blurRad="38100" dist="38100" dir="2700000" algn="tl">
                    <a:srgbClr val="C0C0C0"/>
                  </a:outerShdw>
                </a:effectLst>
              </a:rPr>
              <a:t>=</a:t>
            </a:r>
          </a:p>
          <a:p>
            <a:pPr marL="381000" indent="-381000">
              <a:lnSpc>
                <a:spcPct val="90000"/>
              </a:lnSpc>
              <a:buFontTx/>
              <a:buAutoNum type="arabicPeriod"/>
            </a:pPr>
            <a:r>
              <a:rPr lang="en-US" sz="2400" dirty="0"/>
              <a:t>Click on the numerator value then type</a:t>
            </a:r>
            <a:r>
              <a:rPr lang="en-US" sz="2400" b="1" dirty="0">
                <a:effectLst>
                  <a:outerShdw blurRad="38100" dist="38100" dir="2700000" algn="tl">
                    <a:srgbClr val="C0C0C0"/>
                  </a:outerShdw>
                </a:effectLst>
              </a:rPr>
              <a:t> </a:t>
            </a:r>
            <a:r>
              <a:rPr lang="en-US" sz="2400" b="1" dirty="0">
                <a:solidFill>
                  <a:srgbClr val="FF0066"/>
                </a:solidFill>
                <a:effectLst>
                  <a:outerShdw blurRad="38100" dist="38100" dir="2700000" algn="tl">
                    <a:srgbClr val="C0C0C0"/>
                  </a:outerShdw>
                </a:effectLst>
              </a:rPr>
              <a:t>/</a:t>
            </a:r>
          </a:p>
          <a:p>
            <a:pPr marL="381000" indent="-381000">
              <a:lnSpc>
                <a:spcPct val="90000"/>
              </a:lnSpc>
              <a:buFontTx/>
              <a:buAutoNum type="arabicPeriod"/>
            </a:pPr>
            <a:r>
              <a:rPr lang="en-US" sz="2400" dirty="0"/>
              <a:t>Click on the value denominator value. The formula will look like </a:t>
            </a:r>
            <a:r>
              <a:rPr lang="en-US" sz="2400" b="1" dirty="0">
                <a:effectLst>
                  <a:outerShdw blurRad="38100" dist="38100" dir="2700000" algn="tl">
                    <a:srgbClr val="C0C0C0"/>
                  </a:outerShdw>
                </a:effectLst>
              </a:rPr>
              <a:t>=</a:t>
            </a:r>
            <a:r>
              <a:rPr lang="en-US" sz="2400" b="1" dirty="0">
                <a:solidFill>
                  <a:srgbClr val="FF0066"/>
                </a:solidFill>
                <a:effectLst>
                  <a:outerShdw blurRad="38100" dist="38100" dir="2700000" algn="tl">
                    <a:srgbClr val="C0C0C0"/>
                  </a:outerShdw>
                </a:effectLst>
              </a:rPr>
              <a:t>D18/E18</a:t>
            </a:r>
            <a:r>
              <a:rPr lang="en-US" sz="2400" dirty="0"/>
              <a:t>. Now press Enter key</a:t>
            </a:r>
          </a:p>
          <a:p>
            <a:pPr marL="381000" indent="-381000">
              <a:lnSpc>
                <a:spcPct val="90000"/>
              </a:lnSpc>
              <a:buFontTx/>
              <a:buAutoNum type="arabicPeriod"/>
            </a:pPr>
            <a:r>
              <a:rPr lang="en-US" sz="2400" dirty="0"/>
              <a:t>To convert the result into percentage format, click on </a:t>
            </a:r>
            <a:r>
              <a:rPr lang="en-US" sz="2400" u="sng" dirty="0" smtClean="0">
                <a:solidFill>
                  <a:srgbClr val="FF0066"/>
                </a:solidFill>
              </a:rPr>
              <a:t>% symbol in Percentage</a:t>
            </a:r>
            <a:endParaRPr lang="en-US" sz="2400" dirty="0">
              <a:solidFill>
                <a:srgbClr val="FF0066"/>
              </a:solidFill>
            </a:endParaRPr>
          </a:p>
          <a:p>
            <a:pPr marL="381000" indent="-381000">
              <a:lnSpc>
                <a:spcPct val="90000"/>
              </a:lnSpc>
            </a:pPr>
            <a:endParaRPr lang="en-US" sz="2000" dirty="0"/>
          </a:p>
        </p:txBody>
      </p:sp>
      <p:sp>
        <p:nvSpPr>
          <p:cNvPr id="40963"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u="sng">
                <a:solidFill>
                  <a:srgbClr val="FF0066"/>
                </a:solidFill>
              </a:rPr>
              <a:t>Finding Percentage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6BD2AE49-10E0-4076-B2E6-0620BD3C9267}" type="slidenum">
              <a:rPr lang="ar-SA"/>
              <a:pPr/>
              <a:t>14</a:t>
            </a:fld>
            <a:endParaRPr lang="en-US"/>
          </a:p>
        </p:txBody>
      </p:sp>
      <p:sp>
        <p:nvSpPr>
          <p:cNvPr id="41986" name="Rectangle 2"/>
          <p:cNvSpPr>
            <a:spLocks noGrp="1" noChangeArrowheads="1"/>
          </p:cNvSpPr>
          <p:nvPr>
            <p:ph type="body" idx="1"/>
          </p:nvPr>
        </p:nvSpPr>
        <p:spPr>
          <a:xfrm>
            <a:off x="1066800" y="1219200"/>
            <a:ext cx="7162800" cy="4876800"/>
          </a:xfrm>
        </p:spPr>
        <p:txBody>
          <a:bodyPr/>
          <a:lstStyle/>
          <a:p>
            <a:pPr marL="381000" indent="-381000">
              <a:buFontTx/>
              <a:buNone/>
            </a:pPr>
            <a:r>
              <a:rPr lang="en-US" sz="2800" u="sng">
                <a:solidFill>
                  <a:srgbClr val="006600"/>
                </a:solidFill>
                <a:effectLst>
                  <a:outerShdw blurRad="38100" dist="38100" dir="2700000" algn="tl">
                    <a:srgbClr val="C0C0C0"/>
                  </a:outerShdw>
                </a:effectLst>
              </a:rPr>
              <a:t>Example: A company imports some goods of SR 100,000. Find 3% Tax. </a:t>
            </a:r>
          </a:p>
          <a:p>
            <a:pPr marL="381000" indent="-381000">
              <a:buFontTx/>
              <a:buAutoNum type="arabicPeriod"/>
            </a:pPr>
            <a:r>
              <a:rPr lang="en-US" sz="2800"/>
              <a:t>Locate the pointer in the cell where you need the Tax amount</a:t>
            </a:r>
          </a:p>
          <a:p>
            <a:pPr marL="381000" indent="-381000">
              <a:buFontTx/>
              <a:buAutoNum type="arabicPeriod"/>
            </a:pPr>
            <a:r>
              <a:rPr lang="en-US" sz="2800"/>
              <a:t>Type </a:t>
            </a:r>
            <a:r>
              <a:rPr lang="en-US" sz="2800" b="1">
                <a:solidFill>
                  <a:srgbClr val="FF0066"/>
                </a:solidFill>
                <a:effectLst>
                  <a:outerShdw blurRad="38100" dist="38100" dir="2700000" algn="tl">
                    <a:srgbClr val="C0C0C0"/>
                  </a:outerShdw>
                </a:effectLst>
              </a:rPr>
              <a:t>=3/100*</a:t>
            </a:r>
          </a:p>
          <a:p>
            <a:pPr marL="381000" indent="-381000">
              <a:buFontTx/>
              <a:buAutoNum type="arabicPeriod"/>
            </a:pPr>
            <a:r>
              <a:rPr lang="en-US" sz="2800"/>
              <a:t>Click on total amount, the formula is shown as </a:t>
            </a:r>
            <a:r>
              <a:rPr lang="en-US" sz="2800" b="1">
                <a:solidFill>
                  <a:srgbClr val="FF0066"/>
                </a:solidFill>
                <a:effectLst>
                  <a:outerShdw blurRad="38100" dist="38100" dir="2700000" algn="tl">
                    <a:srgbClr val="C0C0C0"/>
                  </a:outerShdw>
                </a:effectLst>
              </a:rPr>
              <a:t>=3/100*D21</a:t>
            </a:r>
            <a:endParaRPr lang="en-US" sz="2800" b="1">
              <a:effectLst>
                <a:outerShdw blurRad="38100" dist="38100" dir="2700000" algn="tl">
                  <a:srgbClr val="C0C0C0"/>
                </a:outerShdw>
              </a:effectLst>
            </a:endParaRPr>
          </a:p>
          <a:p>
            <a:pPr marL="381000" indent="-381000">
              <a:buFontTx/>
              <a:buAutoNum type="arabicPeriod"/>
            </a:pPr>
            <a:r>
              <a:rPr lang="en-US" sz="2800"/>
              <a:t>Press Enter key, 3% tax of the total amount is displayed.</a:t>
            </a:r>
            <a:endParaRPr lang="en-US" sz="2800">
              <a:solidFill>
                <a:srgbClr val="FF0066"/>
              </a:solidFill>
            </a:endParaRPr>
          </a:p>
          <a:p>
            <a:pPr marL="381000" indent="-381000"/>
            <a:endParaRPr lang="en-US" sz="2400"/>
          </a:p>
        </p:txBody>
      </p:sp>
      <p:sp>
        <p:nvSpPr>
          <p:cNvPr id="41987" name="Text Box 3"/>
          <p:cNvSpPr txBox="1">
            <a:spLocks noGrp="1" noChangeArrowheads="1"/>
          </p:cNvSpPr>
          <p:nvPr>
            <p:ph type="title"/>
          </p:nvPr>
        </p:nvSpPr>
        <p:spPr>
          <a:xfrm>
            <a:off x="457200" y="228600"/>
            <a:ext cx="8243888" cy="762000"/>
          </a:xfrm>
          <a:noFill/>
          <a:ln/>
        </p:spPr>
        <p:txBody>
          <a:bodyPr/>
          <a:lstStyle/>
          <a:p>
            <a:pPr>
              <a:lnSpc>
                <a:spcPct val="100000"/>
              </a:lnSpc>
              <a:spcBef>
                <a:spcPct val="50000"/>
              </a:spcBef>
            </a:pPr>
            <a:r>
              <a:rPr lang="en-US" sz="4000" u="sng">
                <a:solidFill>
                  <a:srgbClr val="FF0066"/>
                </a:solidFill>
              </a:rPr>
              <a:t>Finding Tax (etc.) Percentage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5D74DC13-BA61-4068-8625-232DCE64696D}" type="slidenum">
              <a:rPr lang="ar-SA"/>
              <a:pPr/>
              <a:t>15</a:t>
            </a:fld>
            <a:endParaRPr lang="en-US"/>
          </a:p>
        </p:txBody>
      </p:sp>
      <p:sp>
        <p:nvSpPr>
          <p:cNvPr id="45058" name="Rectangle 2"/>
          <p:cNvSpPr>
            <a:spLocks noGrp="1" noChangeArrowheads="1"/>
          </p:cNvSpPr>
          <p:nvPr>
            <p:ph type="body" idx="1"/>
          </p:nvPr>
        </p:nvSpPr>
        <p:spPr>
          <a:xfrm>
            <a:off x="1066800" y="1219200"/>
            <a:ext cx="7162800" cy="4876800"/>
          </a:xfrm>
        </p:spPr>
        <p:txBody>
          <a:bodyPr/>
          <a:lstStyle/>
          <a:p>
            <a:pPr marL="381000" indent="-381000">
              <a:lnSpc>
                <a:spcPct val="90000"/>
              </a:lnSpc>
              <a:buFontTx/>
              <a:buNone/>
            </a:pPr>
            <a:r>
              <a:rPr lang="en-US" sz="2400" b="1"/>
              <a:t>Count</a:t>
            </a:r>
            <a:r>
              <a:rPr lang="en-US" sz="2400"/>
              <a:t> function is used to count numeric values.</a:t>
            </a:r>
          </a:p>
          <a:p>
            <a:pPr marL="381000" indent="-381000">
              <a:lnSpc>
                <a:spcPct val="90000"/>
              </a:lnSpc>
            </a:pPr>
            <a:r>
              <a:rPr lang="en-US" sz="2400"/>
              <a:t>Locate the pointer in the cell where you need to count a range of numeric values</a:t>
            </a:r>
          </a:p>
          <a:p>
            <a:pPr marL="381000" indent="-381000">
              <a:lnSpc>
                <a:spcPct val="90000"/>
              </a:lnSpc>
            </a:pPr>
            <a:r>
              <a:rPr lang="en-US" sz="2400"/>
              <a:t>Type </a:t>
            </a:r>
            <a:r>
              <a:rPr lang="en-US" sz="2400" b="1">
                <a:solidFill>
                  <a:srgbClr val="FF0066"/>
                </a:solidFill>
              </a:rPr>
              <a:t>=COUNT(</a:t>
            </a:r>
          </a:p>
          <a:p>
            <a:pPr marL="381000" indent="-381000">
              <a:lnSpc>
                <a:spcPct val="90000"/>
              </a:lnSpc>
            </a:pPr>
            <a:r>
              <a:rPr lang="en-US" sz="2400"/>
              <a:t>Select the range of numeric values either through pressing Shift+Cursor key or dragging the mouse pointer. Cell addresses of the selected range will be displayed as </a:t>
            </a:r>
            <a:r>
              <a:rPr lang="en-US" sz="2400" b="1">
                <a:solidFill>
                  <a:srgbClr val="FF0066"/>
                </a:solidFill>
              </a:rPr>
              <a:t>A3:C3</a:t>
            </a:r>
          </a:p>
          <a:p>
            <a:pPr marL="381000" indent="-381000">
              <a:lnSpc>
                <a:spcPct val="90000"/>
              </a:lnSpc>
            </a:pPr>
            <a:r>
              <a:rPr lang="en-US" sz="2400"/>
              <a:t>Type </a:t>
            </a:r>
            <a:r>
              <a:rPr lang="en-US" sz="2400" b="1">
                <a:solidFill>
                  <a:srgbClr val="FF0066"/>
                </a:solidFill>
              </a:rPr>
              <a:t>)</a:t>
            </a:r>
            <a:r>
              <a:rPr lang="en-US" sz="2400"/>
              <a:t> and press Enter key to complete the formula. Result is shown immediately after pressing the Enter key.</a:t>
            </a:r>
          </a:p>
          <a:p>
            <a:pPr marL="381000" indent="-381000">
              <a:lnSpc>
                <a:spcPct val="90000"/>
              </a:lnSpc>
            </a:pPr>
            <a:endParaRPr lang="en-US" sz="2000"/>
          </a:p>
        </p:txBody>
      </p:sp>
      <p:sp>
        <p:nvSpPr>
          <p:cNvPr id="45059"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COUNT Function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txBox="1">
            <a:spLocks noGrp="1"/>
          </p:cNvSpPr>
          <p:nvPr/>
        </p:nvSpPr>
        <p:spPr bwMode="auto">
          <a:xfrm>
            <a:off x="3124200" y="6245225"/>
            <a:ext cx="2895600" cy="476250"/>
          </a:xfrm>
          <a:prstGeom prst="rect">
            <a:avLst/>
          </a:prstGeom>
          <a:noFill/>
          <a:ln>
            <a:miter lim="800000"/>
            <a:headEnd/>
            <a:tailEnd/>
          </a:ln>
        </p:spPr>
        <p:txBody>
          <a:bodyPr anchor="b"/>
          <a:lstStyle/>
          <a:p>
            <a:pPr algn="ctr">
              <a:defRPr/>
            </a:pPr>
            <a:r>
              <a:rPr lang="en-US" sz="1400">
                <a:effectLst>
                  <a:outerShdw blurRad="38100" dist="38100" dir="2700000" algn="tl">
                    <a:srgbClr val="000000"/>
                  </a:outerShdw>
                </a:effectLst>
                <a:latin typeface="Arial" charset="0"/>
              </a:rPr>
              <a:t>By: Imdadullah, Lecturer Department of MIS, CBA, KSU</a:t>
            </a:r>
          </a:p>
        </p:txBody>
      </p:sp>
      <p:sp>
        <p:nvSpPr>
          <p:cNvPr id="10" name="Slide Number Placeholder 5"/>
          <p:cNvSpPr txBox="1">
            <a:spLocks noGrp="1"/>
          </p:cNvSpPr>
          <p:nvPr/>
        </p:nvSpPr>
        <p:spPr bwMode="auto">
          <a:xfrm>
            <a:off x="6553200" y="6245225"/>
            <a:ext cx="2286000" cy="476250"/>
          </a:xfrm>
          <a:prstGeom prst="rect">
            <a:avLst/>
          </a:prstGeom>
          <a:noFill/>
          <a:ln>
            <a:miter lim="800000"/>
            <a:headEnd/>
            <a:tailEnd/>
          </a:ln>
        </p:spPr>
        <p:txBody>
          <a:bodyPr anchor="b"/>
          <a:lstStyle/>
          <a:p>
            <a:pPr algn="r"/>
            <a:fld id="{581E0A08-6C4E-4D82-AD60-B02F8909574E}" type="slidenum">
              <a:rPr lang="ar-SA" sz="1400">
                <a:effectLst>
                  <a:outerShdw blurRad="38100" dist="38100" dir="2700000" algn="tl">
                    <a:srgbClr val="C0C0C0"/>
                  </a:outerShdw>
                </a:effectLst>
                <a:latin typeface="Arial" charset="0"/>
              </a:rPr>
              <a:pPr algn="r"/>
              <a:t>16</a:t>
            </a:fld>
            <a:endParaRPr lang="en-US" sz="1400">
              <a:effectLst>
                <a:outerShdw blurRad="38100" dist="38100" dir="2700000" algn="tl">
                  <a:srgbClr val="C0C0C0"/>
                </a:outerShdw>
              </a:effectLst>
              <a:latin typeface="Arial" charset="0"/>
            </a:endParaRPr>
          </a:p>
        </p:txBody>
      </p:sp>
      <p:sp>
        <p:nvSpPr>
          <p:cNvPr id="144386" name="Rectangle 2"/>
          <p:cNvSpPr>
            <a:spLocks noGrp="1" noRot="1" noChangeArrowheads="1"/>
          </p:cNvSpPr>
          <p:nvPr>
            <p:ph type="body" idx="4294967295"/>
          </p:nvPr>
        </p:nvSpPr>
        <p:spPr>
          <a:xfrm>
            <a:off x="1066800" y="838200"/>
            <a:ext cx="7162800" cy="2286000"/>
          </a:xfrm>
        </p:spPr>
        <p:txBody>
          <a:bodyPr/>
          <a:lstStyle/>
          <a:p>
            <a:pPr marL="381000" indent="-381000">
              <a:lnSpc>
                <a:spcPct val="80000"/>
              </a:lnSpc>
            </a:pPr>
            <a:r>
              <a:rPr lang="en-US" sz="1800" b="1">
                <a:effectLst>
                  <a:outerShdw blurRad="38100" dist="38100" dir="2700000" algn="tl">
                    <a:srgbClr val="C0C0C0"/>
                  </a:outerShdw>
                </a:effectLst>
              </a:rPr>
              <a:t>The COUNTIF function counts the number of cells within a range that meet the given criteria.</a:t>
            </a:r>
          </a:p>
          <a:p>
            <a:pPr marL="381000" indent="-381000">
              <a:lnSpc>
                <a:spcPct val="80000"/>
              </a:lnSpc>
            </a:pPr>
            <a:r>
              <a:rPr lang="en-US" sz="1800" b="1">
                <a:effectLst>
                  <a:outerShdw blurRad="38100" dist="38100" dir="2700000" algn="tl">
                    <a:srgbClr val="C0C0C0"/>
                  </a:outerShdw>
                </a:effectLst>
              </a:rPr>
              <a:t>Syntax: </a:t>
            </a:r>
            <a:r>
              <a:rPr lang="en-US" sz="1800" b="1">
                <a:solidFill>
                  <a:srgbClr val="FF0066"/>
                </a:solidFill>
                <a:effectLst>
                  <a:outerShdw blurRad="38100" dist="38100" dir="2700000" algn="tl">
                    <a:srgbClr val="C0C0C0"/>
                  </a:outerShdw>
                </a:effectLst>
              </a:rPr>
              <a:t>COUNTIF(range,criteria)</a:t>
            </a:r>
          </a:p>
          <a:p>
            <a:pPr marL="381000" indent="-381000">
              <a:lnSpc>
                <a:spcPct val="80000"/>
              </a:lnSpc>
            </a:pPr>
            <a:r>
              <a:rPr lang="en-US" sz="1800" b="1">
                <a:effectLst>
                  <a:outerShdw blurRad="38100" dist="38100" dir="2700000" algn="tl">
                    <a:srgbClr val="C0C0C0"/>
                  </a:outerShdw>
                </a:effectLst>
              </a:rPr>
              <a:t>Range    is the range of cells from which you want to count cells.</a:t>
            </a:r>
          </a:p>
          <a:p>
            <a:pPr marL="381000" indent="-381000">
              <a:lnSpc>
                <a:spcPct val="80000"/>
              </a:lnSpc>
            </a:pPr>
            <a:r>
              <a:rPr lang="en-US" sz="1800" b="1">
                <a:effectLst>
                  <a:outerShdw blurRad="38100" dist="38100" dir="2700000" algn="tl">
                    <a:srgbClr val="C0C0C0"/>
                  </a:outerShdw>
                </a:effectLst>
              </a:rPr>
              <a:t>Criteria    is the criteria in the form of a number, expression, or text that defines which cells will be counted. For example, criteria can be expressed as 32, "32", "&gt;32", "apples".</a:t>
            </a:r>
          </a:p>
        </p:txBody>
      </p:sp>
      <p:sp>
        <p:nvSpPr>
          <p:cNvPr id="144387" name="Text Box 3"/>
          <p:cNvSpPr txBox="1">
            <a:spLocks noGrp="1" noChangeArrowheads="1"/>
          </p:cNvSpPr>
          <p:nvPr>
            <p:ph type="title" idx="4294967295"/>
          </p:nvPr>
        </p:nvSpPr>
        <p:spPr>
          <a:xfrm>
            <a:off x="457200" y="228600"/>
            <a:ext cx="8229600" cy="533400"/>
          </a:xfrm>
          <a:noFill/>
        </p:spPr>
        <p:txBody>
          <a:bodyPr/>
          <a:lstStyle/>
          <a:p>
            <a:pPr>
              <a:spcBef>
                <a:spcPct val="50000"/>
              </a:spcBef>
            </a:pPr>
            <a:r>
              <a:rPr lang="en-US" sz="3200" u="sng">
                <a:solidFill>
                  <a:srgbClr val="FF0066"/>
                </a:solidFill>
              </a:rPr>
              <a:t>The COUNTIF Function</a:t>
            </a:r>
          </a:p>
        </p:txBody>
      </p:sp>
      <p:pic>
        <p:nvPicPr>
          <p:cNvPr id="90118" name="Picture 4"/>
          <p:cNvPicPr>
            <a:picLocks noChangeAspect="1" noChangeArrowheads="1"/>
          </p:cNvPicPr>
          <p:nvPr/>
        </p:nvPicPr>
        <p:blipFill>
          <a:blip r:embed="rId2" cstate="print"/>
          <a:srcRect/>
          <a:stretch>
            <a:fillRect/>
          </a:stretch>
        </p:blipFill>
        <p:spPr bwMode="auto">
          <a:xfrm>
            <a:off x="2743200" y="3124200"/>
            <a:ext cx="3590925" cy="2000250"/>
          </a:xfrm>
          <a:prstGeom prst="rect">
            <a:avLst/>
          </a:prstGeom>
          <a:noFill/>
          <a:ln w="9525">
            <a:noFill/>
            <a:miter lim="800000"/>
            <a:headEnd/>
            <a:tailEnd/>
          </a:ln>
        </p:spPr>
      </p:pic>
      <p:pic>
        <p:nvPicPr>
          <p:cNvPr id="90119" name="Picture 5"/>
          <p:cNvPicPr>
            <a:picLocks noChangeAspect="1" noChangeArrowheads="1"/>
          </p:cNvPicPr>
          <p:nvPr/>
        </p:nvPicPr>
        <p:blipFill>
          <a:blip r:embed="rId3" cstate="print"/>
          <a:srcRect/>
          <a:stretch>
            <a:fillRect/>
          </a:stretch>
        </p:blipFill>
        <p:spPr bwMode="auto">
          <a:xfrm>
            <a:off x="2362200" y="5410200"/>
            <a:ext cx="2514600" cy="314325"/>
          </a:xfrm>
          <a:prstGeom prst="rect">
            <a:avLst/>
          </a:prstGeom>
          <a:noFill/>
          <a:ln w="9525">
            <a:noFill/>
            <a:miter lim="800000"/>
            <a:headEnd/>
            <a:tailEnd/>
          </a:ln>
        </p:spPr>
      </p:pic>
      <p:pic>
        <p:nvPicPr>
          <p:cNvPr id="90120" name="Picture 6"/>
          <p:cNvPicPr>
            <a:picLocks noChangeAspect="1" noChangeArrowheads="1"/>
          </p:cNvPicPr>
          <p:nvPr/>
        </p:nvPicPr>
        <p:blipFill>
          <a:blip r:embed="rId4" cstate="print"/>
          <a:srcRect/>
          <a:stretch>
            <a:fillRect/>
          </a:stretch>
        </p:blipFill>
        <p:spPr bwMode="auto">
          <a:xfrm>
            <a:off x="5257800" y="5410200"/>
            <a:ext cx="2286000" cy="304800"/>
          </a:xfrm>
          <a:prstGeom prst="rect">
            <a:avLst/>
          </a:prstGeom>
          <a:noFill/>
          <a:ln w="9525">
            <a:noFill/>
            <a:miter lim="800000"/>
            <a:headEnd/>
            <a:tailEnd/>
          </a:ln>
        </p:spPr>
      </p:pic>
      <p:sp>
        <p:nvSpPr>
          <p:cNvPr id="90121" name="Line 7"/>
          <p:cNvSpPr>
            <a:spLocks noChangeShapeType="1"/>
          </p:cNvSpPr>
          <p:nvPr/>
        </p:nvSpPr>
        <p:spPr bwMode="auto">
          <a:xfrm flipV="1">
            <a:off x="3962400" y="5029200"/>
            <a:ext cx="838200" cy="381000"/>
          </a:xfrm>
          <a:prstGeom prst="line">
            <a:avLst/>
          </a:prstGeom>
          <a:noFill/>
          <a:ln w="12700">
            <a:solidFill>
              <a:srgbClr val="FF0000"/>
            </a:solidFill>
            <a:round/>
            <a:headEnd/>
            <a:tailEnd type="triangle" w="med" len="med"/>
          </a:ln>
        </p:spPr>
        <p:txBody>
          <a:bodyPr/>
          <a:lstStyle/>
          <a:p>
            <a:endParaRPr lang="en-GB"/>
          </a:p>
        </p:txBody>
      </p:sp>
      <p:sp>
        <p:nvSpPr>
          <p:cNvPr id="90122" name="Line 8"/>
          <p:cNvSpPr>
            <a:spLocks noChangeShapeType="1"/>
          </p:cNvSpPr>
          <p:nvPr/>
        </p:nvSpPr>
        <p:spPr bwMode="auto">
          <a:xfrm flipV="1">
            <a:off x="5943600" y="5029200"/>
            <a:ext cx="76200" cy="381000"/>
          </a:xfrm>
          <a:prstGeom prst="line">
            <a:avLst/>
          </a:prstGeom>
          <a:noFill/>
          <a:ln w="12700">
            <a:solidFill>
              <a:srgbClr val="FF0000"/>
            </a:solidFill>
            <a:round/>
            <a:headEnd/>
            <a:tailEnd type="triangle" w="med" len="med"/>
          </a:ln>
        </p:spPr>
        <p:txBody>
          <a:bodyP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75C2F026-5D61-4384-A4F8-FFA9EB85438A}" type="slidenum">
              <a:rPr lang="ar-SA"/>
              <a:pPr/>
              <a:t>17</a:t>
            </a:fld>
            <a:endParaRPr lang="en-US"/>
          </a:p>
        </p:txBody>
      </p:sp>
      <p:sp>
        <p:nvSpPr>
          <p:cNvPr id="46082" name="Rectangle 2"/>
          <p:cNvSpPr>
            <a:spLocks noGrp="1" noChangeArrowheads="1"/>
          </p:cNvSpPr>
          <p:nvPr>
            <p:ph type="body" idx="1"/>
          </p:nvPr>
        </p:nvSpPr>
        <p:spPr>
          <a:xfrm>
            <a:off x="1066800" y="1219200"/>
            <a:ext cx="7162800" cy="4876800"/>
          </a:xfrm>
        </p:spPr>
        <p:txBody>
          <a:bodyPr/>
          <a:lstStyle/>
          <a:p>
            <a:pPr marL="381000" indent="-381000">
              <a:lnSpc>
                <a:spcPct val="80000"/>
              </a:lnSpc>
              <a:buFontTx/>
              <a:buNone/>
            </a:pPr>
            <a:r>
              <a:rPr lang="en-US" sz="2400" b="1"/>
              <a:t>MAX</a:t>
            </a:r>
            <a:r>
              <a:rPr lang="en-US" sz="2400"/>
              <a:t> function is used to find the maximum numeric value within a given range.</a:t>
            </a:r>
          </a:p>
          <a:p>
            <a:pPr marL="381000" indent="-381000">
              <a:lnSpc>
                <a:spcPct val="80000"/>
              </a:lnSpc>
            </a:pPr>
            <a:r>
              <a:rPr lang="en-US" sz="2400"/>
              <a:t>Locate the pointer in the cell where you need to find the maximum value</a:t>
            </a:r>
          </a:p>
          <a:p>
            <a:pPr marL="381000" indent="-381000">
              <a:lnSpc>
                <a:spcPct val="80000"/>
              </a:lnSpc>
            </a:pPr>
            <a:r>
              <a:rPr lang="en-US" sz="2400"/>
              <a:t>Type </a:t>
            </a:r>
            <a:r>
              <a:rPr lang="en-US" sz="2400" b="1">
                <a:solidFill>
                  <a:srgbClr val="FF0066"/>
                </a:solidFill>
              </a:rPr>
              <a:t>=MAX(</a:t>
            </a:r>
          </a:p>
          <a:p>
            <a:pPr marL="381000" indent="-381000">
              <a:lnSpc>
                <a:spcPct val="80000"/>
              </a:lnSpc>
            </a:pPr>
            <a:r>
              <a:rPr lang="en-US" sz="2400"/>
              <a:t>Select the range of numeric values either through pressing Shift+Cursor key or dragging the mouse pointer. Cell addresses of the selected range will be displayed as </a:t>
            </a:r>
            <a:r>
              <a:rPr lang="en-US" sz="2400" b="1">
                <a:solidFill>
                  <a:srgbClr val="FF0066"/>
                </a:solidFill>
              </a:rPr>
              <a:t>A3:C3</a:t>
            </a:r>
          </a:p>
          <a:p>
            <a:pPr marL="381000" indent="-381000">
              <a:lnSpc>
                <a:spcPct val="80000"/>
              </a:lnSpc>
            </a:pPr>
            <a:r>
              <a:rPr lang="en-US" sz="2400"/>
              <a:t>Type </a:t>
            </a:r>
            <a:r>
              <a:rPr lang="en-US" sz="2400" b="1">
                <a:solidFill>
                  <a:srgbClr val="FF0066"/>
                </a:solidFill>
              </a:rPr>
              <a:t>)</a:t>
            </a:r>
            <a:r>
              <a:rPr lang="en-US" sz="2400"/>
              <a:t> and press Enter key to complete the formula. Required maximum value is displayed immediately after pressing the Enter key.</a:t>
            </a:r>
          </a:p>
          <a:p>
            <a:pPr marL="381000" indent="-381000">
              <a:lnSpc>
                <a:spcPct val="80000"/>
              </a:lnSpc>
            </a:pPr>
            <a:endParaRPr lang="en-US" sz="2000"/>
          </a:p>
        </p:txBody>
      </p:sp>
      <p:sp>
        <p:nvSpPr>
          <p:cNvPr id="46083"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MAX Function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A6A346F9-74F1-42F6-8E28-E06EEC82CD95}" type="slidenum">
              <a:rPr lang="ar-SA"/>
              <a:pPr/>
              <a:t>18</a:t>
            </a:fld>
            <a:endParaRPr lang="en-US"/>
          </a:p>
        </p:txBody>
      </p:sp>
      <p:sp>
        <p:nvSpPr>
          <p:cNvPr id="47106" name="Rectangle 2"/>
          <p:cNvSpPr>
            <a:spLocks noGrp="1" noChangeArrowheads="1"/>
          </p:cNvSpPr>
          <p:nvPr>
            <p:ph type="body" idx="1"/>
          </p:nvPr>
        </p:nvSpPr>
        <p:spPr>
          <a:xfrm>
            <a:off x="1066800" y="1219200"/>
            <a:ext cx="7162800" cy="4876800"/>
          </a:xfrm>
        </p:spPr>
        <p:txBody>
          <a:bodyPr/>
          <a:lstStyle/>
          <a:p>
            <a:pPr marL="381000" indent="-381000">
              <a:lnSpc>
                <a:spcPct val="80000"/>
              </a:lnSpc>
              <a:buFontTx/>
              <a:buNone/>
            </a:pPr>
            <a:r>
              <a:rPr lang="en-US" sz="2400" b="1"/>
              <a:t>MIN</a:t>
            </a:r>
            <a:r>
              <a:rPr lang="en-US" sz="2400"/>
              <a:t> function is used to find the </a:t>
            </a:r>
            <a:r>
              <a:rPr lang="en-US" sz="2400" u="sng"/>
              <a:t>minimum</a:t>
            </a:r>
            <a:r>
              <a:rPr lang="en-US" sz="2400"/>
              <a:t> numeric value within a given range.</a:t>
            </a:r>
          </a:p>
          <a:p>
            <a:pPr marL="381000" indent="-381000">
              <a:lnSpc>
                <a:spcPct val="80000"/>
              </a:lnSpc>
            </a:pPr>
            <a:r>
              <a:rPr lang="en-US" sz="2400"/>
              <a:t>Locate the pointer in the cell where you need to find the maximum value</a:t>
            </a:r>
          </a:p>
          <a:p>
            <a:pPr marL="381000" indent="-381000">
              <a:lnSpc>
                <a:spcPct val="80000"/>
              </a:lnSpc>
            </a:pPr>
            <a:r>
              <a:rPr lang="en-US" sz="2400"/>
              <a:t>Type </a:t>
            </a:r>
            <a:r>
              <a:rPr lang="en-US" sz="2400" b="1">
                <a:solidFill>
                  <a:srgbClr val="FF0066"/>
                </a:solidFill>
              </a:rPr>
              <a:t>=MIN(</a:t>
            </a:r>
          </a:p>
          <a:p>
            <a:pPr marL="381000" indent="-381000">
              <a:lnSpc>
                <a:spcPct val="80000"/>
              </a:lnSpc>
            </a:pPr>
            <a:r>
              <a:rPr lang="en-US" sz="2400"/>
              <a:t>Select the range of numeric values either through pressing Shift+Cursor key or dragging the mouse pointer. Cell addresses of the selected range will be displayed as </a:t>
            </a:r>
            <a:r>
              <a:rPr lang="en-US" sz="2400" b="1">
                <a:solidFill>
                  <a:srgbClr val="FF0066"/>
                </a:solidFill>
              </a:rPr>
              <a:t>A3:C3</a:t>
            </a:r>
          </a:p>
          <a:p>
            <a:pPr marL="381000" indent="-381000">
              <a:lnSpc>
                <a:spcPct val="80000"/>
              </a:lnSpc>
            </a:pPr>
            <a:r>
              <a:rPr lang="en-US" sz="2400"/>
              <a:t>Type </a:t>
            </a:r>
            <a:r>
              <a:rPr lang="en-US" sz="2400" b="1">
                <a:solidFill>
                  <a:srgbClr val="FF0066"/>
                </a:solidFill>
              </a:rPr>
              <a:t>)</a:t>
            </a:r>
            <a:r>
              <a:rPr lang="en-US" sz="2400"/>
              <a:t> and press Enter key to complete the formula. Required minimum value is displayed immediately after pressing the Enter key.</a:t>
            </a:r>
          </a:p>
          <a:p>
            <a:pPr marL="381000" indent="-381000">
              <a:lnSpc>
                <a:spcPct val="80000"/>
              </a:lnSpc>
            </a:pPr>
            <a:endParaRPr lang="en-US" sz="2000"/>
          </a:p>
        </p:txBody>
      </p:sp>
      <p:sp>
        <p:nvSpPr>
          <p:cNvPr id="47107"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MIN Function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BA9D4CBD-C16D-4982-BE5E-7FD9865D4817}" type="slidenum">
              <a:rPr lang="ar-SA"/>
              <a:pPr/>
              <a:t>19</a:t>
            </a:fld>
            <a:endParaRPr lang="en-US"/>
          </a:p>
        </p:txBody>
      </p:sp>
      <p:sp>
        <p:nvSpPr>
          <p:cNvPr id="48130" name="Rectangle 2"/>
          <p:cNvSpPr>
            <a:spLocks noGrp="1" noChangeArrowheads="1"/>
          </p:cNvSpPr>
          <p:nvPr>
            <p:ph type="body" idx="1"/>
          </p:nvPr>
        </p:nvSpPr>
        <p:spPr>
          <a:xfrm>
            <a:off x="1066800" y="1219200"/>
            <a:ext cx="7162800" cy="4876800"/>
          </a:xfrm>
        </p:spPr>
        <p:txBody>
          <a:bodyPr/>
          <a:lstStyle/>
          <a:p>
            <a:pPr marL="381000" indent="-381000">
              <a:lnSpc>
                <a:spcPct val="90000"/>
              </a:lnSpc>
              <a:buFontTx/>
              <a:buNone/>
            </a:pPr>
            <a:r>
              <a:rPr lang="en-US" sz="2400" b="1"/>
              <a:t>IF</a:t>
            </a:r>
            <a:r>
              <a:rPr lang="en-US" sz="2400"/>
              <a:t> checks whether a condition is met, and returns one value if TRUE, and another value if FALSE</a:t>
            </a:r>
          </a:p>
          <a:p>
            <a:pPr marL="381000" indent="-381000">
              <a:lnSpc>
                <a:spcPct val="90000"/>
              </a:lnSpc>
              <a:buFontTx/>
              <a:buNone/>
            </a:pPr>
            <a:r>
              <a:rPr lang="en-US" sz="2400"/>
              <a:t>General form: </a:t>
            </a:r>
          </a:p>
          <a:p>
            <a:pPr marL="381000" indent="-381000">
              <a:lnSpc>
                <a:spcPct val="90000"/>
              </a:lnSpc>
              <a:buFontTx/>
              <a:buNone/>
            </a:pPr>
            <a:r>
              <a:rPr lang="en-US" sz="2400" b="1">
                <a:solidFill>
                  <a:srgbClr val="FF0066"/>
                </a:solidFill>
              </a:rPr>
              <a:t>=IF(logical_test, value_if_true, value_if_false)</a:t>
            </a:r>
            <a:endParaRPr lang="en-US" sz="2400"/>
          </a:p>
          <a:p>
            <a:pPr marL="381000" indent="-381000">
              <a:lnSpc>
                <a:spcPct val="90000"/>
              </a:lnSpc>
            </a:pPr>
            <a:r>
              <a:rPr lang="en-US" sz="2400"/>
              <a:t>Locate the pointer in the cell where IF function is required.</a:t>
            </a:r>
          </a:p>
          <a:p>
            <a:pPr marL="381000" indent="-381000">
              <a:lnSpc>
                <a:spcPct val="90000"/>
              </a:lnSpc>
            </a:pPr>
            <a:r>
              <a:rPr lang="en-US" sz="2400"/>
              <a:t>Type </a:t>
            </a:r>
            <a:r>
              <a:rPr lang="en-US" sz="2400" b="1">
                <a:solidFill>
                  <a:srgbClr val="FF0066"/>
                </a:solidFill>
              </a:rPr>
              <a:t>=IF(D5&gt;=60,"Pass","Fail")</a:t>
            </a:r>
          </a:p>
          <a:p>
            <a:pPr marL="381000" indent="-381000">
              <a:lnSpc>
                <a:spcPct val="90000"/>
              </a:lnSpc>
            </a:pPr>
            <a:r>
              <a:rPr lang="en-US" sz="2400"/>
              <a:t>D5 is the cell address whose value is compared with 50. If its value is greater than or equal to 50, the Pass is displayed otherwise Fail is displayed.</a:t>
            </a:r>
            <a:endParaRPr lang="en-US" sz="2400" b="1">
              <a:solidFill>
                <a:srgbClr val="FF0066"/>
              </a:solidFill>
            </a:endParaRPr>
          </a:p>
        </p:txBody>
      </p:sp>
      <p:sp>
        <p:nvSpPr>
          <p:cNvPr id="48131"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IF Function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5"/>
          <p:cNvSpPr>
            <a:spLocks noGrp="1" noChangeArrowheads="1"/>
          </p:cNvSpPr>
          <p:nvPr>
            <p:ph type="ftr" sz="quarter" idx="3"/>
          </p:nvPr>
        </p:nvSpPr>
        <p:spPr/>
        <p:txBody>
          <a:bodyPr/>
          <a:lstStyle/>
          <a:p>
            <a:r>
              <a:rPr lang="en-US"/>
              <a:t>By: Imdadullah, Lecturer Department of MIS, CBA, KSU</a:t>
            </a:r>
          </a:p>
        </p:txBody>
      </p:sp>
      <p:sp>
        <p:nvSpPr>
          <p:cNvPr id="6" name="Rectangle 46"/>
          <p:cNvSpPr>
            <a:spLocks noGrp="1" noChangeArrowheads="1"/>
          </p:cNvSpPr>
          <p:nvPr>
            <p:ph type="sldNum" sz="quarter" idx="4"/>
          </p:nvPr>
        </p:nvSpPr>
        <p:spPr/>
        <p:txBody>
          <a:bodyPr/>
          <a:lstStyle/>
          <a:p>
            <a:fld id="{C8086CE6-14CA-46B7-8538-61C05830EFA9}" type="slidenum">
              <a:rPr lang="ar-SA"/>
              <a:pPr/>
              <a:t>2</a:t>
            </a:fld>
            <a:endParaRPr lang="en-US"/>
          </a:p>
        </p:txBody>
      </p:sp>
      <p:sp>
        <p:nvSpPr>
          <p:cNvPr id="2050" name="Rectangle 2"/>
          <p:cNvSpPr>
            <a:spLocks noGrp="1" noChangeArrowheads="1"/>
          </p:cNvSpPr>
          <p:nvPr>
            <p:ph type="ctrTitle"/>
          </p:nvPr>
        </p:nvSpPr>
        <p:spPr>
          <a:xfrm>
            <a:off x="990600" y="533400"/>
            <a:ext cx="7086600" cy="990600"/>
          </a:xfrm>
        </p:spPr>
        <p:txBody>
          <a:bodyPr/>
          <a:lstStyle/>
          <a:p>
            <a:r>
              <a:rPr lang="en-US" sz="7200" u="sng">
                <a:solidFill>
                  <a:srgbClr val="FF0066"/>
                </a:solidFill>
              </a:rPr>
              <a:t>Excel</a:t>
            </a:r>
          </a:p>
        </p:txBody>
      </p:sp>
      <p:sp>
        <p:nvSpPr>
          <p:cNvPr id="2051" name="Rectangle 3"/>
          <p:cNvSpPr>
            <a:spLocks noGrp="1" noChangeArrowheads="1"/>
          </p:cNvSpPr>
          <p:nvPr>
            <p:ph type="subTitle" idx="1"/>
          </p:nvPr>
        </p:nvSpPr>
        <p:spPr>
          <a:xfrm>
            <a:off x="990600" y="1524000"/>
            <a:ext cx="7086600" cy="685800"/>
          </a:xfrm>
        </p:spPr>
        <p:txBody>
          <a:bodyPr/>
          <a:lstStyle/>
          <a:p>
            <a:r>
              <a:rPr lang="en-US" sz="3600" u="sng">
                <a:solidFill>
                  <a:srgbClr val="0000CC"/>
                </a:solidFill>
              </a:rPr>
              <a:t>A Spread Sheet Program</a:t>
            </a:r>
          </a:p>
        </p:txBody>
      </p:sp>
      <p:sp>
        <p:nvSpPr>
          <p:cNvPr id="2052" name="Text Box 4"/>
          <p:cNvSpPr txBox="1">
            <a:spLocks noChangeArrowheads="1"/>
          </p:cNvSpPr>
          <p:nvPr/>
        </p:nvSpPr>
        <p:spPr bwMode="auto">
          <a:xfrm>
            <a:off x="1143000" y="2590800"/>
            <a:ext cx="7086600" cy="2847975"/>
          </a:xfrm>
          <a:prstGeom prst="rect">
            <a:avLst/>
          </a:prstGeom>
          <a:noFill/>
          <a:ln w="9525">
            <a:solidFill>
              <a:srgbClr val="000000"/>
            </a:solidFill>
            <a:miter lim="800000"/>
            <a:headEnd/>
            <a:tailEnd/>
          </a:ln>
          <a:effectLst/>
        </p:spPr>
        <p:txBody>
          <a:bodyPr>
            <a:spAutoFit/>
          </a:bodyPr>
          <a:lstStyle/>
          <a:p>
            <a:pPr>
              <a:spcBef>
                <a:spcPct val="50000"/>
              </a:spcBef>
            </a:pPr>
            <a:r>
              <a:rPr lang="en-US">
                <a:latin typeface="Arial" charset="0"/>
              </a:rPr>
              <a:t>A </a:t>
            </a:r>
            <a:r>
              <a:rPr lang="en-US" b="1">
                <a:latin typeface="Arial" charset="0"/>
              </a:rPr>
              <a:t>spreadsheet</a:t>
            </a:r>
            <a:r>
              <a:rPr lang="en-US">
                <a:latin typeface="Arial" charset="0"/>
              </a:rPr>
              <a:t> is a </a:t>
            </a:r>
            <a:r>
              <a:rPr lang="en-US">
                <a:latin typeface="Arial" charset="0"/>
                <a:hlinkClick r:id="rId3" action="ppaction://hlinkfile" tooltip="Computer application"/>
              </a:rPr>
              <a:t>computer application</a:t>
            </a:r>
            <a:r>
              <a:rPr lang="en-US">
                <a:latin typeface="Arial" charset="0"/>
              </a:rPr>
              <a:t> that simulates a paper </a:t>
            </a:r>
            <a:r>
              <a:rPr lang="en-US">
                <a:latin typeface="Arial" charset="0"/>
                <a:hlinkClick r:id="rId4" action="ppaction://hlinkfile" tooltip="Worksheet"/>
              </a:rPr>
              <a:t>worksheet</a:t>
            </a:r>
            <a:r>
              <a:rPr lang="en-US">
                <a:latin typeface="Arial" charset="0"/>
              </a:rPr>
              <a:t>. It displays multiple cells that together make up a grid consisting of rows and columns, each cell containing either </a:t>
            </a:r>
            <a:r>
              <a:rPr lang="en-US">
                <a:latin typeface="Arial" charset="0"/>
                <a:hlinkClick r:id="rId5" action="ppaction://hlinkfile" tooltip="Alphanumeric"/>
              </a:rPr>
              <a:t>alphanumeric</a:t>
            </a:r>
            <a:r>
              <a:rPr lang="en-US">
                <a:latin typeface="Arial" charset="0"/>
              </a:rPr>
              <a:t> text or numeric values. A spreadsheet cell may alternatively contain a </a:t>
            </a:r>
            <a:r>
              <a:rPr lang="en-US">
                <a:latin typeface="Arial" charset="0"/>
                <a:hlinkClick r:id="rId6" action="ppaction://hlinkfile" tooltip="Formula"/>
              </a:rPr>
              <a:t>formula</a:t>
            </a:r>
            <a:r>
              <a:rPr lang="en-US">
                <a:latin typeface="Arial" charset="0"/>
              </a:rPr>
              <a:t> that defines how the contents of that cell is to be calculated from the contents of any other cell (or combination of cells) each time any cell is updated. Spreadsheets are frequently used for </a:t>
            </a:r>
            <a:r>
              <a:rPr lang="en-US">
                <a:latin typeface="Arial" charset="0"/>
                <a:hlinkClick r:id="rId7" action="ppaction://hlinkfile" tooltip="Financial"/>
              </a:rPr>
              <a:t>financial</a:t>
            </a:r>
            <a:r>
              <a:rPr lang="en-US">
                <a:latin typeface="Arial" charset="0"/>
              </a:rPr>
              <a:t> information because of their ability to re-calculate the entire sheet automatically after a change to a single cell is made.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F0AA470C-C492-4749-A2C7-B51E5394099B}" type="slidenum">
              <a:rPr lang="ar-SA"/>
              <a:pPr/>
              <a:t>20</a:t>
            </a:fld>
            <a:endParaRPr lang="en-US"/>
          </a:p>
        </p:txBody>
      </p:sp>
      <p:sp>
        <p:nvSpPr>
          <p:cNvPr id="50178" name="Rectangle 2"/>
          <p:cNvSpPr>
            <a:spLocks noGrp="1" noChangeArrowheads="1"/>
          </p:cNvSpPr>
          <p:nvPr>
            <p:ph type="body" idx="1"/>
          </p:nvPr>
        </p:nvSpPr>
        <p:spPr>
          <a:xfrm>
            <a:off x="1066800" y="1219200"/>
            <a:ext cx="7162800" cy="4648200"/>
          </a:xfrm>
        </p:spPr>
        <p:txBody>
          <a:bodyPr/>
          <a:lstStyle/>
          <a:p>
            <a:pPr marL="381000" indent="-381000">
              <a:lnSpc>
                <a:spcPct val="80000"/>
              </a:lnSpc>
              <a:buFontTx/>
              <a:buNone/>
            </a:pPr>
            <a:r>
              <a:rPr lang="en-US" sz="2400" b="1"/>
              <a:t>STDEV</a:t>
            </a:r>
            <a:r>
              <a:rPr lang="en-US" sz="2400"/>
              <a:t> function estimates standard deviation based on a sample (range of numeric values)</a:t>
            </a:r>
          </a:p>
          <a:p>
            <a:pPr marL="381000" indent="-381000">
              <a:lnSpc>
                <a:spcPct val="80000"/>
              </a:lnSpc>
            </a:pPr>
            <a:r>
              <a:rPr lang="en-US" sz="2400"/>
              <a:t>Locate the pointer in the cell where you need to calculate the standard deviation </a:t>
            </a:r>
          </a:p>
          <a:p>
            <a:pPr marL="381000" indent="-381000">
              <a:lnSpc>
                <a:spcPct val="80000"/>
              </a:lnSpc>
            </a:pPr>
            <a:r>
              <a:rPr lang="en-US" sz="2400"/>
              <a:t>Type </a:t>
            </a:r>
            <a:r>
              <a:rPr lang="en-US" sz="2400" b="1">
                <a:solidFill>
                  <a:srgbClr val="FF0066"/>
                </a:solidFill>
              </a:rPr>
              <a:t>=STDEV(</a:t>
            </a:r>
          </a:p>
          <a:p>
            <a:pPr marL="381000" indent="-381000">
              <a:lnSpc>
                <a:spcPct val="80000"/>
              </a:lnSpc>
            </a:pPr>
            <a:r>
              <a:rPr lang="en-US" sz="2400"/>
              <a:t>Select the range of numeric values either through pressing Shift+Cursor key or dragging the mouse pointer. Cell addresses of the selected range will be displayed as </a:t>
            </a:r>
            <a:r>
              <a:rPr lang="en-US" sz="2400" b="1">
                <a:solidFill>
                  <a:srgbClr val="FF0066"/>
                </a:solidFill>
              </a:rPr>
              <a:t>A3:E3</a:t>
            </a:r>
          </a:p>
          <a:p>
            <a:pPr marL="381000" indent="-381000">
              <a:lnSpc>
                <a:spcPct val="80000"/>
              </a:lnSpc>
            </a:pPr>
            <a:r>
              <a:rPr lang="en-US" sz="2400"/>
              <a:t>Type </a:t>
            </a:r>
            <a:r>
              <a:rPr lang="en-US" sz="2400" b="1">
                <a:solidFill>
                  <a:srgbClr val="FF0066"/>
                </a:solidFill>
              </a:rPr>
              <a:t>)</a:t>
            </a:r>
            <a:r>
              <a:rPr lang="en-US" sz="2400"/>
              <a:t> and press Enter key. Result is shown immediately after pressing the Enter key.</a:t>
            </a:r>
          </a:p>
          <a:p>
            <a:pPr marL="381000" indent="-381000">
              <a:lnSpc>
                <a:spcPct val="80000"/>
              </a:lnSpc>
            </a:pPr>
            <a:endParaRPr lang="en-US" sz="2000"/>
          </a:p>
        </p:txBody>
      </p:sp>
      <p:sp>
        <p:nvSpPr>
          <p:cNvPr id="50179"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STDEV Function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808B9DFE-D568-4BCC-A504-B6362DC808CD}" type="slidenum">
              <a:rPr lang="ar-SA"/>
              <a:pPr/>
              <a:t>21</a:t>
            </a:fld>
            <a:endParaRPr lang="en-US"/>
          </a:p>
        </p:txBody>
      </p:sp>
      <p:sp>
        <p:nvSpPr>
          <p:cNvPr id="51202" name="Rectangle 2"/>
          <p:cNvSpPr>
            <a:spLocks noGrp="1" noChangeArrowheads="1"/>
          </p:cNvSpPr>
          <p:nvPr>
            <p:ph type="body" idx="1"/>
          </p:nvPr>
        </p:nvSpPr>
        <p:spPr>
          <a:xfrm>
            <a:off x="1066800" y="1219200"/>
            <a:ext cx="7162800" cy="4876800"/>
          </a:xfrm>
        </p:spPr>
        <p:txBody>
          <a:bodyPr/>
          <a:lstStyle/>
          <a:p>
            <a:pPr marL="381000" indent="-381000">
              <a:lnSpc>
                <a:spcPct val="80000"/>
              </a:lnSpc>
              <a:buFontTx/>
              <a:buNone/>
            </a:pPr>
            <a:r>
              <a:rPr lang="en-US" sz="2800" b="1"/>
              <a:t>SQRT</a:t>
            </a:r>
            <a:r>
              <a:rPr lang="en-US" sz="2800"/>
              <a:t> function is used to calculate square root of a number.</a:t>
            </a:r>
          </a:p>
          <a:p>
            <a:pPr marL="381000" indent="-381000">
              <a:lnSpc>
                <a:spcPct val="80000"/>
              </a:lnSpc>
            </a:pPr>
            <a:r>
              <a:rPr lang="en-US" sz="2800"/>
              <a:t>Locate the pointer in the cell where you need to calculate square root</a:t>
            </a:r>
          </a:p>
          <a:p>
            <a:pPr marL="381000" indent="-381000">
              <a:lnSpc>
                <a:spcPct val="80000"/>
              </a:lnSpc>
            </a:pPr>
            <a:r>
              <a:rPr lang="en-US" sz="2800"/>
              <a:t>Type </a:t>
            </a:r>
            <a:r>
              <a:rPr lang="en-US" sz="2800" b="1">
                <a:solidFill>
                  <a:srgbClr val="FF0066"/>
                </a:solidFill>
              </a:rPr>
              <a:t>=SQRT(</a:t>
            </a:r>
          </a:p>
          <a:p>
            <a:pPr marL="381000" indent="-381000">
              <a:lnSpc>
                <a:spcPct val="80000"/>
              </a:lnSpc>
            </a:pPr>
            <a:r>
              <a:rPr lang="en-US" sz="2800"/>
              <a:t>Select the cell for which square root is calculated. The formula looks like s </a:t>
            </a:r>
            <a:r>
              <a:rPr lang="en-US" sz="2800" b="1">
                <a:solidFill>
                  <a:srgbClr val="FF0066"/>
                </a:solidFill>
              </a:rPr>
              <a:t>=SQRT(A3</a:t>
            </a:r>
          </a:p>
          <a:p>
            <a:pPr marL="381000" indent="-381000">
              <a:lnSpc>
                <a:spcPct val="80000"/>
              </a:lnSpc>
            </a:pPr>
            <a:r>
              <a:rPr lang="en-US" sz="2800"/>
              <a:t>Type </a:t>
            </a:r>
            <a:r>
              <a:rPr lang="en-US" sz="2800" b="1">
                <a:solidFill>
                  <a:srgbClr val="FF0066"/>
                </a:solidFill>
              </a:rPr>
              <a:t>)</a:t>
            </a:r>
            <a:r>
              <a:rPr lang="en-US" sz="2800"/>
              <a:t> and press Enter key. Calculated square root value is displayed immediately after pressing the Enter key.</a:t>
            </a:r>
          </a:p>
          <a:p>
            <a:pPr marL="381000" indent="-381000">
              <a:lnSpc>
                <a:spcPct val="80000"/>
              </a:lnSpc>
            </a:pPr>
            <a:endParaRPr lang="en-US" sz="2400"/>
          </a:p>
        </p:txBody>
      </p:sp>
      <p:sp>
        <p:nvSpPr>
          <p:cNvPr id="51203"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SQRT Function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2F0B64CD-123B-4218-871F-573886426BF8}" type="slidenum">
              <a:rPr lang="ar-SA"/>
              <a:pPr/>
              <a:t>22</a:t>
            </a:fld>
            <a:endParaRPr lang="en-US"/>
          </a:p>
        </p:txBody>
      </p:sp>
      <p:sp>
        <p:nvSpPr>
          <p:cNvPr id="52226" name="Rectangle 2"/>
          <p:cNvSpPr>
            <a:spLocks noGrp="1" noChangeArrowheads="1"/>
          </p:cNvSpPr>
          <p:nvPr>
            <p:ph type="body" idx="1"/>
          </p:nvPr>
        </p:nvSpPr>
        <p:spPr>
          <a:xfrm>
            <a:off x="1066800" y="1219200"/>
            <a:ext cx="7162800" cy="4876800"/>
          </a:xfrm>
        </p:spPr>
        <p:txBody>
          <a:bodyPr/>
          <a:lstStyle/>
          <a:p>
            <a:pPr marL="381000" indent="-381000">
              <a:lnSpc>
                <a:spcPct val="90000"/>
              </a:lnSpc>
              <a:buFontTx/>
              <a:buNone/>
            </a:pPr>
            <a:r>
              <a:rPr lang="en-US" sz="2400" b="1"/>
              <a:t>SIN</a:t>
            </a:r>
            <a:r>
              <a:rPr lang="en-US" sz="2400"/>
              <a:t> function is used to find the Sine trigonometric ratio of an angle.</a:t>
            </a:r>
          </a:p>
          <a:p>
            <a:pPr marL="381000" indent="-381000">
              <a:lnSpc>
                <a:spcPct val="90000"/>
              </a:lnSpc>
            </a:pPr>
            <a:r>
              <a:rPr lang="en-US" sz="2400"/>
              <a:t>Click on the cell where SIN value is required</a:t>
            </a:r>
          </a:p>
          <a:p>
            <a:pPr marL="381000" indent="-381000">
              <a:lnSpc>
                <a:spcPct val="90000"/>
              </a:lnSpc>
            </a:pPr>
            <a:r>
              <a:rPr lang="en-US" sz="2400"/>
              <a:t>Type </a:t>
            </a:r>
            <a:r>
              <a:rPr lang="en-US" sz="2400" b="1">
                <a:solidFill>
                  <a:srgbClr val="FF0066"/>
                </a:solidFill>
              </a:rPr>
              <a:t>=SIN(</a:t>
            </a:r>
          </a:p>
          <a:p>
            <a:pPr marL="381000" indent="-381000">
              <a:lnSpc>
                <a:spcPct val="90000"/>
              </a:lnSpc>
            </a:pPr>
            <a:r>
              <a:rPr lang="en-US" sz="2400"/>
              <a:t>Click on the cell (angle) for which Sin value is needed. The angle is considered in Radians </a:t>
            </a:r>
            <a:r>
              <a:rPr lang="en-US" sz="2400" b="1">
                <a:solidFill>
                  <a:srgbClr val="FF0066"/>
                </a:solidFill>
              </a:rPr>
              <a:t>=SIN(A3</a:t>
            </a:r>
            <a:r>
              <a:rPr lang="en-US" sz="2400"/>
              <a:t>. If measurement unit of angle is degree, then the angle should be multiplied by Pi/180 as </a:t>
            </a:r>
            <a:r>
              <a:rPr lang="en-US" sz="2400" b="1">
                <a:solidFill>
                  <a:srgbClr val="FF0066"/>
                </a:solidFill>
              </a:rPr>
              <a:t>=SIN(A3*3.143/180</a:t>
            </a:r>
            <a:r>
              <a:rPr lang="en-US" sz="2400"/>
              <a:t> </a:t>
            </a:r>
            <a:endParaRPr lang="en-US" sz="2400" b="1">
              <a:solidFill>
                <a:srgbClr val="FF0066"/>
              </a:solidFill>
            </a:endParaRPr>
          </a:p>
          <a:p>
            <a:pPr marL="381000" indent="-381000">
              <a:lnSpc>
                <a:spcPct val="90000"/>
              </a:lnSpc>
            </a:pPr>
            <a:r>
              <a:rPr lang="en-US" sz="2400"/>
              <a:t>Type </a:t>
            </a:r>
            <a:r>
              <a:rPr lang="en-US" sz="2400" b="1">
                <a:solidFill>
                  <a:srgbClr val="FF0066"/>
                </a:solidFill>
              </a:rPr>
              <a:t>)</a:t>
            </a:r>
            <a:r>
              <a:rPr lang="en-US" sz="2400"/>
              <a:t> and press Enter key. Sin value for the given angle is displayed.</a:t>
            </a:r>
          </a:p>
        </p:txBody>
      </p:sp>
      <p:sp>
        <p:nvSpPr>
          <p:cNvPr id="52227"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SIN Function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46919236-44D3-4A19-B442-8ADC79B9B08D}" type="slidenum">
              <a:rPr lang="ar-SA"/>
              <a:pPr/>
              <a:t>23</a:t>
            </a:fld>
            <a:endParaRPr lang="en-US"/>
          </a:p>
        </p:txBody>
      </p:sp>
      <p:sp>
        <p:nvSpPr>
          <p:cNvPr id="53250" name="Rectangle 2"/>
          <p:cNvSpPr>
            <a:spLocks noGrp="1" noChangeArrowheads="1"/>
          </p:cNvSpPr>
          <p:nvPr>
            <p:ph type="body" idx="1"/>
          </p:nvPr>
        </p:nvSpPr>
        <p:spPr>
          <a:xfrm>
            <a:off x="1524000" y="1600200"/>
            <a:ext cx="6096000" cy="3429000"/>
          </a:xfrm>
        </p:spPr>
        <p:txBody>
          <a:bodyPr/>
          <a:lstStyle/>
          <a:p>
            <a:pPr marL="381000" indent="-381000">
              <a:spcBef>
                <a:spcPct val="0"/>
              </a:spcBef>
              <a:buFontTx/>
              <a:buNone/>
            </a:pPr>
            <a:r>
              <a:rPr lang="en-US" sz="2800" b="1"/>
              <a:t>COS</a:t>
            </a:r>
            <a:r>
              <a:rPr lang="en-US" sz="2800"/>
              <a:t> and </a:t>
            </a:r>
            <a:r>
              <a:rPr lang="en-US" sz="2800" b="1"/>
              <a:t>TAN</a:t>
            </a:r>
            <a:r>
              <a:rPr lang="en-US" sz="2800"/>
              <a:t> functions are used to find the cosine and tangent (trigonometric ) ratios of an angle respectively. </a:t>
            </a:r>
          </a:p>
          <a:p>
            <a:pPr marL="381000" indent="-381000">
              <a:spcBef>
                <a:spcPct val="0"/>
              </a:spcBef>
              <a:buFontTx/>
              <a:buNone/>
            </a:pPr>
            <a:endParaRPr lang="en-US" sz="2800"/>
          </a:p>
          <a:p>
            <a:pPr marL="381000" indent="-381000"/>
            <a:r>
              <a:rPr lang="en-US" sz="2800"/>
              <a:t>Method same as of SIN function</a:t>
            </a:r>
          </a:p>
        </p:txBody>
      </p:sp>
      <p:sp>
        <p:nvSpPr>
          <p:cNvPr id="53251"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COS and TAN Functions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By: Imdadullah, Lecturer Department of MIS, CBA, KSU</a:t>
            </a:r>
          </a:p>
        </p:txBody>
      </p:sp>
      <p:sp>
        <p:nvSpPr>
          <p:cNvPr id="6" name="Slide Number Placeholder 5"/>
          <p:cNvSpPr>
            <a:spLocks noGrp="1"/>
          </p:cNvSpPr>
          <p:nvPr>
            <p:ph type="sldNum" sz="quarter" idx="12"/>
          </p:nvPr>
        </p:nvSpPr>
        <p:spPr/>
        <p:txBody>
          <a:bodyPr/>
          <a:lstStyle/>
          <a:p>
            <a:fld id="{DC5B7F68-42F8-4BD2-A9F7-F696ECA76B28}" type="slidenum">
              <a:rPr lang="ar-SA"/>
              <a:pPr/>
              <a:t>24</a:t>
            </a:fld>
            <a:endParaRPr lang="en-US"/>
          </a:p>
        </p:txBody>
      </p:sp>
      <p:sp>
        <p:nvSpPr>
          <p:cNvPr id="62466" name="Rectangle 2"/>
          <p:cNvSpPr>
            <a:spLocks noGrp="1" noChangeArrowheads="1"/>
          </p:cNvSpPr>
          <p:nvPr>
            <p:ph type="body" idx="1"/>
          </p:nvPr>
        </p:nvSpPr>
        <p:spPr>
          <a:xfrm>
            <a:off x="1066800" y="1219200"/>
            <a:ext cx="7162800" cy="4876800"/>
          </a:xfrm>
        </p:spPr>
        <p:txBody>
          <a:bodyPr/>
          <a:lstStyle/>
          <a:p>
            <a:pPr marL="381000" indent="-381000">
              <a:lnSpc>
                <a:spcPct val="90000"/>
              </a:lnSpc>
              <a:buFontTx/>
              <a:buNone/>
            </a:pPr>
            <a:r>
              <a:rPr lang="en-US" sz="2000" b="1" dirty="0"/>
              <a:t>DB</a:t>
            </a:r>
            <a:r>
              <a:rPr lang="en-US" sz="2000" dirty="0"/>
              <a:t> function stands for Declining Balance. This function is used to find out the depreciation of the fixed asset by using declining balance method. </a:t>
            </a:r>
          </a:p>
          <a:p>
            <a:pPr marL="381000" indent="-381000">
              <a:lnSpc>
                <a:spcPct val="90000"/>
              </a:lnSpc>
            </a:pPr>
            <a:r>
              <a:rPr lang="en-US" sz="2000" dirty="0"/>
              <a:t>To insert DB function, Click on </a:t>
            </a:r>
            <a:endParaRPr lang="en-US" sz="2000" dirty="0" smtClean="0"/>
          </a:p>
          <a:p>
            <a:pPr marL="381000" indent="-381000">
              <a:lnSpc>
                <a:spcPct val="90000"/>
              </a:lnSpc>
            </a:pPr>
            <a:r>
              <a:rPr lang="en-US" sz="2000" dirty="0" smtClean="0"/>
              <a:t>Then </a:t>
            </a:r>
            <a:r>
              <a:rPr lang="en-US" sz="2000" dirty="0"/>
              <a:t>select financial functions and click on </a:t>
            </a:r>
            <a:r>
              <a:rPr lang="en-US" sz="2000" dirty="0">
                <a:solidFill>
                  <a:srgbClr val="FF0066"/>
                </a:solidFill>
              </a:rPr>
              <a:t>DB, </a:t>
            </a:r>
            <a:r>
              <a:rPr lang="en-US" sz="2000" dirty="0"/>
              <a:t>you will see the following dialogue box.</a:t>
            </a:r>
            <a:endParaRPr lang="en-US" sz="2000" dirty="0">
              <a:solidFill>
                <a:srgbClr val="FF0066"/>
              </a:solidFill>
            </a:endParaRPr>
          </a:p>
          <a:p>
            <a:pPr marL="381000" indent="-381000">
              <a:lnSpc>
                <a:spcPct val="90000"/>
              </a:lnSpc>
              <a:buFontTx/>
              <a:buNone/>
            </a:pPr>
            <a:endParaRPr lang="en-US" sz="2000" dirty="0">
              <a:solidFill>
                <a:srgbClr val="FF0066"/>
              </a:solidFill>
            </a:endParaRPr>
          </a:p>
          <a:p>
            <a:pPr marL="381000" indent="-381000">
              <a:lnSpc>
                <a:spcPct val="90000"/>
              </a:lnSpc>
              <a:buFontTx/>
              <a:buNone/>
            </a:pPr>
            <a:endParaRPr lang="en-US" b="1" dirty="0">
              <a:solidFill>
                <a:srgbClr val="FF0066"/>
              </a:solidFill>
            </a:endParaRPr>
          </a:p>
        </p:txBody>
      </p:sp>
      <p:sp>
        <p:nvSpPr>
          <p:cNvPr id="62467"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DB Function</a:t>
            </a:r>
          </a:p>
        </p:txBody>
      </p:sp>
      <p:pic>
        <p:nvPicPr>
          <p:cNvPr id="62469" name="Picture 5"/>
          <p:cNvPicPr>
            <a:picLocks noChangeAspect="1" noChangeArrowheads="1"/>
          </p:cNvPicPr>
          <p:nvPr/>
        </p:nvPicPr>
        <p:blipFill>
          <a:blip r:embed="rId2" cstate="print"/>
          <a:srcRect/>
          <a:stretch>
            <a:fillRect/>
          </a:stretch>
        </p:blipFill>
        <p:spPr bwMode="auto">
          <a:xfrm>
            <a:off x="2209800" y="3048000"/>
            <a:ext cx="4191000" cy="2882900"/>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2133600"/>
            <a:ext cx="876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By: Imdadullah, Lecturer Department of MIS, CBA, KSU</a:t>
            </a:r>
          </a:p>
        </p:txBody>
      </p:sp>
      <p:sp>
        <p:nvSpPr>
          <p:cNvPr id="6" name="Slide Number Placeholder 5"/>
          <p:cNvSpPr>
            <a:spLocks noGrp="1"/>
          </p:cNvSpPr>
          <p:nvPr>
            <p:ph type="sldNum" sz="quarter" idx="12"/>
          </p:nvPr>
        </p:nvSpPr>
        <p:spPr/>
        <p:txBody>
          <a:bodyPr/>
          <a:lstStyle/>
          <a:p>
            <a:fld id="{F7E12C14-F529-4FD6-914E-2E49EBD9B81B}" type="slidenum">
              <a:rPr lang="ar-SA"/>
              <a:pPr/>
              <a:t>25</a:t>
            </a:fld>
            <a:endParaRPr lang="en-US"/>
          </a:p>
        </p:txBody>
      </p:sp>
      <p:sp>
        <p:nvSpPr>
          <p:cNvPr id="63490" name="Rectangle 2"/>
          <p:cNvSpPr>
            <a:spLocks noGrp="1" noChangeArrowheads="1"/>
          </p:cNvSpPr>
          <p:nvPr>
            <p:ph type="body" idx="1"/>
          </p:nvPr>
        </p:nvSpPr>
        <p:spPr>
          <a:xfrm>
            <a:off x="1219200" y="1219200"/>
            <a:ext cx="7010400" cy="3733800"/>
          </a:xfrm>
        </p:spPr>
        <p:txBody>
          <a:bodyPr/>
          <a:lstStyle/>
          <a:p>
            <a:pPr marL="381000" indent="-381000">
              <a:lnSpc>
                <a:spcPct val="90000"/>
              </a:lnSpc>
            </a:pPr>
            <a:r>
              <a:rPr lang="en-US" sz="1600"/>
              <a:t>Then provide these values Cost, Salvage, Life, Period, Month and click on OK button. Depreciation for the specific period will be found. </a:t>
            </a:r>
          </a:p>
          <a:p>
            <a:pPr marL="381000" indent="-381000">
              <a:lnSpc>
                <a:spcPct val="90000"/>
              </a:lnSpc>
            </a:pPr>
            <a:r>
              <a:rPr lang="en-US" sz="1600">
                <a:solidFill>
                  <a:srgbClr val="FF0066"/>
                </a:solidFill>
              </a:rPr>
              <a:t>Cost:</a:t>
            </a:r>
            <a:r>
              <a:rPr lang="en-US" sz="1600"/>
              <a:t> is the initial cost of the asset</a:t>
            </a:r>
          </a:p>
          <a:p>
            <a:pPr marL="381000" indent="-381000">
              <a:lnSpc>
                <a:spcPct val="90000"/>
              </a:lnSpc>
            </a:pPr>
            <a:r>
              <a:rPr lang="en-US" sz="1600">
                <a:solidFill>
                  <a:srgbClr val="FF0066"/>
                </a:solidFill>
              </a:rPr>
              <a:t>Salvage: </a:t>
            </a:r>
            <a:r>
              <a:rPr lang="en-US" sz="1600"/>
              <a:t>is the salvage value at the end of the life of the asset</a:t>
            </a:r>
          </a:p>
          <a:p>
            <a:pPr marL="381000" indent="-381000">
              <a:lnSpc>
                <a:spcPct val="90000"/>
              </a:lnSpc>
            </a:pPr>
            <a:r>
              <a:rPr lang="en-US" sz="1600">
                <a:solidFill>
                  <a:srgbClr val="FF0066"/>
                </a:solidFill>
              </a:rPr>
              <a:t>Life:</a:t>
            </a:r>
            <a:r>
              <a:rPr lang="en-US" sz="1600"/>
              <a:t> is the number of periods over which the asset is being depreciated</a:t>
            </a:r>
          </a:p>
          <a:p>
            <a:pPr marL="381000" indent="-381000">
              <a:lnSpc>
                <a:spcPct val="90000"/>
              </a:lnSpc>
            </a:pPr>
            <a:r>
              <a:rPr lang="en-US" sz="1600">
                <a:solidFill>
                  <a:srgbClr val="FF0066"/>
                </a:solidFill>
              </a:rPr>
              <a:t>Period:</a:t>
            </a:r>
            <a:r>
              <a:rPr lang="en-US" sz="1600"/>
              <a:t> is the period for which you want to calculate depreciation</a:t>
            </a:r>
          </a:p>
          <a:p>
            <a:pPr marL="381000" indent="-381000">
              <a:lnSpc>
                <a:spcPct val="90000"/>
              </a:lnSpc>
            </a:pPr>
            <a:r>
              <a:rPr lang="en-US" sz="1600">
                <a:solidFill>
                  <a:srgbClr val="FF0066"/>
                </a:solidFill>
              </a:rPr>
              <a:t>Month:</a:t>
            </a:r>
            <a:r>
              <a:rPr lang="en-US" sz="1600"/>
              <a:t> is the number of months in the first year.</a:t>
            </a:r>
          </a:p>
          <a:p>
            <a:pPr marL="381000" indent="-381000">
              <a:lnSpc>
                <a:spcPct val="90000"/>
              </a:lnSpc>
            </a:pPr>
            <a:r>
              <a:rPr lang="en-US" sz="1600"/>
              <a:t>Example: </a:t>
            </a:r>
            <a:endParaRPr lang="en-US" sz="1600" b="1">
              <a:solidFill>
                <a:srgbClr val="FF0066"/>
              </a:solidFill>
            </a:endParaRPr>
          </a:p>
        </p:txBody>
      </p:sp>
      <p:sp>
        <p:nvSpPr>
          <p:cNvPr id="63491"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DB Function Continued…</a:t>
            </a:r>
          </a:p>
        </p:txBody>
      </p:sp>
      <p:pic>
        <p:nvPicPr>
          <p:cNvPr id="63493" name="Picture 5"/>
          <p:cNvPicPr>
            <a:picLocks noChangeAspect="1" noChangeArrowheads="1"/>
          </p:cNvPicPr>
          <p:nvPr/>
        </p:nvPicPr>
        <p:blipFill>
          <a:blip r:embed="rId2" cstate="print"/>
          <a:srcRect/>
          <a:stretch>
            <a:fillRect/>
          </a:stretch>
        </p:blipFill>
        <p:spPr bwMode="auto">
          <a:xfrm>
            <a:off x="1371600" y="4038600"/>
            <a:ext cx="6399213" cy="18097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D3BB8B5A-D0A4-4A90-A33C-691C44D417DB}" type="slidenum">
              <a:rPr lang="ar-SA"/>
              <a:pPr/>
              <a:t>26</a:t>
            </a:fld>
            <a:endParaRPr lang="en-US"/>
          </a:p>
        </p:txBody>
      </p:sp>
      <p:sp>
        <p:nvSpPr>
          <p:cNvPr id="64514" name="Rectangle 2"/>
          <p:cNvSpPr>
            <a:spLocks noGrp="1" noChangeArrowheads="1"/>
          </p:cNvSpPr>
          <p:nvPr>
            <p:ph type="body" idx="1"/>
          </p:nvPr>
        </p:nvSpPr>
        <p:spPr>
          <a:xfrm>
            <a:off x="1066800" y="1219200"/>
            <a:ext cx="7239000" cy="4876800"/>
          </a:xfrm>
        </p:spPr>
        <p:txBody>
          <a:bodyPr/>
          <a:lstStyle/>
          <a:p>
            <a:pPr marL="381000" indent="-381000">
              <a:lnSpc>
                <a:spcPct val="80000"/>
              </a:lnSpc>
              <a:buFontTx/>
              <a:buNone/>
            </a:pPr>
            <a:r>
              <a:rPr lang="en-US" sz="1800" dirty="0"/>
              <a:t>FV returns the future value of an investment based on periodic, constant payments and a constant interest rate.</a:t>
            </a:r>
            <a:endParaRPr lang="en-US" sz="1800" b="1" dirty="0"/>
          </a:p>
          <a:p>
            <a:pPr marL="381000" indent="-381000">
              <a:lnSpc>
                <a:spcPct val="80000"/>
              </a:lnSpc>
            </a:pPr>
            <a:r>
              <a:rPr lang="en-US" sz="1800" b="1" dirty="0"/>
              <a:t>Syntax</a:t>
            </a:r>
          </a:p>
          <a:p>
            <a:pPr marL="381000" indent="-381000">
              <a:lnSpc>
                <a:spcPct val="80000"/>
              </a:lnSpc>
            </a:pPr>
            <a:r>
              <a:rPr lang="en-US" sz="1800" b="1" dirty="0"/>
              <a:t>FV</a:t>
            </a:r>
            <a:r>
              <a:rPr lang="en-US" sz="1800" dirty="0"/>
              <a:t>(</a:t>
            </a:r>
            <a:r>
              <a:rPr lang="en-US" sz="1800" b="1" dirty="0" err="1"/>
              <a:t>rate</a:t>
            </a:r>
            <a:r>
              <a:rPr lang="en-US" sz="1800" dirty="0" err="1"/>
              <a:t>,</a:t>
            </a:r>
            <a:r>
              <a:rPr lang="en-US" sz="1800" b="1" dirty="0" err="1"/>
              <a:t>nper</a:t>
            </a:r>
            <a:r>
              <a:rPr lang="en-US" sz="1800" dirty="0" err="1"/>
              <a:t>,</a:t>
            </a:r>
            <a:r>
              <a:rPr lang="en-US" sz="1800" b="1" dirty="0" err="1"/>
              <a:t>pmt</a:t>
            </a:r>
            <a:r>
              <a:rPr lang="en-US" sz="1800" dirty="0" err="1"/>
              <a:t>,pv,type</a:t>
            </a:r>
            <a:r>
              <a:rPr lang="en-US" sz="1800" dirty="0"/>
              <a:t>)</a:t>
            </a:r>
          </a:p>
          <a:p>
            <a:pPr marL="381000" indent="-381000">
              <a:lnSpc>
                <a:spcPct val="80000"/>
              </a:lnSpc>
            </a:pPr>
            <a:r>
              <a:rPr lang="en-US" sz="1800" dirty="0">
                <a:solidFill>
                  <a:srgbClr val="FF0066"/>
                </a:solidFill>
              </a:rPr>
              <a:t>Rate</a:t>
            </a:r>
            <a:r>
              <a:rPr lang="en-US" sz="1800" dirty="0"/>
              <a:t>    is the interest rate per period.</a:t>
            </a:r>
          </a:p>
          <a:p>
            <a:pPr marL="381000" indent="-381000">
              <a:lnSpc>
                <a:spcPct val="80000"/>
              </a:lnSpc>
            </a:pPr>
            <a:r>
              <a:rPr lang="en-US" sz="1800" dirty="0" err="1">
                <a:solidFill>
                  <a:srgbClr val="FF0066"/>
                </a:solidFill>
              </a:rPr>
              <a:t>Nper</a:t>
            </a:r>
            <a:r>
              <a:rPr lang="en-US" sz="1800" dirty="0"/>
              <a:t>    is the total number of payment periods in an annuity.</a:t>
            </a:r>
          </a:p>
          <a:p>
            <a:pPr marL="381000" indent="-381000">
              <a:lnSpc>
                <a:spcPct val="80000"/>
              </a:lnSpc>
            </a:pPr>
            <a:r>
              <a:rPr lang="en-US" sz="1800" dirty="0" err="1">
                <a:solidFill>
                  <a:srgbClr val="FF0066"/>
                </a:solidFill>
              </a:rPr>
              <a:t>Pmt</a:t>
            </a:r>
            <a:r>
              <a:rPr lang="en-US" sz="1800" dirty="0"/>
              <a:t>    is the payment made each period; it cannot change over the life of the annuity. </a:t>
            </a:r>
          </a:p>
          <a:p>
            <a:pPr marL="381000" indent="-381000">
              <a:lnSpc>
                <a:spcPct val="80000"/>
              </a:lnSpc>
            </a:pPr>
            <a:r>
              <a:rPr lang="en-US" sz="1800" dirty="0" err="1">
                <a:solidFill>
                  <a:srgbClr val="FF0066"/>
                </a:solidFill>
              </a:rPr>
              <a:t>Pv</a:t>
            </a:r>
            <a:r>
              <a:rPr lang="en-US" sz="1800" dirty="0"/>
              <a:t>    is the present value, or the lump-sum amount that a series of future payments is worth right now. If </a:t>
            </a:r>
            <a:r>
              <a:rPr lang="en-US" sz="1800" dirty="0" err="1"/>
              <a:t>pv</a:t>
            </a:r>
            <a:r>
              <a:rPr lang="en-US" sz="1800" dirty="0"/>
              <a:t> is omitted, </a:t>
            </a:r>
            <a:r>
              <a:rPr lang="en-US" sz="1800" u="sng" dirty="0"/>
              <a:t>it is assumed to be 0 (zero)</a:t>
            </a:r>
            <a:r>
              <a:rPr lang="en-US" sz="1800" dirty="0"/>
              <a:t>, and you must include the </a:t>
            </a:r>
            <a:r>
              <a:rPr lang="en-US" sz="1800" dirty="0" err="1"/>
              <a:t>pmt</a:t>
            </a:r>
            <a:r>
              <a:rPr lang="en-US" sz="1800" dirty="0"/>
              <a:t> argument.</a:t>
            </a:r>
          </a:p>
          <a:p>
            <a:pPr marL="381000" indent="-381000">
              <a:lnSpc>
                <a:spcPct val="80000"/>
              </a:lnSpc>
            </a:pPr>
            <a:r>
              <a:rPr lang="en-US" sz="1800" dirty="0">
                <a:solidFill>
                  <a:srgbClr val="FF0066"/>
                </a:solidFill>
              </a:rPr>
              <a:t>Type</a:t>
            </a:r>
            <a:r>
              <a:rPr lang="en-US" sz="1800" dirty="0"/>
              <a:t>    is the number 0 (at the end of year) or 1 and indicates when payments are due. If type is omitted, it is assumed to be 0. </a:t>
            </a:r>
          </a:p>
          <a:p>
            <a:pPr marL="381000" indent="-381000">
              <a:lnSpc>
                <a:spcPct val="80000"/>
              </a:lnSpc>
            </a:pPr>
            <a:r>
              <a:rPr lang="en-US" sz="1800" dirty="0"/>
              <a:t>To insert FV function, Click on </a:t>
            </a:r>
            <a:r>
              <a:rPr lang="en-US" sz="1800" dirty="0" smtClean="0"/>
              <a:t>                     Then </a:t>
            </a:r>
            <a:r>
              <a:rPr lang="en-US" sz="1800" dirty="0"/>
              <a:t>select financial functions and click on </a:t>
            </a:r>
            <a:r>
              <a:rPr lang="en-US" sz="1800" dirty="0">
                <a:solidFill>
                  <a:srgbClr val="FF0066"/>
                </a:solidFill>
              </a:rPr>
              <a:t>FV, </a:t>
            </a:r>
            <a:r>
              <a:rPr lang="en-US" sz="1800" dirty="0"/>
              <a:t>you will see the following dialogue box.</a:t>
            </a:r>
            <a:endParaRPr lang="en-US" sz="1800" dirty="0">
              <a:solidFill>
                <a:srgbClr val="FF0066"/>
              </a:solidFill>
            </a:endParaRPr>
          </a:p>
          <a:p>
            <a:pPr marL="381000" indent="-381000">
              <a:lnSpc>
                <a:spcPct val="80000"/>
              </a:lnSpc>
              <a:buFontTx/>
              <a:buNone/>
            </a:pPr>
            <a:endParaRPr lang="en-US" sz="1800" dirty="0">
              <a:solidFill>
                <a:srgbClr val="FF0066"/>
              </a:solidFill>
            </a:endParaRPr>
          </a:p>
          <a:p>
            <a:pPr marL="381000" indent="-381000">
              <a:lnSpc>
                <a:spcPct val="80000"/>
              </a:lnSpc>
              <a:buFontTx/>
              <a:buNone/>
            </a:pPr>
            <a:endParaRPr lang="en-US" sz="2400" b="1" dirty="0">
              <a:solidFill>
                <a:srgbClr val="FF0066"/>
              </a:solidFill>
            </a:endParaRPr>
          </a:p>
        </p:txBody>
      </p:sp>
      <p:sp>
        <p:nvSpPr>
          <p:cNvPr id="64515"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FV Function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5029200"/>
            <a:ext cx="876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By: Imdadullah, Lecturer Department of MIS, CBA, KSU</a:t>
            </a:r>
          </a:p>
        </p:txBody>
      </p:sp>
      <p:sp>
        <p:nvSpPr>
          <p:cNvPr id="7" name="Slide Number Placeholder 5"/>
          <p:cNvSpPr>
            <a:spLocks noGrp="1"/>
          </p:cNvSpPr>
          <p:nvPr>
            <p:ph type="sldNum" sz="quarter" idx="12"/>
          </p:nvPr>
        </p:nvSpPr>
        <p:spPr/>
        <p:txBody>
          <a:bodyPr/>
          <a:lstStyle/>
          <a:p>
            <a:fld id="{8D691CAB-D83D-43A4-A17B-D54489DD9D62}" type="slidenum">
              <a:rPr lang="ar-SA"/>
              <a:pPr/>
              <a:t>27</a:t>
            </a:fld>
            <a:endParaRPr lang="en-US"/>
          </a:p>
        </p:txBody>
      </p:sp>
      <p:sp>
        <p:nvSpPr>
          <p:cNvPr id="65538" name="Rectangle 2"/>
          <p:cNvSpPr>
            <a:spLocks noGrp="1" noChangeArrowheads="1"/>
          </p:cNvSpPr>
          <p:nvPr>
            <p:ph type="body" idx="1"/>
          </p:nvPr>
        </p:nvSpPr>
        <p:spPr>
          <a:xfrm>
            <a:off x="1219200" y="1219200"/>
            <a:ext cx="3352800" cy="1524000"/>
          </a:xfrm>
        </p:spPr>
        <p:txBody>
          <a:bodyPr/>
          <a:lstStyle/>
          <a:p>
            <a:pPr marL="381000" indent="-381000">
              <a:lnSpc>
                <a:spcPct val="80000"/>
              </a:lnSpc>
            </a:pPr>
            <a:r>
              <a:rPr lang="en-US" sz="1600"/>
              <a:t>This dialogue box is shown:</a:t>
            </a:r>
          </a:p>
          <a:p>
            <a:pPr marL="381000" indent="-381000">
              <a:lnSpc>
                <a:spcPct val="80000"/>
              </a:lnSpc>
            </a:pPr>
            <a:endParaRPr lang="en-US" sz="1600"/>
          </a:p>
          <a:p>
            <a:pPr marL="381000" indent="-381000">
              <a:lnSpc>
                <a:spcPct val="80000"/>
              </a:lnSpc>
            </a:pPr>
            <a:r>
              <a:rPr lang="en-US" sz="1600"/>
              <a:t>Provide all values in the dialogue box and click on OK. Future value is found. </a:t>
            </a:r>
          </a:p>
          <a:p>
            <a:pPr marL="381000" indent="-381000">
              <a:lnSpc>
                <a:spcPct val="80000"/>
              </a:lnSpc>
            </a:pPr>
            <a:endParaRPr lang="en-US" sz="1600"/>
          </a:p>
          <a:p>
            <a:pPr marL="381000" indent="-381000">
              <a:lnSpc>
                <a:spcPct val="80000"/>
              </a:lnSpc>
            </a:pPr>
            <a:r>
              <a:rPr lang="en-US" sz="1600"/>
              <a:t>Example:</a:t>
            </a:r>
          </a:p>
          <a:p>
            <a:pPr marL="381000" indent="-381000">
              <a:lnSpc>
                <a:spcPct val="80000"/>
              </a:lnSpc>
            </a:pPr>
            <a:endParaRPr lang="en-US" sz="1600"/>
          </a:p>
        </p:txBody>
      </p:sp>
      <p:sp>
        <p:nvSpPr>
          <p:cNvPr id="65539"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FV Function Continued…</a:t>
            </a:r>
          </a:p>
        </p:txBody>
      </p:sp>
      <p:pic>
        <p:nvPicPr>
          <p:cNvPr id="65541" name="Picture 5"/>
          <p:cNvPicPr>
            <a:picLocks noChangeAspect="1" noChangeArrowheads="1"/>
          </p:cNvPicPr>
          <p:nvPr/>
        </p:nvPicPr>
        <p:blipFill>
          <a:blip r:embed="rId2" cstate="print"/>
          <a:srcRect/>
          <a:stretch>
            <a:fillRect/>
          </a:stretch>
        </p:blipFill>
        <p:spPr bwMode="auto">
          <a:xfrm>
            <a:off x="4495800" y="1371600"/>
            <a:ext cx="3414713" cy="2447925"/>
          </a:xfrm>
          <a:prstGeom prst="rect">
            <a:avLst/>
          </a:prstGeom>
          <a:noFill/>
        </p:spPr>
      </p:pic>
      <p:pic>
        <p:nvPicPr>
          <p:cNvPr id="65543" name="Picture 7"/>
          <p:cNvPicPr>
            <a:picLocks noChangeAspect="1" noChangeArrowheads="1"/>
          </p:cNvPicPr>
          <p:nvPr/>
        </p:nvPicPr>
        <p:blipFill>
          <a:blip r:embed="rId3" cstate="print"/>
          <a:srcRect/>
          <a:stretch>
            <a:fillRect/>
          </a:stretch>
        </p:blipFill>
        <p:spPr bwMode="auto">
          <a:xfrm>
            <a:off x="1828800" y="3886200"/>
            <a:ext cx="4876800" cy="21082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By: </a:t>
            </a:r>
            <a:r>
              <a:rPr lang="en-US" dirty="0" err="1"/>
              <a:t>Imdadullah</a:t>
            </a:r>
            <a:r>
              <a:rPr lang="en-US" dirty="0"/>
              <a:t>, Lecturer Department of MIS, CBA, KSU</a:t>
            </a:r>
          </a:p>
        </p:txBody>
      </p:sp>
      <p:sp>
        <p:nvSpPr>
          <p:cNvPr id="5" name="Slide Number Placeholder 5"/>
          <p:cNvSpPr>
            <a:spLocks noGrp="1"/>
          </p:cNvSpPr>
          <p:nvPr>
            <p:ph type="sldNum" sz="quarter" idx="12"/>
          </p:nvPr>
        </p:nvSpPr>
        <p:spPr/>
        <p:txBody>
          <a:bodyPr/>
          <a:lstStyle/>
          <a:p>
            <a:fld id="{E016AFE0-8EA9-4006-A515-124390452549}" type="slidenum">
              <a:rPr lang="ar-SA"/>
              <a:pPr/>
              <a:t>28</a:t>
            </a:fld>
            <a:endParaRPr lang="en-US"/>
          </a:p>
        </p:txBody>
      </p:sp>
      <p:sp>
        <p:nvSpPr>
          <p:cNvPr id="66562" name="Rectangle 2"/>
          <p:cNvSpPr>
            <a:spLocks noGrp="1" noChangeArrowheads="1"/>
          </p:cNvSpPr>
          <p:nvPr>
            <p:ph type="body" idx="1"/>
          </p:nvPr>
        </p:nvSpPr>
        <p:spPr>
          <a:xfrm>
            <a:off x="1066800" y="1219200"/>
            <a:ext cx="7239000" cy="4876800"/>
          </a:xfrm>
        </p:spPr>
        <p:txBody>
          <a:bodyPr/>
          <a:lstStyle/>
          <a:p>
            <a:pPr marL="381000" indent="-381000">
              <a:lnSpc>
                <a:spcPct val="80000"/>
              </a:lnSpc>
              <a:buFontTx/>
              <a:buNone/>
            </a:pPr>
            <a:r>
              <a:rPr lang="en-GB" sz="2000" dirty="0"/>
              <a:t>The PV function returns the value in today’s currency of a series of future payments, assuming periodic, constant payments and a constant interest rate</a:t>
            </a:r>
            <a:r>
              <a:rPr lang="en-GB" dirty="0"/>
              <a:t> </a:t>
            </a:r>
            <a:endParaRPr lang="en-US" sz="1800" b="1" dirty="0"/>
          </a:p>
          <a:p>
            <a:pPr marL="381000" indent="-381000">
              <a:lnSpc>
                <a:spcPct val="80000"/>
              </a:lnSpc>
            </a:pPr>
            <a:r>
              <a:rPr lang="en-US" sz="1800" b="1" dirty="0"/>
              <a:t>Syntax</a:t>
            </a:r>
          </a:p>
          <a:p>
            <a:pPr marL="381000" indent="-381000">
              <a:lnSpc>
                <a:spcPct val="80000"/>
              </a:lnSpc>
            </a:pPr>
            <a:r>
              <a:rPr lang="en-US" sz="1800" b="1" dirty="0"/>
              <a:t>PV</a:t>
            </a:r>
            <a:r>
              <a:rPr lang="en-US" sz="1800" dirty="0"/>
              <a:t>(</a:t>
            </a:r>
            <a:r>
              <a:rPr lang="en-US" sz="1800" b="1" dirty="0" err="1"/>
              <a:t>rate</a:t>
            </a:r>
            <a:r>
              <a:rPr lang="en-US" sz="1800" dirty="0" err="1"/>
              <a:t>,</a:t>
            </a:r>
            <a:r>
              <a:rPr lang="en-US" sz="1800" b="1" dirty="0" err="1"/>
              <a:t>nper</a:t>
            </a:r>
            <a:r>
              <a:rPr lang="en-US" sz="1800" dirty="0" err="1"/>
              <a:t>,</a:t>
            </a:r>
            <a:r>
              <a:rPr lang="en-US" sz="1800" b="1" dirty="0" err="1"/>
              <a:t>pmt</a:t>
            </a:r>
            <a:r>
              <a:rPr lang="en-US" sz="1800" dirty="0" err="1"/>
              <a:t>,fv,type</a:t>
            </a:r>
            <a:r>
              <a:rPr lang="en-US" sz="1800" dirty="0"/>
              <a:t>)</a:t>
            </a:r>
          </a:p>
          <a:p>
            <a:pPr marL="381000" indent="-381000">
              <a:lnSpc>
                <a:spcPct val="80000"/>
              </a:lnSpc>
            </a:pPr>
            <a:r>
              <a:rPr lang="en-US" sz="1800" dirty="0">
                <a:solidFill>
                  <a:srgbClr val="FF0066"/>
                </a:solidFill>
              </a:rPr>
              <a:t>Rate</a:t>
            </a:r>
            <a:r>
              <a:rPr lang="en-US" sz="1800" dirty="0"/>
              <a:t>    is the interest rate per period.</a:t>
            </a:r>
          </a:p>
          <a:p>
            <a:pPr marL="381000" indent="-381000">
              <a:lnSpc>
                <a:spcPct val="80000"/>
              </a:lnSpc>
            </a:pPr>
            <a:r>
              <a:rPr lang="en-US" sz="1800" dirty="0" err="1">
                <a:solidFill>
                  <a:srgbClr val="FF0066"/>
                </a:solidFill>
              </a:rPr>
              <a:t>Nper</a:t>
            </a:r>
            <a:r>
              <a:rPr lang="en-US" sz="1800" dirty="0"/>
              <a:t>    is the total number of payment periods in an annuity.</a:t>
            </a:r>
          </a:p>
          <a:p>
            <a:pPr marL="381000" indent="-381000">
              <a:lnSpc>
                <a:spcPct val="80000"/>
              </a:lnSpc>
            </a:pPr>
            <a:r>
              <a:rPr lang="en-US" sz="1800" dirty="0" err="1">
                <a:solidFill>
                  <a:srgbClr val="FF0066"/>
                </a:solidFill>
              </a:rPr>
              <a:t>Pmt</a:t>
            </a:r>
            <a:r>
              <a:rPr lang="en-US" sz="1800" dirty="0"/>
              <a:t>    is the payment made each period; it cannot change over the life of the annuity. </a:t>
            </a:r>
          </a:p>
          <a:p>
            <a:pPr marL="381000" indent="-381000">
              <a:lnSpc>
                <a:spcPct val="80000"/>
              </a:lnSpc>
            </a:pPr>
            <a:r>
              <a:rPr lang="en-US" sz="1800" dirty="0" err="1">
                <a:solidFill>
                  <a:srgbClr val="FF0066"/>
                </a:solidFill>
              </a:rPr>
              <a:t>fv</a:t>
            </a:r>
            <a:r>
              <a:rPr lang="en-US" sz="1800" dirty="0"/>
              <a:t>    is the future value (covered in previous slides).</a:t>
            </a:r>
          </a:p>
          <a:p>
            <a:pPr marL="381000" indent="-381000">
              <a:lnSpc>
                <a:spcPct val="80000"/>
              </a:lnSpc>
            </a:pPr>
            <a:r>
              <a:rPr lang="en-US" sz="1800" dirty="0">
                <a:solidFill>
                  <a:srgbClr val="FF0066"/>
                </a:solidFill>
              </a:rPr>
              <a:t>Type</a:t>
            </a:r>
            <a:r>
              <a:rPr lang="en-US" sz="1800" dirty="0"/>
              <a:t>    is the number 0 (at the end of year) or 1 and indicates when payments are due. If type is omitted, it is assumed to be 0. </a:t>
            </a:r>
          </a:p>
          <a:p>
            <a:pPr marL="381000" indent="-381000">
              <a:lnSpc>
                <a:spcPct val="80000"/>
              </a:lnSpc>
            </a:pPr>
            <a:r>
              <a:rPr lang="en-US" sz="1800" dirty="0"/>
              <a:t>To insert PV function, Click on </a:t>
            </a:r>
            <a:r>
              <a:rPr lang="en-US" sz="1800" dirty="0" smtClean="0"/>
              <a:t>                Then </a:t>
            </a:r>
            <a:r>
              <a:rPr lang="en-US" sz="1800" dirty="0"/>
              <a:t>select financial functions and click on </a:t>
            </a:r>
            <a:r>
              <a:rPr lang="en-US" sz="1800" dirty="0">
                <a:solidFill>
                  <a:srgbClr val="FF0066"/>
                </a:solidFill>
              </a:rPr>
              <a:t>PV, </a:t>
            </a:r>
            <a:r>
              <a:rPr lang="en-US" sz="1800" dirty="0"/>
              <a:t>you will see the following dialogue box.</a:t>
            </a:r>
            <a:endParaRPr lang="en-US" sz="1800" dirty="0">
              <a:solidFill>
                <a:srgbClr val="FF0066"/>
              </a:solidFill>
            </a:endParaRPr>
          </a:p>
          <a:p>
            <a:pPr marL="381000" indent="-381000">
              <a:lnSpc>
                <a:spcPct val="80000"/>
              </a:lnSpc>
              <a:buFontTx/>
              <a:buNone/>
            </a:pPr>
            <a:endParaRPr lang="en-US" sz="1800" dirty="0">
              <a:solidFill>
                <a:srgbClr val="FF0066"/>
              </a:solidFill>
            </a:endParaRPr>
          </a:p>
          <a:p>
            <a:pPr marL="381000" indent="-381000">
              <a:lnSpc>
                <a:spcPct val="80000"/>
              </a:lnSpc>
              <a:buFontTx/>
              <a:buNone/>
            </a:pPr>
            <a:endParaRPr lang="en-US" sz="2400" b="1" dirty="0">
              <a:solidFill>
                <a:srgbClr val="FF0066"/>
              </a:solidFill>
            </a:endParaRPr>
          </a:p>
        </p:txBody>
      </p:sp>
      <p:sp>
        <p:nvSpPr>
          <p:cNvPr id="66563"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PV Function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800600"/>
            <a:ext cx="876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By: Imdadullah, Lecturer Department of MIS, CBA, KSU</a:t>
            </a:r>
          </a:p>
        </p:txBody>
      </p:sp>
      <p:sp>
        <p:nvSpPr>
          <p:cNvPr id="7" name="Slide Number Placeholder 5"/>
          <p:cNvSpPr>
            <a:spLocks noGrp="1"/>
          </p:cNvSpPr>
          <p:nvPr>
            <p:ph type="sldNum" sz="quarter" idx="12"/>
          </p:nvPr>
        </p:nvSpPr>
        <p:spPr/>
        <p:txBody>
          <a:bodyPr/>
          <a:lstStyle/>
          <a:p>
            <a:fld id="{617C0389-452E-419D-9164-BE1BC8D875FA}" type="slidenum">
              <a:rPr lang="ar-SA"/>
              <a:pPr/>
              <a:t>29</a:t>
            </a:fld>
            <a:endParaRPr lang="en-US"/>
          </a:p>
        </p:txBody>
      </p:sp>
      <p:sp>
        <p:nvSpPr>
          <p:cNvPr id="67586" name="Rectangle 2"/>
          <p:cNvSpPr>
            <a:spLocks noGrp="1" noChangeArrowheads="1"/>
          </p:cNvSpPr>
          <p:nvPr>
            <p:ph type="body" idx="1"/>
          </p:nvPr>
        </p:nvSpPr>
        <p:spPr>
          <a:xfrm>
            <a:off x="1219200" y="1219200"/>
            <a:ext cx="3352800" cy="1524000"/>
          </a:xfrm>
        </p:spPr>
        <p:txBody>
          <a:bodyPr/>
          <a:lstStyle/>
          <a:p>
            <a:pPr marL="381000" indent="-381000">
              <a:lnSpc>
                <a:spcPct val="80000"/>
              </a:lnSpc>
            </a:pPr>
            <a:r>
              <a:rPr lang="en-US" sz="1600"/>
              <a:t>This dialogue box is shown:</a:t>
            </a:r>
          </a:p>
          <a:p>
            <a:pPr marL="381000" indent="-381000">
              <a:lnSpc>
                <a:spcPct val="80000"/>
              </a:lnSpc>
            </a:pPr>
            <a:endParaRPr lang="en-US" sz="1600"/>
          </a:p>
          <a:p>
            <a:pPr marL="381000" indent="-381000">
              <a:lnSpc>
                <a:spcPct val="80000"/>
              </a:lnSpc>
            </a:pPr>
            <a:r>
              <a:rPr lang="en-US" sz="1600"/>
              <a:t>Provide all values in the dialogue box and click on OK. Present value is found. </a:t>
            </a:r>
          </a:p>
          <a:p>
            <a:pPr marL="381000" indent="-381000">
              <a:lnSpc>
                <a:spcPct val="80000"/>
              </a:lnSpc>
            </a:pPr>
            <a:endParaRPr lang="en-US" sz="1600"/>
          </a:p>
          <a:p>
            <a:pPr marL="381000" indent="-381000">
              <a:lnSpc>
                <a:spcPct val="80000"/>
              </a:lnSpc>
            </a:pPr>
            <a:endParaRPr lang="en-US" sz="1600"/>
          </a:p>
          <a:p>
            <a:pPr marL="381000" indent="-381000">
              <a:lnSpc>
                <a:spcPct val="80000"/>
              </a:lnSpc>
            </a:pPr>
            <a:endParaRPr lang="en-US" sz="1600"/>
          </a:p>
          <a:p>
            <a:pPr marL="381000" indent="-381000">
              <a:lnSpc>
                <a:spcPct val="80000"/>
              </a:lnSpc>
            </a:pPr>
            <a:r>
              <a:rPr lang="en-US" sz="1600"/>
              <a:t>Example: </a:t>
            </a:r>
          </a:p>
          <a:p>
            <a:pPr marL="381000" indent="-381000">
              <a:lnSpc>
                <a:spcPct val="80000"/>
              </a:lnSpc>
            </a:pPr>
            <a:endParaRPr lang="en-US" sz="1600"/>
          </a:p>
        </p:txBody>
      </p:sp>
      <p:sp>
        <p:nvSpPr>
          <p:cNvPr id="67587"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PV Function Continued…</a:t>
            </a:r>
          </a:p>
        </p:txBody>
      </p:sp>
      <p:pic>
        <p:nvPicPr>
          <p:cNvPr id="67590" name="Picture 6"/>
          <p:cNvPicPr>
            <a:picLocks noChangeAspect="1" noChangeArrowheads="1"/>
          </p:cNvPicPr>
          <p:nvPr/>
        </p:nvPicPr>
        <p:blipFill>
          <a:blip r:embed="rId2" cstate="print"/>
          <a:srcRect/>
          <a:stretch>
            <a:fillRect/>
          </a:stretch>
        </p:blipFill>
        <p:spPr bwMode="auto">
          <a:xfrm>
            <a:off x="4648200" y="1295400"/>
            <a:ext cx="3505200" cy="2498725"/>
          </a:xfrm>
          <a:prstGeom prst="rect">
            <a:avLst/>
          </a:prstGeom>
          <a:noFill/>
        </p:spPr>
      </p:pic>
      <p:pic>
        <p:nvPicPr>
          <p:cNvPr id="67592" name="Picture 8"/>
          <p:cNvPicPr>
            <a:picLocks noChangeAspect="1" noChangeArrowheads="1"/>
          </p:cNvPicPr>
          <p:nvPr/>
        </p:nvPicPr>
        <p:blipFill>
          <a:blip r:embed="rId3" cstate="print"/>
          <a:srcRect/>
          <a:stretch>
            <a:fillRect/>
          </a:stretch>
        </p:blipFill>
        <p:spPr bwMode="auto">
          <a:xfrm>
            <a:off x="1676400" y="3941763"/>
            <a:ext cx="5334000" cy="184943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8FB39CE9-810A-448C-A406-74711F127EC7}" type="slidenum">
              <a:rPr lang="ar-SA"/>
              <a:pPr/>
              <a:t>3</a:t>
            </a:fld>
            <a:endParaRPr lang="en-US"/>
          </a:p>
        </p:txBody>
      </p:sp>
      <p:sp>
        <p:nvSpPr>
          <p:cNvPr id="22534" name="Text Box 6"/>
          <p:cNvSpPr txBox="1">
            <a:spLocks noChangeArrowheads="1"/>
          </p:cNvSpPr>
          <p:nvPr/>
        </p:nvSpPr>
        <p:spPr bwMode="auto">
          <a:xfrm>
            <a:off x="609600" y="228600"/>
            <a:ext cx="7848600" cy="641350"/>
          </a:xfrm>
          <a:prstGeom prst="rect">
            <a:avLst/>
          </a:prstGeom>
          <a:noFill/>
          <a:ln w="9525">
            <a:noFill/>
            <a:miter lim="800000"/>
            <a:headEnd/>
            <a:tailEnd/>
          </a:ln>
          <a:effectLst/>
        </p:spPr>
        <p:txBody>
          <a:bodyPr>
            <a:spAutoFit/>
          </a:bodyPr>
          <a:lstStyle/>
          <a:p>
            <a:pPr algn="ctr">
              <a:spcBef>
                <a:spcPct val="50000"/>
              </a:spcBef>
            </a:pPr>
            <a:r>
              <a:rPr lang="en-US" sz="3600" u="sng">
                <a:solidFill>
                  <a:srgbClr val="FF0066"/>
                </a:solidFill>
                <a:effectLst>
                  <a:outerShdw blurRad="38100" dist="38100" dir="2700000" algn="tl">
                    <a:srgbClr val="C0C0C0"/>
                  </a:outerShdw>
                </a:effectLst>
              </a:rPr>
              <a:t>Excel First</a:t>
            </a:r>
            <a:r>
              <a:rPr lang="en-US" sz="3600" u="sng">
                <a:effectLst>
                  <a:outerShdw blurRad="38100" dist="38100" dir="2700000" algn="tl">
                    <a:srgbClr val="C0C0C0"/>
                  </a:outerShdw>
                </a:effectLst>
              </a:rPr>
              <a:t> </a:t>
            </a:r>
            <a:r>
              <a:rPr lang="en-US" sz="3600" u="sng">
                <a:solidFill>
                  <a:srgbClr val="FF0066"/>
                </a:solidFill>
                <a:effectLst>
                  <a:outerShdw blurRad="38100" dist="38100" dir="2700000" algn="tl">
                    <a:srgbClr val="C0C0C0"/>
                  </a:outerShdw>
                </a:effectLst>
              </a:rPr>
              <a:t>Screen</a:t>
            </a:r>
          </a:p>
        </p:txBody>
      </p:sp>
      <p:pic>
        <p:nvPicPr>
          <p:cNvPr id="7" name="Picture 6"/>
          <p:cNvPicPr/>
          <p:nvPr/>
        </p:nvPicPr>
        <p:blipFill>
          <a:blip r:embed="rId2" cstate="print"/>
          <a:stretch>
            <a:fillRect/>
          </a:stretch>
        </p:blipFill>
        <p:spPr>
          <a:xfrm>
            <a:off x="914400" y="990600"/>
            <a:ext cx="6934200" cy="51054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E53D0CFC-F770-49C2-881A-E2341BF2C98C}" type="slidenum">
              <a:rPr lang="ar-SA"/>
              <a:pPr/>
              <a:t>30</a:t>
            </a:fld>
            <a:endParaRPr lang="en-US"/>
          </a:p>
        </p:txBody>
      </p:sp>
      <p:sp>
        <p:nvSpPr>
          <p:cNvPr id="71682" name="Rectangle 2"/>
          <p:cNvSpPr>
            <a:spLocks noGrp="1" noChangeArrowheads="1"/>
          </p:cNvSpPr>
          <p:nvPr>
            <p:ph type="body" idx="1"/>
          </p:nvPr>
        </p:nvSpPr>
        <p:spPr>
          <a:xfrm>
            <a:off x="1066800" y="685800"/>
            <a:ext cx="7239000" cy="4876800"/>
          </a:xfrm>
        </p:spPr>
        <p:txBody>
          <a:bodyPr/>
          <a:lstStyle/>
          <a:p>
            <a:pPr marL="381000" indent="-381000">
              <a:lnSpc>
                <a:spcPct val="80000"/>
              </a:lnSpc>
              <a:buFontTx/>
              <a:buNone/>
            </a:pPr>
            <a:r>
              <a:rPr lang="en-GB" sz="1400" b="1" dirty="0"/>
              <a:t>The PMT function computes the periodic payments for a loan, assuming constant payments and a constant interest rate. The syntax of the PMT function is:</a:t>
            </a:r>
          </a:p>
          <a:p>
            <a:pPr marL="381000" indent="-381000">
              <a:lnSpc>
                <a:spcPct val="80000"/>
              </a:lnSpc>
              <a:buFontTx/>
              <a:buNone/>
            </a:pPr>
            <a:r>
              <a:rPr lang="en-GB" sz="1400" b="1" dirty="0"/>
              <a:t> PMT (rate,#</a:t>
            </a:r>
            <a:r>
              <a:rPr lang="en-GB" sz="1400" b="1" dirty="0" err="1"/>
              <a:t>per,pv</a:t>
            </a:r>
            <a:r>
              <a:rPr lang="en-GB" sz="1400" b="1" dirty="0"/>
              <a:t>,[</a:t>
            </a:r>
            <a:r>
              <a:rPr lang="en-GB" sz="1400" b="1" dirty="0" err="1"/>
              <a:t>fv</a:t>
            </a:r>
            <a:r>
              <a:rPr lang="en-GB" sz="1400" b="1" dirty="0"/>
              <a:t>],[type]) </a:t>
            </a:r>
          </a:p>
          <a:p>
            <a:pPr marL="381000" indent="-381000">
              <a:lnSpc>
                <a:spcPct val="80000"/>
              </a:lnSpc>
              <a:buFontTx/>
              <a:buNone/>
            </a:pPr>
            <a:endParaRPr lang="en-GB" sz="1400" b="1" dirty="0"/>
          </a:p>
          <a:p>
            <a:pPr marL="381000" indent="-381000">
              <a:lnSpc>
                <a:spcPct val="80000"/>
              </a:lnSpc>
            </a:pPr>
            <a:r>
              <a:rPr lang="en-GB" sz="1300" b="1" i="1" dirty="0">
                <a:solidFill>
                  <a:srgbClr val="FF0066"/>
                </a:solidFill>
              </a:rPr>
              <a:t>rate</a:t>
            </a:r>
            <a:r>
              <a:rPr lang="en-GB" sz="1300" b="1" dirty="0"/>
              <a:t> is the per period interest rate on the loan. In our example, we'll use one month as a period, so </a:t>
            </a:r>
            <a:r>
              <a:rPr lang="en-GB" sz="1300" b="1" i="1" dirty="0"/>
              <a:t>rate</a:t>
            </a:r>
            <a:r>
              <a:rPr lang="en-GB" sz="1300" b="1" dirty="0"/>
              <a:t> = 0.08/12, or 0.006666667. </a:t>
            </a:r>
          </a:p>
          <a:p>
            <a:pPr marL="381000" indent="-381000">
              <a:lnSpc>
                <a:spcPct val="80000"/>
              </a:lnSpc>
            </a:pPr>
            <a:endParaRPr lang="en-GB" sz="1300" b="1" dirty="0"/>
          </a:p>
          <a:p>
            <a:pPr marL="381000" indent="-381000">
              <a:lnSpc>
                <a:spcPct val="80000"/>
              </a:lnSpc>
            </a:pPr>
            <a:r>
              <a:rPr lang="en-GB" sz="1300" b="1" i="1" dirty="0">
                <a:solidFill>
                  <a:srgbClr val="FF0066"/>
                </a:solidFill>
              </a:rPr>
              <a:t>#per</a:t>
            </a:r>
            <a:r>
              <a:rPr lang="en-GB" sz="1300" b="1" dirty="0"/>
              <a:t> is the number of payments made. In our case, </a:t>
            </a:r>
            <a:r>
              <a:rPr lang="en-GB" sz="1300" b="1" i="1" dirty="0"/>
              <a:t>#per</a:t>
            </a:r>
            <a:r>
              <a:rPr lang="en-GB" sz="1300" b="1" dirty="0"/>
              <a:t> = 10. </a:t>
            </a:r>
          </a:p>
          <a:p>
            <a:pPr marL="381000" indent="-381000">
              <a:lnSpc>
                <a:spcPct val="80000"/>
              </a:lnSpc>
            </a:pPr>
            <a:endParaRPr lang="en-GB" sz="1300" b="1" dirty="0"/>
          </a:p>
          <a:p>
            <a:pPr marL="381000" indent="-381000">
              <a:lnSpc>
                <a:spcPct val="80000"/>
              </a:lnSpc>
            </a:pPr>
            <a:r>
              <a:rPr lang="en-GB" sz="1300" b="1" i="1" dirty="0" err="1">
                <a:solidFill>
                  <a:srgbClr val="FF0066"/>
                </a:solidFill>
              </a:rPr>
              <a:t>pv</a:t>
            </a:r>
            <a:r>
              <a:rPr lang="en-GB" sz="1300" b="1" dirty="0"/>
              <a:t> is the present value of all our payments. That is, </a:t>
            </a:r>
            <a:r>
              <a:rPr lang="en-GB" sz="1300" b="1" i="1" dirty="0" err="1"/>
              <a:t>pv</a:t>
            </a:r>
            <a:r>
              <a:rPr lang="en-GB" sz="1300" b="1" dirty="0"/>
              <a:t> is the amount of the loan. In our case, </a:t>
            </a:r>
            <a:r>
              <a:rPr lang="en-GB" sz="1300" b="1" i="1" dirty="0" err="1"/>
              <a:t>pv</a:t>
            </a:r>
            <a:r>
              <a:rPr lang="en-GB" sz="1300" b="1" dirty="0"/>
              <a:t> equals </a:t>
            </a:r>
            <a:r>
              <a:rPr lang="en-GB" sz="1300" b="1" dirty="0">
                <a:solidFill>
                  <a:srgbClr val="FF0066"/>
                </a:solidFill>
              </a:rPr>
              <a:t>SR10,000</a:t>
            </a:r>
            <a:r>
              <a:rPr lang="en-GB" sz="1300" b="1" dirty="0"/>
              <a:t>. </a:t>
            </a:r>
          </a:p>
          <a:p>
            <a:pPr marL="381000" indent="-381000">
              <a:lnSpc>
                <a:spcPct val="80000"/>
              </a:lnSpc>
            </a:pPr>
            <a:endParaRPr lang="en-GB" sz="1300" b="1" dirty="0"/>
          </a:p>
          <a:p>
            <a:pPr marL="381000" indent="-381000">
              <a:lnSpc>
                <a:spcPct val="80000"/>
              </a:lnSpc>
            </a:pPr>
            <a:r>
              <a:rPr lang="en-GB" sz="1300" b="1" i="1" dirty="0" err="1">
                <a:solidFill>
                  <a:srgbClr val="FF0066"/>
                </a:solidFill>
              </a:rPr>
              <a:t>fv</a:t>
            </a:r>
            <a:r>
              <a:rPr lang="en-GB" sz="1300" b="1" dirty="0"/>
              <a:t> is an </a:t>
            </a:r>
            <a:r>
              <a:rPr lang="en-GB" sz="1300" b="1" u="sng" dirty="0"/>
              <a:t>optional argument</a:t>
            </a:r>
            <a:r>
              <a:rPr lang="en-GB" sz="1300" b="1" dirty="0"/>
              <a:t> that indicates the cash balance you want after making the last payment. In our case, </a:t>
            </a:r>
            <a:r>
              <a:rPr lang="en-GB" sz="1300" b="1" i="1" dirty="0" err="1"/>
              <a:t>fv</a:t>
            </a:r>
            <a:r>
              <a:rPr lang="en-GB" sz="1300" b="1" dirty="0"/>
              <a:t> is 0. If </a:t>
            </a:r>
            <a:r>
              <a:rPr lang="en-GB" sz="1300" b="1" i="1" dirty="0" err="1"/>
              <a:t>fv</a:t>
            </a:r>
            <a:r>
              <a:rPr lang="en-GB" sz="1300" b="1" dirty="0"/>
              <a:t> is omitted, Excel assumes it is 0. If you want to have all but SR1,000 of the loan paid off at the end of 10 months, </a:t>
            </a:r>
            <a:r>
              <a:rPr lang="en-GB" sz="1300" b="1" i="1" dirty="0" err="1"/>
              <a:t>fv</a:t>
            </a:r>
            <a:r>
              <a:rPr lang="en-GB" sz="1300" b="1" dirty="0"/>
              <a:t> would equal -1,000. </a:t>
            </a:r>
          </a:p>
          <a:p>
            <a:pPr marL="381000" indent="-381000">
              <a:lnSpc>
                <a:spcPct val="80000"/>
              </a:lnSpc>
            </a:pPr>
            <a:endParaRPr lang="en-GB" sz="1300" b="1" dirty="0"/>
          </a:p>
          <a:p>
            <a:pPr marL="381000" indent="-381000">
              <a:lnSpc>
                <a:spcPct val="80000"/>
              </a:lnSpc>
            </a:pPr>
            <a:r>
              <a:rPr lang="en-GB" sz="1300" b="1" i="1" dirty="0">
                <a:solidFill>
                  <a:srgbClr val="FF0066"/>
                </a:solidFill>
              </a:rPr>
              <a:t>type</a:t>
            </a:r>
            <a:r>
              <a:rPr lang="en-GB" sz="1300" b="1" dirty="0"/>
              <a:t> is 0 or 1 and indicates when payments are due. If </a:t>
            </a:r>
            <a:r>
              <a:rPr lang="en-GB" sz="1300" b="1" i="1" dirty="0"/>
              <a:t>type</a:t>
            </a:r>
            <a:r>
              <a:rPr lang="en-GB" sz="1300" b="1" dirty="0"/>
              <a:t> equals 0 or is omitted, payments are made at the end of the period. In this example, we'll first assume end of month payment. If </a:t>
            </a:r>
            <a:r>
              <a:rPr lang="en-GB" sz="1300" b="1" i="1" dirty="0"/>
              <a:t>type</a:t>
            </a:r>
            <a:r>
              <a:rPr lang="en-GB" sz="1300" b="1" dirty="0"/>
              <a:t> is 1, payments are made (or money deposited) at the beginning of the period. </a:t>
            </a:r>
          </a:p>
          <a:p>
            <a:pPr marL="381000" indent="-381000">
              <a:lnSpc>
                <a:spcPct val="80000"/>
              </a:lnSpc>
            </a:pPr>
            <a:endParaRPr lang="en-GB" sz="1300" b="1" dirty="0"/>
          </a:p>
          <a:p>
            <a:pPr marL="381000" indent="-381000">
              <a:lnSpc>
                <a:spcPct val="80000"/>
              </a:lnSpc>
            </a:pPr>
            <a:r>
              <a:rPr lang="en-US" sz="1300" b="1" dirty="0"/>
              <a:t>To insert PMT function, Click on </a:t>
            </a:r>
            <a:r>
              <a:rPr lang="en-US" sz="1300" b="1" dirty="0" smtClean="0"/>
              <a:t>                   Then </a:t>
            </a:r>
            <a:r>
              <a:rPr lang="en-US" sz="1300" b="1" dirty="0"/>
              <a:t>select financial functions and click on </a:t>
            </a:r>
            <a:r>
              <a:rPr lang="en-US" sz="1300" b="1" dirty="0">
                <a:solidFill>
                  <a:srgbClr val="FF0066"/>
                </a:solidFill>
              </a:rPr>
              <a:t>PMT, </a:t>
            </a:r>
            <a:r>
              <a:rPr lang="en-US" sz="1300" b="1" dirty="0"/>
              <a:t>you will see the following dialogue box.</a:t>
            </a:r>
            <a:endParaRPr lang="en-US" sz="1300" b="1" dirty="0">
              <a:solidFill>
                <a:srgbClr val="FF0066"/>
              </a:solidFill>
            </a:endParaRPr>
          </a:p>
          <a:p>
            <a:pPr marL="381000" indent="-381000">
              <a:lnSpc>
                <a:spcPct val="80000"/>
              </a:lnSpc>
              <a:buFontTx/>
              <a:buNone/>
            </a:pPr>
            <a:endParaRPr lang="en-US" sz="1300" b="1" dirty="0">
              <a:solidFill>
                <a:srgbClr val="FF0066"/>
              </a:solidFill>
            </a:endParaRPr>
          </a:p>
          <a:p>
            <a:pPr marL="381000" indent="-381000">
              <a:lnSpc>
                <a:spcPct val="80000"/>
              </a:lnSpc>
              <a:buFontTx/>
              <a:buNone/>
            </a:pPr>
            <a:endParaRPr lang="en-US" sz="1000" b="1" dirty="0">
              <a:solidFill>
                <a:srgbClr val="FF0066"/>
              </a:solidFill>
            </a:endParaRPr>
          </a:p>
        </p:txBody>
      </p:sp>
      <p:sp>
        <p:nvSpPr>
          <p:cNvPr id="71683" name="Text Box 3"/>
          <p:cNvSpPr txBox="1">
            <a:spLocks noGrp="1" noChangeArrowheads="1"/>
          </p:cNvSpPr>
          <p:nvPr>
            <p:ph type="title"/>
          </p:nvPr>
        </p:nvSpPr>
        <p:spPr>
          <a:xfrm>
            <a:off x="457200" y="152400"/>
            <a:ext cx="8243888" cy="533400"/>
          </a:xfrm>
          <a:noFill/>
          <a:ln/>
        </p:spPr>
        <p:txBody>
          <a:bodyPr/>
          <a:lstStyle/>
          <a:p>
            <a:pPr>
              <a:lnSpc>
                <a:spcPct val="100000"/>
              </a:lnSpc>
              <a:spcBef>
                <a:spcPct val="50000"/>
              </a:spcBef>
            </a:pPr>
            <a:r>
              <a:rPr lang="en-US" sz="3200" u="sng">
                <a:solidFill>
                  <a:srgbClr val="FF0066"/>
                </a:solidFill>
              </a:rPr>
              <a:t>The PMT Function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846464"/>
            <a:ext cx="876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By: Imdadullah, Lecturer Department of MIS, CBA, KSU</a:t>
            </a:r>
          </a:p>
        </p:txBody>
      </p:sp>
      <p:sp>
        <p:nvSpPr>
          <p:cNvPr id="6" name="Slide Number Placeholder 5"/>
          <p:cNvSpPr>
            <a:spLocks noGrp="1"/>
          </p:cNvSpPr>
          <p:nvPr>
            <p:ph type="sldNum" sz="quarter" idx="12"/>
          </p:nvPr>
        </p:nvSpPr>
        <p:spPr/>
        <p:txBody>
          <a:bodyPr/>
          <a:lstStyle/>
          <a:p>
            <a:fld id="{BB77839E-6993-49EA-B1D0-DB7FB254DD54}" type="slidenum">
              <a:rPr lang="ar-SA"/>
              <a:pPr/>
              <a:t>31</a:t>
            </a:fld>
            <a:endParaRPr lang="en-US"/>
          </a:p>
        </p:txBody>
      </p:sp>
      <p:sp>
        <p:nvSpPr>
          <p:cNvPr id="72706" name="Rectangle 2"/>
          <p:cNvSpPr>
            <a:spLocks noGrp="1" noChangeArrowheads="1"/>
          </p:cNvSpPr>
          <p:nvPr>
            <p:ph type="body" idx="1"/>
          </p:nvPr>
        </p:nvSpPr>
        <p:spPr>
          <a:xfrm>
            <a:off x="1219200" y="1219200"/>
            <a:ext cx="3352800" cy="1524000"/>
          </a:xfrm>
        </p:spPr>
        <p:txBody>
          <a:bodyPr/>
          <a:lstStyle/>
          <a:p>
            <a:pPr marL="381000" indent="-381000">
              <a:lnSpc>
                <a:spcPct val="80000"/>
              </a:lnSpc>
            </a:pPr>
            <a:r>
              <a:rPr lang="en-US" sz="1600"/>
              <a:t>This dialogue box is shown:</a:t>
            </a:r>
          </a:p>
          <a:p>
            <a:pPr marL="381000" indent="-381000">
              <a:lnSpc>
                <a:spcPct val="80000"/>
              </a:lnSpc>
            </a:pPr>
            <a:endParaRPr lang="en-US" sz="1600"/>
          </a:p>
          <a:p>
            <a:pPr marL="381000" indent="-381000">
              <a:lnSpc>
                <a:spcPct val="80000"/>
              </a:lnSpc>
            </a:pPr>
            <a:r>
              <a:rPr lang="en-US" sz="1600"/>
              <a:t>Provide all values in the dialogue box and click on OK. </a:t>
            </a:r>
          </a:p>
          <a:p>
            <a:pPr marL="381000" indent="-381000">
              <a:lnSpc>
                <a:spcPct val="80000"/>
              </a:lnSpc>
            </a:pPr>
            <a:endParaRPr lang="en-US" sz="1600"/>
          </a:p>
          <a:p>
            <a:pPr marL="381000" indent="-381000">
              <a:lnSpc>
                <a:spcPct val="80000"/>
              </a:lnSpc>
            </a:pPr>
            <a:endParaRPr lang="en-US" sz="1600"/>
          </a:p>
          <a:p>
            <a:pPr marL="381000" indent="-381000">
              <a:lnSpc>
                <a:spcPct val="80000"/>
              </a:lnSpc>
            </a:pPr>
            <a:r>
              <a:rPr lang="en-US" sz="1600" b="1" u="sng"/>
              <a:t>Example</a:t>
            </a:r>
            <a:r>
              <a:rPr lang="en-US" sz="1600"/>
              <a:t>: Solved Example of Loan taken for 10 months @8% yearly on Next Page </a:t>
            </a:r>
          </a:p>
          <a:p>
            <a:pPr marL="381000" indent="-381000">
              <a:lnSpc>
                <a:spcPct val="80000"/>
              </a:lnSpc>
            </a:pPr>
            <a:endParaRPr lang="en-US" sz="1600"/>
          </a:p>
        </p:txBody>
      </p:sp>
      <p:sp>
        <p:nvSpPr>
          <p:cNvPr id="72707" name="Text Box 3"/>
          <p:cNvSpPr txBox="1">
            <a:spLocks noGrp="1" noChangeArrowheads="1"/>
          </p:cNvSpPr>
          <p:nvPr>
            <p:ph type="title"/>
          </p:nvPr>
        </p:nvSpPr>
        <p:spPr>
          <a:xfrm>
            <a:off x="442913" y="457200"/>
            <a:ext cx="8243887" cy="457200"/>
          </a:xfrm>
          <a:noFill/>
          <a:ln/>
        </p:spPr>
        <p:txBody>
          <a:bodyPr/>
          <a:lstStyle/>
          <a:p>
            <a:pPr>
              <a:lnSpc>
                <a:spcPct val="100000"/>
              </a:lnSpc>
              <a:spcBef>
                <a:spcPct val="50000"/>
              </a:spcBef>
            </a:pPr>
            <a:r>
              <a:rPr lang="en-US" sz="3200" u="sng">
                <a:solidFill>
                  <a:srgbClr val="FF0066"/>
                </a:solidFill>
              </a:rPr>
              <a:t>PMT Function Continued…</a:t>
            </a:r>
          </a:p>
        </p:txBody>
      </p:sp>
      <p:pic>
        <p:nvPicPr>
          <p:cNvPr id="72710" name="Picture 6"/>
          <p:cNvPicPr>
            <a:picLocks noChangeAspect="1" noChangeArrowheads="1"/>
          </p:cNvPicPr>
          <p:nvPr/>
        </p:nvPicPr>
        <p:blipFill>
          <a:blip r:embed="rId2" cstate="print"/>
          <a:srcRect/>
          <a:stretch>
            <a:fillRect/>
          </a:stretch>
        </p:blipFill>
        <p:spPr bwMode="auto">
          <a:xfrm>
            <a:off x="4648200" y="1676400"/>
            <a:ext cx="3886200" cy="29718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1C52BC52-EE11-4E2F-BC3E-7CC097A1E7FA}" type="slidenum">
              <a:rPr lang="ar-SA"/>
              <a:pPr/>
              <a:t>32</a:t>
            </a:fld>
            <a:endParaRPr lang="en-US"/>
          </a:p>
        </p:txBody>
      </p:sp>
      <p:sp>
        <p:nvSpPr>
          <p:cNvPr id="73732" name="Text Box 4"/>
          <p:cNvSpPr txBox="1">
            <a:spLocks noGrp="1" noChangeArrowheads="1"/>
          </p:cNvSpPr>
          <p:nvPr>
            <p:ph type="title"/>
          </p:nvPr>
        </p:nvSpPr>
        <p:spPr>
          <a:xfrm>
            <a:off x="442913" y="457200"/>
            <a:ext cx="8243887" cy="457200"/>
          </a:xfrm>
          <a:noFill/>
          <a:ln/>
        </p:spPr>
        <p:txBody>
          <a:bodyPr/>
          <a:lstStyle/>
          <a:p>
            <a:pPr>
              <a:lnSpc>
                <a:spcPct val="100000"/>
              </a:lnSpc>
              <a:spcBef>
                <a:spcPct val="50000"/>
              </a:spcBef>
            </a:pPr>
            <a:r>
              <a:rPr lang="en-US" sz="3200" u="sng">
                <a:solidFill>
                  <a:srgbClr val="FF0066"/>
                </a:solidFill>
              </a:rPr>
              <a:t>PMT Function Continued…</a:t>
            </a:r>
          </a:p>
        </p:txBody>
      </p:sp>
      <p:pic>
        <p:nvPicPr>
          <p:cNvPr id="73738" name="Picture 10"/>
          <p:cNvPicPr>
            <a:picLocks noChangeAspect="1" noChangeArrowheads="1"/>
          </p:cNvPicPr>
          <p:nvPr/>
        </p:nvPicPr>
        <p:blipFill>
          <a:blip r:embed="rId2" cstate="print"/>
          <a:srcRect/>
          <a:stretch>
            <a:fillRect/>
          </a:stretch>
        </p:blipFill>
        <p:spPr bwMode="auto">
          <a:xfrm>
            <a:off x="990600" y="1058863"/>
            <a:ext cx="7086600" cy="4656137"/>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By: Imdadullah, Lecturer Department of MIS, CBA, KSU</a:t>
            </a:r>
          </a:p>
        </p:txBody>
      </p:sp>
      <p:sp>
        <p:nvSpPr>
          <p:cNvPr id="6" name="Slide Number Placeholder 5"/>
          <p:cNvSpPr>
            <a:spLocks noGrp="1"/>
          </p:cNvSpPr>
          <p:nvPr>
            <p:ph type="sldNum" sz="quarter" idx="12"/>
          </p:nvPr>
        </p:nvSpPr>
        <p:spPr/>
        <p:txBody>
          <a:bodyPr/>
          <a:lstStyle/>
          <a:p>
            <a:fld id="{633BFA1F-A994-47C0-988F-A2D435B266DE}" type="slidenum">
              <a:rPr lang="ar-SA"/>
              <a:pPr/>
              <a:t>33</a:t>
            </a:fld>
            <a:endParaRPr lang="en-US"/>
          </a:p>
        </p:txBody>
      </p:sp>
      <p:sp>
        <p:nvSpPr>
          <p:cNvPr id="54274" name="Rectangle 2"/>
          <p:cNvSpPr>
            <a:spLocks noGrp="1" noChangeArrowheads="1"/>
          </p:cNvSpPr>
          <p:nvPr>
            <p:ph type="body" idx="1"/>
          </p:nvPr>
        </p:nvSpPr>
        <p:spPr>
          <a:xfrm>
            <a:off x="1066800" y="1219200"/>
            <a:ext cx="7162800" cy="4876800"/>
          </a:xfrm>
        </p:spPr>
        <p:txBody>
          <a:bodyPr/>
          <a:lstStyle/>
          <a:p>
            <a:pPr marL="381000" indent="-381000">
              <a:lnSpc>
                <a:spcPct val="90000"/>
              </a:lnSpc>
              <a:buFontTx/>
              <a:buNone/>
            </a:pPr>
            <a:r>
              <a:rPr lang="en-US" sz="2000" b="1" dirty="0"/>
              <a:t>Sorting data </a:t>
            </a:r>
            <a:r>
              <a:rPr lang="en-US" sz="2000" dirty="0"/>
              <a:t>means rearranging records in ascending or descending order based on any Field / Column</a:t>
            </a:r>
          </a:p>
          <a:p>
            <a:pPr marL="381000" indent="-381000">
              <a:lnSpc>
                <a:spcPct val="90000"/>
              </a:lnSpc>
            </a:pPr>
            <a:r>
              <a:rPr lang="en-US" sz="2000" dirty="0"/>
              <a:t>Select records</a:t>
            </a:r>
          </a:p>
          <a:p>
            <a:pPr marL="381000" indent="-381000">
              <a:lnSpc>
                <a:spcPct val="90000"/>
              </a:lnSpc>
            </a:pPr>
            <a:r>
              <a:rPr lang="en-US" sz="2000" dirty="0"/>
              <a:t>Click on </a:t>
            </a:r>
            <a:r>
              <a:rPr lang="en-US" sz="2000" dirty="0" smtClean="0"/>
              <a:t>the </a:t>
            </a:r>
            <a:r>
              <a:rPr lang="en-US" sz="2000" u="sng" dirty="0" smtClean="0"/>
              <a:t>D</a:t>
            </a:r>
            <a:r>
              <a:rPr lang="en-US" sz="2000" dirty="0" smtClean="0"/>
              <a:t>ata menu</a:t>
            </a:r>
            <a:endParaRPr lang="en-US" sz="2000" b="1" dirty="0">
              <a:solidFill>
                <a:srgbClr val="FF0066"/>
              </a:solidFill>
            </a:endParaRPr>
          </a:p>
          <a:p>
            <a:pPr marL="381000" indent="-381000">
              <a:lnSpc>
                <a:spcPct val="90000"/>
              </a:lnSpc>
            </a:pPr>
            <a:r>
              <a:rPr lang="en-US" sz="2000" dirty="0"/>
              <a:t>Click on </a:t>
            </a:r>
            <a:r>
              <a:rPr lang="en-US" sz="2000" u="sng" dirty="0"/>
              <a:t>S</a:t>
            </a:r>
            <a:r>
              <a:rPr lang="en-US" sz="2000" dirty="0"/>
              <a:t>ort</a:t>
            </a:r>
          </a:p>
          <a:p>
            <a:pPr marL="381000" indent="-381000">
              <a:lnSpc>
                <a:spcPct val="90000"/>
              </a:lnSpc>
            </a:pPr>
            <a:r>
              <a:rPr lang="en-US" sz="2000" dirty="0"/>
              <a:t>Select the desired options in the SORT dialogue box and click </a:t>
            </a:r>
            <a:r>
              <a:rPr lang="en-US" sz="2000" u="sng" dirty="0"/>
              <a:t>O</a:t>
            </a:r>
            <a:r>
              <a:rPr lang="en-US" sz="2000" dirty="0"/>
              <a:t>K.</a:t>
            </a:r>
          </a:p>
          <a:p>
            <a:pPr marL="381000" indent="-381000">
              <a:lnSpc>
                <a:spcPct val="90000"/>
              </a:lnSpc>
              <a:buFontTx/>
              <a:buNone/>
            </a:pPr>
            <a:endParaRPr lang="en-US" sz="2000" b="1" dirty="0">
              <a:solidFill>
                <a:srgbClr val="FF0066"/>
              </a:solidFill>
            </a:endParaRPr>
          </a:p>
          <a:p>
            <a:pPr marL="381000" indent="-381000">
              <a:lnSpc>
                <a:spcPct val="90000"/>
              </a:lnSpc>
            </a:pPr>
            <a:endParaRPr lang="en-US" dirty="0"/>
          </a:p>
        </p:txBody>
      </p:sp>
      <p:sp>
        <p:nvSpPr>
          <p:cNvPr id="54275"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Sorting Data</a:t>
            </a:r>
          </a:p>
        </p:txBody>
      </p:sp>
      <p:pic>
        <p:nvPicPr>
          <p:cNvPr id="1026" name="Picture 2"/>
          <p:cNvPicPr>
            <a:picLocks noChangeAspect="1" noChangeArrowheads="1"/>
          </p:cNvPicPr>
          <p:nvPr/>
        </p:nvPicPr>
        <p:blipFill>
          <a:blip r:embed="rId2" cstate="print"/>
          <a:srcRect/>
          <a:stretch>
            <a:fillRect/>
          </a:stretch>
        </p:blipFill>
        <p:spPr bwMode="auto">
          <a:xfrm>
            <a:off x="5105400" y="1912960"/>
            <a:ext cx="1704975" cy="117162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971800" y="3804393"/>
            <a:ext cx="5029200" cy="23295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By: Imdadullah, Lecturer Department of MIS, CBA, KSU</a:t>
            </a:r>
          </a:p>
        </p:txBody>
      </p:sp>
      <p:sp>
        <p:nvSpPr>
          <p:cNvPr id="6" name="Slide Number Placeholder 5"/>
          <p:cNvSpPr>
            <a:spLocks noGrp="1"/>
          </p:cNvSpPr>
          <p:nvPr>
            <p:ph type="sldNum" sz="quarter" idx="12"/>
          </p:nvPr>
        </p:nvSpPr>
        <p:spPr/>
        <p:txBody>
          <a:bodyPr/>
          <a:lstStyle/>
          <a:p>
            <a:fld id="{F19E2EFA-AE93-4D4F-B97C-3257853B96B3}" type="slidenum">
              <a:rPr lang="ar-SA"/>
              <a:pPr/>
              <a:t>34</a:t>
            </a:fld>
            <a:endParaRPr lang="en-US"/>
          </a:p>
        </p:txBody>
      </p:sp>
      <p:sp>
        <p:nvSpPr>
          <p:cNvPr id="55298" name="Rectangle 2"/>
          <p:cNvSpPr>
            <a:spLocks noGrp="1" noChangeArrowheads="1"/>
          </p:cNvSpPr>
          <p:nvPr>
            <p:ph type="body" idx="1"/>
          </p:nvPr>
        </p:nvSpPr>
        <p:spPr>
          <a:xfrm>
            <a:off x="990600" y="914400"/>
            <a:ext cx="7162800" cy="4876800"/>
          </a:xfrm>
        </p:spPr>
        <p:txBody>
          <a:bodyPr/>
          <a:lstStyle/>
          <a:p>
            <a:pPr marL="381000" indent="-381000">
              <a:buFontTx/>
              <a:buNone/>
            </a:pPr>
            <a:r>
              <a:rPr lang="en-GB" sz="1600" dirty="0"/>
              <a:t>Filtering is a quick and easy way to find and work with a subset of data in a range. A filtered range displays only the rows that meet the </a:t>
            </a:r>
            <a:r>
              <a:rPr lang="en-GB" sz="1600" b="1" u="sng" dirty="0"/>
              <a:t>criteria</a:t>
            </a:r>
            <a:r>
              <a:rPr lang="en-GB" sz="1600" b="1" dirty="0"/>
              <a:t> </a:t>
            </a:r>
            <a:r>
              <a:rPr lang="en-GB" sz="1600" dirty="0"/>
              <a:t> </a:t>
            </a:r>
            <a:endParaRPr lang="en-US" sz="1600" dirty="0"/>
          </a:p>
          <a:p>
            <a:pPr marL="381000" indent="-381000"/>
            <a:r>
              <a:rPr lang="en-US" sz="1600" dirty="0"/>
              <a:t>Select records</a:t>
            </a:r>
          </a:p>
          <a:p>
            <a:pPr marL="381000" indent="-381000"/>
            <a:r>
              <a:rPr lang="en-US" sz="1600" dirty="0"/>
              <a:t>Click on </a:t>
            </a:r>
            <a:r>
              <a:rPr lang="en-US" sz="1600" dirty="0" smtClean="0"/>
              <a:t> </a:t>
            </a:r>
            <a:r>
              <a:rPr lang="en-US" sz="1600" u="sng" dirty="0" smtClean="0"/>
              <a:t>D</a:t>
            </a:r>
            <a:r>
              <a:rPr lang="en-US" sz="1600" dirty="0" smtClean="0"/>
              <a:t>ata menu</a:t>
            </a:r>
            <a:endParaRPr lang="en-US" sz="1600" b="1" dirty="0">
              <a:solidFill>
                <a:srgbClr val="FF0066"/>
              </a:solidFill>
            </a:endParaRPr>
          </a:p>
          <a:p>
            <a:pPr marL="381000" indent="-381000"/>
            <a:r>
              <a:rPr lang="en-US" sz="1600" dirty="0"/>
              <a:t>Click on </a:t>
            </a:r>
            <a:r>
              <a:rPr lang="en-US" sz="1600" u="sng" dirty="0" smtClean="0"/>
              <a:t>F</a:t>
            </a:r>
            <a:r>
              <a:rPr lang="en-US" sz="1600" dirty="0" smtClean="0"/>
              <a:t>ilter </a:t>
            </a:r>
            <a:endParaRPr lang="en-US" sz="1600" dirty="0"/>
          </a:p>
          <a:p>
            <a:pPr marL="381000" indent="-381000"/>
            <a:r>
              <a:rPr lang="en-US" sz="1600" dirty="0"/>
              <a:t>The selected records are shown in Filtered format. Now, you can filter data according to the criteria.</a:t>
            </a:r>
            <a:r>
              <a:rPr lang="en-US" sz="2000" dirty="0"/>
              <a:t> </a:t>
            </a:r>
            <a:r>
              <a:rPr lang="en-US" sz="1600" dirty="0"/>
              <a:t>You can display All, some records from top, one record or some records under any criteria by selecting Custom option. </a:t>
            </a:r>
            <a:endParaRPr lang="en-US" sz="2000" dirty="0"/>
          </a:p>
          <a:p>
            <a:pPr marL="381000" indent="-381000">
              <a:buFontTx/>
              <a:buNone/>
            </a:pPr>
            <a:endParaRPr lang="en-US" sz="2000" b="1" dirty="0">
              <a:solidFill>
                <a:srgbClr val="FF0066"/>
              </a:solidFill>
            </a:endParaRPr>
          </a:p>
          <a:p>
            <a:pPr marL="381000" indent="-381000"/>
            <a:endParaRPr lang="en-US" dirty="0"/>
          </a:p>
        </p:txBody>
      </p:sp>
      <p:sp>
        <p:nvSpPr>
          <p:cNvPr id="55299" name="Text Box 3"/>
          <p:cNvSpPr txBox="1">
            <a:spLocks noGrp="1" noChangeArrowheads="1"/>
          </p:cNvSpPr>
          <p:nvPr>
            <p:ph type="title"/>
          </p:nvPr>
        </p:nvSpPr>
        <p:spPr>
          <a:xfrm>
            <a:off x="457200" y="228600"/>
            <a:ext cx="8243888" cy="762000"/>
          </a:xfrm>
          <a:noFill/>
          <a:ln/>
        </p:spPr>
        <p:txBody>
          <a:bodyPr/>
          <a:lstStyle/>
          <a:p>
            <a:pPr>
              <a:lnSpc>
                <a:spcPct val="100000"/>
              </a:lnSpc>
              <a:spcBef>
                <a:spcPct val="50000"/>
              </a:spcBef>
            </a:pPr>
            <a:r>
              <a:rPr lang="en-US" sz="3200" u="sng">
                <a:solidFill>
                  <a:srgbClr val="FF0066"/>
                </a:solidFill>
              </a:rPr>
              <a:t>Filtering Data</a:t>
            </a:r>
          </a:p>
        </p:txBody>
      </p:sp>
      <p:pic>
        <p:nvPicPr>
          <p:cNvPr id="2050" name="Picture 2"/>
          <p:cNvPicPr>
            <a:picLocks noChangeAspect="1" noChangeArrowheads="1"/>
          </p:cNvPicPr>
          <p:nvPr/>
        </p:nvPicPr>
        <p:blipFill>
          <a:blip r:embed="rId2" cstate="print"/>
          <a:srcRect/>
          <a:stretch>
            <a:fillRect/>
          </a:stretch>
        </p:blipFill>
        <p:spPr bwMode="auto">
          <a:xfrm>
            <a:off x="5257800" y="1515534"/>
            <a:ext cx="2286000" cy="108606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1231704" y="3739488"/>
            <a:ext cx="3586162" cy="234198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5334000" y="4038600"/>
            <a:ext cx="3600450" cy="226695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4800600" y="5399810"/>
            <a:ext cx="457200" cy="270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By: Imdadullah, Lecturer Department of MIS, CBA, KSU</a:t>
            </a:r>
          </a:p>
        </p:txBody>
      </p:sp>
      <p:sp>
        <p:nvSpPr>
          <p:cNvPr id="6" name="Slide Number Placeholder 5"/>
          <p:cNvSpPr>
            <a:spLocks noGrp="1"/>
          </p:cNvSpPr>
          <p:nvPr>
            <p:ph type="sldNum" sz="quarter" idx="12"/>
          </p:nvPr>
        </p:nvSpPr>
        <p:spPr/>
        <p:txBody>
          <a:bodyPr/>
          <a:lstStyle/>
          <a:p>
            <a:fld id="{A2D5E1C1-2442-485B-9291-17C1CC9BD143}" type="slidenum">
              <a:rPr lang="ar-SA"/>
              <a:pPr/>
              <a:t>35</a:t>
            </a:fld>
            <a:endParaRPr lang="en-US"/>
          </a:p>
        </p:txBody>
      </p:sp>
      <p:sp>
        <p:nvSpPr>
          <p:cNvPr id="57346" name="Rectangle 2"/>
          <p:cNvSpPr>
            <a:spLocks noGrp="1" noChangeArrowheads="1"/>
          </p:cNvSpPr>
          <p:nvPr>
            <p:ph type="body" idx="1"/>
          </p:nvPr>
        </p:nvSpPr>
        <p:spPr>
          <a:xfrm>
            <a:off x="533400" y="914400"/>
            <a:ext cx="8001000" cy="4876800"/>
          </a:xfrm>
        </p:spPr>
        <p:txBody>
          <a:bodyPr/>
          <a:lstStyle/>
          <a:p>
            <a:pPr marL="381000" indent="-381000">
              <a:buFontTx/>
              <a:buNone/>
            </a:pPr>
            <a:r>
              <a:rPr lang="en-GB" sz="1400" dirty="0"/>
              <a:t>Ensuring valid data entry is an important task. You may want to restrict data entry to a certain range of dates, limit choices by using a list, or make sure that only positive whole numbers are entered. Providing immediate help to instruct users and clear messages when invalid data is entered is also essential to make the data entry experience go smoothly. </a:t>
            </a:r>
            <a:r>
              <a:rPr lang="en-GB" sz="1400" b="1" dirty="0"/>
              <a:t> </a:t>
            </a:r>
            <a:r>
              <a:rPr lang="en-GB" sz="1400" dirty="0"/>
              <a:t> </a:t>
            </a:r>
          </a:p>
          <a:p>
            <a:pPr marL="381000" indent="-381000"/>
            <a:r>
              <a:rPr lang="en-GB" sz="1400" dirty="0"/>
              <a:t>Select one or more cells to validate. </a:t>
            </a:r>
          </a:p>
          <a:p>
            <a:pPr marL="381000" indent="-381000"/>
            <a:r>
              <a:rPr lang="en-GB" sz="1400" dirty="0"/>
              <a:t>On the </a:t>
            </a:r>
            <a:r>
              <a:rPr lang="en-GB" sz="1400" b="1" dirty="0"/>
              <a:t>Data</a:t>
            </a:r>
            <a:r>
              <a:rPr lang="en-GB" sz="1400" dirty="0"/>
              <a:t> menu, click </a:t>
            </a:r>
            <a:r>
              <a:rPr lang="en-GB" sz="1400" b="1" dirty="0"/>
              <a:t>Validation</a:t>
            </a:r>
            <a:r>
              <a:rPr lang="en-GB" sz="1400" dirty="0"/>
              <a:t>, and then click the </a:t>
            </a:r>
            <a:r>
              <a:rPr lang="en-GB" sz="1400" b="1" dirty="0"/>
              <a:t>Settings</a:t>
            </a:r>
            <a:r>
              <a:rPr lang="en-GB" sz="1400" dirty="0"/>
              <a:t> tab.</a:t>
            </a:r>
          </a:p>
          <a:p>
            <a:pPr marL="381000" indent="-381000"/>
            <a:r>
              <a:rPr lang="en-GB" sz="1400" dirty="0"/>
              <a:t>To specify the type of validation that you want, do one of the following:</a:t>
            </a:r>
          </a:p>
          <a:p>
            <a:pPr marL="381000" indent="-381000"/>
            <a:r>
              <a:rPr lang="en-GB" sz="1400" dirty="0"/>
              <a:t> Any value, whole number, decimal, List, Date, Time, Text Length or Custom</a:t>
            </a:r>
          </a:p>
          <a:p>
            <a:pPr marL="381000" indent="-381000"/>
            <a:r>
              <a:rPr lang="en-US" sz="1400" dirty="0"/>
              <a:t>In Custom, any criteria can be given e.g. &gt;=3000</a:t>
            </a:r>
            <a:endParaRPr lang="en-GB" sz="1400" dirty="0"/>
          </a:p>
          <a:p>
            <a:pPr marL="381000" indent="-381000"/>
            <a:endParaRPr lang="en-US" sz="1600" dirty="0"/>
          </a:p>
          <a:p>
            <a:pPr marL="381000" indent="-381000"/>
            <a:endParaRPr lang="en-US" dirty="0"/>
          </a:p>
        </p:txBody>
      </p:sp>
      <p:sp>
        <p:nvSpPr>
          <p:cNvPr id="57347" name="Text Box 3"/>
          <p:cNvSpPr txBox="1">
            <a:spLocks noGrp="1" noChangeArrowheads="1"/>
          </p:cNvSpPr>
          <p:nvPr>
            <p:ph type="title"/>
          </p:nvPr>
        </p:nvSpPr>
        <p:spPr>
          <a:xfrm>
            <a:off x="457200" y="228600"/>
            <a:ext cx="8243888" cy="762000"/>
          </a:xfrm>
          <a:noFill/>
          <a:ln/>
        </p:spPr>
        <p:txBody>
          <a:bodyPr/>
          <a:lstStyle/>
          <a:p>
            <a:pPr>
              <a:lnSpc>
                <a:spcPct val="100000"/>
              </a:lnSpc>
              <a:spcBef>
                <a:spcPct val="50000"/>
              </a:spcBef>
            </a:pPr>
            <a:r>
              <a:rPr lang="en-US" sz="3200" u="sng">
                <a:solidFill>
                  <a:srgbClr val="FF0066"/>
                </a:solidFill>
              </a:rPr>
              <a:t>Data Validation</a:t>
            </a:r>
          </a:p>
        </p:txBody>
      </p:sp>
      <p:pic>
        <p:nvPicPr>
          <p:cNvPr id="57348" name="Picture 4"/>
          <p:cNvPicPr>
            <a:picLocks noChangeAspect="1" noChangeArrowheads="1"/>
          </p:cNvPicPr>
          <p:nvPr/>
        </p:nvPicPr>
        <p:blipFill>
          <a:blip r:embed="rId2" cstate="print"/>
          <a:srcRect/>
          <a:stretch>
            <a:fillRect/>
          </a:stretch>
        </p:blipFill>
        <p:spPr bwMode="auto">
          <a:xfrm>
            <a:off x="3048000" y="3352800"/>
            <a:ext cx="5029200" cy="262731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By: Imdadullah, Lecturer Department of MIS, CBA, KSU</a:t>
            </a:r>
          </a:p>
        </p:txBody>
      </p:sp>
      <p:sp>
        <p:nvSpPr>
          <p:cNvPr id="7" name="Slide Number Placeholder 5"/>
          <p:cNvSpPr>
            <a:spLocks noGrp="1"/>
          </p:cNvSpPr>
          <p:nvPr>
            <p:ph type="sldNum" sz="quarter" idx="12"/>
          </p:nvPr>
        </p:nvSpPr>
        <p:spPr/>
        <p:txBody>
          <a:bodyPr/>
          <a:lstStyle/>
          <a:p>
            <a:fld id="{AE3D8C0A-F450-4705-B1B5-0BC4DB53D611}" type="slidenum">
              <a:rPr lang="ar-SA"/>
              <a:pPr/>
              <a:t>36</a:t>
            </a:fld>
            <a:endParaRPr lang="en-US"/>
          </a:p>
        </p:txBody>
      </p:sp>
      <p:sp>
        <p:nvSpPr>
          <p:cNvPr id="58370" name="Rectangle 2"/>
          <p:cNvSpPr>
            <a:spLocks noGrp="1" noChangeArrowheads="1"/>
          </p:cNvSpPr>
          <p:nvPr>
            <p:ph type="body" idx="1"/>
          </p:nvPr>
        </p:nvSpPr>
        <p:spPr>
          <a:xfrm>
            <a:off x="533400" y="914400"/>
            <a:ext cx="8001000" cy="4876800"/>
          </a:xfrm>
        </p:spPr>
        <p:txBody>
          <a:bodyPr/>
          <a:lstStyle/>
          <a:p>
            <a:pPr marL="381000" indent="-381000">
              <a:buFontTx/>
              <a:buNone/>
            </a:pPr>
            <a:r>
              <a:rPr lang="en-GB" sz="1500" dirty="0"/>
              <a:t>By Using the Chart wizard, you can easily create a chart in Microsoft Excel. In this wizard, you can choose from a variety of chart types and specify various chart options. </a:t>
            </a:r>
          </a:p>
          <a:p>
            <a:pPr marL="381000" indent="-381000">
              <a:buFontTx/>
              <a:buNone/>
            </a:pPr>
            <a:r>
              <a:rPr lang="en-US" sz="1500" b="1" u="sng" dirty="0"/>
              <a:t>Method:</a:t>
            </a:r>
            <a:endParaRPr lang="en-GB" sz="1500" b="1" u="sng" dirty="0"/>
          </a:p>
          <a:p>
            <a:pPr marL="381000" indent="-381000"/>
            <a:r>
              <a:rPr lang="en-GB" sz="1500" dirty="0"/>
              <a:t>Click on the dropdown menu </a:t>
            </a:r>
            <a:r>
              <a:rPr lang="en-GB" sz="1500" b="1" dirty="0" smtClean="0">
                <a:solidFill>
                  <a:srgbClr val="FF0000"/>
                </a:solidFill>
              </a:rPr>
              <a:t>Insert,    </a:t>
            </a:r>
          </a:p>
          <a:p>
            <a:pPr marL="381000" indent="-381000">
              <a:buNone/>
            </a:pPr>
            <a:r>
              <a:rPr lang="en-GB" sz="1500" dirty="0" smtClean="0"/>
              <a:t>      then </a:t>
            </a:r>
            <a:r>
              <a:rPr lang="en-GB" sz="1500" dirty="0"/>
              <a:t>click on Chart </a:t>
            </a:r>
            <a:r>
              <a:rPr lang="en-GB" sz="1500" dirty="0" smtClean="0"/>
              <a:t>Type i.e. Column, Line Pie etc. </a:t>
            </a:r>
          </a:p>
          <a:p>
            <a:pPr marL="381000" indent="-381000"/>
            <a:endParaRPr lang="en-GB" sz="1500" dirty="0" smtClean="0"/>
          </a:p>
          <a:p>
            <a:pPr marL="381000" indent="-381000"/>
            <a:endParaRPr lang="en-GB" sz="1500" dirty="0" smtClean="0"/>
          </a:p>
          <a:p>
            <a:pPr marL="381000" indent="-381000"/>
            <a:endParaRPr lang="en-GB" sz="1500" dirty="0" smtClean="0"/>
          </a:p>
          <a:p>
            <a:pPr marL="381000" indent="-381000"/>
            <a:r>
              <a:rPr lang="en-GB" sz="1500" dirty="0" smtClean="0"/>
              <a:t>Now click on </a:t>
            </a:r>
            <a:r>
              <a:rPr lang="en-GB" sz="1500" dirty="0" smtClean="0">
                <a:solidFill>
                  <a:srgbClr val="FF0000"/>
                </a:solidFill>
              </a:rPr>
              <a:t>Design menu</a:t>
            </a:r>
            <a:r>
              <a:rPr lang="en-GB" sz="1500" dirty="0" smtClean="0"/>
              <a:t> </a:t>
            </a:r>
          </a:p>
          <a:p>
            <a:pPr marL="381000" indent="-381000">
              <a:buNone/>
            </a:pPr>
            <a:r>
              <a:rPr lang="en-GB" sz="1500" dirty="0" smtClean="0"/>
              <a:t>      and then click on </a:t>
            </a:r>
            <a:r>
              <a:rPr lang="en-GB" sz="1500" u="sng" dirty="0" smtClean="0"/>
              <a:t>Select</a:t>
            </a:r>
            <a:r>
              <a:rPr lang="en-GB" sz="1500" dirty="0" smtClean="0"/>
              <a:t> Data. </a:t>
            </a:r>
          </a:p>
          <a:p>
            <a:pPr marL="381000" indent="-381000">
              <a:buNone/>
            </a:pPr>
            <a:endParaRPr lang="en-GB" sz="1500" dirty="0" smtClean="0"/>
          </a:p>
          <a:p>
            <a:pPr marL="381000" indent="-381000">
              <a:buNone/>
            </a:pPr>
            <a:endParaRPr lang="en-GB" sz="1500" dirty="0" smtClean="0"/>
          </a:p>
          <a:p>
            <a:pPr marL="381000" indent="-381000"/>
            <a:r>
              <a:rPr lang="en-GB" sz="1500" dirty="0" smtClean="0"/>
              <a:t>Here you can add remove series</a:t>
            </a:r>
          </a:p>
          <a:p>
            <a:pPr marL="381000" indent="-381000">
              <a:buNone/>
            </a:pPr>
            <a:r>
              <a:rPr lang="en-GB" sz="1500" dirty="0" smtClean="0"/>
              <a:t>      Select x-axis labels etc in</a:t>
            </a:r>
          </a:p>
          <a:p>
            <a:pPr marL="381000" indent="-381000">
              <a:buNone/>
            </a:pPr>
            <a:r>
              <a:rPr lang="en-GB" sz="1500" dirty="0" smtClean="0"/>
              <a:t>      this dialogue box.</a:t>
            </a:r>
          </a:p>
          <a:p>
            <a:pPr marL="381000" indent="-381000">
              <a:buNone/>
            </a:pPr>
            <a:endParaRPr lang="en-GB" sz="1500" dirty="0" smtClean="0"/>
          </a:p>
          <a:p>
            <a:pPr marL="381000" indent="-381000"/>
            <a:endParaRPr lang="en-US" sz="1600" dirty="0"/>
          </a:p>
          <a:p>
            <a:pPr marL="381000" indent="-381000"/>
            <a:endParaRPr lang="en-US" dirty="0"/>
          </a:p>
        </p:txBody>
      </p:sp>
      <p:sp>
        <p:nvSpPr>
          <p:cNvPr id="58371" name="Text Box 3"/>
          <p:cNvSpPr txBox="1">
            <a:spLocks noGrp="1" noChangeArrowheads="1"/>
          </p:cNvSpPr>
          <p:nvPr>
            <p:ph type="title"/>
          </p:nvPr>
        </p:nvSpPr>
        <p:spPr>
          <a:xfrm>
            <a:off x="457200" y="228600"/>
            <a:ext cx="8243888" cy="762000"/>
          </a:xfrm>
          <a:noFill/>
          <a:ln/>
        </p:spPr>
        <p:txBody>
          <a:bodyPr/>
          <a:lstStyle/>
          <a:p>
            <a:pPr>
              <a:lnSpc>
                <a:spcPct val="100000"/>
              </a:lnSpc>
              <a:spcBef>
                <a:spcPct val="50000"/>
              </a:spcBef>
            </a:pPr>
            <a:r>
              <a:rPr lang="en-US" sz="3200" u="sng">
                <a:solidFill>
                  <a:srgbClr val="FF0066"/>
                </a:solidFill>
              </a:rPr>
              <a:t>Charts Creation</a:t>
            </a:r>
          </a:p>
        </p:txBody>
      </p:sp>
      <p:pic>
        <p:nvPicPr>
          <p:cNvPr id="3074" name="Picture 2"/>
          <p:cNvPicPr>
            <a:picLocks noChangeAspect="1" noChangeArrowheads="1"/>
          </p:cNvPicPr>
          <p:nvPr/>
        </p:nvPicPr>
        <p:blipFill>
          <a:blip r:embed="rId2" cstate="print"/>
          <a:srcRect/>
          <a:stretch>
            <a:fillRect/>
          </a:stretch>
        </p:blipFill>
        <p:spPr bwMode="auto">
          <a:xfrm>
            <a:off x="4694832" y="1752600"/>
            <a:ext cx="4200525" cy="1220036"/>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4038600" y="3048000"/>
            <a:ext cx="3248025" cy="1005950"/>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cstate="print"/>
          <a:srcRect/>
          <a:stretch>
            <a:fillRect/>
          </a:stretch>
        </p:blipFill>
        <p:spPr bwMode="auto">
          <a:xfrm>
            <a:off x="4267199" y="4191000"/>
            <a:ext cx="3481161" cy="2066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By: Imdadullah, Lecturer Department of MIS, CBA, KSU</a:t>
            </a:r>
          </a:p>
        </p:txBody>
      </p:sp>
      <p:sp>
        <p:nvSpPr>
          <p:cNvPr id="6" name="Slide Number Placeholder 5"/>
          <p:cNvSpPr>
            <a:spLocks noGrp="1"/>
          </p:cNvSpPr>
          <p:nvPr>
            <p:ph type="sldNum" sz="quarter" idx="12"/>
          </p:nvPr>
        </p:nvSpPr>
        <p:spPr/>
        <p:txBody>
          <a:bodyPr/>
          <a:lstStyle/>
          <a:p>
            <a:fld id="{C06452CF-90FD-45A7-A21C-777EC1D0E967}" type="slidenum">
              <a:rPr lang="ar-SA"/>
              <a:pPr/>
              <a:t>37</a:t>
            </a:fld>
            <a:endParaRPr lang="en-US"/>
          </a:p>
        </p:txBody>
      </p:sp>
      <p:sp>
        <p:nvSpPr>
          <p:cNvPr id="59394" name="Rectangle 2"/>
          <p:cNvSpPr>
            <a:spLocks noGrp="1" noChangeArrowheads="1"/>
          </p:cNvSpPr>
          <p:nvPr>
            <p:ph type="body" idx="1"/>
          </p:nvPr>
        </p:nvSpPr>
        <p:spPr>
          <a:xfrm>
            <a:off x="762000" y="1524000"/>
            <a:ext cx="7772400" cy="4267200"/>
          </a:xfrm>
        </p:spPr>
        <p:txBody>
          <a:bodyPr/>
          <a:lstStyle/>
          <a:p>
            <a:pPr marL="381000" indent="-381000"/>
            <a:r>
              <a:rPr lang="en-GB" sz="1600" dirty="0" smtClean="0"/>
              <a:t>Then click on  </a:t>
            </a:r>
            <a:r>
              <a:rPr lang="en-GB" sz="1600" dirty="0" smtClean="0">
                <a:solidFill>
                  <a:srgbClr val="FF0000"/>
                </a:solidFill>
              </a:rPr>
              <a:t>layout menu</a:t>
            </a:r>
            <a:r>
              <a:rPr lang="en-GB" sz="1600" dirty="0" smtClean="0"/>
              <a:t>. In this menu different Chart Options appear. </a:t>
            </a:r>
          </a:p>
          <a:p>
            <a:pPr marL="381000" indent="-381000"/>
            <a:endParaRPr lang="en-GB" sz="1600" dirty="0" smtClean="0"/>
          </a:p>
          <a:p>
            <a:pPr marL="381000" indent="-381000"/>
            <a:endParaRPr lang="en-GB" sz="1600" dirty="0" smtClean="0"/>
          </a:p>
          <a:p>
            <a:pPr marL="381000" indent="-381000"/>
            <a:endParaRPr lang="en-GB" sz="1600" dirty="0" smtClean="0"/>
          </a:p>
          <a:p>
            <a:pPr marL="381000" indent="-381000"/>
            <a:endParaRPr lang="en-GB" sz="1600" dirty="0" smtClean="0"/>
          </a:p>
          <a:p>
            <a:pPr marL="381000" indent="-381000"/>
            <a:r>
              <a:rPr lang="en-GB" sz="1600" dirty="0" smtClean="0"/>
              <a:t>Select any option and make changes as needed. For example, if you click on Chart Tile, it will display the following three options. Click on one option as per your requirements: </a:t>
            </a:r>
          </a:p>
          <a:p>
            <a:pPr marL="381000" indent="-381000"/>
            <a:endParaRPr lang="en-US" dirty="0"/>
          </a:p>
        </p:txBody>
      </p:sp>
      <p:sp>
        <p:nvSpPr>
          <p:cNvPr id="59395" name="Text Box 3"/>
          <p:cNvSpPr txBox="1">
            <a:spLocks noGrp="1" noChangeArrowheads="1"/>
          </p:cNvSpPr>
          <p:nvPr>
            <p:ph type="title"/>
          </p:nvPr>
        </p:nvSpPr>
        <p:spPr>
          <a:xfrm>
            <a:off x="457200" y="533400"/>
            <a:ext cx="8243888" cy="762000"/>
          </a:xfrm>
          <a:noFill/>
          <a:ln/>
        </p:spPr>
        <p:txBody>
          <a:bodyPr/>
          <a:lstStyle/>
          <a:p>
            <a:pPr>
              <a:lnSpc>
                <a:spcPct val="100000"/>
              </a:lnSpc>
              <a:spcBef>
                <a:spcPct val="50000"/>
              </a:spcBef>
            </a:pPr>
            <a:r>
              <a:rPr lang="en-US" sz="2800" u="sng">
                <a:solidFill>
                  <a:srgbClr val="FF0066"/>
                </a:solidFill>
              </a:rPr>
              <a:t>Charts Creation (Continued..)</a:t>
            </a:r>
          </a:p>
        </p:txBody>
      </p:sp>
      <p:pic>
        <p:nvPicPr>
          <p:cNvPr id="4098" name="Picture 2"/>
          <p:cNvPicPr>
            <a:picLocks noChangeAspect="1" noChangeArrowheads="1"/>
          </p:cNvPicPr>
          <p:nvPr/>
        </p:nvPicPr>
        <p:blipFill>
          <a:blip r:embed="rId2" cstate="print"/>
          <a:srcRect/>
          <a:stretch>
            <a:fillRect/>
          </a:stretch>
        </p:blipFill>
        <p:spPr bwMode="auto">
          <a:xfrm>
            <a:off x="2971800" y="1905000"/>
            <a:ext cx="3228975" cy="11906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5257800" y="3810000"/>
            <a:ext cx="2162175"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By: Imdadullah, Lecturer Department of MIS, CBA, KSU</a:t>
            </a:r>
          </a:p>
        </p:txBody>
      </p:sp>
      <p:sp>
        <p:nvSpPr>
          <p:cNvPr id="6" name="Slide Number Placeholder 5"/>
          <p:cNvSpPr>
            <a:spLocks noGrp="1"/>
          </p:cNvSpPr>
          <p:nvPr>
            <p:ph type="sldNum" sz="quarter" idx="12"/>
          </p:nvPr>
        </p:nvSpPr>
        <p:spPr/>
        <p:txBody>
          <a:bodyPr/>
          <a:lstStyle/>
          <a:p>
            <a:fld id="{565B1161-636F-47D7-8135-F395A8E8B00C}" type="slidenum">
              <a:rPr lang="ar-SA"/>
              <a:pPr/>
              <a:t>38</a:t>
            </a:fld>
            <a:endParaRPr lang="en-US"/>
          </a:p>
        </p:txBody>
      </p:sp>
      <p:sp>
        <p:nvSpPr>
          <p:cNvPr id="74754" name="Rectangle 2"/>
          <p:cNvSpPr>
            <a:spLocks noGrp="1" noChangeArrowheads="1"/>
          </p:cNvSpPr>
          <p:nvPr>
            <p:ph type="body" idx="1"/>
          </p:nvPr>
        </p:nvSpPr>
        <p:spPr>
          <a:xfrm>
            <a:off x="914400" y="990600"/>
            <a:ext cx="7543800" cy="1219200"/>
          </a:xfrm>
        </p:spPr>
        <p:txBody>
          <a:bodyPr/>
          <a:lstStyle/>
          <a:p>
            <a:pPr marL="609600" indent="-609600" algn="just">
              <a:lnSpc>
                <a:spcPct val="80000"/>
              </a:lnSpc>
              <a:buFontTx/>
              <a:buNone/>
            </a:pPr>
            <a:r>
              <a:rPr lang="en-US" sz="1600" dirty="0"/>
              <a:t>The arrangement of data for storage or display is called formatting. To format cell(s), select the cell(s) to be formatted and follow the steps:</a:t>
            </a:r>
          </a:p>
          <a:p>
            <a:pPr marL="609600" indent="-609600" algn="just">
              <a:lnSpc>
                <a:spcPct val="80000"/>
              </a:lnSpc>
              <a:buFontTx/>
              <a:buAutoNum type="arabicPeriod"/>
            </a:pPr>
            <a:r>
              <a:rPr lang="en-US" sz="1600" dirty="0"/>
              <a:t>Click on </a:t>
            </a:r>
            <a:r>
              <a:rPr lang="en-US" sz="1600" dirty="0" smtClean="0">
                <a:solidFill>
                  <a:srgbClr val="FF0000"/>
                </a:solidFill>
              </a:rPr>
              <a:t>Home &gt; F</a:t>
            </a:r>
            <a:r>
              <a:rPr lang="en-US" sz="1600" u="sng" dirty="0" smtClean="0">
                <a:solidFill>
                  <a:srgbClr val="FF0000"/>
                </a:solidFill>
              </a:rPr>
              <a:t>o</a:t>
            </a:r>
            <a:r>
              <a:rPr lang="en-US" sz="1600" dirty="0" smtClean="0">
                <a:solidFill>
                  <a:srgbClr val="FF0000"/>
                </a:solidFill>
              </a:rPr>
              <a:t>rmat &gt;</a:t>
            </a:r>
            <a:endParaRPr lang="en-US" sz="1600" dirty="0">
              <a:solidFill>
                <a:srgbClr val="FF0000"/>
              </a:solidFill>
            </a:endParaRPr>
          </a:p>
          <a:p>
            <a:pPr marL="609600" indent="-609600" algn="just">
              <a:lnSpc>
                <a:spcPct val="80000"/>
              </a:lnSpc>
              <a:buFontTx/>
              <a:buAutoNum type="arabicPeriod"/>
            </a:pPr>
            <a:r>
              <a:rPr lang="en-US" sz="1600" dirty="0"/>
              <a:t>Click on </a:t>
            </a:r>
            <a:r>
              <a:rPr lang="en-US" sz="1600" dirty="0" smtClean="0">
                <a:solidFill>
                  <a:srgbClr val="FF0000"/>
                </a:solidFill>
              </a:rPr>
              <a:t>Format Cells</a:t>
            </a:r>
            <a:r>
              <a:rPr lang="en-US" sz="1600" dirty="0" smtClean="0"/>
              <a:t> </a:t>
            </a:r>
            <a:r>
              <a:rPr lang="en-US" sz="1600" dirty="0"/>
              <a:t>(or press </a:t>
            </a:r>
            <a:r>
              <a:rPr lang="en-US" sz="1600" dirty="0" smtClean="0"/>
              <a:t>Ctrl-1 </a:t>
            </a:r>
            <a:r>
              <a:rPr lang="en-US" sz="1600" dirty="0"/>
              <a:t>alternatively for steps1 </a:t>
            </a:r>
            <a:r>
              <a:rPr lang="en-US" sz="1600"/>
              <a:t>&amp; </a:t>
            </a:r>
            <a:r>
              <a:rPr lang="en-US" sz="1600" smtClean="0"/>
              <a:t> </a:t>
            </a:r>
            <a:r>
              <a:rPr lang="en-US" sz="1600" dirty="0"/>
              <a:t>The following dialogue box is displayed</a:t>
            </a:r>
          </a:p>
          <a:p>
            <a:pPr marL="609600" indent="-609600" algn="just">
              <a:lnSpc>
                <a:spcPct val="80000"/>
              </a:lnSpc>
              <a:buFontTx/>
              <a:buAutoNum type="arabicPeriod"/>
            </a:pPr>
            <a:endParaRPr lang="en-US" sz="1600" dirty="0"/>
          </a:p>
          <a:p>
            <a:pPr marL="609600" indent="-609600">
              <a:lnSpc>
                <a:spcPct val="80000"/>
              </a:lnSpc>
            </a:pPr>
            <a:endParaRPr lang="en-US" sz="1600" dirty="0"/>
          </a:p>
        </p:txBody>
      </p:sp>
      <p:sp>
        <p:nvSpPr>
          <p:cNvPr id="74755" name="Text Box 3"/>
          <p:cNvSpPr txBox="1">
            <a:spLocks noGrp="1" noChangeArrowheads="1"/>
          </p:cNvSpPr>
          <p:nvPr>
            <p:ph type="title"/>
          </p:nvPr>
        </p:nvSpPr>
        <p:spPr>
          <a:xfrm>
            <a:off x="442913" y="457200"/>
            <a:ext cx="8243887" cy="457200"/>
          </a:xfrm>
          <a:noFill/>
          <a:ln/>
        </p:spPr>
        <p:txBody>
          <a:bodyPr/>
          <a:lstStyle/>
          <a:p>
            <a:pPr>
              <a:lnSpc>
                <a:spcPct val="100000"/>
              </a:lnSpc>
              <a:spcBef>
                <a:spcPct val="50000"/>
              </a:spcBef>
            </a:pPr>
            <a:r>
              <a:rPr lang="en-US" sz="3200" u="sng">
                <a:solidFill>
                  <a:srgbClr val="FF0066"/>
                </a:solidFill>
              </a:rPr>
              <a:t>Formatting Cells</a:t>
            </a:r>
          </a:p>
        </p:txBody>
      </p:sp>
      <p:pic>
        <p:nvPicPr>
          <p:cNvPr id="74757" name="Picture 5"/>
          <p:cNvPicPr>
            <a:picLocks noChangeAspect="1" noChangeArrowheads="1"/>
          </p:cNvPicPr>
          <p:nvPr/>
        </p:nvPicPr>
        <p:blipFill>
          <a:blip r:embed="rId2" cstate="print"/>
          <a:srcRect/>
          <a:stretch>
            <a:fillRect/>
          </a:stretch>
        </p:blipFill>
        <p:spPr bwMode="auto">
          <a:xfrm>
            <a:off x="2286000" y="2438400"/>
            <a:ext cx="3810000" cy="36576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By: Imdadullah, Lecturer Department of MIS, CBA, KSU</a:t>
            </a:r>
          </a:p>
        </p:txBody>
      </p:sp>
      <p:sp>
        <p:nvSpPr>
          <p:cNvPr id="6" name="Slide Number Placeholder 5"/>
          <p:cNvSpPr>
            <a:spLocks noGrp="1"/>
          </p:cNvSpPr>
          <p:nvPr>
            <p:ph type="sldNum" sz="quarter" idx="12"/>
          </p:nvPr>
        </p:nvSpPr>
        <p:spPr/>
        <p:txBody>
          <a:bodyPr/>
          <a:lstStyle/>
          <a:p>
            <a:fld id="{FE20BAB7-E6EC-4EF7-A309-8B1219C7F06F}" type="slidenum">
              <a:rPr lang="ar-SA"/>
              <a:pPr/>
              <a:t>39</a:t>
            </a:fld>
            <a:endParaRPr lang="en-US"/>
          </a:p>
        </p:txBody>
      </p:sp>
      <p:sp>
        <p:nvSpPr>
          <p:cNvPr id="76802" name="Rectangle 2"/>
          <p:cNvSpPr>
            <a:spLocks noGrp="1" noChangeArrowheads="1"/>
          </p:cNvSpPr>
          <p:nvPr>
            <p:ph type="body" idx="1"/>
          </p:nvPr>
        </p:nvSpPr>
        <p:spPr>
          <a:xfrm>
            <a:off x="914400" y="990600"/>
            <a:ext cx="7543800" cy="5029200"/>
          </a:xfrm>
        </p:spPr>
        <p:txBody>
          <a:bodyPr/>
          <a:lstStyle/>
          <a:p>
            <a:pPr marL="609600" indent="-609600">
              <a:lnSpc>
                <a:spcPct val="80000"/>
              </a:lnSpc>
              <a:buFontTx/>
              <a:buNone/>
            </a:pPr>
            <a:r>
              <a:rPr lang="en-US" sz="1600"/>
              <a:t>There are six tabs in the </a:t>
            </a:r>
            <a:r>
              <a:rPr lang="en-US" sz="1600" b="1"/>
              <a:t>Format Cells</a:t>
            </a:r>
            <a:r>
              <a:rPr lang="en-US" sz="1600"/>
              <a:t> dialog box: </a:t>
            </a:r>
            <a:r>
              <a:rPr lang="en-US" sz="1600" b="1"/>
              <a:t>Number</a:t>
            </a:r>
            <a:r>
              <a:rPr lang="en-US" sz="1600"/>
              <a:t>, </a:t>
            </a:r>
            <a:r>
              <a:rPr lang="en-US" sz="1600" b="1"/>
              <a:t>Alignment</a:t>
            </a:r>
            <a:r>
              <a:rPr lang="en-US" sz="1600"/>
              <a:t>, </a:t>
            </a:r>
            <a:r>
              <a:rPr lang="en-US" sz="1600" b="1"/>
              <a:t>Font</a:t>
            </a:r>
            <a:r>
              <a:rPr lang="en-US" sz="1600"/>
              <a:t>, </a:t>
            </a:r>
            <a:r>
              <a:rPr lang="en-US" sz="1600" b="1"/>
              <a:t>Border</a:t>
            </a:r>
            <a:r>
              <a:rPr lang="en-US" sz="1600"/>
              <a:t>, </a:t>
            </a:r>
            <a:r>
              <a:rPr lang="en-US" sz="1600" b="1"/>
              <a:t>Patterns</a:t>
            </a:r>
            <a:r>
              <a:rPr lang="en-US" sz="1600"/>
              <a:t>, and </a:t>
            </a:r>
            <a:r>
              <a:rPr lang="en-US" sz="1600" b="1"/>
              <a:t>Protection</a:t>
            </a:r>
            <a:r>
              <a:rPr lang="en-US" sz="1600"/>
              <a:t>. </a:t>
            </a:r>
          </a:p>
          <a:p>
            <a:pPr marL="609600" indent="-609600">
              <a:lnSpc>
                <a:spcPct val="80000"/>
              </a:lnSpc>
              <a:buFontTx/>
              <a:buAutoNum type="arabicPeriod"/>
            </a:pPr>
            <a:r>
              <a:rPr lang="en-US" sz="1600" b="1"/>
              <a:t>Number Tab</a:t>
            </a:r>
            <a:r>
              <a:rPr lang="en-US" sz="1600"/>
              <a:t>: This tab contains options regarding formats of numbers. These are General, Number, Accounting, date, time, Percentage, Fraction, Scientific, text, Special and custom. By default, the general format. The user can select any format as per requirement.</a:t>
            </a:r>
          </a:p>
          <a:p>
            <a:pPr marL="609600" indent="-609600">
              <a:lnSpc>
                <a:spcPct val="80000"/>
              </a:lnSpc>
              <a:buFontTx/>
              <a:buAutoNum type="arabicPeriod"/>
            </a:pPr>
            <a:r>
              <a:rPr lang="en-US" sz="1600" b="1"/>
              <a:t>Alignment Tab</a:t>
            </a:r>
            <a:r>
              <a:rPr lang="en-US" sz="1600"/>
              <a:t>:  It contains options to align text horizontally (left, center, right, justify etc), vertically (left, center, right, justify etc), orientation of text, merging of cells etc.</a:t>
            </a:r>
          </a:p>
          <a:p>
            <a:pPr marL="609600" indent="-609600">
              <a:lnSpc>
                <a:spcPct val="80000"/>
              </a:lnSpc>
              <a:buFontTx/>
              <a:buAutoNum type="arabicPeriod"/>
            </a:pPr>
            <a:endParaRPr lang="en-US" sz="1600"/>
          </a:p>
          <a:p>
            <a:pPr marL="609600" indent="-609600">
              <a:lnSpc>
                <a:spcPct val="80000"/>
              </a:lnSpc>
              <a:buFontTx/>
              <a:buAutoNum type="arabicPeriod"/>
            </a:pPr>
            <a:endParaRPr lang="en-US" sz="1200"/>
          </a:p>
          <a:p>
            <a:pPr marL="609600" indent="-609600">
              <a:lnSpc>
                <a:spcPct val="80000"/>
              </a:lnSpc>
              <a:buFontTx/>
              <a:buAutoNum type="arabicPeriod"/>
            </a:pPr>
            <a:endParaRPr lang="en-US" sz="1200"/>
          </a:p>
          <a:p>
            <a:pPr marL="609600" indent="-609600">
              <a:lnSpc>
                <a:spcPct val="80000"/>
              </a:lnSpc>
              <a:buFontTx/>
              <a:buNone/>
            </a:pPr>
            <a:endParaRPr lang="en-US" sz="1200"/>
          </a:p>
          <a:p>
            <a:pPr marL="609600" indent="-609600">
              <a:lnSpc>
                <a:spcPct val="80000"/>
              </a:lnSpc>
              <a:buFontTx/>
              <a:buNone/>
            </a:pPr>
            <a:endParaRPr lang="en-US" sz="1200"/>
          </a:p>
          <a:p>
            <a:pPr marL="609600" indent="-609600">
              <a:lnSpc>
                <a:spcPct val="80000"/>
              </a:lnSpc>
              <a:buFontTx/>
              <a:buNone/>
            </a:pPr>
            <a:endParaRPr lang="en-US" sz="1200"/>
          </a:p>
          <a:p>
            <a:pPr marL="609600" indent="-609600">
              <a:lnSpc>
                <a:spcPct val="80000"/>
              </a:lnSpc>
              <a:buFontTx/>
              <a:buNone/>
            </a:pPr>
            <a:endParaRPr lang="en-US" sz="1200"/>
          </a:p>
          <a:p>
            <a:pPr marL="609600" indent="-609600">
              <a:lnSpc>
                <a:spcPct val="80000"/>
              </a:lnSpc>
              <a:buFontTx/>
              <a:buNone/>
            </a:pPr>
            <a:endParaRPr lang="en-US" sz="1200"/>
          </a:p>
          <a:p>
            <a:pPr marL="609600" indent="-609600">
              <a:lnSpc>
                <a:spcPct val="80000"/>
              </a:lnSpc>
              <a:buFontTx/>
              <a:buNone/>
            </a:pPr>
            <a:endParaRPr lang="en-US" sz="1200"/>
          </a:p>
          <a:p>
            <a:pPr marL="609600" indent="-609600">
              <a:lnSpc>
                <a:spcPct val="80000"/>
              </a:lnSpc>
              <a:buFontTx/>
              <a:buNone/>
            </a:pPr>
            <a:endParaRPr lang="en-US" sz="1200"/>
          </a:p>
          <a:p>
            <a:pPr marL="609600" indent="-609600">
              <a:lnSpc>
                <a:spcPct val="80000"/>
              </a:lnSpc>
              <a:buFontTx/>
              <a:buNone/>
            </a:pPr>
            <a:endParaRPr lang="en-US" sz="1200"/>
          </a:p>
          <a:p>
            <a:pPr marL="609600" indent="-609600">
              <a:lnSpc>
                <a:spcPct val="80000"/>
              </a:lnSpc>
              <a:buFontTx/>
              <a:buNone/>
            </a:pPr>
            <a:endParaRPr lang="en-US" sz="1200"/>
          </a:p>
          <a:p>
            <a:pPr marL="609600" indent="-609600">
              <a:lnSpc>
                <a:spcPct val="80000"/>
              </a:lnSpc>
              <a:buFontTx/>
              <a:buNone/>
            </a:pPr>
            <a:r>
              <a:rPr lang="en-US" sz="1600" b="1"/>
              <a:t>3.</a:t>
            </a:r>
            <a:r>
              <a:rPr lang="en-US" sz="1200"/>
              <a:t> </a:t>
            </a:r>
            <a:r>
              <a:rPr lang="en-US" sz="1600" b="1"/>
              <a:t>Font Tab</a:t>
            </a:r>
            <a:r>
              <a:rPr lang="en-US" sz="1600"/>
              <a:t>: Here the user can select a specific font type, size of text, colour and underline text etc.</a:t>
            </a:r>
          </a:p>
        </p:txBody>
      </p:sp>
      <p:sp>
        <p:nvSpPr>
          <p:cNvPr id="76803" name="Text Box 3"/>
          <p:cNvSpPr txBox="1">
            <a:spLocks noGrp="1" noChangeArrowheads="1"/>
          </p:cNvSpPr>
          <p:nvPr>
            <p:ph type="title"/>
          </p:nvPr>
        </p:nvSpPr>
        <p:spPr>
          <a:xfrm>
            <a:off x="442913" y="457200"/>
            <a:ext cx="8243887" cy="457200"/>
          </a:xfrm>
          <a:noFill/>
          <a:ln/>
        </p:spPr>
        <p:txBody>
          <a:bodyPr/>
          <a:lstStyle/>
          <a:p>
            <a:pPr>
              <a:lnSpc>
                <a:spcPct val="100000"/>
              </a:lnSpc>
              <a:spcBef>
                <a:spcPct val="50000"/>
              </a:spcBef>
            </a:pPr>
            <a:r>
              <a:rPr lang="en-US" sz="3200" u="sng">
                <a:solidFill>
                  <a:srgbClr val="FF0066"/>
                </a:solidFill>
              </a:rPr>
              <a:t>Formatting Cells</a:t>
            </a:r>
          </a:p>
        </p:txBody>
      </p:sp>
      <p:pic>
        <p:nvPicPr>
          <p:cNvPr id="76805" name="Picture 5"/>
          <p:cNvPicPr>
            <a:picLocks noChangeAspect="1" noChangeArrowheads="1"/>
          </p:cNvPicPr>
          <p:nvPr/>
        </p:nvPicPr>
        <p:blipFill>
          <a:blip r:embed="rId2" cstate="print"/>
          <a:srcRect/>
          <a:stretch>
            <a:fillRect/>
          </a:stretch>
        </p:blipFill>
        <p:spPr bwMode="auto">
          <a:xfrm>
            <a:off x="3429000" y="3200400"/>
            <a:ext cx="3048000" cy="20589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B1668BDD-2633-4E54-87BC-A257F227F98B}" type="slidenum">
              <a:rPr lang="ar-SA"/>
              <a:pPr/>
              <a:t>4</a:t>
            </a:fld>
            <a:endParaRPr lang="en-US"/>
          </a:p>
        </p:txBody>
      </p:sp>
      <p:sp>
        <p:nvSpPr>
          <p:cNvPr id="26628" name="Text Box 4"/>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u="sng">
                <a:solidFill>
                  <a:srgbClr val="FF0066"/>
                </a:solidFill>
              </a:rPr>
              <a:t>Cell Address</a:t>
            </a:r>
          </a:p>
        </p:txBody>
      </p:sp>
      <p:sp>
        <p:nvSpPr>
          <p:cNvPr id="26629" name="Rectangle 5"/>
          <p:cNvSpPr>
            <a:spLocks noGrp="1" noChangeArrowheads="1"/>
          </p:cNvSpPr>
          <p:nvPr>
            <p:ph type="body" idx="1"/>
          </p:nvPr>
        </p:nvSpPr>
        <p:spPr>
          <a:xfrm>
            <a:off x="1066800" y="1981200"/>
            <a:ext cx="7162800" cy="3048000"/>
          </a:xfrm>
          <a:noFill/>
          <a:ln/>
        </p:spPr>
        <p:txBody>
          <a:bodyPr/>
          <a:lstStyle/>
          <a:p>
            <a:pPr>
              <a:lnSpc>
                <a:spcPct val="80000"/>
              </a:lnSpc>
            </a:pPr>
            <a:r>
              <a:rPr lang="en-US" sz="1800"/>
              <a:t>Cell Address shows where the pointer is located in the worksheet</a:t>
            </a:r>
          </a:p>
          <a:p>
            <a:pPr>
              <a:lnSpc>
                <a:spcPct val="80000"/>
              </a:lnSpc>
            </a:pPr>
            <a:endParaRPr lang="en-US" sz="1800"/>
          </a:p>
          <a:p>
            <a:pPr>
              <a:lnSpc>
                <a:spcPct val="80000"/>
              </a:lnSpc>
            </a:pPr>
            <a:r>
              <a:rPr lang="en-US" sz="1800"/>
              <a:t>Cell Address is composed of Column Number followed by Row Number</a:t>
            </a:r>
          </a:p>
          <a:p>
            <a:pPr>
              <a:lnSpc>
                <a:spcPct val="80000"/>
              </a:lnSpc>
            </a:pPr>
            <a:endParaRPr lang="en-US" sz="1800"/>
          </a:p>
          <a:p>
            <a:pPr>
              <a:lnSpc>
                <a:spcPct val="80000"/>
              </a:lnSpc>
            </a:pPr>
            <a:r>
              <a:rPr lang="en-US" sz="1800"/>
              <a:t>For Example </a:t>
            </a:r>
            <a:r>
              <a:rPr lang="en-US" sz="1800">
                <a:solidFill>
                  <a:srgbClr val="FF0000"/>
                </a:solidFill>
              </a:rPr>
              <a:t>A4</a:t>
            </a:r>
            <a:r>
              <a:rPr lang="en-US" sz="1800"/>
              <a:t> means Column A and Row 4</a:t>
            </a:r>
          </a:p>
          <a:p>
            <a:pPr>
              <a:lnSpc>
                <a:spcPct val="80000"/>
              </a:lnSpc>
              <a:buFontTx/>
              <a:buNone/>
            </a:pPr>
            <a:endParaRPr lang="en-US" sz="1800"/>
          </a:p>
          <a:p>
            <a:pPr>
              <a:lnSpc>
                <a:spcPct val="80000"/>
              </a:lnSpc>
            </a:pPr>
            <a:r>
              <a:rPr lang="en-US" sz="1800"/>
              <a:t>Total Rows 		:  65536</a:t>
            </a:r>
          </a:p>
          <a:p>
            <a:pPr>
              <a:lnSpc>
                <a:spcPct val="80000"/>
              </a:lnSpc>
              <a:buFontTx/>
              <a:buNone/>
            </a:pPr>
            <a:endParaRPr lang="en-US" sz="1800"/>
          </a:p>
          <a:p>
            <a:pPr>
              <a:lnSpc>
                <a:spcPct val="80000"/>
              </a:lnSpc>
            </a:pPr>
            <a:r>
              <a:rPr lang="en-US" sz="1800"/>
              <a:t>Total Columns 	:  256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By: Imdadullah, Lecturer Department of MIS, CBA, KSU</a:t>
            </a:r>
          </a:p>
        </p:txBody>
      </p:sp>
      <p:sp>
        <p:nvSpPr>
          <p:cNvPr id="8" name="Slide Number Placeholder 5"/>
          <p:cNvSpPr>
            <a:spLocks noGrp="1"/>
          </p:cNvSpPr>
          <p:nvPr>
            <p:ph type="sldNum" sz="quarter" idx="12"/>
          </p:nvPr>
        </p:nvSpPr>
        <p:spPr/>
        <p:txBody>
          <a:bodyPr/>
          <a:lstStyle/>
          <a:p>
            <a:fld id="{F3DF017A-ACC3-4841-9A0D-CD8FB3536D42}" type="slidenum">
              <a:rPr lang="ar-SA"/>
              <a:pPr/>
              <a:t>40</a:t>
            </a:fld>
            <a:endParaRPr lang="en-US"/>
          </a:p>
        </p:txBody>
      </p:sp>
      <p:sp>
        <p:nvSpPr>
          <p:cNvPr id="78850" name="Rectangle 2"/>
          <p:cNvSpPr>
            <a:spLocks noGrp="1" noChangeArrowheads="1"/>
          </p:cNvSpPr>
          <p:nvPr>
            <p:ph type="body" idx="1"/>
          </p:nvPr>
        </p:nvSpPr>
        <p:spPr>
          <a:xfrm>
            <a:off x="914400" y="990600"/>
            <a:ext cx="7543800" cy="5029200"/>
          </a:xfrm>
        </p:spPr>
        <p:txBody>
          <a:bodyPr/>
          <a:lstStyle/>
          <a:p>
            <a:pPr marL="609600" indent="-609600">
              <a:lnSpc>
                <a:spcPct val="80000"/>
              </a:lnSpc>
              <a:buFontTx/>
              <a:buAutoNum type="arabicPeriod" startAt="4"/>
            </a:pPr>
            <a:r>
              <a:rPr lang="en-US" sz="1600" b="1"/>
              <a:t>Border Tab</a:t>
            </a:r>
            <a:r>
              <a:rPr lang="en-US" sz="1600"/>
              <a:t>: To surround the cells with border (lines), border option is used. It contains line types, lines colours, and options to draw border on left, right, top and bottom etc.</a:t>
            </a:r>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r>
              <a:rPr lang="en-US" sz="1600" b="1"/>
              <a:t>Pattern Tab</a:t>
            </a:r>
            <a:r>
              <a:rPr lang="en-US" sz="1600"/>
              <a:t>: It has the patterns and colours shown in the dialogus box:</a:t>
            </a:r>
          </a:p>
          <a:p>
            <a:pPr marL="609600" indent="-609600">
              <a:lnSpc>
                <a:spcPct val="80000"/>
              </a:lnSpc>
              <a:buFontTx/>
              <a:buAutoNum type="arabicPeriod" startAt="4"/>
            </a:pPr>
            <a:r>
              <a:rPr lang="en-US" sz="1600" b="1"/>
              <a:t>Protection Tab</a:t>
            </a:r>
            <a:r>
              <a:rPr lang="en-US" sz="1600"/>
              <a:t>:  It has two options Locked and Hidden but these options work only when the worksheet is protected. To protect the sheet, click on </a:t>
            </a:r>
            <a:r>
              <a:rPr lang="en-US" sz="1600">
                <a:solidFill>
                  <a:srgbClr val="FF0066"/>
                </a:solidFill>
              </a:rPr>
              <a:t>Tools menu&gt; Protect Sheet</a:t>
            </a:r>
          </a:p>
        </p:txBody>
      </p:sp>
      <p:sp>
        <p:nvSpPr>
          <p:cNvPr id="78851" name="Text Box 3"/>
          <p:cNvSpPr txBox="1">
            <a:spLocks noGrp="1" noChangeArrowheads="1"/>
          </p:cNvSpPr>
          <p:nvPr>
            <p:ph type="title"/>
          </p:nvPr>
        </p:nvSpPr>
        <p:spPr>
          <a:xfrm>
            <a:off x="442913" y="457200"/>
            <a:ext cx="8243887" cy="457200"/>
          </a:xfrm>
          <a:noFill/>
          <a:ln/>
        </p:spPr>
        <p:txBody>
          <a:bodyPr/>
          <a:lstStyle/>
          <a:p>
            <a:pPr>
              <a:lnSpc>
                <a:spcPct val="100000"/>
              </a:lnSpc>
              <a:spcBef>
                <a:spcPct val="50000"/>
              </a:spcBef>
            </a:pPr>
            <a:r>
              <a:rPr lang="en-US" sz="3200" u="sng">
                <a:solidFill>
                  <a:srgbClr val="FF0066"/>
                </a:solidFill>
              </a:rPr>
              <a:t>Formatting Cells</a:t>
            </a:r>
          </a:p>
        </p:txBody>
      </p:sp>
      <p:pic>
        <p:nvPicPr>
          <p:cNvPr id="78853" name="Picture 5"/>
          <p:cNvPicPr>
            <a:picLocks noChangeAspect="1" noChangeArrowheads="1"/>
          </p:cNvPicPr>
          <p:nvPr/>
        </p:nvPicPr>
        <p:blipFill>
          <a:blip r:embed="rId2" cstate="print"/>
          <a:srcRect/>
          <a:stretch>
            <a:fillRect/>
          </a:stretch>
        </p:blipFill>
        <p:spPr bwMode="auto">
          <a:xfrm>
            <a:off x="1524000" y="1828800"/>
            <a:ext cx="3276600" cy="2127250"/>
          </a:xfrm>
          <a:prstGeom prst="rect">
            <a:avLst/>
          </a:prstGeom>
          <a:noFill/>
        </p:spPr>
      </p:pic>
      <p:pic>
        <p:nvPicPr>
          <p:cNvPr id="78854" name="Picture 6"/>
          <p:cNvPicPr>
            <a:picLocks noChangeAspect="1" noChangeArrowheads="1"/>
          </p:cNvPicPr>
          <p:nvPr/>
        </p:nvPicPr>
        <p:blipFill>
          <a:blip r:embed="rId3" cstate="print"/>
          <a:srcRect/>
          <a:stretch>
            <a:fillRect/>
          </a:stretch>
        </p:blipFill>
        <p:spPr bwMode="auto">
          <a:xfrm>
            <a:off x="5334000" y="1828800"/>
            <a:ext cx="3287713" cy="2819400"/>
          </a:xfrm>
          <a:prstGeom prst="rect">
            <a:avLst/>
          </a:prstGeom>
          <a:noFill/>
        </p:spPr>
      </p:pic>
      <p:sp>
        <p:nvSpPr>
          <p:cNvPr id="78855" name="Line 7"/>
          <p:cNvSpPr>
            <a:spLocks noChangeShapeType="1"/>
          </p:cNvSpPr>
          <p:nvPr/>
        </p:nvSpPr>
        <p:spPr bwMode="auto">
          <a:xfrm flipV="1">
            <a:off x="3048000" y="3657600"/>
            <a:ext cx="2743200" cy="1447800"/>
          </a:xfrm>
          <a:prstGeom prst="line">
            <a:avLst/>
          </a:prstGeom>
          <a:noFill/>
          <a:ln w="38100" cmpd="dbl">
            <a:solidFill>
              <a:srgbClr val="FF0066"/>
            </a:solidFill>
            <a:round/>
            <a:headEnd/>
            <a:tailEnd type="triangle" w="med" len="med"/>
          </a:ln>
          <a:effectLst/>
        </p:spPr>
        <p:txBody>
          <a:bodyPr/>
          <a:lstStyle/>
          <a:p>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t>By: Imdadullah, Lecturer Department of MIS, CBA, KSU</a:t>
            </a:r>
          </a:p>
        </p:txBody>
      </p:sp>
      <p:sp>
        <p:nvSpPr>
          <p:cNvPr id="80898" name="Rectangle 2"/>
          <p:cNvSpPr>
            <a:spLocks noGrp="1" noChangeArrowheads="1"/>
          </p:cNvSpPr>
          <p:nvPr>
            <p:ph type="body" idx="1"/>
          </p:nvPr>
        </p:nvSpPr>
        <p:spPr>
          <a:xfrm>
            <a:off x="914400" y="990600"/>
            <a:ext cx="7543800" cy="1219200"/>
          </a:xfrm>
        </p:spPr>
        <p:txBody>
          <a:bodyPr/>
          <a:lstStyle/>
          <a:p>
            <a:pPr marL="609600" indent="-609600" algn="just">
              <a:lnSpc>
                <a:spcPct val="80000"/>
              </a:lnSpc>
              <a:buFontTx/>
              <a:buNone/>
            </a:pPr>
            <a:r>
              <a:rPr lang="en-US" sz="1600" dirty="0"/>
              <a:t>Conditional Formatting is based on fulfillment of a condition. If the condition is true, formatting takes and no action otherwise. </a:t>
            </a:r>
          </a:p>
          <a:p>
            <a:pPr marL="609600" indent="-609600" algn="just">
              <a:lnSpc>
                <a:spcPct val="80000"/>
              </a:lnSpc>
              <a:buFontTx/>
              <a:buNone/>
            </a:pPr>
            <a:r>
              <a:rPr lang="en-US" sz="1600" dirty="0"/>
              <a:t>Select the cells in which conditional formatting is required. Then click on </a:t>
            </a:r>
            <a:r>
              <a:rPr lang="en-US" sz="1600" dirty="0" smtClean="0">
                <a:solidFill>
                  <a:srgbClr val="FF0000"/>
                </a:solidFill>
              </a:rPr>
              <a:t>Home&gt; </a:t>
            </a:r>
            <a:r>
              <a:rPr lang="en-US" sz="1600" dirty="0">
                <a:solidFill>
                  <a:srgbClr val="FF0000"/>
                </a:solidFill>
              </a:rPr>
              <a:t>Con</a:t>
            </a:r>
            <a:r>
              <a:rPr lang="en-US" sz="1600" u="sng" dirty="0">
                <a:solidFill>
                  <a:srgbClr val="FF0000"/>
                </a:solidFill>
              </a:rPr>
              <a:t>d</a:t>
            </a:r>
            <a:r>
              <a:rPr lang="en-US" sz="1600" dirty="0">
                <a:solidFill>
                  <a:srgbClr val="FF0000"/>
                </a:solidFill>
              </a:rPr>
              <a:t>itional </a:t>
            </a:r>
            <a:r>
              <a:rPr lang="en-US" sz="1600" dirty="0" smtClean="0">
                <a:solidFill>
                  <a:srgbClr val="FF0000"/>
                </a:solidFill>
              </a:rPr>
              <a:t>Formatting&gt;Manage Rules&gt;</a:t>
            </a:r>
            <a:r>
              <a:rPr lang="en-US" sz="1600" dirty="0" smtClean="0"/>
              <a:t>. </a:t>
            </a:r>
            <a:r>
              <a:rPr lang="en-US" sz="1600" dirty="0"/>
              <a:t>The following dialogue box is displayed:</a:t>
            </a:r>
          </a:p>
          <a:p>
            <a:pPr marL="609600" indent="-609600">
              <a:lnSpc>
                <a:spcPct val="80000"/>
              </a:lnSpc>
            </a:pPr>
            <a:endParaRPr lang="en-US" sz="1600" dirty="0" smtClean="0"/>
          </a:p>
          <a:p>
            <a:pPr marL="609600" indent="-609600">
              <a:lnSpc>
                <a:spcPct val="80000"/>
              </a:lnSpc>
            </a:pPr>
            <a:endParaRPr lang="en-US" sz="1600" dirty="0" smtClean="0"/>
          </a:p>
          <a:p>
            <a:pPr marL="609600" indent="-609600">
              <a:lnSpc>
                <a:spcPct val="80000"/>
              </a:lnSpc>
            </a:pPr>
            <a:endParaRPr lang="en-US" sz="1600" dirty="0" smtClean="0"/>
          </a:p>
          <a:p>
            <a:pPr marL="609600" indent="-609600">
              <a:lnSpc>
                <a:spcPct val="80000"/>
              </a:lnSpc>
            </a:pPr>
            <a:endParaRPr lang="en-US" sz="1600" dirty="0" smtClean="0"/>
          </a:p>
          <a:p>
            <a:pPr marL="609600" indent="-609600">
              <a:lnSpc>
                <a:spcPct val="80000"/>
              </a:lnSpc>
            </a:pPr>
            <a:endParaRPr lang="en-US" sz="1600" dirty="0" smtClean="0"/>
          </a:p>
          <a:p>
            <a:pPr marL="609600" indent="-609600">
              <a:lnSpc>
                <a:spcPct val="80000"/>
              </a:lnSpc>
            </a:pPr>
            <a:endParaRPr lang="en-US" sz="1600" dirty="0" smtClean="0"/>
          </a:p>
          <a:p>
            <a:pPr marL="609600" indent="-609600">
              <a:lnSpc>
                <a:spcPct val="80000"/>
              </a:lnSpc>
            </a:pPr>
            <a:endParaRPr lang="en-US" sz="1600" dirty="0" smtClean="0"/>
          </a:p>
          <a:p>
            <a:pPr marL="609600" indent="-609600">
              <a:lnSpc>
                <a:spcPct val="80000"/>
              </a:lnSpc>
            </a:pPr>
            <a:endParaRPr lang="en-US" sz="1600" dirty="0" smtClean="0"/>
          </a:p>
          <a:p>
            <a:pPr marL="609600" indent="-609600">
              <a:lnSpc>
                <a:spcPct val="80000"/>
              </a:lnSpc>
            </a:pPr>
            <a:endParaRPr lang="en-US" sz="1600" dirty="0" smtClean="0"/>
          </a:p>
          <a:p>
            <a:pPr marL="609600" indent="-609600">
              <a:lnSpc>
                <a:spcPct val="80000"/>
              </a:lnSpc>
            </a:pPr>
            <a:r>
              <a:rPr lang="en-US" sz="1600" dirty="0" smtClean="0"/>
              <a:t>Now click </a:t>
            </a:r>
            <a:r>
              <a:rPr lang="en-US" sz="1600" dirty="0" smtClean="0">
                <a:solidFill>
                  <a:srgbClr val="FF0000"/>
                </a:solidFill>
              </a:rPr>
              <a:t>New Rules</a:t>
            </a:r>
            <a:r>
              <a:rPr lang="en-US" sz="1600" dirty="0" smtClean="0"/>
              <a:t>. A new Dialogue Box appears. Select </a:t>
            </a:r>
            <a:r>
              <a:rPr lang="en-US" sz="1600" dirty="0" smtClean="0">
                <a:solidFill>
                  <a:srgbClr val="FF0000"/>
                </a:solidFill>
              </a:rPr>
              <a:t>“Format only cells that contain”</a:t>
            </a:r>
            <a:endParaRPr lang="en-US" sz="1600" dirty="0">
              <a:solidFill>
                <a:srgbClr val="FF0000"/>
              </a:solidFill>
            </a:endParaRPr>
          </a:p>
        </p:txBody>
      </p:sp>
      <p:sp>
        <p:nvSpPr>
          <p:cNvPr id="80899" name="Text Box 3"/>
          <p:cNvSpPr txBox="1">
            <a:spLocks noGrp="1" noChangeArrowheads="1"/>
          </p:cNvSpPr>
          <p:nvPr>
            <p:ph type="title"/>
          </p:nvPr>
        </p:nvSpPr>
        <p:spPr>
          <a:xfrm>
            <a:off x="442913" y="457200"/>
            <a:ext cx="8243887" cy="457200"/>
          </a:xfrm>
          <a:noFill/>
          <a:ln/>
        </p:spPr>
        <p:txBody>
          <a:bodyPr/>
          <a:lstStyle/>
          <a:p>
            <a:pPr>
              <a:lnSpc>
                <a:spcPct val="100000"/>
              </a:lnSpc>
              <a:spcBef>
                <a:spcPct val="50000"/>
              </a:spcBef>
            </a:pPr>
            <a:r>
              <a:rPr lang="en-US" sz="3200" u="sng">
                <a:solidFill>
                  <a:srgbClr val="FF0066"/>
                </a:solidFill>
              </a:rPr>
              <a:t>Conditional Formatting</a:t>
            </a:r>
          </a:p>
        </p:txBody>
      </p:sp>
      <p:pic>
        <p:nvPicPr>
          <p:cNvPr id="5122" name="Picture 2"/>
          <p:cNvPicPr>
            <a:picLocks noChangeAspect="1" noChangeArrowheads="1"/>
          </p:cNvPicPr>
          <p:nvPr/>
        </p:nvPicPr>
        <p:blipFill>
          <a:blip r:embed="rId2" cstate="print"/>
          <a:srcRect/>
          <a:stretch>
            <a:fillRect/>
          </a:stretch>
        </p:blipFill>
        <p:spPr bwMode="auto">
          <a:xfrm>
            <a:off x="1676400" y="2514600"/>
            <a:ext cx="5324475" cy="15956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85800" y="1143000"/>
            <a:ext cx="8001000" cy="3752441"/>
          </a:xfrm>
          <a:prstGeom prst="rect">
            <a:avLst/>
          </a:prstGeom>
          <a:noFill/>
          <a:ln w="9525">
            <a:noFill/>
            <a:miter lim="800000"/>
            <a:headEnd/>
            <a:tailEnd/>
          </a:ln>
          <a:effectLst/>
        </p:spPr>
      </p:pic>
      <p:sp>
        <p:nvSpPr>
          <p:cNvPr id="12" name="Footer Placeholder 4"/>
          <p:cNvSpPr>
            <a:spLocks noGrp="1"/>
          </p:cNvSpPr>
          <p:nvPr>
            <p:ph type="ftr" sz="quarter" idx="11"/>
          </p:nvPr>
        </p:nvSpPr>
        <p:spPr/>
        <p:txBody>
          <a:bodyPr/>
          <a:lstStyle/>
          <a:p>
            <a:r>
              <a:rPr lang="en-US"/>
              <a:t>By: Imdadullah, Lecturer Department of MIS, CBA, KSU</a:t>
            </a:r>
          </a:p>
        </p:txBody>
      </p:sp>
      <p:sp>
        <p:nvSpPr>
          <p:cNvPr id="13" name="Slide Number Placeholder 5"/>
          <p:cNvSpPr>
            <a:spLocks noGrp="1"/>
          </p:cNvSpPr>
          <p:nvPr>
            <p:ph type="sldNum" sz="quarter" idx="12"/>
          </p:nvPr>
        </p:nvSpPr>
        <p:spPr/>
        <p:txBody>
          <a:bodyPr/>
          <a:lstStyle/>
          <a:p>
            <a:fld id="{0313437D-3D32-461D-AC53-2ED68AFB37E8}" type="slidenum">
              <a:rPr lang="ar-SA"/>
              <a:pPr/>
              <a:t>42</a:t>
            </a:fld>
            <a:endParaRPr lang="en-US"/>
          </a:p>
        </p:txBody>
      </p:sp>
      <p:sp>
        <p:nvSpPr>
          <p:cNvPr id="80899" name="Text Box 3"/>
          <p:cNvSpPr txBox="1">
            <a:spLocks noGrp="1" noChangeArrowheads="1"/>
          </p:cNvSpPr>
          <p:nvPr>
            <p:ph type="title"/>
          </p:nvPr>
        </p:nvSpPr>
        <p:spPr>
          <a:xfrm>
            <a:off x="442913" y="457200"/>
            <a:ext cx="8243887" cy="457200"/>
          </a:xfrm>
          <a:noFill/>
          <a:ln/>
        </p:spPr>
        <p:txBody>
          <a:bodyPr/>
          <a:lstStyle/>
          <a:p>
            <a:pPr>
              <a:lnSpc>
                <a:spcPct val="100000"/>
              </a:lnSpc>
              <a:spcBef>
                <a:spcPct val="50000"/>
              </a:spcBef>
            </a:pPr>
            <a:r>
              <a:rPr lang="en-US" sz="3200" u="sng">
                <a:solidFill>
                  <a:srgbClr val="FF0066"/>
                </a:solidFill>
              </a:rPr>
              <a:t>Conditional Formatting</a:t>
            </a:r>
          </a:p>
        </p:txBody>
      </p:sp>
      <p:sp>
        <p:nvSpPr>
          <p:cNvPr id="80903" name="AutoShape 7"/>
          <p:cNvSpPr>
            <a:spLocks noChangeArrowheads="1"/>
          </p:cNvSpPr>
          <p:nvPr/>
        </p:nvSpPr>
        <p:spPr bwMode="auto">
          <a:xfrm>
            <a:off x="228600" y="5181600"/>
            <a:ext cx="2133600" cy="1143000"/>
          </a:xfrm>
          <a:prstGeom prst="wedgeRoundRectCallout">
            <a:avLst>
              <a:gd name="adj1" fmla="val 36238"/>
              <a:gd name="adj2" fmla="val -221142"/>
              <a:gd name="adj3" fmla="val 16667"/>
            </a:avLst>
          </a:prstGeom>
          <a:solidFill>
            <a:schemeClr val="accent1"/>
          </a:solidFill>
          <a:ln w="9525">
            <a:solidFill>
              <a:schemeClr val="tx1"/>
            </a:solidFill>
            <a:miter lim="800000"/>
            <a:headEnd/>
            <a:tailEnd/>
          </a:ln>
          <a:effectLst/>
        </p:spPr>
        <p:txBody>
          <a:bodyPr/>
          <a:lstStyle/>
          <a:p>
            <a:pPr algn="ctr"/>
            <a:r>
              <a:rPr lang="en-US" sz="1100" b="1" dirty="0"/>
              <a:t>Select condition with appropriate values, then click on format. Then select options in Format Cells Dialogue Box</a:t>
            </a:r>
          </a:p>
        </p:txBody>
      </p:sp>
      <p:sp>
        <p:nvSpPr>
          <p:cNvPr id="80904" name="AutoShape 8"/>
          <p:cNvSpPr>
            <a:spLocks/>
          </p:cNvSpPr>
          <p:nvPr/>
        </p:nvSpPr>
        <p:spPr bwMode="auto">
          <a:xfrm rot="16200000">
            <a:off x="2705100" y="1409700"/>
            <a:ext cx="152400" cy="3581400"/>
          </a:xfrm>
          <a:prstGeom prst="leftBrace">
            <a:avLst>
              <a:gd name="adj1" fmla="val 195833"/>
              <a:gd name="adj2" fmla="val 49245"/>
            </a:avLst>
          </a:prstGeom>
          <a:noFill/>
          <a:ln w="19050">
            <a:solidFill>
              <a:srgbClr val="FF0000"/>
            </a:solidFill>
            <a:round/>
            <a:headEnd/>
            <a:tailEnd/>
          </a:ln>
          <a:effectLst/>
        </p:spPr>
        <p:txBody>
          <a:bodyPr wrap="none" anchor="ctr"/>
          <a:lstStyle/>
          <a:p>
            <a:endParaRPr lang="en-GB"/>
          </a:p>
        </p:txBody>
      </p:sp>
      <p:sp>
        <p:nvSpPr>
          <p:cNvPr id="80905" name="Line 9"/>
          <p:cNvSpPr>
            <a:spLocks noChangeShapeType="1"/>
          </p:cNvSpPr>
          <p:nvPr/>
        </p:nvSpPr>
        <p:spPr bwMode="auto">
          <a:xfrm flipV="1">
            <a:off x="2286000" y="3657600"/>
            <a:ext cx="533400" cy="1828800"/>
          </a:xfrm>
          <a:prstGeom prst="line">
            <a:avLst/>
          </a:prstGeom>
          <a:noFill/>
          <a:ln w="19050">
            <a:solidFill>
              <a:srgbClr val="FF0000"/>
            </a:solidFill>
            <a:round/>
            <a:headEnd/>
            <a:tailEnd type="triangle" w="med" len="med"/>
          </a:ln>
          <a:effectLst/>
        </p:spPr>
        <p:txBody>
          <a:bodyPr/>
          <a:lstStyle/>
          <a:p>
            <a:endParaRPr lang="en-GB"/>
          </a:p>
        </p:txBody>
      </p:sp>
      <p:sp>
        <p:nvSpPr>
          <p:cNvPr id="80906" name="Line 10"/>
          <p:cNvSpPr>
            <a:spLocks noChangeShapeType="1"/>
          </p:cNvSpPr>
          <p:nvPr/>
        </p:nvSpPr>
        <p:spPr bwMode="auto">
          <a:xfrm flipV="1">
            <a:off x="2362200" y="4114800"/>
            <a:ext cx="2514600" cy="1524000"/>
          </a:xfrm>
          <a:prstGeom prst="line">
            <a:avLst/>
          </a:prstGeom>
          <a:noFill/>
          <a:ln w="19050">
            <a:solidFill>
              <a:srgbClr val="FF0000"/>
            </a:solidFill>
            <a:round/>
            <a:headEnd/>
            <a:tailEnd type="triangle" w="med" len="med"/>
          </a:ln>
          <a:effectLst/>
        </p:spPr>
        <p:txBody>
          <a:bodyPr/>
          <a:lstStyle/>
          <a:p>
            <a:endParaRPr lang="en-GB"/>
          </a:p>
        </p:txBody>
      </p:sp>
      <p:sp>
        <p:nvSpPr>
          <p:cNvPr id="80907" name="Text Box 11"/>
          <p:cNvSpPr txBox="1">
            <a:spLocks noChangeArrowheads="1"/>
          </p:cNvSpPr>
          <p:nvPr/>
        </p:nvSpPr>
        <p:spPr bwMode="auto">
          <a:xfrm>
            <a:off x="2001664" y="3131000"/>
            <a:ext cx="381000" cy="369332"/>
          </a:xfrm>
          <a:prstGeom prst="rect">
            <a:avLst/>
          </a:prstGeom>
          <a:noFill/>
          <a:ln w="9525">
            <a:noFill/>
            <a:miter lim="800000"/>
            <a:headEnd/>
            <a:tailEnd/>
          </a:ln>
          <a:effectLst/>
        </p:spPr>
        <p:txBody>
          <a:bodyPr wrap="square">
            <a:spAutoFit/>
          </a:bodyPr>
          <a:lstStyle/>
          <a:p>
            <a:pPr>
              <a:spcBef>
                <a:spcPct val="50000"/>
              </a:spcBef>
            </a:pPr>
            <a:r>
              <a:rPr lang="en-US" dirty="0">
                <a:solidFill>
                  <a:srgbClr val="FF0000"/>
                </a:solidFill>
              </a:rPr>
              <a:t>1</a:t>
            </a:r>
          </a:p>
        </p:txBody>
      </p:sp>
      <p:sp>
        <p:nvSpPr>
          <p:cNvPr id="80908" name="Text Box 12"/>
          <p:cNvSpPr txBox="1">
            <a:spLocks noChangeArrowheads="1"/>
          </p:cNvSpPr>
          <p:nvPr/>
        </p:nvSpPr>
        <p:spPr bwMode="auto">
          <a:xfrm>
            <a:off x="2895600" y="3657600"/>
            <a:ext cx="304800" cy="366713"/>
          </a:xfrm>
          <a:prstGeom prst="rect">
            <a:avLst/>
          </a:prstGeom>
          <a:noFill/>
          <a:ln w="9525">
            <a:noFill/>
            <a:miter lim="800000"/>
            <a:headEnd/>
            <a:tailEnd/>
          </a:ln>
          <a:effectLst/>
        </p:spPr>
        <p:txBody>
          <a:bodyPr>
            <a:spAutoFit/>
          </a:bodyPr>
          <a:lstStyle/>
          <a:p>
            <a:pPr>
              <a:spcBef>
                <a:spcPct val="50000"/>
              </a:spcBef>
            </a:pPr>
            <a:r>
              <a:rPr lang="en-US" dirty="0">
                <a:solidFill>
                  <a:srgbClr val="FF0000"/>
                </a:solidFill>
              </a:rPr>
              <a:t>2</a:t>
            </a:r>
          </a:p>
        </p:txBody>
      </p:sp>
      <p:sp>
        <p:nvSpPr>
          <p:cNvPr id="80909" name="Text Box 13"/>
          <p:cNvSpPr txBox="1">
            <a:spLocks noChangeArrowheads="1"/>
          </p:cNvSpPr>
          <p:nvPr/>
        </p:nvSpPr>
        <p:spPr bwMode="auto">
          <a:xfrm>
            <a:off x="4572000" y="4343400"/>
            <a:ext cx="381000" cy="366713"/>
          </a:xfrm>
          <a:prstGeom prst="rect">
            <a:avLst/>
          </a:prstGeom>
          <a:noFill/>
          <a:ln w="9525">
            <a:noFill/>
            <a:miter lim="800000"/>
            <a:headEnd/>
            <a:tailEnd/>
          </a:ln>
          <a:effectLst/>
        </p:spPr>
        <p:txBody>
          <a:bodyPr>
            <a:spAutoFit/>
          </a:bodyPr>
          <a:lstStyle/>
          <a:p>
            <a:pPr>
              <a:spcBef>
                <a:spcPct val="50000"/>
              </a:spcBef>
            </a:pPr>
            <a:r>
              <a:rPr lang="en-US" dirty="0">
                <a:solidFill>
                  <a:srgbClr val="FF0000"/>
                </a:solidFill>
              </a:rPr>
              <a:t>3</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4294967295"/>
          </p:nvPr>
        </p:nvSpPr>
        <p:spPr>
          <a:xfrm>
            <a:off x="2514600" y="6019800"/>
            <a:ext cx="4343400" cy="701675"/>
          </a:xfrm>
          <a:prstGeom prst="rect">
            <a:avLst/>
          </a:prstGeom>
        </p:spPr>
        <p:txBody>
          <a:bodyPr/>
          <a:lstStyle/>
          <a:p>
            <a:pPr>
              <a:defRPr/>
            </a:pPr>
            <a:r>
              <a:rPr lang="en-US" dirty="0"/>
              <a:t>By: </a:t>
            </a:r>
            <a:r>
              <a:rPr lang="en-US" dirty="0" err="1"/>
              <a:t>Imdadullah</a:t>
            </a:r>
            <a:r>
              <a:rPr lang="en-US" dirty="0"/>
              <a:t>, Lecturer Department of MIS, CBA, KSU</a:t>
            </a:r>
          </a:p>
        </p:txBody>
      </p:sp>
      <p:sp>
        <p:nvSpPr>
          <p:cNvPr id="5" name="Rectangle 6"/>
          <p:cNvSpPr>
            <a:spLocks noGrp="1" noChangeArrowheads="1"/>
          </p:cNvSpPr>
          <p:nvPr>
            <p:ph type="sldNum" sz="quarter" idx="4294967295"/>
          </p:nvPr>
        </p:nvSpPr>
        <p:spPr>
          <a:xfrm>
            <a:off x="8001000" y="6245225"/>
            <a:ext cx="838200" cy="476250"/>
          </a:xfrm>
          <a:prstGeom prst="rect">
            <a:avLst/>
          </a:prstGeom>
        </p:spPr>
        <p:txBody>
          <a:bodyPr/>
          <a:lstStyle/>
          <a:p>
            <a:pPr>
              <a:defRPr/>
            </a:pPr>
            <a:fld id="{E7A164EF-681D-48F6-BEAE-1210A1805E25}" type="slidenum">
              <a:rPr lang="en-US"/>
              <a:pPr>
                <a:defRPr/>
              </a:pPr>
              <a:t>43</a:t>
            </a:fld>
            <a:endParaRPr lang="en-US" dirty="0"/>
          </a:p>
        </p:txBody>
      </p:sp>
      <p:sp>
        <p:nvSpPr>
          <p:cNvPr id="91138" name="Rectangle 2"/>
          <p:cNvSpPr>
            <a:spLocks noGrp="1" noRot="1" noChangeArrowheads="1"/>
          </p:cNvSpPr>
          <p:nvPr>
            <p:ph type="ctrTitle"/>
          </p:nvPr>
        </p:nvSpPr>
        <p:spPr>
          <a:xfrm>
            <a:off x="838200" y="596900"/>
            <a:ext cx="7810500" cy="1460500"/>
          </a:xfrm>
        </p:spPr>
        <p:txBody>
          <a:bodyPr/>
          <a:lstStyle/>
          <a:p>
            <a:pPr eaLnBrk="1" hangingPunct="1">
              <a:defRPr/>
            </a:pPr>
            <a:r>
              <a:rPr lang="en-US" sz="3200" smtClean="0">
                <a:solidFill>
                  <a:srgbClr val="FF0066"/>
                </a:solidFill>
              </a:rPr>
              <a:t>Data Analysis Tools </a:t>
            </a:r>
            <a:br>
              <a:rPr lang="en-US" sz="3200" smtClean="0">
                <a:solidFill>
                  <a:srgbClr val="FF0066"/>
                </a:solidFill>
              </a:rPr>
            </a:br>
            <a:r>
              <a:rPr lang="en-US" sz="3200" smtClean="0">
                <a:solidFill>
                  <a:srgbClr val="FF0066"/>
                </a:solidFill>
              </a:rPr>
              <a:t>Goal Seek and Scenario</a:t>
            </a:r>
            <a:r>
              <a:rPr lang="en-US" sz="4800" smtClean="0"/>
              <a:t> </a:t>
            </a:r>
          </a:p>
        </p:txBody>
      </p:sp>
      <p:sp>
        <p:nvSpPr>
          <p:cNvPr id="91141" name="Rectangle 5"/>
          <p:cNvSpPr>
            <a:spLocks noChangeArrowheads="1"/>
          </p:cNvSpPr>
          <p:nvPr/>
        </p:nvSpPr>
        <p:spPr bwMode="auto">
          <a:xfrm>
            <a:off x="685800" y="2362200"/>
            <a:ext cx="7772400" cy="2209800"/>
          </a:xfrm>
          <a:prstGeom prst="rect">
            <a:avLst/>
          </a:prstGeom>
          <a:noFill/>
          <a:ln w="9525">
            <a:noFill/>
            <a:miter lim="800000"/>
            <a:headEnd/>
            <a:tailEnd/>
          </a:ln>
        </p:spPr>
        <p:txBody>
          <a:bodyPr/>
          <a:lstStyle/>
          <a:p>
            <a:pPr eaLnBrk="1" hangingPunct="1">
              <a:lnSpc>
                <a:spcPct val="90000"/>
              </a:lnSpc>
              <a:buClr>
                <a:schemeClr val="tx2"/>
              </a:buClr>
            </a:pPr>
            <a:endParaRPr lang="en-US" sz="2000" dirty="0">
              <a:cs typeface="Times New Roman" pitchFamily="18" charset="0"/>
            </a:endParaRPr>
          </a:p>
          <a:p>
            <a:pPr eaLnBrk="1" hangingPunct="1">
              <a:lnSpc>
                <a:spcPct val="90000"/>
              </a:lnSpc>
              <a:buClr>
                <a:schemeClr val="tx2"/>
              </a:buClr>
            </a:pPr>
            <a:r>
              <a:rPr lang="en-US" sz="2000" dirty="0">
                <a:latin typeface="Times New Roman" pitchFamily="18" charset="0"/>
                <a:cs typeface="Times New Roman" pitchFamily="18" charset="0"/>
              </a:rPr>
              <a:t>Goal Seek, optimizes a goal and provides a solution when one variable changes. </a:t>
            </a:r>
          </a:p>
          <a:p>
            <a:pPr eaLnBrk="1" hangingPunct="1">
              <a:lnSpc>
                <a:spcPct val="90000"/>
              </a:lnSpc>
              <a:buClr>
                <a:schemeClr val="tx2"/>
              </a:buClr>
            </a:pPr>
            <a:endParaRPr lang="en-US" sz="2000" dirty="0">
              <a:latin typeface="Times New Roman" pitchFamily="18" charset="0"/>
              <a:cs typeface="Times New Roman" pitchFamily="18" charset="0"/>
            </a:endParaRPr>
          </a:p>
          <a:p>
            <a:pPr eaLnBrk="1" hangingPunct="1">
              <a:lnSpc>
                <a:spcPct val="90000"/>
              </a:lnSpc>
              <a:buClr>
                <a:schemeClr val="tx2"/>
              </a:buClr>
            </a:pPr>
            <a:r>
              <a:rPr lang="en-US" sz="2000" dirty="0">
                <a:latin typeface="Times New Roman" pitchFamily="18" charset="0"/>
                <a:cs typeface="Times New Roman" pitchFamily="18" charset="0"/>
              </a:rPr>
              <a:t>Scenarios create several different solutions for a complex business problem.</a:t>
            </a:r>
            <a:endParaRPr lang="en-US" sz="20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By: Imdadullah, Lecturer Department of MIS, CBA, KSU</a:t>
            </a:r>
          </a:p>
        </p:txBody>
      </p:sp>
      <p:sp>
        <p:nvSpPr>
          <p:cNvPr id="5" name="Slide Number Placeholder 5"/>
          <p:cNvSpPr>
            <a:spLocks noGrp="1"/>
          </p:cNvSpPr>
          <p:nvPr>
            <p:ph type="sldNum" sz="quarter" idx="12"/>
          </p:nvPr>
        </p:nvSpPr>
        <p:spPr/>
        <p:txBody>
          <a:bodyPr/>
          <a:lstStyle/>
          <a:p>
            <a:pPr>
              <a:defRPr/>
            </a:pPr>
            <a:fld id="{09848672-B4CC-49C4-9CA4-525AEF11C9DE}" type="slidenum">
              <a:rPr lang="en-US"/>
              <a:pPr>
                <a:defRPr/>
              </a:pPr>
              <a:t>44</a:t>
            </a:fld>
            <a:endParaRPr lang="en-US"/>
          </a:p>
        </p:txBody>
      </p:sp>
      <p:sp>
        <p:nvSpPr>
          <p:cNvPr id="94210" name="Rectangle 2"/>
          <p:cNvSpPr>
            <a:spLocks noGrp="1" noRot="1" noChangeArrowheads="1"/>
          </p:cNvSpPr>
          <p:nvPr>
            <p:ph type="title"/>
          </p:nvPr>
        </p:nvSpPr>
        <p:spPr>
          <a:xfrm>
            <a:off x="301625" y="585788"/>
            <a:ext cx="8510588" cy="844550"/>
          </a:xfrm>
        </p:spPr>
        <p:txBody>
          <a:bodyPr/>
          <a:lstStyle/>
          <a:p>
            <a:pPr eaLnBrk="1" hangingPunct="1">
              <a:defRPr/>
            </a:pPr>
            <a:r>
              <a:rPr lang="en-US" sz="3600" smtClean="0">
                <a:solidFill>
                  <a:srgbClr val="FF0066"/>
                </a:solidFill>
              </a:rPr>
              <a:t>What-If Analysis</a:t>
            </a:r>
          </a:p>
        </p:txBody>
      </p:sp>
      <p:sp>
        <p:nvSpPr>
          <p:cNvPr id="94211" name="Rectangle 3"/>
          <p:cNvSpPr>
            <a:spLocks noGrp="1" noRot="1" noChangeArrowheads="1"/>
          </p:cNvSpPr>
          <p:nvPr>
            <p:ph type="body" idx="1"/>
          </p:nvPr>
        </p:nvSpPr>
        <p:spPr>
          <a:xfrm>
            <a:off x="538163" y="1824038"/>
            <a:ext cx="8067675" cy="3709987"/>
          </a:xfrm>
        </p:spPr>
        <p:txBody>
          <a:bodyPr/>
          <a:lstStyle/>
          <a:p>
            <a:pPr eaLnBrk="1" hangingPunct="1">
              <a:lnSpc>
                <a:spcPct val="90000"/>
              </a:lnSpc>
              <a:buClr>
                <a:schemeClr val="tx2"/>
              </a:buClr>
              <a:defRPr/>
            </a:pPr>
            <a:r>
              <a:rPr lang="en-US" sz="2000" smtClean="0">
                <a:cs typeface="Times New Roman" pitchFamily="18" charset="0"/>
              </a:rPr>
              <a:t>What-If analysis allows businesses to analyze their financial picture to forecast and make other financial decisions.</a:t>
            </a:r>
            <a:r>
              <a:rPr lang="en-US" sz="2000" smtClean="0"/>
              <a:t> </a:t>
            </a:r>
          </a:p>
          <a:p>
            <a:pPr eaLnBrk="1" hangingPunct="1">
              <a:lnSpc>
                <a:spcPct val="90000"/>
              </a:lnSpc>
              <a:buClr>
                <a:schemeClr val="tx2"/>
              </a:buClr>
              <a:defRPr/>
            </a:pPr>
            <a:endParaRPr lang="en-US" sz="2000" smtClean="0"/>
          </a:p>
          <a:p>
            <a:pPr eaLnBrk="1" hangingPunct="1">
              <a:lnSpc>
                <a:spcPct val="90000"/>
              </a:lnSpc>
              <a:buClr>
                <a:schemeClr val="tx2"/>
              </a:buClr>
              <a:defRPr/>
            </a:pPr>
            <a:r>
              <a:rPr lang="en-US" sz="2000" smtClean="0">
                <a:cs typeface="Times New Roman" pitchFamily="18" charset="0"/>
              </a:rPr>
              <a:t>Typical questions asked:</a:t>
            </a:r>
          </a:p>
          <a:p>
            <a:pPr lvl="1" eaLnBrk="1" hangingPunct="1">
              <a:lnSpc>
                <a:spcPct val="90000"/>
              </a:lnSpc>
              <a:buClr>
                <a:schemeClr val="tx2"/>
              </a:buClr>
              <a:buFont typeface="Wingdings" pitchFamily="2" charset="2"/>
              <a:buChar char="ü"/>
              <a:defRPr/>
            </a:pPr>
            <a:r>
              <a:rPr lang="en-US" sz="2000" smtClean="0">
                <a:latin typeface="Times New Roman"/>
                <a:cs typeface="Times New Roman" pitchFamily="18" charset="0"/>
              </a:rPr>
              <a:t>“</a:t>
            </a:r>
            <a:r>
              <a:rPr lang="en-US" sz="2000" smtClean="0">
                <a:cs typeface="Times New Roman" pitchFamily="18" charset="0"/>
              </a:rPr>
              <a:t>What if the interest rate decreases?</a:t>
            </a:r>
            <a:r>
              <a:rPr lang="en-US" sz="2000" smtClean="0">
                <a:latin typeface="Times New Roman"/>
                <a:cs typeface="Times New Roman" pitchFamily="18" charset="0"/>
              </a:rPr>
              <a:t>”</a:t>
            </a:r>
            <a:r>
              <a:rPr lang="en-US" sz="2000" smtClean="0">
                <a:cs typeface="Times New Roman" pitchFamily="18" charset="0"/>
              </a:rPr>
              <a:t> </a:t>
            </a:r>
          </a:p>
          <a:p>
            <a:pPr lvl="1" eaLnBrk="1" hangingPunct="1">
              <a:lnSpc>
                <a:spcPct val="90000"/>
              </a:lnSpc>
              <a:buClr>
                <a:schemeClr val="tx2"/>
              </a:buClr>
              <a:buFont typeface="Wingdings" pitchFamily="2" charset="2"/>
              <a:buChar char="ü"/>
              <a:defRPr/>
            </a:pPr>
            <a:r>
              <a:rPr lang="en-US" sz="2000" smtClean="0">
                <a:latin typeface="Times New Roman"/>
                <a:cs typeface="Times New Roman" pitchFamily="18" charset="0"/>
              </a:rPr>
              <a:t>“</a:t>
            </a:r>
            <a:r>
              <a:rPr lang="en-US" sz="2000" smtClean="0">
                <a:cs typeface="Times New Roman" pitchFamily="18" charset="0"/>
              </a:rPr>
              <a:t>What if the markup rate increases by 1%?</a:t>
            </a:r>
            <a:r>
              <a:rPr lang="en-US" sz="2000" smtClean="0">
                <a:latin typeface="Times New Roman"/>
                <a:cs typeface="Times New Roman" pitchFamily="18" charset="0"/>
              </a:rPr>
              <a:t>”</a:t>
            </a:r>
            <a:r>
              <a:rPr lang="en-US" sz="2000" smtClean="0">
                <a:cs typeface="Times New Roman" pitchFamily="18" charset="0"/>
              </a:rPr>
              <a:t> </a:t>
            </a:r>
          </a:p>
          <a:p>
            <a:pPr lvl="1" eaLnBrk="1" hangingPunct="1">
              <a:lnSpc>
                <a:spcPct val="90000"/>
              </a:lnSpc>
              <a:buClr>
                <a:schemeClr val="tx2"/>
              </a:buClr>
              <a:buFont typeface="Wingdings" pitchFamily="2" charset="2"/>
              <a:buChar char="ü"/>
              <a:defRPr/>
            </a:pPr>
            <a:r>
              <a:rPr lang="en-US" sz="2000" smtClean="0">
                <a:latin typeface="Times New Roman"/>
                <a:cs typeface="Times New Roman" pitchFamily="18" charset="0"/>
              </a:rPr>
              <a:t>“</a:t>
            </a:r>
            <a:r>
              <a:rPr lang="en-US" sz="2000" smtClean="0">
                <a:cs typeface="Times New Roman" pitchFamily="18" charset="0"/>
              </a:rPr>
              <a:t>What if the travel budget is decreased by 10%?</a:t>
            </a:r>
            <a:r>
              <a:rPr lang="en-US" sz="2000" smtClean="0">
                <a:latin typeface="Times New Roman"/>
                <a:cs typeface="Times New Roman" pitchFamily="18" charset="0"/>
              </a:rPr>
              <a:t>”</a:t>
            </a:r>
            <a:r>
              <a:rPr lang="en-US" sz="2000" smtClean="0">
                <a:cs typeface="Times New Roman" pitchFamily="18" charset="0"/>
              </a:rPr>
              <a:t> </a:t>
            </a:r>
          </a:p>
          <a:p>
            <a:pPr lvl="1" eaLnBrk="1" hangingPunct="1">
              <a:lnSpc>
                <a:spcPct val="90000"/>
              </a:lnSpc>
              <a:buClr>
                <a:schemeClr val="tx2"/>
              </a:buClr>
              <a:buFont typeface="Wingdings" pitchFamily="2" charset="2"/>
              <a:buChar char="ü"/>
              <a:defRPr/>
            </a:pPr>
            <a:r>
              <a:rPr lang="en-US" sz="2000" smtClean="0">
                <a:latin typeface="Times New Roman"/>
                <a:cs typeface="Times New Roman" pitchFamily="18" charset="0"/>
              </a:rPr>
              <a:t>“</a:t>
            </a:r>
            <a:r>
              <a:rPr lang="en-US" sz="2000" smtClean="0">
                <a:cs typeface="Times New Roman" pitchFamily="18" charset="0"/>
              </a:rPr>
              <a:t>What if we increase production by 15%?</a:t>
            </a:r>
            <a:r>
              <a:rPr lang="en-US" sz="2000" smtClean="0">
                <a:latin typeface="Times New Roman"/>
                <a:cs typeface="Times New Roman" pitchFamily="18" charset="0"/>
              </a:rPr>
              <a:t>”</a:t>
            </a:r>
            <a:r>
              <a:rPr lang="en-US" sz="200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2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2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2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2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By: Imdadullah, Lecturer Department of MIS, CBA, KSU</a:t>
            </a:r>
          </a:p>
        </p:txBody>
      </p:sp>
      <p:sp>
        <p:nvSpPr>
          <p:cNvPr id="5" name="Slide Number Placeholder 5"/>
          <p:cNvSpPr>
            <a:spLocks noGrp="1"/>
          </p:cNvSpPr>
          <p:nvPr>
            <p:ph type="sldNum" sz="quarter" idx="12"/>
          </p:nvPr>
        </p:nvSpPr>
        <p:spPr/>
        <p:txBody>
          <a:bodyPr/>
          <a:lstStyle/>
          <a:p>
            <a:pPr>
              <a:defRPr/>
            </a:pPr>
            <a:fld id="{63499C0F-D527-47AF-BE1D-0BA6897A894B}" type="slidenum">
              <a:rPr lang="en-US"/>
              <a:pPr>
                <a:defRPr/>
              </a:pPr>
              <a:t>45</a:t>
            </a:fld>
            <a:endParaRPr lang="en-US"/>
          </a:p>
        </p:txBody>
      </p:sp>
      <p:sp>
        <p:nvSpPr>
          <p:cNvPr id="96258" name="Rectangle 2"/>
          <p:cNvSpPr>
            <a:spLocks noGrp="1" noRot="1" noChangeArrowheads="1"/>
          </p:cNvSpPr>
          <p:nvPr>
            <p:ph type="title"/>
          </p:nvPr>
        </p:nvSpPr>
        <p:spPr>
          <a:xfrm>
            <a:off x="315913" y="508000"/>
            <a:ext cx="8496300" cy="615950"/>
          </a:xfrm>
        </p:spPr>
        <p:txBody>
          <a:bodyPr/>
          <a:lstStyle/>
          <a:p>
            <a:pPr eaLnBrk="1" hangingPunct="1">
              <a:defRPr/>
            </a:pPr>
            <a:r>
              <a:rPr lang="en-US" sz="3200" b="1" smtClean="0">
                <a:solidFill>
                  <a:srgbClr val="FF0066"/>
                </a:solidFill>
              </a:rPr>
              <a:t>Procedures for Planning Analysis</a:t>
            </a:r>
          </a:p>
        </p:txBody>
      </p:sp>
      <p:sp>
        <p:nvSpPr>
          <p:cNvPr id="96259" name="Rectangle 3"/>
          <p:cNvSpPr>
            <a:spLocks noGrp="1" noRot="1" noChangeArrowheads="1"/>
          </p:cNvSpPr>
          <p:nvPr>
            <p:ph type="body" idx="1"/>
          </p:nvPr>
        </p:nvSpPr>
        <p:spPr>
          <a:xfrm>
            <a:off x="2286000" y="1219200"/>
            <a:ext cx="4572000" cy="4114800"/>
          </a:xfrm>
        </p:spPr>
        <p:txBody>
          <a:bodyPr/>
          <a:lstStyle/>
          <a:p>
            <a:pPr eaLnBrk="1" hangingPunct="1">
              <a:buClr>
                <a:schemeClr val="tx2"/>
              </a:buClr>
              <a:defRPr/>
            </a:pPr>
            <a:r>
              <a:rPr lang="en-US" smtClean="0"/>
              <a:t>Define the problem</a:t>
            </a:r>
          </a:p>
          <a:p>
            <a:pPr eaLnBrk="1" hangingPunct="1">
              <a:buClr>
                <a:schemeClr val="tx2"/>
              </a:buClr>
              <a:defRPr/>
            </a:pPr>
            <a:r>
              <a:rPr lang="en-US" smtClean="0"/>
              <a:t>Input values</a:t>
            </a:r>
          </a:p>
          <a:p>
            <a:pPr eaLnBrk="1" hangingPunct="1">
              <a:buClr>
                <a:schemeClr val="tx2"/>
              </a:buClr>
              <a:defRPr/>
            </a:pPr>
            <a:r>
              <a:rPr lang="en-US" smtClean="0"/>
              <a:t>Dependent cells</a:t>
            </a:r>
          </a:p>
          <a:p>
            <a:pPr eaLnBrk="1" hangingPunct="1">
              <a:buClr>
                <a:schemeClr val="tx2"/>
              </a:buClr>
              <a:defRPr/>
            </a:pPr>
            <a:r>
              <a:rPr lang="en-US" smtClean="0"/>
              <a:t>Results</a:t>
            </a:r>
          </a:p>
          <a:p>
            <a:pPr eaLnBrk="1" hangingPunct="1">
              <a:buClr>
                <a:schemeClr val="tx2"/>
              </a:buClr>
              <a:defRPr/>
            </a:pPr>
            <a:r>
              <a:rPr lang="en-US" smtClean="0"/>
              <a:t>Complete the analysis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By: Imdadullah, Lecturer Department of MIS, CBA, KSU</a:t>
            </a:r>
          </a:p>
        </p:txBody>
      </p:sp>
      <p:sp>
        <p:nvSpPr>
          <p:cNvPr id="5" name="Slide Number Placeholder 5"/>
          <p:cNvSpPr>
            <a:spLocks noGrp="1"/>
          </p:cNvSpPr>
          <p:nvPr>
            <p:ph type="sldNum" sz="quarter" idx="12"/>
          </p:nvPr>
        </p:nvSpPr>
        <p:spPr/>
        <p:txBody>
          <a:bodyPr/>
          <a:lstStyle/>
          <a:p>
            <a:pPr>
              <a:defRPr/>
            </a:pPr>
            <a:fld id="{FEB82D3D-139F-4ACE-941C-9EA940C3D5EB}" type="slidenum">
              <a:rPr lang="en-US"/>
              <a:pPr>
                <a:defRPr/>
              </a:pPr>
              <a:t>46</a:t>
            </a:fld>
            <a:endParaRPr lang="en-US"/>
          </a:p>
        </p:txBody>
      </p:sp>
      <p:sp>
        <p:nvSpPr>
          <p:cNvPr id="97282" name="Rectangle 2"/>
          <p:cNvSpPr>
            <a:spLocks noGrp="1" noRot="1" noChangeArrowheads="1"/>
          </p:cNvSpPr>
          <p:nvPr>
            <p:ph type="title"/>
          </p:nvPr>
        </p:nvSpPr>
        <p:spPr>
          <a:xfrm>
            <a:off x="315913" y="355600"/>
            <a:ext cx="8496300" cy="768350"/>
          </a:xfrm>
        </p:spPr>
        <p:txBody>
          <a:bodyPr/>
          <a:lstStyle/>
          <a:p>
            <a:pPr eaLnBrk="1" hangingPunct="1">
              <a:defRPr/>
            </a:pPr>
            <a:r>
              <a:rPr lang="en-US" sz="3200" b="1" smtClean="0">
                <a:solidFill>
                  <a:srgbClr val="FF0066"/>
                </a:solidFill>
              </a:rPr>
              <a:t>Define the Problem</a:t>
            </a:r>
          </a:p>
        </p:txBody>
      </p:sp>
      <p:sp>
        <p:nvSpPr>
          <p:cNvPr id="97283" name="Rectangle 3"/>
          <p:cNvSpPr>
            <a:spLocks noGrp="1" noRot="1" noChangeArrowheads="1"/>
          </p:cNvSpPr>
          <p:nvPr>
            <p:ph type="body" idx="1"/>
          </p:nvPr>
        </p:nvSpPr>
        <p:spPr>
          <a:xfrm>
            <a:off x="381000" y="1219200"/>
            <a:ext cx="8229600" cy="4456113"/>
          </a:xfrm>
        </p:spPr>
        <p:txBody>
          <a:bodyPr/>
          <a:lstStyle/>
          <a:p>
            <a:pPr eaLnBrk="1" hangingPunct="1">
              <a:buClr>
                <a:schemeClr val="tx2"/>
              </a:buClr>
              <a:defRPr/>
            </a:pPr>
            <a:r>
              <a:rPr lang="en-US" smtClean="0"/>
              <a:t>The problem must be clearly defined to begin the what-if analysis.</a:t>
            </a:r>
          </a:p>
          <a:p>
            <a:pPr lvl="1" eaLnBrk="1" hangingPunct="1">
              <a:buClr>
                <a:schemeClr val="tx2"/>
              </a:buClr>
              <a:buFont typeface="Wingdings" pitchFamily="2" charset="2"/>
              <a:buChar char="ü"/>
              <a:defRPr/>
            </a:pPr>
            <a:r>
              <a:rPr lang="en-US" smtClean="0"/>
              <a:t>Scenario: a person wants to purchase a home and cannot have payments larger than $1,000 per month.</a:t>
            </a:r>
          </a:p>
          <a:p>
            <a:pPr lvl="1" eaLnBrk="1" hangingPunct="1">
              <a:buClr>
                <a:schemeClr val="tx2"/>
              </a:buClr>
              <a:buFont typeface="Wingdings" pitchFamily="2" charset="2"/>
              <a:buChar char="ü"/>
              <a:defRPr/>
            </a:pPr>
            <a:r>
              <a:rPr lang="en-US" smtClean="0"/>
              <a:t>Problem definition: what is the maximum purchase price they can pay for a house?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2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t>By: Imdadullah, Lecturer Department of MIS, CBA, KSU</a:t>
            </a:r>
          </a:p>
        </p:txBody>
      </p:sp>
      <p:sp>
        <p:nvSpPr>
          <p:cNvPr id="9" name="Slide Number Placeholder 5"/>
          <p:cNvSpPr>
            <a:spLocks noGrp="1"/>
          </p:cNvSpPr>
          <p:nvPr>
            <p:ph type="sldNum" sz="quarter" idx="12"/>
          </p:nvPr>
        </p:nvSpPr>
        <p:spPr/>
        <p:txBody>
          <a:bodyPr/>
          <a:lstStyle/>
          <a:p>
            <a:pPr>
              <a:defRPr/>
            </a:pPr>
            <a:fld id="{1D0B5473-8CFD-4DDA-9080-2C5981F29C0F}" type="slidenum">
              <a:rPr lang="en-US"/>
              <a:pPr>
                <a:defRPr/>
              </a:pPr>
              <a:t>47</a:t>
            </a:fld>
            <a:endParaRPr lang="en-US"/>
          </a:p>
        </p:txBody>
      </p:sp>
      <p:sp>
        <p:nvSpPr>
          <p:cNvPr id="98306" name="Rectangle 2"/>
          <p:cNvSpPr>
            <a:spLocks noGrp="1" noRot="1" noChangeArrowheads="1"/>
          </p:cNvSpPr>
          <p:nvPr>
            <p:ph type="title"/>
          </p:nvPr>
        </p:nvSpPr>
        <p:spPr>
          <a:xfrm>
            <a:off x="381000" y="228600"/>
            <a:ext cx="8243888" cy="731838"/>
          </a:xfrm>
        </p:spPr>
        <p:txBody>
          <a:bodyPr/>
          <a:lstStyle/>
          <a:p>
            <a:pPr eaLnBrk="1" hangingPunct="1">
              <a:defRPr/>
            </a:pPr>
            <a:r>
              <a:rPr lang="en-US" sz="3200" b="1" smtClean="0">
                <a:solidFill>
                  <a:srgbClr val="FF0066"/>
                </a:solidFill>
              </a:rPr>
              <a:t>Input Values</a:t>
            </a:r>
          </a:p>
        </p:txBody>
      </p:sp>
      <p:sp>
        <p:nvSpPr>
          <p:cNvPr id="98307" name="Rectangle 3"/>
          <p:cNvSpPr>
            <a:spLocks noGrp="1" noRot="1" noChangeArrowheads="1"/>
          </p:cNvSpPr>
          <p:nvPr>
            <p:ph type="body" idx="1"/>
          </p:nvPr>
        </p:nvSpPr>
        <p:spPr>
          <a:xfrm>
            <a:off x="1143000" y="1219200"/>
            <a:ext cx="6938963" cy="4456113"/>
          </a:xfrm>
        </p:spPr>
        <p:txBody>
          <a:bodyPr/>
          <a:lstStyle/>
          <a:p>
            <a:pPr eaLnBrk="1" hangingPunct="1">
              <a:buClr>
                <a:schemeClr val="tx2"/>
              </a:buClr>
              <a:defRPr/>
            </a:pPr>
            <a:r>
              <a:rPr lang="en-US" smtClean="0"/>
              <a:t>Determine the data </a:t>
            </a:r>
            <a:r>
              <a:rPr lang="en-US" b="1" smtClean="0"/>
              <a:t>input values</a:t>
            </a:r>
            <a:r>
              <a:rPr lang="en-US" smtClean="0"/>
              <a:t>:</a:t>
            </a:r>
          </a:p>
          <a:p>
            <a:pPr lvl="1" eaLnBrk="1" hangingPunct="1">
              <a:buClr>
                <a:schemeClr val="tx2"/>
              </a:buClr>
              <a:buFont typeface="Wingdings" pitchFamily="2" charset="2"/>
              <a:buChar char="ü"/>
              <a:defRPr/>
            </a:pPr>
            <a:r>
              <a:rPr lang="en-US" smtClean="0"/>
              <a:t>Amount of the loan (principal)</a:t>
            </a:r>
          </a:p>
          <a:p>
            <a:pPr lvl="1" eaLnBrk="1" hangingPunct="1">
              <a:buClr>
                <a:schemeClr val="tx2"/>
              </a:buClr>
              <a:buFont typeface="Wingdings" pitchFamily="2" charset="2"/>
              <a:buChar char="ü"/>
              <a:defRPr/>
            </a:pPr>
            <a:r>
              <a:rPr lang="en-US" smtClean="0"/>
              <a:t>Interest Rate</a:t>
            </a:r>
          </a:p>
          <a:p>
            <a:pPr lvl="1" eaLnBrk="1" hangingPunct="1">
              <a:buClr>
                <a:schemeClr val="tx2"/>
              </a:buClr>
              <a:buFont typeface="Wingdings" pitchFamily="2" charset="2"/>
              <a:buChar char="ü"/>
              <a:defRPr/>
            </a:pPr>
            <a:r>
              <a:rPr lang="en-US" smtClean="0"/>
              <a:t>Length of loan</a:t>
            </a:r>
          </a:p>
        </p:txBody>
      </p:sp>
      <p:sp>
        <p:nvSpPr>
          <p:cNvPr id="45062" name="Rectangle 4"/>
          <p:cNvSpPr>
            <a:spLocks noChangeArrowheads="1"/>
          </p:cNvSpPr>
          <p:nvPr/>
        </p:nvSpPr>
        <p:spPr bwMode="auto">
          <a:xfrm>
            <a:off x="3538538" y="2905125"/>
            <a:ext cx="9144000" cy="0"/>
          </a:xfrm>
          <a:prstGeom prst="rect">
            <a:avLst/>
          </a:prstGeom>
          <a:noFill/>
          <a:ln w="9525">
            <a:noFill/>
            <a:miter lim="800000"/>
            <a:headEnd/>
            <a:tailEnd/>
          </a:ln>
        </p:spPr>
        <p:txBody>
          <a:bodyPr>
            <a:spAutoFit/>
          </a:bodyPr>
          <a:lstStyle/>
          <a:p>
            <a:endParaRPr lang="ar-SA"/>
          </a:p>
        </p:txBody>
      </p:sp>
      <p:sp>
        <p:nvSpPr>
          <p:cNvPr id="45063" name="Text Box 6"/>
          <p:cNvSpPr txBox="1">
            <a:spLocks noChangeArrowheads="1"/>
          </p:cNvSpPr>
          <p:nvPr/>
        </p:nvSpPr>
        <p:spPr bwMode="auto">
          <a:xfrm>
            <a:off x="6705600" y="4114800"/>
            <a:ext cx="930275" cy="457200"/>
          </a:xfrm>
          <a:prstGeom prst="rect">
            <a:avLst/>
          </a:prstGeom>
          <a:noFill/>
          <a:ln w="9525">
            <a:noFill/>
            <a:miter lim="800000"/>
            <a:headEnd/>
            <a:tailEnd/>
          </a:ln>
        </p:spPr>
        <p:txBody>
          <a:bodyPr wrap="none">
            <a:spAutoFit/>
          </a:bodyPr>
          <a:lstStyle/>
          <a:p>
            <a:pPr eaLnBrk="1" hangingPunct="1"/>
            <a:r>
              <a:rPr lang="en-US" sz="2400">
                <a:latin typeface="Times New Roman" pitchFamily="18" charset="0"/>
              </a:rPr>
              <a:t>Guess</a:t>
            </a:r>
          </a:p>
        </p:txBody>
      </p:sp>
      <p:sp>
        <p:nvSpPr>
          <p:cNvPr id="45064" name="Line 7"/>
          <p:cNvSpPr>
            <a:spLocks noChangeShapeType="1"/>
          </p:cNvSpPr>
          <p:nvPr/>
        </p:nvSpPr>
        <p:spPr bwMode="auto">
          <a:xfrm flipH="1">
            <a:off x="5867400" y="4419600"/>
            <a:ext cx="762000" cy="0"/>
          </a:xfrm>
          <a:prstGeom prst="line">
            <a:avLst/>
          </a:prstGeom>
          <a:noFill/>
          <a:ln w="9525">
            <a:solidFill>
              <a:schemeClr val="tx1"/>
            </a:solidFill>
            <a:round/>
            <a:headEnd/>
            <a:tailEnd/>
          </a:ln>
        </p:spPr>
        <p:txBody>
          <a:bodyPr wrap="none"/>
          <a:lstStyle/>
          <a:p>
            <a:endParaRPr lang="ar-SA"/>
          </a:p>
        </p:txBody>
      </p:sp>
      <p:pic>
        <p:nvPicPr>
          <p:cNvPr id="45065" name="Picture 9"/>
          <p:cNvPicPr>
            <a:picLocks noChangeAspect="1" noChangeArrowheads="1"/>
          </p:cNvPicPr>
          <p:nvPr/>
        </p:nvPicPr>
        <p:blipFill>
          <a:blip r:embed="rId2" cstate="print"/>
          <a:srcRect/>
          <a:stretch>
            <a:fillRect/>
          </a:stretch>
        </p:blipFill>
        <p:spPr bwMode="auto">
          <a:xfrm>
            <a:off x="1676400" y="4038600"/>
            <a:ext cx="4191000" cy="1512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a:t>By: Imdadullah, Lecturer Department of MIS, CBA, KSU</a:t>
            </a:r>
          </a:p>
        </p:txBody>
      </p:sp>
      <p:sp>
        <p:nvSpPr>
          <p:cNvPr id="10" name="Slide Number Placeholder 5"/>
          <p:cNvSpPr>
            <a:spLocks noGrp="1"/>
          </p:cNvSpPr>
          <p:nvPr>
            <p:ph type="sldNum" sz="quarter" idx="12"/>
          </p:nvPr>
        </p:nvSpPr>
        <p:spPr/>
        <p:txBody>
          <a:bodyPr/>
          <a:lstStyle/>
          <a:p>
            <a:pPr>
              <a:defRPr/>
            </a:pPr>
            <a:fld id="{6F4B9180-8EB4-4B03-B07B-C88E5D42F05C}" type="slidenum">
              <a:rPr lang="en-US"/>
              <a:pPr>
                <a:defRPr/>
              </a:pPr>
              <a:t>48</a:t>
            </a:fld>
            <a:endParaRPr lang="en-US"/>
          </a:p>
        </p:txBody>
      </p:sp>
      <p:sp>
        <p:nvSpPr>
          <p:cNvPr id="99330" name="Rectangle 2"/>
          <p:cNvSpPr>
            <a:spLocks noGrp="1" noRot="1" noChangeArrowheads="1"/>
          </p:cNvSpPr>
          <p:nvPr>
            <p:ph type="title"/>
          </p:nvPr>
        </p:nvSpPr>
        <p:spPr>
          <a:xfrm>
            <a:off x="301625" y="815975"/>
            <a:ext cx="8510588" cy="738188"/>
          </a:xfrm>
        </p:spPr>
        <p:txBody>
          <a:bodyPr/>
          <a:lstStyle/>
          <a:p>
            <a:pPr eaLnBrk="1" hangingPunct="1">
              <a:defRPr/>
            </a:pPr>
            <a:r>
              <a:rPr lang="en-US" sz="3600" b="1" smtClean="0">
                <a:solidFill>
                  <a:srgbClr val="FF0066"/>
                </a:solidFill>
              </a:rPr>
              <a:t>Dependent Cells</a:t>
            </a:r>
          </a:p>
        </p:txBody>
      </p:sp>
      <p:sp>
        <p:nvSpPr>
          <p:cNvPr id="99331" name="Rectangle 3"/>
          <p:cNvSpPr>
            <a:spLocks noGrp="1" noRot="1" noChangeArrowheads="1"/>
          </p:cNvSpPr>
          <p:nvPr>
            <p:ph type="body" idx="1"/>
          </p:nvPr>
        </p:nvSpPr>
        <p:spPr/>
        <p:txBody>
          <a:bodyPr/>
          <a:lstStyle/>
          <a:p>
            <a:pPr eaLnBrk="1" hangingPunct="1">
              <a:buClr>
                <a:schemeClr val="tx2"/>
              </a:buClr>
              <a:defRPr/>
            </a:pPr>
            <a:r>
              <a:rPr lang="en-US" smtClean="0">
                <a:latin typeface="Times New Roman" pitchFamily="18" charset="0"/>
              </a:rPr>
              <a:t>Determine which cells contain formulas – </a:t>
            </a:r>
            <a:r>
              <a:rPr lang="en-US" b="1" smtClean="0">
                <a:latin typeface="Times New Roman" pitchFamily="18" charset="0"/>
              </a:rPr>
              <a:t>dependent cells.</a:t>
            </a:r>
            <a:endParaRPr lang="en-US" smtClean="0">
              <a:latin typeface="Times New Roman" pitchFamily="18" charset="0"/>
            </a:endParaRPr>
          </a:p>
        </p:txBody>
      </p:sp>
      <p:sp>
        <p:nvSpPr>
          <p:cNvPr id="46086" name="Text Box 5"/>
          <p:cNvSpPr txBox="1">
            <a:spLocks noChangeArrowheads="1"/>
          </p:cNvSpPr>
          <p:nvPr/>
        </p:nvSpPr>
        <p:spPr bwMode="auto">
          <a:xfrm>
            <a:off x="6096000" y="3810000"/>
            <a:ext cx="1460500" cy="457200"/>
          </a:xfrm>
          <a:prstGeom prst="rect">
            <a:avLst/>
          </a:prstGeom>
          <a:noFill/>
          <a:ln w="9525">
            <a:noFill/>
            <a:miter lim="800000"/>
            <a:headEnd/>
            <a:tailEnd/>
          </a:ln>
        </p:spPr>
        <p:txBody>
          <a:bodyPr wrap="none">
            <a:spAutoFit/>
          </a:bodyPr>
          <a:lstStyle/>
          <a:p>
            <a:pPr eaLnBrk="1" hangingPunct="1"/>
            <a:r>
              <a:rPr lang="en-US" sz="2400">
                <a:latin typeface="Times New Roman" pitchFamily="18" charset="0"/>
              </a:rPr>
              <a:t>Input cells</a:t>
            </a:r>
          </a:p>
        </p:txBody>
      </p:sp>
      <p:sp>
        <p:nvSpPr>
          <p:cNvPr id="46087" name="AutoShape 6"/>
          <p:cNvSpPr>
            <a:spLocks/>
          </p:cNvSpPr>
          <p:nvPr/>
        </p:nvSpPr>
        <p:spPr bwMode="auto">
          <a:xfrm>
            <a:off x="5486400" y="3733800"/>
            <a:ext cx="381000" cy="685800"/>
          </a:xfrm>
          <a:prstGeom prst="rightBrace">
            <a:avLst>
              <a:gd name="adj1" fmla="val 15000"/>
              <a:gd name="adj2" fmla="val 50000"/>
            </a:avLst>
          </a:prstGeom>
          <a:noFill/>
          <a:ln w="9525">
            <a:solidFill>
              <a:schemeClr val="tx1"/>
            </a:solidFill>
            <a:round/>
            <a:headEnd/>
            <a:tailEnd/>
          </a:ln>
        </p:spPr>
        <p:txBody>
          <a:bodyPr wrap="none" anchor="ctr"/>
          <a:lstStyle/>
          <a:p>
            <a:endParaRPr lang="ar-SA"/>
          </a:p>
        </p:txBody>
      </p:sp>
      <p:sp>
        <p:nvSpPr>
          <p:cNvPr id="46088" name="Text Box 7"/>
          <p:cNvSpPr txBox="1">
            <a:spLocks noChangeArrowheads="1"/>
          </p:cNvSpPr>
          <p:nvPr/>
        </p:nvSpPr>
        <p:spPr bwMode="auto">
          <a:xfrm>
            <a:off x="6019800" y="4343400"/>
            <a:ext cx="2017713" cy="457200"/>
          </a:xfrm>
          <a:prstGeom prst="rect">
            <a:avLst/>
          </a:prstGeom>
          <a:noFill/>
          <a:ln w="9525">
            <a:noFill/>
            <a:miter lim="800000"/>
            <a:headEnd/>
            <a:tailEnd/>
          </a:ln>
        </p:spPr>
        <p:txBody>
          <a:bodyPr wrap="none">
            <a:spAutoFit/>
          </a:bodyPr>
          <a:lstStyle/>
          <a:p>
            <a:pPr eaLnBrk="1" hangingPunct="1"/>
            <a:r>
              <a:rPr lang="en-US" sz="2400">
                <a:latin typeface="Times New Roman" pitchFamily="18" charset="0"/>
              </a:rPr>
              <a:t>Dependent cell</a:t>
            </a:r>
          </a:p>
        </p:txBody>
      </p:sp>
      <p:sp>
        <p:nvSpPr>
          <p:cNvPr id="46089" name="Line 8"/>
          <p:cNvSpPr>
            <a:spLocks noChangeShapeType="1"/>
          </p:cNvSpPr>
          <p:nvPr/>
        </p:nvSpPr>
        <p:spPr bwMode="auto">
          <a:xfrm flipH="1">
            <a:off x="5486400" y="4648200"/>
            <a:ext cx="381000" cy="0"/>
          </a:xfrm>
          <a:prstGeom prst="line">
            <a:avLst/>
          </a:prstGeom>
          <a:noFill/>
          <a:ln w="9525">
            <a:solidFill>
              <a:schemeClr val="tx1"/>
            </a:solidFill>
            <a:round/>
            <a:headEnd/>
            <a:tailEnd type="triangle" w="med" len="med"/>
          </a:ln>
        </p:spPr>
        <p:txBody>
          <a:bodyPr wrap="none"/>
          <a:lstStyle/>
          <a:p>
            <a:endParaRPr lang="ar-SA"/>
          </a:p>
        </p:txBody>
      </p:sp>
      <p:pic>
        <p:nvPicPr>
          <p:cNvPr id="46090" name="Picture 10"/>
          <p:cNvPicPr>
            <a:picLocks noChangeAspect="1" noChangeArrowheads="1"/>
          </p:cNvPicPr>
          <p:nvPr/>
        </p:nvPicPr>
        <p:blipFill>
          <a:blip r:embed="rId2" cstate="print"/>
          <a:srcRect/>
          <a:stretch>
            <a:fillRect/>
          </a:stretch>
        </p:blipFill>
        <p:spPr bwMode="auto">
          <a:xfrm>
            <a:off x="1066800" y="3200400"/>
            <a:ext cx="4343400" cy="164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By: Imdadullah, Lecturer Department of MIS, CBA, KSU</a:t>
            </a:r>
          </a:p>
        </p:txBody>
      </p:sp>
      <p:sp>
        <p:nvSpPr>
          <p:cNvPr id="5" name="Slide Number Placeholder 5"/>
          <p:cNvSpPr>
            <a:spLocks noGrp="1"/>
          </p:cNvSpPr>
          <p:nvPr>
            <p:ph type="sldNum" sz="quarter" idx="12"/>
          </p:nvPr>
        </p:nvSpPr>
        <p:spPr/>
        <p:txBody>
          <a:bodyPr/>
          <a:lstStyle/>
          <a:p>
            <a:pPr>
              <a:defRPr/>
            </a:pPr>
            <a:fld id="{F97B58A8-735D-4AD9-9D3A-3A66149782C0}" type="slidenum">
              <a:rPr lang="en-US"/>
              <a:pPr>
                <a:defRPr/>
              </a:pPr>
              <a:t>49</a:t>
            </a:fld>
            <a:endParaRPr lang="en-US"/>
          </a:p>
        </p:txBody>
      </p:sp>
      <p:sp>
        <p:nvSpPr>
          <p:cNvPr id="100354" name="Rectangle 2"/>
          <p:cNvSpPr>
            <a:spLocks noGrp="1" noRot="1" noChangeArrowheads="1"/>
          </p:cNvSpPr>
          <p:nvPr>
            <p:ph type="title"/>
          </p:nvPr>
        </p:nvSpPr>
        <p:spPr>
          <a:xfrm>
            <a:off x="315913" y="585788"/>
            <a:ext cx="8496300" cy="692150"/>
          </a:xfrm>
        </p:spPr>
        <p:txBody>
          <a:bodyPr/>
          <a:lstStyle/>
          <a:p>
            <a:pPr eaLnBrk="1" hangingPunct="1">
              <a:defRPr/>
            </a:pPr>
            <a:r>
              <a:rPr lang="en-US" sz="3600" b="1" smtClean="0">
                <a:solidFill>
                  <a:srgbClr val="FF0066"/>
                </a:solidFill>
              </a:rPr>
              <a:t>Results</a:t>
            </a:r>
          </a:p>
        </p:txBody>
      </p:sp>
      <p:sp>
        <p:nvSpPr>
          <p:cNvPr id="100355" name="Rectangle 3"/>
          <p:cNvSpPr>
            <a:spLocks noGrp="1" noRot="1" noChangeArrowheads="1"/>
          </p:cNvSpPr>
          <p:nvPr>
            <p:ph type="body" idx="1"/>
          </p:nvPr>
        </p:nvSpPr>
        <p:spPr>
          <a:xfrm>
            <a:off x="457200" y="1219200"/>
            <a:ext cx="8229600" cy="4456113"/>
          </a:xfrm>
        </p:spPr>
        <p:txBody>
          <a:bodyPr/>
          <a:lstStyle/>
          <a:p>
            <a:pPr eaLnBrk="1" hangingPunct="1">
              <a:lnSpc>
                <a:spcPct val="90000"/>
              </a:lnSpc>
              <a:buClr>
                <a:schemeClr val="tx2"/>
              </a:buClr>
              <a:defRPr/>
            </a:pPr>
            <a:r>
              <a:rPr lang="en-US" sz="2800" smtClean="0"/>
              <a:t>What are the results given the input data?</a:t>
            </a:r>
          </a:p>
          <a:p>
            <a:pPr lvl="1" eaLnBrk="1" hangingPunct="1">
              <a:lnSpc>
                <a:spcPct val="90000"/>
              </a:lnSpc>
              <a:buClr>
                <a:schemeClr val="tx2"/>
              </a:buClr>
              <a:buFont typeface="Wingdings" pitchFamily="2" charset="2"/>
              <a:buChar char="ü"/>
              <a:defRPr/>
            </a:pPr>
            <a:r>
              <a:rPr lang="en-US" smtClean="0"/>
              <a:t>Monthly payment =$1,461.48</a:t>
            </a:r>
          </a:p>
          <a:p>
            <a:pPr eaLnBrk="1" hangingPunct="1">
              <a:lnSpc>
                <a:spcPct val="90000"/>
              </a:lnSpc>
              <a:buClr>
                <a:schemeClr val="tx2"/>
              </a:buClr>
              <a:defRPr/>
            </a:pPr>
            <a:r>
              <a:rPr lang="en-US" sz="2800" smtClean="0"/>
              <a:t>Do the results match the requirements?</a:t>
            </a:r>
          </a:p>
          <a:p>
            <a:pPr lvl="1" eaLnBrk="1" hangingPunct="1">
              <a:lnSpc>
                <a:spcPct val="90000"/>
              </a:lnSpc>
              <a:buClr>
                <a:schemeClr val="tx2"/>
              </a:buClr>
              <a:buFont typeface="Wingdings" pitchFamily="2" charset="2"/>
              <a:buChar char="ü"/>
              <a:defRPr/>
            </a:pPr>
            <a:r>
              <a:rPr lang="en-US" smtClean="0"/>
              <a:t>No, payment must be max $1,000</a:t>
            </a:r>
          </a:p>
          <a:p>
            <a:pPr eaLnBrk="1" hangingPunct="1">
              <a:lnSpc>
                <a:spcPct val="90000"/>
              </a:lnSpc>
              <a:buClr>
                <a:schemeClr val="tx2"/>
              </a:buClr>
              <a:defRPr/>
            </a:pPr>
            <a:r>
              <a:rPr lang="en-US" sz="2800" smtClean="0"/>
              <a:t>If not, change the input data to obtain the needed results.</a:t>
            </a:r>
          </a:p>
          <a:p>
            <a:pPr lvl="1" eaLnBrk="1" hangingPunct="1">
              <a:lnSpc>
                <a:spcPct val="90000"/>
              </a:lnSpc>
              <a:buClr>
                <a:schemeClr val="tx2"/>
              </a:buClr>
              <a:buFont typeface="Wingdings" pitchFamily="2" charset="2"/>
              <a:buChar char="ü"/>
              <a:defRPr/>
            </a:pPr>
            <a:r>
              <a:rPr lang="en-US" smtClean="0"/>
              <a:t>What happens if interest rate changes?</a:t>
            </a:r>
          </a:p>
          <a:p>
            <a:pPr lvl="1" eaLnBrk="1" hangingPunct="1">
              <a:lnSpc>
                <a:spcPct val="90000"/>
              </a:lnSpc>
              <a:buClr>
                <a:schemeClr val="tx2"/>
              </a:buClr>
              <a:buFont typeface="Wingdings" pitchFamily="2" charset="2"/>
              <a:buChar char="ü"/>
              <a:defRPr/>
            </a:pPr>
            <a:r>
              <a:rPr lang="en-US" smtClean="0"/>
              <a:t>What happens if purchase price changes?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35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03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3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35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35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3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By: Imdadullah, Lecturer Department of MIS, CBA, KSU</a:t>
            </a:r>
          </a:p>
        </p:txBody>
      </p:sp>
      <p:sp>
        <p:nvSpPr>
          <p:cNvPr id="9" name="Slide Number Placeholder 5"/>
          <p:cNvSpPr>
            <a:spLocks noGrp="1"/>
          </p:cNvSpPr>
          <p:nvPr>
            <p:ph type="sldNum" sz="quarter" idx="12"/>
          </p:nvPr>
        </p:nvSpPr>
        <p:spPr/>
        <p:txBody>
          <a:bodyPr/>
          <a:lstStyle/>
          <a:p>
            <a:fld id="{0FB2A8B6-8812-43E0-94A7-4DD72CE3EF0D}" type="slidenum">
              <a:rPr lang="ar-SA"/>
              <a:pPr/>
              <a:t>5</a:t>
            </a:fld>
            <a:endParaRPr lang="en-US"/>
          </a:p>
        </p:txBody>
      </p:sp>
      <p:sp>
        <p:nvSpPr>
          <p:cNvPr id="28674" name="Text Box 2"/>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600" u="sng">
                <a:solidFill>
                  <a:srgbClr val="FF0066"/>
                </a:solidFill>
              </a:rPr>
              <a:t>Work Book V/s Work Sheet</a:t>
            </a: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GB"/>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GB"/>
          </a:p>
        </p:txBody>
      </p:sp>
      <p:sp>
        <p:nvSpPr>
          <p:cNvPr id="28679"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GB"/>
          </a:p>
        </p:txBody>
      </p:sp>
      <p:sp>
        <p:nvSpPr>
          <p:cNvPr id="28680" name="Rectangle 8"/>
          <p:cNvSpPr>
            <a:spLocks noChangeArrowheads="1"/>
          </p:cNvSpPr>
          <p:nvPr/>
        </p:nvSpPr>
        <p:spPr bwMode="auto">
          <a:xfrm>
            <a:off x="0" y="3429000"/>
            <a:ext cx="9144000" cy="0"/>
          </a:xfrm>
          <a:prstGeom prst="rect">
            <a:avLst/>
          </a:prstGeom>
          <a:noFill/>
          <a:ln w="9525">
            <a:noFill/>
            <a:miter lim="800000"/>
            <a:headEnd/>
            <a:tailEnd/>
          </a:ln>
          <a:effectLst/>
        </p:spPr>
        <p:txBody>
          <a:bodyPr wrap="none" anchor="ctr">
            <a:spAutoFit/>
          </a:bodyPr>
          <a:lstStyle/>
          <a:p>
            <a:endParaRPr lang="en-GB"/>
          </a:p>
        </p:txBody>
      </p:sp>
      <p:sp>
        <p:nvSpPr>
          <p:cNvPr id="28681" name="Rectangle 9"/>
          <p:cNvSpPr>
            <a:spLocks noChangeArrowheads="1"/>
          </p:cNvSpPr>
          <p:nvPr/>
        </p:nvSpPr>
        <p:spPr bwMode="auto">
          <a:xfrm>
            <a:off x="762000" y="1835150"/>
            <a:ext cx="7620000" cy="3508375"/>
          </a:xfrm>
          <a:prstGeom prst="rect">
            <a:avLst/>
          </a:prstGeom>
          <a:noFill/>
          <a:ln w="9525">
            <a:noFill/>
            <a:miter lim="800000"/>
            <a:headEnd/>
            <a:tailEnd/>
          </a:ln>
          <a:effectLst/>
        </p:spPr>
        <p:txBody>
          <a:bodyPr anchor="ctr">
            <a:spAutoFit/>
          </a:bodyPr>
          <a:lstStyle/>
          <a:p>
            <a:pPr algn="justLow"/>
            <a:r>
              <a:rPr lang="en-US" sz="2800"/>
              <a:t>A workbook is a spreadsheet file. By default, each workbook in Excel contains three pages or</a:t>
            </a:r>
            <a:r>
              <a:rPr lang="en-US" sz="2800">
                <a:hlinkClick r:id="rId2"/>
              </a:rPr>
              <a:t> worksheets</a:t>
            </a:r>
            <a:r>
              <a:rPr lang="en-US" sz="2800"/>
              <a:t>. </a:t>
            </a:r>
          </a:p>
          <a:p>
            <a:pPr algn="justLow"/>
            <a:endParaRPr lang="en-US" sz="2800"/>
          </a:p>
          <a:p>
            <a:pPr algn="justLow"/>
            <a:r>
              <a:rPr lang="en-US" sz="2800"/>
              <a:t>The term </a:t>
            </a:r>
            <a:r>
              <a:rPr lang="en-US" sz="2800">
                <a:hlinkClick r:id="rId3"/>
              </a:rPr>
              <a:t>spreadsheet</a:t>
            </a:r>
            <a:r>
              <a:rPr lang="en-US" sz="2800"/>
              <a:t> is often used to refer to a workbook, when in actual fact, spreadsheet refers to the computer program, such as Excel.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By: Imdadullah, Lecturer Department of MIS, CBA, KSU</a:t>
            </a:r>
          </a:p>
        </p:txBody>
      </p:sp>
      <p:sp>
        <p:nvSpPr>
          <p:cNvPr id="5" name="Slide Number Placeholder 5"/>
          <p:cNvSpPr>
            <a:spLocks noGrp="1"/>
          </p:cNvSpPr>
          <p:nvPr>
            <p:ph type="sldNum" sz="quarter" idx="12"/>
          </p:nvPr>
        </p:nvSpPr>
        <p:spPr/>
        <p:txBody>
          <a:bodyPr/>
          <a:lstStyle/>
          <a:p>
            <a:pPr>
              <a:defRPr/>
            </a:pPr>
            <a:fld id="{F791EA44-933A-466C-94E5-DEB5A229C873}" type="slidenum">
              <a:rPr lang="en-US"/>
              <a:pPr>
                <a:defRPr/>
              </a:pPr>
              <a:t>50</a:t>
            </a:fld>
            <a:endParaRPr lang="en-US"/>
          </a:p>
        </p:txBody>
      </p:sp>
      <p:sp>
        <p:nvSpPr>
          <p:cNvPr id="101378" name="Rectangle 2"/>
          <p:cNvSpPr>
            <a:spLocks noGrp="1" noRot="1" noChangeArrowheads="1"/>
          </p:cNvSpPr>
          <p:nvPr>
            <p:ph type="title"/>
          </p:nvPr>
        </p:nvSpPr>
        <p:spPr>
          <a:xfrm>
            <a:off x="315913" y="585788"/>
            <a:ext cx="8496300" cy="768350"/>
          </a:xfrm>
        </p:spPr>
        <p:txBody>
          <a:bodyPr/>
          <a:lstStyle/>
          <a:p>
            <a:pPr eaLnBrk="1" hangingPunct="1">
              <a:defRPr/>
            </a:pPr>
            <a:r>
              <a:rPr lang="en-US" sz="3200" b="1" smtClean="0">
                <a:solidFill>
                  <a:srgbClr val="FF0066"/>
                </a:solidFill>
              </a:rPr>
              <a:t>Complete the Analysis</a:t>
            </a:r>
          </a:p>
        </p:txBody>
      </p:sp>
      <p:sp>
        <p:nvSpPr>
          <p:cNvPr id="101379" name="Rectangle 3"/>
          <p:cNvSpPr>
            <a:spLocks noGrp="1" noRot="1" noChangeArrowheads="1"/>
          </p:cNvSpPr>
          <p:nvPr>
            <p:ph type="body" idx="1"/>
          </p:nvPr>
        </p:nvSpPr>
        <p:spPr/>
        <p:txBody>
          <a:bodyPr/>
          <a:lstStyle/>
          <a:p>
            <a:pPr eaLnBrk="1" hangingPunct="1">
              <a:buClr>
                <a:schemeClr val="tx2"/>
              </a:buClr>
              <a:defRPr/>
            </a:pPr>
            <a:r>
              <a:rPr lang="en-US" smtClean="0"/>
              <a:t>Enter variables and determine the result.</a:t>
            </a:r>
          </a:p>
          <a:p>
            <a:pPr eaLnBrk="1" hangingPunct="1">
              <a:buClr>
                <a:schemeClr val="tx2"/>
              </a:buClr>
              <a:defRPr/>
            </a:pPr>
            <a:r>
              <a:rPr lang="en-US" smtClean="0"/>
              <a:t>Make changes in data until desired result is obtained.</a:t>
            </a:r>
          </a:p>
          <a:p>
            <a:pPr eaLnBrk="1" hangingPunct="1">
              <a:buClr>
                <a:schemeClr val="tx2"/>
              </a:buClr>
              <a:defRPr/>
            </a:pPr>
            <a:r>
              <a:rPr lang="en-US" smtClean="0"/>
              <a:t>Analysis completion will differ depending on which what-if tool is used.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By: Imdadullah, Lecturer Department of MIS, CBA, KSU</a:t>
            </a:r>
          </a:p>
        </p:txBody>
      </p:sp>
      <p:sp>
        <p:nvSpPr>
          <p:cNvPr id="5" name="Slide Number Placeholder 5"/>
          <p:cNvSpPr>
            <a:spLocks noGrp="1"/>
          </p:cNvSpPr>
          <p:nvPr>
            <p:ph type="sldNum" sz="quarter" idx="12"/>
          </p:nvPr>
        </p:nvSpPr>
        <p:spPr/>
        <p:txBody>
          <a:bodyPr/>
          <a:lstStyle/>
          <a:p>
            <a:pPr>
              <a:defRPr/>
            </a:pPr>
            <a:fld id="{27C221F3-55A7-42C6-A418-BAAC78E48663}" type="slidenum">
              <a:rPr lang="en-US"/>
              <a:pPr>
                <a:defRPr/>
              </a:pPr>
              <a:t>51</a:t>
            </a:fld>
            <a:endParaRPr lang="en-US"/>
          </a:p>
        </p:txBody>
      </p:sp>
      <p:sp>
        <p:nvSpPr>
          <p:cNvPr id="114690" name="Rectangle 2"/>
          <p:cNvSpPr>
            <a:spLocks noGrp="1" noRot="1" noChangeArrowheads="1"/>
          </p:cNvSpPr>
          <p:nvPr>
            <p:ph type="title"/>
          </p:nvPr>
        </p:nvSpPr>
        <p:spPr>
          <a:xfrm>
            <a:off x="315913" y="431800"/>
            <a:ext cx="8496300" cy="768350"/>
          </a:xfrm>
        </p:spPr>
        <p:txBody>
          <a:bodyPr/>
          <a:lstStyle/>
          <a:p>
            <a:pPr eaLnBrk="1" hangingPunct="1">
              <a:defRPr/>
            </a:pPr>
            <a:r>
              <a:rPr lang="en-US" sz="3200" b="1" u="sng" smtClean="0">
                <a:solidFill>
                  <a:srgbClr val="FF0066"/>
                </a:solidFill>
              </a:rPr>
              <a:t>Goal Seek</a:t>
            </a:r>
          </a:p>
        </p:txBody>
      </p:sp>
      <p:sp>
        <p:nvSpPr>
          <p:cNvPr id="114691" name="Rectangle 3"/>
          <p:cNvSpPr>
            <a:spLocks noGrp="1" noRot="1" noChangeArrowheads="1"/>
          </p:cNvSpPr>
          <p:nvPr>
            <p:ph type="body" idx="1"/>
          </p:nvPr>
        </p:nvSpPr>
        <p:spPr/>
        <p:txBody>
          <a:bodyPr/>
          <a:lstStyle/>
          <a:p>
            <a:pPr eaLnBrk="1" hangingPunct="1">
              <a:buClr>
                <a:schemeClr val="tx2"/>
              </a:buClr>
              <a:defRPr/>
            </a:pPr>
            <a:r>
              <a:rPr lang="en-US" smtClean="0"/>
              <a:t>Only </a:t>
            </a:r>
            <a:r>
              <a:rPr lang="en-US" u="sng" smtClean="0"/>
              <a:t>one</a:t>
            </a:r>
            <a:r>
              <a:rPr lang="en-US" smtClean="0"/>
              <a:t> variable will change.</a:t>
            </a:r>
          </a:p>
          <a:p>
            <a:pPr eaLnBrk="1" hangingPunct="1">
              <a:buClr>
                <a:schemeClr val="tx2"/>
              </a:buClr>
              <a:defRPr/>
            </a:pPr>
            <a:r>
              <a:rPr lang="en-US" smtClean="0"/>
              <a:t>Maximizes the results within the other financial constraints.</a:t>
            </a:r>
          </a:p>
          <a:p>
            <a:pPr eaLnBrk="1" hangingPunct="1">
              <a:buClr>
                <a:schemeClr val="tx2"/>
              </a:buClr>
              <a:defRPr/>
            </a:pPr>
            <a:r>
              <a:rPr lang="en-US" smtClean="0"/>
              <a:t>Example: maximize the cost of a remodeling project where payments do not exceed $1000 per month.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By: Imdadullah, Lecturer Department of MIS, CBA, KSU</a:t>
            </a:r>
          </a:p>
        </p:txBody>
      </p:sp>
      <p:sp>
        <p:nvSpPr>
          <p:cNvPr id="8" name="Slide Number Placeholder 5"/>
          <p:cNvSpPr>
            <a:spLocks noGrp="1"/>
          </p:cNvSpPr>
          <p:nvPr>
            <p:ph type="sldNum" sz="quarter" idx="12"/>
          </p:nvPr>
        </p:nvSpPr>
        <p:spPr/>
        <p:txBody>
          <a:bodyPr/>
          <a:lstStyle/>
          <a:p>
            <a:pPr>
              <a:defRPr/>
            </a:pPr>
            <a:fld id="{090F272B-2C42-402E-B985-58FB161CFEFF}" type="slidenum">
              <a:rPr lang="en-US"/>
              <a:pPr>
                <a:defRPr/>
              </a:pPr>
              <a:t>52</a:t>
            </a:fld>
            <a:endParaRPr lang="en-US"/>
          </a:p>
        </p:txBody>
      </p:sp>
      <p:sp>
        <p:nvSpPr>
          <p:cNvPr id="115714" name="Rectangle 2"/>
          <p:cNvSpPr>
            <a:spLocks noGrp="1" noRot="1" noChangeArrowheads="1"/>
          </p:cNvSpPr>
          <p:nvPr>
            <p:ph type="title"/>
          </p:nvPr>
        </p:nvSpPr>
        <p:spPr>
          <a:xfrm>
            <a:off x="315913" y="355600"/>
            <a:ext cx="8496300" cy="690563"/>
          </a:xfrm>
        </p:spPr>
        <p:txBody>
          <a:bodyPr/>
          <a:lstStyle/>
          <a:p>
            <a:pPr eaLnBrk="1" hangingPunct="1">
              <a:defRPr/>
            </a:pPr>
            <a:r>
              <a:rPr lang="en-US" sz="3600" b="1" u="sng" smtClean="0">
                <a:solidFill>
                  <a:srgbClr val="FF0066"/>
                </a:solidFill>
              </a:rPr>
              <a:t>Use Goal Seek</a:t>
            </a:r>
          </a:p>
        </p:txBody>
      </p:sp>
      <p:sp>
        <p:nvSpPr>
          <p:cNvPr id="115715" name="Rectangle 3"/>
          <p:cNvSpPr>
            <a:spLocks noGrp="1" noRot="1" noChangeArrowheads="1"/>
          </p:cNvSpPr>
          <p:nvPr>
            <p:ph type="body" idx="1"/>
          </p:nvPr>
        </p:nvSpPr>
        <p:spPr>
          <a:xfrm>
            <a:off x="457200" y="1066800"/>
            <a:ext cx="8229600" cy="4456113"/>
          </a:xfrm>
        </p:spPr>
        <p:txBody>
          <a:bodyPr/>
          <a:lstStyle/>
          <a:p>
            <a:pPr marL="609600" indent="-609600" eaLnBrk="1" hangingPunct="1">
              <a:buClr>
                <a:schemeClr val="tx2"/>
              </a:buClr>
              <a:buFont typeface="Wingdings" pitchFamily="2" charset="2"/>
              <a:buAutoNum type="arabicPeriod"/>
              <a:defRPr/>
            </a:pPr>
            <a:r>
              <a:rPr lang="en-US" smtClean="0">
                <a:latin typeface="Times New Roman" pitchFamily="18" charset="0"/>
              </a:rPr>
              <a:t>Complete the worksheet.</a:t>
            </a:r>
          </a:p>
          <a:p>
            <a:pPr marL="609600" indent="-609600" eaLnBrk="1" hangingPunct="1">
              <a:buClr>
                <a:schemeClr val="tx2"/>
              </a:buClr>
              <a:buFont typeface="Wingdings" pitchFamily="2" charset="2"/>
              <a:buAutoNum type="arabicPeriod"/>
              <a:defRPr/>
            </a:pPr>
            <a:r>
              <a:rPr lang="en-US" smtClean="0">
                <a:latin typeface="Times New Roman" pitchFamily="18" charset="0"/>
              </a:rPr>
              <a:t>Select the cell containing the formula.</a:t>
            </a:r>
          </a:p>
        </p:txBody>
      </p:sp>
      <p:sp>
        <p:nvSpPr>
          <p:cNvPr id="50182" name="Rectangle 4"/>
          <p:cNvSpPr>
            <a:spLocks noChangeArrowheads="1"/>
          </p:cNvSpPr>
          <p:nvPr/>
        </p:nvSpPr>
        <p:spPr bwMode="auto">
          <a:xfrm>
            <a:off x="2628900" y="2667000"/>
            <a:ext cx="9144000" cy="0"/>
          </a:xfrm>
          <a:prstGeom prst="rect">
            <a:avLst/>
          </a:prstGeom>
          <a:noFill/>
          <a:ln w="9525">
            <a:noFill/>
            <a:miter lim="800000"/>
            <a:headEnd/>
            <a:tailEnd/>
          </a:ln>
        </p:spPr>
        <p:txBody>
          <a:bodyPr>
            <a:spAutoFit/>
          </a:bodyPr>
          <a:lstStyle/>
          <a:p>
            <a:endParaRPr lang="ar-SA"/>
          </a:p>
        </p:txBody>
      </p:sp>
      <p:pic>
        <p:nvPicPr>
          <p:cNvPr id="50183" name="Picture 6"/>
          <p:cNvPicPr>
            <a:picLocks noChangeAspect="1" noChangeArrowheads="1"/>
          </p:cNvPicPr>
          <p:nvPr/>
        </p:nvPicPr>
        <p:blipFill>
          <a:blip r:embed="rId2" cstate="print"/>
          <a:srcRect/>
          <a:stretch>
            <a:fillRect/>
          </a:stretch>
        </p:blipFill>
        <p:spPr bwMode="auto">
          <a:xfrm>
            <a:off x="1369381" y="2286000"/>
            <a:ext cx="5715000" cy="1825625"/>
          </a:xfrm>
          <a:prstGeom prst="rect">
            <a:avLst/>
          </a:prstGeom>
          <a:noFill/>
          <a:ln w="9525">
            <a:noFill/>
            <a:miter lim="800000"/>
            <a:headEnd/>
            <a:tailEnd/>
          </a:ln>
        </p:spPr>
      </p:pic>
      <p:sp>
        <p:nvSpPr>
          <p:cNvPr id="115719" name="Rectangle 7"/>
          <p:cNvSpPr>
            <a:spLocks noChangeArrowheads="1"/>
          </p:cNvSpPr>
          <p:nvPr/>
        </p:nvSpPr>
        <p:spPr bwMode="auto">
          <a:xfrm>
            <a:off x="735367" y="4191000"/>
            <a:ext cx="5132033" cy="1069975"/>
          </a:xfrm>
          <a:prstGeom prst="rect">
            <a:avLst/>
          </a:prstGeom>
          <a:noFill/>
          <a:ln w="9525">
            <a:noFill/>
            <a:miter lim="800000"/>
            <a:headEnd/>
            <a:tailEnd/>
          </a:ln>
        </p:spPr>
        <p:txBody>
          <a:bodyPr/>
          <a:lstStyle/>
          <a:p>
            <a:pPr marL="609600" indent="-609600" eaLnBrk="1" hangingPunct="1">
              <a:spcBef>
                <a:spcPct val="20000"/>
              </a:spcBef>
              <a:buClr>
                <a:schemeClr val="tx2"/>
              </a:buClr>
              <a:buFont typeface="Wingdings" pitchFamily="2" charset="2"/>
              <a:buAutoNum type="arabicPeriod" startAt="3"/>
              <a:defRPr/>
            </a:pPr>
            <a:r>
              <a:rPr lang="en-US" sz="3200" dirty="0" smtClean="0">
                <a:effectLst>
                  <a:outerShdw blurRad="38100" dist="38100" dir="2700000" algn="tl">
                    <a:srgbClr val="000000"/>
                  </a:outerShdw>
                </a:effectLst>
                <a:latin typeface="Times New Roman" pitchFamily="18" charset="0"/>
                <a:cs typeface="Arial" charset="0"/>
              </a:rPr>
              <a:t>Click Data Menu&gt;What-if Analysis&gt;Goal Seek</a:t>
            </a:r>
            <a:endParaRPr lang="en-US" sz="3200" dirty="0">
              <a:effectLst>
                <a:outerShdw blurRad="38100" dist="38100" dir="2700000" algn="tl">
                  <a:srgbClr val="000000"/>
                </a:outerShdw>
              </a:effectLst>
              <a:latin typeface="Times New Roman" pitchFamily="18" charset="0"/>
              <a:cs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781" y="4133079"/>
            <a:ext cx="19812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pPr>
              <a:defRPr/>
            </a:pPr>
            <a:r>
              <a:rPr lang="en-US"/>
              <a:t>By: Imdadullah, Lecturer Department of MIS, CBA, KSU</a:t>
            </a:r>
          </a:p>
        </p:txBody>
      </p:sp>
      <p:sp>
        <p:nvSpPr>
          <p:cNvPr id="13" name="Slide Number Placeholder 5"/>
          <p:cNvSpPr>
            <a:spLocks noGrp="1"/>
          </p:cNvSpPr>
          <p:nvPr>
            <p:ph type="sldNum" sz="quarter" idx="12"/>
          </p:nvPr>
        </p:nvSpPr>
        <p:spPr/>
        <p:txBody>
          <a:bodyPr/>
          <a:lstStyle/>
          <a:p>
            <a:pPr>
              <a:defRPr/>
            </a:pPr>
            <a:fld id="{C2EC8CEC-8F09-442A-9D60-CEDE9F8BE8E6}" type="slidenum">
              <a:rPr lang="en-US"/>
              <a:pPr>
                <a:defRPr/>
              </a:pPr>
              <a:t>53</a:t>
            </a:fld>
            <a:endParaRPr lang="en-US"/>
          </a:p>
        </p:txBody>
      </p:sp>
      <p:sp>
        <p:nvSpPr>
          <p:cNvPr id="51204" name="Rectangle 3"/>
          <p:cNvSpPr>
            <a:spLocks noChangeArrowheads="1"/>
          </p:cNvSpPr>
          <p:nvPr/>
        </p:nvSpPr>
        <p:spPr bwMode="auto">
          <a:xfrm>
            <a:off x="3319463" y="2605088"/>
            <a:ext cx="9144000" cy="0"/>
          </a:xfrm>
          <a:prstGeom prst="rect">
            <a:avLst/>
          </a:prstGeom>
          <a:noFill/>
          <a:ln w="9525">
            <a:noFill/>
            <a:miter lim="800000"/>
            <a:headEnd/>
            <a:tailEnd/>
          </a:ln>
        </p:spPr>
        <p:txBody>
          <a:bodyPr>
            <a:spAutoFit/>
          </a:bodyPr>
          <a:lstStyle/>
          <a:p>
            <a:endParaRPr lang="ar-SA"/>
          </a:p>
        </p:txBody>
      </p:sp>
      <p:sp>
        <p:nvSpPr>
          <p:cNvPr id="51205" name="Text Box 4"/>
          <p:cNvSpPr txBox="1">
            <a:spLocks noChangeArrowheads="1"/>
          </p:cNvSpPr>
          <p:nvPr/>
        </p:nvSpPr>
        <p:spPr bwMode="auto">
          <a:xfrm>
            <a:off x="762000" y="1447800"/>
            <a:ext cx="2178050" cy="822325"/>
          </a:xfrm>
          <a:prstGeom prst="rect">
            <a:avLst/>
          </a:prstGeom>
          <a:noFill/>
          <a:ln w="9525">
            <a:noFill/>
            <a:miter lim="800000"/>
            <a:headEnd/>
            <a:tailEnd/>
          </a:ln>
        </p:spPr>
        <p:txBody>
          <a:bodyPr wrap="none">
            <a:spAutoFit/>
          </a:bodyPr>
          <a:lstStyle/>
          <a:p>
            <a:pPr eaLnBrk="1" hangingPunct="1"/>
            <a:r>
              <a:rPr lang="en-US" sz="2400">
                <a:latin typeface="Times New Roman" pitchFamily="18" charset="0"/>
              </a:rPr>
              <a:t>Set cell contains</a:t>
            </a:r>
            <a:br>
              <a:rPr lang="en-US" sz="2400">
                <a:latin typeface="Times New Roman" pitchFamily="18" charset="0"/>
              </a:rPr>
            </a:br>
            <a:r>
              <a:rPr lang="en-US" sz="2400">
                <a:latin typeface="Times New Roman" pitchFamily="18" charset="0"/>
              </a:rPr>
              <a:t>the formula</a:t>
            </a:r>
          </a:p>
        </p:txBody>
      </p:sp>
      <p:sp>
        <p:nvSpPr>
          <p:cNvPr id="51206" name="Text Box 5"/>
          <p:cNvSpPr txBox="1">
            <a:spLocks noChangeArrowheads="1"/>
          </p:cNvSpPr>
          <p:nvPr/>
        </p:nvSpPr>
        <p:spPr bwMode="auto">
          <a:xfrm>
            <a:off x="838200" y="2362200"/>
            <a:ext cx="2719388" cy="1187450"/>
          </a:xfrm>
          <a:prstGeom prst="rect">
            <a:avLst/>
          </a:prstGeom>
          <a:noFill/>
          <a:ln w="9525">
            <a:noFill/>
            <a:miter lim="800000"/>
            <a:headEnd/>
            <a:tailEnd/>
          </a:ln>
        </p:spPr>
        <p:txBody>
          <a:bodyPr wrap="none">
            <a:spAutoFit/>
          </a:bodyPr>
          <a:lstStyle/>
          <a:p>
            <a:pPr eaLnBrk="1" hangingPunct="1"/>
            <a:r>
              <a:rPr lang="en-US" sz="2400">
                <a:latin typeface="Times New Roman" pitchFamily="18" charset="0"/>
              </a:rPr>
              <a:t>To value is the value</a:t>
            </a:r>
            <a:br>
              <a:rPr lang="en-US" sz="2400">
                <a:latin typeface="Times New Roman" pitchFamily="18" charset="0"/>
              </a:rPr>
            </a:br>
            <a:r>
              <a:rPr lang="en-US" sz="2400">
                <a:latin typeface="Times New Roman" pitchFamily="18" charset="0"/>
              </a:rPr>
              <a:t>you want the set cell</a:t>
            </a:r>
            <a:br>
              <a:rPr lang="en-US" sz="2400">
                <a:latin typeface="Times New Roman" pitchFamily="18" charset="0"/>
              </a:rPr>
            </a:br>
            <a:r>
              <a:rPr lang="en-US" sz="2400">
                <a:latin typeface="Times New Roman" pitchFamily="18" charset="0"/>
              </a:rPr>
              <a:t>to be (max payment)</a:t>
            </a:r>
          </a:p>
        </p:txBody>
      </p:sp>
      <p:sp>
        <p:nvSpPr>
          <p:cNvPr id="51207" name="Line 6"/>
          <p:cNvSpPr>
            <a:spLocks noChangeShapeType="1"/>
          </p:cNvSpPr>
          <p:nvPr/>
        </p:nvSpPr>
        <p:spPr bwMode="auto">
          <a:xfrm flipV="1">
            <a:off x="3505200" y="2590800"/>
            <a:ext cx="1447800" cy="152400"/>
          </a:xfrm>
          <a:prstGeom prst="line">
            <a:avLst/>
          </a:prstGeom>
          <a:noFill/>
          <a:ln w="28575">
            <a:solidFill>
              <a:srgbClr val="FF3300"/>
            </a:solidFill>
            <a:round/>
            <a:headEnd/>
            <a:tailEnd/>
          </a:ln>
        </p:spPr>
        <p:txBody>
          <a:bodyPr wrap="none"/>
          <a:lstStyle/>
          <a:p>
            <a:endParaRPr lang="ar-SA"/>
          </a:p>
        </p:txBody>
      </p:sp>
      <p:sp>
        <p:nvSpPr>
          <p:cNvPr id="51208" name="Text Box 7"/>
          <p:cNvSpPr txBox="1">
            <a:spLocks noChangeArrowheads="1"/>
          </p:cNvSpPr>
          <p:nvPr/>
        </p:nvSpPr>
        <p:spPr bwMode="auto">
          <a:xfrm>
            <a:off x="914400" y="3657600"/>
            <a:ext cx="2209800" cy="1006475"/>
          </a:xfrm>
          <a:prstGeom prst="rect">
            <a:avLst/>
          </a:prstGeom>
          <a:noFill/>
          <a:ln w="9525">
            <a:noFill/>
            <a:miter lim="800000"/>
            <a:headEnd/>
            <a:tailEnd/>
          </a:ln>
        </p:spPr>
        <p:txBody>
          <a:bodyPr>
            <a:spAutoFit/>
          </a:bodyPr>
          <a:lstStyle/>
          <a:p>
            <a:pPr eaLnBrk="1" hangingPunct="1"/>
            <a:r>
              <a:rPr lang="en-US" sz="2000">
                <a:latin typeface="Times New Roman" pitchFamily="18" charset="0"/>
              </a:rPr>
              <a:t>The cell to change</a:t>
            </a:r>
            <a:br>
              <a:rPr lang="en-US" sz="2000">
                <a:latin typeface="Times New Roman" pitchFamily="18" charset="0"/>
              </a:rPr>
            </a:br>
            <a:r>
              <a:rPr lang="en-US" sz="2000">
                <a:latin typeface="Times New Roman" pitchFamily="18" charset="0"/>
              </a:rPr>
              <a:t>to obtain desired</a:t>
            </a:r>
            <a:br>
              <a:rPr lang="en-US" sz="2000">
                <a:latin typeface="Times New Roman" pitchFamily="18" charset="0"/>
              </a:rPr>
            </a:br>
            <a:r>
              <a:rPr lang="en-US" sz="2000">
                <a:latin typeface="Times New Roman" pitchFamily="18" charset="0"/>
              </a:rPr>
              <a:t>result (principal)</a:t>
            </a:r>
          </a:p>
        </p:txBody>
      </p:sp>
      <p:sp>
        <p:nvSpPr>
          <p:cNvPr id="51209" name="Line 8"/>
          <p:cNvSpPr>
            <a:spLocks noChangeShapeType="1"/>
          </p:cNvSpPr>
          <p:nvPr/>
        </p:nvSpPr>
        <p:spPr bwMode="auto">
          <a:xfrm flipV="1">
            <a:off x="2971800" y="2895600"/>
            <a:ext cx="1905000" cy="990600"/>
          </a:xfrm>
          <a:prstGeom prst="line">
            <a:avLst/>
          </a:prstGeom>
          <a:noFill/>
          <a:ln w="28575">
            <a:solidFill>
              <a:srgbClr val="FF3300"/>
            </a:solidFill>
            <a:round/>
            <a:headEnd/>
            <a:tailEnd/>
          </a:ln>
        </p:spPr>
        <p:txBody>
          <a:bodyPr wrap="none"/>
          <a:lstStyle/>
          <a:p>
            <a:endParaRPr lang="ar-SA"/>
          </a:p>
        </p:txBody>
      </p:sp>
      <p:sp>
        <p:nvSpPr>
          <p:cNvPr id="51210" name="Line 9"/>
          <p:cNvSpPr>
            <a:spLocks noChangeShapeType="1"/>
          </p:cNvSpPr>
          <p:nvPr/>
        </p:nvSpPr>
        <p:spPr bwMode="auto">
          <a:xfrm flipH="1" flipV="1">
            <a:off x="2743200" y="1752600"/>
            <a:ext cx="2133600" cy="533400"/>
          </a:xfrm>
          <a:prstGeom prst="line">
            <a:avLst/>
          </a:prstGeom>
          <a:noFill/>
          <a:ln w="28575">
            <a:solidFill>
              <a:srgbClr val="FF3300"/>
            </a:solidFill>
            <a:round/>
            <a:headEnd/>
            <a:tailEnd/>
          </a:ln>
        </p:spPr>
        <p:txBody>
          <a:bodyPr wrap="none"/>
          <a:lstStyle/>
          <a:p>
            <a:endParaRPr lang="ar-SA"/>
          </a:p>
        </p:txBody>
      </p:sp>
      <p:sp>
        <p:nvSpPr>
          <p:cNvPr id="117772" name="Rectangle 12"/>
          <p:cNvSpPr>
            <a:spLocks noGrp="1" noChangeArrowheads="1"/>
          </p:cNvSpPr>
          <p:nvPr>
            <p:ph type="title"/>
          </p:nvPr>
        </p:nvSpPr>
        <p:spPr>
          <a:xfrm>
            <a:off x="315913" y="661988"/>
            <a:ext cx="8496300" cy="768350"/>
          </a:xfrm>
        </p:spPr>
        <p:txBody>
          <a:bodyPr anchor="b"/>
          <a:lstStyle/>
          <a:p>
            <a:pPr eaLnBrk="1" hangingPunct="1">
              <a:defRPr/>
            </a:pPr>
            <a:r>
              <a:rPr lang="en-US" sz="4000" b="1" u="sng" smtClean="0">
                <a:solidFill>
                  <a:srgbClr val="FF0066"/>
                </a:solidFill>
              </a:rPr>
              <a:t>Use Goal Seek</a:t>
            </a:r>
          </a:p>
        </p:txBody>
      </p:sp>
      <p:pic>
        <p:nvPicPr>
          <p:cNvPr id="51212" name="Picture 13"/>
          <p:cNvPicPr>
            <a:picLocks noChangeAspect="1" noChangeArrowheads="1"/>
          </p:cNvPicPr>
          <p:nvPr/>
        </p:nvPicPr>
        <p:blipFill>
          <a:blip r:embed="rId2" cstate="print"/>
          <a:srcRect/>
          <a:stretch>
            <a:fillRect/>
          </a:stretch>
        </p:blipFill>
        <p:spPr bwMode="auto">
          <a:xfrm>
            <a:off x="4953000" y="1752600"/>
            <a:ext cx="2362200" cy="1766888"/>
          </a:xfrm>
          <a:prstGeom prst="rect">
            <a:avLst/>
          </a:prstGeom>
          <a:noFill/>
          <a:ln w="9525">
            <a:noFill/>
            <a:miter lim="800000"/>
            <a:headEnd/>
            <a:tailEnd/>
          </a:ln>
        </p:spPr>
      </p:pic>
      <p:pic>
        <p:nvPicPr>
          <p:cNvPr id="51213" name="Picture 14"/>
          <p:cNvPicPr>
            <a:picLocks noChangeAspect="1" noChangeArrowheads="1"/>
          </p:cNvPicPr>
          <p:nvPr/>
        </p:nvPicPr>
        <p:blipFill>
          <a:blip r:embed="rId3" cstate="print"/>
          <a:srcRect/>
          <a:stretch>
            <a:fillRect/>
          </a:stretch>
        </p:blipFill>
        <p:spPr bwMode="auto">
          <a:xfrm>
            <a:off x="1371600" y="4724400"/>
            <a:ext cx="6059488" cy="135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By: Imdadullah, Lecturer Department of MIS, CBA, KSU</a:t>
            </a:r>
          </a:p>
        </p:txBody>
      </p:sp>
      <p:sp>
        <p:nvSpPr>
          <p:cNvPr id="5" name="Slide Number Placeholder 5"/>
          <p:cNvSpPr>
            <a:spLocks noGrp="1"/>
          </p:cNvSpPr>
          <p:nvPr>
            <p:ph type="sldNum" sz="quarter" idx="12"/>
          </p:nvPr>
        </p:nvSpPr>
        <p:spPr/>
        <p:txBody>
          <a:bodyPr/>
          <a:lstStyle/>
          <a:p>
            <a:pPr>
              <a:defRPr/>
            </a:pPr>
            <a:fld id="{7C6B4AF7-6ABA-4453-9860-C79A6293B26A}" type="slidenum">
              <a:rPr lang="en-US"/>
              <a:pPr>
                <a:defRPr/>
              </a:pPr>
              <a:t>54</a:t>
            </a:fld>
            <a:endParaRPr lang="en-US"/>
          </a:p>
        </p:txBody>
      </p:sp>
      <p:sp>
        <p:nvSpPr>
          <p:cNvPr id="129026" name="Rectangle 2"/>
          <p:cNvSpPr>
            <a:spLocks noGrp="1" noRot="1" noChangeArrowheads="1"/>
          </p:cNvSpPr>
          <p:nvPr>
            <p:ph type="title"/>
          </p:nvPr>
        </p:nvSpPr>
        <p:spPr>
          <a:xfrm>
            <a:off x="315913" y="508000"/>
            <a:ext cx="8496300" cy="769938"/>
          </a:xfrm>
        </p:spPr>
        <p:txBody>
          <a:bodyPr/>
          <a:lstStyle/>
          <a:p>
            <a:pPr eaLnBrk="1" hangingPunct="1">
              <a:defRPr/>
            </a:pPr>
            <a:r>
              <a:rPr lang="en-US" sz="4000" b="1" smtClean="0">
                <a:solidFill>
                  <a:srgbClr val="FF0066"/>
                </a:solidFill>
              </a:rPr>
              <a:t>Scenario Manager</a:t>
            </a:r>
          </a:p>
        </p:txBody>
      </p:sp>
      <p:sp>
        <p:nvSpPr>
          <p:cNvPr id="129027" name="Rectangle 3"/>
          <p:cNvSpPr>
            <a:spLocks noGrp="1" noRot="1" noChangeArrowheads="1"/>
          </p:cNvSpPr>
          <p:nvPr>
            <p:ph type="body" idx="1"/>
          </p:nvPr>
        </p:nvSpPr>
        <p:spPr>
          <a:xfrm>
            <a:off x="301625" y="1676400"/>
            <a:ext cx="8540750" cy="3705225"/>
          </a:xfrm>
        </p:spPr>
        <p:txBody>
          <a:bodyPr/>
          <a:lstStyle/>
          <a:p>
            <a:pPr eaLnBrk="1" hangingPunct="1">
              <a:lnSpc>
                <a:spcPct val="90000"/>
              </a:lnSpc>
              <a:buClr>
                <a:schemeClr val="tx2"/>
              </a:buClr>
              <a:defRPr/>
            </a:pPr>
            <a:r>
              <a:rPr lang="en-US" smtClean="0">
                <a:latin typeface="Times New Roman" pitchFamily="18" charset="0"/>
              </a:rPr>
              <a:t>Use </a:t>
            </a:r>
            <a:r>
              <a:rPr lang="en-US" b="1" smtClean="0">
                <a:solidFill>
                  <a:srgbClr val="0000CC"/>
                </a:solidFill>
                <a:latin typeface="Times New Roman" pitchFamily="18" charset="0"/>
              </a:rPr>
              <a:t>Scenario Manager</a:t>
            </a:r>
            <a:r>
              <a:rPr lang="en-US" smtClean="0">
                <a:latin typeface="Times New Roman" pitchFamily="18" charset="0"/>
              </a:rPr>
              <a:t> to solve complex business solutions when more than one factor can be used.</a:t>
            </a:r>
          </a:p>
          <a:p>
            <a:pPr eaLnBrk="1" hangingPunct="1">
              <a:lnSpc>
                <a:spcPct val="90000"/>
              </a:lnSpc>
              <a:buClr>
                <a:schemeClr val="tx2"/>
              </a:buClr>
              <a:defRPr/>
            </a:pPr>
            <a:r>
              <a:rPr lang="en-US" smtClean="0">
                <a:latin typeface="Times New Roman" pitchFamily="18" charset="0"/>
              </a:rPr>
              <a:t>A </a:t>
            </a:r>
            <a:r>
              <a:rPr lang="en-US" smtClean="0">
                <a:solidFill>
                  <a:srgbClr val="0000CC"/>
                </a:solidFill>
                <a:latin typeface="Times New Roman" pitchFamily="18" charset="0"/>
              </a:rPr>
              <a:t>scenario</a:t>
            </a:r>
            <a:r>
              <a:rPr lang="en-US" smtClean="0">
                <a:latin typeface="Times New Roman" pitchFamily="18" charset="0"/>
              </a:rPr>
              <a:t> is a set of values used to forecast results of a what-if model.</a:t>
            </a:r>
          </a:p>
          <a:p>
            <a:pPr eaLnBrk="1" hangingPunct="1">
              <a:lnSpc>
                <a:spcPct val="90000"/>
              </a:lnSpc>
              <a:buClr>
                <a:schemeClr val="tx2"/>
              </a:buClr>
              <a:defRPr/>
            </a:pPr>
            <a:r>
              <a:rPr lang="en-US" smtClean="0">
                <a:latin typeface="Times New Roman" pitchFamily="18" charset="0"/>
              </a:rPr>
              <a:t>A </a:t>
            </a:r>
            <a:r>
              <a:rPr lang="en-US" smtClean="0">
                <a:solidFill>
                  <a:srgbClr val="0000CC"/>
                </a:solidFill>
                <a:latin typeface="Times New Roman" pitchFamily="18" charset="0"/>
              </a:rPr>
              <a:t>what-if model</a:t>
            </a:r>
            <a:r>
              <a:rPr lang="en-US" smtClean="0">
                <a:latin typeface="Times New Roman" pitchFamily="18" charset="0"/>
              </a:rPr>
              <a:t> is a worksheet that contains different sets of values for the variables.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0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By: Imdadullah, Lecturer Department of MIS, CBA, KSU</a:t>
            </a:r>
          </a:p>
        </p:txBody>
      </p:sp>
      <p:sp>
        <p:nvSpPr>
          <p:cNvPr id="5" name="Slide Number Placeholder 5"/>
          <p:cNvSpPr>
            <a:spLocks noGrp="1"/>
          </p:cNvSpPr>
          <p:nvPr>
            <p:ph type="sldNum" sz="quarter" idx="12"/>
          </p:nvPr>
        </p:nvSpPr>
        <p:spPr/>
        <p:txBody>
          <a:bodyPr/>
          <a:lstStyle/>
          <a:p>
            <a:pPr>
              <a:defRPr/>
            </a:pPr>
            <a:fld id="{A72ED9D2-B398-4A86-BCB1-7FB8231AB05A}" type="slidenum">
              <a:rPr lang="en-US"/>
              <a:pPr>
                <a:defRPr/>
              </a:pPr>
              <a:t>55</a:t>
            </a:fld>
            <a:endParaRPr lang="en-US"/>
          </a:p>
        </p:txBody>
      </p:sp>
      <p:sp>
        <p:nvSpPr>
          <p:cNvPr id="130051" name="Rectangle 3"/>
          <p:cNvSpPr>
            <a:spLocks noGrp="1" noRot="1" noChangeArrowheads="1"/>
          </p:cNvSpPr>
          <p:nvPr>
            <p:ph type="body" idx="1"/>
          </p:nvPr>
        </p:nvSpPr>
        <p:spPr>
          <a:xfrm>
            <a:off x="301625" y="1676400"/>
            <a:ext cx="8540750" cy="3705225"/>
          </a:xfrm>
        </p:spPr>
        <p:txBody>
          <a:bodyPr/>
          <a:lstStyle/>
          <a:p>
            <a:pPr eaLnBrk="1" hangingPunct="1">
              <a:buClr>
                <a:schemeClr val="tx2"/>
              </a:buClr>
              <a:defRPr/>
            </a:pPr>
            <a:r>
              <a:rPr lang="en-US" sz="2800" b="1" smtClean="0">
                <a:latin typeface="Times New Roman" pitchFamily="18" charset="0"/>
              </a:rPr>
              <a:t>Scenarios are useful when data is uncertain.</a:t>
            </a:r>
          </a:p>
          <a:p>
            <a:pPr eaLnBrk="1" hangingPunct="1">
              <a:buClr>
                <a:schemeClr val="tx2"/>
              </a:buClr>
              <a:defRPr/>
            </a:pPr>
            <a:r>
              <a:rPr lang="en-US" sz="2800" b="1" smtClean="0">
                <a:latin typeface="Times New Roman" pitchFamily="18" charset="0"/>
              </a:rPr>
              <a:t>A scenario may contain up to 32 variables.</a:t>
            </a:r>
          </a:p>
          <a:p>
            <a:pPr eaLnBrk="1" hangingPunct="1">
              <a:buClr>
                <a:schemeClr val="tx2"/>
              </a:buClr>
              <a:defRPr/>
            </a:pPr>
            <a:r>
              <a:rPr lang="en-US" sz="2800" b="1" smtClean="0">
                <a:latin typeface="Times New Roman" pitchFamily="18" charset="0"/>
              </a:rPr>
              <a:t>Use Scenario Manager to determine best case and worst case scenarios.</a:t>
            </a:r>
          </a:p>
          <a:p>
            <a:pPr eaLnBrk="1" hangingPunct="1">
              <a:buClr>
                <a:schemeClr val="tx2"/>
              </a:buClr>
              <a:defRPr/>
            </a:pPr>
            <a:r>
              <a:rPr lang="en-US" sz="2800" b="1" smtClean="0">
                <a:latin typeface="Times New Roman" pitchFamily="18" charset="0"/>
              </a:rPr>
              <a:t>Scenario Manager finds solutions to complex business problems.</a:t>
            </a:r>
          </a:p>
          <a:p>
            <a:pPr eaLnBrk="1" hangingPunct="1">
              <a:buClr>
                <a:schemeClr val="tx2"/>
              </a:buClr>
              <a:defRPr/>
            </a:pPr>
            <a:r>
              <a:rPr lang="en-US" sz="2800" b="1" smtClean="0">
                <a:latin typeface="Times New Roman" pitchFamily="18" charset="0"/>
              </a:rPr>
              <a:t>Use named cells to help analyze results.</a:t>
            </a:r>
          </a:p>
        </p:txBody>
      </p:sp>
      <p:sp>
        <p:nvSpPr>
          <p:cNvPr id="130052" name="Rectangle 4"/>
          <p:cNvSpPr>
            <a:spLocks noChangeArrowheads="1"/>
          </p:cNvSpPr>
          <p:nvPr/>
        </p:nvSpPr>
        <p:spPr bwMode="auto">
          <a:xfrm>
            <a:off x="457200" y="381000"/>
            <a:ext cx="8243888" cy="731838"/>
          </a:xfrm>
          <a:prstGeom prst="rect">
            <a:avLst/>
          </a:prstGeom>
          <a:noFill/>
          <a:ln w="9525">
            <a:noFill/>
            <a:miter lim="800000"/>
            <a:headEnd/>
            <a:tailEnd/>
          </a:ln>
        </p:spPr>
        <p:txBody>
          <a:bodyPr anchor="b"/>
          <a:lstStyle/>
          <a:p>
            <a:pPr algn="ctr" eaLnBrk="1" hangingPunct="1">
              <a:defRPr/>
            </a:pPr>
            <a:r>
              <a:rPr lang="en-US" sz="3600" b="1">
                <a:solidFill>
                  <a:srgbClr val="FF0066"/>
                </a:solidFill>
                <a:effectLst>
                  <a:outerShdw blurRad="38100" dist="38100" dir="2700000" algn="tl">
                    <a:srgbClr val="000000"/>
                  </a:outerShdw>
                </a:effectLst>
                <a:latin typeface="Arial" charset="0"/>
                <a:cs typeface="Arial" charset="0"/>
              </a:rPr>
              <a:t>Scenario Manager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00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t>By: Imdadullah, Lecturer Department of MIS, CBA, KSU</a:t>
            </a:r>
          </a:p>
        </p:txBody>
      </p:sp>
      <p:sp>
        <p:nvSpPr>
          <p:cNvPr id="9" name="Slide Number Placeholder 5"/>
          <p:cNvSpPr>
            <a:spLocks noGrp="1"/>
          </p:cNvSpPr>
          <p:nvPr>
            <p:ph type="sldNum" sz="quarter" idx="12"/>
          </p:nvPr>
        </p:nvSpPr>
        <p:spPr/>
        <p:txBody>
          <a:bodyPr/>
          <a:lstStyle/>
          <a:p>
            <a:pPr>
              <a:defRPr/>
            </a:pPr>
            <a:fld id="{15546935-88CD-4278-AA5B-D0AC521F6F57}" type="slidenum">
              <a:rPr lang="en-US"/>
              <a:pPr>
                <a:defRPr/>
              </a:pPr>
              <a:t>56</a:t>
            </a:fld>
            <a:endParaRPr lang="en-US"/>
          </a:p>
        </p:txBody>
      </p:sp>
      <p:sp>
        <p:nvSpPr>
          <p:cNvPr id="131075" name="Rectangle 3"/>
          <p:cNvSpPr>
            <a:spLocks noGrp="1" noRot="1" noChangeArrowheads="1"/>
          </p:cNvSpPr>
          <p:nvPr>
            <p:ph type="body" idx="1"/>
          </p:nvPr>
        </p:nvSpPr>
        <p:spPr>
          <a:xfrm>
            <a:off x="533400" y="1143000"/>
            <a:ext cx="8229600" cy="4456113"/>
          </a:xfrm>
        </p:spPr>
        <p:txBody>
          <a:bodyPr/>
          <a:lstStyle/>
          <a:p>
            <a:pPr marL="609600" indent="-609600" eaLnBrk="1" hangingPunct="1">
              <a:buClr>
                <a:schemeClr val="tx2"/>
              </a:buClr>
              <a:buFont typeface="Wingdings" pitchFamily="2" charset="2"/>
              <a:buAutoNum type="arabicPeriod"/>
              <a:defRPr/>
            </a:pPr>
            <a:r>
              <a:rPr lang="en-US" smtClean="0"/>
              <a:t>Create a worksheet with known information.</a:t>
            </a:r>
          </a:p>
        </p:txBody>
      </p:sp>
      <p:sp>
        <p:nvSpPr>
          <p:cNvPr id="54277" name="Rectangle 4"/>
          <p:cNvSpPr>
            <a:spLocks noChangeArrowheads="1"/>
          </p:cNvSpPr>
          <p:nvPr/>
        </p:nvSpPr>
        <p:spPr bwMode="auto">
          <a:xfrm>
            <a:off x="1828800" y="1990725"/>
            <a:ext cx="9144000" cy="0"/>
          </a:xfrm>
          <a:prstGeom prst="rect">
            <a:avLst/>
          </a:prstGeom>
          <a:noFill/>
          <a:ln w="9525">
            <a:noFill/>
            <a:miter lim="800000"/>
            <a:headEnd/>
            <a:tailEnd/>
          </a:ln>
        </p:spPr>
        <p:txBody>
          <a:bodyPr>
            <a:spAutoFit/>
          </a:bodyPr>
          <a:lstStyle/>
          <a:p>
            <a:endParaRPr lang="ar-SA"/>
          </a:p>
        </p:txBody>
      </p:sp>
      <p:sp>
        <p:nvSpPr>
          <p:cNvPr id="131078" name="Rectangle 6"/>
          <p:cNvSpPr>
            <a:spLocks noChangeArrowheads="1"/>
          </p:cNvSpPr>
          <p:nvPr/>
        </p:nvSpPr>
        <p:spPr bwMode="auto">
          <a:xfrm>
            <a:off x="457200" y="381000"/>
            <a:ext cx="8243888" cy="731838"/>
          </a:xfrm>
          <a:prstGeom prst="rect">
            <a:avLst/>
          </a:prstGeom>
          <a:noFill/>
          <a:ln w="9525">
            <a:noFill/>
            <a:miter lim="800000"/>
            <a:headEnd/>
            <a:tailEnd/>
          </a:ln>
        </p:spPr>
        <p:txBody>
          <a:bodyPr anchor="b"/>
          <a:lstStyle/>
          <a:p>
            <a:pPr algn="ctr" eaLnBrk="1" hangingPunct="1">
              <a:defRPr/>
            </a:pPr>
            <a:r>
              <a:rPr lang="en-US" sz="3600" b="1">
                <a:solidFill>
                  <a:srgbClr val="FF0066"/>
                </a:solidFill>
                <a:effectLst>
                  <a:outerShdw blurRad="38100" dist="38100" dir="2700000" algn="tl">
                    <a:srgbClr val="000000"/>
                  </a:outerShdw>
                </a:effectLst>
                <a:latin typeface="Arial" charset="0"/>
                <a:cs typeface="Arial" charset="0"/>
              </a:rPr>
              <a:t>Use Scenario Manager</a:t>
            </a:r>
          </a:p>
        </p:txBody>
      </p:sp>
      <p:pic>
        <p:nvPicPr>
          <p:cNvPr id="54279" name="Picture 9"/>
          <p:cNvPicPr>
            <a:picLocks noChangeAspect="1" noChangeArrowheads="1"/>
          </p:cNvPicPr>
          <p:nvPr/>
        </p:nvPicPr>
        <p:blipFill>
          <a:blip r:embed="rId2" cstate="print"/>
          <a:srcRect/>
          <a:stretch>
            <a:fillRect/>
          </a:stretch>
        </p:blipFill>
        <p:spPr bwMode="auto">
          <a:xfrm>
            <a:off x="838200" y="2286000"/>
            <a:ext cx="5118100" cy="3438525"/>
          </a:xfrm>
          <a:prstGeom prst="rect">
            <a:avLst/>
          </a:prstGeom>
          <a:noFill/>
          <a:ln w="9525">
            <a:noFill/>
            <a:miter lim="800000"/>
            <a:headEnd/>
            <a:tailEnd/>
          </a:ln>
        </p:spPr>
      </p:pic>
      <p:sp>
        <p:nvSpPr>
          <p:cNvPr id="54280" name="Text Box 10"/>
          <p:cNvSpPr txBox="1">
            <a:spLocks noChangeArrowheads="1"/>
          </p:cNvSpPr>
          <p:nvPr/>
        </p:nvSpPr>
        <p:spPr bwMode="auto">
          <a:xfrm>
            <a:off x="6215063" y="3505200"/>
            <a:ext cx="2624137" cy="519113"/>
          </a:xfrm>
          <a:prstGeom prst="rect">
            <a:avLst/>
          </a:prstGeom>
          <a:noFill/>
          <a:ln w="9525">
            <a:noFill/>
            <a:miter lim="800000"/>
            <a:headEnd/>
            <a:tailEnd/>
          </a:ln>
        </p:spPr>
        <p:txBody>
          <a:bodyPr>
            <a:spAutoFit/>
          </a:bodyPr>
          <a:lstStyle/>
          <a:p>
            <a:pPr algn="ctr" eaLnBrk="1" hangingPunct="1"/>
            <a:r>
              <a:rPr lang="en-US" sz="2800">
                <a:latin typeface="Times New Roman" pitchFamily="18" charset="0"/>
              </a:rPr>
              <a:t>Create Scenarios</a:t>
            </a:r>
          </a:p>
        </p:txBody>
      </p:sp>
      <p:sp>
        <p:nvSpPr>
          <p:cNvPr id="54281" name="AutoShape 11"/>
          <p:cNvSpPr>
            <a:spLocks/>
          </p:cNvSpPr>
          <p:nvPr/>
        </p:nvSpPr>
        <p:spPr bwMode="auto">
          <a:xfrm>
            <a:off x="5943600" y="2438400"/>
            <a:ext cx="381000" cy="3200400"/>
          </a:xfrm>
          <a:prstGeom prst="rightBrace">
            <a:avLst>
              <a:gd name="adj1" fmla="val 70000"/>
              <a:gd name="adj2" fmla="val 50398"/>
            </a:avLst>
          </a:prstGeom>
          <a:noFill/>
          <a:ln w="9525">
            <a:solidFill>
              <a:srgbClr val="FF0000"/>
            </a:solidFill>
            <a:round/>
            <a:headEnd/>
            <a:tailEnd/>
          </a:ln>
        </p:spPr>
        <p:txBody>
          <a:bodyPr wrap="none" anchor="ctr"/>
          <a:lstStyle/>
          <a:p>
            <a:endParaRPr lang="ar-SA"/>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a:t>By: Imdadullah, Lecturer Department of MIS, CBA, KSU</a:t>
            </a:r>
          </a:p>
        </p:txBody>
      </p:sp>
      <p:sp>
        <p:nvSpPr>
          <p:cNvPr id="10" name="Slide Number Placeholder 5"/>
          <p:cNvSpPr>
            <a:spLocks noGrp="1"/>
          </p:cNvSpPr>
          <p:nvPr>
            <p:ph type="sldNum" sz="quarter" idx="12"/>
          </p:nvPr>
        </p:nvSpPr>
        <p:spPr/>
        <p:txBody>
          <a:bodyPr/>
          <a:lstStyle/>
          <a:p>
            <a:pPr>
              <a:defRPr/>
            </a:pPr>
            <a:fld id="{24ADFAE0-7C04-4324-B419-52D4BD7590AA}" type="slidenum">
              <a:rPr lang="en-US"/>
              <a:pPr>
                <a:defRPr/>
              </a:pPr>
              <a:t>57</a:t>
            </a:fld>
            <a:endParaRPr lang="en-US"/>
          </a:p>
        </p:txBody>
      </p:sp>
      <p:pic>
        <p:nvPicPr>
          <p:cNvPr id="55300" name="Picture 2" descr="Fig 22-33"/>
          <p:cNvPicPr>
            <a:picLocks noChangeAspect="1" noChangeArrowheads="1"/>
          </p:cNvPicPr>
          <p:nvPr/>
        </p:nvPicPr>
        <p:blipFill>
          <a:blip r:embed="rId2" cstate="print"/>
          <a:srcRect/>
          <a:stretch>
            <a:fillRect/>
          </a:stretch>
        </p:blipFill>
        <p:spPr bwMode="auto">
          <a:xfrm>
            <a:off x="1295400" y="2395537"/>
            <a:ext cx="2828925" cy="3133725"/>
          </a:xfrm>
          <a:prstGeom prst="rect">
            <a:avLst/>
          </a:prstGeom>
          <a:noFill/>
          <a:ln w="9525">
            <a:noFill/>
            <a:miter lim="800000"/>
            <a:headEnd/>
            <a:tailEnd/>
          </a:ln>
        </p:spPr>
      </p:pic>
      <p:sp>
        <p:nvSpPr>
          <p:cNvPr id="133123" name="Rectangle 3"/>
          <p:cNvSpPr>
            <a:spLocks noGrp="1" noRot="1" noChangeArrowheads="1"/>
          </p:cNvSpPr>
          <p:nvPr>
            <p:ph type="title"/>
          </p:nvPr>
        </p:nvSpPr>
        <p:spPr>
          <a:xfrm>
            <a:off x="315913" y="355600"/>
            <a:ext cx="8496300" cy="768350"/>
          </a:xfrm>
        </p:spPr>
        <p:txBody>
          <a:bodyPr/>
          <a:lstStyle/>
          <a:p>
            <a:pPr eaLnBrk="1" hangingPunct="1">
              <a:defRPr/>
            </a:pPr>
            <a:r>
              <a:rPr lang="en-US" sz="3600" b="1" smtClean="0">
                <a:solidFill>
                  <a:srgbClr val="FF0066"/>
                </a:solidFill>
              </a:rPr>
              <a:t>Use Scenario Manager</a:t>
            </a:r>
          </a:p>
        </p:txBody>
      </p:sp>
      <p:sp>
        <p:nvSpPr>
          <p:cNvPr id="133124" name="Rectangle 4"/>
          <p:cNvSpPr>
            <a:spLocks noGrp="1" noRot="1" noChangeArrowheads="1"/>
          </p:cNvSpPr>
          <p:nvPr>
            <p:ph type="body" idx="1"/>
          </p:nvPr>
        </p:nvSpPr>
        <p:spPr>
          <a:xfrm>
            <a:off x="685800" y="1066800"/>
            <a:ext cx="7772400" cy="4044950"/>
          </a:xfrm>
        </p:spPr>
        <p:txBody>
          <a:bodyPr/>
          <a:lstStyle/>
          <a:p>
            <a:pPr marL="609600" indent="-609600">
              <a:buClr>
                <a:schemeClr val="tx2"/>
              </a:buClr>
              <a:buFont typeface="Wingdings" pitchFamily="2" charset="2"/>
              <a:buAutoNum type="arabicPeriod" startAt="3"/>
              <a:defRPr/>
            </a:pPr>
            <a:r>
              <a:rPr lang="en-US" dirty="0">
                <a:effectLst>
                  <a:outerShdw blurRad="38100" dist="38100" dir="2700000" algn="tl">
                    <a:srgbClr val="000000"/>
                  </a:outerShdw>
                </a:effectLst>
                <a:latin typeface="Times New Roman" pitchFamily="18" charset="0"/>
                <a:cs typeface="Arial" charset="0"/>
              </a:rPr>
              <a:t>Click Data Menu&gt;What-if </a:t>
            </a:r>
            <a:r>
              <a:rPr lang="en-US" dirty="0" smtClean="0">
                <a:effectLst>
                  <a:outerShdw blurRad="38100" dist="38100" dir="2700000" algn="tl">
                    <a:srgbClr val="000000"/>
                  </a:outerShdw>
                </a:effectLst>
                <a:latin typeface="Times New Roman" pitchFamily="18" charset="0"/>
                <a:cs typeface="Arial" charset="0"/>
              </a:rPr>
              <a:t>Analysis&gt;Scenario Manager</a:t>
            </a:r>
            <a:endParaRPr lang="en-US" dirty="0">
              <a:effectLst>
                <a:outerShdw blurRad="38100" dist="38100" dir="2700000" algn="tl">
                  <a:srgbClr val="000000"/>
                </a:outerShdw>
              </a:effectLst>
              <a:latin typeface="Times New Roman" pitchFamily="18" charset="0"/>
              <a:cs typeface="Arial" charset="0"/>
            </a:endParaRPr>
          </a:p>
        </p:txBody>
      </p:sp>
      <p:sp>
        <p:nvSpPr>
          <p:cNvPr id="55303" name="Rectangle 5"/>
          <p:cNvSpPr>
            <a:spLocks noChangeArrowheads="1"/>
          </p:cNvSpPr>
          <p:nvPr/>
        </p:nvSpPr>
        <p:spPr bwMode="auto">
          <a:xfrm>
            <a:off x="2924175" y="1538288"/>
            <a:ext cx="9144000" cy="0"/>
          </a:xfrm>
          <a:prstGeom prst="rect">
            <a:avLst/>
          </a:prstGeom>
          <a:noFill/>
          <a:ln w="9525">
            <a:noFill/>
            <a:miter lim="800000"/>
            <a:headEnd/>
            <a:tailEnd/>
          </a:ln>
        </p:spPr>
        <p:txBody>
          <a:bodyPr>
            <a:spAutoFit/>
          </a:bodyPr>
          <a:lstStyle/>
          <a:p>
            <a:endParaRPr lang="ar-SA"/>
          </a:p>
        </p:txBody>
      </p:sp>
      <p:sp>
        <p:nvSpPr>
          <p:cNvPr id="55304" name="Text Box 6"/>
          <p:cNvSpPr txBox="1">
            <a:spLocks noChangeArrowheads="1"/>
          </p:cNvSpPr>
          <p:nvPr/>
        </p:nvSpPr>
        <p:spPr bwMode="auto">
          <a:xfrm>
            <a:off x="2438400" y="5486400"/>
            <a:ext cx="3897313" cy="457200"/>
          </a:xfrm>
          <a:prstGeom prst="rect">
            <a:avLst/>
          </a:prstGeom>
          <a:noFill/>
          <a:ln w="9525">
            <a:noFill/>
            <a:miter lim="800000"/>
            <a:headEnd/>
            <a:tailEnd/>
          </a:ln>
        </p:spPr>
        <p:txBody>
          <a:bodyPr wrap="none">
            <a:spAutoFit/>
          </a:bodyPr>
          <a:lstStyle/>
          <a:p>
            <a:pPr algn="ctr" eaLnBrk="1" hangingPunct="1"/>
            <a:r>
              <a:rPr lang="en-US" sz="2400">
                <a:latin typeface="Times New Roman" pitchFamily="18" charset="0"/>
              </a:rPr>
              <a:t>Scenario Manager Dialog Box</a:t>
            </a:r>
          </a:p>
        </p:txBody>
      </p:sp>
      <p:sp>
        <p:nvSpPr>
          <p:cNvPr id="55305" name="Text Box 7"/>
          <p:cNvSpPr txBox="1">
            <a:spLocks noChangeArrowheads="1"/>
          </p:cNvSpPr>
          <p:nvPr/>
        </p:nvSpPr>
        <p:spPr bwMode="auto">
          <a:xfrm>
            <a:off x="4876800" y="4114800"/>
            <a:ext cx="1300163" cy="822325"/>
          </a:xfrm>
          <a:prstGeom prst="rect">
            <a:avLst/>
          </a:prstGeom>
          <a:noFill/>
          <a:ln w="9525">
            <a:noFill/>
            <a:miter lim="800000"/>
            <a:headEnd/>
            <a:tailEnd/>
          </a:ln>
        </p:spPr>
        <p:txBody>
          <a:bodyPr wrap="none">
            <a:spAutoFit/>
          </a:bodyPr>
          <a:lstStyle/>
          <a:p>
            <a:pPr eaLnBrk="1" hangingPunct="1"/>
            <a:r>
              <a:rPr lang="en-US" sz="2400" dirty="0">
                <a:latin typeface="Times New Roman" pitchFamily="18" charset="0"/>
              </a:rPr>
              <a:t>Click on </a:t>
            </a:r>
            <a:br>
              <a:rPr lang="en-US" sz="2400" dirty="0">
                <a:latin typeface="Times New Roman" pitchFamily="18" charset="0"/>
              </a:rPr>
            </a:br>
            <a:r>
              <a:rPr lang="en-US" sz="2400" dirty="0">
                <a:latin typeface="Times New Roman" pitchFamily="18" charset="0"/>
              </a:rPr>
              <a:t>Add</a:t>
            </a:r>
          </a:p>
        </p:txBody>
      </p:sp>
      <p:sp>
        <p:nvSpPr>
          <p:cNvPr id="55306" name="Line 8"/>
          <p:cNvSpPr>
            <a:spLocks noChangeShapeType="1"/>
          </p:cNvSpPr>
          <p:nvPr/>
        </p:nvSpPr>
        <p:spPr bwMode="auto">
          <a:xfrm>
            <a:off x="3810000" y="3581400"/>
            <a:ext cx="990600" cy="533400"/>
          </a:xfrm>
          <a:prstGeom prst="line">
            <a:avLst/>
          </a:prstGeom>
          <a:noFill/>
          <a:ln w="28575">
            <a:solidFill>
              <a:srgbClr val="FF3300"/>
            </a:solidFill>
            <a:round/>
            <a:headEnd type="triangle" w="med" len="med"/>
            <a:tailEnd/>
          </a:ln>
        </p:spPr>
        <p:txBody>
          <a:bodyPr wrap="none"/>
          <a:lstStyle/>
          <a:p>
            <a:endParaRPr lang="ar-SA"/>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219200"/>
            <a:ext cx="19050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By: Imdadullah, Lecturer Department of MIS, CBA, KSU</a:t>
            </a:r>
          </a:p>
        </p:txBody>
      </p:sp>
      <p:sp>
        <p:nvSpPr>
          <p:cNvPr id="7" name="Slide Number Placeholder 6"/>
          <p:cNvSpPr>
            <a:spLocks noGrp="1"/>
          </p:cNvSpPr>
          <p:nvPr>
            <p:ph type="sldNum" sz="quarter" idx="12"/>
          </p:nvPr>
        </p:nvSpPr>
        <p:spPr/>
        <p:txBody>
          <a:bodyPr/>
          <a:lstStyle/>
          <a:p>
            <a:pPr>
              <a:defRPr/>
            </a:pPr>
            <a:fld id="{0B339496-109D-48E0-8AB2-46C8E53361A5}" type="slidenum">
              <a:rPr lang="en-US"/>
              <a:pPr>
                <a:defRPr/>
              </a:pPr>
              <a:t>58</a:t>
            </a:fld>
            <a:endParaRPr lang="en-US"/>
          </a:p>
        </p:txBody>
      </p:sp>
      <p:sp>
        <p:nvSpPr>
          <p:cNvPr id="134147" name="Rectangle 3"/>
          <p:cNvSpPr>
            <a:spLocks noGrp="1" noRot="1" noChangeArrowheads="1"/>
          </p:cNvSpPr>
          <p:nvPr>
            <p:ph type="body" sz="half" idx="1"/>
          </p:nvPr>
        </p:nvSpPr>
        <p:spPr>
          <a:xfrm>
            <a:off x="838200" y="1219200"/>
            <a:ext cx="3810000" cy="4114800"/>
          </a:xfrm>
        </p:spPr>
        <p:txBody>
          <a:bodyPr/>
          <a:lstStyle/>
          <a:p>
            <a:pPr marL="533400" indent="-533400" eaLnBrk="1" hangingPunct="1">
              <a:buClr>
                <a:schemeClr val="tx2"/>
              </a:buClr>
              <a:buFont typeface="Wingdings" pitchFamily="2" charset="2"/>
              <a:buAutoNum type="arabicPeriod" startAt="3"/>
              <a:defRPr/>
            </a:pPr>
            <a:r>
              <a:rPr lang="en-US" sz="2800" smtClean="0"/>
              <a:t>Name the scenario.</a:t>
            </a:r>
          </a:p>
          <a:p>
            <a:pPr marL="533400" indent="-533400" eaLnBrk="1" hangingPunct="1">
              <a:buClr>
                <a:schemeClr val="tx2"/>
              </a:buClr>
              <a:buFont typeface="Wingdings" pitchFamily="2" charset="2"/>
              <a:buAutoNum type="arabicPeriod" startAt="3"/>
              <a:defRPr/>
            </a:pPr>
            <a:r>
              <a:rPr lang="en-US" sz="2800" smtClean="0"/>
              <a:t>Identify changing cells on original worksheet.</a:t>
            </a:r>
          </a:p>
          <a:p>
            <a:pPr marL="533400" indent="-533400" eaLnBrk="1" hangingPunct="1">
              <a:buClr>
                <a:schemeClr val="tx2"/>
              </a:buClr>
              <a:buFont typeface="Wingdings" pitchFamily="2" charset="2"/>
              <a:buAutoNum type="arabicPeriod" startAt="3"/>
              <a:defRPr/>
            </a:pPr>
            <a:r>
              <a:rPr lang="en-US" sz="2800" smtClean="0"/>
              <a:t>Add comments as needed.</a:t>
            </a:r>
          </a:p>
          <a:p>
            <a:pPr marL="533400" indent="-533400" eaLnBrk="1" hangingPunct="1">
              <a:buClr>
                <a:schemeClr val="tx2"/>
              </a:buClr>
              <a:buFont typeface="Wingdings" pitchFamily="2" charset="2"/>
              <a:buAutoNum type="arabicPeriod" startAt="3"/>
              <a:defRPr/>
            </a:pPr>
            <a:r>
              <a:rPr lang="en-US" sz="2800" smtClean="0"/>
              <a:t>Click OK.</a:t>
            </a:r>
          </a:p>
        </p:txBody>
      </p:sp>
      <p:sp>
        <p:nvSpPr>
          <p:cNvPr id="56325" name="Rectangle 4"/>
          <p:cNvSpPr>
            <a:spLocks noChangeArrowheads="1"/>
          </p:cNvSpPr>
          <p:nvPr/>
        </p:nvSpPr>
        <p:spPr bwMode="auto">
          <a:xfrm>
            <a:off x="2724150" y="1557338"/>
            <a:ext cx="9144000" cy="0"/>
          </a:xfrm>
          <a:prstGeom prst="rect">
            <a:avLst/>
          </a:prstGeom>
          <a:noFill/>
          <a:ln w="9525">
            <a:noFill/>
            <a:miter lim="800000"/>
            <a:headEnd/>
            <a:tailEnd/>
          </a:ln>
        </p:spPr>
        <p:txBody>
          <a:bodyPr>
            <a:spAutoFit/>
          </a:bodyPr>
          <a:lstStyle/>
          <a:p>
            <a:endParaRPr lang="ar-SA"/>
          </a:p>
        </p:txBody>
      </p:sp>
      <p:sp>
        <p:nvSpPr>
          <p:cNvPr id="134151" name="Rectangle 7"/>
          <p:cNvSpPr>
            <a:spLocks noGrp="1" noChangeArrowheads="1"/>
          </p:cNvSpPr>
          <p:nvPr>
            <p:ph type="title"/>
          </p:nvPr>
        </p:nvSpPr>
        <p:spPr>
          <a:xfrm>
            <a:off x="315913" y="355600"/>
            <a:ext cx="8496300" cy="768350"/>
          </a:xfrm>
        </p:spPr>
        <p:txBody>
          <a:bodyPr anchor="b"/>
          <a:lstStyle/>
          <a:p>
            <a:pPr eaLnBrk="1" hangingPunct="1">
              <a:defRPr/>
            </a:pPr>
            <a:r>
              <a:rPr lang="en-US" sz="3600" b="1" smtClean="0">
                <a:solidFill>
                  <a:srgbClr val="FF0066"/>
                </a:solidFill>
              </a:rPr>
              <a:t>Use Scenario Manager</a:t>
            </a:r>
          </a:p>
        </p:txBody>
      </p:sp>
      <p:pic>
        <p:nvPicPr>
          <p:cNvPr id="56327" name="Picture 8"/>
          <p:cNvPicPr>
            <a:picLocks noChangeAspect="1" noChangeArrowheads="1"/>
          </p:cNvPicPr>
          <p:nvPr/>
        </p:nvPicPr>
        <p:blipFill>
          <a:blip r:embed="rId2" cstate="print"/>
          <a:srcRect/>
          <a:stretch>
            <a:fillRect/>
          </a:stretch>
        </p:blipFill>
        <p:spPr bwMode="auto">
          <a:xfrm>
            <a:off x="4876800" y="1470025"/>
            <a:ext cx="3429000" cy="339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a:t>By: Imdadullah, Lecturer Department of MIS, CBA, KSU</a:t>
            </a:r>
          </a:p>
        </p:txBody>
      </p:sp>
      <p:sp>
        <p:nvSpPr>
          <p:cNvPr id="8" name="Slide Number Placeholder 6"/>
          <p:cNvSpPr>
            <a:spLocks noGrp="1"/>
          </p:cNvSpPr>
          <p:nvPr>
            <p:ph type="sldNum" sz="quarter" idx="12"/>
          </p:nvPr>
        </p:nvSpPr>
        <p:spPr/>
        <p:txBody>
          <a:bodyPr/>
          <a:lstStyle/>
          <a:p>
            <a:pPr>
              <a:defRPr/>
            </a:pPr>
            <a:fld id="{79EC18C6-D62B-42E5-A90B-71F955565E71}" type="slidenum">
              <a:rPr lang="en-US"/>
              <a:pPr>
                <a:defRPr/>
              </a:pPr>
              <a:t>59</a:t>
            </a:fld>
            <a:endParaRPr lang="en-US"/>
          </a:p>
        </p:txBody>
      </p:sp>
      <p:sp>
        <p:nvSpPr>
          <p:cNvPr id="135170" name="Rectangle 2"/>
          <p:cNvSpPr>
            <a:spLocks noGrp="1" noRot="1" noChangeArrowheads="1"/>
          </p:cNvSpPr>
          <p:nvPr>
            <p:ph type="title"/>
          </p:nvPr>
        </p:nvSpPr>
        <p:spPr>
          <a:xfrm>
            <a:off x="315913" y="355600"/>
            <a:ext cx="8496300" cy="844550"/>
          </a:xfrm>
        </p:spPr>
        <p:txBody>
          <a:bodyPr/>
          <a:lstStyle/>
          <a:p>
            <a:pPr eaLnBrk="1" hangingPunct="1">
              <a:defRPr/>
            </a:pPr>
            <a:r>
              <a:rPr lang="en-US" sz="3600" b="1" smtClean="0">
                <a:solidFill>
                  <a:srgbClr val="FF0066"/>
                </a:solidFill>
              </a:rPr>
              <a:t>Use Scenario Manager</a:t>
            </a:r>
          </a:p>
        </p:txBody>
      </p:sp>
      <p:sp>
        <p:nvSpPr>
          <p:cNvPr id="135171" name="Rectangle 3"/>
          <p:cNvSpPr>
            <a:spLocks noGrp="1" noRot="1" noChangeArrowheads="1"/>
          </p:cNvSpPr>
          <p:nvPr>
            <p:ph type="body" sz="half" idx="2"/>
          </p:nvPr>
        </p:nvSpPr>
        <p:spPr>
          <a:xfrm>
            <a:off x="4656138" y="1676400"/>
            <a:ext cx="4186237" cy="4422775"/>
          </a:xfrm>
        </p:spPr>
        <p:txBody>
          <a:bodyPr/>
          <a:lstStyle/>
          <a:p>
            <a:pPr eaLnBrk="1" hangingPunct="1">
              <a:buClr>
                <a:schemeClr val="tx2"/>
              </a:buClr>
              <a:defRPr/>
            </a:pPr>
            <a:r>
              <a:rPr lang="en-US" sz="2800" smtClean="0"/>
              <a:t>Edit the amounts for that specific scenario.</a:t>
            </a:r>
          </a:p>
          <a:p>
            <a:pPr eaLnBrk="1" hangingPunct="1">
              <a:buClr>
                <a:schemeClr val="tx2"/>
              </a:buClr>
              <a:defRPr/>
            </a:pPr>
            <a:r>
              <a:rPr lang="en-US" sz="2800" smtClean="0"/>
              <a:t>For each scenario enter the variables that apply.</a:t>
            </a:r>
          </a:p>
          <a:p>
            <a:pPr eaLnBrk="1" hangingPunct="1">
              <a:buClr>
                <a:schemeClr val="tx2"/>
              </a:buClr>
              <a:defRPr/>
            </a:pPr>
            <a:r>
              <a:rPr lang="en-US" sz="2800" smtClean="0"/>
              <a:t>Continue to add scenarios until each has been set up.</a:t>
            </a:r>
          </a:p>
        </p:txBody>
      </p:sp>
      <p:sp>
        <p:nvSpPr>
          <p:cNvPr id="57350" name="Rectangle 4"/>
          <p:cNvSpPr>
            <a:spLocks noChangeArrowheads="1"/>
          </p:cNvSpPr>
          <p:nvPr/>
        </p:nvSpPr>
        <p:spPr bwMode="auto">
          <a:xfrm>
            <a:off x="2486025" y="2386013"/>
            <a:ext cx="9144000" cy="0"/>
          </a:xfrm>
          <a:prstGeom prst="rect">
            <a:avLst/>
          </a:prstGeom>
          <a:noFill/>
          <a:ln w="9525">
            <a:noFill/>
            <a:miter lim="800000"/>
            <a:headEnd/>
            <a:tailEnd/>
          </a:ln>
        </p:spPr>
        <p:txBody>
          <a:bodyPr>
            <a:spAutoFit/>
          </a:bodyPr>
          <a:lstStyle/>
          <a:p>
            <a:endParaRPr lang="ar-SA"/>
          </a:p>
        </p:txBody>
      </p:sp>
      <p:sp>
        <p:nvSpPr>
          <p:cNvPr id="57351" name="Text Box 5"/>
          <p:cNvSpPr txBox="1">
            <a:spLocks noChangeArrowheads="1"/>
          </p:cNvSpPr>
          <p:nvPr/>
        </p:nvSpPr>
        <p:spPr bwMode="auto">
          <a:xfrm>
            <a:off x="542925" y="4460875"/>
            <a:ext cx="3660775" cy="457200"/>
          </a:xfrm>
          <a:prstGeom prst="rect">
            <a:avLst/>
          </a:prstGeom>
          <a:noFill/>
          <a:ln w="9525">
            <a:noFill/>
            <a:miter lim="800000"/>
            <a:headEnd/>
            <a:tailEnd/>
          </a:ln>
        </p:spPr>
        <p:txBody>
          <a:bodyPr wrap="none">
            <a:spAutoFit/>
          </a:bodyPr>
          <a:lstStyle/>
          <a:p>
            <a:pPr algn="ctr" eaLnBrk="1" hangingPunct="1"/>
            <a:r>
              <a:rPr lang="en-US" sz="2400">
                <a:solidFill>
                  <a:srgbClr val="292929"/>
                </a:solidFill>
                <a:latin typeface="Times New Roman" pitchFamily="18" charset="0"/>
              </a:rPr>
              <a:t>Scenario Values Dialog Box</a:t>
            </a:r>
          </a:p>
        </p:txBody>
      </p:sp>
      <p:pic>
        <p:nvPicPr>
          <p:cNvPr id="57352" name="Picture 7"/>
          <p:cNvPicPr>
            <a:picLocks noChangeAspect="1" noChangeArrowheads="1"/>
          </p:cNvPicPr>
          <p:nvPr/>
        </p:nvPicPr>
        <p:blipFill>
          <a:blip r:embed="rId2" cstate="print"/>
          <a:srcRect/>
          <a:stretch>
            <a:fillRect/>
          </a:stretch>
        </p:blipFill>
        <p:spPr bwMode="auto">
          <a:xfrm>
            <a:off x="838200" y="1905000"/>
            <a:ext cx="3657600" cy="1906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9F483CEB-B415-4417-A733-B73235F7DDFE}" type="slidenum">
              <a:rPr lang="ar-SA"/>
              <a:pPr/>
              <a:t>6</a:t>
            </a:fld>
            <a:endParaRPr lang="en-US"/>
          </a:p>
        </p:txBody>
      </p:sp>
      <p:sp>
        <p:nvSpPr>
          <p:cNvPr id="23555" name="Rectangle 3"/>
          <p:cNvSpPr>
            <a:spLocks noGrp="1" noChangeArrowheads="1"/>
          </p:cNvSpPr>
          <p:nvPr>
            <p:ph type="body" idx="1"/>
          </p:nvPr>
        </p:nvSpPr>
        <p:spPr>
          <a:xfrm>
            <a:off x="1066800" y="1981200"/>
            <a:ext cx="7162800" cy="3048000"/>
          </a:xfrm>
        </p:spPr>
        <p:txBody>
          <a:bodyPr/>
          <a:lstStyle/>
          <a:p>
            <a:r>
              <a:rPr lang="en-US" sz="2000"/>
              <a:t>Labels	:	Left Justified</a:t>
            </a:r>
          </a:p>
          <a:p>
            <a:pPr>
              <a:buFontTx/>
              <a:buNone/>
            </a:pPr>
            <a:endParaRPr lang="en-US" sz="2000"/>
          </a:p>
          <a:p>
            <a:r>
              <a:rPr lang="en-US" sz="2000"/>
              <a:t>Numbers	:	Right Justified</a:t>
            </a:r>
          </a:p>
          <a:p>
            <a:pPr>
              <a:buFontTx/>
              <a:buNone/>
            </a:pPr>
            <a:endParaRPr lang="en-US" sz="2000"/>
          </a:p>
          <a:p>
            <a:r>
              <a:rPr lang="en-US" sz="2000"/>
              <a:t>Formula	:	1. Result is Displayed in Cell </a:t>
            </a:r>
          </a:p>
          <a:p>
            <a:pPr>
              <a:buFontTx/>
              <a:buNone/>
            </a:pPr>
            <a:r>
              <a:rPr lang="en-US" sz="2000"/>
              <a:t>				2. Formula is Displayed in 				    Formula Bar</a:t>
            </a:r>
            <a:r>
              <a:rPr lang="en-US" sz="1800"/>
              <a:t>		</a:t>
            </a:r>
          </a:p>
          <a:p>
            <a:pPr>
              <a:buFontTx/>
              <a:buNone/>
            </a:pPr>
            <a:endParaRPr lang="en-US" sz="1800"/>
          </a:p>
          <a:p>
            <a:endParaRPr lang="en-US" sz="1800"/>
          </a:p>
        </p:txBody>
      </p:sp>
      <p:sp>
        <p:nvSpPr>
          <p:cNvPr id="23556" name="Text Box 4"/>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u="sng">
                <a:solidFill>
                  <a:srgbClr val="FF0066"/>
                </a:solidFill>
              </a:rPr>
              <a:t>Types of Data</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By: Imdadullah, Lecturer Department of MIS, CBA, KSU</a:t>
            </a:r>
          </a:p>
        </p:txBody>
      </p:sp>
      <p:sp>
        <p:nvSpPr>
          <p:cNvPr id="7" name="Slide Number Placeholder 5"/>
          <p:cNvSpPr>
            <a:spLocks noGrp="1"/>
          </p:cNvSpPr>
          <p:nvPr>
            <p:ph type="sldNum" sz="quarter" idx="12"/>
          </p:nvPr>
        </p:nvSpPr>
        <p:spPr/>
        <p:txBody>
          <a:bodyPr/>
          <a:lstStyle/>
          <a:p>
            <a:pPr>
              <a:defRPr/>
            </a:pPr>
            <a:fld id="{489F659F-A755-4E72-956D-AF2348B7F8C2}" type="slidenum">
              <a:rPr lang="en-US"/>
              <a:pPr>
                <a:defRPr/>
              </a:pPr>
              <a:t>60</a:t>
            </a:fld>
            <a:endParaRPr lang="en-US"/>
          </a:p>
        </p:txBody>
      </p:sp>
      <p:sp>
        <p:nvSpPr>
          <p:cNvPr id="136194" name="Rectangle 2"/>
          <p:cNvSpPr>
            <a:spLocks noGrp="1" noRot="1" noChangeArrowheads="1"/>
          </p:cNvSpPr>
          <p:nvPr>
            <p:ph type="title"/>
          </p:nvPr>
        </p:nvSpPr>
        <p:spPr>
          <a:xfrm>
            <a:off x="315913" y="431800"/>
            <a:ext cx="8496300" cy="768350"/>
          </a:xfrm>
        </p:spPr>
        <p:txBody>
          <a:bodyPr/>
          <a:lstStyle/>
          <a:p>
            <a:pPr eaLnBrk="1" hangingPunct="1">
              <a:defRPr/>
            </a:pPr>
            <a:r>
              <a:rPr lang="en-US" sz="3600" b="1" smtClean="0">
                <a:solidFill>
                  <a:srgbClr val="FF0066"/>
                </a:solidFill>
              </a:rPr>
              <a:t>Use Scenario Manager</a:t>
            </a:r>
          </a:p>
        </p:txBody>
      </p:sp>
      <p:sp>
        <p:nvSpPr>
          <p:cNvPr id="136195" name="Rectangle 3"/>
          <p:cNvSpPr>
            <a:spLocks noGrp="1" noRot="1" noChangeArrowheads="1"/>
          </p:cNvSpPr>
          <p:nvPr>
            <p:ph type="body" idx="1"/>
          </p:nvPr>
        </p:nvSpPr>
        <p:spPr>
          <a:xfrm>
            <a:off x="685800" y="1143000"/>
            <a:ext cx="7772400" cy="2057400"/>
          </a:xfrm>
        </p:spPr>
        <p:txBody>
          <a:bodyPr/>
          <a:lstStyle/>
          <a:p>
            <a:pPr marL="609600" indent="-609600" eaLnBrk="1" hangingPunct="1">
              <a:buClr>
                <a:schemeClr val="tx2"/>
              </a:buClr>
              <a:buFont typeface="Wingdings" pitchFamily="2" charset="2"/>
              <a:buAutoNum type="arabicPeriod" startAt="7"/>
              <a:defRPr/>
            </a:pPr>
            <a:r>
              <a:rPr lang="en-US" sz="2400" smtClean="0"/>
              <a:t>Select a scenario.</a:t>
            </a:r>
          </a:p>
          <a:p>
            <a:pPr marL="609600" indent="-609600" eaLnBrk="1" hangingPunct="1">
              <a:buClr>
                <a:schemeClr val="tx2"/>
              </a:buClr>
              <a:buFont typeface="Wingdings" pitchFamily="2" charset="2"/>
              <a:buAutoNum type="arabicPeriod" startAt="7"/>
              <a:defRPr/>
            </a:pPr>
            <a:r>
              <a:rPr lang="en-US" sz="2400" smtClean="0"/>
              <a:t>Click </a:t>
            </a:r>
            <a:r>
              <a:rPr lang="en-US" sz="2400" b="1" smtClean="0"/>
              <a:t>Show.</a:t>
            </a:r>
          </a:p>
          <a:p>
            <a:pPr marL="609600" indent="-609600" eaLnBrk="1" hangingPunct="1">
              <a:buClr>
                <a:schemeClr val="tx2"/>
              </a:buClr>
              <a:buFont typeface="Wingdings" pitchFamily="2" charset="2"/>
              <a:buAutoNum type="arabicPeriod" startAt="7"/>
              <a:defRPr/>
            </a:pPr>
            <a:r>
              <a:rPr lang="en-US" sz="2400" smtClean="0"/>
              <a:t>Variables in the current worksheet are replaced by those in the scenario.</a:t>
            </a:r>
          </a:p>
        </p:txBody>
      </p:sp>
      <p:sp>
        <p:nvSpPr>
          <p:cNvPr id="58374" name="Rectangle 4"/>
          <p:cNvSpPr>
            <a:spLocks noChangeArrowheads="1"/>
          </p:cNvSpPr>
          <p:nvPr/>
        </p:nvSpPr>
        <p:spPr bwMode="auto">
          <a:xfrm>
            <a:off x="1833563" y="2114550"/>
            <a:ext cx="9144000" cy="0"/>
          </a:xfrm>
          <a:prstGeom prst="rect">
            <a:avLst/>
          </a:prstGeom>
          <a:noFill/>
          <a:ln w="9525">
            <a:noFill/>
            <a:miter lim="800000"/>
            <a:headEnd/>
            <a:tailEnd/>
          </a:ln>
        </p:spPr>
        <p:txBody>
          <a:bodyPr>
            <a:spAutoFit/>
          </a:bodyPr>
          <a:lstStyle/>
          <a:p>
            <a:endParaRPr lang="ar-SA"/>
          </a:p>
        </p:txBody>
      </p:sp>
      <p:pic>
        <p:nvPicPr>
          <p:cNvPr id="58375" name="Picture 6"/>
          <p:cNvPicPr>
            <a:picLocks noChangeAspect="1" noChangeArrowheads="1"/>
          </p:cNvPicPr>
          <p:nvPr/>
        </p:nvPicPr>
        <p:blipFill>
          <a:blip r:embed="rId2" cstate="print"/>
          <a:srcRect/>
          <a:stretch>
            <a:fillRect/>
          </a:stretch>
        </p:blipFill>
        <p:spPr bwMode="auto">
          <a:xfrm>
            <a:off x="1295400" y="3048000"/>
            <a:ext cx="5734050" cy="2652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By: Imdadullah, Lecturer Department of MIS, CBA, KSU</a:t>
            </a:r>
          </a:p>
        </p:txBody>
      </p:sp>
      <p:sp>
        <p:nvSpPr>
          <p:cNvPr id="7" name="Slide Number Placeholder 5"/>
          <p:cNvSpPr>
            <a:spLocks noGrp="1"/>
          </p:cNvSpPr>
          <p:nvPr>
            <p:ph type="sldNum" sz="quarter" idx="12"/>
          </p:nvPr>
        </p:nvSpPr>
        <p:spPr/>
        <p:txBody>
          <a:bodyPr/>
          <a:lstStyle/>
          <a:p>
            <a:pPr>
              <a:defRPr/>
            </a:pPr>
            <a:fld id="{64C0001B-FC22-46CE-9BF3-3A3E4055D4A3}" type="slidenum">
              <a:rPr lang="en-US"/>
              <a:pPr>
                <a:defRPr/>
              </a:pPr>
              <a:t>61</a:t>
            </a:fld>
            <a:endParaRPr lang="en-US"/>
          </a:p>
        </p:txBody>
      </p:sp>
      <p:sp>
        <p:nvSpPr>
          <p:cNvPr id="137218" name="Rectangle 2"/>
          <p:cNvSpPr>
            <a:spLocks noGrp="1" noRot="1" noChangeArrowheads="1"/>
          </p:cNvSpPr>
          <p:nvPr>
            <p:ph type="title"/>
          </p:nvPr>
        </p:nvSpPr>
        <p:spPr>
          <a:xfrm>
            <a:off x="315913" y="355600"/>
            <a:ext cx="8496300" cy="690563"/>
          </a:xfrm>
        </p:spPr>
        <p:txBody>
          <a:bodyPr/>
          <a:lstStyle/>
          <a:p>
            <a:pPr eaLnBrk="1" hangingPunct="1">
              <a:defRPr/>
            </a:pPr>
            <a:r>
              <a:rPr lang="en-US" sz="3600" b="1" smtClean="0">
                <a:solidFill>
                  <a:srgbClr val="FF0066"/>
                </a:solidFill>
              </a:rPr>
              <a:t>Scenario Summary Report</a:t>
            </a:r>
          </a:p>
        </p:txBody>
      </p:sp>
      <p:sp>
        <p:nvSpPr>
          <p:cNvPr id="137219" name="Rectangle 3"/>
          <p:cNvSpPr>
            <a:spLocks noGrp="1" noRot="1" noChangeArrowheads="1"/>
          </p:cNvSpPr>
          <p:nvPr>
            <p:ph type="body" idx="1"/>
          </p:nvPr>
        </p:nvSpPr>
        <p:spPr>
          <a:xfrm>
            <a:off x="457200" y="1143000"/>
            <a:ext cx="8229600" cy="1752600"/>
          </a:xfrm>
        </p:spPr>
        <p:txBody>
          <a:bodyPr/>
          <a:lstStyle/>
          <a:p>
            <a:pPr eaLnBrk="1" hangingPunct="1">
              <a:buClr>
                <a:schemeClr val="tx2"/>
              </a:buClr>
              <a:defRPr/>
            </a:pPr>
            <a:r>
              <a:rPr lang="en-US" smtClean="0"/>
              <a:t>A summary of the results of all scenarios can be displayed in a separate worksheet.</a:t>
            </a:r>
          </a:p>
          <a:p>
            <a:pPr eaLnBrk="1" hangingPunct="1">
              <a:buClr>
                <a:schemeClr val="tx2"/>
              </a:buClr>
              <a:defRPr/>
            </a:pPr>
            <a:r>
              <a:rPr lang="en-US" smtClean="0"/>
              <a:t>Access Scenario Summary dialog box.</a:t>
            </a:r>
          </a:p>
        </p:txBody>
      </p:sp>
      <p:sp>
        <p:nvSpPr>
          <p:cNvPr id="59398" name="Rectangle 4"/>
          <p:cNvSpPr>
            <a:spLocks noChangeArrowheads="1"/>
          </p:cNvSpPr>
          <p:nvPr/>
        </p:nvSpPr>
        <p:spPr bwMode="auto">
          <a:xfrm>
            <a:off x="3333750" y="2395538"/>
            <a:ext cx="9144000" cy="0"/>
          </a:xfrm>
          <a:prstGeom prst="rect">
            <a:avLst/>
          </a:prstGeom>
          <a:noFill/>
          <a:ln w="9525">
            <a:noFill/>
            <a:miter lim="800000"/>
            <a:headEnd/>
            <a:tailEnd/>
          </a:ln>
        </p:spPr>
        <p:txBody>
          <a:bodyPr>
            <a:spAutoFit/>
          </a:bodyPr>
          <a:lstStyle/>
          <a:p>
            <a:endParaRPr lang="ar-SA"/>
          </a:p>
        </p:txBody>
      </p:sp>
      <p:pic>
        <p:nvPicPr>
          <p:cNvPr id="59399" name="Picture 6"/>
          <p:cNvPicPr>
            <a:picLocks noChangeAspect="1" noChangeArrowheads="1"/>
          </p:cNvPicPr>
          <p:nvPr/>
        </p:nvPicPr>
        <p:blipFill>
          <a:blip r:embed="rId2" cstate="print"/>
          <a:srcRect/>
          <a:stretch>
            <a:fillRect/>
          </a:stretch>
        </p:blipFill>
        <p:spPr bwMode="auto">
          <a:xfrm>
            <a:off x="3276600" y="3657600"/>
            <a:ext cx="3276600"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a:t>By: Imdadullah, Lecturer Department of MIS, CBA, KSU</a:t>
            </a:r>
          </a:p>
        </p:txBody>
      </p:sp>
      <p:sp>
        <p:nvSpPr>
          <p:cNvPr id="6" name="Slide Number Placeholder 4"/>
          <p:cNvSpPr>
            <a:spLocks noGrp="1"/>
          </p:cNvSpPr>
          <p:nvPr>
            <p:ph type="sldNum" sz="quarter" idx="12"/>
          </p:nvPr>
        </p:nvSpPr>
        <p:spPr/>
        <p:txBody>
          <a:bodyPr/>
          <a:lstStyle/>
          <a:p>
            <a:pPr>
              <a:defRPr/>
            </a:pPr>
            <a:fld id="{3AB7428E-2EEA-4E94-BD3A-E6C125C20EB7}" type="slidenum">
              <a:rPr lang="en-US"/>
              <a:pPr>
                <a:defRPr/>
              </a:pPr>
              <a:t>62</a:t>
            </a:fld>
            <a:endParaRPr lang="en-US"/>
          </a:p>
        </p:txBody>
      </p:sp>
      <p:sp>
        <p:nvSpPr>
          <p:cNvPr id="138242" name="Rectangle 2"/>
          <p:cNvSpPr>
            <a:spLocks noGrp="1" noRot="1" noChangeArrowheads="1"/>
          </p:cNvSpPr>
          <p:nvPr>
            <p:ph type="title"/>
          </p:nvPr>
        </p:nvSpPr>
        <p:spPr>
          <a:xfrm>
            <a:off x="301625" y="893763"/>
            <a:ext cx="8510588" cy="660400"/>
          </a:xfrm>
        </p:spPr>
        <p:txBody>
          <a:bodyPr/>
          <a:lstStyle/>
          <a:p>
            <a:pPr eaLnBrk="1" hangingPunct="1">
              <a:defRPr/>
            </a:pPr>
            <a:r>
              <a:rPr lang="en-US" sz="3600" b="1" smtClean="0">
                <a:solidFill>
                  <a:srgbClr val="FF0066"/>
                </a:solidFill>
              </a:rPr>
              <a:t>Scenario Summary Report</a:t>
            </a:r>
          </a:p>
        </p:txBody>
      </p:sp>
      <p:sp>
        <p:nvSpPr>
          <p:cNvPr id="60421" name="Rectangle 3"/>
          <p:cNvSpPr>
            <a:spLocks noChangeArrowheads="1"/>
          </p:cNvSpPr>
          <p:nvPr/>
        </p:nvSpPr>
        <p:spPr bwMode="auto">
          <a:xfrm>
            <a:off x="1828800" y="2286000"/>
            <a:ext cx="9144000" cy="0"/>
          </a:xfrm>
          <a:prstGeom prst="rect">
            <a:avLst/>
          </a:prstGeom>
          <a:noFill/>
          <a:ln w="9525">
            <a:noFill/>
            <a:miter lim="800000"/>
            <a:headEnd/>
            <a:tailEnd/>
          </a:ln>
        </p:spPr>
        <p:txBody>
          <a:bodyPr>
            <a:spAutoFit/>
          </a:bodyPr>
          <a:lstStyle/>
          <a:p>
            <a:endParaRPr lang="ar-SA"/>
          </a:p>
        </p:txBody>
      </p:sp>
      <p:pic>
        <p:nvPicPr>
          <p:cNvPr id="60422" name="Picture 5"/>
          <p:cNvPicPr>
            <a:picLocks noChangeAspect="1" noChangeArrowheads="1"/>
          </p:cNvPicPr>
          <p:nvPr/>
        </p:nvPicPr>
        <p:blipFill>
          <a:blip r:embed="rId2" cstate="print"/>
          <a:srcRect/>
          <a:stretch>
            <a:fillRect/>
          </a:stretch>
        </p:blipFill>
        <p:spPr bwMode="auto">
          <a:xfrm>
            <a:off x="762000" y="2286000"/>
            <a:ext cx="7804150" cy="2471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a:t>By: Imdadullah, Lecturer Department of MIS, CBA, KSU</a:t>
            </a:r>
          </a:p>
        </p:txBody>
      </p:sp>
      <p:sp>
        <p:nvSpPr>
          <p:cNvPr id="6" name="Slide Number Placeholder 4"/>
          <p:cNvSpPr>
            <a:spLocks noGrp="1"/>
          </p:cNvSpPr>
          <p:nvPr>
            <p:ph type="sldNum" sz="quarter" idx="12"/>
          </p:nvPr>
        </p:nvSpPr>
        <p:spPr/>
        <p:txBody>
          <a:bodyPr/>
          <a:lstStyle/>
          <a:p>
            <a:pPr>
              <a:defRPr/>
            </a:pPr>
            <a:fld id="{8BB6BEFD-D142-4CB1-B42D-7F3C3DAA7C49}" type="slidenum">
              <a:rPr lang="en-US"/>
              <a:pPr>
                <a:defRPr/>
              </a:pPr>
              <a:t>63</a:t>
            </a:fld>
            <a:endParaRPr lang="en-US"/>
          </a:p>
        </p:txBody>
      </p:sp>
      <p:sp>
        <p:nvSpPr>
          <p:cNvPr id="139266" name="Rectangle 2"/>
          <p:cNvSpPr>
            <a:spLocks noGrp="1" noRot="1" noChangeArrowheads="1"/>
          </p:cNvSpPr>
          <p:nvPr>
            <p:ph type="title"/>
          </p:nvPr>
        </p:nvSpPr>
        <p:spPr>
          <a:xfrm>
            <a:off x="301625" y="739775"/>
            <a:ext cx="8510588" cy="814388"/>
          </a:xfrm>
        </p:spPr>
        <p:txBody>
          <a:bodyPr/>
          <a:lstStyle/>
          <a:p>
            <a:pPr eaLnBrk="1" hangingPunct="1">
              <a:defRPr/>
            </a:pPr>
            <a:r>
              <a:rPr lang="en-US" sz="3600" b="1" smtClean="0">
                <a:solidFill>
                  <a:srgbClr val="FF0066"/>
                </a:solidFill>
              </a:rPr>
              <a:t>Scenario Summary Pivot Table</a:t>
            </a:r>
          </a:p>
        </p:txBody>
      </p:sp>
      <p:sp>
        <p:nvSpPr>
          <p:cNvPr id="61445" name="Rectangle 3"/>
          <p:cNvSpPr>
            <a:spLocks noChangeArrowheads="1"/>
          </p:cNvSpPr>
          <p:nvPr/>
        </p:nvSpPr>
        <p:spPr bwMode="auto">
          <a:xfrm>
            <a:off x="3452813" y="2590800"/>
            <a:ext cx="9144000" cy="0"/>
          </a:xfrm>
          <a:prstGeom prst="rect">
            <a:avLst/>
          </a:prstGeom>
          <a:noFill/>
          <a:ln w="9525">
            <a:noFill/>
            <a:miter lim="800000"/>
            <a:headEnd/>
            <a:tailEnd/>
          </a:ln>
        </p:spPr>
        <p:txBody>
          <a:bodyPr>
            <a:spAutoFit/>
          </a:bodyPr>
          <a:lstStyle/>
          <a:p>
            <a:endParaRPr lang="ar-SA"/>
          </a:p>
        </p:txBody>
      </p:sp>
      <p:pic>
        <p:nvPicPr>
          <p:cNvPr id="61446" name="Picture 5"/>
          <p:cNvPicPr>
            <a:picLocks noChangeAspect="1" noChangeArrowheads="1"/>
          </p:cNvPicPr>
          <p:nvPr/>
        </p:nvPicPr>
        <p:blipFill>
          <a:blip r:embed="rId2" cstate="print"/>
          <a:srcRect/>
          <a:stretch>
            <a:fillRect/>
          </a:stretch>
        </p:blipFill>
        <p:spPr bwMode="auto">
          <a:xfrm>
            <a:off x="2286000" y="2514600"/>
            <a:ext cx="411480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t>By: Imdadullah, Lecturer Department of MIS, CBA, KSU</a:t>
            </a:r>
          </a:p>
        </p:txBody>
      </p:sp>
      <p:sp>
        <p:nvSpPr>
          <p:cNvPr id="4" name="Slide Number Placeholder 5"/>
          <p:cNvSpPr>
            <a:spLocks noGrp="1"/>
          </p:cNvSpPr>
          <p:nvPr>
            <p:ph type="sldNum" sz="quarter" idx="12"/>
          </p:nvPr>
        </p:nvSpPr>
        <p:spPr/>
        <p:txBody>
          <a:bodyPr/>
          <a:lstStyle/>
          <a:p>
            <a:pPr>
              <a:defRPr/>
            </a:pPr>
            <a:fld id="{18CE2BBB-076C-47F1-AB2F-E831D048EE10}" type="slidenum">
              <a:rPr lang="en-US"/>
              <a:pPr>
                <a:defRPr/>
              </a:pPr>
              <a:t>64</a:t>
            </a:fld>
            <a:endParaRPr lang="en-US"/>
          </a:p>
        </p:txBody>
      </p:sp>
      <p:sp>
        <p:nvSpPr>
          <p:cNvPr id="62468" name="WordArt 2"/>
          <p:cNvSpPr>
            <a:spLocks noChangeArrowheads="1" noChangeShapeType="1" noTextEdit="1"/>
          </p:cNvSpPr>
          <p:nvPr/>
        </p:nvSpPr>
        <p:spPr bwMode="auto">
          <a:xfrm>
            <a:off x="1600200" y="1749425"/>
            <a:ext cx="5943600" cy="3355975"/>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4400" kern="10">
                <a:ln w="9525">
                  <a:round/>
                  <a:headEnd/>
                  <a:tailEnd/>
                </a:ln>
                <a:gradFill rotWithShape="1">
                  <a:gsLst>
                    <a:gs pos="0">
                      <a:srgbClr val="FFE701"/>
                    </a:gs>
                    <a:gs pos="100000">
                      <a:srgbClr val="FE3E02"/>
                    </a:gs>
                  </a:gsLst>
                  <a:lin ang="5400000" scaled="1"/>
                </a:gradFill>
                <a:latin typeface="Impact"/>
              </a:rPr>
              <a:t>The End</a:t>
            </a:r>
            <a:endParaRPr lang="ar-SA" sz="4400" kern="10">
              <a:ln w="9525">
                <a:round/>
                <a:headEnd/>
                <a:tailEnd/>
              </a:ln>
              <a:gradFill rotWithShape="1">
                <a:gsLst>
                  <a:gs pos="0">
                    <a:srgbClr val="FFE701"/>
                  </a:gs>
                  <a:gs pos="100000">
                    <a:srgbClr val="FE3E02"/>
                  </a:gs>
                </a:gsLst>
                <a:lin ang="5400000" scaled="1"/>
              </a:gradFill>
              <a:latin typeface="Impact"/>
            </a:endParaRPr>
          </a:p>
        </p:txBody>
      </p:sp>
    </p:spTree>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By: Imdadullah, Lecturer Department of MIS, CBA, KSU</a:t>
            </a:r>
          </a:p>
        </p:txBody>
      </p:sp>
      <p:sp>
        <p:nvSpPr>
          <p:cNvPr id="6" name="Slide Number Placeholder 5"/>
          <p:cNvSpPr>
            <a:spLocks noGrp="1"/>
          </p:cNvSpPr>
          <p:nvPr>
            <p:ph type="sldNum" sz="quarter" idx="12"/>
          </p:nvPr>
        </p:nvSpPr>
        <p:spPr/>
        <p:txBody>
          <a:bodyPr/>
          <a:lstStyle/>
          <a:p>
            <a:fld id="{9356BC51-CA30-42EB-862A-C73C4F6C3078}" type="slidenum">
              <a:rPr lang="ar-SA"/>
              <a:pPr/>
              <a:t>7</a:t>
            </a:fld>
            <a:endParaRPr lang="en-US"/>
          </a:p>
        </p:txBody>
      </p:sp>
      <p:sp>
        <p:nvSpPr>
          <p:cNvPr id="36866" name="Rectangle 2"/>
          <p:cNvSpPr>
            <a:spLocks noGrp="1" noChangeArrowheads="1"/>
          </p:cNvSpPr>
          <p:nvPr>
            <p:ph type="body" idx="1"/>
          </p:nvPr>
        </p:nvSpPr>
        <p:spPr>
          <a:xfrm>
            <a:off x="1066800" y="1219200"/>
            <a:ext cx="7162800" cy="4876800"/>
          </a:xfrm>
        </p:spPr>
        <p:txBody>
          <a:bodyPr/>
          <a:lstStyle/>
          <a:p>
            <a:pPr marL="381000" indent="-381000">
              <a:lnSpc>
                <a:spcPct val="80000"/>
              </a:lnSpc>
              <a:buFontTx/>
              <a:buNone/>
            </a:pPr>
            <a:r>
              <a:rPr lang="en-US" sz="2000" dirty="0"/>
              <a:t>There are three methods to insert the SUM function</a:t>
            </a:r>
          </a:p>
          <a:p>
            <a:pPr marL="381000" indent="-381000">
              <a:lnSpc>
                <a:spcPct val="80000"/>
              </a:lnSpc>
              <a:buFontTx/>
              <a:buNone/>
            </a:pPr>
            <a:r>
              <a:rPr lang="en-US" sz="2000" u="sng" dirty="0">
                <a:solidFill>
                  <a:srgbClr val="006600"/>
                </a:solidFill>
                <a:effectLst>
                  <a:outerShdw blurRad="38100" dist="38100" dir="2700000" algn="tl">
                    <a:srgbClr val="C0C0C0"/>
                  </a:outerShdw>
                </a:effectLst>
              </a:rPr>
              <a:t>Methods-1</a:t>
            </a:r>
          </a:p>
          <a:p>
            <a:pPr marL="381000" indent="-381000">
              <a:lnSpc>
                <a:spcPct val="80000"/>
              </a:lnSpc>
              <a:buFontTx/>
              <a:buAutoNum type="arabicPeriod"/>
            </a:pPr>
            <a:r>
              <a:rPr lang="en-US" sz="2000" dirty="0"/>
              <a:t>Locate the pointer in the cell where you need the sum</a:t>
            </a:r>
          </a:p>
          <a:p>
            <a:pPr marL="381000" indent="-381000">
              <a:lnSpc>
                <a:spcPct val="80000"/>
              </a:lnSpc>
              <a:buFontTx/>
              <a:buAutoNum type="arabicPeriod"/>
            </a:pPr>
            <a:r>
              <a:rPr lang="en-US" sz="2000" dirty="0"/>
              <a:t>Click on </a:t>
            </a:r>
            <a:r>
              <a:rPr lang="en-US" sz="2000" b="1" dirty="0">
                <a:solidFill>
                  <a:srgbClr val="FF0066"/>
                </a:solidFill>
              </a:rPr>
              <a:t>∑</a:t>
            </a:r>
            <a:r>
              <a:rPr lang="en-US" sz="2000" dirty="0">
                <a:solidFill>
                  <a:srgbClr val="FF0066"/>
                </a:solidFill>
              </a:rPr>
              <a:t> icon</a:t>
            </a:r>
            <a:r>
              <a:rPr lang="en-US" sz="2000" dirty="0"/>
              <a:t> in the </a:t>
            </a:r>
            <a:r>
              <a:rPr lang="en-US" sz="2000" dirty="0" smtClean="0">
                <a:solidFill>
                  <a:srgbClr val="FF0066"/>
                </a:solidFill>
              </a:rPr>
              <a:t>toolbar</a:t>
            </a:r>
            <a:endParaRPr lang="en-US" sz="2000" dirty="0">
              <a:solidFill>
                <a:srgbClr val="FF0066"/>
              </a:solidFill>
            </a:endParaRPr>
          </a:p>
          <a:p>
            <a:pPr marL="381000" indent="-381000">
              <a:lnSpc>
                <a:spcPct val="80000"/>
              </a:lnSpc>
              <a:buFontTx/>
              <a:buAutoNum type="arabicPeriod"/>
            </a:pPr>
            <a:r>
              <a:rPr lang="en-US" sz="2000" dirty="0"/>
              <a:t>A range of numeric values is selected automatically and the user is asked for confirmation as given below:</a:t>
            </a:r>
          </a:p>
          <a:p>
            <a:pPr marL="381000" indent="-381000">
              <a:lnSpc>
                <a:spcPct val="80000"/>
              </a:lnSpc>
              <a:buFontTx/>
              <a:buNone/>
            </a:pPr>
            <a:endParaRPr lang="en-US" sz="2000" dirty="0"/>
          </a:p>
          <a:p>
            <a:pPr marL="381000" indent="-381000">
              <a:lnSpc>
                <a:spcPct val="80000"/>
              </a:lnSpc>
              <a:buFontTx/>
              <a:buNone/>
            </a:pPr>
            <a:endParaRPr lang="en-US" sz="2000" dirty="0"/>
          </a:p>
          <a:p>
            <a:pPr marL="381000" indent="-381000">
              <a:lnSpc>
                <a:spcPct val="80000"/>
              </a:lnSpc>
              <a:buFontTx/>
              <a:buNone/>
            </a:pPr>
            <a:endParaRPr lang="en-US" sz="2000" dirty="0"/>
          </a:p>
          <a:p>
            <a:pPr marL="381000" indent="-381000">
              <a:lnSpc>
                <a:spcPct val="80000"/>
              </a:lnSpc>
              <a:buFontTx/>
              <a:buAutoNum type="arabicPeriod" startAt="4"/>
            </a:pPr>
            <a:r>
              <a:rPr lang="en-US" sz="2000" dirty="0"/>
              <a:t>Press Enter Key if the selection is correct or change the range of values by dragging mouse pointer and then press Enter key to get final sum.</a:t>
            </a:r>
          </a:p>
          <a:p>
            <a:pPr marL="381000" indent="-381000">
              <a:lnSpc>
                <a:spcPct val="80000"/>
              </a:lnSpc>
            </a:pPr>
            <a:endParaRPr lang="en-US" sz="1800" dirty="0"/>
          </a:p>
        </p:txBody>
      </p:sp>
      <p:sp>
        <p:nvSpPr>
          <p:cNvPr id="36867"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u="sng">
                <a:solidFill>
                  <a:srgbClr val="FF0066"/>
                </a:solidFill>
              </a:rPr>
              <a:t>The SUM Function</a:t>
            </a:r>
          </a:p>
        </p:txBody>
      </p:sp>
      <p:pic>
        <p:nvPicPr>
          <p:cNvPr id="36868" name="Picture 4"/>
          <p:cNvPicPr>
            <a:picLocks noChangeAspect="1" noChangeArrowheads="1"/>
          </p:cNvPicPr>
          <p:nvPr/>
        </p:nvPicPr>
        <p:blipFill>
          <a:blip r:embed="rId2" cstate="print"/>
          <a:srcRect/>
          <a:stretch>
            <a:fillRect/>
          </a:stretch>
        </p:blipFill>
        <p:spPr bwMode="auto">
          <a:xfrm>
            <a:off x="2438400" y="3505200"/>
            <a:ext cx="3762375" cy="7143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051D0CB2-D4AC-4B44-8487-61B314D6F586}" type="slidenum">
              <a:rPr lang="ar-SA"/>
              <a:pPr/>
              <a:t>8</a:t>
            </a:fld>
            <a:endParaRPr lang="en-US"/>
          </a:p>
        </p:txBody>
      </p:sp>
      <p:sp>
        <p:nvSpPr>
          <p:cNvPr id="37890" name="Rectangle 2"/>
          <p:cNvSpPr>
            <a:spLocks noGrp="1" noChangeArrowheads="1"/>
          </p:cNvSpPr>
          <p:nvPr>
            <p:ph type="body" idx="1"/>
          </p:nvPr>
        </p:nvSpPr>
        <p:spPr>
          <a:xfrm>
            <a:off x="1066800" y="1219200"/>
            <a:ext cx="7162800" cy="4876800"/>
          </a:xfrm>
        </p:spPr>
        <p:txBody>
          <a:bodyPr/>
          <a:lstStyle/>
          <a:p>
            <a:pPr marL="381000" indent="-381000">
              <a:lnSpc>
                <a:spcPct val="90000"/>
              </a:lnSpc>
              <a:buFontTx/>
              <a:buNone/>
            </a:pPr>
            <a:r>
              <a:rPr lang="en-US" sz="2400" u="sng">
                <a:solidFill>
                  <a:srgbClr val="006600"/>
                </a:solidFill>
                <a:effectLst>
                  <a:outerShdw blurRad="38100" dist="38100" dir="2700000" algn="tl">
                    <a:srgbClr val="C0C0C0"/>
                  </a:outerShdw>
                </a:effectLst>
              </a:rPr>
              <a:t>Methods-2</a:t>
            </a:r>
          </a:p>
          <a:p>
            <a:pPr marL="381000" indent="-381000">
              <a:lnSpc>
                <a:spcPct val="90000"/>
              </a:lnSpc>
              <a:buFontTx/>
              <a:buAutoNum type="arabicPeriod"/>
            </a:pPr>
            <a:r>
              <a:rPr lang="en-US" sz="2400"/>
              <a:t>Locate the pointer in the cell where you need the sum</a:t>
            </a:r>
          </a:p>
          <a:p>
            <a:pPr marL="381000" indent="-381000">
              <a:lnSpc>
                <a:spcPct val="90000"/>
              </a:lnSpc>
              <a:buFontTx/>
              <a:buAutoNum type="arabicPeriod"/>
            </a:pPr>
            <a:r>
              <a:rPr lang="en-US" sz="2400"/>
              <a:t>Type </a:t>
            </a:r>
            <a:r>
              <a:rPr lang="en-US" sz="2400">
                <a:solidFill>
                  <a:srgbClr val="FF0066"/>
                </a:solidFill>
              </a:rPr>
              <a:t>=Sum(</a:t>
            </a:r>
          </a:p>
          <a:p>
            <a:pPr marL="381000" indent="-381000">
              <a:lnSpc>
                <a:spcPct val="90000"/>
              </a:lnSpc>
              <a:buFontTx/>
              <a:buAutoNum type="arabicPeriod"/>
            </a:pPr>
            <a:r>
              <a:rPr lang="en-US" sz="2400"/>
              <a:t>Select the range of numeric values either through pressing Shift+Cursor key or dragging the mouse pointer. Cell addresses of the selected range will be displayed as </a:t>
            </a:r>
            <a:r>
              <a:rPr lang="en-US" sz="2400">
                <a:solidFill>
                  <a:srgbClr val="FF0066"/>
                </a:solidFill>
              </a:rPr>
              <a:t>A3:C3</a:t>
            </a:r>
          </a:p>
          <a:p>
            <a:pPr marL="381000" indent="-381000">
              <a:lnSpc>
                <a:spcPct val="90000"/>
              </a:lnSpc>
              <a:buFontTx/>
              <a:buAutoNum type="arabicPeriod"/>
            </a:pPr>
            <a:r>
              <a:rPr lang="en-US" sz="2400"/>
              <a:t>Type </a:t>
            </a:r>
            <a:r>
              <a:rPr lang="en-US" sz="2400">
                <a:solidFill>
                  <a:srgbClr val="FF0066"/>
                </a:solidFill>
              </a:rPr>
              <a:t>)</a:t>
            </a:r>
            <a:r>
              <a:rPr lang="en-US" sz="2400"/>
              <a:t> and press Enter key to complete the formula. Sum will be shown immediately after pressing the Enter key.</a:t>
            </a:r>
          </a:p>
          <a:p>
            <a:pPr marL="381000" indent="-381000">
              <a:lnSpc>
                <a:spcPct val="90000"/>
              </a:lnSpc>
            </a:pPr>
            <a:endParaRPr lang="en-US" sz="2000"/>
          </a:p>
        </p:txBody>
      </p:sp>
      <p:sp>
        <p:nvSpPr>
          <p:cNvPr id="37891"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SUM Function (Continued)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C8D57AB2-6E9A-4E1E-97B1-9998D6DCAD0D}" type="slidenum">
              <a:rPr lang="ar-SA"/>
              <a:pPr/>
              <a:t>9</a:t>
            </a:fld>
            <a:endParaRPr lang="en-US"/>
          </a:p>
        </p:txBody>
      </p:sp>
      <p:sp>
        <p:nvSpPr>
          <p:cNvPr id="43010" name="Rectangle 2"/>
          <p:cNvSpPr>
            <a:spLocks noGrp="1" noChangeArrowheads="1"/>
          </p:cNvSpPr>
          <p:nvPr>
            <p:ph type="body" idx="1"/>
          </p:nvPr>
        </p:nvSpPr>
        <p:spPr>
          <a:xfrm>
            <a:off x="1066800" y="1219200"/>
            <a:ext cx="7162800" cy="4876800"/>
          </a:xfrm>
        </p:spPr>
        <p:txBody>
          <a:bodyPr/>
          <a:lstStyle/>
          <a:p>
            <a:pPr marL="381000" indent="-381000">
              <a:lnSpc>
                <a:spcPct val="90000"/>
              </a:lnSpc>
              <a:buFontTx/>
              <a:buNone/>
            </a:pPr>
            <a:r>
              <a:rPr lang="en-US" sz="2400" u="sng">
                <a:solidFill>
                  <a:srgbClr val="006600"/>
                </a:solidFill>
                <a:effectLst>
                  <a:outerShdw blurRad="38100" dist="38100" dir="2700000" algn="tl">
                    <a:srgbClr val="C0C0C0"/>
                  </a:outerShdw>
                </a:effectLst>
              </a:rPr>
              <a:t>Methods-3</a:t>
            </a:r>
          </a:p>
          <a:p>
            <a:pPr marL="381000" indent="-381000">
              <a:lnSpc>
                <a:spcPct val="90000"/>
              </a:lnSpc>
              <a:buFontTx/>
              <a:buAutoNum type="arabicPeriod"/>
            </a:pPr>
            <a:r>
              <a:rPr lang="en-US" sz="2400"/>
              <a:t>Locate the pointer in the cell where you need the sum</a:t>
            </a:r>
          </a:p>
          <a:p>
            <a:pPr marL="381000" indent="-381000">
              <a:lnSpc>
                <a:spcPct val="90000"/>
              </a:lnSpc>
              <a:buFontTx/>
              <a:buAutoNum type="arabicPeriod"/>
            </a:pPr>
            <a:r>
              <a:rPr lang="en-US" sz="2400"/>
              <a:t>Type  </a:t>
            </a:r>
            <a:r>
              <a:rPr lang="en-US" sz="3600">
                <a:solidFill>
                  <a:srgbClr val="FF0066"/>
                </a:solidFill>
              </a:rPr>
              <a:t>=</a:t>
            </a:r>
          </a:p>
          <a:p>
            <a:pPr marL="381000" indent="-381000">
              <a:lnSpc>
                <a:spcPct val="90000"/>
              </a:lnSpc>
              <a:buFontTx/>
              <a:buAutoNum type="arabicPeriod"/>
            </a:pPr>
            <a:r>
              <a:rPr lang="en-US" sz="2400"/>
              <a:t>Click on the value to be added and type </a:t>
            </a:r>
            <a:r>
              <a:rPr lang="en-US" sz="2400">
                <a:solidFill>
                  <a:srgbClr val="FF0066"/>
                </a:solidFill>
              </a:rPr>
              <a:t>+</a:t>
            </a:r>
          </a:p>
          <a:p>
            <a:pPr marL="381000" indent="-381000">
              <a:lnSpc>
                <a:spcPct val="90000"/>
              </a:lnSpc>
              <a:buFontTx/>
              <a:buAutoNum type="arabicPeriod"/>
            </a:pPr>
            <a:r>
              <a:rPr lang="en-US" sz="2400"/>
              <a:t>Repeat step 3 until all the values are covered and the formula will look like </a:t>
            </a:r>
            <a:r>
              <a:rPr lang="en-US" sz="2400" b="1">
                <a:solidFill>
                  <a:srgbClr val="FF0066"/>
                </a:solidFill>
              </a:rPr>
              <a:t>=A3+B3+C3</a:t>
            </a:r>
          </a:p>
          <a:p>
            <a:pPr marL="381000" indent="-381000">
              <a:lnSpc>
                <a:spcPct val="90000"/>
              </a:lnSpc>
              <a:buFontTx/>
              <a:buAutoNum type="arabicPeriod"/>
            </a:pPr>
            <a:r>
              <a:rPr lang="en-US" sz="2400"/>
              <a:t>Press Enter key to complete the formula. Sum will be shown immediately after the Enter key is pressed.</a:t>
            </a:r>
          </a:p>
          <a:p>
            <a:pPr marL="381000" indent="-381000">
              <a:lnSpc>
                <a:spcPct val="90000"/>
              </a:lnSpc>
            </a:pPr>
            <a:endParaRPr lang="en-US" sz="2000"/>
          </a:p>
        </p:txBody>
      </p:sp>
      <p:sp>
        <p:nvSpPr>
          <p:cNvPr id="43011" name="Text Box 3"/>
          <p:cNvSpPr txBox="1">
            <a:spLocks noChangeArrowheads="1"/>
          </p:cNvSpPr>
          <p:nvPr/>
        </p:nvSpPr>
        <p:spPr bwMode="auto">
          <a:xfrm>
            <a:off x="533400" y="304800"/>
            <a:ext cx="8243888" cy="762000"/>
          </a:xfrm>
          <a:prstGeom prst="rect">
            <a:avLst/>
          </a:prstGeom>
          <a:noFill/>
          <a:ln w="9525">
            <a:noFill/>
            <a:miter lim="800000"/>
            <a:headEnd/>
            <a:tailEnd/>
          </a:ln>
          <a:effectLst/>
        </p:spPr>
        <p:txBody>
          <a:bodyPr anchor="b"/>
          <a:lstStyle/>
          <a:p>
            <a:pPr algn="ctr">
              <a:spcBef>
                <a:spcPct val="50000"/>
              </a:spcBef>
            </a:pPr>
            <a:r>
              <a:rPr lang="en-US" sz="3200" u="sng">
                <a:solidFill>
                  <a:srgbClr val="FF0066"/>
                </a:solidFill>
                <a:effectLst>
                  <a:outerShdw blurRad="38100" dist="38100" dir="2700000" algn="tl">
                    <a:srgbClr val="C0C0C0"/>
                  </a:outerShdw>
                </a:effectLst>
              </a:rPr>
              <a:t>The SUM Function (Continued)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787</TotalTime>
  <Words>3738</Words>
  <Application>Microsoft Office PowerPoint</Application>
  <PresentationFormat>عرض على الشاشة (3:4)‏</PresentationFormat>
  <Paragraphs>521</Paragraphs>
  <Slides>64</Slides>
  <Notes>1</Notes>
  <HiddenSlides>0</HiddenSlides>
  <MMClips>0</MMClips>
  <ScaleCrop>false</ScaleCrop>
  <HeadingPairs>
    <vt:vector size="4" baseType="variant">
      <vt:variant>
        <vt:lpstr>نسق</vt:lpstr>
      </vt:variant>
      <vt:variant>
        <vt:i4>1</vt:i4>
      </vt:variant>
      <vt:variant>
        <vt:lpstr>عناوين الشرائح</vt:lpstr>
      </vt:variant>
      <vt:variant>
        <vt:i4>64</vt:i4>
      </vt:variant>
    </vt:vector>
  </HeadingPairs>
  <TitlesOfParts>
    <vt:vector size="65" baseType="lpstr">
      <vt:lpstr>Balloons</vt:lpstr>
      <vt:lpstr>عرض تقديمي في PowerPoint</vt:lpstr>
      <vt:lpstr>Excel</vt:lpstr>
      <vt:lpstr>عرض تقديمي في PowerPoint</vt:lpstr>
      <vt:lpstr>Cell Address</vt:lpstr>
      <vt:lpstr>Work Book V/s Work Sheet</vt:lpstr>
      <vt:lpstr>Types of Data</vt:lpstr>
      <vt:lpstr>The SUM Function</vt:lpstr>
      <vt:lpstr>The SUM Function (Continued)</vt:lpstr>
      <vt:lpstr>عرض تقديمي في PowerPoint</vt:lpstr>
      <vt:lpstr>The SUMIF Function</vt:lpstr>
      <vt:lpstr>Example for SUMIF Function</vt:lpstr>
      <vt:lpstr>The AVERAGE Function</vt:lpstr>
      <vt:lpstr>Finding Percentage</vt:lpstr>
      <vt:lpstr>Finding Tax (etc.) Percentage</vt:lpstr>
      <vt:lpstr>The COUNT Function</vt:lpstr>
      <vt:lpstr>The COUNTIF Function</vt:lpstr>
      <vt:lpstr>The MAX Function</vt:lpstr>
      <vt:lpstr>The MIN Function</vt:lpstr>
      <vt:lpstr>The IF Function</vt:lpstr>
      <vt:lpstr>The STDEV Function</vt:lpstr>
      <vt:lpstr>The SQRT Function</vt:lpstr>
      <vt:lpstr>The SIN Function</vt:lpstr>
      <vt:lpstr>The COS and TAN Functions</vt:lpstr>
      <vt:lpstr>The DB Function</vt:lpstr>
      <vt:lpstr>DB Function Continued…</vt:lpstr>
      <vt:lpstr>The FV Function</vt:lpstr>
      <vt:lpstr>FV Function Continued…</vt:lpstr>
      <vt:lpstr>The PV Function</vt:lpstr>
      <vt:lpstr>PV Function Continued…</vt:lpstr>
      <vt:lpstr>The PMT Function</vt:lpstr>
      <vt:lpstr>PMT Function Continued…</vt:lpstr>
      <vt:lpstr>PMT Function Continued…</vt:lpstr>
      <vt:lpstr>Sorting Data</vt:lpstr>
      <vt:lpstr>Filtering Data</vt:lpstr>
      <vt:lpstr>Data Validation</vt:lpstr>
      <vt:lpstr>Charts Creation</vt:lpstr>
      <vt:lpstr>Charts Creation (Continued..)</vt:lpstr>
      <vt:lpstr>Formatting Cells</vt:lpstr>
      <vt:lpstr>Formatting Cells</vt:lpstr>
      <vt:lpstr>Formatting Cells</vt:lpstr>
      <vt:lpstr>Conditional Formatting</vt:lpstr>
      <vt:lpstr>Conditional Formatting</vt:lpstr>
      <vt:lpstr>Data Analysis Tools  Goal Seek and Scenario </vt:lpstr>
      <vt:lpstr>What-If Analysis</vt:lpstr>
      <vt:lpstr>Procedures for Planning Analysis</vt:lpstr>
      <vt:lpstr>Define the Problem</vt:lpstr>
      <vt:lpstr>Input Values</vt:lpstr>
      <vt:lpstr>Dependent Cells</vt:lpstr>
      <vt:lpstr>Results</vt:lpstr>
      <vt:lpstr>Complete the Analysis</vt:lpstr>
      <vt:lpstr>Goal Seek</vt:lpstr>
      <vt:lpstr>Use Goal Seek</vt:lpstr>
      <vt:lpstr>Use Goal Seek</vt:lpstr>
      <vt:lpstr>Scenario Manager</vt:lpstr>
      <vt:lpstr>عرض تقديمي في PowerPoint</vt:lpstr>
      <vt:lpstr>عرض تقديمي في PowerPoint</vt:lpstr>
      <vt:lpstr>Use Scenario Manager</vt:lpstr>
      <vt:lpstr>Use Scenario Manager</vt:lpstr>
      <vt:lpstr>Use Scenario Manager</vt:lpstr>
      <vt:lpstr>Use Scenario Manager</vt:lpstr>
      <vt:lpstr>Scenario Summary Report</vt:lpstr>
      <vt:lpstr>Scenario Summary Report</vt:lpstr>
      <vt:lpstr>Scenario Summary Pivot Table</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dc:title>
  <dc:creator>Imdad</dc:creator>
  <cp:lastModifiedBy>KSU</cp:lastModifiedBy>
  <cp:revision>95</cp:revision>
  <dcterms:created xsi:type="dcterms:W3CDTF">2008-03-17T18:42:04Z</dcterms:created>
  <dcterms:modified xsi:type="dcterms:W3CDTF">2015-04-20T08:58:00Z</dcterms:modified>
</cp:coreProperties>
</file>