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9" r:id="rId2"/>
    <p:sldId id="260" r:id="rId3"/>
    <p:sldId id="261" r:id="rId4"/>
    <p:sldId id="268" r:id="rId5"/>
    <p:sldId id="269" r:id="rId6"/>
    <p:sldId id="270" r:id="rId7"/>
    <p:sldId id="257" r:id="rId8"/>
    <p:sldId id="271" r:id="rId9"/>
    <p:sldId id="272" r:id="rId10"/>
    <p:sldId id="258" r:id="rId11"/>
    <p:sldId id="264" r:id="rId12"/>
    <p:sldId id="265" r:id="rId13"/>
    <p:sldId id="266" r:id="rId14"/>
    <p:sldId id="262" r:id="rId15"/>
    <p:sldId id="26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730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4BDD2A-A213-4789-A019-5E600D8C2A30}" type="datetimeFigureOut">
              <a:rPr lang="ar-SA" smtClean="0"/>
              <a:pPr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model</a:t>
            </a:r>
            <a:endParaRPr lang="ar-SA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Constraints AND Examples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4898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285"/>
            <a:ext cx="5616624" cy="65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exercises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the relational schemas mapped from ER model shown in each  exercise.</a:t>
            </a:r>
          </a:p>
        </p:txBody>
      </p:sp>
    </p:spTree>
    <p:extLst>
      <p:ext uri="{BB962C8B-B14F-4D97-AF65-F5344CB8AC3E}">
        <p14:creationId xmlns:p14="http://schemas.microsoft.com/office/powerpoint/2010/main" val="172553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( UML notation )</a:t>
            </a:r>
            <a:endParaRPr lang="ar-SA" dirty="0"/>
          </a:p>
        </p:txBody>
      </p:sp>
      <p:pic>
        <p:nvPicPr>
          <p:cNvPr id="4" name="Picture 1" descr="Description: SW_-_ER"/>
          <p:cNvPicPr/>
          <p:nvPr/>
        </p:nvPicPr>
        <p:blipFill rotWithShape="1">
          <a:blip r:embed="rId2"/>
          <a:srcRect t="10309"/>
          <a:stretch/>
        </p:blipFill>
        <p:spPr bwMode="auto">
          <a:xfrm>
            <a:off x="107504" y="1556792"/>
            <a:ext cx="8892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>
            <a:off x="4355976" y="4725144"/>
            <a:ext cx="57606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5940152" y="3789040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593804" y="6165304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83768" y="3789040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75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STUDENT(</a:t>
            </a:r>
            <a:r>
              <a:rPr lang="en-US" u="sng" dirty="0"/>
              <a:t>SSN</a:t>
            </a:r>
            <a:r>
              <a:rPr lang="en-US" dirty="0"/>
              <a:t>,  ST_ name , telephone )</a:t>
            </a:r>
          </a:p>
          <a:p>
            <a:pPr marL="0" indent="0" algn="l" rtl="0">
              <a:buNone/>
            </a:pPr>
            <a:r>
              <a:rPr lang="en-US" dirty="0"/>
              <a:t>STAFF(</a:t>
            </a:r>
            <a:r>
              <a:rPr lang="en-US" u="sng" dirty="0"/>
              <a:t>SNO </a:t>
            </a:r>
            <a:r>
              <a:rPr lang="en-US" dirty="0"/>
              <a:t>, S_ name , S_ telephone )</a:t>
            </a:r>
          </a:p>
          <a:p>
            <a:pPr marL="0" indent="0" algn="l" rtl="0">
              <a:buNone/>
            </a:pPr>
            <a:r>
              <a:rPr lang="en-US" dirty="0"/>
              <a:t>DVD(</a:t>
            </a:r>
            <a:r>
              <a:rPr lang="en-US" dirty="0" err="1"/>
              <a:t>D</a:t>
            </a:r>
            <a:r>
              <a:rPr lang="en-US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ItemNO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Title , Author ,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Current_qty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 , SSN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date_barrow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no_renwal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fine </a:t>
            </a:r>
            <a:r>
              <a:rPr lang="en-US" dirty="0"/>
              <a:t>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dirty="0"/>
              <a:t>BOOK(</a:t>
            </a:r>
            <a:r>
              <a:rPr lang="en-US" dirty="0" err="1"/>
              <a:t>B</a:t>
            </a:r>
            <a:r>
              <a:rPr lang="en-US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ItemNO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, ISBN ,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, Author ,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Current_qty</a:t>
            </a:r>
            <a:r>
              <a:rPr lang="en-US" dirty="0">
                <a:solidFill>
                  <a:srgbClr val="00B050"/>
                </a:solidFill>
              </a:rPr>
              <a:t> ,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 , SSN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date_barrow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no_renwal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fine 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REQUESTED_BOOK (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SSN, </a:t>
            </a:r>
            <a:r>
              <a:rPr lang="en-US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BitemNO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 requested )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ANSWER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855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6" y="1700808"/>
            <a:ext cx="879940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 ( </a:t>
            </a:r>
            <a:r>
              <a:rPr lang="en-US" dirty="0" err="1"/>
              <a:t>chen</a:t>
            </a:r>
            <a:r>
              <a:rPr lang="en-US" dirty="0"/>
              <a:t> notation 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403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338328"/>
            <a:ext cx="9396536" cy="125272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Exercise 2 ANSWER</a:t>
            </a:r>
            <a:br>
              <a:rPr lang="en-US" dirty="0"/>
            </a:br>
            <a:r>
              <a:rPr lang="en-US" sz="4000" dirty="0"/>
              <a:t>displaying</a:t>
            </a:r>
            <a:r>
              <a:rPr lang="en-US" dirty="0"/>
              <a:t> referential integrity </a:t>
            </a:r>
            <a:r>
              <a:rPr lang="en-US" sz="4000" dirty="0"/>
              <a:t>constraints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44824"/>
            <a:ext cx="88924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1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+mj-lt"/>
              <a:buAutoNum type="arabicPeriod"/>
            </a:pPr>
            <a:r>
              <a:rPr lang="en-US" dirty="0"/>
              <a:t>Relational Integrity Constraint</a:t>
            </a:r>
          </a:p>
          <a:p>
            <a:pPr algn="l" rtl="0">
              <a:buFont typeface="+mj-lt"/>
              <a:buAutoNum type="arabicPeriod"/>
            </a:pPr>
            <a:r>
              <a:rPr lang="en-US" dirty="0"/>
              <a:t>mapping exercises to convert ER model – </a:t>
            </a:r>
            <a:r>
              <a:rPr lang="en-US" dirty="0" err="1"/>
              <a:t>chen</a:t>
            </a:r>
            <a:r>
              <a:rPr lang="en-US" dirty="0"/>
              <a:t> and UML notation – to relational model.</a:t>
            </a:r>
          </a:p>
          <a:p>
            <a:pPr algn="l" rtl="0">
              <a:buFont typeface="+mj-lt"/>
              <a:buAutoNum type="arabicPeriod"/>
            </a:pPr>
            <a:endParaRPr lang="en-US" dirty="0"/>
          </a:p>
          <a:p>
            <a:pPr algn="l" rtl="0">
              <a:buFont typeface="+mj-lt"/>
              <a:buAutoNum type="arabicPeriod"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562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Constraints 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en-US" dirty="0"/>
              <a:t> that must hold 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/>
              <a:t> valid relation states .</a:t>
            </a:r>
          </a:p>
          <a:p>
            <a:pPr algn="l" rtl="0"/>
            <a:r>
              <a:rPr lang="en-US" dirty="0"/>
              <a:t>There are three main types of constraints in the relational models :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/>
              <a:t>Key constraints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/>
              <a:t>Entity integrity constraint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/>
              <a:t>Referential integrity constraint</a:t>
            </a:r>
          </a:p>
          <a:p>
            <a:pPr marL="457200" indent="-457200" algn="l" rtl="0">
              <a:buFont typeface="+mj-lt"/>
              <a:buAutoNum type="arabicPeriod"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Integrity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9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Relational schema may have more than one key , each key is called candidate key.</a:t>
            </a:r>
          </a:p>
          <a:p>
            <a:pPr algn="l" rtl="0"/>
            <a:r>
              <a:rPr lang="en-US" dirty="0"/>
              <a:t>If a relation has several candidate keys , one is chosen to be the primary key</a:t>
            </a:r>
          </a:p>
          <a:p>
            <a:pPr algn="l" rtl="0"/>
            <a:r>
              <a:rPr lang="en-US" dirty="0"/>
              <a:t>- the primary key attribute is underlined</a:t>
            </a:r>
          </a:p>
          <a:p>
            <a:pPr algn="l" rtl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 : CAR( State,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Reg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#,</a:t>
            </a:r>
            <a:r>
              <a:rPr lang="en-US" u="sng" dirty="0" err="1">
                <a:solidFill>
                  <a:schemeClr val="accent4">
                    <a:lumMod val="50000"/>
                  </a:schemeClr>
                </a:solidFill>
              </a:rPr>
              <a:t>SerialNO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Make , Model , Year )</a:t>
            </a:r>
          </a:p>
          <a:p>
            <a:pPr algn="l" rtl="0"/>
            <a:r>
              <a:rPr lang="en-US" dirty="0"/>
              <a:t>The primary key value is used to uniquely identify each tuple in a relation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Key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00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" y="1844170"/>
            <a:ext cx="8204537" cy="44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primary key attributes PK of each relation schema R in S </a:t>
            </a:r>
            <a:r>
              <a:rPr lang="en-US" b="1" dirty="0"/>
              <a:t>cannot have null values </a:t>
            </a:r>
            <a:r>
              <a:rPr lang="en-US" dirty="0"/>
              <a:t>in any tuple.</a:t>
            </a:r>
          </a:p>
          <a:p>
            <a:pPr marL="581343" lvl="2" indent="0" algn="l" rtl="0">
              <a:buNone/>
            </a:pPr>
            <a:r>
              <a:rPr lang="en-US" dirty="0"/>
              <a:t>- if PK has several attributes , null is not allowed in  any of these attributes .</a:t>
            </a:r>
          </a:p>
          <a:p>
            <a:pPr algn="l" rtl="0"/>
            <a:r>
              <a:rPr lang="en-US" dirty="0"/>
              <a:t>This constraint involve a single relation.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Entity integrity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101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PK?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709999" cy="41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42484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Used to specify a relationship among tuples in two relations.</a:t>
            </a:r>
          </a:p>
          <a:p>
            <a:pPr algn="l" rtl="0"/>
            <a:r>
              <a:rPr lang="en-US" dirty="0"/>
              <a:t>Tuples in the referencing relation R1 have attributes called foreign key attributes FK that reference the PK attributes of the referenced relation R2</a:t>
            </a:r>
          </a:p>
          <a:p>
            <a:pPr algn="l" rtl="0"/>
            <a:r>
              <a:rPr lang="en-US" dirty="0"/>
              <a:t>FK satisfies the following two rules:</a:t>
            </a:r>
          </a:p>
          <a:p>
            <a:pPr marL="759143" lvl="1" indent="-457200" algn="l" rtl="0">
              <a:buFont typeface="+mj-lt"/>
              <a:buAutoNum type="arabicPeriod"/>
            </a:pPr>
            <a:r>
              <a:rPr lang="en-US" dirty="0"/>
              <a:t>The attributes in FK  in R1 have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domain </a:t>
            </a:r>
            <a:r>
              <a:rPr lang="en-US" dirty="0"/>
              <a:t>as the Primary key attributes of R2</a:t>
            </a:r>
          </a:p>
          <a:p>
            <a:pPr marL="759143" lvl="1" indent="-457200" algn="l" rtl="0">
              <a:buFont typeface="+mj-lt"/>
              <a:buAutoNum type="arabicPeriod"/>
            </a:pPr>
            <a:r>
              <a:rPr lang="en-US" dirty="0"/>
              <a:t>A value of FK in tuple t1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</a:t>
            </a:r>
            <a:r>
              <a:rPr lang="en-US" dirty="0"/>
              <a:t> occurs as a value of PK for some tuple t2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/>
              <a:t> is null .</a:t>
            </a:r>
          </a:p>
          <a:p>
            <a:pPr algn="l" rtl="0"/>
            <a:r>
              <a:rPr lang="en-US" dirty="0"/>
              <a:t>A foreign key ( referential integrity ) constraints is displayed in relational database schema as directed arc ( arrow ) from the FK attributes to the referenced relation ( can also point to the PK for clarity )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Referential integrity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261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 : “ the max no. of hours per employee for all projects he or she works on is 56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hrs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per week</a:t>
            </a:r>
          </a:p>
          <a:p>
            <a:pPr algn="l" rtl="0"/>
            <a:r>
              <a:rPr lang="en-US" dirty="0"/>
              <a:t>Based on application semantics and cannot be expressed by the model</a:t>
            </a:r>
          </a:p>
          <a:p>
            <a:pPr algn="l" rtl="0"/>
            <a:r>
              <a:rPr lang="en-US" dirty="0"/>
              <a:t>A constraint specification language may have to be used to express these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4. Other types of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345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484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Candara</vt:lpstr>
      <vt:lpstr>Symbol</vt:lpstr>
      <vt:lpstr>شكل موجة</vt:lpstr>
      <vt:lpstr>Relational model</vt:lpstr>
      <vt:lpstr>OBJECTIVES</vt:lpstr>
      <vt:lpstr>Relational Integrity Constraint</vt:lpstr>
      <vt:lpstr>1. Key constraint</vt:lpstr>
      <vt:lpstr>PowerPoint Presentation</vt:lpstr>
      <vt:lpstr>2. Entity integrity</vt:lpstr>
      <vt:lpstr>What is the PK? </vt:lpstr>
      <vt:lpstr>3. Referential integrity</vt:lpstr>
      <vt:lpstr>4. Other types of constraint</vt:lpstr>
      <vt:lpstr>PowerPoint Presentation</vt:lpstr>
      <vt:lpstr>Mapping exercises </vt:lpstr>
      <vt:lpstr>Exercise 1 ( UML notation )</vt:lpstr>
      <vt:lpstr>Exercise 1 ANSWER</vt:lpstr>
      <vt:lpstr>Exercise 2 ( chen notation )</vt:lpstr>
      <vt:lpstr>Exercise 2 ANSWER displaying referential integrity constraints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</dc:creator>
  <cp:lastModifiedBy>Abdulrahman Abdullah O Alomair</cp:lastModifiedBy>
  <cp:revision>17</cp:revision>
  <dcterms:created xsi:type="dcterms:W3CDTF">2013-06-24T07:56:07Z</dcterms:created>
  <dcterms:modified xsi:type="dcterms:W3CDTF">2019-02-11T19:53:12Z</dcterms:modified>
</cp:coreProperties>
</file>