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9" r:id="rId16"/>
    <p:sldId id="268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6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A63D28-27F3-4205-B455-B9D3CC326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63D28-27F3-4205-B455-B9D3CC326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63D28-27F3-4205-B455-B9D3CC326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8FB9-55AD-4C46-8DFC-9248BF959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7AA3-3685-427F-80F7-FA4C74B95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CABC-9D99-4EA8-8AF8-BD931D73D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7F965-C627-4B1A-B5F6-EB46DBD98E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54554-9128-4A9B-8562-7FCDDFC0E0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891A-D90F-494E-9D74-AEB55E1698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E325-872E-47F3-8C27-606C7426F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BAC57-E388-4CA7-B24E-3F0D0A197D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63D28-27F3-4205-B455-B9D3CC326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9912-45AA-4CB4-B694-4294E8741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6BA7-4758-4F46-997F-928D811F2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5F7A-B2A9-4274-8178-EC580992C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11C6E-9FF5-43A6-8C88-47E56B826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0F2D-6136-43F5-8048-B4BDEA4B1D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DF02E-D1B3-480B-8D3B-DB5F7D32F6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59BA1-33F0-49D2-8A10-79F84A03E0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0400-7482-4126-A619-F8490CB859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6459-6F28-4A64-A647-DA2ECF48BC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1CC9-6BFD-444D-9A9F-E2604BF75D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63D28-27F3-4205-B455-B9D3CC326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01FA-3FF5-4795-81A0-888EA700E2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98F8C-33BA-49F7-9381-604ED009D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34C2-D730-43F6-98A3-932A4B28B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5540D-4737-48AD-AAC1-7C67FAAF2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63D28-27F3-4205-B455-B9D3CC326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63D28-27F3-4205-B455-B9D3CC326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63D28-27F3-4205-B455-B9D3CC326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63D28-27F3-4205-B455-B9D3CC326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63D28-27F3-4205-B455-B9D3CC326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63D28-27F3-4205-B455-B9D3CC326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A63D28-27F3-4205-B455-B9D3CC3263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637E2A-A3DF-4C15-8E85-327FE6E716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CFD74DD3-B49C-4897-AC1C-7EEFB94A9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Evaluation#3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MS Project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working days for specific person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Tools → Change Working Time </a:t>
            </a:r>
          </a:p>
          <a:p>
            <a:r>
              <a:rPr lang="en-US" dirty="0" smtClean="0"/>
              <a:t>Step 2: For Calendar: Manager </a:t>
            </a:r>
          </a:p>
          <a:p>
            <a:r>
              <a:rPr lang="en-US" dirty="0" smtClean="0"/>
              <a:t>Step 3: In the “Work Weeks” tab, click “Details…” </a:t>
            </a:r>
          </a:p>
          <a:p>
            <a:r>
              <a:rPr lang="en-US" dirty="0" smtClean="0"/>
              <a:t>Step 4: Select “Monday”, “Wednesday” and “Friday”  by holding the “Ctrl” key. </a:t>
            </a:r>
          </a:p>
          <a:p>
            <a:r>
              <a:rPr lang="en-US" dirty="0" smtClean="0"/>
              <a:t>Step 5: Select “Set days to nonworking time”. Then click OK.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63" y="890588"/>
            <a:ext cx="50958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the Work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View → Gantt chart </a:t>
            </a:r>
          </a:p>
          <a:p>
            <a:r>
              <a:rPr lang="en-US" dirty="0" smtClean="0"/>
              <a:t>Step 2: Select the task “Program Design (Core)” then click the          button (Assign Resources button) in the recourses  ribbon.  </a:t>
            </a:r>
          </a:p>
          <a:p>
            <a:r>
              <a:rPr lang="en-US" dirty="0" smtClean="0"/>
              <a:t>Step 3: In the Resource Name field, choose “Junior Programmer Team A” and then click “Assign” button. </a:t>
            </a:r>
          </a:p>
          <a:p>
            <a:r>
              <a:rPr lang="en-US" dirty="0" smtClean="0"/>
              <a:t>Step 4: Change Units of “Junior Programmer Team A” to “300%”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564904"/>
            <a:ext cx="495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228725"/>
            <a:ext cx="68199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repeat Step 2 to 4 for the rest tasks according to the following table: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73016"/>
            <a:ext cx="6626869" cy="232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Schedule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09990"/>
            <a:ext cx="7777941" cy="346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After Recourse assignment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601507" cy="329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5085184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Why?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because Project recalculates the duration of the tasks. </a:t>
            </a:r>
          </a:p>
          <a:p>
            <a:r>
              <a:rPr lang="en-US" dirty="0" smtClean="0"/>
              <a:t>Effort-driven scheduling: If you apply more resources to a job, you can get it done more quickly.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Equation: D = W / U, where </a:t>
            </a:r>
          </a:p>
          <a:p>
            <a:pPr lvl="1"/>
            <a:r>
              <a:rPr lang="en-US" sz="1600" dirty="0" smtClean="0"/>
              <a:t>D = Duration (the length of time between the Start and Finish of the task) </a:t>
            </a:r>
          </a:p>
          <a:p>
            <a:pPr lvl="1"/>
            <a:r>
              <a:rPr lang="en-US" sz="1600" dirty="0" smtClean="0"/>
              <a:t>W= Work (the number of person hours required to complete the task) </a:t>
            </a:r>
          </a:p>
          <a:p>
            <a:pPr lvl="1"/>
            <a:r>
              <a:rPr lang="en-US" sz="1600" dirty="0" smtClean="0"/>
              <a:t>U = Units (the resource’s assignment units for work on the task)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Assigning the Material Resource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Select the task then click the          button (Assign Resources)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700808"/>
            <a:ext cx="495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03648" y="263691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1000pcs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Wafer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100pcs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8136904" cy="22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the Cost Resource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Step 1: Select the task “Product Testing” then click the         button (Assign Resources). </a:t>
            </a:r>
          </a:p>
          <a:p>
            <a:r>
              <a:rPr lang="en-US" sz="2000" dirty="0" smtClean="0"/>
              <a:t>Step 2: Assign “Rental Fee”. Click “Close” to close  the dialog box. </a:t>
            </a:r>
          </a:p>
          <a:p>
            <a:r>
              <a:rPr lang="en-US" sz="2000" dirty="0" smtClean="0"/>
              <a:t>Step 3: View → Task Usage </a:t>
            </a:r>
          </a:p>
          <a:p>
            <a:r>
              <a:rPr lang="en-US" sz="2000" dirty="0" smtClean="0"/>
              <a:t>Step 4: Double-click the cost resource “Rental Fee”. The Assignment Information dialog box opens. </a:t>
            </a:r>
          </a:p>
          <a:p>
            <a:r>
              <a:rPr lang="en-US" sz="2000" dirty="0" smtClean="0"/>
              <a:t>Step 5: In the General tab, type “HK$5000” in the cost field.  </a:t>
            </a:r>
          </a:p>
          <a:p>
            <a:r>
              <a:rPr lang="en-US" sz="2000" dirty="0" smtClean="0"/>
              <a:t>Step 6: Click OK.  </a:t>
            </a:r>
          </a:p>
          <a:p>
            <a:r>
              <a:rPr lang="en-US" sz="2000" dirty="0" smtClean="0"/>
              <a:t>Step 7: View → Gantt Chart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628800"/>
            <a:ext cx="495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this lab you will learn:</a:t>
            </a:r>
          </a:p>
          <a:p>
            <a:pPr lvl="1"/>
            <a:r>
              <a:rPr lang="en-US" b="1" dirty="0" smtClean="0"/>
              <a:t> how to add the resources into tasks.</a:t>
            </a:r>
          </a:p>
          <a:p>
            <a:pPr lvl="1"/>
            <a:r>
              <a:rPr lang="en-US" b="1" dirty="0" smtClean="0"/>
              <a:t>How to review resource assignment information  </a:t>
            </a:r>
          </a:p>
          <a:p>
            <a:pPr lvl="1"/>
            <a:r>
              <a:rPr lang="en-US" b="1" dirty="0" smtClean="0"/>
              <a:t>How to level the recourses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5976664" cy="37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81128"/>
            <a:ext cx="5067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resource assignment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→ Task Usage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resource assignment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→ Resource Usage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8028384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resource assignment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→ Resource Graph (to check with the work over-allocation)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33675"/>
            <a:ext cx="72675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Resource leveling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Resource leveling removes an over allocation by either delaying a task to which the resource has been assigned or by splitting task.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From our example, “Senior Programmer Team” is over allocated.  </a:t>
            </a:r>
          </a:p>
          <a:p>
            <a:pPr lvl="1"/>
            <a:r>
              <a:rPr lang="en-US" sz="2000" dirty="0" smtClean="0"/>
              <a:t>Step 1: View → Resource Sheet and select “Senior Programmer Team” </a:t>
            </a:r>
          </a:p>
          <a:p>
            <a:pPr lvl="1"/>
            <a:r>
              <a:rPr lang="en-US" sz="2000" dirty="0" smtClean="0"/>
              <a:t>Step 2: </a:t>
            </a:r>
            <a:r>
              <a:rPr lang="en-US" sz="2000" dirty="0" err="1" smtClean="0"/>
              <a:t>Resourse</a:t>
            </a:r>
            <a:r>
              <a:rPr lang="en-US" sz="2000" dirty="0" smtClean="0"/>
              <a:t>→ Level Resources </a:t>
            </a:r>
          </a:p>
          <a:p>
            <a:pPr lvl="1"/>
            <a:r>
              <a:rPr lang="en-US" sz="2000" dirty="0" smtClean="0"/>
              <a:t>Step 3: Keep all default parameters and click “Level Now”. </a:t>
            </a:r>
          </a:p>
          <a:p>
            <a:pPr lvl="1"/>
            <a:r>
              <a:rPr lang="en-US" sz="2000" dirty="0" smtClean="0"/>
              <a:t>Step 4: Click the “Selected resources” option, and then click OK. </a:t>
            </a: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600200"/>
            <a:ext cx="80105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900113"/>
            <a:ext cx="85915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Used in this lab: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download the project named “ct1413Eval3.mpp” from the course website.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8937"/>
            <a:ext cx="6338837" cy="208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544522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Initial scheduled Durations: 24 days (What is the critical path?) 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Resource sheet.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4249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1628800"/>
            <a:ext cx="456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Type all the information in the Resource sheet.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Resource sheet.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 smtClean="0"/>
              <a:t>Resources:</a:t>
            </a:r>
            <a:r>
              <a:rPr lang="en-US" sz="1600" dirty="0" smtClean="0"/>
              <a:t> People, equipment, and consumable items used to complete project tasks. </a:t>
            </a:r>
          </a:p>
          <a:p>
            <a:r>
              <a:rPr lang="en-US" sz="1600" b="1" dirty="0" smtClean="0"/>
              <a:t>Resource Name: </a:t>
            </a:r>
            <a:r>
              <a:rPr lang="en-US" sz="1600" dirty="0" smtClean="0"/>
              <a:t>Assign the name of the resource. You will see this name beside the Gantt chart bar. </a:t>
            </a:r>
          </a:p>
          <a:p>
            <a:r>
              <a:rPr lang="en-US" sz="1600" b="1" dirty="0" smtClean="0"/>
              <a:t>Resource Types: </a:t>
            </a:r>
            <a:r>
              <a:rPr lang="en-US" sz="1600" dirty="0" smtClean="0"/>
              <a:t>Work, Material, and Cost. </a:t>
            </a:r>
          </a:p>
          <a:p>
            <a:pPr lvl="1"/>
            <a:r>
              <a:rPr lang="en-US" sz="1600" dirty="0" smtClean="0"/>
              <a:t>-Work: (</a:t>
            </a:r>
            <a:r>
              <a:rPr lang="en-US" sz="1600" dirty="0" err="1" smtClean="0"/>
              <a:t>i</a:t>
            </a:r>
            <a:r>
              <a:rPr lang="en-US" sz="1600" dirty="0" smtClean="0"/>
              <a:t>) Human resource , equipment </a:t>
            </a:r>
          </a:p>
          <a:p>
            <a:pPr lvl="1"/>
            <a:r>
              <a:rPr lang="en-US" sz="1600" dirty="0" smtClean="0"/>
              <a:t>- Material: The supplies  like computers, wires … (Counted by quantity) </a:t>
            </a:r>
          </a:p>
          <a:p>
            <a:pPr lvl="1"/>
            <a:r>
              <a:rPr lang="en-US" sz="1600" dirty="0" smtClean="0"/>
              <a:t>- Cost: It is the single expense of the project. (Counted by usage) </a:t>
            </a:r>
          </a:p>
          <a:p>
            <a:endParaRPr lang="en-US" sz="1600" dirty="0" smtClean="0"/>
          </a:p>
          <a:p>
            <a:r>
              <a:rPr lang="en-US" sz="1600" b="1" dirty="0" smtClean="0"/>
              <a:t>Material Label: </a:t>
            </a:r>
            <a:r>
              <a:rPr lang="en-US" sz="1600" dirty="0" smtClean="0"/>
              <a:t>Indentify the quantity of the material that will be consumed. This field is only workable if the type is chosen as “Material”. </a:t>
            </a:r>
          </a:p>
          <a:p>
            <a:r>
              <a:rPr lang="en-US" sz="1600" b="1" dirty="0" smtClean="0"/>
              <a:t>Initials: </a:t>
            </a:r>
            <a:r>
              <a:rPr lang="en-US" sz="1600" dirty="0" smtClean="0"/>
              <a:t>Project will automatically generate it.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Resource sheet.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Group: </a:t>
            </a:r>
            <a:r>
              <a:rPr lang="en-US" sz="2400" dirty="0" smtClean="0"/>
              <a:t>Identify whether the resource belongs to a particular department. </a:t>
            </a:r>
          </a:p>
          <a:p>
            <a:r>
              <a:rPr lang="en-US" sz="2400" b="1" dirty="0" smtClean="0"/>
              <a:t>Max. Units:</a:t>
            </a:r>
            <a:r>
              <a:rPr lang="en-US" sz="2400" dirty="0" smtClean="0"/>
              <a:t> Is a percentage that indicates the resource’s allocation in daily scheduled work time. </a:t>
            </a:r>
          </a:p>
          <a:p>
            <a:pPr lvl="1"/>
            <a:r>
              <a:rPr lang="en-US" sz="2400" dirty="0" smtClean="0"/>
              <a:t>Percentage  Meaning </a:t>
            </a:r>
          </a:p>
          <a:p>
            <a:pPr lvl="2"/>
            <a:r>
              <a:rPr lang="en-US" sz="1400" b="1" dirty="0" smtClean="0"/>
              <a:t>100% (default)  Single Person – Full time (40 hrs / week) </a:t>
            </a:r>
          </a:p>
          <a:p>
            <a:pPr lvl="2"/>
            <a:r>
              <a:rPr lang="en-US" sz="1400" b="1" dirty="0" smtClean="0"/>
              <a:t>&lt;100%   Single Person – Part time (Max. unit * 40 hrs / week) </a:t>
            </a:r>
          </a:p>
          <a:p>
            <a:pPr lvl="2"/>
            <a:r>
              <a:rPr lang="en-US" sz="1400" b="1" dirty="0" smtClean="0"/>
              <a:t>100% &gt;  A team – Max. unit * 40 hrs / week </a:t>
            </a:r>
          </a:p>
          <a:p>
            <a:pPr lvl="2"/>
            <a:endParaRPr lang="en-US" sz="1100" dirty="0" smtClean="0"/>
          </a:p>
          <a:p>
            <a:r>
              <a:rPr lang="en-US" sz="2400" b="1" dirty="0" smtClean="0"/>
              <a:t>Std. Rate: </a:t>
            </a:r>
            <a:r>
              <a:rPr lang="en-US" sz="2400" dirty="0" smtClean="0"/>
              <a:t>The amount shows how much cost is added to the project for each hour of work assigned for a material resource.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Resource sheet.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err="1" smtClean="0"/>
              <a:t>Ovt</a:t>
            </a:r>
            <a:r>
              <a:rPr lang="en-US" sz="1800" b="1" dirty="0" smtClean="0"/>
              <a:t>. Rate: </a:t>
            </a:r>
            <a:r>
              <a:rPr lang="en-US" sz="1800" dirty="0" smtClean="0"/>
              <a:t>Set the overtime (OT) for a work resource. </a:t>
            </a:r>
          </a:p>
          <a:p>
            <a:r>
              <a:rPr lang="en-US" sz="1800" b="1" dirty="0" smtClean="0"/>
              <a:t>Cost/ Use: </a:t>
            </a:r>
            <a:r>
              <a:rPr lang="en-US" sz="1800" dirty="0" smtClean="0"/>
              <a:t>Set the charge of a material resource per use. </a:t>
            </a:r>
          </a:p>
          <a:p>
            <a:r>
              <a:rPr lang="en-US" sz="1800" b="1" dirty="0" smtClean="0"/>
              <a:t>Accrue. </a:t>
            </a:r>
            <a:r>
              <a:rPr lang="en-US" sz="1800" dirty="0" smtClean="0"/>
              <a:t>At: Specifies how the Project accounts for the timing of resource costs in the budget for the project. 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b="1" dirty="0" smtClean="0"/>
              <a:t>Prorated (By default): </a:t>
            </a:r>
            <a:r>
              <a:rPr lang="en-US" sz="1800" dirty="0" smtClean="0"/>
              <a:t>Project adds in costs at the time when work is scheduled. </a:t>
            </a:r>
          </a:p>
          <a:p>
            <a:pPr lvl="1"/>
            <a:r>
              <a:rPr lang="en-US" sz="1800" b="1" dirty="0" smtClean="0"/>
              <a:t>Start: </a:t>
            </a:r>
            <a:r>
              <a:rPr lang="en-US" sz="1800" dirty="0" smtClean="0"/>
              <a:t>Cost is paid before the work starts. </a:t>
            </a:r>
          </a:p>
          <a:p>
            <a:pPr lvl="1"/>
            <a:r>
              <a:rPr lang="en-US" sz="1800" b="1" dirty="0" smtClean="0"/>
              <a:t>End: </a:t>
            </a:r>
            <a:r>
              <a:rPr lang="en-US" sz="1800" dirty="0" smtClean="0"/>
              <a:t>Cost is paid after the work ends. 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/>
              <a:t>Base Calendar: </a:t>
            </a:r>
            <a:r>
              <a:rPr lang="en-US" sz="1800" dirty="0" smtClean="0"/>
              <a:t>Set the type of the calendar, standard (by default), 24 hours or night shift. 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/>
              <a:t>Code: </a:t>
            </a:r>
            <a:r>
              <a:rPr lang="en-US" sz="1800" dirty="0" smtClean="0"/>
              <a:t>Identify the resources.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working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Define holidays for all people </a:t>
            </a:r>
          </a:p>
          <a:p>
            <a:pPr lvl="1"/>
            <a:r>
              <a:rPr lang="en-US" dirty="0" smtClean="0"/>
              <a:t>Step 1: Project → Change Working Time </a:t>
            </a:r>
          </a:p>
          <a:p>
            <a:pPr lvl="1"/>
            <a:r>
              <a:rPr lang="en-US" dirty="0" smtClean="0"/>
              <a:t>Step 2: For Calendar: Standard (Project Calendar) </a:t>
            </a:r>
          </a:p>
          <a:p>
            <a:pPr lvl="1"/>
            <a:r>
              <a:rPr lang="en-US" dirty="0" smtClean="0"/>
              <a:t>Step 3: Select the dates in the calendar. Now select 4/10/2007 – 5/10/2007. </a:t>
            </a:r>
          </a:p>
          <a:p>
            <a:pPr lvl="1"/>
            <a:r>
              <a:rPr lang="en-US" dirty="0" smtClean="0"/>
              <a:t>Step 4: In the “Exception” tab, type “Company holiday” in the Name field. </a:t>
            </a:r>
          </a:p>
          <a:p>
            <a:pPr lvl="1"/>
            <a:r>
              <a:rPr lang="en-US" dirty="0" smtClean="0"/>
              <a:t>Step 5: Press “tab” and click “OK”.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050" y="2133600"/>
            <a:ext cx="77279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">
  <a:themeElements>
    <a:clrScheme name="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rodbs">
  <a:themeElements>
    <a:clrScheme name="1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1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introdbs">
  <a:themeElements>
    <a:clrScheme name="1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1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175</TotalTime>
  <Words>1019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db</vt:lpstr>
      <vt:lpstr>1_introdbs</vt:lpstr>
      <vt:lpstr>5_introdbs</vt:lpstr>
      <vt:lpstr>Evaluation#3</vt:lpstr>
      <vt:lpstr>Objectived</vt:lpstr>
      <vt:lpstr>Example Used in this lab: </vt:lpstr>
      <vt:lpstr> Resource sheet. </vt:lpstr>
      <vt:lpstr> Resource sheet. </vt:lpstr>
      <vt:lpstr> Resource sheet. </vt:lpstr>
      <vt:lpstr> Resource sheet. </vt:lpstr>
      <vt:lpstr>Change the working time </vt:lpstr>
      <vt:lpstr>PowerPoint Presentation</vt:lpstr>
      <vt:lpstr>Define working days for specific person </vt:lpstr>
      <vt:lpstr>PowerPoint Presentation</vt:lpstr>
      <vt:lpstr>Assigning the Work Resources </vt:lpstr>
      <vt:lpstr>PowerPoint Presentation</vt:lpstr>
      <vt:lpstr>PowerPoint Presentation</vt:lpstr>
      <vt:lpstr>Original Schedule</vt:lpstr>
      <vt:lpstr>Schedule After Recourse assignment</vt:lpstr>
      <vt:lpstr>Why?</vt:lpstr>
      <vt:lpstr> Assigning the Material Resource </vt:lpstr>
      <vt:lpstr>Assigning the Cost Resource </vt:lpstr>
      <vt:lpstr>PowerPoint Presentation</vt:lpstr>
      <vt:lpstr>Review resource assignment information </vt:lpstr>
      <vt:lpstr>Review resource assignment information </vt:lpstr>
      <vt:lpstr>Review resource assignment information </vt:lpstr>
      <vt:lpstr> Resource leveling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Evaluation#3</dc:title>
  <dc:creator>user</dc:creator>
  <cp:lastModifiedBy>Sony</cp:lastModifiedBy>
  <cp:revision>6</cp:revision>
  <dcterms:created xsi:type="dcterms:W3CDTF">2013-03-19T20:51:36Z</dcterms:created>
  <dcterms:modified xsi:type="dcterms:W3CDTF">2013-11-21T06:16:00Z</dcterms:modified>
</cp:coreProperties>
</file>