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4" r:id="rId2"/>
    <p:sldId id="380" r:id="rId3"/>
    <p:sldId id="381" r:id="rId4"/>
    <p:sldId id="382" r:id="rId5"/>
    <p:sldId id="391" r:id="rId6"/>
    <p:sldId id="392" r:id="rId7"/>
    <p:sldId id="393" r:id="rId8"/>
    <p:sldId id="394" r:id="rId9"/>
    <p:sldId id="395" r:id="rId10"/>
    <p:sldId id="397" r:id="rId11"/>
    <p:sldId id="396" r:id="rId12"/>
    <p:sldId id="398" r:id="rId13"/>
    <p:sldId id="399" r:id="rId14"/>
    <p:sldId id="400" r:id="rId15"/>
    <p:sldId id="401" r:id="rId16"/>
    <p:sldId id="411" r:id="rId17"/>
    <p:sldId id="414" r:id="rId18"/>
    <p:sldId id="412" r:id="rId19"/>
    <p:sldId id="4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E725-789F-4185-A8A9-A104A62C6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42493-9339-45E2-928B-650A75534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8BBC-C477-43D9-907F-2369C53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9AE83-F31A-43CC-B0D8-3CD54975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A06C8-BEF2-40B8-B75E-9A4B78F0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DF54-0392-42CA-A573-CE7C24A7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75327-388D-4FDA-9263-736DF5431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97CFE-9858-409B-A16C-8905701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C766-CBEA-4C49-B1BB-6CD1F17C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3BDB-4B73-430B-BAA1-AF23289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04357-9A9F-4718-9FBA-6E3B3C71F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EED1B-13E7-4E70-B164-0430D6036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5E4CA-4A02-4A20-8D95-8EC87143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01925-0AC9-4D26-B68D-BBE3EB79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D0BB-0A7C-4215-A6CA-B3D17769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8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A7E8-2311-4104-BB44-DBE8A4B4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DCDA-CD79-4006-BECF-E9D3A015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0E30-A0B3-467C-AA60-6DFA5A9F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4AA01-C822-4E54-BD3A-E5E067FB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6C73-133E-45A4-9C80-1AC2422E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A672-917E-41DE-8A9F-2ED017DF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228A4-E7C3-421C-A826-13E3C0A8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603EF-6714-403C-9467-A3CCF3D3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61EE0-6FE5-4A44-BA1D-500F45EA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EE086-FDA9-4635-BF16-E12270A1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8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59CE-5E39-4277-898C-223AB553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D5F8-905B-4CB6-8A92-0E70A350A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9FFB-A32C-45E5-BE29-1B38B906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9A6D1-612B-454B-8F0F-2F7B5720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273B-9BF3-4D50-9723-BF46BE0F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35653-E7EC-490B-8977-9C90C2BC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BBF4-DEC5-452A-B202-8B41EF38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E9B6E-1384-494E-B73D-2440B7024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3A16-5458-45B2-9501-4F582979D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0252E-EA43-4F9A-99B3-FCE7EF64B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A65A7-DB45-407D-B97F-70E55FD97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36155-E8CC-40E4-82E3-9081EA63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453D4-CF11-423A-A533-2F1F1945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2B4B6-8F69-4ACF-A577-158D3BD8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C445-7B58-4E9A-BFB9-B5FA8CA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DBB2F-B8BE-4286-B93A-181D7812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9A2BE-4FD2-407B-B55D-45FEDD28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CA43A-99B5-4240-9E5A-8302B039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B81F3-493E-41D4-88E2-5E14FDF4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C0452-CE3B-40BA-8403-6FAFC385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8FCF8-6BF1-4D43-90B1-8F08D57F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E343-E4B4-425A-862F-C52C210C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C7A3-490F-48B2-BF5C-AFF442F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5CDB-9C09-4845-B35E-1D982704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3522D-6017-45D4-B727-9E1E4917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3B38F-0202-4C36-9821-B487172D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4BB6D-7DBB-4BAB-8166-304468DA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38EA-01B7-4085-9B58-CA5AFB80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00383-E610-4991-B4F4-45FCF6947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371A7-46CD-432F-9441-417ACBC2D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DF2A6-6829-4E2F-8521-F2BB6F6F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F8E0B-1C8F-419F-815A-F25F0808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17E4C-8713-44EF-A19B-2B79CAFA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E7B24-D11C-48B9-8B4E-58D8438F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EB32-4285-4804-B782-2B106E6AF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7A58-C47D-4FDF-B380-8D280232B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C73D-18AD-4140-AD5C-C08865BAEB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4C4C-B9EB-4B4B-B4FC-286286580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4C81B-D05A-4273-9067-B8DB1F9E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C89E-BCAC-4004-A78B-C2C0D26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3ED8E-E67E-40EC-8EB9-5BBBF6CD30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9525"/>
            <a:ext cx="155448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10584-4547-4EE5-B1F6-4D2168AE1E3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53" y="-1299"/>
            <a:ext cx="1554480" cy="91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0829118-21CD-4870-9D2D-AACD783EEF5E}"/>
              </a:ext>
            </a:extLst>
          </p:cNvPr>
          <p:cNvSpPr txBox="1">
            <a:spLocks/>
          </p:cNvSpPr>
          <p:nvPr/>
        </p:nvSpPr>
        <p:spPr>
          <a:xfrm>
            <a:off x="4114801" y="1000126"/>
            <a:ext cx="2884425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AA3124-1A18-4592-B343-DE83303BB10F}"/>
              </a:ext>
            </a:extLst>
          </p:cNvPr>
          <p:cNvSpPr/>
          <p:nvPr/>
        </p:nvSpPr>
        <p:spPr>
          <a:xfrm>
            <a:off x="1628774" y="1586666"/>
            <a:ext cx="637222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52525"/>
                </a:solidFill>
                <a:latin typeface="Times New Roman" panose="02020603050405020304" pitchFamily="18" charset="0"/>
              </a:rPr>
              <a:t>Classification of Review Criteria</a:t>
            </a:r>
            <a:endParaRPr lang="en-US" sz="2800" dirty="0">
              <a:solidFill>
                <a:srgbClr val="252525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r>
              <a:rPr lang="en-US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Full Board</a:t>
            </a: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r>
              <a:rPr lang="en-US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Expedite Tract</a:t>
            </a: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endParaRPr lang="en-US" dirty="0">
              <a:solidFill>
                <a:srgbClr val="A42F0F"/>
              </a:solidFill>
              <a:latin typeface="Wingdings 3" panose="05040102010807070707" pitchFamily="18" charset="2"/>
            </a:endParaRPr>
          </a:p>
          <a:p>
            <a:r>
              <a:rPr lang="en-US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Exempt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66AB7-E225-449D-B1DA-A9C073FA00C0}"/>
              </a:ext>
            </a:extLst>
          </p:cNvPr>
          <p:cNvSpPr/>
          <p:nvPr/>
        </p:nvSpPr>
        <p:spPr>
          <a:xfrm>
            <a:off x="4114801" y="2173208"/>
            <a:ext cx="5624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Forms are subjected to the proposals for </a:t>
            </a: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</a:rPr>
              <a:t>Full Board Review</a:t>
            </a: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, having intervention, invasive procedures or administration of investigational drug, or medical device, stem cell research, or genetic testing etc.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3FA39-0579-4E93-88B2-EE7839AD4537}"/>
              </a:ext>
            </a:extLst>
          </p:cNvPr>
          <p:cNvSpPr/>
          <p:nvPr/>
        </p:nvSpPr>
        <p:spPr>
          <a:xfrm>
            <a:off x="4114801" y="3960078"/>
            <a:ext cx="562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Projects with </a:t>
            </a: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</a:rPr>
              <a:t>non-invasive procedure/methodology</a:t>
            </a: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6FC0"/>
                </a:solidFill>
                <a:latin typeface="Times New Roman" panose="02020603050405020304" pitchFamily="18" charset="0"/>
              </a:rPr>
              <a:t>data collection, questionnaire based , </a:t>
            </a:r>
            <a:r>
              <a:rPr lang="en-US" i="1" dirty="0" err="1">
                <a:solidFill>
                  <a:srgbClr val="006FC0"/>
                </a:solidFill>
                <a:latin typeface="Times New Roman" panose="02020603050405020304" pitchFamily="18" charset="0"/>
              </a:rPr>
              <a:t>etc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D58E2A-BD38-4971-8CEE-F78A9A07782C}"/>
              </a:ext>
            </a:extLst>
          </p:cNvPr>
          <p:cNvSpPr/>
          <p:nvPr/>
        </p:nvSpPr>
        <p:spPr>
          <a:xfrm>
            <a:off x="4114801" y="4908888"/>
            <a:ext cx="53435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</a:rPr>
              <a:t>For Exempt from IRB review, Investigator will submit Cover letter with request of ‘Exemption’, IRB will determine, and if find feasible, will provide ‘Exemption Letter’ within short time-one to two week</a:t>
            </a:r>
          </a:p>
        </p:txBody>
      </p:sp>
    </p:spTree>
    <p:extLst>
      <p:ext uri="{BB962C8B-B14F-4D97-AF65-F5344CB8AC3E}">
        <p14:creationId xmlns:p14="http://schemas.microsoft.com/office/powerpoint/2010/main" val="210134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3A47F-BE68-4F43-A7F2-C147927A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6" y="473018"/>
            <a:ext cx="7275601" cy="18201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093DD0-9AD9-4798-98AF-78F89BED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293129"/>
            <a:ext cx="7275601" cy="29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93985-180F-49A7-87C8-4CD740F4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694" y="1652588"/>
            <a:ext cx="2905125" cy="2476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B22E76-87F1-4999-8E85-CE111FF546DB}"/>
              </a:ext>
            </a:extLst>
          </p:cNvPr>
          <p:cNvGrpSpPr/>
          <p:nvPr/>
        </p:nvGrpSpPr>
        <p:grpSpPr>
          <a:xfrm>
            <a:off x="1676400" y="2590800"/>
            <a:ext cx="5457826" cy="3648194"/>
            <a:chOff x="114299" y="1604903"/>
            <a:chExt cx="5457826" cy="36481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5FCDAA-28B3-4187-B4A4-14F5D3C9E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99" y="1604903"/>
              <a:ext cx="4724400" cy="24955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0D6203-6226-46E1-9390-7E161B738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4043422"/>
              <a:ext cx="5343525" cy="120967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761056-F4C0-498F-A9C7-71099298C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0" y="1000125"/>
            <a:ext cx="41529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5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69D2D3-9182-4E74-9A93-1CE269A9C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2" y="975438"/>
            <a:ext cx="3152775" cy="190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0E088C9-6FCE-45E5-9331-845A48B4324B}"/>
              </a:ext>
            </a:extLst>
          </p:cNvPr>
          <p:cNvGrpSpPr/>
          <p:nvPr/>
        </p:nvGrpSpPr>
        <p:grpSpPr>
          <a:xfrm>
            <a:off x="1840302" y="371731"/>
            <a:ext cx="7696200" cy="5629086"/>
            <a:chOff x="152400" y="1182614"/>
            <a:chExt cx="6671865" cy="56290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F714BC-CC54-4EBF-A6E6-7E90FA9F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182614"/>
              <a:ext cx="6671865" cy="37037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7A26F1-CFFC-4144-A224-D4A020958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1" y="4724400"/>
              <a:ext cx="6553200" cy="1076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53D1B-E4D9-4EF4-894C-0CA77E10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137" y="5741122"/>
              <a:ext cx="6638128" cy="1070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31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8B555-40D7-434E-A423-90E8C137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68527"/>
            <a:ext cx="3562350" cy="1905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43D5F56-6C9F-4376-A1CB-015851EF1159}"/>
              </a:ext>
            </a:extLst>
          </p:cNvPr>
          <p:cNvGrpSpPr/>
          <p:nvPr/>
        </p:nvGrpSpPr>
        <p:grpSpPr>
          <a:xfrm>
            <a:off x="1676400" y="922728"/>
            <a:ext cx="7713085" cy="5433623"/>
            <a:chOff x="135515" y="1378077"/>
            <a:chExt cx="7713085" cy="54336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0F5A62-3D89-4713-97CF-7A9C5C44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15" y="1378077"/>
              <a:ext cx="7713085" cy="32471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5ECB37-8BA6-49E3-9551-DD3201D7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550" y="4599709"/>
              <a:ext cx="7562850" cy="2211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43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CE4D4-1FA7-47BC-A6C8-894206B0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17" y="540588"/>
            <a:ext cx="7010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84129-8BBF-4E4B-AD35-A7C70121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33" y="651294"/>
            <a:ext cx="6154533" cy="52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3ED8E-E67E-40EC-8EB9-5BBBF6CD30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9525"/>
            <a:ext cx="155448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10584-4547-4EE5-B1F6-4D2168AE1E3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53" y="-1299"/>
            <a:ext cx="155448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9EEB94-FC36-4D74-A6C4-9F667D39D919}"/>
              </a:ext>
            </a:extLst>
          </p:cNvPr>
          <p:cNvSpPr/>
          <p:nvPr/>
        </p:nvSpPr>
        <p:spPr>
          <a:xfrm>
            <a:off x="1828801" y="1185743"/>
            <a:ext cx="4641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52525"/>
                </a:solidFill>
                <a:latin typeface="Times New Roman" panose="02020603050405020304" pitchFamily="18" charset="0"/>
              </a:rPr>
              <a:t>Contact persons for Full Board IRB</a:t>
            </a:r>
            <a:endParaRPr lang="en-US" sz="2000" dirty="0">
              <a:solidFill>
                <a:srgbClr val="A42F0F"/>
              </a:solidFill>
              <a:latin typeface="Wingdings 3" panose="05040102010807070707" pitchFamily="18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7CC5E7-8DD7-490B-9F70-F7D70CC0ACAD}"/>
              </a:ext>
            </a:extLst>
          </p:cNvPr>
          <p:cNvSpPr/>
          <p:nvPr/>
        </p:nvSpPr>
        <p:spPr>
          <a:xfrm>
            <a:off x="1847850" y="2057400"/>
            <a:ext cx="3467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Wingdings 3" panose="05040102010807070707" pitchFamily="18" charset="2"/>
            </a:endParaRPr>
          </a:p>
          <a:p>
            <a:r>
              <a:rPr lang="en-US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sz="16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Ms. </a:t>
            </a:r>
            <a:r>
              <a:rPr lang="en-US" sz="1600" b="1" dirty="0" err="1">
                <a:solidFill>
                  <a:srgbClr val="006FC0"/>
                </a:solidFill>
                <a:latin typeface="Times New Roman" panose="02020603050405020304" pitchFamily="18" charset="0"/>
              </a:rPr>
              <a:t>RubieDe</a:t>
            </a:r>
            <a:r>
              <a:rPr lang="en-US" sz="16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6FC0"/>
                </a:solidFill>
                <a:latin typeface="Times New Roman" panose="02020603050405020304" pitchFamily="18" charset="0"/>
              </a:rPr>
              <a:t>Campio</a:t>
            </a:r>
            <a:endParaRPr lang="en-US" sz="1600" dirty="0">
              <a:solidFill>
                <a:srgbClr val="006FC0"/>
              </a:solidFill>
              <a:latin typeface="Times New Roman" panose="02020603050405020304" pitchFamily="18" charset="0"/>
            </a:endParaRPr>
          </a:p>
          <a:p>
            <a:endParaRPr lang="en-US" sz="1600" dirty="0">
              <a:solidFill>
                <a:srgbClr val="006FC0"/>
              </a:solidFill>
              <a:latin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fr-FR" sz="1600" dirty="0">
                <a:solidFill>
                  <a:srgbClr val="323232"/>
                </a:solidFill>
                <a:latin typeface="Times New Roman" panose="02020603050405020304" pitchFamily="18" charset="0"/>
              </a:rPr>
              <a:t>Email: </a:t>
            </a:r>
            <a:r>
              <a:rPr lang="fr-FR" sz="1600" dirty="0">
                <a:solidFill>
                  <a:srgbClr val="FA4917"/>
                </a:solidFill>
                <a:latin typeface="Times New Roman" panose="02020603050405020304" pitchFamily="18" charset="0"/>
              </a:rPr>
              <a:t>rdeocampo@ksu.edu.sa</a:t>
            </a:r>
          </a:p>
          <a:p>
            <a:r>
              <a:rPr lang="en-US" sz="1600" b="1" i="1" dirty="0">
                <a:solidFill>
                  <a:srgbClr val="323232"/>
                </a:solidFill>
                <a:latin typeface="Times New Roman" panose="02020603050405020304" pitchFamily="18" charset="0"/>
              </a:rPr>
              <a:t>Or </a:t>
            </a:r>
            <a:endParaRPr lang="en-US" sz="1600" dirty="0">
              <a:solidFill>
                <a:srgbClr val="323232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sz="1600" dirty="0">
                <a:solidFill>
                  <a:srgbClr val="FA4917"/>
                </a:solidFill>
                <a:latin typeface="Times New Roman" panose="02020603050405020304" pitchFamily="18" charset="0"/>
              </a:rPr>
              <a:t>irb.medksu@hotmail.com</a:t>
            </a:r>
          </a:p>
          <a:p>
            <a:r>
              <a:rPr lang="en-US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sz="1600" dirty="0">
                <a:solidFill>
                  <a:srgbClr val="323232"/>
                </a:solidFill>
                <a:latin typeface="Times New Roman" panose="02020603050405020304" pitchFamily="18" charset="0"/>
              </a:rPr>
              <a:t>Ext: 91531,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63ED7-7677-494D-AC71-5F77651FC5DA}"/>
              </a:ext>
            </a:extLst>
          </p:cNvPr>
          <p:cNvSpPr/>
          <p:nvPr/>
        </p:nvSpPr>
        <p:spPr>
          <a:xfrm>
            <a:off x="1828800" y="4495800"/>
            <a:ext cx="343501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Wingdings 3" panose="05040102010807070707" pitchFamily="18" charset="2"/>
            </a:endParaRPr>
          </a:p>
          <a:p>
            <a:r>
              <a:rPr lang="en-US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sz="16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Dr. Taha </a:t>
            </a:r>
            <a:r>
              <a:rPr lang="en-US" sz="1600" b="1" dirty="0" err="1">
                <a:solidFill>
                  <a:srgbClr val="006FC0"/>
                </a:solidFill>
                <a:latin typeface="Times New Roman" panose="02020603050405020304" pitchFamily="18" charset="0"/>
              </a:rPr>
              <a:t>Inam</a:t>
            </a:r>
            <a:endParaRPr lang="en-US" sz="1600" dirty="0">
              <a:solidFill>
                <a:srgbClr val="006FC0"/>
              </a:solidFill>
              <a:latin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fr-FR" sz="1600" dirty="0">
                <a:solidFill>
                  <a:srgbClr val="323232"/>
                </a:solidFill>
                <a:latin typeface="Times New Roman" panose="02020603050405020304" pitchFamily="18" charset="0"/>
              </a:rPr>
              <a:t>Email: </a:t>
            </a:r>
            <a:r>
              <a:rPr lang="fr-FR" sz="1600" dirty="0">
                <a:solidFill>
                  <a:srgbClr val="FA4917"/>
                </a:solidFill>
                <a:latin typeface="Times New Roman" panose="02020603050405020304" pitchFamily="18" charset="0"/>
              </a:rPr>
              <a:t>tinam@ksu.edu.sa</a:t>
            </a:r>
          </a:p>
          <a:p>
            <a:r>
              <a:rPr lang="en-US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sz="1600" dirty="0">
                <a:solidFill>
                  <a:srgbClr val="323232"/>
                </a:solidFill>
                <a:latin typeface="Times New Roman" panose="02020603050405020304" pitchFamily="18" charset="0"/>
              </a:rPr>
              <a:t>Hotmail: </a:t>
            </a:r>
            <a:r>
              <a:rPr lang="en-US" sz="1600" dirty="0">
                <a:solidFill>
                  <a:srgbClr val="FA4917"/>
                </a:solidFill>
                <a:latin typeface="Times New Roman" panose="02020603050405020304" pitchFamily="18" charset="0"/>
              </a:rPr>
              <a:t>dr_taha_inam@hotmail.com</a:t>
            </a:r>
          </a:p>
          <a:p>
            <a:r>
              <a:rPr lang="en-US" sz="1600" dirty="0">
                <a:solidFill>
                  <a:srgbClr val="A42F0F"/>
                </a:solidFill>
                <a:latin typeface="Wingdings 3" panose="05040102010807070707" pitchFamily="18" charset="2"/>
              </a:rPr>
              <a:t></a:t>
            </a:r>
            <a:r>
              <a:rPr lang="en-US" sz="1600" dirty="0">
                <a:solidFill>
                  <a:srgbClr val="323232"/>
                </a:solidFill>
                <a:latin typeface="Times New Roman" panose="02020603050405020304" pitchFamily="18" charset="0"/>
              </a:rPr>
              <a:t>Ext: 91530</a:t>
            </a:r>
          </a:p>
        </p:txBody>
      </p:sp>
    </p:spTree>
    <p:extLst>
      <p:ext uri="{BB962C8B-B14F-4D97-AF65-F5344CB8AC3E}">
        <p14:creationId xmlns:p14="http://schemas.microsoft.com/office/powerpoint/2010/main" val="220440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D1793-D615-4247-8F44-E53ABC153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1" t="14213" r="22100" b="7925"/>
          <a:stretch/>
        </p:blipFill>
        <p:spPr>
          <a:xfrm>
            <a:off x="2662686" y="13488"/>
            <a:ext cx="6866627" cy="68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478A10-E916-435D-9541-2E454DD55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6" t="10943" r="8656" b="16227"/>
          <a:stretch/>
        </p:blipFill>
        <p:spPr>
          <a:xfrm>
            <a:off x="703491" y="319177"/>
            <a:ext cx="10785017" cy="62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3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D97381-4C7B-4AE3-802B-79C162C43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7" t="11321" r="13891" b="9937"/>
          <a:stretch/>
        </p:blipFill>
        <p:spPr>
          <a:xfrm>
            <a:off x="1475477" y="336431"/>
            <a:ext cx="9744814" cy="6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818B7-B143-4E2E-8132-FA6BDD73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022"/>
            <a:ext cx="8991600" cy="65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D3C71D-CDA7-46B9-8AD0-E1626FC5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95" y="257353"/>
            <a:ext cx="10163354" cy="62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81B53-D68D-450D-B8F5-2A68062A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020019"/>
            <a:ext cx="8884692" cy="19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51030-2C91-4F47-9AE1-23B04395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44" y="258877"/>
            <a:ext cx="7172325" cy="54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6901F-4AEA-4043-870F-A6BD41AB9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741592"/>
            <a:ext cx="7983748" cy="57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07F433-56F4-4875-8FA6-39022BB4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42" y="952681"/>
            <a:ext cx="7480540" cy="54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2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8C5F5-A732-4561-8DEB-0DE651BFA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353684"/>
            <a:ext cx="8805939" cy="61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8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25ECC-F1E6-44A3-8C93-43E828FA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00566"/>
            <a:ext cx="4191000" cy="19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F0CC8-1EF6-4F51-9999-7F166329F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526331"/>
            <a:ext cx="721995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2B1B6-2C29-4442-9524-D26D9E9A8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249" y="2011570"/>
            <a:ext cx="7191001" cy="37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208054" y="6356351"/>
            <a:ext cx="38374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6A840-AB2A-4136-8CA0-0D69797404E6}"/>
              </a:ext>
            </a:extLst>
          </p:cNvPr>
          <p:cNvSpPr/>
          <p:nvPr/>
        </p:nvSpPr>
        <p:spPr>
          <a:xfrm>
            <a:off x="1600200" y="46300"/>
            <a:ext cx="914400" cy="151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25ECC-F1E6-44A3-8C93-43E828FA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219200"/>
            <a:ext cx="4191000" cy="19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39206-40D5-4853-AD03-D4E159A32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701062"/>
            <a:ext cx="71437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4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178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</dc:creator>
  <cp:lastModifiedBy>SS</cp:lastModifiedBy>
  <cp:revision>3</cp:revision>
  <dcterms:created xsi:type="dcterms:W3CDTF">2024-10-08T09:09:30Z</dcterms:created>
  <dcterms:modified xsi:type="dcterms:W3CDTF">2024-10-10T05:58:29Z</dcterms:modified>
</cp:coreProperties>
</file>