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0" r:id="rId5"/>
    <p:sldId id="26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Estimation of Nucleic Acid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Nahla </a:t>
            </a:r>
            <a:r>
              <a:rPr lang="en-GB" dirty="0" err="1" smtClean="0"/>
              <a:t>Bakhamis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265427"/>
            <a:ext cx="5879592" cy="2592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06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848" y="722376"/>
            <a:ext cx="102321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</a:t>
            </a:r>
            <a:r>
              <a:rPr lang="en-GB" sz="2800" dirty="0" smtClean="0">
                <a:solidFill>
                  <a:srgbClr val="002060"/>
                </a:solidFill>
              </a:rPr>
              <a:t>Spectrophotometric method</a:t>
            </a:r>
          </a:p>
          <a:p>
            <a:endParaRPr lang="en-GB" sz="2800" dirty="0" smtClean="0">
              <a:solidFill>
                <a:srgbClr val="002060"/>
              </a:solidFill>
            </a:endParaRP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To determine the concentration of DNA in a solution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To determine the purity (quality) of DNA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The more light absorb the higher  the con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DNA &amp; RNA absorption peak 260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7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77240"/>
            <a:ext cx="10213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Sample purity:</a:t>
            </a:r>
          </a:p>
          <a:p>
            <a:endParaRPr lang="en-GB" sz="2800" dirty="0">
              <a:solidFill>
                <a:srgbClr val="002060"/>
              </a:solidFill>
            </a:endParaRPr>
          </a:p>
          <a:p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err="1" smtClean="0"/>
              <a:t>na</a:t>
            </a:r>
            <a:r>
              <a:rPr lang="en-GB" sz="2000" dirty="0" smtClean="0"/>
              <a:t> could be contaminated by; Protein, phenol etc.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These molecule has their own absorption spectra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Their wavelengths is compared to 260 to ensure purity of DNA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260:280 ratio is used to assess the purity of protein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910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8448" y="886968"/>
            <a:ext cx="97657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Analysis: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The ratio of 260:280 provides an estimation of the purity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Pure DNA ratio approximately 1.8; RNA is 2.0</a:t>
            </a:r>
          </a:p>
          <a:p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Ratio &lt; 1.8 means DNA is contaminated with protein</a:t>
            </a:r>
          </a:p>
          <a:p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Ration &gt; 2.0 DNA is contaminated with RNA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2776" y="2103120"/>
            <a:ext cx="657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2060"/>
                </a:solidFill>
              </a:rPr>
              <a:t>Questions? </a:t>
            </a:r>
            <a:endParaRPr lang="en-GB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528" y="621792"/>
            <a:ext cx="10305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002060"/>
                </a:solidFill>
              </a:rPr>
              <a:t>Agarose Gel Electrophoresis:</a:t>
            </a:r>
          </a:p>
          <a:p>
            <a:endParaRPr lang="en-GB" sz="3200" dirty="0" smtClean="0"/>
          </a:p>
          <a:p>
            <a:endParaRPr lang="en-GB" sz="3200" dirty="0"/>
          </a:p>
          <a:p>
            <a:r>
              <a:rPr lang="en-GB" sz="2400" dirty="0" smtClean="0"/>
              <a:t>Separation and analysing DNA of varying sizes, by moving –</a:t>
            </a:r>
            <a:r>
              <a:rPr lang="en-GB" sz="2400" dirty="0" err="1" smtClean="0"/>
              <a:t>ve</a:t>
            </a:r>
            <a:r>
              <a:rPr lang="en-GB" sz="2400" dirty="0" smtClean="0"/>
              <a:t> charge </a:t>
            </a:r>
            <a:r>
              <a:rPr lang="en-GB" sz="2400" dirty="0" err="1" smtClean="0"/>
              <a:t>na</a:t>
            </a:r>
            <a:r>
              <a:rPr lang="en-GB" sz="2400" dirty="0" smtClean="0"/>
              <a:t>               through an agarose mixture in electric field;                  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04872" y="3207115"/>
            <a:ext cx="3813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To look at the DNA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Quantify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Isolate particular band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113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7048" y="923544"/>
            <a:ext cx="94731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Applications:</a:t>
            </a:r>
          </a:p>
          <a:p>
            <a:endParaRPr lang="en-GB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DNA quantity (size) &amp; quality (contamination).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Estimation of DNA size.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Analysis pf PCR products.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9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864" y="841248"/>
            <a:ext cx="98846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Equipment: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Electrophoresis chamber.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Power supply.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Gel casting tray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Sample combs to form sample wells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Running buffer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Loading buffer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Ethidium bromide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Trans illuminator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336" y="3586472"/>
            <a:ext cx="2266950" cy="2019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54"/>
          <a:stretch/>
        </p:blipFill>
        <p:spPr>
          <a:xfrm>
            <a:off x="6885432" y="3586472"/>
            <a:ext cx="1865376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896" y="307431"/>
            <a:ext cx="5309235" cy="318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1560" y="640080"/>
            <a:ext cx="101224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Agarose gel electrophoresis buffers:</a:t>
            </a:r>
          </a:p>
          <a:p>
            <a:endParaRPr lang="en-GB" dirty="0"/>
          </a:p>
          <a:p>
            <a:r>
              <a:rPr lang="en-GB" u="sng" dirty="0" smtClean="0"/>
              <a:t>Running buffer: </a:t>
            </a:r>
          </a:p>
          <a:p>
            <a:endParaRPr lang="en-GB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Depend on the size of DNA;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TAE (</a:t>
            </a:r>
            <a:r>
              <a:rPr lang="en-GB" dirty="0" err="1" smtClean="0"/>
              <a:t>Tris</a:t>
            </a:r>
            <a:r>
              <a:rPr lang="en-GB" dirty="0" smtClean="0"/>
              <a:t> </a:t>
            </a:r>
            <a:r>
              <a:rPr lang="en-GB" dirty="0" err="1" smtClean="0"/>
              <a:t>Acitate</a:t>
            </a:r>
            <a:r>
              <a:rPr lang="en-GB" dirty="0" smtClean="0"/>
              <a:t> EDTA) most common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TBE buffer (</a:t>
            </a:r>
            <a:r>
              <a:rPr lang="en-GB" dirty="0" err="1" smtClean="0"/>
              <a:t>Tris</a:t>
            </a:r>
            <a:r>
              <a:rPr lang="en-GB" dirty="0" smtClean="0"/>
              <a:t> Borate EDTA) for &gt; 500bp</a:t>
            </a:r>
          </a:p>
          <a:p>
            <a:endParaRPr lang="en-GB" dirty="0" smtClean="0"/>
          </a:p>
          <a:p>
            <a:r>
              <a:rPr lang="en-GB" u="sng" dirty="0" smtClean="0"/>
              <a:t>Loading buffer:</a:t>
            </a:r>
          </a:p>
          <a:p>
            <a:endParaRPr lang="en-GB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err="1" smtClean="0"/>
              <a:t>Bromophenol</a:t>
            </a:r>
            <a:r>
              <a:rPr lang="en-GB" dirty="0" smtClean="0"/>
              <a:t> blue + sucrose + water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Gives colour &amp; density to the samples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255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136" y="877824"/>
            <a:ext cx="81747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DNA markers (DNA ladder):</a:t>
            </a:r>
          </a:p>
          <a:p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/>
              <a:t>is a set </a:t>
            </a:r>
            <a:r>
              <a:rPr lang="en-GB" sz="2000" dirty="0" smtClean="0"/>
              <a:t>of standards that </a:t>
            </a:r>
            <a:r>
              <a:rPr lang="en-GB" sz="2000" dirty="0"/>
              <a:t>are used to identify the </a:t>
            </a:r>
            <a:r>
              <a:rPr lang="en-GB" sz="2000" dirty="0" smtClean="0"/>
              <a:t>approximate size </a:t>
            </a:r>
            <a:r>
              <a:rPr lang="en-GB" sz="2000" dirty="0"/>
              <a:t>of a </a:t>
            </a:r>
            <a:r>
              <a:rPr lang="en-GB" sz="2000" dirty="0" smtClean="0"/>
              <a:t>sample run </a:t>
            </a:r>
            <a:r>
              <a:rPr lang="en-GB" sz="2000" dirty="0"/>
              <a:t>on a </a:t>
            </a:r>
            <a:r>
              <a:rPr lang="en-GB" sz="2000" dirty="0" smtClean="0"/>
              <a:t>gel </a:t>
            </a:r>
            <a:r>
              <a:rPr lang="en-GB" sz="2000" dirty="0"/>
              <a:t>during </a:t>
            </a:r>
            <a:r>
              <a:rPr lang="en-GB" sz="2000" dirty="0" smtClean="0"/>
              <a:t>electrophoresis.</a:t>
            </a:r>
          </a:p>
          <a:p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Most common markers designed by </a:t>
            </a:r>
            <a:r>
              <a:rPr lang="en-GB" sz="2000" dirty="0"/>
              <a:t>the use of </a:t>
            </a:r>
            <a:r>
              <a:rPr lang="en-GB" sz="2000" dirty="0" smtClean="0"/>
              <a:t>restriction enzymes and </a:t>
            </a:r>
            <a:r>
              <a:rPr lang="en-GB" sz="2000" dirty="0"/>
              <a:t>a recognized DNA </a:t>
            </a:r>
            <a:r>
              <a:rPr lang="en-GB" sz="2000" dirty="0" smtClean="0"/>
              <a:t>sequence;</a:t>
            </a:r>
          </a:p>
          <a:p>
            <a:r>
              <a:rPr lang="en-GB" sz="2000" dirty="0" smtClean="0">
                <a:solidFill>
                  <a:schemeClr val="accent5"/>
                </a:solidFill>
              </a:rPr>
              <a:t>                                     (</a:t>
            </a:r>
            <a:r>
              <a:rPr lang="en-GB" sz="2000" dirty="0" err="1" smtClean="0">
                <a:solidFill>
                  <a:schemeClr val="accent5"/>
                </a:solidFill>
              </a:rPr>
              <a:t>Adv</a:t>
            </a:r>
            <a:r>
              <a:rPr lang="en-GB" sz="2000" dirty="0" smtClean="0">
                <a:solidFill>
                  <a:schemeClr val="accent5"/>
                </a:solidFill>
              </a:rPr>
              <a:t>)Simple                        </a:t>
            </a:r>
            <a:r>
              <a:rPr lang="en-GB" sz="2000" dirty="0" smtClean="0">
                <a:solidFill>
                  <a:srgbClr val="FF0000"/>
                </a:solidFill>
              </a:rPr>
              <a:t>(dis </a:t>
            </a:r>
            <a:r>
              <a:rPr lang="en-GB" sz="2000" dirty="0" err="1" smtClean="0">
                <a:solidFill>
                  <a:srgbClr val="FF0000"/>
                </a:solidFill>
              </a:rPr>
              <a:t>Adv</a:t>
            </a:r>
            <a:r>
              <a:rPr lang="en-GB" sz="2000" dirty="0" smtClean="0">
                <a:solidFill>
                  <a:srgbClr val="FF0000"/>
                </a:solidFill>
              </a:rPr>
              <a:t>)  size control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PCR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Good resolution for fragment size you expect.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" t="17248" r="45733" b="10279"/>
          <a:stretch/>
        </p:blipFill>
        <p:spPr>
          <a:xfrm>
            <a:off x="9107424" y="1207008"/>
            <a:ext cx="2587752" cy="358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288" y="722376"/>
            <a:ext cx="1018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Visualization:</a:t>
            </a:r>
          </a:p>
          <a:p>
            <a:endParaRPr lang="en-GB" dirty="0"/>
          </a:p>
          <a:p>
            <a:r>
              <a:rPr lang="en-GB" dirty="0" err="1" smtClean="0"/>
              <a:t>Transiluminator</a:t>
            </a:r>
            <a:r>
              <a:rPr lang="en-GB" dirty="0" smtClean="0"/>
              <a:t> (ultraviolet box)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14" y="1997965"/>
            <a:ext cx="3483863" cy="3017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977" y="1997965"/>
            <a:ext cx="4681728" cy="29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052" y="575167"/>
            <a:ext cx="99486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Analysis: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Eg.1 paternity testing                                         eg.2 Sickle cell </a:t>
            </a:r>
          </a:p>
          <a:p>
            <a:endParaRPr lang="en-GB" dirty="0"/>
          </a:p>
          <a:p>
            <a:r>
              <a:rPr lang="en-GB" dirty="0" smtClean="0"/>
              <a:t>Mother   s1        s2        baby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210056" y="2045208"/>
            <a:ext cx="2843784" cy="3621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362456" y="2130552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342894" y="2130552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97202" y="2130552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31948" y="2141220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62456" y="2639568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97202" y="2346960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13176" y="2641092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97202" y="3252216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31948" y="2913888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31948" y="3575304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31948" y="4236720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13176" y="3272278"/>
            <a:ext cx="429768" cy="1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806" y="1929384"/>
            <a:ext cx="614705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008" y="443591"/>
            <a:ext cx="99486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Analysis:</a:t>
            </a:r>
          </a:p>
          <a:p>
            <a:r>
              <a:rPr lang="en-GB" sz="2000" dirty="0" smtClean="0"/>
              <a:t>Eg.3 criminal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</a:t>
            </a:r>
            <a:endParaRPr lang="en-GB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62456" y="1984248"/>
            <a:ext cx="3392424" cy="369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26464" y="1342834"/>
            <a:ext cx="73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crime scene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95144" y="1481333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S1          S2                S3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91056" y="2112264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67712" y="2112264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049524" y="2112264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102608" y="2112264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91056" y="2422708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91056" y="3424999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91056" y="3826883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91056" y="4934712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49524" y="2422708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49524" y="3424999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49524" y="3890891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003804" y="4934712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102608" y="2419473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102608" y="2885365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102608" y="4495800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75176" y="4931477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67712" y="2885139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295144" y="3826657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295144" y="4931477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95144" y="4428557"/>
            <a:ext cx="448056" cy="128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</TotalTime>
  <Words>348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Retrospect</vt:lpstr>
      <vt:lpstr>Estimation of Nucleic Acid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Nucleic Acid</dc:title>
  <dc:creator>nahla bk</dc:creator>
  <cp:lastModifiedBy>nahla bk</cp:lastModifiedBy>
  <cp:revision>17</cp:revision>
  <dcterms:created xsi:type="dcterms:W3CDTF">2015-04-20T14:43:31Z</dcterms:created>
  <dcterms:modified xsi:type="dcterms:W3CDTF">2015-04-20T19:19:12Z</dcterms:modified>
</cp:coreProperties>
</file>