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9" r:id="rId8"/>
    <p:sldId id="270" r:id="rId9"/>
    <p:sldId id="271" r:id="rId10"/>
    <p:sldId id="266" r:id="rId11"/>
    <p:sldId id="272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6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4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5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0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1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6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6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4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7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5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3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A48F0D64-B5F9-411F-B1CE-9072BBB2EC88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C709206-3057-43BB-AD92-D4E823311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956" y="1371600"/>
            <a:ext cx="7848600" cy="1927225"/>
          </a:xfrm>
        </p:spPr>
        <p:txBody>
          <a:bodyPr/>
          <a:lstStyle/>
          <a:p>
            <a:r>
              <a:rPr lang="en-US" sz="4400" cap="none" dirty="0" smtClean="0"/>
              <a:t>Determination of caffeine content in tea and soft drink </a:t>
            </a:r>
            <a:endParaRPr lang="en-US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42" y="4093667"/>
            <a:ext cx="2501082" cy="1972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ISERIQEhQVFRQVFxYXFhgXFxUYFRQVGRAXFxQaFxcYHSYeFxkjGhcXIC8gIycqLCwtFh4xNTwqNSYrLCkBCQoKDgwOGA8PGjAkHBwpLCwqKSksKSkpKSksLCwtKSwpKSksLCkpLCkpLCksKSwpNSksLCkpKiwsKSkpLCwsLP/AABEIALAAsAMBIgACEQEDEQH/xAAcAAEAAQUBAQAAAAAAAAAAAAAABgIDBAUHAQj/xAA4EAABAwMCBAUCBAYBBQEAAAABAAIRAxIhBDEFIkFRBgcTYXEygUKRobEUIzNS0fBiFYKTweEI/8QAGgEBAAIDAQAAAAAAAAAAAAAAAAIDAQQFBv/EACgRAAICAQQBBAEFAQAAAAAAAAABAgMRBBIhMUEFEyJRgRVCYXGxFP/aAAwDAQACEQMRAD8A7iiIgCIvCUzgHqLXazjVOngnv1AGFr3+MqQ6E/Ebrnv1LSp7d6/HJaqZtZSJCi0vC/Fmnr4a+1022u5TPtO63Fy3IWQmsxeStxceGVIiKwwEREAREQBERAEREAREQBERAEREAWp43xL02wNz8/utsqH0gdwtXV0SvqdcZYz5/gnBqLyyGngb6vNUcR/x6jqFjanhDKZtAMETH3U0qaUAYH2/wtZxHSzBG+3yvLar0+ymDVfH9G/XepS5IlqdA3HfEd/ssvgvip+mqChqnTTd9FQ/h9nHqNh7LIdpOY4/X88KjV+HaFanFSmHS6eZzrWjYYaRt/buZVPpT1Csynwu8l93tuOGibtfOQqlARR1lIMpaepSYxsANPqG2n1AdO4329li19RxSMarTA9R6VYlrv8AyQRHXovZq6L7OW6mujo73QJOyiXFPM7R0qooMvr1MXCi24ME5LjtAUS1L+I16RbU1dO2oxri00nNcJbNh5zEHBHeei01Pwi8UnUzVogXSA2nDahmZe26XneATG2yrnqEuEWwoX7jpnCvMXR6jUfwtN7S8Eg5G8Yt6On2KlErhun4DWY6m+jW07Ldv5JlmJ5SHAmT3hbBtXihc2NfTc3rdTqNge1jzd9yNlmF6a5ZiylZ+J2KUlcz0Oo14m+vRcAf7dQLu0H1cfqt/peK14g2EyILXVM98mYMq1Wx+ynYyXIsLheqc9pLxBD3NgGcA4MrNVhAIiIAiIgCIiAIiIArVWkCIV0qPeMPELtLTb6YaarybA4kAhol0R12/NRcNywM45KKlIF0kHEtMYJcHdAdxAlV1XiAPbsZ7TByoC7zOquIf6FN9pIc9jnTSBZzNNM/1ACCQQRcGn6Vo6/mlqS0NtoPqC0G1zxcSQWPa0bWybm5nOcLU/4XHO1G0rs9nRdfqOk81odAkCJgGYyN8dwFpNXruf1A8FgaQRaTc8nlJjYbCB1MnZcx1PmtrCHGygAcG0OGdpHNIGOndaqv5l6txulk9YbykTP0fSOx79VXLRSLVfFHSa/Et2iBZ0yHEtObe7T06YWqr8aAkh04kEzmdojC53X8aal8yWyTkhoBjo0dmzJgdysSp4hrFzXAhtohoDRAERsVS/T2/JNauP0T2t4jwHB5nrO+/X/eqvabjjpszjM9R2z+a5sOL1ZJuMkyT12hXNLxOqCYd9W8wZWf09JZyTWqjLjB1/R8aJiTEzEz0+VI+GcTmDPv/wC91xXT8frNiC3G0tmNtvmFvuBeNK14aWsLYPKMG6cQeilGnb2ycqpPpH0RwKtc1/s8/OWtdn81s1HPBGtFWgXRDrubtdYNvbCka6UekcmaxJoIiKREIiIAiIgCIiAFQrzIDrKVll10Mu29Rxa1gOOUFxaJ6SFNSol5jaAP015vlkx6bg10uAwHH6ZIGRkdFKHZhnIuNVGlvJ/Tc14GLbdKbWh8dahrS0QDbB3L1HeN6xofUc8Mc5wq/iOKgtbSc0tyDaGlo6c0qR8VeXkvgmQWMu5LrfTa8tYYNGKtQm8YcYMC1RPi4c02AtJa41XRJY8QGtd2kMEOE7mIkLYSyYyaLWPJIaTMCCSIIJMuJzvJInrCwXN3WbqAAHCRlocLSC0EwY2wQDHysBVWEjxERVAqarxqgHCsIFhrJOM2ujMpVpwttwbUljrh/uVoJg4W54c0wMgEkRO2/X2yte2PB1tDPfPEvCPozyo1F2mdk7gwehIIJHcG3dTpQ3yt4QKGhYYAdUJJ64BIEHtMx8qYq+HEUcu5p2SaPURFIqCIiAIiIAiIgCweNaP1aFWnEktMDH1AS2CdsxlZy8KA+ddZpKgLmCSYIdVdAqtJYBawSMghpLzAMjsFEKjC65hdl5+locCIBdU/lOdDQRzXfMLq/j3hjG6tzSDULmubTYXWsaHkVDED8RBkk4tG0qE+J+G0/wCH1FVrpfLXAPbD7YBLgPqggwC73AwIWw5eTCRAda5kwz6ZMHJJziZ2xCt6cs/GHHI2IEieYZ2kTnKtlpXhK1288kyqu5pcS0ENkwCZIE4BPUx1VpepCETxF7CIC5R3W+4FpjXr0qLRJc4NA7kkCP1GVHgV1LyE4H62uNdwJFFt09LtgPmTP2UXHLybNV7ri0vJ9DcO0TaNKnSb9LGtaPhohZK8XqkawREQBERAEREAREQBERAQjzH0JDG12utI+o802sa5xIA3Nt+dwoMdJRq1A0uFWo9sPIcHB7XS18NBhzbm2icgz3XWfFOj9TTuFodbDoJgYcOoyO8+3ZcX8QVGUqE3uZUvuqGm4CpVNYgSS2GkkUyTAERCy3iJbVHdLGcEK43wOyq/T03ucAeYC6Lxk4cAQ4DB+CVpncJAxJW/4majq/M6X2sYbvqnAAeTgOiJIwsRzmlogm7M9t8Qeq57skumelr0lE18o/L/AE1g4W2D3VocK91tAPdUuporZfZOXp9Lw9pra3DP7Tla9zYMFbx7oytPqHy4nutmqUn2cbX0114cOGWgvpnyK4F6HDvVI5qzi7/tGB+sr5s0tOXAZyRsJO6+wvB+kFPQ6ZkR/KYdo+pt2R0OVf4OZ4N0iIsGAiIgCIiAIiIAiIgCIiAt1mBwLSJBEH4O64L430rKbtQ0gtDiWAsj1Kz2D+UwCf6becl2CSRGy76Vx7zP0tlWs6y4utdMmWtAN1rRu7mkHHvKnH6Mp4aZyXUsaxzYNwfSY8zgguGQQOx29oXhYMRhW+IUmse8OdDqbQ0Rc697Q0EEn6RBMdohWqesbMA4tHtm0Xb+60ba32j0ej1ceIWPn7MtzPZYuo1rW7n7K1V1b8huyt0tETzP6qEa0uZGxdqpTe2lc/b6MTU6su9grVJuVthoGqs0GgbZVvvRXCRzn6fbN7rJFfgvQOqauk0CZcB7S4hgn25l9f0mAANGwAA+2y+ePJ/h1+vpmMNIcY6Wtc4T7SAvogK+EtyObqavalsKkRFI1giIgCIiAIiIAiIgCIiA8XMvNvT3WhpfeW4a0ubfIc2CWiXRBMT0ldOUB81y9tBtSmXNeCOdpggB0GJwPrJmJ6KUXhmUfPGp0gbyupubLIBk8zySQ4gjYjEfCw9DofVdAnEk9YC2FVueX1nNuGBNxcGOgudlsgg4OYW18I6Mhz7Rl1MhzpOASLoGBMGM+61tTP24uXR19JSr7YrGUuzAdQAx2VorYamlBI7YWGQtCMs8nqbKVF4RQFTVCuWqzVd2U48s1rfjF5OpeQtG7U6h0SGUh0GC94DSDvJDH/ou4Ljv/wCd6HJrah3upM+Q1r3D7867GuhBYieP1M99rYREUzXCIiAIiIAiIgCIiA8KtGtmF7VgjJgd5jb3WPVZDmkSf22/NAX2agEmcfJGeyhnmxTu0gaSADfkiYIZI/b9lLasfT0P6nt89fsoR5j6sek2i5wDpM5BxGDaTv12iVlLkzHs4hxOu2trH+kfSZyObhzQC2j26mQeb3U20vC2UNM20wX02OJxM23EFp6ZUPqVn+pVZTYZqODYcWufyi5sOnBtbMDlzCk2u4iKlAODgTa18fhJawB7Y6e47hcT1NTlKKXTZ6n0tKK4/JGdceY7DJ22WDUcAq+I6oEm3acZBhaetrMq2qptHT1uuhWzJravoEp5WI0A5W54Jwx9etTpUxzVDGBMDcmPYCVe4pdHKhc5tyl0dg8luPUGaapSfbTfe3oQHN9JrWme5grq4cuIcE0FH+HLKXMGVCC90OcajYktj6B2G0jMlTTgHiE0aTwQ6qSS6S6DdHMXE7Sc8o74W9FfFHnr1mbaJ5KLWcE4wNQy6IcPqAMgGOk5/MBbNCgIiIAiIgCKkuhegoD1WNTWjETKvrBqagEkzgfljcrKBRSYRPMTcbiDs0RBA/t+Fc1L4Agwd/e3Y4VNOrOwEH9f/qo1WoaZyAGmCcSO32QGNqKxkhvNBBn4Ex8e6gnmGwChacO9RlXP4pc7Dvh0RkAzthTjSVmW2uc0/Vfk4aZMCMnCj3itt1JtO4PLuZlwE2NglziRy4DIHUnZZMp4eTgFbUGeYbuBJO7bC7lDuhIJkD2WPrNcDsYGYHYE7fCkmo8FPrctJzGPuPLVfaXEyTJy0dIM5DhtssCr5W8UMkaZz2j8TXUy3aZkuED57KmdWXk6Edbsi1HyRWrXMqzcpDU8A68OtdpazTndjoLh+FpiHOO4A3XlHwFrjl2mrU2gS59Sm9rWNmHOdiYGTgTAO6mlg0ZScnlmopalbLQVc8sgjOJkfBGVu9D5QcUqZ/h/TEBw9R7G3AicZ37jcSJU08M+VNCifW1dVlQU3enWp073N9UwfTNouDgCNgQfZVyryblOrdffJm8L1lZ9NnqGf5LWjABqOLib5jlcBAI63TvK3egomGxMgfaOuPlYOrfTbWFINsc0gNYbiYDYYIA5THQnqsnTagSc2wDOfsJ7Eq+KwsGrKe55Nt4SJo1W06TQaZkEOdz5dM3O+r4U9BXMv4+ItA3Ba4SC0gyQJwQVItP5iaQNIfVBqNHOGtcYI3H59sb9kaKiWItLwDxdptZd6DyS36muaWuAmJg9JBUW8V+ZNbTa12kp0qZDQw3PcRdcJIx9MdyFhRb4QJ9W1DWCXua0dyQB+ZVwFcM8xfM2lrBpqWna+1jm1XuMCH2lvpddrjJ+IXRKvmhoKdrXVSTyAlrHEAvAjMZyeik4NGMmdTploa3PKBB+B+8KoVnCDJ9j1OP3VL3loJMwN/8AKsf9WZMXCZA+56j2UsAzRrn95x1nPujdTJ77n2/2Vis4k0kwdjBHUH2Vw18CYw6SP9+UwEZVHUyP+RG8QBnP3XuIgiPcjEf5VNKuH4wCJEDpB/dU6iqCIxJ/IBRMmBXMHGNo91DfFN/rNey0Pex1Nxe1zQ+pOHYmAG46zJU3pV2Wlsi6TOdveFga7VCmDUdHKJmJOx2HbvCkDnPhGrp31/RfkiQ5sAVGvOTyPIc9u4BGTIOF0TS8CovpzWDKrmkOuiXvawkU2vD/AKnBhLJO891ybWeGWXPqV6Mlxc5xGACc4Im0SR7laSv4bNzfQrVWzhwuJgR0gztOCsuLI8H0tp+D0gAAxoEYAwAOgA6YV1uhpU8gNaBH+Bk9ei+bW8M1bC2zXagNOSBUqNc0wcE3RMAfmrmmo6lxtdrtWQYkeq/+7BmYMbxChsZI73xXiel0rfVcG/28obiJIa5+GsAJJl5GXDqVzPinjbSVqtRrGUZ1BDqnp3VGu9OmfS9cm1hfByKcnDQSYUF1HhlsvL6tSp0F7jJ5zvv2mCr3CtPRpOcxrXFw6lrgS7pB+mD0UlWzPBIX6mWtLTUcRaLnRe6mxobT9Qjd4GJzGyy6Ndxl8DoPstS+s19J9J7HiQILYuD56mcZhY9CrVAEkHNuW42HbdSwCSu4oA2HNcCAQ0y2xoLck9fsow7RVK1aqajmNDaZFMucP5jy7kYy2JJMwT7jqr9ZgJmXAx3xnfBWIA4Xw9xDgAWxgw4FpJ9iFJIwzG0fGdRRpOFOo6lULm0yKbX+sWFuZdu0TIImQeyx6OmsLK8epUvJLXgOG31OuOZnIcd1lVqJJfUwXvmXSSd+bfbdZjKVzze1ubYAFgbygcoA6kSZ6kqbeCtcmv0em9MF9zXGTTh1gcS9hIAG5EAm44EKvS0yypUoustnl5XONQeo0tsMwLmw4OmMELLdow0OtMTPQddx8SqadCalAmCW2NbvygbAdFjOTOM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3" y="4343400"/>
            <a:ext cx="16764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https://encrypted-tbn1.gstatic.com/images?q=tbn:ANd9GcQaPNFJyiBlOVMc5YHe8wjIOduQO2M19xdY6h3oHmQ5ZHIruYl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4191000"/>
            <a:ext cx="2428875" cy="187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6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2201567"/>
            <a:ext cx="7924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10 ml of (soft drink samples or hot water extract of tea samples) is taken in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separating funnels</a:t>
            </a:r>
            <a:r>
              <a:rPr lang="en-US" sz="2000" dirty="0"/>
              <a:t>, and 10 ml of chloroform was added to each sample.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separating funnel should be shaken vigorously for 5 min </a:t>
            </a:r>
            <a:r>
              <a:rPr lang="en-US" sz="2000" dirty="0" smtClean="0"/>
              <a:t>while shaking, </a:t>
            </a:r>
            <a:r>
              <a:rPr lang="en-US" sz="2000" dirty="0"/>
              <a:t>open the </a:t>
            </a:r>
            <a:r>
              <a:rPr lang="en-US" sz="2000" dirty="0" smtClean="0"/>
              <a:t>cover from time to time to </a:t>
            </a:r>
            <a:r>
              <a:rPr lang="en-US" sz="2000" dirty="0"/>
              <a:t>release any pressure within the funnel. </a:t>
            </a:r>
            <a:r>
              <a:rPr lang="en-US" sz="2000" dirty="0" smtClean="0"/>
              <a:t>Be sure </a:t>
            </a:r>
            <a:r>
              <a:rPr lang="en-US" sz="2000" dirty="0"/>
              <a:t>funnel is pointing away from you before opening.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solutions then allowed to separate for 10 min at room temperature. 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Only </a:t>
            </a:r>
            <a:r>
              <a:rPr lang="en-US" sz="2000" dirty="0"/>
              <a:t>the lower chloroform layer </a:t>
            </a:r>
            <a:r>
              <a:rPr lang="en-US" sz="2000" dirty="0" smtClean="0"/>
              <a:t>will be </a:t>
            </a:r>
            <a:r>
              <a:rPr lang="en-US" sz="2000" dirty="0"/>
              <a:t>collected for further analysis in </a:t>
            </a:r>
            <a:r>
              <a:rPr lang="en-US" sz="2000" dirty="0" smtClean="0"/>
              <a:t>a test tube or flask.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This chloroform </a:t>
            </a:r>
            <a:r>
              <a:rPr lang="en-US" sz="2000" dirty="0"/>
              <a:t>layer </a:t>
            </a:r>
            <a:r>
              <a:rPr lang="en-US" sz="2000" dirty="0" smtClean="0"/>
              <a:t>will be </a:t>
            </a:r>
            <a:r>
              <a:rPr lang="en-US" sz="2000" dirty="0"/>
              <a:t>diluted with pure chloroform </a:t>
            </a:r>
            <a:r>
              <a:rPr lang="en-US" sz="2000" dirty="0" smtClean="0"/>
              <a:t>(as shown in the table)  </a:t>
            </a:r>
            <a:r>
              <a:rPr lang="en-US" sz="2000" dirty="0"/>
              <a:t>appropriately to read </a:t>
            </a:r>
            <a:r>
              <a:rPr lang="en-US" sz="2000" dirty="0" smtClean="0"/>
              <a:t>absorbance.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Absorbance </a:t>
            </a:r>
            <a:r>
              <a:rPr lang="en-US" sz="2000" dirty="0"/>
              <a:t>at 270 nm against pure chloroform as blank.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457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1-Sample preparation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8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http://utminers.utep.edu/wbelachew/lab022103_00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7" r="34196" b="12381"/>
          <a:stretch/>
        </p:blipFill>
        <p:spPr bwMode="auto">
          <a:xfrm>
            <a:off x="3450771" y="1676400"/>
            <a:ext cx="2084614" cy="400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362200" y="32766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3037114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Chloroform layer (which must be collected)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3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1"/>
            <a:ext cx="8991600" cy="121919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Method: 2-Preparation </a:t>
            </a:r>
            <a:r>
              <a:rPr lang="en-US" sz="2800" dirty="0">
                <a:solidFill>
                  <a:schemeClr val="bg1"/>
                </a:solidFill>
              </a:rPr>
              <a:t>of caffeine </a:t>
            </a:r>
            <a:r>
              <a:rPr lang="en-US" sz="2800" dirty="0" smtClean="0">
                <a:solidFill>
                  <a:schemeClr val="bg1"/>
                </a:solidFill>
              </a:rPr>
              <a:t>standard </a:t>
            </a:r>
            <a:r>
              <a:rPr lang="en-US" sz="2800" dirty="0"/>
              <a:t>curve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2814"/>
              </p:ext>
            </p:extLst>
          </p:nvPr>
        </p:nvGraphicFramePr>
        <p:xfrm>
          <a:off x="1752600" y="2209800"/>
          <a:ext cx="5696945" cy="426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946"/>
                <a:gridCol w="1694453"/>
                <a:gridCol w="1694453"/>
                <a:gridCol w="1326093"/>
              </a:tblGrid>
              <a:tr h="7646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Tubes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Caffeine standard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(100µg/ml)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Sample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Chloroform</a:t>
                      </a:r>
                    </a:p>
                  </a:txBody>
                  <a:tcPr/>
                </a:tc>
              </a:tr>
              <a:tr h="30584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--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2.9</a:t>
                      </a:r>
                      <a:endParaRPr lang="en-US" sz="1600" b="0" dirty="0"/>
                    </a:p>
                  </a:txBody>
                  <a:tcPr/>
                </a:tc>
              </a:tr>
              <a:tr h="30584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---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2.8</a:t>
                      </a:r>
                      <a:endParaRPr lang="en-US" sz="1600" b="0" dirty="0"/>
                    </a:p>
                  </a:txBody>
                  <a:tcPr/>
                </a:tc>
              </a:tr>
              <a:tr h="30584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----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2.7</a:t>
                      </a:r>
                      <a:endParaRPr lang="en-US" sz="1600" b="0" dirty="0"/>
                    </a:p>
                  </a:txBody>
                  <a:tcPr/>
                </a:tc>
              </a:tr>
              <a:tr h="30584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0.4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----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2.6</a:t>
                      </a:r>
                      <a:endParaRPr lang="en-US" sz="1600" b="0" dirty="0"/>
                    </a:p>
                  </a:txBody>
                  <a:tcPr/>
                </a:tc>
              </a:tr>
              <a:tr h="30584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----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2.5</a:t>
                      </a:r>
                      <a:endParaRPr lang="en-US" sz="1600" b="0" dirty="0"/>
                    </a:p>
                  </a:txBody>
                  <a:tcPr/>
                </a:tc>
              </a:tr>
              <a:tr h="30584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0.6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----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2.4</a:t>
                      </a:r>
                      <a:endParaRPr lang="en-US" sz="1600" b="0" dirty="0"/>
                    </a:p>
                  </a:txBody>
                  <a:tcPr/>
                </a:tc>
              </a:tr>
              <a:tr h="30584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0.7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----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2.3</a:t>
                      </a:r>
                      <a:endParaRPr lang="en-US" sz="1600" b="0" dirty="0"/>
                    </a:p>
                  </a:txBody>
                  <a:tcPr/>
                </a:tc>
              </a:tr>
              <a:tr h="30584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0.8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----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2.2</a:t>
                      </a:r>
                      <a:endParaRPr lang="en-US" sz="1600" b="0" dirty="0"/>
                    </a:p>
                  </a:txBody>
                  <a:tcPr/>
                </a:tc>
              </a:tr>
              <a:tr h="7646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sample</a:t>
                      </a:r>
                      <a:endParaRPr lang="en-US" sz="1600" b="1" dirty="0"/>
                    </a:p>
                    <a:p>
                      <a:pPr algn="ctr"/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----</a:t>
                      </a:r>
                      <a:endParaRPr lang="en-US" sz="1600" b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(try</a:t>
                      </a:r>
                      <a:r>
                        <a:rPr lang="en-US" sz="1600" b="0" baseline="0" dirty="0" smtClean="0"/>
                        <a:t> different dilutions)</a:t>
                      </a:r>
                      <a:endParaRPr lang="en-US" sz="1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9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1594520" cy="166307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Result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720797"/>
              </p:ext>
            </p:extLst>
          </p:nvPr>
        </p:nvGraphicFramePr>
        <p:xfrm>
          <a:off x="1905000" y="2438400"/>
          <a:ext cx="5688631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340"/>
                <a:gridCol w="1614342"/>
                <a:gridCol w="24599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Tubes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Absorbance at 270 nm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Caffeine Concentration</a:t>
                      </a:r>
                    </a:p>
                    <a:p>
                      <a:pPr algn="ctr"/>
                      <a:r>
                        <a:rPr lang="en-US" b="1" dirty="0" smtClean="0"/>
                        <a:t>µg/ml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sample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2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2819400" cy="72697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- Calculations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05740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r>
              <a:rPr lang="en-US" sz="2600" b="1" dirty="0" smtClean="0"/>
              <a:t>- Concentration (</a:t>
            </a:r>
            <a:r>
              <a:rPr lang="en-US" sz="2800" b="1" dirty="0" smtClean="0"/>
              <a:t>µg/ml</a:t>
            </a:r>
            <a:r>
              <a:rPr lang="en-US" sz="2600" b="1" dirty="0" smtClean="0"/>
              <a:t>)=  </a:t>
            </a:r>
            <a:r>
              <a:rPr lang="en-US" sz="2600" dirty="0" smtClean="0"/>
              <a:t>conc. From curve x dilution factor </a:t>
            </a:r>
          </a:p>
          <a:p>
            <a:endParaRPr lang="en-US" sz="2600" u="sng" dirty="0" smtClean="0"/>
          </a:p>
          <a:p>
            <a:r>
              <a:rPr lang="en-US" sz="2600" u="sng" dirty="0" smtClean="0"/>
              <a:t>                                 </a:t>
            </a:r>
            <a:endParaRPr lang="en-US" sz="2600" u="sng" dirty="0"/>
          </a:p>
          <a:p>
            <a:endParaRPr lang="en-US" sz="2600" u="sng" dirty="0" smtClean="0"/>
          </a:p>
          <a:p>
            <a:pPr marL="285750" indent="-285750">
              <a:buFontTx/>
              <a:buChar char="-"/>
            </a:pPr>
            <a:endParaRPr lang="en-US" sz="2600" dirty="0"/>
          </a:p>
          <a:p>
            <a:r>
              <a:rPr lang="en-US" sz="2600" dirty="0" smtClean="0"/>
              <a:t>            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630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Caffeine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974818" cy="3530600"/>
          </a:xfrm>
        </p:spPr>
        <p:txBody>
          <a:bodyPr/>
          <a:lstStyle/>
          <a:p>
            <a:r>
              <a:rPr lang="en-US" sz="2000" b="1" dirty="0"/>
              <a:t>Caffeine, the common name for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1,3,7-trimethylxanthine</a:t>
            </a:r>
            <a:r>
              <a:rPr lang="en-US" sz="2000" b="1" dirty="0"/>
              <a:t>, 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/>
              <a:t>It belongs to a group of </a:t>
            </a:r>
            <a:r>
              <a:rPr lang="en-US" sz="2000" b="1" dirty="0" err="1" smtClean="0"/>
              <a:t>methylxanthene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4" name="AutoShape 2" descr="http://www.triradar.com/files/2012/11/Caffei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54500"/>
            <a:ext cx="21336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</a:t>
            </a:r>
            <a:r>
              <a:rPr lang="en-US" dirty="0" err="1" smtClean="0"/>
              <a:t>caffein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974818" cy="3835400"/>
          </a:xfrm>
        </p:spPr>
        <p:txBody>
          <a:bodyPr>
            <a:noAutofit/>
          </a:bodyPr>
          <a:lstStyle/>
          <a:p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Caffeine is a chemical </a:t>
            </a:r>
            <a:r>
              <a:rPr lang="en-US" sz="1400" b="1" dirty="0"/>
              <a:t>that is found naturally in the leaves and seeds of various plants. 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Natural 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sources of </a:t>
            </a: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</a:rPr>
              <a:t>caffeine</a:t>
            </a:r>
            <a:r>
              <a:rPr lang="en-US" sz="1400" b="1" dirty="0" smtClean="0"/>
              <a:t> </a:t>
            </a:r>
            <a:r>
              <a:rPr lang="en-US" sz="1400" b="1" dirty="0"/>
              <a:t>include coffee beans, cocoa beans, kola nuts, tea </a:t>
            </a:r>
            <a:r>
              <a:rPr lang="en-US" sz="1400" b="1" dirty="0" smtClean="0"/>
              <a:t>leaves and </a:t>
            </a:r>
            <a:r>
              <a:rPr lang="en-US" sz="1400" b="1" dirty="0"/>
              <a:t>fruits of more than 60 plants</a:t>
            </a:r>
            <a:r>
              <a:rPr lang="en-US" sz="1400" b="1" dirty="0" smtClean="0"/>
              <a:t>.</a:t>
            </a:r>
          </a:p>
          <a:p>
            <a:endParaRPr lang="en-US" sz="1400" b="1" dirty="0"/>
          </a:p>
          <a:p>
            <a:r>
              <a:rPr lang="en-US" sz="1400" b="1" i="1" dirty="0" smtClean="0"/>
              <a:t>Tea </a:t>
            </a:r>
            <a:r>
              <a:rPr lang="en-US" sz="1400" b="1" i="1" dirty="0"/>
              <a:t>leaves contains </a:t>
            </a:r>
            <a:r>
              <a:rPr lang="en-US" sz="1400" b="1" dirty="0"/>
              <a:t>1.5% to 3.5% </a:t>
            </a:r>
            <a:r>
              <a:rPr lang="en-US" sz="1400" b="1" dirty="0" smtClean="0"/>
              <a:t>caffeine</a:t>
            </a:r>
          </a:p>
          <a:p>
            <a:r>
              <a:rPr lang="en-US" sz="1400" b="1" i="1" dirty="0" smtClean="0"/>
              <a:t> Roasted </a:t>
            </a:r>
            <a:r>
              <a:rPr lang="en-US" sz="1400" b="1" i="1" dirty="0"/>
              <a:t>coffee beans contain</a:t>
            </a:r>
            <a:r>
              <a:rPr lang="en-US" sz="1400" b="1" dirty="0"/>
              <a:t> 0.75% to 1.5% </a:t>
            </a:r>
            <a:r>
              <a:rPr lang="en-US" sz="1400" b="1" dirty="0" smtClean="0"/>
              <a:t>caffeine</a:t>
            </a:r>
          </a:p>
          <a:p>
            <a:r>
              <a:rPr lang="en-US" sz="1400" b="1" i="1" dirty="0" smtClean="0"/>
              <a:t> Cocoa </a:t>
            </a:r>
            <a:r>
              <a:rPr lang="en-US" sz="1400" b="1" i="1" dirty="0"/>
              <a:t>bean contains 0.03% to 1.7% </a:t>
            </a:r>
            <a:r>
              <a:rPr lang="en-US" sz="1400" b="1" i="1" dirty="0" smtClean="0"/>
              <a:t>caffeine</a:t>
            </a:r>
          </a:p>
          <a:p>
            <a:endParaRPr lang="en-US" sz="1400" b="1" dirty="0" smtClean="0"/>
          </a:p>
          <a:p>
            <a:r>
              <a:rPr lang="en-US" sz="1400" b="1" dirty="0"/>
              <a:t>Caffeine can be added to energy drinks and some carbonated drinks and drug products</a:t>
            </a:r>
          </a:p>
          <a:p>
            <a:endParaRPr lang="en-US" sz="1400" b="1" dirty="0" smtClean="0"/>
          </a:p>
          <a:p>
            <a:r>
              <a:rPr lang="en-US" sz="1400" b="1" dirty="0"/>
              <a:t>V</a:t>
            </a:r>
            <a:r>
              <a:rPr lang="en-US" sz="1400" b="1" dirty="0" smtClean="0"/>
              <a:t>arious </a:t>
            </a:r>
            <a:r>
              <a:rPr lang="en-US" sz="1400" b="1" dirty="0"/>
              <a:t>carbonated beverages contain caffeine in the amount 30 to 60 mg per 355 ml. </a:t>
            </a:r>
          </a:p>
        </p:txBody>
      </p:sp>
    </p:spTree>
    <p:extLst>
      <p:ext uri="{BB962C8B-B14F-4D97-AF65-F5344CB8AC3E}">
        <p14:creationId xmlns:p14="http://schemas.microsoft.com/office/powerpoint/2010/main" val="2524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caffeine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974818" cy="3530600"/>
          </a:xfrm>
        </p:spPr>
        <p:txBody>
          <a:bodyPr>
            <a:normAutofit fontScale="70000" lnSpcReduction="20000"/>
          </a:bodyPr>
          <a:lstStyle/>
          <a:p>
            <a:r>
              <a:rPr lang="en-US" sz="2300" b="1" dirty="0"/>
              <a:t>Caffeine’s main effect on your </a:t>
            </a:r>
            <a:r>
              <a:rPr lang="en-US" sz="2300" b="1" dirty="0" smtClean="0"/>
              <a:t>body </a:t>
            </a:r>
            <a:r>
              <a:rPr lang="en-US" sz="2300" b="1" dirty="0"/>
              <a:t>is to make you feel more awake and alert for a while, but it can also cause </a:t>
            </a:r>
            <a:r>
              <a:rPr lang="en-US" sz="2300" b="1" dirty="0" smtClean="0"/>
              <a:t>problems</a:t>
            </a:r>
            <a:r>
              <a:rPr lang="en-US" sz="2300" b="1" dirty="0"/>
              <a:t>. </a:t>
            </a:r>
          </a:p>
          <a:p>
            <a:pPr marL="0" indent="0">
              <a:buNone/>
            </a:pPr>
            <a:endParaRPr lang="en-US" sz="2300" b="1" dirty="0" smtClean="0"/>
          </a:p>
          <a:p>
            <a:r>
              <a:rPr lang="en-US" sz="2300" b="1" dirty="0" smtClean="0"/>
              <a:t>Many </a:t>
            </a:r>
            <a:r>
              <a:rPr lang="en-US" sz="2300" b="1" dirty="0"/>
              <a:t>studies confirm </a:t>
            </a:r>
            <a:r>
              <a:rPr lang="en-US" sz="2300" b="1" dirty="0" smtClean="0"/>
              <a:t>caffeine's (if it consumed properly ) </a:t>
            </a:r>
            <a:r>
              <a:rPr lang="en-US" sz="2300" b="1" dirty="0"/>
              <a:t>ability to enhance mood </a:t>
            </a:r>
            <a:r>
              <a:rPr lang="en-US" sz="2300" b="1" dirty="0" smtClean="0"/>
              <a:t>and, exercise performance, the </a:t>
            </a:r>
            <a:r>
              <a:rPr lang="en-US" sz="2300" b="1" dirty="0"/>
              <a:t>speed at which information is processed, awareness, attention, and reaction </a:t>
            </a:r>
            <a:r>
              <a:rPr lang="en-US" sz="2300" b="1" dirty="0" smtClean="0"/>
              <a:t>time.</a:t>
            </a:r>
          </a:p>
          <a:p>
            <a:endParaRPr lang="en-US" sz="2300" b="1" dirty="0"/>
          </a:p>
          <a:p>
            <a:r>
              <a:rPr lang="en-US" sz="2300" b="1" dirty="0" smtClean="0"/>
              <a:t>Non proper consuming of caffeine can make </a:t>
            </a:r>
            <a:r>
              <a:rPr lang="en-US" sz="2300" b="1" dirty="0"/>
              <a:t>you </a:t>
            </a:r>
            <a:r>
              <a:rPr lang="en-US" sz="2300" b="1" dirty="0" smtClean="0"/>
              <a:t>shaky, make </a:t>
            </a:r>
            <a:r>
              <a:rPr lang="en-US" sz="2300" b="1" dirty="0"/>
              <a:t>it hard to fall asleep, </a:t>
            </a:r>
            <a:r>
              <a:rPr lang="en-US" sz="2300" b="1" dirty="0" smtClean="0"/>
              <a:t> </a:t>
            </a:r>
            <a:r>
              <a:rPr lang="en-US" sz="2300" b="1" dirty="0"/>
              <a:t>your heart beat faster </a:t>
            </a:r>
            <a:r>
              <a:rPr lang="en-US" sz="2300" b="1" dirty="0" smtClean="0"/>
              <a:t>, raise </a:t>
            </a:r>
            <a:r>
              <a:rPr lang="en-US" sz="2300" b="1" dirty="0"/>
              <a:t>your blood pressure </a:t>
            </a:r>
            <a:r>
              <a:rPr lang="en-US" sz="2300" b="1" dirty="0" smtClean="0"/>
              <a:t>, cause </a:t>
            </a:r>
            <a:r>
              <a:rPr lang="en-US" sz="2300" b="1" dirty="0"/>
              <a:t>headaches, nervousness, </a:t>
            </a:r>
            <a:r>
              <a:rPr lang="en-US" sz="2300" b="1" dirty="0" smtClean="0"/>
              <a:t>In </a:t>
            </a:r>
            <a:r>
              <a:rPr lang="en-US" sz="2300" b="1" dirty="0"/>
              <a:t>massive doses, caffeine is lethal. </a:t>
            </a:r>
          </a:p>
          <a:p>
            <a:r>
              <a:rPr lang="en-US" sz="2300" b="1" dirty="0"/>
              <a:t> A fatal dose of caffeine is more than 10 grams (about 170 mg/kg body weight). </a:t>
            </a:r>
          </a:p>
          <a:p>
            <a:pPr marL="0" indent="0">
              <a:buNone/>
            </a:pPr>
            <a:r>
              <a:rPr lang="en-US" sz="2300" b="1" dirty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24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593818" cy="360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/>
              <a:t>Caffeine is classified as a central nervous system stimulant </a:t>
            </a:r>
            <a:r>
              <a:rPr lang="en-US" b="1" dirty="0" smtClean="0"/>
              <a:t>:</a:t>
            </a:r>
            <a:endParaRPr lang="en-US" b="1" dirty="0"/>
          </a:p>
          <a:p>
            <a:pPr marL="11430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1-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 increase in heart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rate.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2- Constriction of blood vessels.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3- Relaxed air passages to improve breathing.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4- ease of muscle contraction.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6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974818" cy="35052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i="1" dirty="0"/>
              <a:t>Adenosine</a:t>
            </a:r>
            <a:r>
              <a:rPr lang="en-US" sz="1800" b="1" dirty="0"/>
              <a:t> is a central nervous system neuromodulator that has specific receptors. </a:t>
            </a:r>
            <a:endParaRPr lang="en-US" sz="1800" b="1" dirty="0" smtClean="0"/>
          </a:p>
          <a:p>
            <a:r>
              <a:rPr lang="en-US" sz="1800" b="1" dirty="0" smtClean="0"/>
              <a:t>When </a:t>
            </a:r>
            <a:r>
              <a:rPr lang="en-US" sz="1800" b="1" dirty="0"/>
              <a:t>adenosine binds to its receptors, neural activity slows down, and you feel sleepy. Adenosine thus facilitates sleep and dilates the blood </a:t>
            </a:r>
            <a:r>
              <a:rPr lang="en-US" sz="1800" b="1" dirty="0" smtClean="0"/>
              <a:t>vessels.</a:t>
            </a:r>
          </a:p>
          <a:p>
            <a:endParaRPr lang="en-US" sz="1800" b="1" dirty="0"/>
          </a:p>
          <a:p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Caffeine</a:t>
            </a:r>
            <a:r>
              <a:rPr lang="en-US" sz="1800" b="1" dirty="0" smtClean="0"/>
              <a:t> </a:t>
            </a:r>
            <a:r>
              <a:rPr lang="en-US" sz="1800" b="1" dirty="0"/>
              <a:t>acts as an adenosine-receptor antagonist. This means that it binds to these same receptors, but without reducing neural activity. </a:t>
            </a:r>
            <a:r>
              <a:rPr lang="en-US" sz="1800" b="1" dirty="0" smtClean="0"/>
              <a:t>Fewer receptors are thus available to the natural “braking” action of adenosine, and neural activity therefore speeds up. </a:t>
            </a:r>
          </a:p>
          <a:p>
            <a:r>
              <a:rPr lang="en-US" sz="18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affeine</a:t>
            </a:r>
            <a:r>
              <a:rPr lang="en-US" sz="1800" b="1" dirty="0" smtClean="0"/>
              <a:t> </a:t>
            </a:r>
            <a:r>
              <a:rPr lang="en-US" sz="1800" b="1" dirty="0"/>
              <a:t>also causes the pituitary gland to secrete hormones that in turn cause the adrenal glands to produce more </a:t>
            </a:r>
            <a:r>
              <a:rPr lang="en-US" sz="1800" b="1" dirty="0" smtClean="0"/>
              <a:t>adrenalin </a:t>
            </a:r>
            <a:r>
              <a:rPr lang="en-US" sz="1800" b="1" dirty="0"/>
              <a:t>so it increases your attention level and gives your entire system an extra burst of energy.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AutoShape 5" descr="http://www.oocities.org/organic_gardener/adenosi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09" y="5257800"/>
            <a:ext cx="3810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17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Determination of caffeine content in tea and soft drink </a:t>
            </a:r>
            <a:r>
              <a:rPr lang="en-US" dirty="0" smtClean="0"/>
              <a:t> using direct absorption of caffeine at 270 nm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7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12 test tubes</a:t>
            </a:r>
          </a:p>
          <a:p>
            <a:r>
              <a:rPr lang="en-US" dirty="0" smtClean="0"/>
              <a:t>2 measuring cylinder</a:t>
            </a:r>
          </a:p>
          <a:p>
            <a:r>
              <a:rPr lang="en-US" dirty="0" smtClean="0"/>
              <a:t>Pipette</a:t>
            </a:r>
          </a:p>
          <a:p>
            <a:r>
              <a:rPr lang="en-US" dirty="0" smtClean="0"/>
              <a:t>Quartz cuvette</a:t>
            </a:r>
          </a:p>
          <a:p>
            <a:r>
              <a:rPr lang="en-US" dirty="0" err="1" smtClean="0"/>
              <a:t>Separatory</a:t>
            </a:r>
            <a:r>
              <a:rPr lang="en-US" dirty="0" smtClean="0"/>
              <a:t> funnel </a:t>
            </a:r>
          </a:p>
          <a:p>
            <a:r>
              <a:rPr lang="en-US" dirty="0" smtClean="0"/>
              <a:t>Chloroform</a:t>
            </a:r>
          </a:p>
          <a:p>
            <a:r>
              <a:rPr lang="en-US" dirty="0" err="1" smtClean="0"/>
              <a:t>Caffein</a:t>
            </a:r>
            <a:r>
              <a:rPr lang="en-US" dirty="0" smtClean="0"/>
              <a:t> standard 100 </a:t>
            </a:r>
            <a:r>
              <a:rPr lang="en-US" dirty="0" smtClean="0">
                <a:latin typeface="Arial"/>
                <a:cs typeface="Arial"/>
              </a:rPr>
              <a:t>µg/ml</a:t>
            </a:r>
          </a:p>
          <a:p>
            <a:r>
              <a:rPr lang="en-US" dirty="0" smtClean="0">
                <a:latin typeface="Arial"/>
                <a:cs typeface="Arial"/>
              </a:rPr>
              <a:t>Each group will either has tea or soft drink sample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4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Even though caffeine is soluble in </a:t>
            </a:r>
            <a:r>
              <a:rPr lang="en-US" dirty="0" smtClean="0"/>
              <a:t>water, it  </a:t>
            </a:r>
            <a:r>
              <a:rPr lang="en-US" dirty="0"/>
              <a:t>is more soluble in </a:t>
            </a:r>
            <a:r>
              <a:rPr lang="en-US" dirty="0" smtClean="0"/>
              <a:t>chloroform. </a:t>
            </a:r>
            <a:r>
              <a:rPr lang="en-US" dirty="0"/>
              <a:t>Therefore, </a:t>
            </a:r>
            <a:r>
              <a:rPr lang="en-US" dirty="0" smtClean="0"/>
              <a:t>caffeine </a:t>
            </a:r>
            <a:r>
              <a:rPr lang="en-US" dirty="0"/>
              <a:t>can be extracted by chloroform from the aqueous </a:t>
            </a:r>
            <a:r>
              <a:rPr lang="en-US" dirty="0" smtClean="0"/>
              <a:t>mixture using Liquid-liquid </a:t>
            </a:r>
            <a:r>
              <a:rPr lang="en-US" dirty="0"/>
              <a:t>extraction involves the distribution of a substance between two immiscible liquid phases.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Caffeine </a:t>
            </a:r>
            <a:r>
              <a:rPr lang="en-US" dirty="0"/>
              <a:t>absorb light at  270 </a:t>
            </a:r>
            <a:r>
              <a:rPr lang="en-US" dirty="0" smtClean="0"/>
              <a:t>nm directly</a:t>
            </a:r>
          </a:p>
          <a:p>
            <a:endParaRPr lang="en-US" dirty="0"/>
          </a:p>
          <a:p>
            <a:r>
              <a:rPr lang="en-US" i="1" dirty="0" smtClean="0"/>
              <a:t>Note that this method will give a general estimation of caffeine concentration, it will not give an accurate concentration of caffeine in the sample</a:t>
            </a:r>
          </a:p>
        </p:txBody>
      </p:sp>
    </p:spTree>
    <p:extLst>
      <p:ext uri="{BB962C8B-B14F-4D97-AF65-F5344CB8AC3E}">
        <p14:creationId xmlns:p14="http://schemas.microsoft.com/office/powerpoint/2010/main" val="3696936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14611</TotalTime>
  <Words>730</Words>
  <Application>Microsoft Office PowerPoint</Application>
  <PresentationFormat>On-screen Show (4:3)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Determination of caffeine content in tea and soft drink </vt:lpstr>
      <vt:lpstr>Caffeine</vt:lpstr>
      <vt:lpstr>Sources of caffein</vt:lpstr>
      <vt:lpstr>The effect of caffeine</vt:lpstr>
      <vt:lpstr>PowerPoint Presentation</vt:lpstr>
      <vt:lpstr>Mechanism of action</vt:lpstr>
      <vt:lpstr>Objective </vt:lpstr>
      <vt:lpstr>Material </vt:lpstr>
      <vt:lpstr>Principle </vt:lpstr>
      <vt:lpstr>Method</vt:lpstr>
      <vt:lpstr>PowerPoint Presentation</vt:lpstr>
      <vt:lpstr>PowerPoint Presentation</vt:lpstr>
      <vt:lpstr>PowerPoint Presentation</vt:lpstr>
      <vt:lpstr>- Calculations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first first</dc:creator>
  <cp:lastModifiedBy>first first</cp:lastModifiedBy>
  <cp:revision>71</cp:revision>
  <dcterms:created xsi:type="dcterms:W3CDTF">2014-03-14T20:09:12Z</dcterms:created>
  <dcterms:modified xsi:type="dcterms:W3CDTF">2015-10-24T08:38:54Z</dcterms:modified>
</cp:coreProperties>
</file>