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0" r:id="rId4"/>
    <p:sldId id="258" r:id="rId5"/>
    <p:sldId id="271" r:id="rId6"/>
    <p:sldId id="259" r:id="rId7"/>
    <p:sldId id="260" r:id="rId8"/>
    <p:sldId id="272" r:id="rId9"/>
    <p:sldId id="261" r:id="rId10"/>
    <p:sldId id="273" r:id="rId11"/>
    <p:sldId id="306" r:id="rId12"/>
    <p:sldId id="275" r:id="rId13"/>
    <p:sldId id="307" r:id="rId14"/>
    <p:sldId id="276" r:id="rId15"/>
    <p:sldId id="305" r:id="rId16"/>
    <p:sldId id="294" r:id="rId1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نمط فاتح 2 - تميي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نمط فاتح 1 - تميي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5181600" y="0"/>
            <a:ext cx="3962400" cy="3444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3962400" cy="344488"/>
          </a:xfrm>
          <a:prstGeom prst="rect">
            <a:avLst/>
          </a:prstGeom>
        </p:spPr>
        <p:txBody>
          <a:bodyPr vert="horz" lIns="91440" tIns="45720" rIns="91440" bIns="45720" rtlCol="1"/>
          <a:lstStyle>
            <a:lvl1pPr algn="l">
              <a:defRPr sz="1200"/>
            </a:lvl1pPr>
          </a:lstStyle>
          <a:p>
            <a:fld id="{4E59354E-B526-4ED1-828F-C8EC91B93322}" type="datetimeFigureOut">
              <a:rPr lang="ar-SA" smtClean="0"/>
              <a:t>06/03/46</a:t>
            </a:fld>
            <a:endParaRPr lang="ar-SA"/>
          </a:p>
        </p:txBody>
      </p:sp>
      <p:sp>
        <p:nvSpPr>
          <p:cNvPr id="4" name="عنصر نائب لصورة الشريحة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914400" y="3300413"/>
            <a:ext cx="7315200" cy="2700337"/>
          </a:xfrm>
          <a:prstGeom prst="rect">
            <a:avLst/>
          </a:prstGeom>
        </p:spPr>
        <p:txBody>
          <a:bodyPr vert="horz" lIns="91440" tIns="45720" rIns="91440" bIns="45720" rtlCol="1"/>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5181600" y="6513513"/>
            <a:ext cx="3962400" cy="3444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6513513"/>
            <a:ext cx="3962400" cy="344487"/>
          </a:xfrm>
          <a:prstGeom prst="rect">
            <a:avLst/>
          </a:prstGeom>
        </p:spPr>
        <p:txBody>
          <a:bodyPr vert="horz" lIns="91440" tIns="45720" rIns="91440" bIns="45720" rtlCol="1" anchor="b"/>
          <a:lstStyle>
            <a:lvl1pPr algn="l">
              <a:defRPr sz="1200"/>
            </a:lvl1pPr>
          </a:lstStyle>
          <a:p>
            <a:fld id="{A05CAE60-8D1A-4FC4-A714-8AFCBF714ECA}" type="slidenum">
              <a:rPr lang="ar-SA" smtClean="0"/>
              <a:t>‹#›</a:t>
            </a:fld>
            <a:endParaRPr lang="ar-SA"/>
          </a:p>
        </p:txBody>
      </p:sp>
    </p:spTree>
    <p:extLst>
      <p:ext uri="{BB962C8B-B14F-4D97-AF65-F5344CB8AC3E}">
        <p14:creationId xmlns:p14="http://schemas.microsoft.com/office/powerpoint/2010/main" val="17532829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A05CAE60-8D1A-4FC4-A714-8AFCBF714ECA}" type="slidenum">
              <a:rPr lang="ar-SA" smtClean="0"/>
              <a:t>4</a:t>
            </a:fld>
            <a:endParaRPr lang="ar-SA"/>
          </a:p>
        </p:txBody>
      </p:sp>
    </p:spTree>
    <p:extLst>
      <p:ext uri="{BB962C8B-B14F-4D97-AF65-F5344CB8AC3E}">
        <p14:creationId xmlns:p14="http://schemas.microsoft.com/office/powerpoint/2010/main" val="1153614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A05CAE60-8D1A-4FC4-A714-8AFCBF714ECA}" type="slidenum">
              <a:rPr lang="ar-SA" smtClean="0"/>
              <a:t>6</a:t>
            </a:fld>
            <a:endParaRPr lang="ar-SA"/>
          </a:p>
        </p:txBody>
      </p:sp>
    </p:spTree>
    <p:extLst>
      <p:ext uri="{BB962C8B-B14F-4D97-AF65-F5344CB8AC3E}">
        <p14:creationId xmlns:p14="http://schemas.microsoft.com/office/powerpoint/2010/main" val="728579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A05CAE60-8D1A-4FC4-A714-8AFCBF714ECA}" type="slidenum">
              <a:rPr lang="ar-SA" smtClean="0"/>
              <a:t>8</a:t>
            </a:fld>
            <a:endParaRPr lang="ar-SA"/>
          </a:p>
        </p:txBody>
      </p:sp>
    </p:spTree>
    <p:extLst>
      <p:ext uri="{BB962C8B-B14F-4D97-AF65-F5344CB8AC3E}">
        <p14:creationId xmlns:p14="http://schemas.microsoft.com/office/powerpoint/2010/main" val="558411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FF0000"/>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FF63103-23F1-4872-B0AA-6410E516C241}" type="slidenum">
              <a:rPr lang="en-US" smtClean="0"/>
              <a:t>15</a:t>
            </a:fld>
            <a:endParaRPr lang="en-US"/>
          </a:p>
        </p:txBody>
      </p:sp>
    </p:spTree>
    <p:extLst>
      <p:ext uri="{BB962C8B-B14F-4D97-AF65-F5344CB8AC3E}">
        <p14:creationId xmlns:p14="http://schemas.microsoft.com/office/powerpoint/2010/main" val="2541637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Ignore A0 (</a:t>
            </a:r>
            <a:r>
              <a:rPr lang="en-US"/>
              <a:t>first absorbance)</a:t>
            </a:r>
            <a:endParaRPr lang="en-US" dirty="0"/>
          </a:p>
        </p:txBody>
      </p:sp>
      <p:sp>
        <p:nvSpPr>
          <p:cNvPr id="4" name="Slide Number Placeholder 3"/>
          <p:cNvSpPr>
            <a:spLocks noGrp="1"/>
          </p:cNvSpPr>
          <p:nvPr>
            <p:ph type="sldNum" sz="quarter" idx="5"/>
          </p:nvPr>
        </p:nvSpPr>
        <p:spPr/>
        <p:txBody>
          <a:bodyPr/>
          <a:lstStyle/>
          <a:p>
            <a:fld id="{DFF63103-23F1-4872-B0AA-6410E516C241}" type="slidenum">
              <a:rPr lang="en-US" smtClean="0"/>
              <a:t>16</a:t>
            </a:fld>
            <a:endParaRPr lang="en-US"/>
          </a:p>
        </p:txBody>
      </p:sp>
    </p:spTree>
    <p:extLst>
      <p:ext uri="{BB962C8B-B14F-4D97-AF65-F5344CB8AC3E}">
        <p14:creationId xmlns:p14="http://schemas.microsoft.com/office/powerpoint/2010/main" val="3825193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D1282E"/>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2800" b="0" i="0">
                <a:solidFill>
                  <a:srgbClr val="9D1E23"/>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D1282E"/>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001125" y="0"/>
            <a:ext cx="142875" cy="1371600"/>
          </a:xfrm>
          <a:custGeom>
            <a:avLst/>
            <a:gdLst/>
            <a:ahLst/>
            <a:cxnLst/>
            <a:rect l="l" t="t" r="r" b="b"/>
            <a:pathLst>
              <a:path w="142875" h="1371600">
                <a:moveTo>
                  <a:pt x="0" y="0"/>
                </a:moveTo>
                <a:lnTo>
                  <a:pt x="142875" y="0"/>
                </a:lnTo>
                <a:lnTo>
                  <a:pt x="142875" y="1371600"/>
                </a:lnTo>
                <a:lnTo>
                  <a:pt x="0" y="1371600"/>
                </a:lnTo>
                <a:lnTo>
                  <a:pt x="0" y="0"/>
                </a:lnTo>
                <a:close/>
              </a:path>
            </a:pathLst>
          </a:custGeom>
          <a:solidFill>
            <a:srgbClr val="DC3E3C"/>
          </a:solidFill>
        </p:spPr>
        <p:txBody>
          <a:bodyPr wrap="square" lIns="0" tIns="0" rIns="0" bIns="0" rtlCol="0"/>
          <a:lstStyle/>
          <a:p>
            <a:endParaRPr/>
          </a:p>
        </p:txBody>
      </p:sp>
      <p:sp>
        <p:nvSpPr>
          <p:cNvPr id="17" name="bk object 17"/>
          <p:cNvSpPr/>
          <p:nvPr/>
        </p:nvSpPr>
        <p:spPr>
          <a:xfrm>
            <a:off x="9001125" y="1371600"/>
            <a:ext cx="142875" cy="5486400"/>
          </a:xfrm>
          <a:custGeom>
            <a:avLst/>
            <a:gdLst/>
            <a:ahLst/>
            <a:cxnLst/>
            <a:rect l="l" t="t" r="r" b="b"/>
            <a:pathLst>
              <a:path w="142875" h="5486400">
                <a:moveTo>
                  <a:pt x="0" y="0"/>
                </a:moveTo>
                <a:lnTo>
                  <a:pt x="142875" y="0"/>
                </a:lnTo>
                <a:lnTo>
                  <a:pt x="142875" y="5486399"/>
                </a:lnTo>
                <a:lnTo>
                  <a:pt x="0" y="5486399"/>
                </a:lnTo>
                <a:lnTo>
                  <a:pt x="0" y="0"/>
                </a:lnTo>
                <a:close/>
              </a:path>
            </a:pathLst>
          </a:custGeom>
          <a:solidFill>
            <a:srgbClr val="000000"/>
          </a:solidFill>
        </p:spPr>
        <p:txBody>
          <a:bodyPr wrap="square" lIns="0" tIns="0" rIns="0" bIns="0" rtlCol="0"/>
          <a:lstStyle/>
          <a:p>
            <a:endParaRPr/>
          </a:p>
        </p:txBody>
      </p:sp>
      <p:sp>
        <p:nvSpPr>
          <p:cNvPr id="18" name="bk object 18"/>
          <p:cNvSpPr/>
          <p:nvPr/>
        </p:nvSpPr>
        <p:spPr>
          <a:xfrm>
            <a:off x="304800" y="1598213"/>
            <a:ext cx="8276412" cy="4212036"/>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0" i="0">
                <a:solidFill>
                  <a:srgbClr val="D1282E"/>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9/9/2024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9001125" y="0"/>
            <a:ext cx="142875" cy="1371600"/>
          </a:xfrm>
          <a:custGeom>
            <a:avLst/>
            <a:gdLst/>
            <a:ahLst/>
            <a:cxnLst/>
            <a:rect l="l" t="t" r="r" b="b"/>
            <a:pathLst>
              <a:path w="142875" h="1371600">
                <a:moveTo>
                  <a:pt x="0" y="0"/>
                </a:moveTo>
                <a:lnTo>
                  <a:pt x="142875" y="0"/>
                </a:lnTo>
                <a:lnTo>
                  <a:pt x="142875" y="1371600"/>
                </a:lnTo>
                <a:lnTo>
                  <a:pt x="0" y="1371600"/>
                </a:lnTo>
                <a:lnTo>
                  <a:pt x="0" y="0"/>
                </a:lnTo>
                <a:close/>
              </a:path>
            </a:pathLst>
          </a:custGeom>
          <a:solidFill>
            <a:srgbClr val="DC3E3C"/>
          </a:solidFill>
        </p:spPr>
        <p:txBody>
          <a:bodyPr wrap="square" lIns="0" tIns="0" rIns="0" bIns="0" rtlCol="0"/>
          <a:lstStyle/>
          <a:p>
            <a:endParaRPr/>
          </a:p>
        </p:txBody>
      </p:sp>
      <p:sp>
        <p:nvSpPr>
          <p:cNvPr id="17" name="bk object 17"/>
          <p:cNvSpPr/>
          <p:nvPr/>
        </p:nvSpPr>
        <p:spPr>
          <a:xfrm>
            <a:off x="9001125" y="1371600"/>
            <a:ext cx="142875" cy="5486400"/>
          </a:xfrm>
          <a:custGeom>
            <a:avLst/>
            <a:gdLst/>
            <a:ahLst/>
            <a:cxnLst/>
            <a:rect l="l" t="t" r="r" b="b"/>
            <a:pathLst>
              <a:path w="142875" h="5486400">
                <a:moveTo>
                  <a:pt x="0" y="0"/>
                </a:moveTo>
                <a:lnTo>
                  <a:pt x="142875" y="0"/>
                </a:lnTo>
                <a:lnTo>
                  <a:pt x="142875" y="5486399"/>
                </a:lnTo>
                <a:lnTo>
                  <a:pt x="0" y="5486399"/>
                </a:lnTo>
                <a:lnTo>
                  <a:pt x="0" y="0"/>
                </a:lnTo>
                <a:close/>
              </a:path>
            </a:pathLst>
          </a:custGeom>
          <a:solidFill>
            <a:srgbClr val="000000"/>
          </a:solidFill>
        </p:spPr>
        <p:txBody>
          <a:bodyPr wrap="square" lIns="0" tIns="0" rIns="0" bIns="0" rtlCol="0"/>
          <a:lstStyle/>
          <a:p>
            <a:endParaRPr/>
          </a:p>
        </p:txBody>
      </p:sp>
      <p:sp>
        <p:nvSpPr>
          <p:cNvPr id="2" name="Holder 2"/>
          <p:cNvSpPr>
            <a:spLocks noGrp="1"/>
          </p:cNvSpPr>
          <p:nvPr>
            <p:ph type="title"/>
          </p:nvPr>
        </p:nvSpPr>
        <p:spPr>
          <a:xfrm>
            <a:off x="2748533" y="170179"/>
            <a:ext cx="3050540" cy="635000"/>
          </a:xfrm>
          <a:prstGeom prst="rect">
            <a:avLst/>
          </a:prstGeom>
        </p:spPr>
        <p:txBody>
          <a:bodyPr wrap="square" lIns="0" tIns="0" rIns="0" bIns="0">
            <a:spAutoFit/>
          </a:bodyPr>
          <a:lstStyle>
            <a:lvl1pPr>
              <a:defRPr sz="4000" b="0" i="0">
                <a:solidFill>
                  <a:srgbClr val="D1282E"/>
                </a:solidFill>
                <a:latin typeface="Georgia"/>
                <a:cs typeface="Georgia"/>
              </a:defRPr>
            </a:lvl1pPr>
          </a:lstStyle>
          <a:p>
            <a:endParaRPr/>
          </a:p>
        </p:txBody>
      </p:sp>
      <p:sp>
        <p:nvSpPr>
          <p:cNvPr id="3" name="Holder 3"/>
          <p:cNvSpPr>
            <a:spLocks noGrp="1"/>
          </p:cNvSpPr>
          <p:nvPr>
            <p:ph type="body" idx="1"/>
          </p:nvPr>
        </p:nvSpPr>
        <p:spPr>
          <a:xfrm>
            <a:off x="312419" y="1707896"/>
            <a:ext cx="8519160" cy="2638425"/>
          </a:xfrm>
          <a:prstGeom prst="rect">
            <a:avLst/>
          </a:prstGeom>
        </p:spPr>
        <p:txBody>
          <a:bodyPr wrap="square" lIns="0" tIns="0" rIns="0" bIns="0">
            <a:spAutoFit/>
          </a:bodyPr>
          <a:lstStyle>
            <a:lvl1pPr>
              <a:defRPr sz="2800" b="0" i="0">
                <a:solidFill>
                  <a:srgbClr val="9D1E23"/>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9/9/2024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proteopedia.org/wiki/index.php/Image:Ast-reaction_final_copy.JPG" TargetMode="External"/><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001125" y="4846320"/>
            <a:ext cx="142875" cy="2011680"/>
          </a:xfrm>
          <a:custGeom>
            <a:avLst/>
            <a:gdLst/>
            <a:ahLst/>
            <a:cxnLst/>
            <a:rect l="l" t="t" r="r" b="b"/>
            <a:pathLst>
              <a:path w="142875" h="2011679">
                <a:moveTo>
                  <a:pt x="0" y="0"/>
                </a:moveTo>
                <a:lnTo>
                  <a:pt x="142875" y="0"/>
                </a:lnTo>
                <a:lnTo>
                  <a:pt x="142875" y="2011679"/>
                </a:lnTo>
                <a:lnTo>
                  <a:pt x="0" y="2011679"/>
                </a:lnTo>
                <a:lnTo>
                  <a:pt x="0" y="0"/>
                </a:lnTo>
                <a:close/>
              </a:path>
            </a:pathLst>
          </a:custGeom>
          <a:solidFill>
            <a:srgbClr val="DC3E3C"/>
          </a:solidFill>
        </p:spPr>
        <p:txBody>
          <a:bodyPr wrap="square" lIns="0" tIns="0" rIns="0" bIns="0" rtlCol="0"/>
          <a:lstStyle/>
          <a:p>
            <a:endParaRPr/>
          </a:p>
        </p:txBody>
      </p:sp>
      <p:sp>
        <p:nvSpPr>
          <p:cNvPr id="3" name="object 3"/>
          <p:cNvSpPr/>
          <p:nvPr/>
        </p:nvSpPr>
        <p:spPr>
          <a:xfrm>
            <a:off x="9001125" y="0"/>
            <a:ext cx="142875" cy="4846320"/>
          </a:xfrm>
          <a:custGeom>
            <a:avLst/>
            <a:gdLst/>
            <a:ahLst/>
            <a:cxnLst/>
            <a:rect l="l" t="t" r="r" b="b"/>
            <a:pathLst>
              <a:path w="142875" h="4846320">
                <a:moveTo>
                  <a:pt x="0" y="0"/>
                </a:moveTo>
                <a:lnTo>
                  <a:pt x="142875" y="0"/>
                </a:lnTo>
                <a:lnTo>
                  <a:pt x="142875" y="4846320"/>
                </a:lnTo>
                <a:lnTo>
                  <a:pt x="0" y="4846320"/>
                </a:lnTo>
                <a:lnTo>
                  <a:pt x="0" y="0"/>
                </a:lnTo>
                <a:close/>
              </a:path>
            </a:pathLst>
          </a:custGeom>
          <a:solidFill>
            <a:srgbClr val="000000"/>
          </a:solidFill>
        </p:spPr>
        <p:txBody>
          <a:bodyPr wrap="square" lIns="0" tIns="0" rIns="0" bIns="0" rtlCol="0"/>
          <a:lstStyle/>
          <a:p>
            <a:endParaRPr/>
          </a:p>
        </p:txBody>
      </p:sp>
      <p:sp>
        <p:nvSpPr>
          <p:cNvPr id="7" name="object 7"/>
          <p:cNvSpPr txBox="1"/>
          <p:nvPr/>
        </p:nvSpPr>
        <p:spPr>
          <a:xfrm>
            <a:off x="1026460" y="1676400"/>
            <a:ext cx="7091080" cy="1674817"/>
          </a:xfrm>
          <a:prstGeom prst="rect">
            <a:avLst/>
          </a:prstGeom>
        </p:spPr>
        <p:txBody>
          <a:bodyPr vert="horz" wrap="square" lIns="0" tIns="12700" rIns="0" bIns="0" rtlCol="0">
            <a:spAutoFit/>
          </a:bodyPr>
          <a:lstStyle/>
          <a:p>
            <a:pPr algn="ctr">
              <a:lnSpc>
                <a:spcPct val="100000"/>
              </a:lnSpc>
              <a:spcBef>
                <a:spcPts val="100"/>
              </a:spcBef>
            </a:pPr>
            <a:endParaRPr lang="ar-SA" sz="3600" dirty="0">
              <a:latin typeface="+mj-lt"/>
              <a:cs typeface="Calibri"/>
            </a:endParaRPr>
          </a:p>
          <a:p>
            <a:pPr algn="ctr">
              <a:lnSpc>
                <a:spcPct val="100000"/>
              </a:lnSpc>
            </a:pPr>
            <a:r>
              <a:rPr lang="en-US" sz="3600" dirty="0">
                <a:solidFill>
                  <a:srgbClr val="9D1E23"/>
                </a:solidFill>
                <a:latin typeface="+mj-lt"/>
                <a:cs typeface="Arial"/>
              </a:rPr>
              <a:t>Determination of Aspartate Aminotransferase(AST) in serum</a:t>
            </a:r>
            <a:endParaRPr lang="en-US" sz="3600" dirty="0">
              <a:latin typeface="+mj-lt"/>
              <a:cs typeface="Arial"/>
            </a:endParaRPr>
          </a:p>
        </p:txBody>
      </p:sp>
      <p:sp>
        <p:nvSpPr>
          <p:cNvPr id="4" name="مربع نص 3">
            <a:extLst>
              <a:ext uri="{FF2B5EF4-FFF2-40B4-BE49-F238E27FC236}">
                <a16:creationId xmlns:a16="http://schemas.microsoft.com/office/drawing/2014/main" id="{E7D83541-60B1-6C91-B287-FE3A909973FF}"/>
              </a:ext>
            </a:extLst>
          </p:cNvPr>
          <p:cNvSpPr txBox="1"/>
          <p:nvPr/>
        </p:nvSpPr>
        <p:spPr>
          <a:xfrm>
            <a:off x="381000" y="152400"/>
            <a:ext cx="981359" cy="646331"/>
          </a:xfrm>
          <a:prstGeom prst="rect">
            <a:avLst/>
          </a:prstGeom>
          <a:noFill/>
        </p:spPr>
        <p:txBody>
          <a:bodyPr wrap="none" rtlCol="1">
            <a:spAutoFit/>
          </a:bodyPr>
          <a:lstStyle/>
          <a:p>
            <a:r>
              <a:rPr lang="en-US" dirty="0"/>
              <a:t>Lab#2</a:t>
            </a:r>
          </a:p>
          <a:p>
            <a:r>
              <a:rPr lang="en-US" dirty="0"/>
              <a:t>BCH 471</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مستطيل 1"/>
          <p:cNvSpPr>
            <a:spLocks noChangeArrowheads="1"/>
          </p:cNvSpPr>
          <p:nvPr/>
        </p:nvSpPr>
        <p:spPr bwMode="auto">
          <a:xfrm>
            <a:off x="304800" y="609600"/>
            <a:ext cx="86106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rtl="0"/>
            <a:r>
              <a:rPr lang="en-US" sz="2800" b="1" dirty="0">
                <a:solidFill>
                  <a:srgbClr val="9D1E23"/>
                </a:solidFill>
                <a:latin typeface="+mj-lt"/>
                <a:cs typeface="Arial"/>
              </a:rPr>
              <a:t>Aspartate Aminotransferase(AST)</a:t>
            </a:r>
            <a:endParaRPr lang="en-US" sz="1600" b="1" dirty="0">
              <a:solidFill>
                <a:srgbClr val="C00000"/>
              </a:solidFill>
              <a:latin typeface="+mn-lt"/>
              <a:cs typeface="Times New Roman" charset="0"/>
            </a:endParaRPr>
          </a:p>
        </p:txBody>
      </p:sp>
      <p:sp>
        <p:nvSpPr>
          <p:cNvPr id="12292" name="Rectangle 1"/>
          <p:cNvSpPr>
            <a:spLocks noChangeArrowheads="1"/>
          </p:cNvSpPr>
          <p:nvPr/>
        </p:nvSpPr>
        <p:spPr bwMode="auto">
          <a:xfrm>
            <a:off x="228600" y="2057400"/>
            <a:ext cx="8610600" cy="4244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285750" indent="-285750" algn="just">
              <a:lnSpc>
                <a:spcPct val="150000"/>
              </a:lnSpc>
              <a:buFont typeface="Arial" panose="020B0604020202020204" pitchFamily="34" charset="0"/>
              <a:buChar char="•"/>
            </a:pPr>
            <a:r>
              <a:rPr lang="en-US" sz="1600" dirty="0">
                <a:cs typeface="Times New Roman" charset="0"/>
              </a:rPr>
              <a:t>AST, is an enzyme that catalyzes a type of reaction (transamination).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ar-SA" sz="1600" b="0" i="0" u="none" strike="noStrike" cap="none" normalizeH="0" baseline="0" dirty="0">
              <a:ln>
                <a:noFill/>
              </a:ln>
              <a:solidFill>
                <a:srgbClr val="000000"/>
              </a:solidFill>
              <a:effectLst/>
              <a:ea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ar-SA" sz="1600" b="0" i="0" u="none" strike="noStrike" cap="none" normalizeH="0" baseline="0" dirty="0">
                <a:ln>
                  <a:noFill/>
                </a:ln>
                <a:solidFill>
                  <a:srgbClr val="000000"/>
                </a:solidFill>
                <a:effectLst/>
                <a:ea typeface="Calibri" panose="020F0502020204030204" pitchFamily="34" charset="0"/>
              </a:rPr>
              <a:t>Serum aspartate aminotransferase (AST) ,is a tissue enzyme that catalyzes the exchange of amino and keto groups between alpha-amino acids and alpha-keto acids.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ar-SA" sz="1600" dirty="0">
              <a:solidFill>
                <a:srgbClr val="000000"/>
              </a:solidFill>
              <a:ea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ar-SA" sz="1600" b="0" i="0" u="none" strike="noStrike" cap="none" normalizeH="0" baseline="0" dirty="0">
                <a:ln>
                  <a:noFill/>
                </a:ln>
                <a:solidFill>
                  <a:srgbClr val="000000"/>
                </a:solidFill>
                <a:effectLst/>
                <a:ea typeface="Calibri" panose="020F0502020204030204" pitchFamily="34" charset="0"/>
              </a:rPr>
              <a:t>AST, is widely distributed in tissues, principally cardiac, </a:t>
            </a:r>
            <a:r>
              <a:rPr kumimoji="0" lang="en-US" altLang="ar-SA" sz="1600" b="0" i="0" u="none" strike="noStrike" cap="none" normalizeH="0" baseline="0" dirty="0">
                <a:ln>
                  <a:noFill/>
                </a:ln>
                <a:solidFill>
                  <a:srgbClr val="FF0000"/>
                </a:solidFill>
                <a:effectLst/>
                <a:ea typeface="Calibri" panose="020F0502020204030204" pitchFamily="34" charset="0"/>
              </a:rPr>
              <a:t>hepatic</a:t>
            </a:r>
            <a:r>
              <a:rPr kumimoji="0" lang="en-US" altLang="ar-SA" sz="1600" b="0" i="0" u="none" strike="noStrike" cap="none" normalizeH="0" baseline="0" dirty="0">
                <a:ln>
                  <a:noFill/>
                </a:ln>
                <a:solidFill>
                  <a:srgbClr val="000000"/>
                </a:solidFill>
                <a:effectLst/>
                <a:ea typeface="Calibri" panose="020F0502020204030204" pitchFamily="34" charset="0"/>
              </a:rPr>
              <a:t>, muscle and kidney.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altLang="ar-SA" sz="1600" dirty="0">
              <a:solidFill>
                <a:srgbClr val="000000"/>
              </a:solidFill>
              <a:ea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ar-SA" sz="1600" b="0" i="0" u="none" strike="noStrike" cap="none" normalizeH="0" baseline="0" dirty="0">
                <a:ln>
                  <a:noFill/>
                </a:ln>
                <a:solidFill>
                  <a:srgbClr val="000000"/>
                </a:solidFill>
                <a:effectLst/>
                <a:ea typeface="Calibri" panose="020F0502020204030204" pitchFamily="34" charset="0"/>
              </a:rPr>
              <a:t>So, injury to these tissues results in the release of the AST enzyme to general circulation.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sz="1600" dirty="0">
              <a:solidFill>
                <a:srgbClr val="000000"/>
              </a:solidFill>
              <a:cs typeface="Times New Roman"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sz="1600" dirty="0">
              <a:solidFill>
                <a:srgbClr val="000000"/>
              </a:solidFill>
              <a:cs typeface="Times New Roman" charset="0"/>
            </a:endParaRP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tab pos="1922463" algn="ctr"/>
              </a:tabLst>
            </a:pPr>
            <a:r>
              <a:rPr lang="en-US" sz="1600" dirty="0">
                <a:solidFill>
                  <a:srgbClr val="000000"/>
                </a:solidFill>
                <a:effectLst/>
                <a:latin typeface="+mn-lt"/>
                <a:ea typeface="Calibri" panose="020F0502020204030204" pitchFamily="34" charset="0"/>
              </a:rPr>
              <a:t>Normal range:</a:t>
            </a:r>
            <a:endParaRPr lang="en-US" altLang="ar-SA" sz="1600" dirty="0">
              <a:solidFill>
                <a:srgbClr val="000000"/>
              </a:solidFill>
              <a:latin typeface="+mn-l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922463" algn="ctr"/>
              </a:tabLst>
            </a:pPr>
            <a:r>
              <a:rPr kumimoji="0" lang="en-US" altLang="ar-SA" sz="1600" b="0" i="0" u="none" strike="noStrike" cap="none" normalizeH="0" baseline="0" dirty="0">
                <a:ln>
                  <a:noFill/>
                </a:ln>
                <a:solidFill>
                  <a:srgbClr val="000000"/>
                </a:solidFill>
                <a:effectLst/>
                <a:latin typeface="+mn-lt"/>
                <a:ea typeface="Calibri" panose="020F0502020204030204" pitchFamily="34" charset="0"/>
              </a:rPr>
              <a:t>For Men: up to 37 U/L</a:t>
            </a:r>
            <a:endParaRPr kumimoji="0" lang="en-US" altLang="ar-SA" sz="16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1922463" algn="ctr"/>
              </a:tabLst>
            </a:pPr>
            <a:r>
              <a:rPr lang="en-US" altLang="ar-SA" sz="1600" dirty="0">
                <a:solidFill>
                  <a:srgbClr val="000000"/>
                </a:solidFill>
                <a:latin typeface="+mn-lt"/>
                <a:ea typeface="Calibri" panose="020F0502020204030204" pitchFamily="34" charset="0"/>
              </a:rPr>
              <a:t>For women: </a:t>
            </a:r>
            <a:r>
              <a:rPr kumimoji="0" lang="en-US" altLang="ar-SA" sz="1600" b="0" i="0" u="none" strike="noStrike" cap="none" normalizeH="0" baseline="0" dirty="0" err="1">
                <a:ln>
                  <a:noFill/>
                </a:ln>
                <a:solidFill>
                  <a:srgbClr val="000000"/>
                </a:solidFill>
                <a:effectLst/>
                <a:latin typeface="+mn-lt"/>
                <a:ea typeface="Calibri" panose="020F0502020204030204" pitchFamily="34" charset="0"/>
              </a:rPr>
              <a:t>upt</a:t>
            </a:r>
            <a:r>
              <a:rPr kumimoji="0" lang="en-US" altLang="ar-SA" sz="1600" b="0" i="0" u="none" strike="noStrike" cap="none" normalizeH="0" baseline="0" dirty="0">
                <a:ln>
                  <a:noFill/>
                </a:ln>
                <a:solidFill>
                  <a:srgbClr val="000000"/>
                </a:solidFill>
                <a:effectLst/>
                <a:latin typeface="+mn-lt"/>
                <a:ea typeface="Calibri" panose="020F0502020204030204" pitchFamily="34" charset="0"/>
              </a:rPr>
              <a:t> 31 IJ/L</a:t>
            </a:r>
            <a:endParaRPr kumimoji="0" lang="en-US" altLang="ar-SA" sz="1600" b="0" i="0" u="none" strike="noStrike" cap="none" normalizeH="0" baseline="0" dirty="0">
              <a:ln>
                <a:noFill/>
              </a:ln>
              <a:solidFill>
                <a:schemeClr val="tx1"/>
              </a:solidFill>
              <a:effectLst/>
              <a:latin typeface="+mn-l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US" sz="1400" dirty="0">
              <a:cs typeface="Times New Roman" charset="0"/>
            </a:endParaRPr>
          </a:p>
          <a:p>
            <a:pPr marL="342900" indent="-342900" algn="just">
              <a:lnSpc>
                <a:spcPct val="150000"/>
              </a:lnSpc>
              <a:buFont typeface="Arial"/>
              <a:buChar char="•"/>
            </a:pPr>
            <a:endParaRPr lang="en-US" sz="1400" dirty="0">
              <a:cs typeface="Times New Roman" charset="0"/>
            </a:endParaRPr>
          </a:p>
          <a:p>
            <a:pPr algn="just">
              <a:lnSpc>
                <a:spcPct val="150000"/>
              </a:lnSpc>
            </a:pPr>
            <a:endParaRPr lang="en-US" sz="1400" dirty="0">
              <a:cs typeface="Times New Roman" charset="0"/>
            </a:endParaRPr>
          </a:p>
        </p:txBody>
      </p:sp>
    </p:spTree>
    <p:extLst>
      <p:ext uri="{BB962C8B-B14F-4D97-AF65-F5344CB8AC3E}">
        <p14:creationId xmlns:p14="http://schemas.microsoft.com/office/powerpoint/2010/main" val="367525156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388B9312-A384-50EF-B89B-290D8CC01E4D}"/>
              </a:ext>
            </a:extLst>
          </p:cNvPr>
          <p:cNvSpPr txBox="1"/>
          <p:nvPr/>
        </p:nvSpPr>
        <p:spPr>
          <a:xfrm>
            <a:off x="0" y="428178"/>
            <a:ext cx="8915400" cy="6001643"/>
          </a:xfrm>
          <a:prstGeom prst="rect">
            <a:avLst/>
          </a:prstGeom>
          <a:noFill/>
        </p:spPr>
        <p:txBody>
          <a:bodyPr wrap="square">
            <a:spAutoFit/>
          </a:bodyPr>
          <a:lstStyle/>
          <a:p>
            <a:pPr algn="l"/>
            <a:r>
              <a:rPr lang="en-US" sz="1600" b="0" i="0" dirty="0">
                <a:effectLst/>
              </a:rPr>
              <a:t>Elevated levels of aspartate aminotransferase (AST), in the blood can indicate potential liver damage or injury. However, it's important to note that AST is not specific to the liver, and increased levels can also be observed in conditions affecting other organs. </a:t>
            </a:r>
          </a:p>
          <a:p>
            <a:pPr algn="l"/>
            <a:endParaRPr lang="en-US" sz="1600" dirty="0"/>
          </a:p>
          <a:p>
            <a:pPr algn="l"/>
            <a:endParaRPr lang="en-US" sz="1600" b="0" i="0" dirty="0">
              <a:effectLst/>
            </a:endParaRPr>
          </a:p>
          <a:p>
            <a:pPr algn="l">
              <a:buFont typeface="+mj-lt"/>
              <a:buAutoNum type="arabicPeriod"/>
            </a:pPr>
            <a:r>
              <a:rPr lang="en-US" sz="1600" b="0" i="0" dirty="0">
                <a:effectLst/>
              </a:rPr>
              <a:t>Liver Diseases: include hepatitis (viral, alcoholic, or autoimmune), liver cirrhosis, non-alcoholic fatty liver disease (NAFLD), and drug-induced liver injury.</a:t>
            </a:r>
          </a:p>
          <a:p>
            <a:pPr algn="l">
              <a:buFont typeface="+mj-lt"/>
              <a:buAutoNum type="arabicPeriod"/>
            </a:pPr>
            <a:endParaRPr lang="en-US" sz="1600" b="0" i="0" dirty="0">
              <a:effectLst/>
            </a:endParaRPr>
          </a:p>
          <a:p>
            <a:pPr algn="l">
              <a:buFont typeface="+mj-lt"/>
              <a:buAutoNum type="arabicPeriod"/>
            </a:pPr>
            <a:r>
              <a:rPr lang="en-US" sz="1600" b="0" i="0" dirty="0">
                <a:effectLst/>
              </a:rPr>
              <a:t>Biliary Tract Obstruction.</a:t>
            </a:r>
          </a:p>
          <a:p>
            <a:pPr algn="l">
              <a:buFont typeface="+mj-lt"/>
              <a:buAutoNum type="arabicPeriod"/>
            </a:pPr>
            <a:endParaRPr lang="en-US" sz="1600" dirty="0"/>
          </a:p>
          <a:p>
            <a:pPr algn="l">
              <a:buFont typeface="+mj-lt"/>
              <a:buAutoNum type="arabicPeriod"/>
            </a:pPr>
            <a:r>
              <a:rPr lang="en-US" sz="1600" b="0" i="0" dirty="0">
                <a:effectLst/>
              </a:rPr>
              <a:t>Heart Diseases: AST is also found in cardiac muscle cells. Heart conditions that involve damage to cardiac tissue, such as a heart attack (myocardial infarction), congestive heart failure, or myocarditis, can cause increased AST levels.</a:t>
            </a:r>
          </a:p>
          <a:p>
            <a:pPr algn="l">
              <a:buFont typeface="+mj-lt"/>
              <a:buAutoNum type="arabicPeriod"/>
            </a:pPr>
            <a:endParaRPr lang="en-US" sz="1600" b="0" i="0" dirty="0">
              <a:effectLst/>
            </a:endParaRPr>
          </a:p>
          <a:p>
            <a:pPr algn="l">
              <a:buFont typeface="+mj-lt"/>
              <a:buAutoNum type="arabicPeriod"/>
            </a:pPr>
            <a:r>
              <a:rPr lang="en-US" sz="1600" b="0" i="0" dirty="0">
                <a:effectLst/>
              </a:rPr>
              <a:t>Muscle Disorders: AST is present in skeletal muscle cells as well. Muscle damage or injury, including conditions like muscular dystrophy, rhabdomyolysis, or strenuous exercise, can lead to elevated AST levels. </a:t>
            </a:r>
          </a:p>
          <a:p>
            <a:pPr algn="l">
              <a:buFont typeface="+mj-lt"/>
              <a:buAutoNum type="arabicPeriod"/>
            </a:pPr>
            <a:endParaRPr lang="en-US" sz="1600" dirty="0"/>
          </a:p>
          <a:p>
            <a:pPr algn="l">
              <a:buFont typeface="+mj-lt"/>
              <a:buAutoNum type="arabicPeriod"/>
            </a:pPr>
            <a:r>
              <a:rPr lang="en-US" sz="1600" b="0" i="0" dirty="0">
                <a:effectLst/>
              </a:rPr>
              <a:t>Trauma or Injury: Severe trauma, such as extensive burns, physical trauma, or major surgery, can cause tissue damage and subsequently elevate AST levels.</a:t>
            </a:r>
            <a:endParaRPr lang="en-US" sz="1600" dirty="0"/>
          </a:p>
          <a:p>
            <a:pPr algn="l">
              <a:buFont typeface="+mj-lt"/>
              <a:buAutoNum type="arabicPeriod"/>
            </a:pPr>
            <a:endParaRPr lang="en-US" sz="1600" b="0" i="0" dirty="0">
              <a:effectLst/>
            </a:endParaRPr>
          </a:p>
          <a:p>
            <a:pPr algn="l">
              <a:buFont typeface="+mj-lt"/>
              <a:buAutoNum type="arabicPeriod"/>
            </a:pPr>
            <a:r>
              <a:rPr lang="en-US" sz="1600" b="0" i="0" dirty="0">
                <a:effectLst/>
              </a:rPr>
              <a:t>Certain Medications: Some medications, such as statins (used for cholesterol management), acetaminophen (in high doses), or certain antibiotics, can cause liver cell injury and lead to increased AST levels.</a:t>
            </a:r>
          </a:p>
        </p:txBody>
      </p:sp>
    </p:spTree>
    <p:extLst>
      <p:ext uri="{BB962C8B-B14F-4D97-AF65-F5344CB8AC3E}">
        <p14:creationId xmlns:p14="http://schemas.microsoft.com/office/powerpoint/2010/main" val="2271814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a:extLst>
              <a:ext uri="{FF2B5EF4-FFF2-40B4-BE49-F238E27FC236}">
                <a16:creationId xmlns:a16="http://schemas.microsoft.com/office/drawing/2014/main" id="{2DDBC8EE-E1C9-4BA3-3DEE-3D005D39B46D}"/>
              </a:ext>
            </a:extLst>
          </p:cNvPr>
          <p:cNvSpPr txBox="1"/>
          <p:nvPr/>
        </p:nvSpPr>
        <p:spPr>
          <a:xfrm>
            <a:off x="304800" y="482543"/>
            <a:ext cx="8610600" cy="5245731"/>
          </a:xfrm>
          <a:prstGeom prst="rect">
            <a:avLst/>
          </a:prstGeom>
          <a:noFill/>
        </p:spPr>
        <p:txBody>
          <a:bodyPr wrap="square">
            <a:spAutoFit/>
          </a:bodyPr>
          <a:lstStyle/>
          <a:p>
            <a:pPr marL="18415" indent="-6350">
              <a:lnSpc>
                <a:spcPct val="107000"/>
              </a:lnSpc>
            </a:pPr>
            <a:r>
              <a:rPr lang="en-US" sz="2400" b="1" kern="100" dirty="0">
                <a:solidFill>
                  <a:srgbClr val="C00000"/>
                </a:solidFill>
                <a:effectLst/>
                <a:latin typeface="Calibri" panose="020F0502020204030204" pitchFamily="34" charset="0"/>
                <a:ea typeface="Calibri" panose="020F0502020204030204" pitchFamily="34" charset="0"/>
              </a:rPr>
              <a:t>Method Pr</a:t>
            </a:r>
            <a:r>
              <a:rPr lang="en-US" sz="2400" b="1" kern="100" dirty="0">
                <a:solidFill>
                  <a:srgbClr val="C00000"/>
                </a:solidFill>
                <a:latin typeface="Calibri" panose="020F0502020204030204" pitchFamily="34" charset="0"/>
                <a:ea typeface="Calibri" panose="020F0502020204030204" pitchFamily="34" charset="0"/>
              </a:rPr>
              <a:t>inciple:</a:t>
            </a:r>
          </a:p>
          <a:p>
            <a:pPr marL="18415" indent="-6350">
              <a:lnSpc>
                <a:spcPct val="107000"/>
              </a:lnSpc>
            </a:pPr>
            <a:endParaRPr lang="en-US" sz="1800" b="1" kern="100" dirty="0">
              <a:solidFill>
                <a:srgbClr val="C00000"/>
              </a:solidFill>
              <a:effectLst/>
              <a:latin typeface="Calibri" panose="020F0502020204030204" pitchFamily="34" charset="0"/>
              <a:ea typeface="Calibri" panose="020F0502020204030204" pitchFamily="34" charset="0"/>
            </a:endParaRPr>
          </a:p>
          <a:p>
            <a:pPr marL="24130" marR="8890" algn="justLow">
              <a:lnSpc>
                <a:spcPct val="92000"/>
              </a:lnSpc>
              <a:spcAft>
                <a:spcPts val="145"/>
              </a:spcAft>
            </a:pPr>
            <a:r>
              <a:rPr lang="en-US" sz="1800" kern="100" dirty="0">
                <a:solidFill>
                  <a:srgbClr val="000000"/>
                </a:solidFill>
                <a:effectLst/>
                <a:latin typeface="Calibri" panose="020F0502020204030204" pitchFamily="34" charset="0"/>
                <a:ea typeface="Calibri" panose="020F0502020204030204" pitchFamily="34" charset="0"/>
              </a:rPr>
              <a:t>The enzymatic reaction sequence employed in the assay of aspartate aminotransferase is as follows:</a:t>
            </a:r>
          </a:p>
          <a:p>
            <a:pPr marL="24130" marR="8890" algn="just">
              <a:lnSpc>
                <a:spcPct val="92000"/>
              </a:lnSpc>
              <a:spcAft>
                <a:spcPts val="145"/>
              </a:spcAft>
            </a:pPr>
            <a:endParaRPr lang="en-US" sz="1800" kern="100" dirty="0">
              <a:solidFill>
                <a:srgbClr val="000000"/>
              </a:solidFill>
              <a:effectLst/>
              <a:latin typeface="Calibri" panose="020F0502020204030204" pitchFamily="34" charset="0"/>
              <a:ea typeface="Calibri" panose="020F0502020204030204" pitchFamily="34" charset="0"/>
            </a:endParaRPr>
          </a:p>
          <a:p>
            <a:pPr marL="370205" indent="-342900" algn="l">
              <a:lnSpc>
                <a:spcPct val="107000"/>
              </a:lnSpc>
              <a:spcAft>
                <a:spcPts val="145"/>
              </a:spcAft>
              <a:buClr>
                <a:srgbClr val="C00000"/>
              </a:buClr>
              <a:buFont typeface="+mj-lt"/>
              <a:buAutoNum type="arabicPeriod"/>
              <a:tabLst>
                <a:tab pos="2385060" algn="ctr"/>
              </a:tabLst>
            </a:pPr>
            <a:r>
              <a:rPr lang="en-US" sz="1800" kern="100" dirty="0">
                <a:solidFill>
                  <a:srgbClr val="000000"/>
                </a:solidFill>
                <a:effectLst/>
                <a:latin typeface="Calibri" panose="020F0502020204030204" pitchFamily="34" charset="0"/>
                <a:ea typeface="Calibri" panose="020F0502020204030204" pitchFamily="34" charset="0"/>
              </a:rPr>
              <a:t>L-Aspartate + 2-Oxoglutarate     -----------&gt;	Oxaloacetate + L-Glutamate.</a:t>
            </a:r>
          </a:p>
          <a:p>
            <a:pPr marL="27305" algn="l">
              <a:lnSpc>
                <a:spcPct val="107000"/>
              </a:lnSpc>
              <a:spcAft>
                <a:spcPts val="145"/>
              </a:spcAft>
              <a:tabLst>
                <a:tab pos="2385060" algn="ctr"/>
              </a:tabLst>
            </a:pPr>
            <a:endParaRPr lang="en-US" sz="1800" kern="100" dirty="0">
              <a:solidFill>
                <a:srgbClr val="000000"/>
              </a:solidFill>
              <a:effectLst/>
              <a:latin typeface="Calibri" panose="020F0502020204030204" pitchFamily="34" charset="0"/>
              <a:ea typeface="Calibri" panose="020F0502020204030204" pitchFamily="34" charset="0"/>
            </a:endParaRPr>
          </a:p>
          <a:p>
            <a:pPr marL="27305">
              <a:lnSpc>
                <a:spcPct val="107000"/>
              </a:lnSpc>
              <a:spcAft>
                <a:spcPts val="145"/>
              </a:spcAft>
              <a:tabLst>
                <a:tab pos="2168525" algn="ctr"/>
              </a:tabLst>
            </a:pPr>
            <a:r>
              <a:rPr lang="en-US" sz="1800" kern="100" dirty="0">
                <a:solidFill>
                  <a:srgbClr val="C00000"/>
                </a:solidFill>
                <a:effectLst/>
                <a:latin typeface="Calibri" panose="020F0502020204030204" pitchFamily="34" charset="0"/>
                <a:ea typeface="Calibri" panose="020F0502020204030204" pitchFamily="34" charset="0"/>
              </a:rPr>
              <a:t>2.    </a:t>
            </a:r>
            <a:r>
              <a:rPr lang="en-US" sz="1800" kern="100" dirty="0">
                <a:solidFill>
                  <a:srgbClr val="000000"/>
                </a:solidFill>
                <a:effectLst/>
                <a:latin typeface="Calibri" panose="020F0502020204030204" pitchFamily="34" charset="0"/>
                <a:ea typeface="Calibri" panose="020F0502020204030204" pitchFamily="34" charset="0"/>
              </a:rPr>
              <a:t>Oxaloacetate + </a:t>
            </a:r>
            <a:r>
              <a:rPr lang="en-US" sz="2000" b="1" kern="100" dirty="0">
                <a:solidFill>
                  <a:schemeClr val="accent2"/>
                </a:solidFill>
                <a:effectLst/>
                <a:latin typeface="Calibri" panose="020F0502020204030204" pitchFamily="34" charset="0"/>
                <a:ea typeface="Calibri" panose="020F0502020204030204" pitchFamily="34" charset="0"/>
              </a:rPr>
              <a:t>NADH + H</a:t>
            </a:r>
            <a:r>
              <a:rPr lang="en-US" sz="2000" b="1" kern="100" baseline="30000" dirty="0">
                <a:solidFill>
                  <a:schemeClr val="accent2"/>
                </a:solidFill>
                <a:effectLst/>
                <a:latin typeface="Calibri" panose="020F0502020204030204" pitchFamily="34" charset="0"/>
                <a:ea typeface="Calibri" panose="020F0502020204030204" pitchFamily="34" charset="0"/>
              </a:rPr>
              <a:t>+</a:t>
            </a:r>
            <a:r>
              <a:rPr lang="en-US" sz="2000" b="1" kern="100" baseline="30000" dirty="0">
                <a:solidFill>
                  <a:schemeClr val="accent2"/>
                </a:solidFill>
                <a:latin typeface="Calibri" panose="020F0502020204030204" pitchFamily="34" charset="0"/>
                <a:ea typeface="Calibri" panose="020F0502020204030204" pitchFamily="34" charset="0"/>
              </a:rPr>
              <a:t> </a:t>
            </a:r>
            <a:r>
              <a:rPr lang="en-US" kern="100" baseline="30000" dirty="0">
                <a:solidFill>
                  <a:srgbClr val="000000"/>
                </a:solidFill>
                <a:latin typeface="Calibri" panose="020F0502020204030204" pitchFamily="34" charset="0"/>
                <a:ea typeface="Calibri" panose="020F0502020204030204" pitchFamily="34" charset="0"/>
              </a:rPr>
              <a:t>         </a:t>
            </a:r>
            <a:r>
              <a:rPr lang="en-US" sz="1800" kern="100" dirty="0">
                <a:solidFill>
                  <a:srgbClr val="000000"/>
                </a:solidFill>
                <a:effectLst/>
                <a:latin typeface="Calibri" panose="020F0502020204030204" pitchFamily="34" charset="0"/>
                <a:ea typeface="Calibri" panose="020F0502020204030204" pitchFamily="34" charset="0"/>
              </a:rPr>
              <a:t>-----------&gt; 	L-Malate + NAD</a:t>
            </a:r>
            <a:r>
              <a:rPr lang="en-US" sz="1800" kern="100" baseline="30000" dirty="0">
                <a:solidFill>
                  <a:srgbClr val="000000"/>
                </a:solidFill>
                <a:effectLst/>
                <a:latin typeface="Calibri" panose="020F0502020204030204" pitchFamily="34" charset="0"/>
                <a:ea typeface="Calibri" panose="020F0502020204030204" pitchFamily="34" charset="0"/>
              </a:rPr>
              <a:t>+</a:t>
            </a:r>
            <a:r>
              <a:rPr lang="en-US" sz="1800" kern="100" dirty="0">
                <a:solidFill>
                  <a:srgbClr val="000000"/>
                </a:solidFill>
                <a:effectLst/>
                <a:latin typeface="Calibri" panose="020F0502020204030204" pitchFamily="34" charset="0"/>
                <a:ea typeface="Calibri" panose="020F0502020204030204" pitchFamily="34" charset="0"/>
              </a:rPr>
              <a:t> + H</a:t>
            </a:r>
            <a:r>
              <a:rPr lang="en-US" sz="1050" kern="100" dirty="0">
                <a:solidFill>
                  <a:srgbClr val="000000"/>
                </a:solidFill>
                <a:effectLst/>
                <a:latin typeface="Calibri" panose="020F0502020204030204" pitchFamily="34" charset="0"/>
                <a:ea typeface="Calibri" panose="020F0502020204030204" pitchFamily="34" charset="0"/>
              </a:rPr>
              <a:t>2</a:t>
            </a:r>
            <a:r>
              <a:rPr lang="en-US" sz="1800" kern="100" dirty="0">
                <a:solidFill>
                  <a:srgbClr val="000000"/>
                </a:solidFill>
                <a:effectLst/>
                <a:latin typeface="Calibri" panose="020F0502020204030204" pitchFamily="34" charset="0"/>
                <a:ea typeface="Calibri" panose="020F0502020204030204" pitchFamily="34" charset="0"/>
              </a:rPr>
              <a:t>O.</a:t>
            </a:r>
          </a:p>
          <a:p>
            <a:pPr marL="27305" algn="l">
              <a:lnSpc>
                <a:spcPct val="107000"/>
              </a:lnSpc>
              <a:spcAft>
                <a:spcPts val="145"/>
              </a:spcAft>
              <a:tabLst>
                <a:tab pos="2168525" algn="ctr"/>
              </a:tabLst>
            </a:pPr>
            <a:endParaRPr lang="en-US" kern="100" dirty="0">
              <a:solidFill>
                <a:srgbClr val="000000"/>
              </a:solidFill>
              <a:latin typeface="Calibri" panose="020F0502020204030204" pitchFamily="34" charset="0"/>
              <a:ea typeface="Calibri" panose="020F0502020204030204" pitchFamily="34" charset="0"/>
            </a:endParaRPr>
          </a:p>
          <a:p>
            <a:pPr marL="27305" algn="l">
              <a:lnSpc>
                <a:spcPct val="107000"/>
              </a:lnSpc>
              <a:spcAft>
                <a:spcPts val="145"/>
              </a:spcAft>
              <a:tabLst>
                <a:tab pos="2168525" algn="ctr"/>
              </a:tabLst>
            </a:pPr>
            <a:endParaRPr lang="en-US" sz="1800" kern="100" dirty="0">
              <a:solidFill>
                <a:srgbClr val="000000"/>
              </a:solidFill>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AST, catalyzes the transfer of an amino group between L-aspartate and 2-0xoglutarate. </a:t>
            </a:r>
          </a:p>
          <a:p>
            <a:endParaRPr lang="en-US" dirty="0">
              <a:solidFill>
                <a:srgbClr val="000000"/>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The oxaloacetate formed in the first reaction, </a:t>
            </a:r>
            <a:r>
              <a:rPr lang="en-US" dirty="0">
                <a:solidFill>
                  <a:srgbClr val="000000"/>
                </a:solidFill>
                <a:latin typeface="Calibri" panose="020F0502020204030204" pitchFamily="34" charset="0"/>
                <a:ea typeface="Calibri" panose="020F0502020204030204" pitchFamily="34" charset="0"/>
              </a:rPr>
              <a:t>i</a:t>
            </a:r>
            <a:r>
              <a:rPr lang="en-US" sz="1800" dirty="0">
                <a:solidFill>
                  <a:srgbClr val="000000"/>
                </a:solidFill>
                <a:effectLst/>
                <a:latin typeface="Calibri" panose="020F0502020204030204" pitchFamily="34" charset="0"/>
                <a:ea typeface="Calibri" panose="020F0502020204030204" pitchFamily="34" charset="0"/>
              </a:rPr>
              <a:t>s then reacted with NADH in the presence of malate dehydrogenase (MDH) to form NAD</a:t>
            </a:r>
            <a:r>
              <a:rPr lang="en-US" sz="1800" kern="100" baseline="30000" dirty="0">
                <a:solidFill>
                  <a:srgbClr val="000000"/>
                </a:solidFill>
                <a:effectLst/>
                <a:latin typeface="Calibri" panose="020F0502020204030204" pitchFamily="34" charset="0"/>
                <a:ea typeface="Calibri" panose="020F0502020204030204" pitchFamily="34" charset="0"/>
              </a:rPr>
              <a:t> +</a:t>
            </a:r>
            <a:r>
              <a:rPr lang="en-US" sz="1800" dirty="0">
                <a:solidFill>
                  <a:srgbClr val="000000"/>
                </a:solidFill>
                <a:effectLst/>
                <a:latin typeface="Calibri" panose="020F0502020204030204" pitchFamily="34" charset="0"/>
                <a:ea typeface="Calibri" panose="020F0502020204030204" pitchFamily="34" charset="0"/>
              </a:rPr>
              <a:t>. </a:t>
            </a:r>
          </a:p>
          <a:p>
            <a:endParaRPr lang="en-US" dirty="0">
              <a:solidFill>
                <a:srgbClr val="000000"/>
              </a:solidFill>
              <a:latin typeface="Calibri" panose="020F0502020204030204" pitchFamily="34" charset="0"/>
              <a:ea typeface="Calibri" panose="020F0502020204030204" pitchFamily="34" charset="0"/>
            </a:endParaRPr>
          </a:p>
          <a:p>
            <a:pPr marL="285750" indent="-285750" algn="ctr">
              <a:buFont typeface="Arial" panose="020B0604020202020204" pitchFamily="34" charset="0"/>
              <a:buChar char="•"/>
            </a:pPr>
            <a:r>
              <a:rPr lang="en-US" sz="1800" dirty="0">
                <a:solidFill>
                  <a:srgbClr val="000000"/>
                </a:solidFill>
                <a:effectLst/>
                <a:latin typeface="Calibri" panose="020F0502020204030204" pitchFamily="34" charset="0"/>
                <a:ea typeface="Calibri" panose="020F0502020204030204" pitchFamily="34" charset="0"/>
              </a:rPr>
              <a:t>AST activity is determined by measuring the rate of oxidation of NADH at 340 nm. </a:t>
            </a:r>
            <a:r>
              <a:rPr lang="en-US" sz="2800" dirty="0">
                <a:solidFill>
                  <a:srgbClr val="C00000"/>
                </a:solidFill>
                <a:effectLst/>
                <a:latin typeface="Calibri" panose="020F0502020204030204" pitchFamily="34" charset="0"/>
                <a:ea typeface="Calibri" panose="020F0502020204030204" pitchFamily="34" charset="0"/>
              </a:rPr>
              <a:t>How?</a:t>
            </a:r>
            <a:endParaRPr lang="en-US" sz="1800" b="1" kern="100" dirty="0">
              <a:solidFill>
                <a:srgbClr val="C00000"/>
              </a:solidFill>
              <a:effectLst/>
              <a:latin typeface="Calibri" panose="020F0502020204030204" pitchFamily="34" charset="0"/>
              <a:ea typeface="Calibri" panose="020F0502020204030204" pitchFamily="34" charset="0"/>
            </a:endParaRPr>
          </a:p>
        </p:txBody>
      </p:sp>
      <p:sp>
        <p:nvSpPr>
          <p:cNvPr id="10" name="مربع نص 9">
            <a:extLst>
              <a:ext uri="{FF2B5EF4-FFF2-40B4-BE49-F238E27FC236}">
                <a16:creationId xmlns:a16="http://schemas.microsoft.com/office/drawing/2014/main" id="{6616C37B-361E-6C69-BD7F-4056A849CB6D}"/>
              </a:ext>
            </a:extLst>
          </p:cNvPr>
          <p:cNvSpPr txBox="1"/>
          <p:nvPr/>
        </p:nvSpPr>
        <p:spPr>
          <a:xfrm>
            <a:off x="3886200" y="1676400"/>
            <a:ext cx="586122" cy="400110"/>
          </a:xfrm>
          <a:prstGeom prst="rect">
            <a:avLst/>
          </a:prstGeom>
          <a:noFill/>
        </p:spPr>
        <p:txBody>
          <a:bodyPr wrap="none" rtlCol="1">
            <a:spAutoFit/>
          </a:bodyPr>
          <a:lstStyle/>
          <a:p>
            <a:r>
              <a:rPr lang="en-US" sz="2000" b="1" dirty="0">
                <a:solidFill>
                  <a:srgbClr val="C00000"/>
                </a:solidFill>
                <a:effectLst/>
                <a:highlight>
                  <a:srgbClr val="00FFFF"/>
                </a:highlight>
                <a:latin typeface="Calibri" panose="020F0502020204030204" pitchFamily="34" charset="0"/>
                <a:ea typeface="Calibri" panose="020F0502020204030204" pitchFamily="34" charset="0"/>
              </a:rPr>
              <a:t>AST</a:t>
            </a:r>
            <a:endParaRPr lang="ar-SA" sz="2000" b="1" dirty="0">
              <a:solidFill>
                <a:srgbClr val="C00000"/>
              </a:solidFill>
              <a:highlight>
                <a:srgbClr val="00FFFF"/>
              </a:highlight>
            </a:endParaRPr>
          </a:p>
        </p:txBody>
      </p:sp>
      <p:sp>
        <p:nvSpPr>
          <p:cNvPr id="11" name="مربع نص 10">
            <a:extLst>
              <a:ext uri="{FF2B5EF4-FFF2-40B4-BE49-F238E27FC236}">
                <a16:creationId xmlns:a16="http://schemas.microsoft.com/office/drawing/2014/main" id="{9D34A86D-F210-B545-CAF0-2DB9D74FE631}"/>
              </a:ext>
            </a:extLst>
          </p:cNvPr>
          <p:cNvSpPr txBox="1"/>
          <p:nvPr/>
        </p:nvSpPr>
        <p:spPr>
          <a:xfrm>
            <a:off x="3765488" y="2438400"/>
            <a:ext cx="623889" cy="338554"/>
          </a:xfrm>
          <a:prstGeom prst="rect">
            <a:avLst/>
          </a:prstGeom>
          <a:noFill/>
        </p:spPr>
        <p:txBody>
          <a:bodyPr wrap="none" rtlCol="1">
            <a:spAutoFit/>
          </a:bodyPr>
          <a:lstStyle/>
          <a:p>
            <a:r>
              <a:rPr lang="en-US" sz="1600" b="1" dirty="0">
                <a:solidFill>
                  <a:srgbClr val="C00000"/>
                </a:solidFill>
              </a:rPr>
              <a:t>MDH</a:t>
            </a:r>
            <a:endParaRPr lang="ar-SA" sz="1600" b="1" dirty="0">
              <a:solidFill>
                <a:srgbClr val="C00000"/>
              </a:solidFill>
            </a:endParaRPr>
          </a:p>
        </p:txBody>
      </p:sp>
      <p:sp>
        <p:nvSpPr>
          <p:cNvPr id="4" name="مستطيل: زوايا مستديرة 3">
            <a:extLst>
              <a:ext uri="{FF2B5EF4-FFF2-40B4-BE49-F238E27FC236}">
                <a16:creationId xmlns:a16="http://schemas.microsoft.com/office/drawing/2014/main" id="{06452E8B-3C04-985E-88CB-6061C4DF6E82}"/>
              </a:ext>
            </a:extLst>
          </p:cNvPr>
          <p:cNvSpPr/>
          <p:nvPr/>
        </p:nvSpPr>
        <p:spPr>
          <a:xfrm>
            <a:off x="2209800" y="2438400"/>
            <a:ext cx="1219200" cy="533400"/>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ستطيل: زوايا مستديرة 4">
            <a:extLst>
              <a:ext uri="{FF2B5EF4-FFF2-40B4-BE49-F238E27FC236}">
                <a16:creationId xmlns:a16="http://schemas.microsoft.com/office/drawing/2014/main" id="{BB0E5265-9677-F89B-0484-F8706E4BF689}"/>
              </a:ext>
            </a:extLst>
          </p:cNvPr>
          <p:cNvSpPr/>
          <p:nvPr/>
        </p:nvSpPr>
        <p:spPr>
          <a:xfrm>
            <a:off x="3765487" y="2390680"/>
            <a:ext cx="623889" cy="433993"/>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مستطيل: زوايا مستديرة 7">
            <a:extLst>
              <a:ext uri="{FF2B5EF4-FFF2-40B4-BE49-F238E27FC236}">
                <a16:creationId xmlns:a16="http://schemas.microsoft.com/office/drawing/2014/main" id="{04E6DFCC-DE1F-94B6-BC3C-7A06FC99CD61}"/>
              </a:ext>
            </a:extLst>
          </p:cNvPr>
          <p:cNvSpPr/>
          <p:nvPr/>
        </p:nvSpPr>
        <p:spPr>
          <a:xfrm>
            <a:off x="685800" y="1857280"/>
            <a:ext cx="1157290" cy="533400"/>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مستطيل: زوايا مستديرة 8">
            <a:extLst>
              <a:ext uri="{FF2B5EF4-FFF2-40B4-BE49-F238E27FC236}">
                <a16:creationId xmlns:a16="http://schemas.microsoft.com/office/drawing/2014/main" id="{94BCA9AE-913A-C0FC-591A-5202CF8E5386}"/>
              </a:ext>
            </a:extLst>
          </p:cNvPr>
          <p:cNvSpPr/>
          <p:nvPr/>
        </p:nvSpPr>
        <p:spPr>
          <a:xfrm>
            <a:off x="1981200" y="1809810"/>
            <a:ext cx="1524000" cy="533400"/>
          </a:xfrm>
          <a:prstGeom prst="roundRect">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788945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72A9715-30FB-41A3-9A00-04A72796EE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0" y="1524000"/>
            <a:ext cx="6667500" cy="2571750"/>
          </a:xfrm>
          <a:prstGeom prst="rect">
            <a:avLst/>
          </a:prstGeom>
          <a:noFill/>
          <a:extLst>
            <a:ext uri="{909E8E84-426E-40DD-AFC4-6F175D3DCCD1}">
              <a14:hiddenFill xmlns:a14="http://schemas.microsoft.com/office/drawing/2010/main">
                <a:solidFill>
                  <a:srgbClr val="FFFFFF"/>
                </a:solidFill>
              </a14:hiddenFill>
            </a:ext>
          </a:extLst>
        </p:spPr>
      </p:pic>
      <p:sp>
        <p:nvSpPr>
          <p:cNvPr id="3" name="مربع نص 2">
            <a:extLst>
              <a:ext uri="{FF2B5EF4-FFF2-40B4-BE49-F238E27FC236}">
                <a16:creationId xmlns:a16="http://schemas.microsoft.com/office/drawing/2014/main" id="{65DF02D5-AAC4-275E-91F0-80FCC6AFCE46}"/>
              </a:ext>
            </a:extLst>
          </p:cNvPr>
          <p:cNvSpPr txBox="1"/>
          <p:nvPr/>
        </p:nvSpPr>
        <p:spPr>
          <a:xfrm>
            <a:off x="304800" y="5948693"/>
            <a:ext cx="8610600" cy="1138773"/>
          </a:xfrm>
          <a:prstGeom prst="rect">
            <a:avLst/>
          </a:prstGeom>
          <a:noFill/>
        </p:spPr>
        <p:txBody>
          <a:bodyPr wrap="square">
            <a:spAutoFit/>
          </a:bodyPr>
          <a:lstStyle/>
          <a:p>
            <a:r>
              <a:rPr lang="ar-SA" sz="1400" dirty="0">
                <a:hlinkClick r:id="rId3"/>
              </a:rPr>
              <a:t>https://proteopedia.org/wiki/index.php/Image:Ast-reaction_final_copy.JPG</a:t>
            </a:r>
            <a:endParaRPr lang="ar-SA" sz="1400" dirty="0"/>
          </a:p>
          <a:p>
            <a:endParaRPr lang="ar-SA" dirty="0"/>
          </a:p>
          <a:p>
            <a:endParaRPr lang="ar-SA" dirty="0"/>
          </a:p>
          <a:p>
            <a:endParaRPr lang="ar-SA" dirty="0"/>
          </a:p>
        </p:txBody>
      </p:sp>
    </p:spTree>
    <p:extLst>
      <p:ext uri="{BB962C8B-B14F-4D97-AF65-F5344CB8AC3E}">
        <p14:creationId xmlns:p14="http://schemas.microsoft.com/office/powerpoint/2010/main" val="4133111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4492F6C6-F0BF-E276-A9AC-70EFC63AAA36}"/>
              </a:ext>
            </a:extLst>
          </p:cNvPr>
          <p:cNvSpPr txBox="1"/>
          <p:nvPr/>
        </p:nvSpPr>
        <p:spPr>
          <a:xfrm>
            <a:off x="609600" y="533400"/>
            <a:ext cx="8153400" cy="3931910"/>
          </a:xfrm>
          <a:prstGeom prst="rect">
            <a:avLst/>
          </a:prstGeom>
          <a:noFill/>
        </p:spPr>
        <p:txBody>
          <a:bodyPr wrap="square">
            <a:spAutoFit/>
          </a:bodyPr>
          <a:lstStyle/>
          <a:p>
            <a:pPr marL="30480" indent="-6350">
              <a:lnSpc>
                <a:spcPct val="107000"/>
              </a:lnSpc>
            </a:pPr>
            <a:r>
              <a:rPr lang="en-US" sz="1800" b="1" kern="100" dirty="0">
                <a:solidFill>
                  <a:srgbClr val="C00000"/>
                </a:solidFill>
                <a:effectLst/>
                <a:latin typeface="Calibri" panose="020F0502020204030204" pitchFamily="34" charset="0"/>
                <a:ea typeface="Calibri" panose="020F0502020204030204" pitchFamily="34" charset="0"/>
              </a:rPr>
              <a:t>REAGENT COMPOSITION:</a:t>
            </a:r>
          </a:p>
          <a:p>
            <a:pPr marL="30480" indent="-6350">
              <a:lnSpc>
                <a:spcPct val="107000"/>
              </a:lnSpc>
            </a:pPr>
            <a:endParaRPr lang="en-US" b="1" kern="100" dirty="0">
              <a:solidFill>
                <a:srgbClr val="000000"/>
              </a:solidFill>
              <a:latin typeface="Calibri" panose="020F0502020204030204" pitchFamily="34" charset="0"/>
              <a:ea typeface="Calibri" panose="020F0502020204030204" pitchFamily="34" charset="0"/>
            </a:endParaRPr>
          </a:p>
          <a:p>
            <a:pPr marL="30480" indent="-6350">
              <a:lnSpc>
                <a:spcPct val="107000"/>
              </a:lnSpc>
            </a:pPr>
            <a:endParaRPr lang="en-US" sz="1800" b="1" kern="100" dirty="0">
              <a:solidFill>
                <a:srgbClr val="000000"/>
              </a:solidFill>
              <a:effectLst/>
              <a:latin typeface="Calibri" panose="020F0502020204030204" pitchFamily="34" charset="0"/>
              <a:ea typeface="Calibri" panose="020F0502020204030204" pitchFamily="34" charset="0"/>
            </a:endParaRPr>
          </a:p>
          <a:p>
            <a:pPr marL="30480" indent="-6350">
              <a:lnSpc>
                <a:spcPct val="107000"/>
              </a:lnSpc>
            </a:pPr>
            <a:endParaRPr lang="en-US" b="1" kern="100" dirty="0">
              <a:solidFill>
                <a:srgbClr val="000000"/>
              </a:solidFill>
              <a:latin typeface="Calibri" panose="020F0502020204030204" pitchFamily="34" charset="0"/>
              <a:ea typeface="Calibri" panose="020F0502020204030204" pitchFamily="34" charset="0"/>
            </a:endParaRPr>
          </a:p>
          <a:p>
            <a:pPr marL="309880" indent="-285750">
              <a:lnSpc>
                <a:spcPct val="107000"/>
              </a:lnSpc>
              <a:buFont typeface="Arial" panose="020B0604020202020204" pitchFamily="34" charset="0"/>
              <a:buChar char="•"/>
            </a:pPr>
            <a:r>
              <a:rPr lang="en-US" sz="1800" kern="100" dirty="0">
                <a:solidFill>
                  <a:srgbClr val="000000"/>
                </a:solidFill>
                <a:effectLst/>
                <a:latin typeface="Calibri" panose="020F0502020204030204" pitchFamily="34" charset="0"/>
                <a:ea typeface="Calibri" panose="020F0502020204030204" pitchFamily="34" charset="0"/>
              </a:rPr>
              <a:t>2-0xoglutarate.</a:t>
            </a:r>
          </a:p>
          <a:p>
            <a:pPr marL="309880" indent="-285750">
              <a:lnSpc>
                <a:spcPct val="107000"/>
              </a:lnSpc>
              <a:buFont typeface="Arial" panose="020B0604020202020204" pitchFamily="34" charset="0"/>
              <a:buChar char="•"/>
            </a:pPr>
            <a:endParaRPr lang="en-US" kern="100" dirty="0">
              <a:solidFill>
                <a:srgbClr val="000000"/>
              </a:solidFill>
              <a:latin typeface="Calibri" panose="020F0502020204030204" pitchFamily="34" charset="0"/>
              <a:ea typeface="Calibri" panose="020F0502020204030204" pitchFamily="34" charset="0"/>
            </a:endParaRPr>
          </a:p>
          <a:p>
            <a:pPr marL="309880" indent="-285750">
              <a:lnSpc>
                <a:spcPct val="107000"/>
              </a:lnSpc>
              <a:buFont typeface="Arial" panose="020B0604020202020204" pitchFamily="34" charset="0"/>
              <a:buChar char="•"/>
            </a:pPr>
            <a:r>
              <a:rPr lang="en-US" sz="1800" kern="100" dirty="0">
                <a:solidFill>
                  <a:srgbClr val="000000"/>
                </a:solidFill>
                <a:effectLst/>
                <a:latin typeface="Calibri" panose="020F0502020204030204" pitchFamily="34" charset="0"/>
                <a:ea typeface="Calibri" panose="020F0502020204030204" pitchFamily="34" charset="0"/>
              </a:rPr>
              <a:t>L-Aspartic Acid,</a:t>
            </a:r>
          </a:p>
          <a:p>
            <a:pPr marL="309880" indent="-285750">
              <a:lnSpc>
                <a:spcPct val="107000"/>
              </a:lnSpc>
              <a:buFont typeface="Arial" panose="020B0604020202020204" pitchFamily="34" charset="0"/>
              <a:buChar char="•"/>
            </a:pPr>
            <a:endParaRPr lang="en-US" kern="100" dirty="0">
              <a:solidFill>
                <a:srgbClr val="000000"/>
              </a:solidFill>
              <a:latin typeface="Calibri" panose="020F0502020204030204" pitchFamily="34" charset="0"/>
              <a:ea typeface="Calibri" panose="020F0502020204030204" pitchFamily="34" charset="0"/>
            </a:endParaRPr>
          </a:p>
          <a:p>
            <a:pPr marL="309880" indent="-285750">
              <a:lnSpc>
                <a:spcPct val="107000"/>
              </a:lnSpc>
              <a:buFont typeface="Arial" panose="020B0604020202020204" pitchFamily="34" charset="0"/>
              <a:buChar char="•"/>
            </a:pPr>
            <a:r>
              <a:rPr lang="en-US" sz="1800" kern="100" dirty="0">
                <a:solidFill>
                  <a:srgbClr val="000000"/>
                </a:solidFill>
                <a:effectLst/>
                <a:latin typeface="Calibri" panose="020F0502020204030204" pitchFamily="34" charset="0"/>
                <a:ea typeface="Calibri" panose="020F0502020204030204" pitchFamily="34" charset="0"/>
              </a:rPr>
              <a:t> NADH, </a:t>
            </a:r>
          </a:p>
          <a:p>
            <a:pPr marL="309880" indent="-285750">
              <a:lnSpc>
                <a:spcPct val="107000"/>
              </a:lnSpc>
              <a:buFont typeface="Arial" panose="020B0604020202020204" pitchFamily="34" charset="0"/>
              <a:buChar char="•"/>
            </a:pPr>
            <a:endParaRPr lang="en-US" kern="100" dirty="0">
              <a:solidFill>
                <a:srgbClr val="000000"/>
              </a:solidFill>
              <a:latin typeface="Calibri" panose="020F0502020204030204" pitchFamily="34" charset="0"/>
              <a:ea typeface="Calibri" panose="020F0502020204030204" pitchFamily="34" charset="0"/>
            </a:endParaRPr>
          </a:p>
          <a:p>
            <a:pPr marL="309880" indent="-285750">
              <a:lnSpc>
                <a:spcPct val="107000"/>
              </a:lnSpc>
              <a:buFont typeface="Arial" panose="020B0604020202020204" pitchFamily="34" charset="0"/>
              <a:buChar char="•"/>
            </a:pPr>
            <a:r>
              <a:rPr lang="en-US" sz="1800" kern="100" dirty="0">
                <a:solidFill>
                  <a:srgbClr val="000000"/>
                </a:solidFill>
                <a:effectLst/>
                <a:latin typeface="Calibri" panose="020F0502020204030204" pitchFamily="34" charset="0"/>
                <a:ea typeface="Calibri" panose="020F0502020204030204" pitchFamily="34" charset="0"/>
              </a:rPr>
              <a:t>MDH</a:t>
            </a:r>
          </a:p>
          <a:p>
            <a:pPr marL="24130">
              <a:lnSpc>
                <a:spcPct val="107000"/>
              </a:lnSpc>
            </a:pPr>
            <a:endParaRPr lang="en-US" kern="100" dirty="0">
              <a:solidFill>
                <a:srgbClr val="000000"/>
              </a:solidFill>
              <a:latin typeface="Calibri" panose="020F0502020204030204" pitchFamily="34" charset="0"/>
              <a:ea typeface="Calibri" panose="020F0502020204030204" pitchFamily="34" charset="0"/>
            </a:endParaRPr>
          </a:p>
          <a:p>
            <a:pPr marL="309880" indent="-285750">
              <a:lnSpc>
                <a:spcPct val="107000"/>
              </a:lnSpc>
              <a:buFont typeface="Arial" panose="020B0604020202020204" pitchFamily="34" charset="0"/>
              <a:buChar char="•"/>
            </a:pPr>
            <a:r>
              <a:rPr lang="en-US" sz="1800" kern="100" dirty="0">
                <a:solidFill>
                  <a:srgbClr val="000000"/>
                </a:solidFill>
                <a:effectLst/>
                <a:latin typeface="Calibri" panose="020F0502020204030204" pitchFamily="34" charset="0"/>
                <a:ea typeface="Calibri" panose="020F0502020204030204" pitchFamily="34" charset="0"/>
              </a:rPr>
              <a:t>LDH, Buffer, pH 7.8 ± 0.1 and nonreactive Preservatives and Fillers</a:t>
            </a:r>
            <a:endParaRPr lang="en-US" sz="1800" b="1"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11894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DF2B3F3-868A-4BAA-B8D1-2394C5412467}"/>
              </a:ext>
            </a:extLst>
          </p:cNvPr>
          <p:cNvSpPr/>
          <p:nvPr/>
        </p:nvSpPr>
        <p:spPr>
          <a:xfrm>
            <a:off x="190500" y="5029203"/>
            <a:ext cx="8763000" cy="1015663"/>
          </a:xfrm>
          <a:prstGeom prst="rect">
            <a:avLst/>
          </a:prstGeom>
        </p:spPr>
        <p:txBody>
          <a:bodyPr wrap="square">
            <a:spAutoFit/>
          </a:bodyPr>
          <a:lstStyle/>
          <a:p>
            <a:endParaRPr lang="en-US" sz="1200" dirty="0">
              <a:solidFill>
                <a:srgbClr val="000000"/>
              </a:solidFill>
              <a:latin typeface="+mj-lt"/>
            </a:endParaRPr>
          </a:p>
          <a:p>
            <a:r>
              <a:rPr lang="en-US" sz="1600" b="1" u="sng" dirty="0">
                <a:solidFill>
                  <a:srgbClr val="1C1C1C"/>
                </a:solidFill>
                <a:latin typeface="+mj-lt"/>
                <a:cs typeface="Times New Roman" panose="02020603050405020304" pitchFamily="18" charset="0"/>
              </a:rPr>
              <a:t>Choose the following on the spectrophotometer: </a:t>
            </a:r>
          </a:p>
          <a:p>
            <a:r>
              <a:rPr lang="en-US" sz="1600" b="1" dirty="0">
                <a:solidFill>
                  <a:srgbClr val="1C1C1C"/>
                </a:solidFill>
                <a:latin typeface="+mj-lt"/>
                <a:cs typeface="Times New Roman" panose="02020603050405020304" pitchFamily="18" charset="0"/>
              </a:rPr>
              <a:t>2) Applications </a:t>
            </a:r>
            <a:r>
              <a:rPr lang="pt-BR" sz="1600" b="1" dirty="0">
                <a:solidFill>
                  <a:srgbClr val="1C1C1C"/>
                </a:solidFill>
                <a:latin typeface="+mj-lt"/>
                <a:cs typeface="Times New Roman" panose="02020603050405020304" pitchFamily="18" charset="0"/>
              </a:rPr>
              <a:t>→</a:t>
            </a:r>
            <a:r>
              <a:rPr lang="en-US" sz="1600" b="1" dirty="0">
                <a:solidFill>
                  <a:srgbClr val="1C1C1C"/>
                </a:solidFill>
                <a:latin typeface="+mj-lt"/>
                <a:cs typeface="Times New Roman" panose="02020603050405020304" pitchFamily="18" charset="0"/>
              </a:rPr>
              <a:t>  2) Simple Kinetics </a:t>
            </a:r>
            <a:r>
              <a:rPr lang="pt-BR" sz="1600" b="1" dirty="0">
                <a:solidFill>
                  <a:srgbClr val="1C1C1C"/>
                </a:solidFill>
                <a:latin typeface="+mj-lt"/>
                <a:cs typeface="Times New Roman" panose="02020603050405020304" pitchFamily="18" charset="0"/>
              </a:rPr>
              <a:t>→ </a:t>
            </a:r>
            <a:r>
              <a:rPr lang="en-US" sz="1600" b="1" dirty="0">
                <a:solidFill>
                  <a:srgbClr val="1C1C1C"/>
                </a:solidFill>
                <a:latin typeface="+mj-lt"/>
                <a:cs typeface="Times New Roman" panose="02020603050405020304" pitchFamily="18" charset="0"/>
              </a:rPr>
              <a:t>wavelength (340 nm) </a:t>
            </a:r>
            <a:r>
              <a:rPr lang="pt-BR" sz="1600" b="1" dirty="0">
                <a:solidFill>
                  <a:srgbClr val="1C1C1C"/>
                </a:solidFill>
                <a:latin typeface="+mj-lt"/>
                <a:cs typeface="Times New Roman" panose="02020603050405020304" pitchFamily="18" charset="0"/>
              </a:rPr>
              <a:t>→ </a:t>
            </a:r>
            <a:r>
              <a:rPr lang="en-US" sz="1600" b="1" dirty="0">
                <a:solidFill>
                  <a:srgbClr val="1C1C1C"/>
                </a:solidFill>
                <a:latin typeface="+mj-lt"/>
                <a:cs typeface="Times New Roman" panose="02020603050405020304" pitchFamily="18" charset="0"/>
              </a:rPr>
              <a:t>Seconds </a:t>
            </a:r>
            <a:r>
              <a:rPr lang="pt-BR" sz="1600" b="1" dirty="0">
                <a:solidFill>
                  <a:srgbClr val="1C1C1C"/>
                </a:solidFill>
                <a:latin typeface="+mj-lt"/>
                <a:cs typeface="Times New Roman" panose="02020603050405020304" pitchFamily="18" charset="0"/>
              </a:rPr>
              <a:t>→ </a:t>
            </a:r>
            <a:r>
              <a:rPr lang="en-US" sz="1600" b="1" dirty="0">
                <a:solidFill>
                  <a:srgbClr val="1C1C1C"/>
                </a:solidFill>
                <a:latin typeface="+mj-lt"/>
                <a:cs typeface="Times New Roman" panose="02020603050405020304" pitchFamily="18" charset="0"/>
              </a:rPr>
              <a:t>Duration (300 sec =5 min) </a:t>
            </a:r>
            <a:r>
              <a:rPr lang="pt-BR" sz="1600" b="1" dirty="0">
                <a:solidFill>
                  <a:srgbClr val="1C1C1C"/>
                </a:solidFill>
                <a:latin typeface="+mj-lt"/>
                <a:cs typeface="Times New Roman" panose="02020603050405020304" pitchFamily="18" charset="0"/>
              </a:rPr>
              <a:t>→ </a:t>
            </a:r>
            <a:r>
              <a:rPr lang="en-US" sz="1600" b="1" dirty="0">
                <a:solidFill>
                  <a:srgbClr val="1C1C1C"/>
                </a:solidFill>
                <a:latin typeface="+mj-lt"/>
                <a:cs typeface="Times New Roman" panose="02020603050405020304" pitchFamily="18" charset="0"/>
              </a:rPr>
              <a:t>Print Data Table (off) </a:t>
            </a:r>
            <a:r>
              <a:rPr lang="pt-BR" sz="1600" b="1" dirty="0">
                <a:solidFill>
                  <a:srgbClr val="1C1C1C"/>
                </a:solidFill>
                <a:latin typeface="+mj-lt"/>
                <a:cs typeface="Times New Roman" panose="02020603050405020304" pitchFamily="18" charset="0"/>
              </a:rPr>
              <a:t>→ </a:t>
            </a:r>
            <a:r>
              <a:rPr lang="en-US" sz="1600" b="1" dirty="0">
                <a:solidFill>
                  <a:srgbClr val="1C1C1C"/>
                </a:solidFill>
                <a:latin typeface="+mj-lt"/>
                <a:cs typeface="Times New Roman" panose="02020603050405020304" pitchFamily="18" charset="0"/>
              </a:rPr>
              <a:t>Press start (2 times) </a:t>
            </a:r>
            <a:endParaRPr lang="en-US" sz="1600" dirty="0">
              <a:solidFill>
                <a:srgbClr val="1C1C1C"/>
              </a:solidFill>
              <a:latin typeface="+mj-lt"/>
              <a:cs typeface="Times New Roman" panose="02020603050405020304" pitchFamily="18" charset="0"/>
            </a:endParaRPr>
          </a:p>
        </p:txBody>
      </p:sp>
      <p:sp>
        <p:nvSpPr>
          <p:cNvPr id="10" name="مربع نص 9">
            <a:extLst>
              <a:ext uri="{FF2B5EF4-FFF2-40B4-BE49-F238E27FC236}">
                <a16:creationId xmlns:a16="http://schemas.microsoft.com/office/drawing/2014/main" id="{302474D1-5A6C-0F57-D7BD-E1F730A444DF}"/>
              </a:ext>
            </a:extLst>
          </p:cNvPr>
          <p:cNvSpPr txBox="1"/>
          <p:nvPr/>
        </p:nvSpPr>
        <p:spPr>
          <a:xfrm>
            <a:off x="381000" y="351470"/>
            <a:ext cx="6781800" cy="1477328"/>
          </a:xfrm>
          <a:prstGeom prst="rect">
            <a:avLst/>
          </a:prstGeom>
          <a:noFill/>
        </p:spPr>
        <p:txBody>
          <a:bodyPr wrap="square" rtlCol="1">
            <a:spAutoFit/>
          </a:bodyPr>
          <a:lstStyle/>
          <a:p>
            <a:r>
              <a:rPr lang="en-US" sz="1800" b="1" dirty="0">
                <a:solidFill>
                  <a:srgbClr val="C00000"/>
                </a:solidFill>
                <a:latin typeface="+mj-lt"/>
                <a:cs typeface="Andalus" panose="02020603050405020304" pitchFamily="18" charset="-78"/>
              </a:rPr>
              <a:t>Method</a:t>
            </a:r>
            <a:r>
              <a:rPr lang="en-US" sz="1800" b="1" dirty="0">
                <a:solidFill>
                  <a:srgbClr val="C00000"/>
                </a:solidFill>
                <a:latin typeface="+mj-lt"/>
                <a:cs typeface="Andalus" panose="02020603050405020304" pitchFamily="18" charset="-78"/>
                <a:sym typeface="Wingdings" panose="05000000000000000000" pitchFamily="2" charset="2"/>
              </a:rPr>
              <a:t>:  (Macro Method)</a:t>
            </a:r>
          </a:p>
          <a:p>
            <a:endParaRPr lang="en-US" b="1" dirty="0">
              <a:solidFill>
                <a:srgbClr val="C00000"/>
              </a:solidFill>
              <a:latin typeface="+mj-lt"/>
              <a:cs typeface="Andalus" panose="02020603050405020304" pitchFamily="18" charset="-78"/>
              <a:sym typeface="Wingdings" panose="05000000000000000000" pitchFamily="2" charset="2"/>
            </a:endParaRPr>
          </a:p>
          <a:p>
            <a:r>
              <a:rPr lang="en-US" dirty="0">
                <a:solidFill>
                  <a:srgbClr val="1C1C1C"/>
                </a:solidFill>
                <a:latin typeface="+mj-lt"/>
                <a:cs typeface="Times New Roman" panose="02020603050405020304" pitchFamily="18" charset="0"/>
              </a:rPr>
              <a:t>Pipette into clean and dry test tubes (Blank and Test):</a:t>
            </a:r>
          </a:p>
          <a:p>
            <a:endParaRPr lang="en-US" sz="1800" b="1" dirty="0">
              <a:solidFill>
                <a:srgbClr val="C00000"/>
              </a:solidFill>
              <a:latin typeface="+mj-lt"/>
              <a:cs typeface="Andalus" panose="02020603050405020304" pitchFamily="18" charset="-78"/>
            </a:endParaRPr>
          </a:p>
          <a:p>
            <a:endParaRPr lang="ar-SA" dirty="0">
              <a:solidFill>
                <a:srgbClr val="C00000"/>
              </a:solidFill>
            </a:endParaRPr>
          </a:p>
        </p:txBody>
      </p:sp>
      <p:graphicFrame>
        <p:nvGraphicFramePr>
          <p:cNvPr id="12" name="جدول 11">
            <a:extLst>
              <a:ext uri="{FF2B5EF4-FFF2-40B4-BE49-F238E27FC236}">
                <a16:creationId xmlns:a16="http://schemas.microsoft.com/office/drawing/2014/main" id="{03D5311B-821E-63B1-A01E-7697511EB9F2}"/>
              </a:ext>
            </a:extLst>
          </p:cNvPr>
          <p:cNvGraphicFramePr>
            <a:graphicFrameLocks noGrp="1"/>
          </p:cNvGraphicFramePr>
          <p:nvPr>
            <p:extLst>
              <p:ext uri="{D42A27DB-BD31-4B8C-83A1-F6EECF244321}">
                <p14:modId xmlns:p14="http://schemas.microsoft.com/office/powerpoint/2010/main" val="377379515"/>
              </p:ext>
            </p:extLst>
          </p:nvPr>
        </p:nvGraphicFramePr>
        <p:xfrm>
          <a:off x="190500" y="1447800"/>
          <a:ext cx="8496300" cy="3164840"/>
        </p:xfrm>
        <a:graphic>
          <a:graphicData uri="http://schemas.openxmlformats.org/drawingml/2006/table">
            <a:tbl>
              <a:tblPr rtl="1" firstRow="1" bandRow="1">
                <a:tableStyleId>{00A15C55-8517-42AA-B614-E9B94910E393}</a:tableStyleId>
              </a:tblPr>
              <a:tblGrid>
                <a:gridCol w="4248150">
                  <a:extLst>
                    <a:ext uri="{9D8B030D-6E8A-4147-A177-3AD203B41FA5}">
                      <a16:colId xmlns:a16="http://schemas.microsoft.com/office/drawing/2014/main" val="3322588766"/>
                    </a:ext>
                  </a:extLst>
                </a:gridCol>
                <a:gridCol w="1090908">
                  <a:extLst>
                    <a:ext uri="{9D8B030D-6E8A-4147-A177-3AD203B41FA5}">
                      <a16:colId xmlns:a16="http://schemas.microsoft.com/office/drawing/2014/main" val="1237796037"/>
                    </a:ext>
                  </a:extLst>
                </a:gridCol>
                <a:gridCol w="3157242">
                  <a:extLst>
                    <a:ext uri="{9D8B030D-6E8A-4147-A177-3AD203B41FA5}">
                      <a16:colId xmlns:a16="http://schemas.microsoft.com/office/drawing/2014/main" val="63313478"/>
                    </a:ext>
                  </a:extLst>
                </a:gridCol>
              </a:tblGrid>
              <a:tr h="370840">
                <a:tc>
                  <a:txBody>
                    <a:bodyPr/>
                    <a:lstStyle/>
                    <a:p>
                      <a:pPr algn="ctr" rtl="0"/>
                      <a:r>
                        <a:rPr lang="en-US" dirty="0"/>
                        <a:t>Test </a:t>
                      </a:r>
                      <a:endParaRPr lang="ar-SA" dirty="0"/>
                    </a:p>
                  </a:txBody>
                  <a:tcPr/>
                </a:tc>
                <a:tc>
                  <a:txBody>
                    <a:bodyPr/>
                    <a:lstStyle/>
                    <a:p>
                      <a:pPr algn="ctr" rtl="0"/>
                      <a:r>
                        <a:rPr lang="en-US" dirty="0"/>
                        <a:t>Blank </a:t>
                      </a:r>
                      <a:endParaRPr lang="ar-SA" dirty="0"/>
                    </a:p>
                  </a:txBody>
                  <a:tcPr/>
                </a:tc>
                <a:tc>
                  <a:txBody>
                    <a:bodyPr/>
                    <a:lstStyle/>
                    <a:p>
                      <a:pPr rtl="1"/>
                      <a:r>
                        <a:rPr lang="en-US" dirty="0"/>
                        <a:t>              </a:t>
                      </a:r>
                      <a:endParaRPr lang="ar-SA" dirty="0"/>
                    </a:p>
                  </a:txBody>
                  <a:tcPr/>
                </a:tc>
                <a:extLst>
                  <a:ext uri="{0D108BD9-81ED-4DB2-BD59-A6C34878D82A}">
                    <a16:rowId xmlns:a16="http://schemas.microsoft.com/office/drawing/2014/main" val="914103563"/>
                  </a:ext>
                </a:extLst>
              </a:tr>
              <a:tr h="370840">
                <a:tc>
                  <a:txBody>
                    <a:bodyPr/>
                    <a:lstStyle/>
                    <a:p>
                      <a:pPr algn="ctr" rtl="0"/>
                      <a:r>
                        <a:rPr lang="en-US" sz="1600" dirty="0"/>
                        <a:t>0 ml</a:t>
                      </a:r>
                      <a:endParaRPr lang="ar-SA" sz="1600" dirty="0"/>
                    </a:p>
                  </a:txBody>
                  <a:tcPr/>
                </a:tc>
                <a:tc>
                  <a:txBody>
                    <a:bodyPr/>
                    <a:lstStyle/>
                    <a:p>
                      <a:pPr algn="ctr" rtl="0"/>
                      <a:r>
                        <a:rPr lang="en-US" sz="1600" dirty="0"/>
                        <a:t>3.0 ml</a:t>
                      </a:r>
                      <a:endParaRPr lang="ar-SA" sz="1600" dirty="0"/>
                    </a:p>
                  </a:txBody>
                  <a:tcPr/>
                </a:tc>
                <a:tc>
                  <a:txBody>
                    <a:bodyPr/>
                    <a:lstStyle/>
                    <a:p>
                      <a:pPr algn="ctr" rtl="1"/>
                      <a:r>
                        <a:rPr lang="en-US" sz="1600" dirty="0"/>
                        <a:t>d.H2O  </a:t>
                      </a:r>
                      <a:endParaRPr lang="ar-SA" sz="1600" dirty="0"/>
                    </a:p>
                  </a:txBody>
                  <a:tcPr anchor="ctr"/>
                </a:tc>
                <a:extLst>
                  <a:ext uri="{0D108BD9-81ED-4DB2-BD59-A6C34878D82A}">
                    <a16:rowId xmlns:a16="http://schemas.microsoft.com/office/drawing/2014/main" val="1488759445"/>
                  </a:ext>
                </a:extLst>
              </a:tr>
              <a:tr h="370840">
                <a:tc>
                  <a:txBody>
                    <a:bodyPr/>
                    <a:lstStyle/>
                    <a:p>
                      <a:pPr algn="ctr" rtl="0"/>
                      <a:r>
                        <a:rPr lang="en-US" sz="1600" dirty="0"/>
                        <a:t>3.0 ml</a:t>
                      </a:r>
                      <a:endParaRPr lang="ar-SA" sz="1600" dirty="0"/>
                    </a:p>
                  </a:txBody>
                  <a:tcPr/>
                </a:tc>
                <a:tc>
                  <a:txBody>
                    <a:bodyPr/>
                    <a:lstStyle/>
                    <a:p>
                      <a:pPr algn="ctr" rtl="0"/>
                      <a:r>
                        <a:rPr lang="en-US" sz="1600" dirty="0"/>
                        <a:t>0 ml</a:t>
                      </a:r>
                      <a:endParaRPr lang="ar-SA" sz="1600" dirty="0"/>
                    </a:p>
                  </a:txBody>
                  <a:tcPr/>
                </a:tc>
                <a:tc>
                  <a:txBody>
                    <a:bodyPr/>
                    <a:lstStyle/>
                    <a:p>
                      <a:pPr rtl="0"/>
                      <a:r>
                        <a:rPr lang="en-US" sz="1600" dirty="0">
                          <a:solidFill>
                            <a:schemeClr val="dk1"/>
                          </a:solidFill>
                          <a:effectLst/>
                          <a:latin typeface="+mn-lt"/>
                          <a:ea typeface="+mn-ea"/>
                          <a:cs typeface="+mn-cs"/>
                        </a:rPr>
                        <a:t>Reconstituted reagent</a:t>
                      </a:r>
                      <a:endParaRPr lang="ar-SA" sz="1600" dirty="0"/>
                    </a:p>
                  </a:txBody>
                  <a:tcPr/>
                </a:tc>
                <a:extLst>
                  <a:ext uri="{0D108BD9-81ED-4DB2-BD59-A6C34878D82A}">
                    <a16:rowId xmlns:a16="http://schemas.microsoft.com/office/drawing/2014/main" val="2000596575"/>
                  </a:ext>
                </a:extLst>
              </a:tr>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00" dirty="0">
                          <a:effectLst/>
                        </a:rPr>
                        <a:t>Pre-warm to 37◦C, then add:</a:t>
                      </a:r>
                      <a:endParaRPr lang="en-US" sz="1600" kern="100" dirty="0">
                        <a:solidFill>
                          <a:srgbClr val="000000"/>
                        </a:solidFill>
                        <a:effectLst/>
                        <a:latin typeface="Calibri" panose="020F0502020204030204" pitchFamily="34" charset="0"/>
                        <a:ea typeface="Calibri" panose="020F0502020204030204" pitchFamily="34" charset="0"/>
                      </a:endParaRPr>
                    </a:p>
                  </a:txBody>
                  <a:tcPr anchor="ctr"/>
                </a:tc>
                <a:tc hMerge="1">
                  <a:txBody>
                    <a:bodyPr/>
                    <a:lstStyle/>
                    <a:p>
                      <a:pPr rtl="1"/>
                      <a:endParaRPr lang="ar-SA" dirty="0"/>
                    </a:p>
                  </a:txBody>
                  <a:tcPr/>
                </a:tc>
                <a:tc hMerge="1">
                  <a:txBody>
                    <a:bodyPr/>
                    <a:lstStyle/>
                    <a:p>
                      <a:pPr rtl="1"/>
                      <a:endParaRPr lang="ar-SA" dirty="0"/>
                    </a:p>
                  </a:txBody>
                  <a:tcPr/>
                </a:tc>
                <a:extLst>
                  <a:ext uri="{0D108BD9-81ED-4DB2-BD59-A6C34878D82A}">
                    <a16:rowId xmlns:a16="http://schemas.microsoft.com/office/drawing/2014/main" val="3832110709"/>
                  </a:ext>
                </a:extLst>
              </a:tr>
              <a:tr h="370840">
                <a:tc>
                  <a:txBody>
                    <a:bodyPr/>
                    <a:lstStyle/>
                    <a:p>
                      <a:pPr algn="ctr" rtl="0"/>
                      <a:r>
                        <a:rPr lang="en-US" sz="1600" dirty="0"/>
                        <a:t>0.2 ml</a:t>
                      </a:r>
                      <a:endParaRPr lang="ar-SA" sz="1600" dirty="0"/>
                    </a:p>
                  </a:txBody>
                  <a:tcPr/>
                </a:tc>
                <a:tc>
                  <a:txBody>
                    <a:bodyPr/>
                    <a:lstStyle/>
                    <a:p>
                      <a:pPr algn="ctr" rtl="0"/>
                      <a:r>
                        <a:rPr lang="en-US" sz="1600" dirty="0"/>
                        <a:t>0 ml</a:t>
                      </a:r>
                      <a:endParaRPr lang="ar-SA" sz="1600" dirty="0"/>
                    </a:p>
                  </a:txBody>
                  <a:tcPr/>
                </a:tc>
                <a:tc>
                  <a:txBody>
                    <a:bodyPr/>
                    <a:lstStyle/>
                    <a:p>
                      <a:pPr algn="l" rtl="0"/>
                      <a:r>
                        <a:rPr lang="en-US" sz="1600" dirty="0"/>
                        <a:t>Sample</a:t>
                      </a:r>
                      <a:endParaRPr lang="ar-SA" sz="1600" dirty="0"/>
                    </a:p>
                  </a:txBody>
                  <a:tcPr/>
                </a:tc>
                <a:extLst>
                  <a:ext uri="{0D108BD9-81ED-4DB2-BD59-A6C34878D82A}">
                    <a16:rowId xmlns:a16="http://schemas.microsoft.com/office/drawing/2014/main" val="3224127489"/>
                  </a:ext>
                </a:extLst>
              </a:tr>
              <a:tr h="37084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00" dirty="0">
                          <a:effectLst/>
                          <a:latin typeface="+mn-lt"/>
                        </a:rPr>
                        <a:t>- Mix and incubate at 37 </a:t>
                      </a:r>
                      <a:r>
                        <a:rPr lang="en-US" sz="1600" kern="100" baseline="30000" dirty="0" err="1">
                          <a:effectLst/>
                          <a:latin typeface="+mn-lt"/>
                        </a:rPr>
                        <a:t>o</a:t>
                      </a:r>
                      <a:r>
                        <a:rPr lang="en-US" sz="1600" kern="100" dirty="0" err="1">
                          <a:effectLst/>
                          <a:latin typeface="+mn-lt"/>
                        </a:rPr>
                        <a:t>c</a:t>
                      </a:r>
                      <a:r>
                        <a:rPr lang="en-US" sz="1600" kern="100" dirty="0">
                          <a:effectLst/>
                          <a:latin typeface="+mn-lt"/>
                        </a:rPr>
                        <a:t> for 1 minute and read the absorbance at 340 nm against distilled water (A1).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kern="100" dirty="0">
                        <a:effectLst/>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00" dirty="0">
                          <a:effectLst/>
                          <a:latin typeface="+mn-lt"/>
                        </a:rPr>
                        <a:t>- Re-incubate at 37 </a:t>
                      </a:r>
                      <a:r>
                        <a:rPr lang="en-US" sz="1600" kern="100" baseline="30000" dirty="0" err="1">
                          <a:effectLst/>
                          <a:latin typeface="+mn-lt"/>
                        </a:rPr>
                        <a:t>o</a:t>
                      </a:r>
                      <a:r>
                        <a:rPr lang="en-US" sz="1600" kern="100" dirty="0" err="1">
                          <a:effectLst/>
                          <a:latin typeface="+mn-lt"/>
                        </a:rPr>
                        <a:t>c</a:t>
                      </a:r>
                      <a:r>
                        <a:rPr lang="en-US" sz="1600" kern="100" dirty="0">
                          <a:effectLst/>
                          <a:latin typeface="+mn-lt"/>
                        </a:rPr>
                        <a:t> and after exactly 5 min. read the absorbance (A2).</a:t>
                      </a:r>
                      <a:endParaRPr lang="en-US" sz="1600" kern="100" dirty="0">
                        <a:solidFill>
                          <a:srgbClr val="000000"/>
                        </a:solidFill>
                        <a:effectLst/>
                        <a:latin typeface="+mn-lt"/>
                        <a:ea typeface="Calibri" panose="020F0502020204030204" pitchFamily="34" charset="0"/>
                      </a:endParaRPr>
                    </a:p>
                    <a:p>
                      <a:pPr algn="ctr" rtl="1"/>
                      <a:endParaRPr lang="ar-SA" sz="1600" dirty="0"/>
                    </a:p>
                  </a:txBody>
                  <a:tcPr/>
                </a:tc>
                <a:tc hMerge="1">
                  <a:txBody>
                    <a:bodyPr/>
                    <a:lstStyle/>
                    <a:p>
                      <a:pPr rtl="1"/>
                      <a:endParaRPr lang="ar-SA"/>
                    </a:p>
                  </a:txBody>
                  <a:tcPr/>
                </a:tc>
                <a:tc hMerge="1">
                  <a:txBody>
                    <a:bodyPr/>
                    <a:lstStyle/>
                    <a:p>
                      <a:pPr rtl="1"/>
                      <a:endParaRPr lang="ar-SA" dirty="0"/>
                    </a:p>
                  </a:txBody>
                  <a:tcPr/>
                </a:tc>
                <a:extLst>
                  <a:ext uri="{0D108BD9-81ED-4DB2-BD59-A6C34878D82A}">
                    <a16:rowId xmlns:a16="http://schemas.microsoft.com/office/drawing/2014/main" val="3860523924"/>
                  </a:ext>
                </a:extLst>
              </a:tr>
            </a:tbl>
          </a:graphicData>
        </a:graphic>
      </p:graphicFrame>
    </p:spTree>
    <p:extLst>
      <p:ext uri="{BB962C8B-B14F-4D97-AF65-F5344CB8AC3E}">
        <p14:creationId xmlns:p14="http://schemas.microsoft.com/office/powerpoint/2010/main" val="4169768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2970" y="896065"/>
            <a:ext cx="6583680" cy="627131"/>
          </a:xfrm>
        </p:spPr>
        <p:txBody>
          <a:bodyPr>
            <a:normAutofit/>
          </a:bodyPr>
          <a:lstStyle/>
          <a:p>
            <a:r>
              <a:rPr lang="en-US" sz="2400" b="1" dirty="0">
                <a:latin typeface="+mj-lt"/>
                <a:cs typeface="Andalus" panose="02020603050405020304" pitchFamily="18" charset="-78"/>
              </a:rPr>
              <a:t>Results</a:t>
            </a:r>
          </a:p>
        </p:txBody>
      </p:sp>
      <p:sp>
        <p:nvSpPr>
          <p:cNvPr id="3" name="Subtitle 2"/>
          <p:cNvSpPr>
            <a:spLocks noGrp="1"/>
          </p:cNvSpPr>
          <p:nvPr>
            <p:ph type="subTitle" idx="1"/>
          </p:nvPr>
        </p:nvSpPr>
        <p:spPr>
          <a:xfrm>
            <a:off x="914400" y="2570232"/>
            <a:ext cx="6583680" cy="3144769"/>
          </a:xfrm>
        </p:spPr>
        <p:txBody>
          <a:bodyPr>
            <a:normAutofit fontScale="85000" lnSpcReduction="20000"/>
          </a:bodyPr>
          <a:lstStyle/>
          <a:p>
            <a:endParaRPr lang="en-US" dirty="0">
              <a:latin typeface="+mj-lt"/>
            </a:endParaRPr>
          </a:p>
          <a:p>
            <a:endParaRPr lang="en-US" dirty="0">
              <a:latin typeface="+mj-lt"/>
            </a:endParaRPr>
          </a:p>
          <a:p>
            <a:endParaRPr lang="en-US" dirty="0">
              <a:latin typeface="+mj-lt"/>
            </a:endParaRPr>
          </a:p>
          <a:p>
            <a:endParaRPr lang="en-US" dirty="0">
              <a:latin typeface="+mj-lt"/>
            </a:endParaRPr>
          </a:p>
          <a:p>
            <a:endParaRPr lang="en-US" dirty="0">
              <a:latin typeface="+mj-lt"/>
            </a:endParaRPr>
          </a:p>
          <a:p>
            <a:endParaRPr lang="en-US" dirty="0">
              <a:latin typeface="+mj-lt"/>
            </a:endParaRPr>
          </a:p>
          <a:p>
            <a:endParaRPr lang="en-US" dirty="0">
              <a:latin typeface="+mj-lt"/>
            </a:endParaRPr>
          </a:p>
          <a:p>
            <a:endParaRPr lang="en-US" dirty="0">
              <a:latin typeface="+mj-lt"/>
            </a:endParaRPr>
          </a:p>
          <a:p>
            <a:pPr>
              <a:spcBef>
                <a:spcPct val="0"/>
              </a:spcBef>
            </a:pPr>
            <a:r>
              <a:rPr lang="en-US" sz="2400" b="1" dirty="0">
                <a:solidFill>
                  <a:srgbClr val="C00000"/>
                </a:solidFill>
                <a:latin typeface="+mj-lt"/>
                <a:ea typeface="+mj-ea"/>
                <a:cs typeface="Andalus" panose="02020603050405020304" pitchFamily="18" charset="-78"/>
              </a:rPr>
              <a:t>Calculations:</a:t>
            </a:r>
          </a:p>
          <a:p>
            <a:pPr>
              <a:spcBef>
                <a:spcPct val="0"/>
              </a:spcBef>
            </a:pPr>
            <a:endParaRPr lang="en-US" sz="2400" b="1" dirty="0">
              <a:solidFill>
                <a:schemeClr val="tx2"/>
              </a:solidFill>
              <a:latin typeface="+mj-lt"/>
              <a:ea typeface="+mj-ea"/>
              <a:cs typeface="Andalus" panose="02020603050405020304" pitchFamily="18" charset="-78"/>
            </a:endParaRPr>
          </a:p>
          <a:p>
            <a:pPr>
              <a:spcBef>
                <a:spcPct val="0"/>
              </a:spcBef>
            </a:pPr>
            <a:r>
              <a:rPr lang="en-US" sz="1800" b="1" kern="100" dirty="0">
                <a:solidFill>
                  <a:srgbClr val="000000"/>
                </a:solidFill>
                <a:effectLst/>
                <a:latin typeface="Calibri" panose="020F0502020204030204" pitchFamily="34" charset="0"/>
                <a:ea typeface="Calibri" panose="020F0502020204030204" pitchFamily="34" charset="0"/>
              </a:rPr>
              <a:t>(A1 –A2) X 514 = AST ACTIVITY (U/L)</a:t>
            </a:r>
          </a:p>
          <a:p>
            <a:pPr>
              <a:spcBef>
                <a:spcPct val="0"/>
              </a:spcBef>
            </a:pPr>
            <a:endParaRPr lang="en-US" b="1" kern="100" dirty="0">
              <a:solidFill>
                <a:srgbClr val="000000"/>
              </a:solidFill>
              <a:latin typeface="Calibri" panose="020F0502020204030204" pitchFamily="34" charset="0"/>
              <a:ea typeface="Calibri" panose="020F0502020204030204" pitchFamily="34" charset="0"/>
            </a:endParaRPr>
          </a:p>
          <a:p>
            <a:pPr>
              <a:spcBef>
                <a:spcPct val="0"/>
              </a:spcBef>
            </a:pPr>
            <a:endParaRPr lang="en-US" sz="1800" b="1" kern="100" dirty="0">
              <a:solidFill>
                <a:srgbClr val="000000"/>
              </a:solidFill>
              <a:effectLst/>
              <a:latin typeface="Calibri" panose="020F0502020204030204" pitchFamily="34" charset="0"/>
              <a:ea typeface="Calibri" panose="020F0502020204030204" pitchFamily="34" charset="0"/>
            </a:endParaRPr>
          </a:p>
          <a:p>
            <a:pPr marL="285750" marR="0" lvl="0" indent="-285750" defTabSz="914400" rtl="0" eaLnBrk="0" fontAlgn="base" latinLnBrk="0" hangingPunct="0">
              <a:lnSpc>
                <a:spcPct val="100000"/>
              </a:lnSpc>
              <a:spcBef>
                <a:spcPct val="0"/>
              </a:spcBef>
              <a:spcAft>
                <a:spcPct val="0"/>
              </a:spcAft>
              <a:buClrTx/>
              <a:buSzTx/>
              <a:buFont typeface="Arial" panose="020B0604020202020204" pitchFamily="34" charset="0"/>
              <a:buChar char="•"/>
              <a:tabLst>
                <a:tab pos="1922463" algn="ctr"/>
              </a:tabLst>
            </a:pPr>
            <a:r>
              <a:rPr lang="en-US" sz="1800" dirty="0">
                <a:solidFill>
                  <a:srgbClr val="000000"/>
                </a:solidFill>
                <a:effectLst/>
                <a:latin typeface="+mn-lt"/>
                <a:ea typeface="Calibri" panose="020F0502020204030204" pitchFamily="34" charset="0"/>
              </a:rPr>
              <a:t>Normal range:</a:t>
            </a:r>
            <a:endParaRPr lang="en-US" altLang="ar-SA" sz="1800" dirty="0">
              <a:solidFill>
                <a:srgbClr val="000000"/>
              </a:solidFill>
              <a:latin typeface="+mn-l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922463" algn="ctr"/>
              </a:tabLst>
            </a:pPr>
            <a:r>
              <a:rPr kumimoji="0" lang="en-US" altLang="ar-SA" sz="1800" b="0" i="0" u="none" strike="noStrike" cap="none" normalizeH="0" baseline="0" dirty="0">
                <a:ln>
                  <a:noFill/>
                </a:ln>
                <a:solidFill>
                  <a:srgbClr val="000000"/>
                </a:solidFill>
                <a:effectLst/>
                <a:latin typeface="+mn-lt"/>
                <a:ea typeface="Calibri" panose="020F0502020204030204" pitchFamily="34" charset="0"/>
              </a:rPr>
              <a:t>For Men: up to 37 U/L</a:t>
            </a:r>
            <a:endParaRPr kumimoji="0" lang="en-US" altLang="ar-SA" sz="18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1922463" algn="ctr"/>
              </a:tabLst>
            </a:pPr>
            <a:r>
              <a:rPr lang="en-US" altLang="ar-SA" sz="1800" dirty="0">
                <a:solidFill>
                  <a:srgbClr val="000000"/>
                </a:solidFill>
                <a:latin typeface="+mn-lt"/>
                <a:ea typeface="Calibri" panose="020F0502020204030204" pitchFamily="34" charset="0"/>
              </a:rPr>
              <a:t>For women: </a:t>
            </a:r>
            <a:r>
              <a:rPr kumimoji="0" lang="en-US" altLang="ar-SA" sz="1800" b="0" i="0" u="none" strike="noStrike" cap="none" normalizeH="0" baseline="0" dirty="0">
                <a:ln>
                  <a:noFill/>
                </a:ln>
                <a:solidFill>
                  <a:srgbClr val="000000"/>
                </a:solidFill>
                <a:effectLst/>
                <a:latin typeface="+mn-lt"/>
                <a:ea typeface="Calibri" panose="020F0502020204030204" pitchFamily="34" charset="0"/>
              </a:rPr>
              <a:t>up to 31 U/L</a:t>
            </a:r>
            <a:endParaRPr kumimoji="0" lang="en-US" altLang="ar-SA" sz="1800" b="0" i="0" u="none" strike="noStrike" cap="none" normalizeH="0" baseline="0" dirty="0">
              <a:ln>
                <a:noFill/>
              </a:ln>
              <a:solidFill>
                <a:schemeClr val="tx1"/>
              </a:solidFill>
              <a:effectLst/>
              <a:latin typeface="+mn-lt"/>
            </a:endParaRPr>
          </a:p>
          <a:p>
            <a:pPr>
              <a:spcBef>
                <a:spcPct val="0"/>
              </a:spcBef>
            </a:pPr>
            <a:endParaRPr lang="en-US" sz="1800" b="1" kern="100" dirty="0">
              <a:solidFill>
                <a:srgbClr val="000000"/>
              </a:solidFill>
              <a:effectLst/>
              <a:latin typeface="Calibri" panose="020F0502020204030204" pitchFamily="34" charset="0"/>
              <a:ea typeface="Calibri" panose="020F0502020204030204" pitchFamily="34" charset="0"/>
            </a:endParaRPr>
          </a:p>
          <a:p>
            <a:pPr>
              <a:spcBef>
                <a:spcPct val="0"/>
              </a:spcBef>
            </a:pPr>
            <a:endParaRPr lang="en-US" sz="2400" b="1" dirty="0">
              <a:solidFill>
                <a:schemeClr val="tx2"/>
              </a:solidFill>
              <a:latin typeface="+mj-lt"/>
              <a:ea typeface="+mj-ea"/>
              <a:cs typeface="Andalus" panose="02020603050405020304" pitchFamily="18" charset="-78"/>
            </a:endParaRPr>
          </a:p>
        </p:txBody>
      </p:sp>
      <p:graphicFrame>
        <p:nvGraphicFramePr>
          <p:cNvPr id="5" name="Table 4">
            <a:extLst>
              <a:ext uri="{FF2B5EF4-FFF2-40B4-BE49-F238E27FC236}">
                <a16:creationId xmlns:a16="http://schemas.microsoft.com/office/drawing/2014/main" id="{F6A9CD9C-14E7-4D05-B089-0BDB6C9AED6E}"/>
              </a:ext>
            </a:extLst>
          </p:cNvPr>
          <p:cNvGraphicFramePr>
            <a:graphicFrameLocks noGrp="1"/>
          </p:cNvGraphicFramePr>
          <p:nvPr>
            <p:extLst>
              <p:ext uri="{D42A27DB-BD31-4B8C-83A1-F6EECF244321}">
                <p14:modId xmlns:p14="http://schemas.microsoft.com/office/powerpoint/2010/main" val="3415434568"/>
              </p:ext>
            </p:extLst>
          </p:nvPr>
        </p:nvGraphicFramePr>
        <p:xfrm>
          <a:off x="3048000" y="1937312"/>
          <a:ext cx="2777490" cy="1265840"/>
        </p:xfrm>
        <a:graphic>
          <a:graphicData uri="http://schemas.openxmlformats.org/drawingml/2006/table">
            <a:tbl>
              <a:tblPr firstRow="1" bandRow="1">
                <a:tableStyleId>{00A15C55-8517-42AA-B614-E9B94910E393}</a:tableStyleId>
              </a:tblPr>
              <a:tblGrid>
                <a:gridCol w="777240">
                  <a:extLst>
                    <a:ext uri="{9D8B030D-6E8A-4147-A177-3AD203B41FA5}">
                      <a16:colId xmlns:a16="http://schemas.microsoft.com/office/drawing/2014/main" val="3280076856"/>
                    </a:ext>
                  </a:extLst>
                </a:gridCol>
                <a:gridCol w="1085850">
                  <a:extLst>
                    <a:ext uri="{9D8B030D-6E8A-4147-A177-3AD203B41FA5}">
                      <a16:colId xmlns:a16="http://schemas.microsoft.com/office/drawing/2014/main" val="42176673"/>
                    </a:ext>
                  </a:extLst>
                </a:gridCol>
                <a:gridCol w="914400">
                  <a:extLst>
                    <a:ext uri="{9D8B030D-6E8A-4147-A177-3AD203B41FA5}">
                      <a16:colId xmlns:a16="http://schemas.microsoft.com/office/drawing/2014/main" val="418641130"/>
                    </a:ext>
                  </a:extLst>
                </a:gridCol>
              </a:tblGrid>
              <a:tr h="609600">
                <a:tc>
                  <a:txBody>
                    <a:bodyPr/>
                    <a:lstStyle/>
                    <a:p>
                      <a:pPr algn="ctr"/>
                      <a:r>
                        <a:rPr lang="en-US" sz="1400" dirty="0"/>
                        <a:t>Time</a:t>
                      </a:r>
                    </a:p>
                  </a:txBody>
                  <a:tcPr marL="68580" marR="68580" marT="34290" marB="34290"/>
                </a:tc>
                <a:tc gridSpan="2">
                  <a:txBody>
                    <a:bodyPr/>
                    <a:lstStyle/>
                    <a:p>
                      <a:pPr algn="ctr"/>
                      <a:r>
                        <a:rPr lang="en-US" sz="1400" dirty="0"/>
                        <a:t>Absorbance 340nm</a:t>
                      </a:r>
                    </a:p>
                  </a:txBody>
                  <a:tcPr marL="68580" marR="68580" marT="34290" marB="34290"/>
                </a:tc>
                <a:tc hMerge="1">
                  <a:txBody>
                    <a:bodyPr/>
                    <a:lstStyle/>
                    <a:p>
                      <a:endParaRPr lang="en-US" dirty="0"/>
                    </a:p>
                  </a:txBody>
                  <a:tcPr/>
                </a:tc>
                <a:extLst>
                  <a:ext uri="{0D108BD9-81ED-4DB2-BD59-A6C34878D82A}">
                    <a16:rowId xmlns:a16="http://schemas.microsoft.com/office/drawing/2014/main" val="1621616172"/>
                  </a:ext>
                </a:extLst>
              </a:tr>
              <a:tr h="328120">
                <a:tc>
                  <a:txBody>
                    <a:bodyPr/>
                    <a:lstStyle/>
                    <a:p>
                      <a:r>
                        <a:rPr lang="en-US" sz="1400" dirty="0"/>
                        <a:t>1 min</a:t>
                      </a:r>
                      <a:endParaRPr lang="en-US" sz="1400" dirty="0">
                        <a:solidFill>
                          <a:srgbClr val="1C1C1C"/>
                        </a:solidFill>
                      </a:endParaRPr>
                    </a:p>
                  </a:txBody>
                  <a:tcPr marL="68580" marR="68580" marT="34290" marB="34290"/>
                </a:tc>
                <a:tc>
                  <a:txBody>
                    <a:bodyPr/>
                    <a:lstStyle/>
                    <a:p>
                      <a:pPr algn="ctr"/>
                      <a:r>
                        <a:rPr lang="en-US" sz="1400" dirty="0"/>
                        <a:t>A1</a:t>
                      </a:r>
                      <a:endParaRPr lang="en-US" sz="1400" dirty="0">
                        <a:solidFill>
                          <a:srgbClr val="1C1C1C"/>
                        </a:solidFill>
                      </a:endParaRP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2445516663"/>
                  </a:ext>
                </a:extLst>
              </a:tr>
              <a:tr h="328120">
                <a:tc>
                  <a:txBody>
                    <a:bodyPr/>
                    <a:lstStyle/>
                    <a:p>
                      <a:r>
                        <a:rPr lang="en-US" sz="1400" dirty="0"/>
                        <a:t>5 min</a:t>
                      </a:r>
                      <a:endParaRPr lang="en-US" sz="1400" dirty="0">
                        <a:solidFill>
                          <a:srgbClr val="1C1C1C"/>
                        </a:solidFill>
                      </a:endParaRPr>
                    </a:p>
                  </a:txBody>
                  <a:tcPr marL="68580" marR="68580" marT="34290" marB="34290"/>
                </a:tc>
                <a:tc>
                  <a:txBody>
                    <a:bodyPr/>
                    <a:lstStyle/>
                    <a:p>
                      <a:pPr algn="ctr"/>
                      <a:r>
                        <a:rPr lang="en-US" sz="1400" dirty="0"/>
                        <a:t>A2</a:t>
                      </a:r>
                      <a:endParaRPr lang="en-US" sz="1400" dirty="0">
                        <a:solidFill>
                          <a:srgbClr val="1C1C1C"/>
                        </a:solidFill>
                      </a:endParaRPr>
                    </a:p>
                  </a:txBody>
                  <a:tcPr marL="68580" marR="68580" marT="34290" marB="34290"/>
                </a:tc>
                <a:tc>
                  <a:txBody>
                    <a:bodyPr/>
                    <a:lstStyle/>
                    <a:p>
                      <a:endParaRPr lang="en-US" sz="1400" dirty="0"/>
                    </a:p>
                  </a:txBody>
                  <a:tcPr marL="68580" marR="68580" marT="34290" marB="34290"/>
                </a:tc>
                <a:extLst>
                  <a:ext uri="{0D108BD9-81ED-4DB2-BD59-A6C34878D82A}">
                    <a16:rowId xmlns:a16="http://schemas.microsoft.com/office/drawing/2014/main" val="762178018"/>
                  </a:ext>
                </a:extLst>
              </a:tr>
            </a:tbl>
          </a:graphicData>
        </a:graphic>
      </p:graphicFrame>
    </p:spTree>
    <p:extLst>
      <p:ext uri="{BB962C8B-B14F-4D97-AF65-F5344CB8AC3E}">
        <p14:creationId xmlns:p14="http://schemas.microsoft.com/office/powerpoint/2010/main" val="2052768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008062"/>
            <a:ext cx="2168525" cy="635000"/>
          </a:xfrm>
          <a:prstGeom prst="rect">
            <a:avLst/>
          </a:prstGeom>
        </p:spPr>
        <p:txBody>
          <a:bodyPr vert="horz" wrap="square" lIns="0" tIns="12700" rIns="0" bIns="0" rtlCol="0">
            <a:spAutoFit/>
          </a:bodyPr>
          <a:lstStyle/>
          <a:p>
            <a:pPr marL="12700">
              <a:lnSpc>
                <a:spcPct val="100000"/>
              </a:lnSpc>
              <a:spcBef>
                <a:spcPts val="100"/>
              </a:spcBef>
            </a:pPr>
            <a:r>
              <a:rPr b="1" spc="50" dirty="0">
                <a:solidFill>
                  <a:schemeClr val="accent4">
                    <a:lumMod val="75000"/>
                  </a:schemeClr>
                </a:solidFill>
                <a:latin typeface="+mj-lt"/>
                <a:cs typeface="Garamond"/>
              </a:rPr>
              <a:t>O</a:t>
            </a:r>
            <a:r>
              <a:rPr b="1" spc="-20" dirty="0">
                <a:solidFill>
                  <a:schemeClr val="accent4">
                    <a:lumMod val="75000"/>
                  </a:schemeClr>
                </a:solidFill>
                <a:latin typeface="+mj-lt"/>
                <a:cs typeface="Garamond"/>
              </a:rPr>
              <a:t>b</a:t>
            </a:r>
            <a:r>
              <a:rPr b="1" spc="-70" dirty="0">
                <a:solidFill>
                  <a:schemeClr val="accent4">
                    <a:lumMod val="75000"/>
                  </a:schemeClr>
                </a:solidFill>
                <a:latin typeface="+mj-lt"/>
                <a:cs typeface="Garamond"/>
              </a:rPr>
              <a:t>j</a:t>
            </a:r>
            <a:r>
              <a:rPr b="1" spc="-200" dirty="0">
                <a:solidFill>
                  <a:schemeClr val="accent4">
                    <a:lumMod val="75000"/>
                  </a:schemeClr>
                </a:solidFill>
                <a:latin typeface="+mj-lt"/>
                <a:cs typeface="Garamond"/>
              </a:rPr>
              <a:t>e</a:t>
            </a:r>
            <a:r>
              <a:rPr b="1" spc="-265" dirty="0">
                <a:solidFill>
                  <a:schemeClr val="accent4">
                    <a:lumMod val="75000"/>
                  </a:schemeClr>
                </a:solidFill>
                <a:latin typeface="+mj-lt"/>
                <a:cs typeface="Garamond"/>
              </a:rPr>
              <a:t>c</a:t>
            </a:r>
            <a:r>
              <a:rPr b="1" spc="25" dirty="0">
                <a:solidFill>
                  <a:schemeClr val="accent4">
                    <a:lumMod val="75000"/>
                  </a:schemeClr>
                </a:solidFill>
                <a:latin typeface="+mj-lt"/>
                <a:cs typeface="Garamond"/>
              </a:rPr>
              <a:t>t</a:t>
            </a:r>
            <a:r>
              <a:rPr b="1" spc="-105" dirty="0">
                <a:solidFill>
                  <a:schemeClr val="accent4">
                    <a:lumMod val="75000"/>
                  </a:schemeClr>
                </a:solidFill>
                <a:latin typeface="+mj-lt"/>
                <a:cs typeface="Garamond"/>
              </a:rPr>
              <a:t>iv</a:t>
            </a:r>
            <a:r>
              <a:rPr b="1" spc="-200" dirty="0">
                <a:solidFill>
                  <a:schemeClr val="accent4">
                    <a:lumMod val="75000"/>
                  </a:schemeClr>
                </a:solidFill>
                <a:latin typeface="+mj-lt"/>
                <a:cs typeface="Garamond"/>
              </a:rPr>
              <a:t>e</a:t>
            </a:r>
            <a:r>
              <a:rPr b="1" spc="-190" dirty="0">
                <a:solidFill>
                  <a:schemeClr val="accent4">
                    <a:lumMod val="75000"/>
                  </a:schemeClr>
                </a:solidFill>
                <a:latin typeface="+mj-lt"/>
                <a:cs typeface="Garamond"/>
              </a:rPr>
              <a:t>s</a:t>
            </a:r>
          </a:p>
        </p:txBody>
      </p:sp>
      <p:sp>
        <p:nvSpPr>
          <p:cNvPr id="3" name="object 3"/>
          <p:cNvSpPr txBox="1"/>
          <p:nvPr/>
        </p:nvSpPr>
        <p:spPr>
          <a:xfrm>
            <a:off x="76200" y="1947136"/>
            <a:ext cx="8839200" cy="1457450"/>
          </a:xfrm>
          <a:prstGeom prst="rect">
            <a:avLst/>
          </a:prstGeom>
        </p:spPr>
        <p:txBody>
          <a:bodyPr vert="horz" wrap="square" lIns="0" tIns="180975" rIns="0" bIns="0" rtlCol="0">
            <a:spAutoFit/>
          </a:bodyPr>
          <a:lstStyle/>
          <a:p>
            <a:pPr marL="12700">
              <a:lnSpc>
                <a:spcPct val="100000"/>
              </a:lnSpc>
              <a:spcBef>
                <a:spcPts val="1330"/>
              </a:spcBef>
              <a:tabLst>
                <a:tab pos="469265" algn="l"/>
                <a:tab pos="469900" algn="l"/>
              </a:tabLst>
            </a:pPr>
            <a:r>
              <a:rPr lang="ar-SA" sz="2400" dirty="0">
                <a:cs typeface="Arial"/>
              </a:rPr>
              <a:t>- </a:t>
            </a:r>
            <a:r>
              <a:rPr sz="2400" dirty="0">
                <a:cs typeface="Arial"/>
              </a:rPr>
              <a:t>To evaluate the presence of tissue damage</a:t>
            </a:r>
            <a:r>
              <a:rPr lang="en-US" sz="2400" dirty="0">
                <a:cs typeface="Arial"/>
              </a:rPr>
              <a:t>, By estimating the level of AST in serum.</a:t>
            </a:r>
          </a:p>
          <a:p>
            <a:pPr marL="469900" indent="-457200">
              <a:lnSpc>
                <a:spcPct val="100000"/>
              </a:lnSpc>
              <a:spcBef>
                <a:spcPts val="1330"/>
              </a:spcBef>
              <a:buChar char="•"/>
              <a:tabLst>
                <a:tab pos="469265" algn="l"/>
                <a:tab pos="469900" algn="l"/>
              </a:tabLst>
            </a:pPr>
            <a:endParaRPr sz="2400" dirty="0">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0A6C726E-DBC6-4F5A-8ABA-F656FBF96BFC}"/>
              </a:ext>
            </a:extLst>
          </p:cNvPr>
          <p:cNvSpPr txBox="1">
            <a:spLocks/>
          </p:cNvSpPr>
          <p:nvPr/>
        </p:nvSpPr>
        <p:spPr>
          <a:xfrm>
            <a:off x="76200" y="152400"/>
            <a:ext cx="8684260" cy="5988178"/>
          </a:xfrm>
          <a:prstGeom prst="rect">
            <a:avLst/>
          </a:prstGeom>
        </p:spPr>
        <p:txBody>
          <a:bodyPr vert="horz" wrap="square" lIns="0" tIns="33020" rIns="0" bIns="0" rtlCol="0">
            <a:spAutoFit/>
          </a:bodyPr>
          <a:lstStyle>
            <a:lvl1pPr>
              <a:defRPr>
                <a:latin typeface="+mj-lt"/>
                <a:ea typeface="+mj-ea"/>
                <a:cs typeface="+mj-cs"/>
              </a:defRPr>
            </a:lvl1pPr>
          </a:lstStyle>
          <a:p>
            <a:pPr marL="12700" marR="5080" algn="just">
              <a:lnSpc>
                <a:spcPts val="2800"/>
              </a:lnSpc>
              <a:spcBef>
                <a:spcPts val="260"/>
              </a:spcBef>
            </a:pPr>
            <a:r>
              <a:rPr lang="en-US" sz="2400" b="1" dirty="0">
                <a:solidFill>
                  <a:schemeClr val="accent4">
                    <a:lumMod val="75000"/>
                  </a:schemeClr>
                </a:solidFill>
                <a:cs typeface="Times New Roman" panose="02020603050405020304" pitchFamily="18" charset="0"/>
              </a:rPr>
              <a:t>Blood Enzymes:</a:t>
            </a:r>
          </a:p>
          <a:p>
            <a:pPr marL="12700" marR="5080" algn="just">
              <a:lnSpc>
                <a:spcPts val="2800"/>
              </a:lnSpc>
              <a:spcBef>
                <a:spcPts val="260"/>
              </a:spcBef>
            </a:pPr>
            <a:endParaRPr lang="en-US" kern="0" dirty="0">
              <a:solidFill>
                <a:srgbClr val="000000"/>
              </a:solidFill>
              <a:cs typeface="Arial"/>
            </a:endParaRPr>
          </a:p>
          <a:p>
            <a:pPr marL="285750" indent="-285750">
              <a:lnSpc>
                <a:spcPct val="200000"/>
              </a:lnSpc>
              <a:buClr>
                <a:schemeClr val="accent4">
                  <a:lumMod val="75000"/>
                </a:schemeClr>
              </a:buClr>
              <a:buFont typeface="Wingdings" pitchFamily="2" charset="2"/>
              <a:buChar char="§"/>
            </a:pPr>
            <a:r>
              <a:rPr lang="en-US" dirty="0">
                <a:cs typeface="Times New Roman" panose="02020603050405020304" pitchFamily="18" charset="0"/>
              </a:rPr>
              <a:t>Plasma, serum or </a:t>
            </a:r>
            <a:r>
              <a:rPr lang="en-US" b="1" dirty="0">
                <a:solidFill>
                  <a:schemeClr val="accent2">
                    <a:lumMod val="25000"/>
                  </a:schemeClr>
                </a:solidFill>
                <a:cs typeface="Times New Roman" panose="02020603050405020304" pitchFamily="18" charset="0"/>
              </a:rPr>
              <a:t>blood proteins</a:t>
            </a:r>
            <a:r>
              <a:rPr lang="en-US" dirty="0">
                <a:cs typeface="Times New Roman" panose="02020603050405020304" pitchFamily="18" charset="0"/>
              </a:rPr>
              <a:t>, are </a:t>
            </a:r>
            <a:r>
              <a:rPr lang="en-US" u="sng" dirty="0">
                <a:cs typeface="Times New Roman" panose="02020603050405020304" pitchFamily="18" charset="0"/>
              </a:rPr>
              <a:t>proteins present in blood plasma</a:t>
            </a:r>
            <a:r>
              <a:rPr lang="en-US" dirty="0">
                <a:cs typeface="Times New Roman" panose="02020603050405020304" pitchFamily="18" charset="0"/>
              </a:rPr>
              <a:t> which have several functions.</a:t>
            </a:r>
          </a:p>
          <a:p>
            <a:pPr marL="285750" indent="-285750">
              <a:lnSpc>
                <a:spcPct val="200000"/>
              </a:lnSpc>
              <a:buClr>
                <a:schemeClr val="accent4">
                  <a:lumMod val="75000"/>
                </a:schemeClr>
              </a:buClr>
              <a:buFont typeface="Wingdings" pitchFamily="2" charset="2"/>
              <a:buChar char="§"/>
            </a:pPr>
            <a:r>
              <a:rPr lang="en-US" dirty="0">
                <a:cs typeface="Times New Roman" panose="02020603050405020304" pitchFamily="18" charset="0"/>
              </a:rPr>
              <a:t>Some blood proteins also act as </a:t>
            </a:r>
            <a:r>
              <a:rPr lang="en-US" b="1" dirty="0">
                <a:solidFill>
                  <a:schemeClr val="accent2">
                    <a:lumMod val="25000"/>
                  </a:schemeClr>
                </a:solidFill>
                <a:cs typeface="Times New Roman" panose="02020603050405020304" pitchFamily="18" charset="0"/>
              </a:rPr>
              <a:t>enzymes.</a:t>
            </a:r>
          </a:p>
          <a:p>
            <a:pPr marL="285750" indent="-285750">
              <a:lnSpc>
                <a:spcPct val="200000"/>
              </a:lnSpc>
              <a:buClr>
                <a:schemeClr val="accent4">
                  <a:lumMod val="75000"/>
                </a:schemeClr>
              </a:buClr>
              <a:buFont typeface="Wingdings" pitchFamily="2" charset="2"/>
              <a:buChar char="§"/>
            </a:pPr>
            <a:r>
              <a:rPr lang="en-US" b="1" dirty="0">
                <a:solidFill>
                  <a:schemeClr val="accent2">
                    <a:lumMod val="25000"/>
                  </a:schemeClr>
                </a:solidFill>
                <a:cs typeface="Times New Roman" panose="02020603050405020304" pitchFamily="18" charset="0"/>
              </a:rPr>
              <a:t>Enzymes</a:t>
            </a:r>
            <a:r>
              <a:rPr lang="en-US" dirty="0">
                <a:cs typeface="Times New Roman" panose="02020603050405020304" pitchFamily="18" charset="0"/>
              </a:rPr>
              <a:t> are…….?</a:t>
            </a:r>
          </a:p>
          <a:p>
            <a:pPr marL="285750" indent="-285750">
              <a:lnSpc>
                <a:spcPct val="200000"/>
              </a:lnSpc>
              <a:buClr>
                <a:schemeClr val="accent4">
                  <a:lumMod val="75000"/>
                </a:schemeClr>
              </a:buClr>
              <a:buFont typeface="Wingdings" pitchFamily="2" charset="2"/>
              <a:buChar char="§"/>
            </a:pPr>
            <a:r>
              <a:rPr lang="en-US" b="1" dirty="0">
                <a:solidFill>
                  <a:schemeClr val="accent2">
                    <a:lumMod val="25000"/>
                  </a:schemeClr>
                </a:solidFill>
                <a:cs typeface="Times New Roman" panose="02020603050405020304" pitchFamily="18" charset="0"/>
              </a:rPr>
              <a:t>Clinical enzymology </a:t>
            </a:r>
            <a:r>
              <a:rPr lang="en-US" dirty="0">
                <a:cs typeface="Times New Roman" panose="02020603050405020304" pitchFamily="18" charset="0"/>
              </a:rPr>
              <a:t>refers to measurement of enzyme activity in body fluids for the diagnosis and treatment of diseases.</a:t>
            </a:r>
            <a:endParaRPr lang="ar-SA" dirty="0">
              <a:cs typeface="Times New Roman" panose="02020603050405020304" pitchFamily="18" charset="0"/>
            </a:endParaRPr>
          </a:p>
          <a:p>
            <a:pPr marL="285750" indent="-285750">
              <a:lnSpc>
                <a:spcPct val="200000"/>
              </a:lnSpc>
              <a:buClr>
                <a:schemeClr val="accent4">
                  <a:lumMod val="75000"/>
                </a:schemeClr>
              </a:buClr>
              <a:buFont typeface="Wingdings" pitchFamily="2" charset="2"/>
              <a:buChar char="§"/>
            </a:pPr>
            <a:r>
              <a:rPr lang="en-US" dirty="0">
                <a:cs typeface="Times New Roman" panose="02020603050405020304" pitchFamily="18" charset="0"/>
              </a:rPr>
              <a:t>Most clinical enzyme measurements using </a:t>
            </a:r>
            <a:r>
              <a:rPr lang="en-US" b="1" dirty="0">
                <a:solidFill>
                  <a:schemeClr val="accent2">
                    <a:lumMod val="25000"/>
                  </a:schemeClr>
                </a:solidFill>
                <a:cs typeface="Times New Roman" panose="02020603050405020304" pitchFamily="18" charset="0"/>
              </a:rPr>
              <a:t>serum</a:t>
            </a:r>
            <a:r>
              <a:rPr lang="en-US" b="1" dirty="0">
                <a:cs typeface="Times New Roman" panose="02020603050405020304" pitchFamily="18" charset="0"/>
              </a:rPr>
              <a:t> </a:t>
            </a:r>
            <a:r>
              <a:rPr lang="en-US" dirty="0">
                <a:cs typeface="Times New Roman" panose="02020603050405020304" pitchFamily="18" charset="0"/>
              </a:rPr>
              <a:t>or</a:t>
            </a:r>
            <a:r>
              <a:rPr lang="en-US" b="1" dirty="0">
                <a:cs typeface="Times New Roman" panose="02020603050405020304" pitchFamily="18" charset="0"/>
              </a:rPr>
              <a:t> </a:t>
            </a:r>
            <a:r>
              <a:rPr lang="en-US" b="1" dirty="0">
                <a:solidFill>
                  <a:schemeClr val="accent2">
                    <a:lumMod val="25000"/>
                  </a:schemeClr>
                </a:solidFill>
                <a:cs typeface="Times New Roman" panose="02020603050405020304" pitchFamily="18" charset="0"/>
              </a:rPr>
              <a:t>plasma</a:t>
            </a:r>
            <a:r>
              <a:rPr lang="en-US" dirty="0">
                <a:cs typeface="Times New Roman" panose="02020603050405020304" pitchFamily="18" charset="0"/>
              </a:rPr>
              <a:t>, occasionally other fluids, such as urine and gut secretions are also investigated.</a:t>
            </a:r>
          </a:p>
          <a:p>
            <a:pPr marL="12700" marR="5080" algn="just">
              <a:lnSpc>
                <a:spcPts val="2800"/>
              </a:lnSpc>
              <a:spcBef>
                <a:spcPts val="260"/>
              </a:spcBef>
            </a:pPr>
            <a:endParaRPr lang="en-US" kern="0" dirty="0">
              <a:solidFill>
                <a:srgbClr val="000000"/>
              </a:solidFill>
              <a:cs typeface="Arial"/>
            </a:endParaRPr>
          </a:p>
          <a:p>
            <a:pPr marL="12700" marR="5080" algn="just">
              <a:lnSpc>
                <a:spcPts val="2800"/>
              </a:lnSpc>
              <a:spcBef>
                <a:spcPts val="260"/>
              </a:spcBef>
            </a:pPr>
            <a:endParaRPr lang="en-US" kern="0" spc="-260" dirty="0">
              <a:solidFill>
                <a:srgbClr val="000000"/>
              </a:solidFill>
              <a:cs typeface="Arial"/>
            </a:endParaRPr>
          </a:p>
        </p:txBody>
      </p:sp>
    </p:spTree>
    <p:extLst>
      <p:ext uri="{BB962C8B-B14F-4D97-AF65-F5344CB8AC3E}">
        <p14:creationId xmlns:p14="http://schemas.microsoft.com/office/powerpoint/2010/main" val="119290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6553557" y="2216876"/>
            <a:ext cx="0" cy="560705"/>
          </a:xfrm>
          <a:custGeom>
            <a:avLst/>
            <a:gdLst/>
            <a:ahLst/>
            <a:cxnLst/>
            <a:rect l="l" t="t" r="r" b="b"/>
            <a:pathLst>
              <a:path h="560704">
                <a:moveTo>
                  <a:pt x="0" y="0"/>
                </a:moveTo>
                <a:lnTo>
                  <a:pt x="0" y="560377"/>
                </a:lnTo>
              </a:path>
            </a:pathLst>
          </a:custGeom>
          <a:ln w="12699">
            <a:solidFill>
              <a:srgbClr val="E56F2F"/>
            </a:solidFill>
          </a:ln>
        </p:spPr>
        <p:txBody>
          <a:bodyPr wrap="square" lIns="0" tIns="0" rIns="0" bIns="0" rtlCol="0"/>
          <a:lstStyle/>
          <a:p>
            <a:endParaRPr/>
          </a:p>
        </p:txBody>
      </p:sp>
      <p:sp>
        <p:nvSpPr>
          <p:cNvPr id="4" name="object 4"/>
          <p:cNvSpPr/>
          <p:nvPr/>
        </p:nvSpPr>
        <p:spPr>
          <a:xfrm>
            <a:off x="4327824" y="577178"/>
            <a:ext cx="2225375" cy="565150"/>
          </a:xfrm>
          <a:custGeom>
            <a:avLst/>
            <a:gdLst/>
            <a:ahLst/>
            <a:cxnLst/>
            <a:rect l="l" t="t" r="r" b="b"/>
            <a:pathLst>
              <a:path w="1885314" h="565150">
                <a:moveTo>
                  <a:pt x="0" y="0"/>
                </a:moveTo>
                <a:lnTo>
                  <a:pt x="0" y="386432"/>
                </a:lnTo>
                <a:lnTo>
                  <a:pt x="1885048" y="386432"/>
                </a:lnTo>
                <a:lnTo>
                  <a:pt x="1885048" y="564929"/>
                </a:lnTo>
              </a:path>
            </a:pathLst>
          </a:custGeom>
          <a:ln w="12699">
            <a:solidFill>
              <a:srgbClr val="A8ABBA"/>
            </a:solidFill>
          </a:ln>
        </p:spPr>
        <p:txBody>
          <a:bodyPr wrap="square" lIns="0" tIns="0" rIns="0" bIns="0" rtlCol="0"/>
          <a:lstStyle/>
          <a:p>
            <a:endParaRPr/>
          </a:p>
        </p:txBody>
      </p:sp>
      <p:sp>
        <p:nvSpPr>
          <p:cNvPr id="5" name="object 5"/>
          <p:cNvSpPr/>
          <p:nvPr/>
        </p:nvSpPr>
        <p:spPr>
          <a:xfrm>
            <a:off x="1676400" y="2216876"/>
            <a:ext cx="0" cy="560705"/>
          </a:xfrm>
          <a:custGeom>
            <a:avLst/>
            <a:gdLst/>
            <a:ahLst/>
            <a:cxnLst/>
            <a:rect l="l" t="t" r="r" b="b"/>
            <a:pathLst>
              <a:path h="560704">
                <a:moveTo>
                  <a:pt x="0" y="0"/>
                </a:moveTo>
                <a:lnTo>
                  <a:pt x="0" y="560377"/>
                </a:lnTo>
              </a:path>
            </a:pathLst>
          </a:custGeom>
          <a:ln w="12699">
            <a:solidFill>
              <a:srgbClr val="E56F2F"/>
            </a:solidFill>
          </a:ln>
        </p:spPr>
        <p:txBody>
          <a:bodyPr wrap="square" lIns="0" tIns="0" rIns="0" bIns="0" rtlCol="0"/>
          <a:lstStyle/>
          <a:p>
            <a:endParaRPr/>
          </a:p>
        </p:txBody>
      </p:sp>
      <p:sp>
        <p:nvSpPr>
          <p:cNvPr id="6" name="object 6"/>
          <p:cNvSpPr/>
          <p:nvPr/>
        </p:nvSpPr>
        <p:spPr>
          <a:xfrm>
            <a:off x="1600200" y="577178"/>
            <a:ext cx="2728057" cy="565150"/>
          </a:xfrm>
          <a:custGeom>
            <a:avLst/>
            <a:gdLst/>
            <a:ahLst/>
            <a:cxnLst/>
            <a:rect l="l" t="t" r="r" b="b"/>
            <a:pathLst>
              <a:path w="2016125" h="565150">
                <a:moveTo>
                  <a:pt x="2015698" y="0"/>
                </a:moveTo>
                <a:lnTo>
                  <a:pt x="2015698" y="386432"/>
                </a:lnTo>
                <a:lnTo>
                  <a:pt x="0" y="386432"/>
                </a:lnTo>
                <a:lnTo>
                  <a:pt x="0" y="564929"/>
                </a:lnTo>
              </a:path>
            </a:pathLst>
          </a:custGeom>
          <a:ln w="12699">
            <a:solidFill>
              <a:srgbClr val="A8ABBA"/>
            </a:solidFill>
          </a:ln>
        </p:spPr>
        <p:txBody>
          <a:bodyPr wrap="square" lIns="0" tIns="0" rIns="0" bIns="0" rtlCol="0"/>
          <a:lstStyle/>
          <a:p>
            <a:endParaRPr/>
          </a:p>
        </p:txBody>
      </p:sp>
      <p:sp>
        <p:nvSpPr>
          <p:cNvPr id="11" name="object 11"/>
          <p:cNvSpPr txBox="1"/>
          <p:nvPr/>
        </p:nvSpPr>
        <p:spPr>
          <a:xfrm>
            <a:off x="3505200" y="194980"/>
            <a:ext cx="1895475" cy="375920"/>
          </a:xfrm>
          <a:prstGeom prst="rect">
            <a:avLst/>
          </a:prstGeom>
        </p:spPr>
        <p:txBody>
          <a:bodyPr vert="horz" wrap="square" lIns="0" tIns="12700" rIns="0" bIns="0" rtlCol="0">
            <a:spAutoFit/>
          </a:bodyPr>
          <a:lstStyle/>
          <a:p>
            <a:pPr marL="12700">
              <a:lnSpc>
                <a:spcPct val="100000"/>
              </a:lnSpc>
              <a:spcBef>
                <a:spcPts val="100"/>
              </a:spcBef>
            </a:pPr>
            <a:r>
              <a:rPr sz="2300" b="1" spc="-80" dirty="0">
                <a:solidFill>
                  <a:schemeClr val="accent4">
                    <a:lumMod val="75000"/>
                  </a:schemeClr>
                </a:solidFill>
                <a:latin typeface="Calibri"/>
                <a:cs typeface="Calibri"/>
              </a:rPr>
              <a:t>Plasma</a:t>
            </a:r>
            <a:r>
              <a:rPr sz="2300" b="1" spc="5" dirty="0">
                <a:solidFill>
                  <a:schemeClr val="accent4">
                    <a:lumMod val="75000"/>
                  </a:schemeClr>
                </a:solidFill>
                <a:latin typeface="Calibri"/>
                <a:cs typeface="Calibri"/>
              </a:rPr>
              <a:t> </a:t>
            </a:r>
            <a:r>
              <a:rPr sz="2300" b="1" spc="-85" dirty="0">
                <a:solidFill>
                  <a:schemeClr val="accent4">
                    <a:lumMod val="75000"/>
                  </a:schemeClr>
                </a:solidFill>
                <a:latin typeface="Calibri"/>
                <a:cs typeface="Calibri"/>
              </a:rPr>
              <a:t>Enzymes</a:t>
            </a:r>
            <a:endParaRPr sz="2300" dirty="0">
              <a:solidFill>
                <a:schemeClr val="accent4">
                  <a:lumMod val="75000"/>
                </a:schemeClr>
              </a:solidFill>
              <a:latin typeface="Calibri"/>
              <a:cs typeface="Calibri"/>
            </a:endParaRPr>
          </a:p>
        </p:txBody>
      </p:sp>
      <p:sp>
        <p:nvSpPr>
          <p:cNvPr id="16" name="object 16"/>
          <p:cNvSpPr txBox="1"/>
          <p:nvPr/>
        </p:nvSpPr>
        <p:spPr>
          <a:xfrm>
            <a:off x="255273" y="1380701"/>
            <a:ext cx="3249927" cy="742126"/>
          </a:xfrm>
          <a:prstGeom prst="rect">
            <a:avLst/>
          </a:prstGeom>
        </p:spPr>
        <p:txBody>
          <a:bodyPr vert="horz" wrap="square" lIns="0" tIns="60960" rIns="0" bIns="0" rtlCol="0">
            <a:spAutoFit/>
          </a:bodyPr>
          <a:lstStyle/>
          <a:p>
            <a:pPr marL="549910" marR="5080" indent="-537845" algn="ctr">
              <a:lnSpc>
                <a:spcPts val="2400"/>
              </a:lnSpc>
              <a:spcBef>
                <a:spcPts val="480"/>
              </a:spcBef>
            </a:pPr>
            <a:r>
              <a:rPr sz="2300" b="1" spc="-80" dirty="0">
                <a:solidFill>
                  <a:schemeClr val="accent4">
                    <a:lumMod val="75000"/>
                  </a:schemeClr>
                </a:solidFill>
                <a:latin typeface="Calibri"/>
                <a:cs typeface="Calibri"/>
              </a:rPr>
              <a:t>Functional Plasma  </a:t>
            </a:r>
            <a:r>
              <a:rPr sz="2300" b="1" spc="-85" dirty="0">
                <a:solidFill>
                  <a:schemeClr val="accent4">
                    <a:lumMod val="75000"/>
                  </a:schemeClr>
                </a:solidFill>
                <a:latin typeface="Calibri"/>
                <a:cs typeface="Calibri"/>
              </a:rPr>
              <a:t>Enzymes</a:t>
            </a:r>
            <a:endParaRPr lang="en-US" sz="2300" b="1" spc="-85" dirty="0">
              <a:solidFill>
                <a:schemeClr val="accent4">
                  <a:lumMod val="75000"/>
                </a:schemeClr>
              </a:solidFill>
              <a:latin typeface="Calibri"/>
              <a:cs typeface="Calibri"/>
            </a:endParaRPr>
          </a:p>
          <a:p>
            <a:pPr marL="549910" marR="5080" indent="-537845" algn="ctr">
              <a:lnSpc>
                <a:spcPts val="2400"/>
              </a:lnSpc>
              <a:spcBef>
                <a:spcPts val="480"/>
              </a:spcBef>
            </a:pPr>
            <a:r>
              <a:rPr lang="en-US" sz="2300" b="1" spc="-85" dirty="0">
                <a:solidFill>
                  <a:schemeClr val="accent4">
                    <a:lumMod val="75000"/>
                  </a:schemeClr>
                </a:solidFill>
                <a:latin typeface="Calibri"/>
                <a:cs typeface="Calibri"/>
              </a:rPr>
              <a:t>(plasma derived enzymes) </a:t>
            </a:r>
            <a:endParaRPr sz="2300" dirty="0">
              <a:solidFill>
                <a:schemeClr val="accent4">
                  <a:lumMod val="75000"/>
                </a:schemeClr>
              </a:solidFill>
              <a:latin typeface="Calibri"/>
              <a:cs typeface="Calibri"/>
            </a:endParaRPr>
          </a:p>
        </p:txBody>
      </p:sp>
      <p:sp>
        <p:nvSpPr>
          <p:cNvPr id="21" name="object 21"/>
          <p:cNvSpPr txBox="1"/>
          <p:nvPr/>
        </p:nvSpPr>
        <p:spPr>
          <a:xfrm>
            <a:off x="51435" y="3041675"/>
            <a:ext cx="3249930" cy="1038745"/>
          </a:xfrm>
          <a:prstGeom prst="rect">
            <a:avLst/>
          </a:prstGeom>
        </p:spPr>
        <p:txBody>
          <a:bodyPr vert="horz" wrap="square" lIns="0" tIns="52069" rIns="0" bIns="0" rtlCol="0">
            <a:spAutoFit/>
          </a:bodyPr>
          <a:lstStyle/>
          <a:p>
            <a:pPr marL="12700" marR="5080" algn="ctr">
              <a:lnSpc>
                <a:spcPct val="88800"/>
              </a:lnSpc>
              <a:spcBef>
                <a:spcPts val="409"/>
              </a:spcBef>
            </a:pPr>
            <a:r>
              <a:rPr dirty="0">
                <a:cs typeface="Arial"/>
              </a:rPr>
              <a:t>Enzymes that </a:t>
            </a:r>
            <a:r>
              <a:rPr dirty="0">
                <a:solidFill>
                  <a:srgbClr val="FF0000"/>
                </a:solidFill>
                <a:cs typeface="Arial"/>
              </a:rPr>
              <a:t>are always present  in the circulation and preform a</a:t>
            </a:r>
            <a:r>
              <a:rPr lang="en-US" dirty="0">
                <a:solidFill>
                  <a:srgbClr val="FF0000"/>
                </a:solidFill>
              </a:rPr>
              <a:t> </a:t>
            </a:r>
            <a:r>
              <a:rPr lang="en-US" dirty="0">
                <a:solidFill>
                  <a:srgbClr val="FF0000"/>
                </a:solidFill>
                <a:cs typeface="Arial"/>
              </a:rPr>
              <a:t>physiological </a:t>
            </a:r>
            <a:r>
              <a:rPr dirty="0">
                <a:cs typeface="Arial"/>
              </a:rPr>
              <a:t>function in the blood</a:t>
            </a:r>
            <a:r>
              <a:rPr lang="en-US" dirty="0">
                <a:cs typeface="Arial"/>
              </a:rPr>
              <a:t>.</a:t>
            </a:r>
          </a:p>
        </p:txBody>
      </p:sp>
      <p:sp>
        <p:nvSpPr>
          <p:cNvPr id="26" name="object 26"/>
          <p:cNvSpPr txBox="1"/>
          <p:nvPr/>
        </p:nvSpPr>
        <p:spPr>
          <a:xfrm>
            <a:off x="4761716" y="1415742"/>
            <a:ext cx="3582965" cy="742126"/>
          </a:xfrm>
          <a:prstGeom prst="rect">
            <a:avLst/>
          </a:prstGeom>
        </p:spPr>
        <p:txBody>
          <a:bodyPr vert="horz" wrap="square" lIns="0" tIns="60960" rIns="0" bIns="0" rtlCol="0">
            <a:spAutoFit/>
          </a:bodyPr>
          <a:lstStyle/>
          <a:p>
            <a:pPr marL="748030" marR="5080" indent="-735965" algn="ctr">
              <a:lnSpc>
                <a:spcPts val="2400"/>
              </a:lnSpc>
              <a:spcBef>
                <a:spcPts val="480"/>
              </a:spcBef>
            </a:pPr>
            <a:r>
              <a:rPr sz="2300" b="1" spc="-105" dirty="0">
                <a:solidFill>
                  <a:schemeClr val="accent4">
                    <a:lumMod val="75000"/>
                  </a:schemeClr>
                </a:solidFill>
                <a:latin typeface="Calibri"/>
                <a:cs typeface="Calibri"/>
              </a:rPr>
              <a:t>Nonfunctional </a:t>
            </a:r>
            <a:r>
              <a:rPr sz="2300" b="1" spc="-80" dirty="0">
                <a:solidFill>
                  <a:schemeClr val="accent4">
                    <a:lumMod val="75000"/>
                  </a:schemeClr>
                </a:solidFill>
                <a:latin typeface="Calibri"/>
                <a:cs typeface="Calibri"/>
              </a:rPr>
              <a:t>Plasma  </a:t>
            </a:r>
            <a:r>
              <a:rPr sz="2300" b="1" spc="-85" dirty="0">
                <a:solidFill>
                  <a:schemeClr val="accent4">
                    <a:lumMod val="75000"/>
                  </a:schemeClr>
                </a:solidFill>
                <a:latin typeface="Calibri"/>
                <a:cs typeface="Calibri"/>
              </a:rPr>
              <a:t>Enzymes</a:t>
            </a:r>
            <a:endParaRPr lang="ar-SA" sz="2300" b="1" spc="-85" dirty="0">
              <a:solidFill>
                <a:schemeClr val="accent4">
                  <a:lumMod val="75000"/>
                </a:schemeClr>
              </a:solidFill>
              <a:latin typeface="Calibri"/>
              <a:cs typeface="Calibri"/>
            </a:endParaRPr>
          </a:p>
          <a:p>
            <a:pPr marL="748030" marR="5080" indent="-735965" algn="ctr">
              <a:lnSpc>
                <a:spcPts val="2400"/>
              </a:lnSpc>
              <a:spcBef>
                <a:spcPts val="480"/>
              </a:spcBef>
            </a:pPr>
            <a:r>
              <a:rPr lang="en-US" sz="2300" b="1" spc="-85" dirty="0">
                <a:solidFill>
                  <a:schemeClr val="accent4">
                    <a:lumMod val="75000"/>
                  </a:schemeClr>
                </a:solidFill>
                <a:latin typeface="Calibri"/>
                <a:cs typeface="Calibri"/>
              </a:rPr>
              <a:t>(Cell derived enzymes)</a:t>
            </a:r>
            <a:endParaRPr sz="2300" dirty="0">
              <a:solidFill>
                <a:schemeClr val="accent4">
                  <a:lumMod val="75000"/>
                </a:schemeClr>
              </a:solidFill>
              <a:latin typeface="Calibri"/>
              <a:cs typeface="Calibri"/>
            </a:endParaRPr>
          </a:p>
        </p:txBody>
      </p:sp>
      <p:sp>
        <p:nvSpPr>
          <p:cNvPr id="31" name="object 31"/>
          <p:cNvSpPr txBox="1"/>
          <p:nvPr/>
        </p:nvSpPr>
        <p:spPr>
          <a:xfrm>
            <a:off x="4472215" y="2895600"/>
            <a:ext cx="4351483" cy="2199961"/>
          </a:xfrm>
          <a:prstGeom prst="rect">
            <a:avLst/>
          </a:prstGeom>
        </p:spPr>
        <p:txBody>
          <a:bodyPr vert="horz" wrap="square" lIns="0" tIns="60960" rIns="0" bIns="0" rtlCol="0">
            <a:spAutoFit/>
          </a:bodyPr>
          <a:lstStyle/>
          <a:p>
            <a:pPr marL="150495" marR="5080" indent="-138430" algn="just">
              <a:lnSpc>
                <a:spcPts val="2400"/>
              </a:lnSpc>
              <a:spcBef>
                <a:spcPts val="480"/>
              </a:spcBef>
            </a:pPr>
            <a:r>
              <a:rPr lang="en-US" dirty="0"/>
              <a:t>They perform </a:t>
            </a:r>
            <a:r>
              <a:rPr lang="en-US" dirty="0">
                <a:solidFill>
                  <a:srgbClr val="FF0000"/>
                </a:solidFill>
              </a:rPr>
              <a:t>no physiological </a:t>
            </a:r>
            <a:r>
              <a:rPr lang="en-US" dirty="0"/>
              <a:t>function in the </a:t>
            </a:r>
            <a:br>
              <a:rPr lang="en-US" sz="2400" dirty="0"/>
            </a:br>
            <a:r>
              <a:rPr lang="en-US" dirty="0"/>
              <a:t>plasma and mostly arise from destruction </a:t>
            </a:r>
            <a:br>
              <a:rPr lang="en-US" sz="2400" dirty="0"/>
            </a:br>
            <a:r>
              <a:rPr lang="en-US" dirty="0"/>
              <a:t>of RBCs, Tissue damage caused by injury or </a:t>
            </a:r>
            <a:br>
              <a:rPr lang="en-US" sz="2400" dirty="0"/>
            </a:br>
            <a:r>
              <a:rPr lang="en-US" dirty="0"/>
              <a:t>disease can cause marked increase in their </a:t>
            </a:r>
            <a:br>
              <a:rPr lang="en-US" sz="2400" dirty="0"/>
            </a:br>
            <a:r>
              <a:rPr lang="en-US" dirty="0"/>
              <a:t>level, </a:t>
            </a:r>
            <a:r>
              <a:rPr lang="en-US" dirty="0">
                <a:solidFill>
                  <a:srgbClr val="FF0000"/>
                </a:solidFill>
              </a:rPr>
              <a:t>so measurement of these enzymes </a:t>
            </a:r>
            <a:br>
              <a:rPr lang="en-US" sz="2400" dirty="0">
                <a:solidFill>
                  <a:srgbClr val="FF0000"/>
                </a:solidFill>
              </a:rPr>
            </a:br>
            <a:r>
              <a:rPr lang="en-US" dirty="0">
                <a:solidFill>
                  <a:srgbClr val="FF0000"/>
                </a:solidFill>
              </a:rPr>
              <a:t>level can help in diagnosis and prognosis of </a:t>
            </a:r>
            <a:br>
              <a:rPr lang="en-US" sz="2400" dirty="0">
                <a:solidFill>
                  <a:srgbClr val="FF0000"/>
                </a:solidFill>
              </a:rPr>
            </a:br>
            <a:r>
              <a:rPr lang="en-US" dirty="0">
                <a:solidFill>
                  <a:srgbClr val="FF0000"/>
                </a:solidFill>
              </a:rPr>
              <a:t>diseases, depending on their tissue origin.</a:t>
            </a:r>
            <a:endParaRPr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1">
            <a:extLst>
              <a:ext uri="{FF2B5EF4-FFF2-40B4-BE49-F238E27FC236}">
                <a16:creationId xmlns:a16="http://schemas.microsoft.com/office/drawing/2014/main" id="{71BE951C-50B8-42A0-9E61-016BFB7A495F}"/>
              </a:ext>
            </a:extLst>
          </p:cNvPr>
          <p:cNvSpPr txBox="1"/>
          <p:nvPr/>
        </p:nvSpPr>
        <p:spPr>
          <a:xfrm>
            <a:off x="3505200" y="194980"/>
            <a:ext cx="1895475" cy="375920"/>
          </a:xfrm>
          <a:prstGeom prst="rect">
            <a:avLst/>
          </a:prstGeom>
        </p:spPr>
        <p:txBody>
          <a:bodyPr vert="horz" wrap="square" lIns="0" tIns="12700" rIns="0" bIns="0" rtlCol="0">
            <a:spAutoFit/>
          </a:bodyPr>
          <a:lstStyle/>
          <a:p>
            <a:pPr marL="12700">
              <a:lnSpc>
                <a:spcPct val="100000"/>
              </a:lnSpc>
              <a:spcBef>
                <a:spcPts val="100"/>
              </a:spcBef>
            </a:pPr>
            <a:r>
              <a:rPr sz="2300" b="1" spc="-80" dirty="0">
                <a:solidFill>
                  <a:schemeClr val="accent4">
                    <a:lumMod val="75000"/>
                  </a:schemeClr>
                </a:solidFill>
                <a:latin typeface="Calibri"/>
                <a:cs typeface="Calibri"/>
              </a:rPr>
              <a:t>Plasma</a:t>
            </a:r>
            <a:r>
              <a:rPr sz="2300" b="1" spc="5" dirty="0">
                <a:solidFill>
                  <a:schemeClr val="accent4">
                    <a:lumMod val="75000"/>
                  </a:schemeClr>
                </a:solidFill>
                <a:latin typeface="Calibri"/>
                <a:cs typeface="Calibri"/>
              </a:rPr>
              <a:t> </a:t>
            </a:r>
            <a:r>
              <a:rPr sz="2300" b="1" spc="-85" dirty="0">
                <a:solidFill>
                  <a:schemeClr val="accent4">
                    <a:lumMod val="75000"/>
                  </a:schemeClr>
                </a:solidFill>
                <a:latin typeface="Calibri"/>
                <a:cs typeface="Calibri"/>
              </a:rPr>
              <a:t>Enzymes</a:t>
            </a:r>
            <a:endParaRPr sz="2300" dirty="0">
              <a:solidFill>
                <a:schemeClr val="accent4">
                  <a:lumMod val="75000"/>
                </a:schemeClr>
              </a:solidFill>
              <a:latin typeface="Calibri"/>
              <a:cs typeface="Calibri"/>
            </a:endParaRPr>
          </a:p>
        </p:txBody>
      </p:sp>
      <p:sp>
        <p:nvSpPr>
          <p:cNvPr id="3" name="object 16">
            <a:extLst>
              <a:ext uri="{FF2B5EF4-FFF2-40B4-BE49-F238E27FC236}">
                <a16:creationId xmlns:a16="http://schemas.microsoft.com/office/drawing/2014/main" id="{2B0A477D-0066-4CFA-90F7-687BC9F1F1E4}"/>
              </a:ext>
            </a:extLst>
          </p:cNvPr>
          <p:cNvSpPr txBox="1"/>
          <p:nvPr/>
        </p:nvSpPr>
        <p:spPr>
          <a:xfrm>
            <a:off x="76200" y="914400"/>
            <a:ext cx="9067800" cy="1421799"/>
          </a:xfrm>
          <a:prstGeom prst="rect">
            <a:avLst/>
          </a:prstGeom>
        </p:spPr>
        <p:txBody>
          <a:bodyPr vert="horz" wrap="square" lIns="0" tIns="60960" rIns="0" bIns="0" rtlCol="0">
            <a:spAutoFit/>
          </a:bodyPr>
          <a:lstStyle/>
          <a:p>
            <a:pPr marL="549910" marR="5080" indent="-537845">
              <a:lnSpc>
                <a:spcPts val="2400"/>
              </a:lnSpc>
              <a:spcBef>
                <a:spcPts val="480"/>
              </a:spcBef>
            </a:pPr>
            <a:r>
              <a:rPr lang="en-US" sz="2300" b="1" spc="-80" dirty="0">
                <a:latin typeface="Calibri"/>
                <a:cs typeface="Calibri"/>
              </a:rPr>
              <a:t>1- </a:t>
            </a:r>
            <a:r>
              <a:rPr sz="2300" b="1" spc="-80" dirty="0">
                <a:latin typeface="Calibri"/>
                <a:cs typeface="Calibri"/>
              </a:rPr>
              <a:t>Functional Plasma  </a:t>
            </a:r>
            <a:r>
              <a:rPr sz="2300" b="1" spc="-85" dirty="0">
                <a:latin typeface="Calibri"/>
                <a:cs typeface="Calibri"/>
              </a:rPr>
              <a:t>Enzymes</a:t>
            </a:r>
            <a:r>
              <a:rPr lang="en-US" sz="2300" b="1" spc="-85" dirty="0">
                <a:latin typeface="Calibri"/>
                <a:cs typeface="Calibri"/>
              </a:rPr>
              <a:t> (plasma derived enzymes):</a:t>
            </a:r>
          </a:p>
          <a:p>
            <a:pPr marL="549910" marR="5080" indent="-537845">
              <a:lnSpc>
                <a:spcPts val="2400"/>
              </a:lnSpc>
              <a:spcBef>
                <a:spcPts val="480"/>
              </a:spcBef>
            </a:pPr>
            <a:r>
              <a:rPr lang="en-US" sz="2000" dirty="0">
                <a:cs typeface="Arial"/>
              </a:rPr>
              <a:t>Enzymes that are always present  in the circulation and preform physiological function in the blood.</a:t>
            </a:r>
          </a:p>
          <a:p>
            <a:pPr marL="549910" marR="5080" indent="-537845">
              <a:lnSpc>
                <a:spcPts val="2400"/>
              </a:lnSpc>
              <a:spcBef>
                <a:spcPts val="480"/>
              </a:spcBef>
            </a:pPr>
            <a:r>
              <a:rPr lang="en-US" sz="2300" dirty="0">
                <a:latin typeface="Calibri"/>
                <a:cs typeface="Calibri"/>
              </a:rPr>
              <a:t> </a:t>
            </a:r>
            <a:endParaRPr sz="2300" dirty="0">
              <a:latin typeface="Calibri"/>
              <a:cs typeface="Calibri"/>
            </a:endParaRPr>
          </a:p>
        </p:txBody>
      </p:sp>
      <p:sp>
        <p:nvSpPr>
          <p:cNvPr id="4" name="object 26">
            <a:extLst>
              <a:ext uri="{FF2B5EF4-FFF2-40B4-BE49-F238E27FC236}">
                <a16:creationId xmlns:a16="http://schemas.microsoft.com/office/drawing/2014/main" id="{152AA173-E897-4C2E-AF3C-235ED0D797BC}"/>
              </a:ext>
            </a:extLst>
          </p:cNvPr>
          <p:cNvSpPr txBox="1"/>
          <p:nvPr/>
        </p:nvSpPr>
        <p:spPr>
          <a:xfrm>
            <a:off x="56444" y="2720741"/>
            <a:ext cx="8935156" cy="1728678"/>
          </a:xfrm>
          <a:prstGeom prst="rect">
            <a:avLst/>
          </a:prstGeom>
        </p:spPr>
        <p:txBody>
          <a:bodyPr vert="horz" wrap="square" lIns="0" tIns="60960" rIns="0" bIns="0" rtlCol="0">
            <a:spAutoFit/>
          </a:bodyPr>
          <a:lstStyle/>
          <a:p>
            <a:pPr marL="748030" marR="5080" indent="-735965">
              <a:lnSpc>
                <a:spcPts val="2400"/>
              </a:lnSpc>
              <a:spcBef>
                <a:spcPts val="480"/>
              </a:spcBef>
            </a:pPr>
            <a:r>
              <a:rPr lang="en-US" sz="2300" b="1" spc="-105" dirty="0">
                <a:latin typeface="Calibri"/>
                <a:cs typeface="Calibri"/>
              </a:rPr>
              <a:t>2- </a:t>
            </a:r>
            <a:r>
              <a:rPr sz="2300" b="1" spc="-105" dirty="0">
                <a:latin typeface="Calibri"/>
                <a:cs typeface="Calibri"/>
              </a:rPr>
              <a:t>Nonfunctional </a:t>
            </a:r>
            <a:r>
              <a:rPr sz="2300" b="1" spc="-80" dirty="0">
                <a:latin typeface="Calibri"/>
                <a:cs typeface="Calibri"/>
              </a:rPr>
              <a:t>Plasma  </a:t>
            </a:r>
            <a:r>
              <a:rPr sz="2300" b="1" spc="-85" dirty="0">
                <a:latin typeface="Calibri"/>
                <a:cs typeface="Calibri"/>
              </a:rPr>
              <a:t>Enzymes</a:t>
            </a:r>
            <a:r>
              <a:rPr lang="en-US" sz="2300" b="1" spc="-85" dirty="0">
                <a:latin typeface="Calibri"/>
                <a:cs typeface="Calibri"/>
              </a:rPr>
              <a:t> (Cell derived enzymes):</a:t>
            </a:r>
          </a:p>
          <a:p>
            <a:pPr marL="748030" marR="5080" indent="-735965">
              <a:lnSpc>
                <a:spcPts val="2400"/>
              </a:lnSpc>
              <a:spcBef>
                <a:spcPts val="480"/>
              </a:spcBef>
            </a:pPr>
            <a:r>
              <a:rPr lang="en-US" sz="2000" dirty="0"/>
              <a:t>they perform no physiological function in the plasma and mostly arise from destruction of RBCs, Tissue damage caused by injury or disease.</a:t>
            </a:r>
          </a:p>
          <a:p>
            <a:pPr marL="748030" marR="5080" indent="-735965">
              <a:lnSpc>
                <a:spcPts val="2400"/>
              </a:lnSpc>
              <a:spcBef>
                <a:spcPts val="480"/>
              </a:spcBef>
            </a:pPr>
            <a:r>
              <a:rPr lang="en-US" sz="2000" dirty="0"/>
              <a:t>- can cause marked increase in their level, so measurement of these enzymes level can help in diagnosis and prognosis of diseases, depending on their tissue origin.</a:t>
            </a:r>
          </a:p>
        </p:txBody>
      </p:sp>
    </p:spTree>
    <p:extLst>
      <p:ext uri="{BB962C8B-B14F-4D97-AF65-F5344CB8AC3E}">
        <p14:creationId xmlns:p14="http://schemas.microsoft.com/office/powerpoint/2010/main" val="1976694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142623938"/>
              </p:ext>
            </p:extLst>
          </p:nvPr>
        </p:nvGraphicFramePr>
        <p:xfrm>
          <a:off x="311490" y="1676400"/>
          <a:ext cx="8467725" cy="4043533"/>
        </p:xfrm>
        <a:graphic>
          <a:graphicData uri="http://schemas.openxmlformats.org/drawingml/2006/table">
            <a:tbl>
              <a:tblPr firstRow="1">
                <a:tableStyleId>{17292A2E-F333-43FB-9621-5CBBE7FDCDCB}</a:tableStyleId>
              </a:tblPr>
              <a:tblGrid>
                <a:gridCol w="186436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3631565">
                  <a:extLst>
                    <a:ext uri="{9D8B030D-6E8A-4147-A177-3AD203B41FA5}">
                      <a16:colId xmlns:a16="http://schemas.microsoft.com/office/drawing/2014/main" val="20002"/>
                    </a:ext>
                  </a:extLst>
                </a:gridCol>
              </a:tblGrid>
              <a:tr h="589524">
                <a:tc>
                  <a:txBody>
                    <a:bodyPr/>
                    <a:lstStyle/>
                    <a:p>
                      <a:pPr>
                        <a:lnSpc>
                          <a:spcPct val="100000"/>
                        </a:lnSpc>
                      </a:pPr>
                      <a:endParaRPr sz="2100">
                        <a:solidFill>
                          <a:schemeClr val="accent4">
                            <a:lumMod val="75000"/>
                          </a:schemeClr>
                        </a:solidFill>
                        <a:latin typeface="+mn-lt"/>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38430">
                        <a:lnSpc>
                          <a:spcPct val="100000"/>
                        </a:lnSpc>
                        <a:spcBef>
                          <a:spcPts val="359"/>
                        </a:spcBef>
                      </a:pPr>
                      <a:r>
                        <a:rPr sz="2000" b="1" spc="-70" dirty="0">
                          <a:solidFill>
                            <a:schemeClr val="bg1"/>
                          </a:solidFill>
                        </a:rPr>
                        <a:t>Functional </a:t>
                      </a:r>
                      <a:r>
                        <a:rPr sz="2000" b="1" spc="-75" dirty="0">
                          <a:solidFill>
                            <a:schemeClr val="bg1"/>
                          </a:solidFill>
                        </a:rPr>
                        <a:t>plasma</a:t>
                      </a:r>
                      <a:r>
                        <a:rPr sz="2000" b="1" spc="140" dirty="0">
                          <a:solidFill>
                            <a:schemeClr val="bg1"/>
                          </a:solidFill>
                        </a:rPr>
                        <a:t> </a:t>
                      </a:r>
                      <a:r>
                        <a:rPr sz="2000" b="1" spc="-75" dirty="0">
                          <a:solidFill>
                            <a:schemeClr val="bg1"/>
                          </a:solidFill>
                        </a:rPr>
                        <a:t>enzymes</a:t>
                      </a:r>
                      <a:endParaRPr sz="2000" dirty="0">
                        <a:solidFill>
                          <a:schemeClr val="bg1"/>
                        </a:solidFill>
                        <a:latin typeface="+mn-lt"/>
                        <a:cs typeface="Calibri"/>
                      </a:endParaRPr>
                    </a:p>
                  </a:txBody>
                  <a:tcPr marL="0" marR="0" marT="4571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94945">
                        <a:lnSpc>
                          <a:spcPct val="100000"/>
                        </a:lnSpc>
                        <a:spcBef>
                          <a:spcPts val="359"/>
                        </a:spcBef>
                      </a:pPr>
                      <a:r>
                        <a:rPr sz="2000" b="1" spc="-90" dirty="0">
                          <a:solidFill>
                            <a:schemeClr val="bg1"/>
                          </a:solidFill>
                        </a:rPr>
                        <a:t>Non</a:t>
                      </a:r>
                      <a:r>
                        <a:rPr lang="en-US" sz="2000" b="1" spc="-90" dirty="0">
                          <a:solidFill>
                            <a:schemeClr val="bg1"/>
                          </a:solidFill>
                        </a:rPr>
                        <a:t>-</a:t>
                      </a:r>
                      <a:r>
                        <a:rPr sz="2000" b="1" spc="-90" dirty="0">
                          <a:solidFill>
                            <a:schemeClr val="bg1"/>
                          </a:solidFill>
                        </a:rPr>
                        <a:t>functional </a:t>
                      </a:r>
                      <a:r>
                        <a:rPr sz="2000" b="1" spc="-75" dirty="0">
                          <a:solidFill>
                            <a:schemeClr val="bg1"/>
                          </a:solidFill>
                        </a:rPr>
                        <a:t>plasma</a:t>
                      </a:r>
                      <a:r>
                        <a:rPr sz="2000" b="1" spc="-195" dirty="0">
                          <a:solidFill>
                            <a:schemeClr val="bg1"/>
                          </a:solidFill>
                        </a:rPr>
                        <a:t> </a:t>
                      </a:r>
                      <a:r>
                        <a:rPr sz="2000" b="1" spc="-75" dirty="0">
                          <a:solidFill>
                            <a:schemeClr val="bg1"/>
                          </a:solidFill>
                        </a:rPr>
                        <a:t>enzymes</a:t>
                      </a:r>
                      <a:endParaRPr sz="2000" dirty="0">
                        <a:solidFill>
                          <a:schemeClr val="bg1"/>
                        </a:solidFill>
                        <a:latin typeface="+mn-lt"/>
                        <a:cs typeface="Calibri"/>
                      </a:endParaRPr>
                    </a:p>
                  </a:txBody>
                  <a:tcPr marL="0" marR="0" marT="4571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92938">
                <a:tc>
                  <a:txBody>
                    <a:bodyPr/>
                    <a:lstStyle/>
                    <a:p>
                      <a:pPr marL="97790">
                        <a:lnSpc>
                          <a:spcPct val="100000"/>
                        </a:lnSpc>
                        <a:spcBef>
                          <a:spcPts val="360"/>
                        </a:spcBef>
                      </a:pPr>
                      <a:r>
                        <a:rPr sz="2000" b="1" spc="-50" dirty="0">
                          <a:solidFill>
                            <a:schemeClr val="accent4">
                              <a:lumMod val="75000"/>
                            </a:schemeClr>
                          </a:solidFill>
                        </a:rPr>
                        <a:t>Their</a:t>
                      </a:r>
                      <a:r>
                        <a:rPr sz="2000" b="1" spc="35" dirty="0">
                          <a:solidFill>
                            <a:schemeClr val="accent4">
                              <a:lumMod val="75000"/>
                            </a:schemeClr>
                          </a:solidFill>
                        </a:rPr>
                        <a:t> </a:t>
                      </a:r>
                      <a:r>
                        <a:rPr sz="2000" b="1" spc="-55" dirty="0">
                          <a:solidFill>
                            <a:schemeClr val="accent4">
                              <a:lumMod val="75000"/>
                            </a:schemeClr>
                          </a:solidFill>
                        </a:rPr>
                        <a:t>substrate</a:t>
                      </a:r>
                      <a:endParaRPr sz="2000" dirty="0">
                        <a:solidFill>
                          <a:schemeClr val="accent4">
                            <a:lumMod val="75000"/>
                          </a:schemeClr>
                        </a:solidFill>
                        <a:latin typeface="+mn-lt"/>
                        <a:cs typeface="Calibri"/>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a:lnSpc>
                          <a:spcPct val="100000"/>
                        </a:lnSpc>
                        <a:spcBef>
                          <a:spcPts val="360"/>
                        </a:spcBef>
                      </a:pPr>
                      <a:r>
                        <a:rPr sz="1800" spc="0" dirty="0"/>
                        <a:t>Always present in the blood</a:t>
                      </a:r>
                      <a:endParaRPr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a:lnSpc>
                          <a:spcPct val="100000"/>
                        </a:lnSpc>
                        <a:spcBef>
                          <a:spcPts val="360"/>
                        </a:spcBef>
                      </a:pPr>
                      <a:r>
                        <a:rPr sz="1800" spc="0" dirty="0"/>
                        <a:t>Absent from the blood</a:t>
                      </a:r>
                      <a:r>
                        <a:rPr lang="en-US" sz="1800" spc="0" dirty="0"/>
                        <a:t> (or present in very small amount).</a:t>
                      </a:r>
                      <a:endParaRPr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95449">
                <a:tc>
                  <a:txBody>
                    <a:bodyPr/>
                    <a:lstStyle/>
                    <a:p>
                      <a:pPr marL="97790">
                        <a:lnSpc>
                          <a:spcPct val="100000"/>
                        </a:lnSpc>
                        <a:spcBef>
                          <a:spcPts val="360"/>
                        </a:spcBef>
                      </a:pPr>
                      <a:r>
                        <a:rPr sz="2000" b="1" spc="-30" dirty="0">
                          <a:solidFill>
                            <a:schemeClr val="accent4">
                              <a:lumMod val="75000"/>
                            </a:schemeClr>
                          </a:solidFill>
                        </a:rPr>
                        <a:t>Site </a:t>
                      </a:r>
                      <a:r>
                        <a:rPr sz="2000" b="1" spc="-80" dirty="0">
                          <a:solidFill>
                            <a:schemeClr val="accent4">
                              <a:lumMod val="75000"/>
                            </a:schemeClr>
                          </a:solidFill>
                        </a:rPr>
                        <a:t>of</a:t>
                      </a:r>
                      <a:r>
                        <a:rPr sz="2000" b="1" spc="260" dirty="0">
                          <a:solidFill>
                            <a:schemeClr val="accent4">
                              <a:lumMod val="75000"/>
                            </a:schemeClr>
                          </a:solidFill>
                        </a:rPr>
                        <a:t> </a:t>
                      </a:r>
                      <a:r>
                        <a:rPr sz="2000" b="1" spc="-45" dirty="0">
                          <a:solidFill>
                            <a:schemeClr val="accent4">
                              <a:lumMod val="75000"/>
                            </a:schemeClr>
                          </a:solidFill>
                        </a:rPr>
                        <a:t>synthesis</a:t>
                      </a:r>
                      <a:endParaRPr sz="2000">
                        <a:solidFill>
                          <a:schemeClr val="accent4">
                            <a:lumMod val="75000"/>
                          </a:schemeClr>
                        </a:solidFill>
                        <a:latin typeface="+mn-lt"/>
                        <a:cs typeface="Calibri"/>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a:lnSpc>
                          <a:spcPct val="100000"/>
                        </a:lnSpc>
                        <a:spcBef>
                          <a:spcPts val="360"/>
                        </a:spcBef>
                      </a:pPr>
                      <a:r>
                        <a:rPr lang="en-US" dirty="0"/>
                        <a:t>synthesized and secreted by </a:t>
                      </a:r>
                      <a:br>
                        <a:rPr lang="en-US" sz="2400" dirty="0"/>
                      </a:br>
                      <a:r>
                        <a:rPr lang="en-US" dirty="0"/>
                        <a:t>liver. </a:t>
                      </a:r>
                      <a:endParaRPr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a:lnSpc>
                          <a:spcPct val="100000"/>
                        </a:lnSpc>
                        <a:spcBef>
                          <a:spcPts val="360"/>
                        </a:spcBef>
                      </a:pPr>
                      <a:r>
                        <a:rPr sz="1800" spc="0" dirty="0"/>
                        <a:t>Different organs</a:t>
                      </a:r>
                    </a:p>
                    <a:p>
                      <a:pPr marL="97790">
                        <a:lnSpc>
                          <a:spcPct val="100000"/>
                        </a:lnSpc>
                      </a:pPr>
                      <a:r>
                        <a:rPr sz="1800" spc="0" dirty="0"/>
                        <a:t>e.g. liver, heart, muscles, and brain</a:t>
                      </a:r>
                      <a:endParaRPr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96080">
                <a:tc>
                  <a:txBody>
                    <a:bodyPr/>
                    <a:lstStyle/>
                    <a:p>
                      <a:pPr marL="97790">
                        <a:lnSpc>
                          <a:spcPct val="100000"/>
                        </a:lnSpc>
                        <a:spcBef>
                          <a:spcPts val="360"/>
                        </a:spcBef>
                      </a:pPr>
                      <a:r>
                        <a:rPr sz="2000" b="1" spc="-55" dirty="0">
                          <a:solidFill>
                            <a:schemeClr val="accent4">
                              <a:lumMod val="75000"/>
                            </a:schemeClr>
                          </a:solidFill>
                        </a:rPr>
                        <a:t>Effect </a:t>
                      </a:r>
                      <a:r>
                        <a:rPr sz="2000" b="1" spc="-80" dirty="0">
                          <a:solidFill>
                            <a:schemeClr val="accent4">
                              <a:lumMod val="75000"/>
                            </a:schemeClr>
                          </a:solidFill>
                        </a:rPr>
                        <a:t>of</a:t>
                      </a:r>
                      <a:r>
                        <a:rPr sz="2000" b="1" spc="280" dirty="0">
                          <a:solidFill>
                            <a:schemeClr val="accent4">
                              <a:lumMod val="75000"/>
                            </a:schemeClr>
                          </a:solidFill>
                        </a:rPr>
                        <a:t> </a:t>
                      </a:r>
                      <a:r>
                        <a:rPr sz="2000" b="1" spc="-35" dirty="0">
                          <a:solidFill>
                            <a:schemeClr val="accent4">
                              <a:lumMod val="75000"/>
                            </a:schemeClr>
                          </a:solidFill>
                        </a:rPr>
                        <a:t>diseases</a:t>
                      </a:r>
                      <a:endParaRPr sz="2000" dirty="0">
                        <a:solidFill>
                          <a:schemeClr val="accent4">
                            <a:lumMod val="75000"/>
                          </a:schemeClr>
                        </a:solidFill>
                        <a:latin typeface="+mn-lt"/>
                        <a:cs typeface="Calibri"/>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a:lnSpc>
                          <a:spcPct val="100000"/>
                        </a:lnSpc>
                        <a:spcBef>
                          <a:spcPts val="360"/>
                        </a:spcBef>
                      </a:pPr>
                      <a:r>
                        <a:rPr sz="1800" spc="0" dirty="0"/>
                        <a:t>Decrease in liver diseases</a:t>
                      </a:r>
                      <a:endParaRPr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marR="814705">
                        <a:lnSpc>
                          <a:spcPct val="100000"/>
                        </a:lnSpc>
                        <a:spcBef>
                          <a:spcPts val="360"/>
                        </a:spcBef>
                      </a:pPr>
                      <a:r>
                        <a:rPr sz="1800" spc="0" dirty="0"/>
                        <a:t>Different enzymes increase in  different organ diseases</a:t>
                      </a:r>
                      <a:endParaRPr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464608">
                <a:tc>
                  <a:txBody>
                    <a:bodyPr/>
                    <a:lstStyle/>
                    <a:p>
                      <a:pPr marL="97790">
                        <a:lnSpc>
                          <a:spcPct val="100000"/>
                        </a:lnSpc>
                        <a:spcBef>
                          <a:spcPts val="360"/>
                        </a:spcBef>
                      </a:pPr>
                      <a:r>
                        <a:rPr sz="2000" b="1" spc="-75" dirty="0">
                          <a:solidFill>
                            <a:schemeClr val="accent4">
                              <a:lumMod val="75000"/>
                            </a:schemeClr>
                          </a:solidFill>
                        </a:rPr>
                        <a:t>Examples</a:t>
                      </a:r>
                      <a:endParaRPr sz="2000" dirty="0">
                        <a:solidFill>
                          <a:schemeClr val="accent4">
                            <a:lumMod val="75000"/>
                          </a:schemeClr>
                        </a:solidFill>
                        <a:latin typeface="+mn-lt"/>
                        <a:cs typeface="Calibri"/>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marR="1294130">
                        <a:lnSpc>
                          <a:spcPct val="116700"/>
                        </a:lnSpc>
                        <a:spcBef>
                          <a:spcPts val="359"/>
                        </a:spcBef>
                      </a:pPr>
                      <a:r>
                        <a:rPr lang="en-US" sz="1800" spc="0" dirty="0"/>
                        <a:t>- </a:t>
                      </a:r>
                      <a:r>
                        <a:rPr sz="1800" spc="0" dirty="0"/>
                        <a:t>Clotting factors  </a:t>
                      </a:r>
                      <a:r>
                        <a:rPr lang="en-US" sz="1800" spc="0" dirty="0"/>
                        <a:t>- L</a:t>
                      </a:r>
                      <a:r>
                        <a:rPr lang="en-US" dirty="0"/>
                        <a:t>ipoprotein </a:t>
                      </a:r>
                      <a:endParaRPr lang="ar-SA" dirty="0"/>
                    </a:p>
                    <a:p>
                      <a:pPr marL="97790" marR="1294130">
                        <a:lnSpc>
                          <a:spcPct val="116700"/>
                        </a:lnSpc>
                        <a:spcBef>
                          <a:spcPts val="359"/>
                        </a:spcBef>
                      </a:pPr>
                      <a:r>
                        <a:rPr lang="en-US" dirty="0"/>
                        <a:t>- Lipase</a:t>
                      </a:r>
                      <a:endParaRPr sz="1800" spc="0" dirty="0">
                        <a:latin typeface="+mn-lt"/>
                        <a:cs typeface="Arial"/>
                      </a:endParaRPr>
                    </a:p>
                  </a:txBody>
                  <a:tcPr marL="0" marR="0" marT="4571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97790" marR="2971165" algn="l" rtl="0">
                        <a:lnSpc>
                          <a:spcPct val="100000"/>
                        </a:lnSpc>
                        <a:spcBef>
                          <a:spcPts val="360"/>
                        </a:spcBef>
                      </a:pPr>
                      <a:r>
                        <a:rPr lang="en-US" sz="1800" spc="0" dirty="0"/>
                        <a:t>-</a:t>
                      </a:r>
                      <a:r>
                        <a:rPr lang="ar-SA" sz="1800" spc="0" dirty="0"/>
                        <a:t> </a:t>
                      </a:r>
                      <a:r>
                        <a:rPr sz="1800" spc="0" dirty="0"/>
                        <a:t>A</a:t>
                      </a:r>
                      <a:r>
                        <a:rPr lang="en-US" sz="1800" spc="0" dirty="0"/>
                        <a:t>L</a:t>
                      </a:r>
                      <a:r>
                        <a:rPr sz="1800" spc="0" dirty="0"/>
                        <a:t>T </a:t>
                      </a:r>
                      <a:endParaRPr lang="ar-SA" sz="1800" spc="0" dirty="0"/>
                    </a:p>
                    <a:p>
                      <a:pPr marL="97790" marR="2971165">
                        <a:lnSpc>
                          <a:spcPct val="100000"/>
                        </a:lnSpc>
                        <a:spcBef>
                          <a:spcPts val="360"/>
                        </a:spcBef>
                      </a:pPr>
                      <a:r>
                        <a:rPr lang="en-US" sz="1800" spc="0" dirty="0">
                          <a:solidFill>
                            <a:schemeClr val="tx1"/>
                          </a:solidFill>
                        </a:rPr>
                        <a:t>- AST</a:t>
                      </a:r>
                      <a:r>
                        <a:rPr sz="1800" spc="0" dirty="0"/>
                        <a:t> </a:t>
                      </a:r>
                      <a:r>
                        <a:rPr lang="en-US" sz="1800" spc="0" dirty="0"/>
                        <a:t>- </a:t>
                      </a:r>
                      <a:r>
                        <a:rPr sz="1800" spc="0" dirty="0"/>
                        <a:t>L</a:t>
                      </a:r>
                      <a:r>
                        <a:rPr lang="en-US" sz="1800" spc="0" dirty="0"/>
                        <a:t>D</a:t>
                      </a:r>
                      <a:r>
                        <a:rPr sz="1800" spc="0" dirty="0"/>
                        <a:t>H</a:t>
                      </a:r>
                    </a:p>
                    <a:p>
                      <a:pPr marL="97790" marR="1809750">
                        <a:lnSpc>
                          <a:spcPct val="100000"/>
                        </a:lnSpc>
                      </a:pPr>
                      <a:r>
                        <a:rPr lang="en-US" sz="1800" spc="0" dirty="0"/>
                        <a:t>-</a:t>
                      </a:r>
                      <a:r>
                        <a:rPr sz="1800" spc="0" dirty="0"/>
                        <a:t>Acid Phosphatase  </a:t>
                      </a:r>
                      <a:r>
                        <a:rPr lang="ar-SA" sz="1800" spc="0" dirty="0"/>
                        <a:t>-</a:t>
                      </a:r>
                      <a:r>
                        <a:rPr sz="1800" spc="0" dirty="0"/>
                        <a:t>Amylase</a:t>
                      </a:r>
                      <a:endParaRPr lang="ar-SA" sz="1800" spc="0" dirty="0">
                        <a:latin typeface="+mn-lt"/>
                        <a:cs typeface="Arial"/>
                      </a:endParaRPr>
                    </a:p>
                  </a:txBody>
                  <a:tcPr marL="0" marR="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3" name="object 3"/>
          <p:cNvSpPr txBox="1">
            <a:spLocks noGrp="1"/>
          </p:cNvSpPr>
          <p:nvPr>
            <p:ph type="title"/>
          </p:nvPr>
        </p:nvSpPr>
        <p:spPr>
          <a:xfrm>
            <a:off x="345440" y="490220"/>
            <a:ext cx="8467725" cy="452120"/>
          </a:xfrm>
          <a:prstGeom prst="rect">
            <a:avLst/>
          </a:prstGeom>
        </p:spPr>
        <p:txBody>
          <a:bodyPr vert="horz" wrap="square" lIns="0" tIns="12700" rIns="0" bIns="0" rtlCol="0">
            <a:spAutoFit/>
          </a:bodyPr>
          <a:lstStyle/>
          <a:p>
            <a:pPr marL="12700">
              <a:lnSpc>
                <a:spcPct val="100000"/>
              </a:lnSpc>
              <a:spcBef>
                <a:spcPts val="100"/>
              </a:spcBef>
            </a:pPr>
            <a:r>
              <a:rPr sz="2800" b="1" spc="-90" dirty="0">
                <a:solidFill>
                  <a:schemeClr val="accent4">
                    <a:lumMod val="75000"/>
                  </a:schemeClr>
                </a:solidFill>
                <a:latin typeface="Calibri"/>
                <a:cs typeface="Calibri"/>
              </a:rPr>
              <a:t>Differences </a:t>
            </a:r>
            <a:r>
              <a:rPr sz="2800" b="1" spc="-105" dirty="0">
                <a:solidFill>
                  <a:schemeClr val="accent4">
                    <a:lumMod val="75000"/>
                  </a:schemeClr>
                </a:solidFill>
                <a:latin typeface="Calibri"/>
                <a:cs typeface="Calibri"/>
              </a:rPr>
              <a:t>of </a:t>
            </a:r>
            <a:r>
              <a:rPr sz="2800" b="1" spc="-95" dirty="0">
                <a:solidFill>
                  <a:schemeClr val="accent4">
                    <a:lumMod val="75000"/>
                  </a:schemeClr>
                </a:solidFill>
                <a:latin typeface="Calibri"/>
                <a:cs typeface="Calibri"/>
              </a:rPr>
              <a:t>Functional </a:t>
            </a:r>
            <a:r>
              <a:rPr sz="2800" b="1" spc="-145" dirty="0">
                <a:solidFill>
                  <a:schemeClr val="accent4">
                    <a:lumMod val="75000"/>
                  </a:schemeClr>
                </a:solidFill>
                <a:latin typeface="Calibri"/>
                <a:cs typeface="Calibri"/>
              </a:rPr>
              <a:t>and </a:t>
            </a:r>
            <a:r>
              <a:rPr sz="2800" b="1" spc="-125" dirty="0">
                <a:solidFill>
                  <a:schemeClr val="accent4">
                    <a:lumMod val="75000"/>
                  </a:schemeClr>
                </a:solidFill>
                <a:latin typeface="Calibri"/>
                <a:cs typeface="Calibri"/>
              </a:rPr>
              <a:t>Nonfunctional </a:t>
            </a:r>
            <a:r>
              <a:rPr sz="2800" b="1" spc="-105" dirty="0">
                <a:solidFill>
                  <a:schemeClr val="accent4">
                    <a:lumMod val="75000"/>
                  </a:schemeClr>
                </a:solidFill>
                <a:latin typeface="Calibri"/>
                <a:cs typeface="Calibri"/>
              </a:rPr>
              <a:t>plasma</a:t>
            </a:r>
            <a:r>
              <a:rPr sz="2800" b="1" spc="-345" dirty="0">
                <a:solidFill>
                  <a:schemeClr val="accent4">
                    <a:lumMod val="75000"/>
                  </a:schemeClr>
                </a:solidFill>
                <a:latin typeface="Calibri"/>
                <a:cs typeface="Calibri"/>
              </a:rPr>
              <a:t> </a:t>
            </a:r>
            <a:r>
              <a:rPr sz="2800" b="1" spc="-105" dirty="0">
                <a:solidFill>
                  <a:schemeClr val="accent4">
                    <a:lumMod val="75000"/>
                  </a:schemeClr>
                </a:solidFill>
                <a:latin typeface="Calibri"/>
                <a:cs typeface="Calibri"/>
              </a:rPr>
              <a:t>enzymes</a:t>
            </a:r>
            <a:endParaRPr sz="2800" dirty="0">
              <a:solidFill>
                <a:schemeClr val="accent4">
                  <a:lumMod val="75000"/>
                </a:schemeClr>
              </a:solidFill>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838200"/>
            <a:ext cx="6761480" cy="513080"/>
          </a:xfrm>
          <a:prstGeom prst="rect">
            <a:avLst/>
          </a:prstGeom>
        </p:spPr>
        <p:txBody>
          <a:bodyPr vert="horz" wrap="square" lIns="0" tIns="12700" rIns="0" bIns="0" rtlCol="0">
            <a:spAutoFit/>
          </a:bodyPr>
          <a:lstStyle/>
          <a:p>
            <a:pPr marL="12700">
              <a:lnSpc>
                <a:spcPct val="100000"/>
              </a:lnSpc>
              <a:spcBef>
                <a:spcPts val="100"/>
              </a:spcBef>
            </a:pPr>
            <a:r>
              <a:rPr sz="3200" b="1" spc="-105" dirty="0">
                <a:solidFill>
                  <a:srgbClr val="C00000"/>
                </a:solidFill>
                <a:latin typeface="+mj-lt"/>
                <a:cs typeface="Garamond"/>
              </a:rPr>
              <a:t>Sources</a:t>
            </a:r>
            <a:r>
              <a:rPr sz="3200" b="1" spc="-250" dirty="0">
                <a:solidFill>
                  <a:srgbClr val="C00000"/>
                </a:solidFill>
                <a:latin typeface="+mj-lt"/>
                <a:cs typeface="Garamond"/>
              </a:rPr>
              <a:t> </a:t>
            </a:r>
            <a:r>
              <a:rPr sz="3200" b="1" spc="-30" dirty="0">
                <a:solidFill>
                  <a:srgbClr val="C00000"/>
                </a:solidFill>
                <a:latin typeface="+mj-lt"/>
                <a:cs typeface="Garamond"/>
              </a:rPr>
              <a:t>of</a:t>
            </a:r>
            <a:r>
              <a:rPr sz="3200" b="1" spc="-250" dirty="0">
                <a:solidFill>
                  <a:srgbClr val="C00000"/>
                </a:solidFill>
                <a:latin typeface="+mj-lt"/>
                <a:cs typeface="Garamond"/>
              </a:rPr>
              <a:t> </a:t>
            </a:r>
            <a:r>
              <a:rPr sz="3200" b="1" spc="-100" dirty="0">
                <a:solidFill>
                  <a:srgbClr val="C00000"/>
                </a:solidFill>
                <a:latin typeface="+mj-lt"/>
                <a:cs typeface="Garamond"/>
              </a:rPr>
              <a:t>Nonfunctional</a:t>
            </a:r>
            <a:r>
              <a:rPr sz="3200" b="1" spc="-250" dirty="0">
                <a:solidFill>
                  <a:srgbClr val="C00000"/>
                </a:solidFill>
                <a:latin typeface="+mj-lt"/>
                <a:cs typeface="Garamond"/>
              </a:rPr>
              <a:t> </a:t>
            </a:r>
            <a:r>
              <a:rPr sz="3200" b="1" spc="-110" dirty="0">
                <a:solidFill>
                  <a:srgbClr val="C00000"/>
                </a:solidFill>
                <a:latin typeface="+mj-lt"/>
                <a:cs typeface="Garamond"/>
              </a:rPr>
              <a:t>Plasma</a:t>
            </a:r>
            <a:r>
              <a:rPr sz="3200" b="1" spc="-250" dirty="0">
                <a:solidFill>
                  <a:srgbClr val="C00000"/>
                </a:solidFill>
                <a:latin typeface="+mj-lt"/>
                <a:cs typeface="Garamond"/>
              </a:rPr>
              <a:t> </a:t>
            </a:r>
            <a:r>
              <a:rPr sz="3200" b="1" spc="-110" dirty="0">
                <a:solidFill>
                  <a:srgbClr val="C00000"/>
                </a:solidFill>
                <a:latin typeface="+mj-lt"/>
                <a:cs typeface="Garamond"/>
              </a:rPr>
              <a:t>Enzyme</a:t>
            </a:r>
            <a:endParaRPr sz="3200" dirty="0">
              <a:solidFill>
                <a:srgbClr val="C00000"/>
              </a:solidFill>
              <a:latin typeface="+mj-lt"/>
              <a:cs typeface="Garamond"/>
            </a:endParaRPr>
          </a:p>
        </p:txBody>
      </p:sp>
      <p:sp>
        <p:nvSpPr>
          <p:cNvPr id="6" name="object 5">
            <a:extLst>
              <a:ext uri="{FF2B5EF4-FFF2-40B4-BE49-F238E27FC236}">
                <a16:creationId xmlns:a16="http://schemas.microsoft.com/office/drawing/2014/main" id="{0F2F76DA-B6AF-4095-8F93-7D5EAE623394}"/>
              </a:ext>
            </a:extLst>
          </p:cNvPr>
          <p:cNvSpPr/>
          <p:nvPr/>
        </p:nvSpPr>
        <p:spPr>
          <a:xfrm>
            <a:off x="876300" y="2895600"/>
            <a:ext cx="7391400" cy="2743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a:extLst>
              <a:ext uri="{FF2B5EF4-FFF2-40B4-BE49-F238E27FC236}">
                <a16:creationId xmlns:a16="http://schemas.microsoft.com/office/drawing/2014/main" id="{1B64CC01-3B93-4E9E-AF09-C2C982A13240}"/>
              </a:ext>
            </a:extLst>
          </p:cNvPr>
          <p:cNvSpPr/>
          <p:nvPr/>
        </p:nvSpPr>
        <p:spPr>
          <a:xfrm>
            <a:off x="0" y="609600"/>
            <a:ext cx="8686800" cy="4103239"/>
          </a:xfrm>
          <a:prstGeom prst="rect">
            <a:avLst/>
          </a:prstGeom>
        </p:spPr>
        <p:txBody>
          <a:bodyPr wrap="square">
            <a:spAutoFit/>
          </a:bodyPr>
          <a:lstStyle/>
          <a:p>
            <a:pPr marL="12700" marR="189230" algn="ctr">
              <a:lnSpc>
                <a:spcPct val="146700"/>
              </a:lnSpc>
              <a:spcBef>
                <a:spcPts val="1160"/>
              </a:spcBef>
              <a:tabLst>
                <a:tab pos="354965" algn="l"/>
                <a:tab pos="355600" algn="l"/>
              </a:tabLst>
            </a:pPr>
            <a:r>
              <a:rPr lang="en-US" sz="2400" b="1" spc="-105" dirty="0">
                <a:solidFill>
                  <a:srgbClr val="C00000"/>
                </a:solidFill>
                <a:latin typeface="+mj-lt"/>
                <a:cs typeface="Garamond"/>
              </a:rPr>
              <a:t>Sources</a:t>
            </a:r>
            <a:r>
              <a:rPr lang="en-US" sz="2400" b="1" spc="-250" dirty="0">
                <a:solidFill>
                  <a:srgbClr val="C00000"/>
                </a:solidFill>
                <a:latin typeface="+mj-lt"/>
                <a:cs typeface="Garamond"/>
              </a:rPr>
              <a:t> </a:t>
            </a:r>
            <a:r>
              <a:rPr lang="en-US" sz="2400" b="1" spc="-30" dirty="0">
                <a:solidFill>
                  <a:srgbClr val="C00000"/>
                </a:solidFill>
                <a:latin typeface="+mj-lt"/>
                <a:cs typeface="Garamond"/>
              </a:rPr>
              <a:t>of</a:t>
            </a:r>
            <a:r>
              <a:rPr lang="en-US" sz="2400" b="1" spc="-250" dirty="0">
                <a:solidFill>
                  <a:srgbClr val="C00000"/>
                </a:solidFill>
                <a:latin typeface="+mj-lt"/>
                <a:cs typeface="Garamond"/>
              </a:rPr>
              <a:t> </a:t>
            </a:r>
            <a:r>
              <a:rPr lang="en-US" sz="2400" b="1" spc="-100" dirty="0">
                <a:solidFill>
                  <a:srgbClr val="C00000"/>
                </a:solidFill>
                <a:latin typeface="+mj-lt"/>
                <a:cs typeface="Garamond"/>
              </a:rPr>
              <a:t>Non-functional</a:t>
            </a:r>
            <a:r>
              <a:rPr lang="en-US" sz="2400" b="1" spc="-250" dirty="0">
                <a:solidFill>
                  <a:srgbClr val="C00000"/>
                </a:solidFill>
                <a:latin typeface="+mj-lt"/>
                <a:cs typeface="Garamond"/>
              </a:rPr>
              <a:t> </a:t>
            </a:r>
            <a:r>
              <a:rPr lang="en-US" sz="2400" b="1" spc="-110" dirty="0">
                <a:solidFill>
                  <a:srgbClr val="C00000"/>
                </a:solidFill>
                <a:latin typeface="+mj-lt"/>
                <a:cs typeface="Garamond"/>
              </a:rPr>
              <a:t>Plasma</a:t>
            </a:r>
            <a:r>
              <a:rPr lang="en-US" sz="2400" b="1" spc="-250" dirty="0">
                <a:solidFill>
                  <a:srgbClr val="C00000"/>
                </a:solidFill>
                <a:latin typeface="+mj-lt"/>
                <a:cs typeface="Garamond"/>
              </a:rPr>
              <a:t> </a:t>
            </a:r>
            <a:r>
              <a:rPr lang="en-US" sz="2400" b="1" spc="-110" dirty="0">
                <a:solidFill>
                  <a:srgbClr val="C00000"/>
                </a:solidFill>
                <a:latin typeface="+mj-lt"/>
                <a:cs typeface="Garamond"/>
              </a:rPr>
              <a:t>Enzyme</a:t>
            </a:r>
            <a:endParaRPr lang="en-US" sz="2400" u="sng" dirty="0">
              <a:solidFill>
                <a:srgbClr val="C00000"/>
              </a:solidFill>
              <a:uFill>
                <a:solidFill>
                  <a:srgbClr val="AF302E"/>
                </a:solidFill>
              </a:uFill>
              <a:latin typeface="+mj-lt"/>
              <a:cs typeface="Arial"/>
            </a:endParaRPr>
          </a:p>
          <a:p>
            <a:pPr marL="355600" marR="189230" indent="-342900" algn="just">
              <a:lnSpc>
                <a:spcPct val="146700"/>
              </a:lnSpc>
              <a:spcBef>
                <a:spcPts val="1160"/>
              </a:spcBef>
              <a:buFontTx/>
              <a:buChar char="•"/>
              <a:tabLst>
                <a:tab pos="354965" algn="l"/>
                <a:tab pos="355600" algn="l"/>
              </a:tabLst>
            </a:pPr>
            <a:r>
              <a:rPr lang="en-US" sz="1800" u="sng" dirty="0">
                <a:solidFill>
                  <a:srgbClr val="9D1E23"/>
                </a:solidFill>
                <a:uFill>
                  <a:solidFill>
                    <a:srgbClr val="AF302E"/>
                  </a:solidFill>
                </a:uFill>
                <a:cs typeface="Arial"/>
              </a:rPr>
              <a:t>Cell damage</a:t>
            </a:r>
            <a:r>
              <a:rPr lang="en-US" sz="1800" dirty="0">
                <a:solidFill>
                  <a:srgbClr val="9D1E23"/>
                </a:solidFill>
                <a:cs typeface="Arial"/>
              </a:rPr>
              <a:t> </a:t>
            </a:r>
            <a:r>
              <a:rPr lang="en-US" sz="1800" dirty="0">
                <a:cs typeface="Arial"/>
              </a:rPr>
              <a:t>with the release of its content of enzymes into blood e.g. Myocardial  infarction and viral hepatitis</a:t>
            </a:r>
            <a:r>
              <a:rPr lang="en-US" sz="1800" dirty="0">
                <a:latin typeface="+mj-lt"/>
                <a:cs typeface="Arial"/>
              </a:rPr>
              <a:t>.</a:t>
            </a:r>
            <a:endParaRPr lang="en-US" u="sng" dirty="0">
              <a:solidFill>
                <a:srgbClr val="9D1E23"/>
              </a:solidFill>
              <a:uFill>
                <a:solidFill>
                  <a:srgbClr val="AF302E"/>
                </a:solidFill>
              </a:uFill>
              <a:cs typeface="Arial"/>
            </a:endParaRPr>
          </a:p>
          <a:p>
            <a:pPr marL="355600" marR="189230" indent="-342900" algn="just">
              <a:lnSpc>
                <a:spcPct val="146700"/>
              </a:lnSpc>
              <a:spcBef>
                <a:spcPts val="1160"/>
              </a:spcBef>
              <a:buChar char="•"/>
              <a:tabLst>
                <a:tab pos="354965" algn="l"/>
                <a:tab pos="355600" algn="l"/>
              </a:tabLst>
            </a:pPr>
            <a:r>
              <a:rPr lang="en-US" u="sng" dirty="0">
                <a:solidFill>
                  <a:srgbClr val="9D1E23"/>
                </a:solidFill>
                <a:uFill>
                  <a:solidFill>
                    <a:srgbClr val="AF302E"/>
                  </a:solidFill>
                </a:uFill>
                <a:cs typeface="Arial"/>
              </a:rPr>
              <a:t>Obstruction of normal pathways</a:t>
            </a:r>
            <a:r>
              <a:rPr lang="en-US" dirty="0">
                <a:solidFill>
                  <a:srgbClr val="9D1E23"/>
                </a:solidFill>
                <a:cs typeface="Arial"/>
              </a:rPr>
              <a:t> </a:t>
            </a:r>
            <a:r>
              <a:rPr lang="en-US" dirty="0">
                <a:cs typeface="Arial"/>
              </a:rPr>
              <a:t>e.g. Obstruction of bile duct increases alkaline  phosphatase.</a:t>
            </a:r>
          </a:p>
          <a:p>
            <a:pPr marL="355600" marR="52069" indent="-342900" algn="just">
              <a:lnSpc>
                <a:spcPct val="150800"/>
              </a:lnSpc>
              <a:spcBef>
                <a:spcPts val="1060"/>
              </a:spcBef>
              <a:buFontTx/>
              <a:buChar char="•"/>
              <a:tabLst>
                <a:tab pos="354965" algn="l"/>
                <a:tab pos="355600" algn="l"/>
              </a:tabLst>
            </a:pPr>
            <a:r>
              <a:rPr lang="en-US" u="sng" dirty="0">
                <a:solidFill>
                  <a:srgbClr val="9D1E23"/>
                </a:solidFill>
                <a:uFill>
                  <a:solidFill>
                    <a:srgbClr val="AF302E"/>
                  </a:solidFill>
                </a:uFill>
                <a:cs typeface="Arial"/>
              </a:rPr>
              <a:t>Increase of the enzyme synthesis</a:t>
            </a:r>
            <a:r>
              <a:rPr lang="en-US" dirty="0">
                <a:cs typeface="Arial"/>
              </a:rPr>
              <a:t> e.g. In response to certain stimuli or damage, the body may increase the synthesis of specific enzymes.</a:t>
            </a:r>
          </a:p>
          <a:p>
            <a:pPr algn="just">
              <a:lnSpc>
                <a:spcPct val="100000"/>
              </a:lnSpc>
              <a:spcBef>
                <a:spcPts val="35"/>
              </a:spcBef>
              <a:buClr>
                <a:srgbClr val="9D1E23"/>
              </a:buClr>
              <a:buFont typeface="Arial"/>
              <a:buChar char="•"/>
            </a:pPr>
            <a:endParaRPr lang="en-US" dirty="0">
              <a:cs typeface="Times New Roman"/>
            </a:endParaRPr>
          </a:p>
          <a:p>
            <a:pPr marL="355600" indent="-342900" algn="just">
              <a:lnSpc>
                <a:spcPct val="100000"/>
              </a:lnSpc>
              <a:buChar char="•"/>
              <a:tabLst>
                <a:tab pos="354965" algn="l"/>
                <a:tab pos="355600" algn="l"/>
              </a:tabLst>
            </a:pPr>
            <a:r>
              <a:rPr lang="en-US" u="sng" dirty="0">
                <a:solidFill>
                  <a:srgbClr val="9D1E23"/>
                </a:solidFill>
                <a:uFill>
                  <a:solidFill>
                    <a:srgbClr val="AF302E"/>
                  </a:solidFill>
                </a:uFill>
                <a:cs typeface="Arial"/>
              </a:rPr>
              <a:t>Increased permeability of cell membrane</a:t>
            </a:r>
            <a:r>
              <a:rPr lang="en-US" dirty="0">
                <a:solidFill>
                  <a:srgbClr val="9D1E23"/>
                </a:solidFill>
                <a:cs typeface="Arial"/>
              </a:rPr>
              <a:t> </a:t>
            </a:r>
            <a:r>
              <a:rPr lang="en-US" dirty="0">
                <a:cs typeface="Arial"/>
              </a:rPr>
              <a:t>as in hypoxia</a:t>
            </a:r>
          </a:p>
        </p:txBody>
      </p:sp>
    </p:spTree>
    <p:extLst>
      <p:ext uri="{BB962C8B-B14F-4D97-AF65-F5344CB8AC3E}">
        <p14:creationId xmlns:p14="http://schemas.microsoft.com/office/powerpoint/2010/main" val="33437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0817" y="609600"/>
            <a:ext cx="8803183" cy="541687"/>
          </a:xfrm>
          <a:prstGeom prst="rect">
            <a:avLst/>
          </a:prstGeom>
        </p:spPr>
        <p:txBody>
          <a:bodyPr vert="horz" wrap="square" lIns="0" tIns="33020" rIns="0" bIns="0" rtlCol="0">
            <a:spAutoFit/>
          </a:bodyPr>
          <a:lstStyle/>
          <a:p>
            <a:pPr marL="1991995" marR="5080" indent="-1979930" algn="l">
              <a:lnSpc>
                <a:spcPts val="4300"/>
              </a:lnSpc>
              <a:spcBef>
                <a:spcPts val="260"/>
              </a:spcBef>
            </a:pPr>
            <a:r>
              <a:rPr sz="2800" b="1" dirty="0">
                <a:solidFill>
                  <a:srgbClr val="C00000"/>
                </a:solidFill>
                <a:latin typeface="+mj-lt"/>
              </a:rPr>
              <a:t>Medical Importance of</a:t>
            </a:r>
            <a:r>
              <a:rPr lang="ar-SA" sz="2800" b="1" dirty="0">
                <a:solidFill>
                  <a:srgbClr val="C00000"/>
                </a:solidFill>
                <a:latin typeface="+mj-lt"/>
              </a:rPr>
              <a:t> </a:t>
            </a:r>
            <a:r>
              <a:rPr sz="2800" b="1" dirty="0">
                <a:solidFill>
                  <a:srgbClr val="C00000"/>
                </a:solidFill>
                <a:latin typeface="+mj-lt"/>
              </a:rPr>
              <a:t> Non Functional</a:t>
            </a:r>
            <a:r>
              <a:rPr lang="en-US" sz="2800" b="1" dirty="0">
                <a:solidFill>
                  <a:srgbClr val="C00000"/>
                </a:solidFill>
                <a:latin typeface="+mj-lt"/>
              </a:rPr>
              <a:t> </a:t>
            </a:r>
            <a:r>
              <a:rPr sz="2800" b="1" dirty="0">
                <a:solidFill>
                  <a:srgbClr val="C00000"/>
                </a:solidFill>
                <a:latin typeface="+mj-lt"/>
              </a:rPr>
              <a:t>Plasma Enzymes</a:t>
            </a:r>
          </a:p>
        </p:txBody>
      </p:sp>
      <p:sp>
        <p:nvSpPr>
          <p:cNvPr id="3" name="object 3"/>
          <p:cNvSpPr txBox="1">
            <a:spLocks noGrp="1"/>
          </p:cNvSpPr>
          <p:nvPr>
            <p:ph type="body" idx="1"/>
          </p:nvPr>
        </p:nvSpPr>
        <p:spPr>
          <a:xfrm>
            <a:off x="228600" y="1905000"/>
            <a:ext cx="8519160" cy="2537874"/>
          </a:xfrm>
          <a:prstGeom prst="rect">
            <a:avLst/>
          </a:prstGeom>
        </p:spPr>
        <p:txBody>
          <a:bodyPr vert="horz" wrap="square" lIns="0" tIns="166370" rIns="0" bIns="0" rtlCol="0">
            <a:spAutoFit/>
          </a:bodyPr>
          <a:lstStyle/>
          <a:p>
            <a:pPr marL="89535" algn="l">
              <a:lnSpc>
                <a:spcPct val="150000"/>
              </a:lnSpc>
              <a:spcBef>
                <a:spcPts val="1310"/>
              </a:spcBef>
            </a:pPr>
            <a:r>
              <a:rPr sz="2400" dirty="0">
                <a:latin typeface="+mn-lt"/>
              </a:rPr>
              <a:t>Measurement of </a:t>
            </a:r>
            <a:r>
              <a:rPr lang="en-US" sz="2400" dirty="0">
                <a:latin typeface="+mn-lt"/>
              </a:rPr>
              <a:t>nonfunctional</a:t>
            </a:r>
            <a:r>
              <a:rPr sz="2400" dirty="0">
                <a:latin typeface="+mn-lt"/>
              </a:rPr>
              <a:t> enzymes is </a:t>
            </a:r>
            <a:r>
              <a:rPr sz="2400" u="heavy" dirty="0">
                <a:uFill>
                  <a:solidFill>
                    <a:srgbClr val="AF302E"/>
                  </a:solidFill>
                </a:uFill>
                <a:latin typeface="+mn-lt"/>
              </a:rPr>
              <a:t>important for:</a:t>
            </a:r>
          </a:p>
          <a:p>
            <a:pPr marL="515620" indent="-457200" algn="l">
              <a:lnSpc>
                <a:spcPct val="150000"/>
              </a:lnSpc>
              <a:spcBef>
                <a:spcPts val="1215"/>
              </a:spcBef>
              <a:buClr>
                <a:srgbClr val="C00000"/>
              </a:buClr>
              <a:buChar char="•"/>
              <a:tabLst>
                <a:tab pos="514984" algn="l"/>
                <a:tab pos="515620" algn="l"/>
              </a:tabLst>
            </a:pPr>
            <a:r>
              <a:rPr sz="2400" dirty="0">
                <a:solidFill>
                  <a:srgbClr val="000000"/>
                </a:solidFill>
                <a:latin typeface="+mn-lt"/>
              </a:rPr>
              <a:t>Diagnosis of diseases</a:t>
            </a:r>
            <a:r>
              <a:rPr lang="en-US" sz="2400" dirty="0">
                <a:solidFill>
                  <a:srgbClr val="000000"/>
                </a:solidFill>
                <a:latin typeface="+mn-lt"/>
              </a:rPr>
              <a:t>.</a:t>
            </a:r>
            <a:endParaRPr sz="4000" dirty="0">
              <a:latin typeface="+mn-lt"/>
              <a:cs typeface="Times New Roman"/>
            </a:endParaRPr>
          </a:p>
          <a:p>
            <a:pPr marL="515620" marR="5080" indent="-457200" algn="l">
              <a:lnSpc>
                <a:spcPct val="150000"/>
              </a:lnSpc>
              <a:buClr>
                <a:srgbClr val="C00000"/>
              </a:buClr>
              <a:buChar char="•"/>
              <a:tabLst>
                <a:tab pos="514984" algn="l"/>
                <a:tab pos="515620" algn="l"/>
                <a:tab pos="1911350" algn="l"/>
                <a:tab pos="2366645" algn="l"/>
                <a:tab pos="2844800" algn="l"/>
                <a:tab pos="2943860" algn="l"/>
                <a:tab pos="4120515" algn="l"/>
                <a:tab pos="5346065" algn="l"/>
                <a:tab pos="5845175" algn="l"/>
                <a:tab pos="6300470" algn="l"/>
                <a:tab pos="6877050" algn="l"/>
                <a:tab pos="8235315" algn="l"/>
              </a:tabLst>
            </a:pPr>
            <a:r>
              <a:rPr sz="2400" dirty="0">
                <a:solidFill>
                  <a:srgbClr val="000000"/>
                </a:solidFill>
                <a:latin typeface="+mn-lt"/>
              </a:rPr>
              <a:t>Prognosis	of	the</a:t>
            </a:r>
            <a:r>
              <a:rPr lang="en-US" sz="2400" dirty="0">
                <a:solidFill>
                  <a:srgbClr val="000000"/>
                </a:solidFill>
                <a:latin typeface="+mn-lt"/>
              </a:rPr>
              <a:t> </a:t>
            </a:r>
            <a:r>
              <a:rPr sz="2400" dirty="0">
                <a:solidFill>
                  <a:srgbClr val="000000"/>
                </a:solidFill>
                <a:latin typeface="+mn-lt"/>
              </a:rPr>
              <a:t>disease:</a:t>
            </a:r>
            <a:r>
              <a:rPr lang="en-US" sz="2400" dirty="0">
                <a:solidFill>
                  <a:srgbClr val="000000"/>
                </a:solidFill>
                <a:latin typeface="+mn-lt"/>
              </a:rPr>
              <a:t> </a:t>
            </a:r>
            <a:r>
              <a:rPr sz="2400" dirty="0">
                <a:solidFill>
                  <a:srgbClr val="000000"/>
                </a:solidFill>
                <a:latin typeface="+mn-lt"/>
              </a:rPr>
              <a:t>following	up	of</a:t>
            </a:r>
            <a:r>
              <a:rPr lang="en-US" sz="2400" dirty="0">
                <a:solidFill>
                  <a:srgbClr val="000000"/>
                </a:solidFill>
                <a:latin typeface="+mn-lt"/>
              </a:rPr>
              <a:t> </a:t>
            </a:r>
            <a:r>
              <a:rPr sz="2400" dirty="0">
                <a:solidFill>
                  <a:srgbClr val="000000"/>
                </a:solidFill>
                <a:latin typeface="+mn-lt"/>
              </a:rPr>
              <a:t>the</a:t>
            </a:r>
            <a:r>
              <a:rPr lang="en-US" sz="2400" dirty="0">
                <a:solidFill>
                  <a:srgbClr val="000000"/>
                </a:solidFill>
                <a:latin typeface="+mn-lt"/>
              </a:rPr>
              <a:t> </a:t>
            </a:r>
            <a:r>
              <a:rPr sz="2400" dirty="0">
                <a:solidFill>
                  <a:srgbClr val="000000"/>
                </a:solidFill>
                <a:latin typeface="+mn-lt"/>
              </a:rPr>
              <a:t>treatment</a:t>
            </a:r>
            <a:r>
              <a:rPr lang="en-US" sz="2400" dirty="0">
                <a:solidFill>
                  <a:srgbClr val="000000"/>
                </a:solidFill>
                <a:latin typeface="+mn-lt"/>
              </a:rPr>
              <a:t> </a:t>
            </a:r>
            <a:r>
              <a:rPr sz="2400" dirty="0">
                <a:solidFill>
                  <a:srgbClr val="000000"/>
                </a:solidFill>
                <a:latin typeface="+mn-lt"/>
              </a:rPr>
              <a:t>by  measuring plasma</a:t>
            </a:r>
            <a:r>
              <a:rPr lang="en-US" sz="2400" dirty="0">
                <a:solidFill>
                  <a:srgbClr val="000000"/>
                </a:solidFill>
                <a:latin typeface="+mn-lt"/>
              </a:rPr>
              <a:t> </a:t>
            </a:r>
            <a:r>
              <a:rPr sz="2400" dirty="0">
                <a:solidFill>
                  <a:srgbClr val="000000"/>
                </a:solidFill>
                <a:latin typeface="+mn-lt"/>
              </a:rPr>
              <a:t>enzymes before and after treatment.</a:t>
            </a:r>
          </a:p>
        </p:txBody>
      </p:sp>
    </p:spTree>
  </p:cSld>
  <p:clrMapOvr>
    <a:masterClrMapping/>
  </p:clrMapOvr>
</p:sld>
</file>

<file path=ppt/theme/theme1.xml><?xml version="1.0" encoding="utf-8"?>
<a:theme xmlns:a="http://schemas.openxmlformats.org/drawingml/2006/main" name="Office Theme">
  <a:themeElements>
    <a:clrScheme name="مخصص 16">
      <a:dk1>
        <a:sysClr val="windowText" lastClr="000000"/>
      </a:dk1>
      <a:lt1>
        <a:sysClr val="window" lastClr="FFFFFF"/>
      </a:lt1>
      <a:dk2>
        <a:srgbClr val="212121"/>
      </a:dk2>
      <a:lt2>
        <a:srgbClr val="CDD0D1"/>
      </a:lt2>
      <a:accent1>
        <a:srgbClr val="EEF236"/>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434</TotalTime>
  <Words>1180</Words>
  <Application>Microsoft Office PowerPoint</Application>
  <PresentationFormat>عرض على الشاشة (4:3)</PresentationFormat>
  <Paragraphs>167</Paragraphs>
  <Slides>16</Slides>
  <Notes>5</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16</vt:i4>
      </vt:variant>
    </vt:vector>
  </HeadingPairs>
  <TitlesOfParts>
    <vt:vector size="22" baseType="lpstr">
      <vt:lpstr>Arial</vt:lpstr>
      <vt:lpstr>Calibri</vt:lpstr>
      <vt:lpstr>Georgia</vt:lpstr>
      <vt:lpstr>Times New Roman</vt:lpstr>
      <vt:lpstr>Wingdings</vt:lpstr>
      <vt:lpstr>Office Theme</vt:lpstr>
      <vt:lpstr>عرض تقديمي في PowerPoint</vt:lpstr>
      <vt:lpstr>Objectives</vt:lpstr>
      <vt:lpstr>عرض تقديمي في PowerPoint</vt:lpstr>
      <vt:lpstr>عرض تقديمي في PowerPoint</vt:lpstr>
      <vt:lpstr>عرض تقديمي في PowerPoint</vt:lpstr>
      <vt:lpstr>Differences of Functional and Nonfunctional plasma enzymes</vt:lpstr>
      <vt:lpstr>Sources of Nonfunctional Plasma Enzyme</vt:lpstr>
      <vt:lpstr>عرض تقديمي في PowerPoint</vt:lpstr>
      <vt:lpstr>Medical Importance of  Non Functional Plasma Enzymes</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BCH 471</dc:title>
  <dc:creator>ls s</dc:creator>
  <cp:lastModifiedBy>ls s</cp:lastModifiedBy>
  <cp:revision>21</cp:revision>
  <dcterms:created xsi:type="dcterms:W3CDTF">2017-12-27T09:37:26Z</dcterms:created>
  <dcterms:modified xsi:type="dcterms:W3CDTF">2024-09-09T20:06:10Z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2017-12-27T00:00:00Z</vt:filetime>
  </property>
</Properties>
</file>