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theme/themeOverride5.xml" ContentType="application/vnd.openxmlformats-officedocument.themeOverr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theme/themeOverride13.xml" ContentType="application/vnd.openxmlformats-officedocument.themeOverrid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theme/themeOverride15.xml" ContentType="application/vnd.openxmlformats-officedocument.themeOverr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655" r:id="rId2"/>
    <p:sldMasterId id="2147483773" r:id="rId3"/>
    <p:sldMasterId id="2147483785" r:id="rId4"/>
    <p:sldMasterId id="2147483797" r:id="rId5"/>
    <p:sldMasterId id="2147483809" r:id="rId6"/>
    <p:sldMasterId id="2147483893" r:id="rId7"/>
  </p:sldMasterIdLst>
  <p:notesMasterIdLst>
    <p:notesMasterId r:id="rId24"/>
  </p:notesMasterIdLst>
  <p:handoutMasterIdLst>
    <p:handoutMasterId r:id="rId25"/>
  </p:handoutMasterIdLst>
  <p:sldIdLst>
    <p:sldId id="256" r:id="rId8"/>
    <p:sldId id="260" r:id="rId9"/>
    <p:sldId id="342" r:id="rId10"/>
    <p:sldId id="351" r:id="rId11"/>
    <p:sldId id="350" r:id="rId12"/>
    <p:sldId id="358" r:id="rId13"/>
    <p:sldId id="348" r:id="rId14"/>
    <p:sldId id="349" r:id="rId15"/>
    <p:sldId id="352" r:id="rId16"/>
    <p:sldId id="347" r:id="rId17"/>
    <p:sldId id="346" r:id="rId18"/>
    <p:sldId id="353" r:id="rId19"/>
    <p:sldId id="354" r:id="rId20"/>
    <p:sldId id="355" r:id="rId21"/>
    <p:sldId id="356" r:id="rId22"/>
    <p:sldId id="357" r:id="rId23"/>
  </p:sldIdLst>
  <p:sldSz cx="9144000" cy="6858000" type="screen4x3"/>
  <p:notesSz cx="6858000" cy="9774238"/>
  <p:kinsoku lang="ja-JP" invalStChars="、。，．・：；？！゛゜ヽヾゝゞ々ー’”）〕］｝〉》」』】°‰′″℃￠％ぁぃぅぇぉっゃゅょゎァィゥェォッャュョヮヵヶ!%),.:;?]}｡｣､･ｧｨｩｪｫｬｭｮｯｰﾞﾟ" invalEndChars="‘“（〔［｛〈《「『【￥＄$([\{｢￡"/>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37" autoAdjust="0"/>
  </p:normalViewPr>
  <p:slideViewPr>
    <p:cSldViewPr>
      <p:cViewPr>
        <p:scale>
          <a:sx n="80" d="100"/>
          <a:sy n="80" d="100"/>
        </p:scale>
        <p:origin x="-774"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sldNum" sz="quarter" idx="3"/>
          </p:nvPr>
        </p:nvSpPr>
        <p:spPr bwMode="auto">
          <a:xfrm>
            <a:off x="3886200" y="92964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F5002E85-2E13-417C-A6D4-1AAC28F42D53}"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idx="2"/>
          </p:nvPr>
        </p:nvSpPr>
        <p:spPr bwMode="auto">
          <a:xfrm>
            <a:off x="1144588" y="852488"/>
            <a:ext cx="4568825" cy="3425825"/>
          </a:xfrm>
          <a:prstGeom prst="rect">
            <a:avLst/>
          </a:prstGeom>
          <a:noFill/>
          <a:ln w="12700">
            <a:solidFill>
              <a:srgbClr val="000000"/>
            </a:solidFill>
            <a:miter lim="800000"/>
            <a:headEnd/>
            <a:tailEnd/>
          </a:ln>
        </p:spPr>
      </p:sp>
      <p:sp>
        <p:nvSpPr>
          <p:cNvPr id="2051" name="Rectangle 3"/>
          <p:cNvSpPr>
            <a:spLocks noGrp="1" noChangeArrowheads="1"/>
          </p:cNvSpPr>
          <p:nvPr>
            <p:ph type="body" sz="quarter" idx="3"/>
          </p:nvPr>
        </p:nvSpPr>
        <p:spPr bwMode="auto">
          <a:xfrm>
            <a:off x="947738" y="4633913"/>
            <a:ext cx="4975225" cy="4117975"/>
          </a:xfrm>
          <a:prstGeom prst="rect">
            <a:avLst/>
          </a:prstGeom>
          <a:noFill/>
          <a:ln>
            <a:noFill/>
          </a:ln>
          <a:effectLst/>
          <a:extLst>
            <a:ext uri="{909E8E84-426E-40DD-AFC4-6F175D3DCCD1}"/>
            <a:ext uri="{91240B29-F687-4F45-9708-019B960494DF}"/>
            <a:ext uri="{AF507438-7753-43E0-B8FC-AC1667EBCBE1}"/>
          </a:extLst>
        </p:spPr>
        <p:txBody>
          <a:bodyPr vert="horz" wrap="square" lIns="90488" tIns="44450" rIns="90488" bIns="4445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cap="flat"/>
        </p:spPr>
      </p:sp>
      <p:sp>
        <p:nvSpPr>
          <p:cNvPr id="317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cap="flat"/>
        </p:spPr>
      </p:sp>
      <p:sp>
        <p:nvSpPr>
          <p:cNvPr id="409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cap="flat"/>
        </p:spPr>
      </p:sp>
      <p:sp>
        <p:nvSpPr>
          <p:cNvPr id="419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cap="flat"/>
        </p:spPr>
      </p:sp>
      <p:sp>
        <p:nvSpPr>
          <p:cNvPr id="430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cap="flat"/>
        </p:spPr>
      </p:sp>
      <p:sp>
        <p:nvSpPr>
          <p:cNvPr id="440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cap="flat"/>
        </p:spPr>
      </p:sp>
      <p:sp>
        <p:nvSpPr>
          <p:cNvPr id="450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cap="flat"/>
        </p:spPr>
      </p:sp>
      <p:sp>
        <p:nvSpPr>
          <p:cNvPr id="460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cap="flat"/>
        </p:spPr>
      </p:sp>
      <p:sp>
        <p:nvSpPr>
          <p:cNvPr id="327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cap="flat"/>
        </p:spPr>
      </p:sp>
      <p:sp>
        <p:nvSpPr>
          <p:cNvPr id="337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cap="flat"/>
        </p:spPr>
      </p:sp>
      <p:sp>
        <p:nvSpPr>
          <p:cNvPr id="348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cap="flat"/>
        </p:spPr>
      </p:sp>
      <p:sp>
        <p:nvSpPr>
          <p:cNvPr id="368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cap="flat"/>
        </p:spPr>
      </p:sp>
      <p:sp>
        <p:nvSpPr>
          <p:cNvPr id="378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cap="flat"/>
        </p:spPr>
      </p:sp>
      <p:sp>
        <p:nvSpPr>
          <p:cNvPr id="389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cap="flat"/>
        </p:spPr>
      </p:sp>
      <p:sp>
        <p:nvSpPr>
          <p:cNvPr id="399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p>
        </p:txBody>
      </p:sp>
      <p:sp>
        <p:nvSpPr>
          <p:cNvPr id="181251"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125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778BDFBF-2289-4644-8B63-E95C439D2BE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603D19A-92A1-43F9-8155-0181FDB088C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8E4A1DB-88CE-4308-B8FF-3EC45E7985E0}"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1A9AE78D-5B1E-4169-8D1C-84A16F2D263B}"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3304076-C650-47C5-80F8-138BF1277ED5}"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AC1AC761-A512-4071-813D-822C65B5C686}"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685C82DD-C94C-4F34-8F30-64CDAF05A771}"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CF9D36A5-9693-4D06-B922-F0DB9231193B}"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25130FC-FAD1-459E-A7E5-6ABB97B90835}"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DF8A6B27-854C-4C34-AE05-62EE5A4DDD88}"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D0B50EA-0026-456F-8543-BE437F7D923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1222BF7A-59CA-4DA9-A37E-4A0EAD69366A}"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6F018C1-E80A-47E0-A43A-049D6991AC09}"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C4E56F2-F38A-44CD-9BFE-E6C53A460351}"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506089F-B9EF-44E1-8493-CAF22F7449C4}"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35B5FDD6-50F9-4589-9ADD-84CB225770DD}"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1B87995-D0E2-4C0D-B67D-CB50552D7B2F}"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039534FD-0BDB-4429-9B13-6F94088FB3D3}"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11EDEC98-A1A3-4F39-971E-38DEA3B42481}"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3B5A144-2666-4003-A0C2-B49028D3E63C}"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7383B46B-4BB7-4E7E-BB54-D47ED711D28C}"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A2D87CCE-D3EB-41DB-9C5D-32F824DC2C0E}"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3AE0ED1-8F82-4C32-B42B-D9A5DCCA2B6C}"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8E9D0F47-B806-4E66-81B6-89320ECEBCD1}"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E894C24-59EB-4183-8A3C-0191B26F0C91}"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296B79F-8FA3-497F-B5C6-3D5748203BA5}"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A5BA8DA8-2B93-41DF-9836-5B098EC5D938}" type="slidenum">
              <a:rPr lang="en-GB"/>
              <a:pPr>
                <a:defRPr/>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60AE8308-2357-4C52-916E-B3E705666EA3}" type="slidenum">
              <a:rPr lang="en-GB"/>
              <a:pPr>
                <a:defRPr/>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85D16AD-D036-42D7-AB23-0F3EC6424029}" type="slidenum">
              <a:rPr lang="en-GB"/>
              <a:pPr>
                <a:defRPr/>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FEE3472B-AB4D-4671-8DC0-B84D3DA8EE92}" type="slidenum">
              <a:rPr lang="en-GB"/>
              <a:pPr>
                <a:defRPr/>
              </a:pPr>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BCA00B0D-F8BB-4886-B963-EA65F1CF6E5E}" type="slidenum">
              <a:rPr lang="en-GB"/>
              <a:pPr>
                <a:defRPr/>
              </a:pPr>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B10D9E5D-FE82-4D64-9342-DF4EDACF45F0}" type="slidenum">
              <a:rPr lang="en-GB"/>
              <a:pPr>
                <a:defRPr/>
              </a:pPr>
              <a:t>‹#›</a:t>
            </a:fld>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BAAE209-2203-478F-8AB3-C9C3367A78F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E7EEE0B0-AAB0-4804-A837-F19B4E7D6C9C}" type="slidenum">
              <a:rPr lang="en-GB"/>
              <a:pPr>
                <a:defRPr/>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70726D9-1E8B-4A04-BE97-14DC4401A04A}" type="slidenum">
              <a:rPr lang="en-GB"/>
              <a:pPr>
                <a:defRPr/>
              </a:pPr>
              <a:t>‹#›</a:t>
            </a:fld>
            <a:endParaRPr lang="en-GB"/>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D1851F4-0EB5-45F1-9245-83B255F3C2D5}" type="slidenum">
              <a:rPr lang="en-GB"/>
              <a:pPr>
                <a:defRPr/>
              </a:pPr>
              <a:t>‹#›</a:t>
            </a:fld>
            <a:endParaRPr lang="en-GB"/>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50CFDF2-F323-4FC7-9918-7D7D185249FE}" type="slidenum">
              <a:rPr lang="en-GB"/>
              <a:pPr>
                <a:defRPr/>
              </a:pPr>
              <a:t>‹#›</a:t>
            </a:fld>
            <a:endParaRPr lang="en-GB"/>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3E8C24C-9102-4F43-A1B8-AA2B0ED8C2A5}" type="slidenum">
              <a:rPr lang="en-GB"/>
              <a:pPr>
                <a:defRPr/>
              </a:pPr>
              <a:t>‹#›</a:t>
            </a:fld>
            <a:endParaRPr lang="en-GB"/>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0314738-B049-4330-994F-797654953106}" type="slidenum">
              <a:rPr lang="en-GB"/>
              <a:pPr>
                <a:defRPr/>
              </a:pPr>
              <a:t>‹#›</a:t>
            </a:fld>
            <a:endParaRPr lang="en-GB"/>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4A0811B7-0516-4FAD-A3C0-C3FCD9CFA667}" type="slidenum">
              <a:rPr lang="en-GB"/>
              <a:pPr>
                <a:defRPr/>
              </a:pPr>
              <a:t>‹#›</a:t>
            </a:fld>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2AB5802-5588-4D0F-BA21-CB25261AF2FA}" type="slidenum">
              <a:rPr lang="en-GB"/>
              <a:pPr>
                <a:defRPr/>
              </a:pPr>
              <a:t>‹#›</a:t>
            </a:fld>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5C46B6C4-EF97-4521-B3AB-0901CA748892}" type="slidenum">
              <a:rPr lang="en-GB"/>
              <a:pPr>
                <a:defRPr/>
              </a:pPr>
              <a:t>‹#›</a:t>
            </a:fld>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9CDCDB49-7BB0-4855-B262-AB715EF4950F}" type="slidenum">
              <a:rPr lang="en-GB"/>
              <a:pPr>
                <a:defRPr/>
              </a:pPr>
              <a:t>‹#›</a:t>
            </a:fld>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3B63CA32-CDA3-431A-A0A4-CC0A76106A6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4B15AB4D-F61D-4AB4-8218-EC5F331348B2}" type="slidenum">
              <a:rPr lang="en-GB"/>
              <a:pPr>
                <a:defRPr/>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550003AF-8448-4BF1-B992-D7D643916553}" type="slidenum">
              <a:rPr lang="en-GB"/>
              <a:pPr>
                <a:defRPr/>
              </a:pPr>
              <a:t>‹#›</a:t>
            </a:fld>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6A0BC26-C60C-4375-A4D6-AE62964F161D}" type="slidenum">
              <a:rPr lang="en-GB"/>
              <a:pPr>
                <a:defRPr/>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7133AE1-DF2B-4CA3-85AD-B6EC8D7FA3F2}" type="slidenum">
              <a:rPr lang="en-GB"/>
              <a:pPr>
                <a:defRPr/>
              </a:pPr>
              <a:t>‹#›</a:t>
            </a:fld>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5432170-052B-4842-BDBD-1A58980781BB}" type="slidenum">
              <a:rPr lang="en-GB"/>
              <a:pPr>
                <a:defRPr/>
              </a:pPr>
              <a:t>‹#›</a:t>
            </a:fld>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C7120DB-7A84-4BD9-B2E4-ADD13783B238}" type="slidenum">
              <a:rPr lang="en-GB"/>
              <a:pPr>
                <a:defRPr/>
              </a:pPr>
              <a:t>‹#›</a:t>
            </a:fld>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8D0FDD3-4D20-4895-9F7D-2AD24F12EBEB}" type="slidenum">
              <a:rPr lang="en-GB"/>
              <a:pPr>
                <a:defRPr/>
              </a:pPr>
              <a:t>‹#›</a:t>
            </a:fld>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3C8BCC1B-8738-4994-9994-E3D620648AD4}" type="slidenum">
              <a:rPr lang="en-GB"/>
              <a:pPr>
                <a:defRPr/>
              </a:pPr>
              <a:t>‹#›</a:t>
            </a:fld>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4AA4575-E145-4449-9E49-988803D5890E}" type="slidenum">
              <a:rPr lang="en-GB"/>
              <a:pPr>
                <a:defRPr/>
              </a:pPr>
              <a:t>‹#›</a:t>
            </a:fld>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E7589A9-425D-46F2-A021-BE0AB44BDAF7}" type="slidenum">
              <a:rPr lang="en-GB"/>
              <a:pPr>
                <a:defRPr/>
              </a:pPr>
              <a:t>‹#›</a:t>
            </a:fld>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3FB86B2E-2B51-491E-A648-C894AB9E13A8}"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6E57F522-4B9E-4708-AEF6-D0C0D1218C53}" type="slidenum">
              <a:rPr lang="en-GB"/>
              <a:pPr>
                <a:defRPr/>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0075BF7-F92A-4489-A2AE-3773A2D1D489}" type="slidenum">
              <a:rPr lang="en-GB"/>
              <a:pPr>
                <a:defRPr/>
              </a:pPr>
              <a:t>‹#›</a:t>
            </a:fld>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4BD11AC-86CC-4429-A4DA-7D29323053E1}" type="slidenum">
              <a:rPr lang="en-GB"/>
              <a:pPr>
                <a:defRPr/>
              </a:pPr>
              <a:t>‹#›</a:t>
            </a:fld>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3DF1D5C0-C11A-4854-BA97-95214022DAEE}" type="slidenum">
              <a:rPr lang="en-GB"/>
              <a:pPr>
                <a:defRPr/>
              </a:pPr>
              <a:t>‹#›</a:t>
            </a:fld>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B7B533B-7C04-4A4E-B91B-7B144D95D45C}" type="slidenum">
              <a:rPr lang="en-GB"/>
              <a:pPr>
                <a:defRPr/>
              </a:pPr>
              <a:t>‹#›</a:t>
            </a:fld>
            <a:endParaRPr lang="en-GB"/>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9DCD4CA-4130-424F-8743-CF2E6B9AB246}" type="slidenum">
              <a:rPr lang="en-GB"/>
              <a:pPr>
                <a:defRPr/>
              </a:pPr>
              <a:t>‹#›</a:t>
            </a:fld>
            <a:endParaRPr lang="en-GB"/>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DCD6BD4-1353-475D-84AE-B56420C13BBA}" type="slidenum">
              <a:rPr lang="en-GB"/>
              <a:pPr>
                <a:defRPr/>
              </a:pPr>
              <a:t>‹#›</a:t>
            </a:fld>
            <a:endParaRPr lang="en-GB"/>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9F8DF26-2695-4F63-AAD8-AD07CF3973A1}" type="slidenum">
              <a:rPr lang="en-GB"/>
              <a:pPr>
                <a:defRPr/>
              </a:pPr>
              <a:t>‹#›</a:t>
            </a:fld>
            <a:endParaRPr lang="en-GB"/>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GB" noProof="0" smtClean="0"/>
              <a:t>Click to edit Master title style</a:t>
            </a:r>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GB" noProof="0" smtClean="0"/>
              <a:t>Click to edit Master subtitle style</a:t>
            </a:r>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CF9CE598-CB94-4AF6-A707-45ECA47BC37C}" type="slidenum">
              <a:rPr lang="en-GB"/>
              <a:pPr>
                <a:defRPr/>
              </a:pPr>
              <a:t>‹#›</a:t>
            </a:fld>
            <a:endParaRPr lang="en-GB"/>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DD17167-857D-445A-A4BE-DC186C280546}" type="slidenum">
              <a:rPr lang="en-GB"/>
              <a:pPr>
                <a:defRPr/>
              </a:pPr>
              <a:t>‹#›</a:t>
            </a:fld>
            <a:endParaRPr lang="en-GB"/>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370B36EF-D914-47EF-8F18-10A46DD8901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3FA7B846-97CA-48E2-A958-E0C0B317B40F}" type="slidenum">
              <a:rPr lang="en-GB"/>
              <a:pPr>
                <a:defRPr/>
              </a:pPr>
              <a:t>‹#›</a:t>
            </a:fld>
            <a:endParaRPr lang="en-GB"/>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1BD695CF-4DDA-4328-8650-58384FA63E5F}" type="slidenum">
              <a:rPr lang="en-GB"/>
              <a:pPr>
                <a:defRPr/>
              </a:pPr>
              <a:t>‹#›</a:t>
            </a:fld>
            <a:endParaRPr lang="en-GB"/>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234AE2A-B000-4BED-80C5-85213274DC5A}" type="slidenum">
              <a:rPr lang="en-GB"/>
              <a:pPr>
                <a:defRPr/>
              </a:pPr>
              <a:t>‹#›</a:t>
            </a:fld>
            <a:endParaRPr lang="en-GB"/>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0D78D4E5-E0FB-477D-8DB7-3390C7317F36}" type="slidenum">
              <a:rPr lang="en-GB"/>
              <a:pPr>
                <a:defRPr/>
              </a:pPr>
              <a:t>‹#›</a:t>
            </a:fld>
            <a:endParaRPr lang="en-GB"/>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E4B69410-8922-4279-94DD-87C121DFB5B3}" type="slidenum">
              <a:rPr lang="en-GB"/>
              <a:pPr>
                <a:defRPr/>
              </a:pPr>
              <a:t>‹#›</a:t>
            </a:fld>
            <a:endParaRPr lang="en-GB"/>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8EA22035-53A8-4D11-8FB7-6DDD684DB297}" type="slidenum">
              <a:rPr lang="en-GB"/>
              <a:pPr>
                <a:defRPr/>
              </a:pPr>
              <a:t>‹#›</a:t>
            </a:fld>
            <a:endParaRPr lang="en-GB"/>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5C676D1C-CE14-46F3-B3D0-82B576836B41}" type="slidenum">
              <a:rPr lang="en-GB"/>
              <a:pPr>
                <a:defRPr/>
              </a:pPr>
              <a:t>‹#›</a:t>
            </a:fld>
            <a:endParaRPr lang="en-GB"/>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60B1164-81C9-4FEC-8911-2A6582AE5677}" type="slidenum">
              <a:rPr lang="en-GB"/>
              <a:pPr>
                <a:defRPr/>
              </a:pPr>
              <a:t>‹#›</a:t>
            </a:fld>
            <a:endParaRPr lang="en-GB"/>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6A5A66B-325D-4A7B-830B-993AF1474E7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8A34B21-D3CF-4412-AE36-4E7F29B0D6E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29C88F9-ECE3-4980-A9C5-89CAAD08BE4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0229"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lvl1pPr>
          </a:lstStyle>
          <a:p>
            <a:pPr>
              <a:defRPr/>
            </a:pPr>
            <a:fld id="{0BE22A5A-D395-485C-AECD-8E45B06DA14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6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p>
        </p:txBody>
      </p:sp>
      <p:sp>
        <p:nvSpPr>
          <p:cNvPr id="2051"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2052"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lvl1pPr>
          </a:lstStyle>
          <a:p>
            <a:pPr>
              <a:defRPr/>
            </a:pPr>
            <a:fld id="{150CB3BE-A322-4E46-81D4-DE4188CA5F6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67"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3075"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3076"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defRPr>
            </a:lvl1pPr>
          </a:lstStyle>
          <a:p>
            <a:pPr>
              <a:defRPr/>
            </a:pPr>
            <a:fld id="{BD8037AD-BA9D-4804-B843-FC585FC5BAA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68"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4099"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defRPr>
            </a:lvl1pPr>
          </a:lstStyle>
          <a:p>
            <a:pPr>
              <a:defRPr/>
            </a:pPr>
            <a:fld id="{C4349D8A-3278-440B-87B8-43A24ED1515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69"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5123"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5124"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defRPr>
            </a:lvl1pPr>
          </a:lstStyle>
          <a:p>
            <a:pPr>
              <a:defRPr/>
            </a:pPr>
            <a:fld id="{AF5DE8AE-7E3E-499B-8866-11703B0CED4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70"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6147"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6148"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defRPr>
            </a:lvl1pPr>
          </a:lstStyle>
          <a:p>
            <a:pPr>
              <a:defRPr/>
            </a:pPr>
            <a:fld id="{10404994-8B0C-4568-815C-1DFE71C4F9A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71"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ndParaRPr>
          </a:p>
        </p:txBody>
      </p:sp>
      <p:sp>
        <p:nvSpPr>
          <p:cNvPr id="7171"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GB" smtClean="0"/>
              <a:t>Click to edit Master title style</a:t>
            </a:r>
          </a:p>
        </p:txBody>
      </p:sp>
      <p:sp>
        <p:nvSpPr>
          <p:cNvPr id="7172"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defRPr>
            </a:lvl1pPr>
          </a:lstStyle>
          <a:p>
            <a:pPr>
              <a:defRPr/>
            </a:pPr>
            <a:fld id="{B80AE7FB-5678-456F-9B36-43311BBA8F9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072"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Lst>
  <p:hf hdr="0" ft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eaLnBrk="0" fontAlgn="base" hangingPunct="0">
        <a:spcBef>
          <a:spcPct val="0"/>
        </a:spcBef>
        <a:spcAft>
          <a:spcPct val="0"/>
        </a:spcAft>
        <a:defRPr sz="3200">
          <a:solidFill>
            <a:schemeClr val="tx2"/>
          </a:solidFill>
          <a:latin typeface="Times New Roman" pitchFamily="18" charset="0"/>
        </a:defRPr>
      </a:lvl6pPr>
      <a:lvl7pPr marL="914400" algn="l" rtl="0" eaLnBrk="0" fontAlgn="base" hangingPunct="0">
        <a:spcBef>
          <a:spcPct val="0"/>
        </a:spcBef>
        <a:spcAft>
          <a:spcPct val="0"/>
        </a:spcAft>
        <a:defRPr sz="3200">
          <a:solidFill>
            <a:schemeClr val="tx2"/>
          </a:solidFill>
          <a:latin typeface="Times New Roman" pitchFamily="18" charset="0"/>
        </a:defRPr>
      </a:lvl7pPr>
      <a:lvl8pPr marL="1371600" algn="l" rtl="0" eaLnBrk="0" fontAlgn="base" hangingPunct="0">
        <a:spcBef>
          <a:spcPct val="0"/>
        </a:spcBef>
        <a:spcAft>
          <a:spcPct val="0"/>
        </a:spcAft>
        <a:defRPr sz="3200">
          <a:solidFill>
            <a:schemeClr val="tx2"/>
          </a:solidFill>
          <a:latin typeface="Times New Roman" pitchFamily="18" charset="0"/>
        </a:defRPr>
      </a:lvl8pPr>
      <a:lvl9pPr marL="1828800" algn="l" rtl="0" eaLnBrk="0" fontAlgn="base" hangingPunct="0">
        <a:spcBef>
          <a:spcPct val="0"/>
        </a:spcBef>
        <a:spcAft>
          <a:spcPct val="0"/>
        </a:spcAft>
        <a:defRPr sz="3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u"/>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4.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4.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8.xml"/><Relationship Id="rId1" Type="http://schemas.openxmlformats.org/officeDocument/2006/relationships/themeOverride" Target="../theme/themeOverride13.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4.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themeOverride" Target="../theme/themeOverride15.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6.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5.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7.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5362" name="Line 2"/>
          <p:cNvSpPr>
            <a:spLocks noChangeShapeType="1"/>
          </p:cNvSpPr>
          <p:nvPr/>
        </p:nvSpPr>
        <p:spPr bwMode="auto">
          <a:xfrm>
            <a:off x="26988" y="3429000"/>
            <a:ext cx="7974012" cy="0"/>
          </a:xfrm>
          <a:prstGeom prst="line">
            <a:avLst/>
          </a:prstGeom>
          <a:noFill/>
          <a:ln w="50800">
            <a:solidFill>
              <a:schemeClr val="accent2"/>
            </a:solidFill>
            <a:round/>
            <a:headEnd/>
            <a:tailEnd/>
          </a:ln>
        </p:spPr>
        <p:txBody>
          <a:bodyPr wrap="none" anchor="ctr"/>
          <a:lstStyle/>
          <a:p>
            <a:endParaRPr lang="ar-SA"/>
          </a:p>
        </p:txBody>
      </p:sp>
      <p:sp>
        <p:nvSpPr>
          <p:cNvPr id="15363" name="Rectangle 3"/>
          <p:cNvSpPr>
            <a:spLocks noGrp="1" noChangeArrowheads="1"/>
          </p:cNvSpPr>
          <p:nvPr>
            <p:ph type="ctrTitle"/>
          </p:nvPr>
        </p:nvSpPr>
        <p:spPr>
          <a:noFill/>
        </p:spPr>
        <p:txBody>
          <a:bodyPr lIns="90488" tIns="44450" rIns="90488" bIns="44450"/>
          <a:lstStyle/>
          <a:p>
            <a:r>
              <a:rPr lang="en-GB" b="1" dirty="0" smtClean="0">
                <a:latin typeface="Times" pitchFamily="18" charset="0"/>
              </a:rPr>
              <a:t>Lab </a:t>
            </a:r>
            <a:r>
              <a:rPr lang="en-GB" b="1" dirty="0" smtClean="0">
                <a:latin typeface="Times" pitchFamily="18" charset="0"/>
              </a:rPr>
              <a:t>1</a:t>
            </a:r>
            <a:endParaRPr lang="en-GB" b="1" dirty="0" smtClean="0">
              <a:latin typeface="Times" pitchFamily="18" charset="0"/>
            </a:endParaRPr>
          </a:p>
        </p:txBody>
      </p:sp>
      <p:sp>
        <p:nvSpPr>
          <p:cNvPr id="15364" name="Rectangle 4"/>
          <p:cNvSpPr>
            <a:spLocks noGrp="1" noChangeArrowheads="1"/>
          </p:cNvSpPr>
          <p:nvPr>
            <p:ph type="subTitle" idx="1"/>
          </p:nvPr>
        </p:nvSpPr>
        <p:spPr>
          <a:noFill/>
        </p:spPr>
        <p:txBody>
          <a:bodyPr lIns="90488" tIns="44450" rIns="90488" bIns="44450"/>
          <a:lstStyle/>
          <a:p>
            <a:r>
              <a:rPr lang="en-GB" b="1" smtClean="0">
                <a:latin typeface="Times" pitchFamily="18" charset="0"/>
              </a:rPr>
              <a:t>ER Modeling Case Studies</a:t>
            </a:r>
          </a:p>
          <a:p>
            <a:endParaRPr lang="en-GB" b="1" smtClean="0">
              <a:latin typeface="Times" pitchFamily="18" charset="0"/>
            </a:endParaRP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miter lim="800000"/>
            <a:headEnd/>
            <a:tailEnd/>
          </a:ln>
        </p:spPr>
        <p:txBody>
          <a:bodyPr/>
          <a:lstStyle/>
          <a:p>
            <a:fld id="{24B68C12-18C0-49A3-8DB2-39FDC14CADEE}" type="slidenum">
              <a:rPr lang="en-GB" smtClean="0"/>
              <a:pPr/>
              <a:t>10</a:t>
            </a:fld>
            <a:endParaRPr lang="en-GB" smtClean="0"/>
          </a:p>
        </p:txBody>
      </p:sp>
      <p:sp>
        <p:nvSpPr>
          <p:cNvPr id="23555" name="Rectangle 2"/>
          <p:cNvSpPr>
            <a:spLocks noGrp="1" noChangeArrowheads="1"/>
          </p:cNvSpPr>
          <p:nvPr>
            <p:ph type="title"/>
          </p:nvPr>
        </p:nvSpPr>
        <p:spPr>
          <a:noFill/>
        </p:spPr>
        <p:txBody>
          <a:bodyPr lIns="90488" tIns="44450" rIns="90488" bIns="44450"/>
          <a:lstStyle/>
          <a:p>
            <a:r>
              <a:rPr lang="en-US" b="1" smtClean="0"/>
              <a:t>Hospital </a:t>
            </a:r>
            <a:r>
              <a:rPr lang="en-US" b="1" smtClean="0">
                <a:latin typeface="Times" pitchFamily="18" charset="0"/>
              </a:rPr>
              <a:t>:ER Case Study</a:t>
            </a:r>
          </a:p>
        </p:txBody>
      </p:sp>
      <p:sp>
        <p:nvSpPr>
          <p:cNvPr id="23556" name="Rectangle 3"/>
          <p:cNvSpPr>
            <a:spLocks noGrp="1" noChangeArrowheads="1"/>
          </p:cNvSpPr>
          <p:nvPr>
            <p:ph type="body" idx="1"/>
          </p:nvPr>
        </p:nvSpPr>
        <p:spPr>
          <a:xfrm>
            <a:off x="533400" y="1600200"/>
            <a:ext cx="7727950" cy="4114800"/>
          </a:xfrm>
        </p:spPr>
        <p:txBody>
          <a:bodyPr lIns="90488" tIns="44450" rIns="90488" bIns="44450"/>
          <a:lstStyle/>
          <a:p>
            <a:r>
              <a:rPr lang="en-US" sz="2000" smtClean="0"/>
              <a:t> A General Hospital consists of a number of specialized wards (such as Radiology, Oncology, etc) .Information about ward includes unique name, total numbers of current patients. Each ward hosts a number of patients, who were admitted by a consultant (doctors) employed by the Hospital. On admission, the date and time are kept. The personal details of every patient includes name, Medical Recode Number (MRN), set of phone and one address (city, street, code). A separate register is to be held to store the information of the tests undertaken. Each test has unique episode No. , category and the final result of test. Number of tests may be conducted for each patient. Doctors are specialists in a specific ward and may be leading consultants for a number of patients. Each patient is assigned to one leading consultant but may be examined by other doctors, if required.</a:t>
            </a:r>
            <a:endParaRPr lang="en-US" sz="2000" b="1" smtClean="0"/>
          </a:p>
          <a:p>
            <a:pPr>
              <a:buFont typeface="Times New Roman" pitchFamily="18" charset="0"/>
              <a:buAutoNum type="alphaLcParenR"/>
            </a:pPr>
            <a:endParaRPr lang="en-US" sz="1600" smtClean="0"/>
          </a:p>
        </p:txBody>
      </p:sp>
      <p:sp>
        <p:nvSpPr>
          <p:cNvPr id="23557"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miter lim="800000"/>
            <a:headEnd/>
            <a:tailEnd/>
          </a:ln>
        </p:spPr>
        <p:txBody>
          <a:bodyPr/>
          <a:lstStyle/>
          <a:p>
            <a:fld id="{286AFC58-4C86-437A-B430-7D6744B87734}" type="slidenum">
              <a:rPr lang="en-GB" smtClean="0">
                <a:solidFill>
                  <a:srgbClr val="000066"/>
                </a:solidFill>
              </a:rPr>
              <a:pPr/>
              <a:t>11</a:t>
            </a:fld>
            <a:endParaRPr lang="en-GB" smtClean="0">
              <a:solidFill>
                <a:srgbClr val="000066"/>
              </a:solidFill>
            </a:endParaRPr>
          </a:p>
        </p:txBody>
      </p:sp>
      <p:sp>
        <p:nvSpPr>
          <p:cNvPr id="24579" name="Rectangle 2"/>
          <p:cNvSpPr>
            <a:spLocks noGrp="1" noChangeArrowheads="1"/>
          </p:cNvSpPr>
          <p:nvPr>
            <p:ph type="title"/>
          </p:nvPr>
        </p:nvSpPr>
        <p:spPr>
          <a:noFill/>
        </p:spPr>
        <p:txBody>
          <a:bodyPr lIns="90488" tIns="44450" rIns="90488" bIns="44450"/>
          <a:lstStyle/>
          <a:p>
            <a:r>
              <a:rPr lang="en-US" b="1" smtClean="0"/>
              <a:t>Hospital </a:t>
            </a:r>
            <a:r>
              <a:rPr lang="en-US" b="1" smtClean="0">
                <a:latin typeface="Times" pitchFamily="18" charset="0"/>
              </a:rPr>
              <a:t>:ER Case Study</a:t>
            </a:r>
          </a:p>
        </p:txBody>
      </p:sp>
      <p:sp>
        <p:nvSpPr>
          <p:cNvPr id="14340" name="Rectangle 3"/>
          <p:cNvSpPr>
            <a:spLocks noGrp="1" noChangeArrowheads="1"/>
          </p:cNvSpPr>
          <p:nvPr>
            <p:ph type="body" idx="1"/>
          </p:nvPr>
        </p:nvSpPr>
        <p:spPr>
          <a:xfrm>
            <a:off x="533400" y="1600200"/>
            <a:ext cx="7727950" cy="4114800"/>
          </a:xfrm>
        </p:spPr>
        <p:txBody>
          <a:bodyPr lIns="90488" tIns="44450" rIns="90488" bIns="44450"/>
          <a:lstStyle/>
          <a:p>
            <a:pPr>
              <a:defRPr/>
            </a:pPr>
            <a:r>
              <a:rPr lang="en-US" sz="2400" dirty="0" smtClean="0"/>
              <a:t>draw an ER diagram to represent the data requirements as following: </a:t>
            </a:r>
          </a:p>
          <a:p>
            <a:pPr lvl="1">
              <a:defRPr/>
            </a:pPr>
            <a:r>
              <a:rPr lang="en-US" sz="2000" dirty="0" smtClean="0">
                <a:ea typeface="+mn-ea"/>
                <a:cs typeface="+mn-cs"/>
              </a:rPr>
              <a:t>Identify the main entity types.</a:t>
            </a:r>
          </a:p>
          <a:p>
            <a:pPr lvl="1">
              <a:defRPr/>
            </a:pPr>
            <a:r>
              <a:rPr lang="en-US" sz="2000" dirty="0" smtClean="0">
                <a:ea typeface="+mn-ea"/>
                <a:cs typeface="+mn-cs"/>
              </a:rPr>
              <a:t>Identify the main relationship types between the entity types.</a:t>
            </a:r>
          </a:p>
          <a:p>
            <a:pPr lvl="1">
              <a:defRPr/>
            </a:pPr>
            <a:r>
              <a:rPr lang="en-US" sz="2000" dirty="0" smtClean="0">
                <a:ea typeface="+mn-ea"/>
                <a:cs typeface="+mn-cs"/>
              </a:rPr>
              <a:t>Identify attributes and associate them with entity or relationship types.</a:t>
            </a:r>
          </a:p>
          <a:p>
            <a:pPr lvl="1">
              <a:defRPr/>
            </a:pPr>
            <a:r>
              <a:rPr lang="en-US" sz="2000" dirty="0" smtClean="0">
                <a:ea typeface="+mn-ea"/>
                <a:cs typeface="+mn-cs"/>
              </a:rPr>
              <a:t>Determine candidate and primary key attributes for each (strong) entity type.</a:t>
            </a:r>
          </a:p>
          <a:p>
            <a:pPr lvl="1">
              <a:defRPr/>
            </a:pPr>
            <a:r>
              <a:rPr lang="en-US" sz="2000" dirty="0" smtClean="0">
                <a:ea typeface="+mn-ea"/>
                <a:cs typeface="+mn-cs"/>
              </a:rPr>
              <a:t>Determine the multiplicity constraints for each relationship .State any assumptions necessary to support your design.</a:t>
            </a:r>
          </a:p>
          <a:p>
            <a:pPr>
              <a:buClr>
                <a:srgbClr val="CC0000"/>
              </a:buClr>
              <a:buFont typeface="Monotype Sorts" pitchFamily="2" charset="2"/>
              <a:buNone/>
              <a:defRPr/>
            </a:pPr>
            <a:endParaRPr lang="en-US" sz="2400" b="1" dirty="0" smtClean="0">
              <a:solidFill>
                <a:srgbClr val="000066"/>
              </a:solidFill>
              <a:latin typeface="Times" pitchFamily="18" charset="0"/>
            </a:endParaRPr>
          </a:p>
          <a:p>
            <a:pPr>
              <a:buClr>
                <a:srgbClr val="CC0000"/>
              </a:buClr>
              <a:buFont typeface="Monotype Sorts" pitchFamily="2" charset="2"/>
              <a:buNone/>
              <a:defRPr/>
            </a:pPr>
            <a:endParaRPr lang="en-US" sz="1200" dirty="0" smtClean="0"/>
          </a:p>
          <a:p>
            <a:pPr>
              <a:defRPr/>
            </a:pPr>
            <a:endParaRPr lang="en-GB" sz="1400" b="1" dirty="0" smtClean="0">
              <a:latin typeface="Times" pitchFamily="18" charset="0"/>
            </a:endParaRPr>
          </a:p>
          <a:p>
            <a:pPr>
              <a:defRPr/>
            </a:pPr>
            <a:endParaRPr lang="en-GB" sz="1400" b="1" dirty="0" smtClean="0">
              <a:latin typeface="Times" pitchFamily="18" charset="0"/>
            </a:endParaRPr>
          </a:p>
          <a:p>
            <a:pPr>
              <a:defRPr/>
            </a:pPr>
            <a:endParaRPr lang="en-GB" sz="1400" dirty="0" smtClean="0">
              <a:latin typeface="Times" pitchFamily="18" charset="0"/>
            </a:endParaRPr>
          </a:p>
        </p:txBody>
      </p:sp>
      <p:sp>
        <p:nvSpPr>
          <p:cNvPr id="24581"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a:ln>
            <a:miter lim="800000"/>
            <a:headEnd/>
            <a:tailEnd/>
          </a:ln>
        </p:spPr>
        <p:txBody>
          <a:bodyPr/>
          <a:lstStyle/>
          <a:p>
            <a:fld id="{B5E3841F-9A13-42E7-B086-30E48CC42EA2}" type="slidenum">
              <a:rPr lang="en-GB" smtClean="0">
                <a:solidFill>
                  <a:srgbClr val="000066"/>
                </a:solidFill>
              </a:rPr>
              <a:pPr/>
              <a:t>12</a:t>
            </a:fld>
            <a:endParaRPr lang="en-GB" smtClean="0">
              <a:solidFill>
                <a:srgbClr val="000066"/>
              </a:solidFill>
            </a:endParaRPr>
          </a:p>
        </p:txBody>
      </p:sp>
      <p:sp>
        <p:nvSpPr>
          <p:cNvPr id="25603" name="Rectangle 2"/>
          <p:cNvSpPr>
            <a:spLocks noGrp="1" noChangeArrowheads="1"/>
          </p:cNvSpPr>
          <p:nvPr>
            <p:ph type="title"/>
          </p:nvPr>
        </p:nvSpPr>
        <p:spPr>
          <a:noFill/>
        </p:spPr>
        <p:txBody>
          <a:bodyPr lIns="90488" tIns="44450" rIns="90488" bIns="44450"/>
          <a:lstStyle/>
          <a:p>
            <a:r>
              <a:rPr lang="en-US" b="1" smtClean="0"/>
              <a:t>Hospital </a:t>
            </a:r>
            <a:r>
              <a:rPr lang="en-US" b="1" smtClean="0">
                <a:latin typeface="Times" pitchFamily="18" charset="0"/>
              </a:rPr>
              <a:t>:ER Case Study</a:t>
            </a:r>
          </a:p>
        </p:txBody>
      </p:sp>
      <p:sp>
        <p:nvSpPr>
          <p:cNvPr id="25604"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
        <p:nvSpPr>
          <p:cNvPr id="25605" name="TextBox 20"/>
          <p:cNvSpPr txBox="1">
            <a:spLocks noChangeArrowheads="1"/>
          </p:cNvSpPr>
          <p:nvPr/>
        </p:nvSpPr>
        <p:spPr bwMode="auto">
          <a:xfrm>
            <a:off x="2627313" y="4941888"/>
            <a:ext cx="428625" cy="260350"/>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06" name="TextBox 20"/>
          <p:cNvSpPr txBox="1">
            <a:spLocks noChangeArrowheads="1"/>
          </p:cNvSpPr>
          <p:nvPr/>
        </p:nvSpPr>
        <p:spPr bwMode="auto">
          <a:xfrm>
            <a:off x="5508625" y="2997200"/>
            <a:ext cx="427038"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07" name="TextBox 20"/>
          <p:cNvSpPr txBox="1">
            <a:spLocks noChangeArrowheads="1"/>
          </p:cNvSpPr>
          <p:nvPr/>
        </p:nvSpPr>
        <p:spPr bwMode="auto">
          <a:xfrm>
            <a:off x="2627313" y="2133600"/>
            <a:ext cx="428625" cy="260350"/>
          </a:xfrm>
          <a:prstGeom prst="rect">
            <a:avLst/>
          </a:prstGeom>
          <a:noFill/>
          <a:ln w="9525">
            <a:noFill/>
            <a:miter lim="800000"/>
            <a:headEnd/>
            <a:tailEnd/>
          </a:ln>
        </p:spPr>
        <p:txBody>
          <a:bodyPr>
            <a:spAutoFit/>
          </a:bodyPr>
          <a:lstStyle/>
          <a:p>
            <a:r>
              <a:rPr lang="en-US" sz="1100">
                <a:solidFill>
                  <a:srgbClr val="CC0000"/>
                </a:solidFill>
              </a:rPr>
              <a:t>1..1</a:t>
            </a:r>
          </a:p>
        </p:txBody>
      </p:sp>
      <p:cxnSp>
        <p:nvCxnSpPr>
          <p:cNvPr id="24" name="Elbow Connector 27"/>
          <p:cNvCxnSpPr/>
          <p:nvPr/>
        </p:nvCxnSpPr>
        <p:spPr>
          <a:xfrm flipV="1">
            <a:off x="2627313" y="3284538"/>
            <a:ext cx="3960812" cy="158432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5609" name="TextBox 21"/>
          <p:cNvSpPr txBox="1">
            <a:spLocks noChangeArrowheads="1"/>
          </p:cNvSpPr>
          <p:nvPr/>
        </p:nvSpPr>
        <p:spPr bwMode="auto">
          <a:xfrm rot="10800000" flipV="1">
            <a:off x="4787900" y="4868863"/>
            <a:ext cx="1135063" cy="261937"/>
          </a:xfrm>
          <a:prstGeom prst="rect">
            <a:avLst/>
          </a:prstGeom>
          <a:noFill/>
          <a:ln w="9525">
            <a:noFill/>
            <a:miter lim="800000"/>
            <a:headEnd/>
            <a:tailEnd/>
          </a:ln>
        </p:spPr>
        <p:txBody>
          <a:bodyPr>
            <a:spAutoFit/>
          </a:bodyPr>
          <a:lstStyle/>
          <a:p>
            <a:r>
              <a:rPr lang="en-US" sz="1100">
                <a:solidFill>
                  <a:srgbClr val="CC0000"/>
                </a:solidFill>
                <a:sym typeface="Wingdings" pitchFamily="2" charset="2"/>
              </a:rPr>
              <a:t> consults</a:t>
            </a:r>
            <a:endParaRPr lang="en-US" sz="1100">
              <a:solidFill>
                <a:srgbClr val="CC0000"/>
              </a:solidFill>
            </a:endParaRPr>
          </a:p>
        </p:txBody>
      </p:sp>
      <p:sp>
        <p:nvSpPr>
          <p:cNvPr id="25610" name="TextBox 21"/>
          <p:cNvSpPr txBox="1">
            <a:spLocks noChangeArrowheads="1"/>
          </p:cNvSpPr>
          <p:nvPr/>
        </p:nvSpPr>
        <p:spPr bwMode="auto">
          <a:xfrm rot="10800000" flipV="1">
            <a:off x="4500563" y="4005263"/>
            <a:ext cx="1133475"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Exams</a:t>
            </a:r>
          </a:p>
        </p:txBody>
      </p:sp>
      <p:sp>
        <p:nvSpPr>
          <p:cNvPr id="25611" name="TextBox 20"/>
          <p:cNvSpPr txBox="1">
            <a:spLocks noChangeArrowheads="1"/>
          </p:cNvSpPr>
          <p:nvPr/>
        </p:nvSpPr>
        <p:spPr bwMode="auto">
          <a:xfrm>
            <a:off x="5435600" y="2133600"/>
            <a:ext cx="428625" cy="260350"/>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12" name="TextBox 20"/>
          <p:cNvSpPr txBox="1">
            <a:spLocks noChangeArrowheads="1"/>
          </p:cNvSpPr>
          <p:nvPr/>
        </p:nvSpPr>
        <p:spPr bwMode="auto">
          <a:xfrm>
            <a:off x="4643438" y="2708275"/>
            <a:ext cx="865187" cy="261938"/>
          </a:xfrm>
          <a:prstGeom prst="rect">
            <a:avLst/>
          </a:prstGeom>
          <a:noFill/>
          <a:ln w="9525">
            <a:noFill/>
            <a:miter lim="800000"/>
            <a:headEnd/>
            <a:tailEnd/>
          </a:ln>
        </p:spPr>
        <p:txBody>
          <a:bodyPr>
            <a:spAutoFit/>
          </a:bodyPr>
          <a:lstStyle/>
          <a:p>
            <a:r>
              <a:rPr lang="en-US" sz="1100">
                <a:solidFill>
                  <a:srgbClr val="3A21EF"/>
                </a:solidFill>
              </a:rPr>
              <a:t>Consultant </a:t>
            </a:r>
          </a:p>
        </p:txBody>
      </p:sp>
      <p:sp>
        <p:nvSpPr>
          <p:cNvPr id="25613" name="TextBox 20"/>
          <p:cNvSpPr txBox="1">
            <a:spLocks noChangeArrowheads="1"/>
          </p:cNvSpPr>
          <p:nvPr/>
        </p:nvSpPr>
        <p:spPr bwMode="auto">
          <a:xfrm>
            <a:off x="6227763" y="3500438"/>
            <a:ext cx="428625" cy="261937"/>
          </a:xfrm>
          <a:prstGeom prst="rect">
            <a:avLst/>
          </a:prstGeom>
          <a:noFill/>
          <a:ln w="9525">
            <a:noFill/>
            <a:miter lim="800000"/>
            <a:headEnd/>
            <a:tailEnd/>
          </a:ln>
        </p:spPr>
        <p:txBody>
          <a:bodyPr>
            <a:spAutoFit/>
          </a:bodyPr>
          <a:lstStyle/>
          <a:p>
            <a:r>
              <a:rPr lang="en-US" sz="1100">
                <a:solidFill>
                  <a:srgbClr val="CC0000"/>
                </a:solidFill>
              </a:rPr>
              <a:t>1..1</a:t>
            </a:r>
          </a:p>
        </p:txBody>
      </p:sp>
      <p:sp>
        <p:nvSpPr>
          <p:cNvPr id="25614" name="TextBox 20"/>
          <p:cNvSpPr txBox="1">
            <a:spLocks noChangeArrowheads="1"/>
          </p:cNvSpPr>
          <p:nvPr/>
        </p:nvSpPr>
        <p:spPr bwMode="auto">
          <a:xfrm>
            <a:off x="5435600" y="2708275"/>
            <a:ext cx="428625"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15" name="TextBox 20"/>
          <p:cNvSpPr txBox="1">
            <a:spLocks noChangeArrowheads="1"/>
          </p:cNvSpPr>
          <p:nvPr/>
        </p:nvSpPr>
        <p:spPr bwMode="auto">
          <a:xfrm>
            <a:off x="5364163" y="5661025"/>
            <a:ext cx="427037"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16" name="TextBox 20"/>
          <p:cNvSpPr txBox="1">
            <a:spLocks noChangeArrowheads="1"/>
          </p:cNvSpPr>
          <p:nvPr/>
        </p:nvSpPr>
        <p:spPr bwMode="auto">
          <a:xfrm>
            <a:off x="1547813" y="4365625"/>
            <a:ext cx="427037" cy="260350"/>
          </a:xfrm>
          <a:prstGeom prst="rect">
            <a:avLst/>
          </a:prstGeom>
          <a:noFill/>
          <a:ln w="9525">
            <a:noFill/>
            <a:miter lim="800000"/>
            <a:headEnd/>
            <a:tailEnd/>
          </a:ln>
        </p:spPr>
        <p:txBody>
          <a:bodyPr>
            <a:spAutoFit/>
          </a:bodyPr>
          <a:lstStyle/>
          <a:p>
            <a:r>
              <a:rPr lang="en-US" sz="1100">
                <a:solidFill>
                  <a:srgbClr val="CC0000"/>
                </a:solidFill>
              </a:rPr>
              <a:t>0..*</a:t>
            </a:r>
          </a:p>
        </p:txBody>
      </p:sp>
      <p:cxnSp>
        <p:nvCxnSpPr>
          <p:cNvPr id="25617" name="Straight Connector 43"/>
          <p:cNvCxnSpPr>
            <a:cxnSpLocks noChangeShapeType="1"/>
            <a:stCxn id="25625" idx="0"/>
          </p:cNvCxnSpPr>
          <p:nvPr/>
        </p:nvCxnSpPr>
        <p:spPr bwMode="auto">
          <a:xfrm flipH="1" flipV="1">
            <a:off x="2051050" y="2924175"/>
            <a:ext cx="36513" cy="360363"/>
          </a:xfrm>
          <a:prstGeom prst="line">
            <a:avLst/>
          </a:prstGeom>
          <a:noFill/>
          <a:ln w="12700" algn="ctr">
            <a:solidFill>
              <a:schemeClr val="accent1"/>
            </a:solidFill>
            <a:round/>
            <a:headEnd type="none" w="sm" len="sm"/>
            <a:tailEnd type="none" w="sm" len="sm"/>
          </a:ln>
        </p:spPr>
      </p:cxnSp>
      <p:sp>
        <p:nvSpPr>
          <p:cNvPr id="25618" name="TextBox 21"/>
          <p:cNvSpPr txBox="1">
            <a:spLocks noChangeArrowheads="1"/>
          </p:cNvSpPr>
          <p:nvPr/>
        </p:nvSpPr>
        <p:spPr bwMode="auto">
          <a:xfrm rot="10800000" flipV="1">
            <a:off x="3708400" y="2133600"/>
            <a:ext cx="1133475" cy="260350"/>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Specializes in</a:t>
            </a:r>
            <a:endParaRPr lang="en-US" sz="1100">
              <a:solidFill>
                <a:srgbClr val="CC0000"/>
              </a:solidFill>
            </a:endParaRPr>
          </a:p>
        </p:txBody>
      </p:sp>
      <p:sp>
        <p:nvSpPr>
          <p:cNvPr id="25619" name="TextBox 20"/>
          <p:cNvSpPr txBox="1">
            <a:spLocks noChangeArrowheads="1"/>
          </p:cNvSpPr>
          <p:nvPr/>
        </p:nvSpPr>
        <p:spPr bwMode="auto">
          <a:xfrm>
            <a:off x="6659563" y="3644900"/>
            <a:ext cx="720725" cy="261938"/>
          </a:xfrm>
          <a:prstGeom prst="rect">
            <a:avLst/>
          </a:prstGeom>
          <a:noFill/>
          <a:ln w="9525">
            <a:noFill/>
            <a:miter lim="800000"/>
            <a:headEnd/>
            <a:tailEnd/>
          </a:ln>
        </p:spPr>
        <p:txBody>
          <a:bodyPr>
            <a:spAutoFit/>
          </a:bodyPr>
          <a:lstStyle/>
          <a:p>
            <a:r>
              <a:rPr lang="en-US" sz="1100">
                <a:solidFill>
                  <a:srgbClr val="3A21EF"/>
                </a:solidFill>
              </a:rPr>
              <a:t>Leader</a:t>
            </a:r>
          </a:p>
        </p:txBody>
      </p:sp>
      <p:sp>
        <p:nvSpPr>
          <p:cNvPr id="25620" name="TextBox 21"/>
          <p:cNvSpPr txBox="1">
            <a:spLocks noChangeArrowheads="1"/>
          </p:cNvSpPr>
          <p:nvPr/>
        </p:nvSpPr>
        <p:spPr bwMode="auto">
          <a:xfrm rot="10800000" flipV="1">
            <a:off x="3635375" y="5661025"/>
            <a:ext cx="1135063"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conducts </a:t>
            </a:r>
            <a:endParaRPr lang="en-US" sz="1100">
              <a:solidFill>
                <a:srgbClr val="CC0000"/>
              </a:solidFill>
            </a:endParaRPr>
          </a:p>
        </p:txBody>
      </p:sp>
      <p:sp>
        <p:nvSpPr>
          <p:cNvPr id="25621" name="TextBox 20"/>
          <p:cNvSpPr txBox="1">
            <a:spLocks noChangeArrowheads="1"/>
          </p:cNvSpPr>
          <p:nvPr/>
        </p:nvSpPr>
        <p:spPr bwMode="auto">
          <a:xfrm>
            <a:off x="2700338" y="5661025"/>
            <a:ext cx="427037" cy="261938"/>
          </a:xfrm>
          <a:prstGeom prst="rect">
            <a:avLst/>
          </a:prstGeom>
          <a:noFill/>
          <a:ln w="9525">
            <a:noFill/>
            <a:miter lim="800000"/>
            <a:headEnd/>
            <a:tailEnd/>
          </a:ln>
        </p:spPr>
        <p:txBody>
          <a:bodyPr>
            <a:spAutoFit/>
          </a:bodyPr>
          <a:lstStyle/>
          <a:p>
            <a:r>
              <a:rPr lang="en-US" sz="1100">
                <a:solidFill>
                  <a:srgbClr val="CC0000"/>
                </a:solidFill>
              </a:rPr>
              <a:t>1..1</a:t>
            </a:r>
          </a:p>
        </p:txBody>
      </p:sp>
      <p:sp>
        <p:nvSpPr>
          <p:cNvPr id="25622" name="TextBox 20"/>
          <p:cNvSpPr txBox="1">
            <a:spLocks noChangeArrowheads="1"/>
          </p:cNvSpPr>
          <p:nvPr/>
        </p:nvSpPr>
        <p:spPr bwMode="auto">
          <a:xfrm>
            <a:off x="1619250" y="2997200"/>
            <a:ext cx="428625" cy="261938"/>
          </a:xfrm>
          <a:prstGeom prst="rect">
            <a:avLst/>
          </a:prstGeom>
          <a:noFill/>
          <a:ln w="9525">
            <a:noFill/>
            <a:miter lim="800000"/>
            <a:headEnd/>
            <a:tailEnd/>
          </a:ln>
        </p:spPr>
        <p:txBody>
          <a:bodyPr>
            <a:spAutoFit/>
          </a:bodyPr>
          <a:lstStyle/>
          <a:p>
            <a:r>
              <a:rPr lang="en-US" sz="1100">
                <a:solidFill>
                  <a:srgbClr val="CC0000"/>
                </a:solidFill>
              </a:rPr>
              <a:t>0..*</a:t>
            </a:r>
          </a:p>
        </p:txBody>
      </p:sp>
      <p:cxnSp>
        <p:nvCxnSpPr>
          <p:cNvPr id="25623" name="Straight Connector 27"/>
          <p:cNvCxnSpPr>
            <a:cxnSpLocks noChangeShapeType="1"/>
            <a:stCxn id="25625" idx="1"/>
          </p:cNvCxnSpPr>
          <p:nvPr/>
        </p:nvCxnSpPr>
        <p:spPr bwMode="auto">
          <a:xfrm flipH="1">
            <a:off x="971550" y="3644900"/>
            <a:ext cx="504825" cy="0"/>
          </a:xfrm>
          <a:prstGeom prst="line">
            <a:avLst/>
          </a:prstGeom>
          <a:noFill/>
          <a:ln w="15875" algn="ctr">
            <a:solidFill>
              <a:schemeClr val="tx1"/>
            </a:solidFill>
            <a:prstDash val="dash"/>
            <a:round/>
            <a:headEnd type="none" w="sm" len="sm"/>
            <a:tailEnd type="none" w="sm" len="sm"/>
          </a:ln>
        </p:spPr>
      </p:cxnSp>
      <p:sp>
        <p:nvSpPr>
          <p:cNvPr id="25624" name="TextBox 21"/>
          <p:cNvSpPr txBox="1">
            <a:spLocks noChangeArrowheads="1"/>
          </p:cNvSpPr>
          <p:nvPr/>
        </p:nvSpPr>
        <p:spPr bwMode="auto">
          <a:xfrm rot="10800000" flipV="1">
            <a:off x="4716463" y="3068638"/>
            <a:ext cx="792162" cy="261937"/>
          </a:xfrm>
          <a:prstGeom prst="rect">
            <a:avLst/>
          </a:prstGeom>
          <a:noFill/>
          <a:ln w="9525">
            <a:noFill/>
            <a:miter lim="800000"/>
            <a:headEnd/>
            <a:tailEnd/>
          </a:ln>
        </p:spPr>
        <p:txBody>
          <a:bodyPr>
            <a:spAutoFit/>
          </a:bodyPr>
          <a:lstStyle/>
          <a:p>
            <a:r>
              <a:rPr lang="en-US" sz="1100">
                <a:solidFill>
                  <a:srgbClr val="3A21EF"/>
                </a:solidFill>
              </a:rPr>
              <a:t> </a:t>
            </a:r>
            <a:r>
              <a:rPr lang="en-US" sz="1100">
                <a:solidFill>
                  <a:srgbClr val="3A21EF"/>
                </a:solidFill>
                <a:sym typeface="Wingdings" pitchFamily="2" charset="2"/>
              </a:rPr>
              <a:t>Examiner</a:t>
            </a:r>
            <a:endParaRPr lang="en-US" sz="1100">
              <a:solidFill>
                <a:srgbClr val="3A21EF"/>
              </a:solidFill>
            </a:endParaRPr>
          </a:p>
        </p:txBody>
      </p:sp>
      <p:sp>
        <p:nvSpPr>
          <p:cNvPr id="25625" name="Diamond 12"/>
          <p:cNvSpPr>
            <a:spLocks noChangeArrowheads="1"/>
          </p:cNvSpPr>
          <p:nvPr/>
        </p:nvSpPr>
        <p:spPr bwMode="auto">
          <a:xfrm>
            <a:off x="1476375" y="3284538"/>
            <a:ext cx="1223963" cy="719137"/>
          </a:xfrm>
          <a:prstGeom prst="diamond">
            <a:avLst/>
          </a:prstGeom>
          <a:noFill/>
          <a:ln w="12700" algn="ctr">
            <a:solidFill>
              <a:schemeClr val="tx1"/>
            </a:solidFill>
            <a:round/>
            <a:headEnd type="none" w="sm" len="sm"/>
            <a:tailEnd type="none" w="sm" len="sm"/>
          </a:ln>
        </p:spPr>
        <p:txBody>
          <a:bodyPr/>
          <a:lstStyle/>
          <a:p>
            <a:endParaRPr lang="en-US"/>
          </a:p>
        </p:txBody>
      </p:sp>
      <p:graphicFrame>
        <p:nvGraphicFramePr>
          <p:cNvPr id="43" name="Table 42"/>
          <p:cNvGraphicFramePr>
            <a:graphicFrameLocks noGrp="1"/>
          </p:cNvGraphicFramePr>
          <p:nvPr/>
        </p:nvGraphicFramePr>
        <p:xfrm>
          <a:off x="5795963" y="5300663"/>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Test</a:t>
                      </a:r>
                      <a:endParaRPr lang="en-US" sz="1100" b="1" dirty="0"/>
                    </a:p>
                  </a:txBody>
                  <a:tcPr>
                    <a:solidFill>
                      <a:schemeClr val="bg1"/>
                    </a:solidFill>
                  </a:tcPr>
                </a:tc>
              </a:tr>
              <a:tr h="62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Ep</a:t>
                      </a:r>
                      <a:r>
                        <a:rPr lang="en-US" sz="1100" baseline="0" dirty="0" smtClean="0"/>
                        <a:t> </a:t>
                      </a:r>
                      <a:r>
                        <a:rPr lang="en-US" sz="1100" dirty="0" smtClean="0"/>
                        <a:t>_NO{PK}</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Category</a:t>
                      </a:r>
                    </a:p>
                    <a:p>
                      <a:r>
                        <a:rPr lang="en-US" sz="1100" dirty="0" smtClean="0"/>
                        <a:t>Result</a:t>
                      </a:r>
                    </a:p>
                  </a:txBody>
                  <a:tcPr>
                    <a:solidFill>
                      <a:schemeClr val="bg1"/>
                    </a:solidFill>
                  </a:tcPr>
                </a:tc>
              </a:tr>
            </a:tbl>
          </a:graphicData>
        </a:graphic>
      </p:graphicFrame>
      <p:cxnSp>
        <p:nvCxnSpPr>
          <p:cNvPr id="25634" name="Straight Connector 50"/>
          <p:cNvCxnSpPr>
            <a:cxnSpLocks noChangeShapeType="1"/>
            <a:stCxn id="25625" idx="2"/>
          </p:cNvCxnSpPr>
          <p:nvPr/>
        </p:nvCxnSpPr>
        <p:spPr bwMode="auto">
          <a:xfrm flipH="1">
            <a:off x="2051050" y="4003675"/>
            <a:ext cx="36513" cy="793750"/>
          </a:xfrm>
          <a:prstGeom prst="line">
            <a:avLst/>
          </a:prstGeom>
          <a:noFill/>
          <a:ln w="12700" algn="ctr">
            <a:solidFill>
              <a:schemeClr val="accent1"/>
            </a:solidFill>
            <a:round/>
            <a:headEnd type="none" w="sm" len="sm"/>
            <a:tailEnd type="none" w="sm" len="sm"/>
          </a:ln>
        </p:spPr>
      </p:cxnSp>
      <p:graphicFrame>
        <p:nvGraphicFramePr>
          <p:cNvPr id="75" name="Table 74"/>
          <p:cNvGraphicFramePr>
            <a:graphicFrameLocks noGrp="1"/>
          </p:cNvGraphicFramePr>
          <p:nvPr/>
        </p:nvGraphicFramePr>
        <p:xfrm>
          <a:off x="179388" y="3284538"/>
          <a:ext cx="1042392" cy="685800"/>
        </p:xfrm>
        <a:graphic>
          <a:graphicData uri="http://schemas.openxmlformats.org/drawingml/2006/table">
            <a:tbl>
              <a:tblPr firstRow="1" bandRow="1">
                <a:tableStyleId>{5940675A-B579-460E-94D1-54222C63F5DA}</a:tableStyleId>
              </a:tblPr>
              <a:tblGrid>
                <a:gridCol w="1042392"/>
              </a:tblGrid>
              <a:tr h="144015">
                <a:tc>
                  <a:txBody>
                    <a:bodyPr/>
                    <a:lstStyle/>
                    <a:p>
                      <a:endParaRPr lang="en-US" sz="1100" b="1" dirty="0"/>
                    </a:p>
                  </a:txBody>
                  <a:tcPr>
                    <a:solidFill>
                      <a:schemeClr val="bg1"/>
                    </a:solidFill>
                  </a:tcPr>
                </a:tc>
              </a:tr>
              <a:tr h="292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Date</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Time</a:t>
                      </a:r>
                    </a:p>
                  </a:txBody>
                  <a:tcPr>
                    <a:solidFill>
                      <a:schemeClr val="bg1"/>
                    </a:solidFill>
                  </a:tcPr>
                </a:tc>
              </a:tr>
            </a:tbl>
          </a:graphicData>
        </a:graphic>
      </p:graphicFrame>
      <p:cxnSp>
        <p:nvCxnSpPr>
          <p:cNvPr id="79" name="Elbow Connector 27"/>
          <p:cNvCxnSpPr/>
          <p:nvPr/>
        </p:nvCxnSpPr>
        <p:spPr>
          <a:xfrm flipV="1">
            <a:off x="2555875" y="3500438"/>
            <a:ext cx="4103688" cy="1657350"/>
          </a:xfrm>
          <a:prstGeom prst="bentConnector3">
            <a:avLst>
              <a:gd name="adj1" fmla="val 99475"/>
            </a:avLst>
          </a:prstGeom>
        </p:spPr>
        <p:style>
          <a:lnRef idx="1">
            <a:schemeClr val="accent1"/>
          </a:lnRef>
          <a:fillRef idx="0">
            <a:schemeClr val="accent1"/>
          </a:fillRef>
          <a:effectRef idx="0">
            <a:schemeClr val="accent1"/>
          </a:effectRef>
          <a:fontRef idx="minor">
            <a:schemeClr val="tx1"/>
          </a:fontRef>
        </p:style>
      </p:cxnSp>
      <p:cxnSp>
        <p:nvCxnSpPr>
          <p:cNvPr id="85" name="Elbow Connector 27"/>
          <p:cNvCxnSpPr/>
          <p:nvPr/>
        </p:nvCxnSpPr>
        <p:spPr>
          <a:xfrm>
            <a:off x="2124075" y="5661025"/>
            <a:ext cx="3671888" cy="288925"/>
          </a:xfrm>
          <a:prstGeom prst="bentConnector3">
            <a:avLst>
              <a:gd name="adj1" fmla="val -122"/>
            </a:avLst>
          </a:prstGeom>
        </p:spPr>
        <p:style>
          <a:lnRef idx="1">
            <a:schemeClr val="accent1"/>
          </a:lnRef>
          <a:fillRef idx="0">
            <a:schemeClr val="accent1"/>
          </a:fillRef>
          <a:effectRef idx="0">
            <a:schemeClr val="accent1"/>
          </a:effectRef>
          <a:fontRef idx="minor">
            <a:schemeClr val="tx1"/>
          </a:fontRef>
        </p:style>
      </p:cxnSp>
      <p:cxnSp>
        <p:nvCxnSpPr>
          <p:cNvPr id="90" name="Elbow Connector 27"/>
          <p:cNvCxnSpPr>
            <a:stCxn id="25625" idx="3"/>
          </p:cNvCxnSpPr>
          <p:nvPr/>
        </p:nvCxnSpPr>
        <p:spPr>
          <a:xfrm flipV="1">
            <a:off x="2700338" y="2997200"/>
            <a:ext cx="3311525" cy="6477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5646" name="Straight Connector 92"/>
          <p:cNvCxnSpPr>
            <a:cxnSpLocks noChangeShapeType="1"/>
          </p:cNvCxnSpPr>
          <p:nvPr/>
        </p:nvCxnSpPr>
        <p:spPr bwMode="auto">
          <a:xfrm flipH="1">
            <a:off x="2484438" y="2420938"/>
            <a:ext cx="3527425" cy="0"/>
          </a:xfrm>
          <a:prstGeom prst="line">
            <a:avLst/>
          </a:prstGeom>
          <a:noFill/>
          <a:ln w="12700" algn="ctr">
            <a:solidFill>
              <a:schemeClr val="accent1"/>
            </a:solidFill>
            <a:round/>
            <a:headEnd type="none" w="sm" len="sm"/>
            <a:tailEnd type="none" w="sm" len="sm"/>
          </a:ln>
        </p:spPr>
      </p:cxnSp>
      <p:graphicFrame>
        <p:nvGraphicFramePr>
          <p:cNvPr id="20" name="Table 19"/>
          <p:cNvGraphicFramePr>
            <a:graphicFrameLocks noGrp="1"/>
          </p:cNvGraphicFramePr>
          <p:nvPr/>
        </p:nvGraphicFramePr>
        <p:xfrm>
          <a:off x="1547813" y="1773238"/>
          <a:ext cx="1042392" cy="1152128"/>
        </p:xfrm>
        <a:graphic>
          <a:graphicData uri="http://schemas.openxmlformats.org/drawingml/2006/table">
            <a:tbl>
              <a:tblPr firstRow="1" bandRow="1">
                <a:tableStyleId>{5940675A-B579-460E-94D1-54222C63F5DA}</a:tableStyleId>
              </a:tblPr>
              <a:tblGrid>
                <a:gridCol w="1042392"/>
              </a:tblGrid>
              <a:tr h="301458">
                <a:tc>
                  <a:txBody>
                    <a:bodyPr/>
                    <a:lstStyle/>
                    <a:p>
                      <a:r>
                        <a:rPr lang="en-US" sz="1100" b="1" dirty="0" smtClean="0"/>
                        <a:t>Ward</a:t>
                      </a:r>
                      <a:endParaRPr lang="en-US" sz="1100" b="1" dirty="0"/>
                    </a:p>
                  </a:txBody>
                  <a:tcPr>
                    <a:solidFill>
                      <a:schemeClr val="bg1"/>
                    </a:solidFill>
                  </a:tcPr>
                </a:tc>
              </a:tr>
              <a:tr h="850670">
                <a:tc>
                  <a:txBody>
                    <a:bodyPr/>
                    <a:lstStyle/>
                    <a:p>
                      <a:r>
                        <a:rPr lang="en-US" sz="1100" dirty="0" smtClean="0"/>
                        <a:t>Name {PK}</a:t>
                      </a:r>
                    </a:p>
                    <a:p>
                      <a:r>
                        <a:rPr lang="en-US" sz="1100" dirty="0" smtClean="0"/>
                        <a:t>\</a:t>
                      </a:r>
                      <a:r>
                        <a:rPr lang="en-US" sz="1100" dirty="0" err="1" smtClean="0"/>
                        <a:t>Total_of_pat</a:t>
                      </a:r>
                      <a:endParaRPr lang="en-US" sz="1100" dirty="0" smtClean="0"/>
                    </a:p>
                    <a:p>
                      <a:endParaRPr lang="en-US" sz="1100" dirty="0" smtClean="0"/>
                    </a:p>
                  </a:txBody>
                  <a:tcPr>
                    <a:solidFill>
                      <a:schemeClr val="bg1"/>
                    </a:solidFill>
                  </a:tcPr>
                </a:tc>
              </a:tr>
            </a:tbl>
          </a:graphicData>
        </a:graphic>
      </p:graphicFrame>
      <p:graphicFrame>
        <p:nvGraphicFramePr>
          <p:cNvPr id="7" name="Table 6"/>
          <p:cNvGraphicFramePr>
            <a:graphicFrameLocks noGrp="1"/>
          </p:cNvGraphicFramePr>
          <p:nvPr/>
        </p:nvGraphicFramePr>
        <p:xfrm>
          <a:off x="5867400" y="1916113"/>
          <a:ext cx="1512168" cy="1584176"/>
        </p:xfrm>
        <a:graphic>
          <a:graphicData uri="http://schemas.openxmlformats.org/drawingml/2006/table">
            <a:tbl>
              <a:tblPr firstRow="1" bandRow="1">
                <a:tableStyleId>{5940675A-B579-460E-94D1-54222C63F5DA}</a:tableStyleId>
              </a:tblPr>
              <a:tblGrid>
                <a:gridCol w="1512168"/>
              </a:tblGrid>
              <a:tr h="372747">
                <a:tc>
                  <a:txBody>
                    <a:bodyPr/>
                    <a:lstStyle/>
                    <a:p>
                      <a:r>
                        <a:rPr lang="en-US" sz="1100" b="1" dirty="0" smtClean="0"/>
                        <a:t>Doctor</a:t>
                      </a:r>
                      <a:endParaRPr lang="en-US" sz="1100" b="1" dirty="0"/>
                    </a:p>
                  </a:txBody>
                  <a:tcPr>
                    <a:solidFill>
                      <a:schemeClr val="bg1"/>
                    </a:solidFill>
                  </a:tcPr>
                </a:tc>
              </a:tr>
              <a:tr h="1211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Doc_NO</a:t>
                      </a:r>
                      <a:r>
                        <a:rPr lang="en-US" sz="1100" dirty="0" smtClean="0"/>
                        <a:t>{PK}</a:t>
                      </a:r>
                    </a:p>
                  </a:txBody>
                  <a:tcPr>
                    <a:solidFill>
                      <a:schemeClr val="bg1"/>
                    </a:solidFill>
                  </a:tcPr>
                </a:tc>
              </a:tr>
            </a:tbl>
          </a:graphicData>
        </a:graphic>
      </p:graphicFrame>
      <p:graphicFrame>
        <p:nvGraphicFramePr>
          <p:cNvPr id="10" name="Table 9"/>
          <p:cNvGraphicFramePr>
            <a:graphicFrameLocks noGrp="1"/>
          </p:cNvGraphicFramePr>
          <p:nvPr/>
        </p:nvGraphicFramePr>
        <p:xfrm>
          <a:off x="1547813" y="4797425"/>
          <a:ext cx="1042392" cy="15240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Patient</a:t>
                      </a:r>
                      <a:endParaRPr lang="en-US" sz="1100" b="1" dirty="0"/>
                    </a:p>
                  </a:txBody>
                  <a:tcPr>
                    <a:solidFill>
                      <a:schemeClr val="bg1"/>
                    </a:solidFill>
                  </a:tcPr>
                </a:tc>
              </a:tr>
              <a:tr h="62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MRN{PK}</a:t>
                      </a:r>
                    </a:p>
                    <a:p>
                      <a:r>
                        <a:rPr lang="en-US" sz="1100" dirty="0" smtClean="0"/>
                        <a:t>Name</a:t>
                      </a:r>
                    </a:p>
                    <a:p>
                      <a:r>
                        <a:rPr lang="en-US" sz="1100" dirty="0" smtClean="0"/>
                        <a:t>Phone [1..*]</a:t>
                      </a:r>
                    </a:p>
                    <a:p>
                      <a:r>
                        <a:rPr lang="en-US" sz="1100" dirty="0" smtClean="0"/>
                        <a:t>Address</a:t>
                      </a:r>
                    </a:p>
                    <a:p>
                      <a:r>
                        <a:rPr lang="en-US" sz="1100" dirty="0" smtClean="0"/>
                        <a:t>    Code</a:t>
                      </a:r>
                    </a:p>
                    <a:p>
                      <a:r>
                        <a:rPr lang="en-US" sz="1100" baseline="0" dirty="0" smtClean="0"/>
                        <a:t>    </a:t>
                      </a:r>
                      <a:r>
                        <a:rPr lang="en-US" sz="1100" dirty="0" smtClean="0"/>
                        <a:t>Street</a:t>
                      </a:r>
                    </a:p>
                    <a:p>
                      <a:r>
                        <a:rPr lang="en-US" sz="1100" dirty="0" smtClean="0"/>
                        <a:t>    City</a:t>
                      </a:r>
                    </a:p>
                  </a:txBody>
                  <a:tcPr>
                    <a:solidFill>
                      <a:schemeClr val="bg1"/>
                    </a:solidFill>
                  </a:tcPr>
                </a:tc>
              </a:tr>
            </a:tbl>
          </a:graphicData>
        </a:graphic>
      </p:graphicFrame>
      <p:sp>
        <p:nvSpPr>
          <p:cNvPr id="25671" name="TextBox 20"/>
          <p:cNvSpPr txBox="1">
            <a:spLocks noChangeArrowheads="1"/>
          </p:cNvSpPr>
          <p:nvPr/>
        </p:nvSpPr>
        <p:spPr bwMode="auto">
          <a:xfrm>
            <a:off x="2700338" y="4581525"/>
            <a:ext cx="427037"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25672" name="TextBox 21"/>
          <p:cNvSpPr txBox="1">
            <a:spLocks noChangeArrowheads="1"/>
          </p:cNvSpPr>
          <p:nvPr/>
        </p:nvSpPr>
        <p:spPr bwMode="auto">
          <a:xfrm rot="10800000" flipV="1">
            <a:off x="1763713" y="3500438"/>
            <a:ext cx="792162" cy="261937"/>
          </a:xfrm>
          <a:prstGeom prst="rect">
            <a:avLst/>
          </a:prstGeom>
          <a:noFill/>
          <a:ln w="9525">
            <a:noFill/>
            <a:miter lim="800000"/>
            <a:headEnd/>
            <a:tailEnd/>
          </a:ln>
        </p:spPr>
        <p:txBody>
          <a:bodyPr>
            <a:spAutoFit/>
          </a:bodyPr>
          <a:lstStyle/>
          <a:p>
            <a:r>
              <a:rPr lang="en-US" sz="1100">
                <a:solidFill>
                  <a:srgbClr val="CC0000"/>
                </a:solidFill>
              </a:rPr>
              <a:t>Admits</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a:ln>
            <a:miter lim="800000"/>
            <a:headEnd/>
            <a:tailEnd/>
          </a:ln>
        </p:spPr>
        <p:txBody>
          <a:bodyPr/>
          <a:lstStyle/>
          <a:p>
            <a:fld id="{A2914BAA-208E-40C1-B375-929CE5CD71D2}" type="slidenum">
              <a:rPr lang="en-GB" smtClean="0"/>
              <a:pPr/>
              <a:t>13</a:t>
            </a:fld>
            <a:endParaRPr lang="en-GB" smtClean="0"/>
          </a:p>
        </p:txBody>
      </p:sp>
      <p:sp>
        <p:nvSpPr>
          <p:cNvPr id="21507" name="Rectangle 2"/>
          <p:cNvSpPr>
            <a:spLocks noGrp="1" noChangeArrowheads="1"/>
          </p:cNvSpPr>
          <p:nvPr>
            <p:ph type="title"/>
          </p:nvPr>
        </p:nvSpPr>
        <p:spPr/>
        <p:txBody>
          <a:bodyPr lIns="90488" tIns="44450" rIns="90488" bIns="44450"/>
          <a:lstStyle/>
          <a:p>
            <a:pPr>
              <a:defRPr/>
            </a:pPr>
            <a:r>
              <a:rPr lang="en-US" b="1" dirty="0" smtClean="0">
                <a:solidFill>
                  <a:schemeClr val="tx1">
                    <a:lumMod val="60000"/>
                    <a:lumOff val="40000"/>
                  </a:schemeClr>
                </a:solidFill>
                <a:latin typeface="Times" pitchFamily="18" charset="0"/>
              </a:rPr>
              <a:t>Department</a:t>
            </a:r>
            <a:r>
              <a:rPr lang="en-US" b="1" dirty="0" smtClean="0"/>
              <a:t> </a:t>
            </a:r>
            <a:r>
              <a:rPr lang="en-US" b="1" dirty="0" smtClean="0">
                <a:latin typeface="Times" pitchFamily="18" charset="0"/>
              </a:rPr>
              <a:t>:ER Case Study</a:t>
            </a:r>
          </a:p>
        </p:txBody>
      </p:sp>
      <p:sp>
        <p:nvSpPr>
          <p:cNvPr id="26628" name="Rectangle 3"/>
          <p:cNvSpPr>
            <a:spLocks noGrp="1" noChangeArrowheads="1"/>
          </p:cNvSpPr>
          <p:nvPr>
            <p:ph type="body" idx="1"/>
          </p:nvPr>
        </p:nvSpPr>
        <p:spPr>
          <a:xfrm>
            <a:off x="533400" y="1600200"/>
            <a:ext cx="7727950" cy="4114800"/>
          </a:xfrm>
        </p:spPr>
        <p:txBody>
          <a:bodyPr lIns="90488" tIns="44450" rIns="90488" bIns="44450"/>
          <a:lstStyle/>
          <a:p>
            <a:r>
              <a:rPr lang="en-US" sz="2000" smtClean="0"/>
              <a:t> Identify the entities and relationships for the following description and draw an ER diagram. </a:t>
            </a:r>
          </a:p>
          <a:p>
            <a:pPr>
              <a:buFont typeface="Monotype Sorts" pitchFamily="2" charset="2"/>
              <a:buNone/>
            </a:pPr>
            <a:r>
              <a:rPr lang="en-US" sz="2000" smtClean="0"/>
              <a:t>		Departments, identified by ID, operate a variety of printers, each located in a particular room in a particular building. Printers are supplied by a number of suppliers, identified by name, with each supplier charging a different price for a given printer, but also providing different delivery delays, measured in days. A given room can have any number of printers, including none.</a:t>
            </a:r>
          </a:p>
          <a:p>
            <a:endParaRPr lang="en-US" sz="2000" b="1" smtClean="0"/>
          </a:p>
          <a:p>
            <a:pPr>
              <a:buFont typeface="Times New Roman" pitchFamily="18" charset="0"/>
              <a:buAutoNum type="alphaLcParenR"/>
            </a:pPr>
            <a:endParaRPr lang="en-US" sz="1600" smtClean="0"/>
          </a:p>
        </p:txBody>
      </p:sp>
      <p:sp>
        <p:nvSpPr>
          <p:cNvPr id="26629"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a:ln>
            <a:miter lim="800000"/>
            <a:headEnd/>
            <a:tailEnd/>
          </a:ln>
        </p:spPr>
        <p:txBody>
          <a:bodyPr/>
          <a:lstStyle/>
          <a:p>
            <a:fld id="{0132BA16-B3D0-4771-BC2E-D215CF62DEA3}" type="slidenum">
              <a:rPr lang="en-GB" smtClean="0"/>
              <a:pPr/>
              <a:t>14</a:t>
            </a:fld>
            <a:endParaRPr lang="en-GB" smtClean="0"/>
          </a:p>
        </p:txBody>
      </p:sp>
      <p:sp>
        <p:nvSpPr>
          <p:cNvPr id="22531" name="Rectangle 2"/>
          <p:cNvSpPr>
            <a:spLocks noGrp="1" noChangeArrowheads="1"/>
          </p:cNvSpPr>
          <p:nvPr>
            <p:ph type="title"/>
          </p:nvPr>
        </p:nvSpPr>
        <p:spPr/>
        <p:txBody>
          <a:bodyPr lIns="90488" tIns="44450" rIns="90488" bIns="44450"/>
          <a:lstStyle/>
          <a:p>
            <a:pPr>
              <a:defRPr/>
            </a:pPr>
            <a:r>
              <a:rPr lang="en-US" b="1" dirty="0" smtClean="0">
                <a:solidFill>
                  <a:schemeClr val="tx1">
                    <a:lumMod val="60000"/>
                    <a:lumOff val="40000"/>
                  </a:schemeClr>
                </a:solidFill>
                <a:latin typeface="Times" pitchFamily="18" charset="0"/>
              </a:rPr>
              <a:t>Department</a:t>
            </a:r>
            <a:r>
              <a:rPr lang="en-US" b="1" dirty="0" smtClean="0"/>
              <a:t>  </a:t>
            </a:r>
            <a:r>
              <a:rPr lang="en-US" b="1" dirty="0" smtClean="0">
                <a:latin typeface="Times" pitchFamily="18" charset="0"/>
              </a:rPr>
              <a:t>:ER Case Study</a:t>
            </a:r>
          </a:p>
        </p:txBody>
      </p:sp>
      <p:sp>
        <p:nvSpPr>
          <p:cNvPr id="27652"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pic>
        <p:nvPicPr>
          <p:cNvPr id="27653" name="Picture 6" descr="Printer_ER_Lab3.jpg"/>
          <p:cNvPicPr>
            <a:picLocks noChangeAspect="1" noChangeArrowheads="1"/>
          </p:cNvPicPr>
          <p:nvPr/>
        </p:nvPicPr>
        <p:blipFill>
          <a:blip r:embed="rId4" cstate="print"/>
          <a:srcRect/>
          <a:stretch>
            <a:fillRect/>
          </a:stretch>
        </p:blipFill>
        <p:spPr bwMode="auto">
          <a:xfrm>
            <a:off x="1187450" y="1700213"/>
            <a:ext cx="6370638" cy="4195762"/>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a:ln>
            <a:miter lim="800000"/>
            <a:headEnd/>
            <a:tailEnd/>
          </a:ln>
        </p:spPr>
        <p:txBody>
          <a:bodyPr/>
          <a:lstStyle/>
          <a:p>
            <a:fld id="{272EB796-1A81-4BAC-BFCD-F01CBEBE8493}" type="slidenum">
              <a:rPr lang="en-GB" smtClean="0"/>
              <a:pPr/>
              <a:t>15</a:t>
            </a:fld>
            <a:endParaRPr lang="en-GB" smtClean="0"/>
          </a:p>
        </p:txBody>
      </p:sp>
      <p:sp>
        <p:nvSpPr>
          <p:cNvPr id="28675" name="Rectangle 2"/>
          <p:cNvSpPr>
            <a:spLocks noGrp="1" noChangeArrowheads="1"/>
          </p:cNvSpPr>
          <p:nvPr>
            <p:ph type="title"/>
          </p:nvPr>
        </p:nvSpPr>
        <p:spPr>
          <a:noFill/>
        </p:spPr>
        <p:txBody>
          <a:bodyPr lIns="90488" tIns="44450" rIns="90488" bIns="44450"/>
          <a:lstStyle/>
          <a:p>
            <a:r>
              <a:rPr lang="en-US" b="1" smtClean="0"/>
              <a:t>Journal </a:t>
            </a:r>
            <a:r>
              <a:rPr lang="en-US" b="1" smtClean="0">
                <a:latin typeface="Times" pitchFamily="18" charset="0"/>
              </a:rPr>
              <a:t>:ER Case Study</a:t>
            </a:r>
          </a:p>
        </p:txBody>
      </p:sp>
      <p:sp>
        <p:nvSpPr>
          <p:cNvPr id="28676" name="Rectangle 3"/>
          <p:cNvSpPr>
            <a:spLocks noGrp="1" noChangeArrowheads="1"/>
          </p:cNvSpPr>
          <p:nvPr>
            <p:ph type="body" idx="1"/>
          </p:nvPr>
        </p:nvSpPr>
        <p:spPr>
          <a:xfrm>
            <a:off x="533400" y="1600200"/>
            <a:ext cx="7727950" cy="4114800"/>
          </a:xfrm>
        </p:spPr>
        <p:txBody>
          <a:bodyPr lIns="90488" tIns="44450" rIns="90488" bIns="44450"/>
          <a:lstStyle/>
          <a:p>
            <a:r>
              <a:rPr lang="en-US" sz="2000" smtClean="0"/>
              <a:t> Identify the entities and relationships for the following description and draw an ER diagram. </a:t>
            </a:r>
          </a:p>
          <a:p>
            <a:pPr>
              <a:buFont typeface="Monotype Sorts" pitchFamily="2" charset="2"/>
              <a:buNone/>
            </a:pPr>
            <a:r>
              <a:rPr lang="en-US" sz="2000" smtClean="0"/>
              <a:t>	Persons, described by their name, SSN, and address, subscribe to various journals. Each journal, identified by a title and an ISBN, has a set of numbered volumes and each of these has a set of numbered issues. Subscribers have an initial subscription date and a termination date for each journal to which they subscribe.</a:t>
            </a:r>
          </a:p>
          <a:p>
            <a:endParaRPr lang="en-US" sz="2000" b="1" smtClean="0"/>
          </a:p>
          <a:p>
            <a:pPr>
              <a:buFont typeface="Times New Roman" pitchFamily="18" charset="0"/>
              <a:buAutoNum type="alphaLcParenR"/>
            </a:pPr>
            <a:endParaRPr lang="en-US" sz="1600" smtClean="0"/>
          </a:p>
        </p:txBody>
      </p:sp>
      <p:sp>
        <p:nvSpPr>
          <p:cNvPr id="28677"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a:ln>
            <a:miter lim="800000"/>
            <a:headEnd/>
            <a:tailEnd/>
          </a:ln>
        </p:spPr>
        <p:txBody>
          <a:bodyPr/>
          <a:lstStyle/>
          <a:p>
            <a:fld id="{0696EA69-7F3F-4D35-8F36-58DF65692833}" type="slidenum">
              <a:rPr lang="en-GB" smtClean="0">
                <a:solidFill>
                  <a:srgbClr val="000066"/>
                </a:solidFill>
              </a:rPr>
              <a:pPr/>
              <a:t>16</a:t>
            </a:fld>
            <a:endParaRPr lang="en-GB" smtClean="0">
              <a:solidFill>
                <a:srgbClr val="000066"/>
              </a:solidFill>
            </a:endParaRPr>
          </a:p>
        </p:txBody>
      </p:sp>
      <p:sp>
        <p:nvSpPr>
          <p:cNvPr id="29699" name="Rectangle 2"/>
          <p:cNvSpPr>
            <a:spLocks noGrp="1" noChangeArrowheads="1"/>
          </p:cNvSpPr>
          <p:nvPr>
            <p:ph type="title"/>
          </p:nvPr>
        </p:nvSpPr>
        <p:spPr>
          <a:noFill/>
        </p:spPr>
        <p:txBody>
          <a:bodyPr lIns="90488" tIns="44450" rIns="90488" bIns="44450"/>
          <a:lstStyle/>
          <a:p>
            <a:r>
              <a:rPr lang="en-US" b="1" smtClean="0"/>
              <a:t>Journal </a:t>
            </a:r>
            <a:r>
              <a:rPr lang="en-US" b="1" smtClean="0">
                <a:latin typeface="Times" pitchFamily="18" charset="0"/>
              </a:rPr>
              <a:t>:ER Case Study</a:t>
            </a:r>
          </a:p>
        </p:txBody>
      </p:sp>
      <p:sp>
        <p:nvSpPr>
          <p:cNvPr id="29700"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pic>
        <p:nvPicPr>
          <p:cNvPr id="29701" name="Picture 5" descr="Jornal_ER_Lab3.jpg"/>
          <p:cNvPicPr>
            <a:picLocks noChangeAspect="1" noChangeArrowheads="1"/>
          </p:cNvPicPr>
          <p:nvPr/>
        </p:nvPicPr>
        <p:blipFill>
          <a:blip r:embed="rId4" cstate="print"/>
          <a:srcRect/>
          <a:stretch>
            <a:fillRect/>
          </a:stretch>
        </p:blipFill>
        <p:spPr bwMode="auto">
          <a:xfrm>
            <a:off x="1042988" y="1628775"/>
            <a:ext cx="7273925" cy="44640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a:ln>
            <a:miter lim="800000"/>
            <a:headEnd/>
            <a:tailEnd/>
          </a:ln>
        </p:spPr>
        <p:txBody>
          <a:bodyPr/>
          <a:lstStyle/>
          <a:p>
            <a:fld id="{DD2EA164-BCEA-47F2-8722-898A788B2782}" type="slidenum">
              <a:rPr lang="en-GB" smtClean="0"/>
              <a:pPr/>
              <a:t>2</a:t>
            </a:fld>
            <a:endParaRPr lang="en-GB" smtClean="0"/>
          </a:p>
        </p:txBody>
      </p:sp>
      <p:sp>
        <p:nvSpPr>
          <p:cNvPr id="16387" name="Rectangle 2"/>
          <p:cNvSpPr>
            <a:spLocks noGrp="1" noChangeArrowheads="1"/>
          </p:cNvSpPr>
          <p:nvPr>
            <p:ph type="title"/>
          </p:nvPr>
        </p:nvSpPr>
        <p:spPr>
          <a:noFill/>
        </p:spPr>
        <p:txBody>
          <a:bodyPr lIns="90488" tIns="44450" rIns="90488" bIns="44450"/>
          <a:lstStyle/>
          <a:p>
            <a:r>
              <a:rPr lang="en-US" b="1" smtClean="0">
                <a:latin typeface="Times" pitchFamily="18" charset="0"/>
              </a:rPr>
              <a:t>BanksDatabase :ER Case Study</a:t>
            </a:r>
          </a:p>
        </p:txBody>
      </p:sp>
      <p:sp>
        <p:nvSpPr>
          <p:cNvPr id="11267" name="Rectangle 3"/>
          <p:cNvSpPr>
            <a:spLocks noGrp="1" noChangeArrowheads="1"/>
          </p:cNvSpPr>
          <p:nvPr>
            <p:ph type="body" idx="1"/>
          </p:nvPr>
        </p:nvSpPr>
        <p:spPr>
          <a:xfrm>
            <a:off x="533400" y="1600200"/>
            <a:ext cx="7727950" cy="4114800"/>
          </a:xfrm>
        </p:spPr>
        <p:txBody>
          <a:bodyPr lIns="90488" tIns="44450" rIns="90488" bIns="44450"/>
          <a:lstStyle/>
          <a:p>
            <a:pPr>
              <a:defRPr/>
            </a:pPr>
            <a:r>
              <a:rPr lang="en-US" sz="2000" dirty="0" smtClean="0"/>
              <a:t>Consider the following set of requirements for a Bank database that is used to keep track of Customer.</a:t>
            </a:r>
          </a:p>
          <a:p>
            <a:pPr lvl="1">
              <a:buFont typeface="+mj-lt"/>
              <a:buAutoNum type="alphaLcParenR"/>
              <a:defRPr/>
            </a:pPr>
            <a:r>
              <a:rPr lang="en-US" sz="1800" dirty="0" smtClean="0">
                <a:ea typeface="+mn-ea"/>
                <a:cs typeface="+mn-cs"/>
              </a:rPr>
              <a:t>Each bank has a unique name.</a:t>
            </a:r>
          </a:p>
          <a:p>
            <a:pPr lvl="1">
              <a:buFont typeface="+mj-lt"/>
              <a:buAutoNum type="alphaLcParenR"/>
              <a:defRPr/>
            </a:pPr>
            <a:r>
              <a:rPr lang="en-US" sz="1800" dirty="0" smtClean="0">
                <a:ea typeface="+mn-ea"/>
                <a:cs typeface="+mn-cs"/>
              </a:rPr>
              <a:t>Each branch has a number, name, address (number, street, city), and set of phones.</a:t>
            </a:r>
          </a:p>
          <a:p>
            <a:pPr lvl="1">
              <a:buFont typeface="+mj-lt"/>
              <a:buAutoNum type="alphaLcParenR"/>
              <a:defRPr/>
            </a:pPr>
            <a:r>
              <a:rPr lang="en-US" sz="1800" dirty="0" smtClean="0">
                <a:ea typeface="+mn-ea"/>
                <a:cs typeface="+mn-cs"/>
              </a:rPr>
              <a:t>Customer includes their name, set of address (P.O. Box, city, zip code, country), set of phones, and social security number. </a:t>
            </a:r>
          </a:p>
          <a:p>
            <a:pPr lvl="1">
              <a:buFont typeface="+mj-lt"/>
              <a:buAutoNum type="alphaLcParenR"/>
              <a:defRPr/>
            </a:pPr>
            <a:r>
              <a:rPr lang="en-US" sz="1800" dirty="0" smtClean="0">
                <a:ea typeface="+mn-ea"/>
                <a:cs typeface="+mn-cs"/>
              </a:rPr>
              <a:t>Accounts have numbers, types (e.g. saving, checking) and balance. Other branches might use the same designation for accounts. So to name an account uniquely, we need to give both the branch number to which this account belongs to and the account number.</a:t>
            </a:r>
          </a:p>
          <a:p>
            <a:pPr lvl="1">
              <a:buFont typeface="+mj-lt"/>
              <a:buAutoNum type="alphaLcParenR"/>
              <a:defRPr/>
            </a:pPr>
            <a:r>
              <a:rPr lang="en-US" sz="1800" dirty="0" smtClean="0">
                <a:ea typeface="+mn-ea"/>
                <a:cs typeface="+mn-cs"/>
              </a:rPr>
              <a:t>Not all bank customers must own accounts and a customer may have at most 5 accounts in the bank.</a:t>
            </a:r>
          </a:p>
          <a:p>
            <a:pPr lvl="1">
              <a:buFont typeface="+mj-lt"/>
              <a:buAutoNum type="alphaLcParenR"/>
              <a:defRPr/>
            </a:pPr>
            <a:r>
              <a:rPr lang="en-US" sz="1800" dirty="0" smtClean="0">
                <a:ea typeface="+mn-ea"/>
                <a:cs typeface="+mn-cs"/>
              </a:rPr>
              <a:t>An account must have only one customer.</a:t>
            </a:r>
          </a:p>
          <a:p>
            <a:pPr lvl="1">
              <a:buFont typeface="+mj-lt"/>
              <a:buAutoNum type="alphaLcParenR"/>
              <a:defRPr/>
            </a:pPr>
            <a:r>
              <a:rPr lang="en-US" sz="1800" dirty="0" smtClean="0">
                <a:ea typeface="+mn-ea"/>
                <a:cs typeface="+mn-cs"/>
              </a:rPr>
              <a:t>A customer may have many accounts in different branches.</a:t>
            </a:r>
          </a:p>
          <a:p>
            <a:pPr>
              <a:buFont typeface="+mj-lt"/>
              <a:buAutoNum type="alphaLcParenR"/>
              <a:defRPr/>
            </a:pPr>
            <a:endParaRPr lang="en-US" sz="1400" dirty="0" smtClean="0"/>
          </a:p>
        </p:txBody>
      </p:sp>
      <p:sp>
        <p:nvSpPr>
          <p:cNvPr id="16389"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a:ln>
            <a:miter lim="800000"/>
            <a:headEnd/>
            <a:tailEnd/>
          </a:ln>
        </p:spPr>
        <p:txBody>
          <a:bodyPr/>
          <a:lstStyle/>
          <a:p>
            <a:fld id="{BA2260F5-F433-4616-9713-3CC96594E004}" type="slidenum">
              <a:rPr lang="en-GB" smtClean="0"/>
              <a:pPr/>
              <a:t>3</a:t>
            </a:fld>
            <a:endParaRPr lang="en-GB" smtClean="0"/>
          </a:p>
        </p:txBody>
      </p:sp>
      <p:sp>
        <p:nvSpPr>
          <p:cNvPr id="17411" name="Rectangle 2"/>
          <p:cNvSpPr>
            <a:spLocks noGrp="1" noChangeArrowheads="1"/>
          </p:cNvSpPr>
          <p:nvPr>
            <p:ph type="title"/>
          </p:nvPr>
        </p:nvSpPr>
        <p:spPr>
          <a:noFill/>
        </p:spPr>
        <p:txBody>
          <a:bodyPr lIns="90488" tIns="44450" rIns="90488" bIns="44450"/>
          <a:lstStyle/>
          <a:p>
            <a:r>
              <a:rPr lang="en-US" b="1" smtClean="0">
                <a:latin typeface="Times" pitchFamily="18" charset="0"/>
              </a:rPr>
              <a:t>Banks Database :ER Case Study</a:t>
            </a:r>
          </a:p>
        </p:txBody>
      </p:sp>
      <p:sp>
        <p:nvSpPr>
          <p:cNvPr id="17412" name="Rectangle 3"/>
          <p:cNvSpPr>
            <a:spLocks noGrp="1" noChangeArrowheads="1"/>
          </p:cNvSpPr>
          <p:nvPr>
            <p:ph type="body" idx="1"/>
          </p:nvPr>
        </p:nvSpPr>
        <p:spPr>
          <a:xfrm>
            <a:off x="533400" y="1600200"/>
            <a:ext cx="7727950" cy="4114800"/>
          </a:xfrm>
          <a:noFill/>
        </p:spPr>
        <p:txBody>
          <a:bodyPr lIns="90488" tIns="44450" rIns="90488" bIns="44450"/>
          <a:lstStyle/>
          <a:p>
            <a:pPr>
              <a:buClr>
                <a:srgbClr val="CC0000"/>
              </a:buClr>
            </a:pPr>
            <a:r>
              <a:rPr lang="en-US" sz="2400" b="1" smtClean="0">
                <a:solidFill>
                  <a:srgbClr val="000066"/>
                </a:solidFill>
                <a:latin typeface="Times" pitchFamily="18" charset="0"/>
              </a:rPr>
              <a:t>Design an ER schema for this application, and draw an ER diagram for that schema.</a:t>
            </a:r>
          </a:p>
          <a:p>
            <a:pPr>
              <a:buClr>
                <a:srgbClr val="CC0000"/>
              </a:buClr>
            </a:pPr>
            <a:r>
              <a:rPr lang="en-US" sz="2400" b="1" smtClean="0">
                <a:solidFill>
                  <a:srgbClr val="000066"/>
                </a:solidFill>
                <a:latin typeface="Times" pitchFamily="18" charset="0"/>
              </a:rPr>
              <a:t>Specify key attributes of each entity type and structural constraints on each relationship type. </a:t>
            </a:r>
          </a:p>
          <a:p>
            <a:pPr>
              <a:buClr>
                <a:srgbClr val="CC0000"/>
              </a:buClr>
            </a:pPr>
            <a:r>
              <a:rPr lang="en-US" sz="2400" b="1" smtClean="0">
                <a:solidFill>
                  <a:srgbClr val="000066"/>
                </a:solidFill>
                <a:latin typeface="Times" pitchFamily="18" charset="0"/>
              </a:rPr>
              <a:t>Note any unspecified requirements, and make appropriate assumptions to make the specification complete.</a:t>
            </a:r>
          </a:p>
          <a:p>
            <a:pPr>
              <a:buClr>
                <a:srgbClr val="CC0000"/>
              </a:buClr>
              <a:buFont typeface="Monotype Sorts" pitchFamily="2" charset="2"/>
              <a:buNone/>
            </a:pPr>
            <a:endParaRPr lang="en-US" sz="1200" smtClean="0"/>
          </a:p>
          <a:p>
            <a:endParaRPr lang="en-GB" sz="1400" b="1" smtClean="0">
              <a:latin typeface="Times" pitchFamily="18" charset="0"/>
            </a:endParaRPr>
          </a:p>
          <a:p>
            <a:endParaRPr lang="en-GB" sz="1400" b="1" smtClean="0">
              <a:latin typeface="Times" pitchFamily="18" charset="0"/>
            </a:endParaRPr>
          </a:p>
          <a:p>
            <a:endParaRPr lang="en-GB" sz="1400" smtClean="0">
              <a:latin typeface="Times" pitchFamily="18" charset="0"/>
            </a:endParaRPr>
          </a:p>
        </p:txBody>
      </p:sp>
      <p:sp>
        <p:nvSpPr>
          <p:cNvPr id="17413"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a:ln>
            <a:miter lim="800000"/>
            <a:headEnd/>
            <a:tailEnd/>
          </a:ln>
        </p:spPr>
        <p:txBody>
          <a:bodyPr/>
          <a:lstStyle/>
          <a:p>
            <a:fld id="{E8ADBBE3-5B95-4EBB-B05F-9E09E8F75B8C}" type="slidenum">
              <a:rPr lang="en-GB" smtClean="0"/>
              <a:pPr/>
              <a:t>4</a:t>
            </a:fld>
            <a:endParaRPr lang="en-GB" smtClean="0"/>
          </a:p>
        </p:txBody>
      </p:sp>
      <p:sp>
        <p:nvSpPr>
          <p:cNvPr id="18435" name="Rectangle 2"/>
          <p:cNvSpPr>
            <a:spLocks noGrp="1" noChangeArrowheads="1"/>
          </p:cNvSpPr>
          <p:nvPr>
            <p:ph type="title"/>
          </p:nvPr>
        </p:nvSpPr>
        <p:spPr>
          <a:noFill/>
        </p:spPr>
        <p:txBody>
          <a:bodyPr lIns="90488" tIns="44450" rIns="90488" bIns="44450"/>
          <a:lstStyle/>
          <a:p>
            <a:r>
              <a:rPr lang="en-US" b="1" smtClean="0">
                <a:latin typeface="Times" pitchFamily="18" charset="0"/>
              </a:rPr>
              <a:t>Banks Database</a:t>
            </a:r>
            <a:r>
              <a:rPr lang="en-US" b="1" smtClean="0"/>
              <a:t> </a:t>
            </a:r>
            <a:r>
              <a:rPr lang="en-US" b="1" smtClean="0">
                <a:latin typeface="Times" pitchFamily="18" charset="0"/>
              </a:rPr>
              <a:t>:ER Case Study</a:t>
            </a:r>
          </a:p>
        </p:txBody>
      </p:sp>
      <p:sp>
        <p:nvSpPr>
          <p:cNvPr id="18436"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
        <p:nvSpPr>
          <p:cNvPr id="18437" name="TextBox 20"/>
          <p:cNvSpPr txBox="1">
            <a:spLocks noChangeArrowheads="1"/>
          </p:cNvSpPr>
          <p:nvPr/>
        </p:nvSpPr>
        <p:spPr bwMode="auto">
          <a:xfrm>
            <a:off x="4394200" y="5637213"/>
            <a:ext cx="427038" cy="261937"/>
          </a:xfrm>
          <a:prstGeom prst="rect">
            <a:avLst/>
          </a:prstGeom>
          <a:noFill/>
          <a:ln w="9525">
            <a:noFill/>
            <a:miter lim="800000"/>
            <a:headEnd/>
            <a:tailEnd/>
          </a:ln>
        </p:spPr>
        <p:txBody>
          <a:bodyPr>
            <a:spAutoFit/>
          </a:bodyPr>
          <a:lstStyle/>
          <a:p>
            <a:r>
              <a:rPr lang="en-US" sz="1100">
                <a:solidFill>
                  <a:srgbClr val="CC0000"/>
                </a:solidFill>
              </a:rPr>
              <a:t>0..*</a:t>
            </a:r>
          </a:p>
        </p:txBody>
      </p:sp>
      <p:graphicFrame>
        <p:nvGraphicFramePr>
          <p:cNvPr id="23" name="Table 22"/>
          <p:cNvGraphicFramePr>
            <a:graphicFrameLocks noGrp="1"/>
          </p:cNvGraphicFramePr>
          <p:nvPr/>
        </p:nvGraphicFramePr>
        <p:xfrm>
          <a:off x="7273925" y="3981450"/>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Bank</a:t>
                      </a:r>
                      <a:endParaRPr lang="en-US" sz="1100" b="1" dirty="0"/>
                    </a:p>
                  </a:txBody>
                  <a:tcPr>
                    <a:solidFill>
                      <a:schemeClr val="bg1"/>
                    </a:solidFill>
                  </a:tcPr>
                </a:tc>
              </a:tr>
              <a:tr h="629120">
                <a:tc>
                  <a:txBody>
                    <a:bodyPr/>
                    <a:lstStyle/>
                    <a:p>
                      <a:r>
                        <a:rPr lang="en-US" sz="1100" dirty="0" smtClean="0"/>
                        <a:t>Name</a:t>
                      </a:r>
                      <a:r>
                        <a:rPr lang="en-US" sz="1100" baseline="0" dirty="0" smtClean="0"/>
                        <a:t> {PK}</a:t>
                      </a:r>
                      <a:endParaRPr lang="en-US" sz="1100" dirty="0" smtClean="0"/>
                    </a:p>
                  </a:txBody>
                  <a:tcPr>
                    <a:solidFill>
                      <a:schemeClr val="bg1"/>
                    </a:solidFill>
                  </a:tcPr>
                </a:tc>
              </a:tr>
            </a:tbl>
          </a:graphicData>
        </a:graphic>
      </p:graphicFrame>
      <p:cxnSp>
        <p:nvCxnSpPr>
          <p:cNvPr id="24" name="Elbow Connector 27"/>
          <p:cNvCxnSpPr/>
          <p:nvPr/>
        </p:nvCxnSpPr>
        <p:spPr>
          <a:xfrm rot="16200000" flipV="1">
            <a:off x="2628901" y="4160837"/>
            <a:ext cx="1225550" cy="1152525"/>
          </a:xfrm>
          <a:prstGeom prst="bentConnector3">
            <a:avLst>
              <a:gd name="adj1" fmla="val 34478"/>
            </a:avLst>
          </a:prstGeom>
        </p:spPr>
        <p:style>
          <a:lnRef idx="1">
            <a:schemeClr val="accent1"/>
          </a:lnRef>
          <a:fillRef idx="0">
            <a:schemeClr val="accent1"/>
          </a:fillRef>
          <a:effectRef idx="0">
            <a:schemeClr val="accent1"/>
          </a:effectRef>
          <a:fontRef idx="minor">
            <a:schemeClr val="tx1"/>
          </a:fontRef>
        </p:style>
      </p:cxnSp>
      <p:cxnSp>
        <p:nvCxnSpPr>
          <p:cNvPr id="26" name="Elbow Connector 27"/>
          <p:cNvCxnSpPr/>
          <p:nvPr/>
        </p:nvCxnSpPr>
        <p:spPr>
          <a:xfrm rot="5400000" flipH="1" flipV="1">
            <a:off x="3479006" y="4318794"/>
            <a:ext cx="2403475" cy="719138"/>
          </a:xfrm>
          <a:prstGeom prst="bentConnector3">
            <a:avLst>
              <a:gd name="adj1" fmla="val -908"/>
            </a:avLst>
          </a:prstGeom>
        </p:spPr>
        <p:style>
          <a:lnRef idx="1">
            <a:schemeClr val="accent1"/>
          </a:lnRef>
          <a:fillRef idx="0">
            <a:schemeClr val="accent1"/>
          </a:fillRef>
          <a:effectRef idx="0">
            <a:schemeClr val="accent1"/>
          </a:effectRef>
          <a:fontRef idx="minor">
            <a:schemeClr val="tx1"/>
          </a:fontRef>
        </p:style>
      </p:cxnSp>
      <p:cxnSp>
        <p:nvCxnSpPr>
          <p:cNvPr id="30" name="Elbow Connector 27"/>
          <p:cNvCxnSpPr/>
          <p:nvPr/>
        </p:nvCxnSpPr>
        <p:spPr>
          <a:xfrm rot="10800000">
            <a:off x="5618163" y="2397125"/>
            <a:ext cx="2087562" cy="1584325"/>
          </a:xfrm>
          <a:prstGeom prst="bentConnector3">
            <a:avLst>
              <a:gd name="adj1" fmla="val -44"/>
            </a:avLst>
          </a:prstGeom>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nvGraphicFramePr>
        <p:xfrm>
          <a:off x="4465638" y="1749425"/>
          <a:ext cx="1224161" cy="1531260"/>
        </p:xfrm>
        <a:graphic>
          <a:graphicData uri="http://schemas.openxmlformats.org/drawingml/2006/table">
            <a:tbl>
              <a:tblPr firstRow="1" bandRow="1">
                <a:tableStyleId>{5940675A-B579-460E-94D1-54222C63F5DA}</a:tableStyleId>
              </a:tblPr>
              <a:tblGrid>
                <a:gridCol w="1224161"/>
              </a:tblGrid>
              <a:tr h="266340">
                <a:tc>
                  <a:txBody>
                    <a:bodyPr/>
                    <a:lstStyle/>
                    <a:p>
                      <a:r>
                        <a:rPr lang="en-US" sz="1100" b="1" dirty="0" smtClean="0"/>
                        <a:t>Branch</a:t>
                      </a:r>
                      <a:endParaRPr lang="en-US" sz="1100" b="1" dirty="0"/>
                    </a:p>
                  </a:txBody>
                  <a:tcPr>
                    <a:solidFill>
                      <a:schemeClr val="bg1"/>
                    </a:solidFill>
                  </a:tcPr>
                </a:tc>
              </a:tr>
              <a:tr h="8656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Branch_NO</a:t>
                      </a:r>
                      <a:r>
                        <a:rPr lang="en-US" sz="1100" dirty="0" smtClean="0"/>
                        <a:t>{PK}</a:t>
                      </a:r>
                    </a:p>
                    <a:p>
                      <a:r>
                        <a:rPr lang="en-US" sz="1100" dirty="0" smtClean="0"/>
                        <a:t>Name</a:t>
                      </a:r>
                    </a:p>
                    <a:p>
                      <a:r>
                        <a:rPr lang="en-US" sz="1100" dirty="0" smtClean="0"/>
                        <a:t>Address</a:t>
                      </a:r>
                    </a:p>
                    <a:p>
                      <a:r>
                        <a:rPr lang="en-US" sz="1100" dirty="0" smtClean="0"/>
                        <a:t>    Number</a:t>
                      </a:r>
                    </a:p>
                    <a:p>
                      <a:r>
                        <a:rPr lang="en-US" sz="1100" baseline="0" dirty="0" smtClean="0"/>
                        <a:t>    </a:t>
                      </a:r>
                      <a:r>
                        <a:rPr lang="en-US" sz="1100" dirty="0" smtClean="0"/>
                        <a:t>Street</a:t>
                      </a:r>
                    </a:p>
                    <a:p>
                      <a:r>
                        <a:rPr lang="en-US" sz="1100" dirty="0" smtClean="0"/>
                        <a:t>    City</a:t>
                      </a:r>
                    </a:p>
                    <a:p>
                      <a:r>
                        <a:rPr lang="en-US" sz="1100" dirty="0" smtClean="0"/>
                        <a:t>Phone[1..*]</a:t>
                      </a:r>
                    </a:p>
                  </a:txBody>
                  <a:tcPr>
                    <a:solidFill>
                      <a:schemeClr val="bg1"/>
                    </a:solidFill>
                  </a:tcPr>
                </a:tc>
              </a:tr>
            </a:tbl>
          </a:graphicData>
        </a:graphic>
      </p:graphicFrame>
      <p:sp>
        <p:nvSpPr>
          <p:cNvPr id="18457" name="TextBox 21"/>
          <p:cNvSpPr txBox="1">
            <a:spLocks noChangeArrowheads="1"/>
          </p:cNvSpPr>
          <p:nvPr/>
        </p:nvSpPr>
        <p:spPr bwMode="auto">
          <a:xfrm rot="10800000" flipV="1">
            <a:off x="7058025" y="2108200"/>
            <a:ext cx="1135063"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has</a:t>
            </a:r>
          </a:p>
        </p:txBody>
      </p:sp>
      <p:sp>
        <p:nvSpPr>
          <p:cNvPr id="18458" name="TextBox 21"/>
          <p:cNvSpPr txBox="1">
            <a:spLocks noChangeArrowheads="1"/>
          </p:cNvSpPr>
          <p:nvPr/>
        </p:nvSpPr>
        <p:spPr bwMode="auto">
          <a:xfrm rot="10800000" flipV="1">
            <a:off x="2954338" y="4700588"/>
            <a:ext cx="1133475"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Owns </a:t>
            </a:r>
            <a:endParaRPr lang="en-US" sz="1100">
              <a:solidFill>
                <a:srgbClr val="CC0000"/>
              </a:solidFill>
            </a:endParaRPr>
          </a:p>
        </p:txBody>
      </p:sp>
      <p:sp>
        <p:nvSpPr>
          <p:cNvPr id="18459" name="TextBox 21"/>
          <p:cNvSpPr txBox="1">
            <a:spLocks noChangeArrowheads="1"/>
          </p:cNvSpPr>
          <p:nvPr/>
        </p:nvSpPr>
        <p:spPr bwMode="auto">
          <a:xfrm rot="10800000" flipV="1">
            <a:off x="4970463" y="4581525"/>
            <a:ext cx="1133475"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Contains</a:t>
            </a:r>
          </a:p>
        </p:txBody>
      </p:sp>
      <p:sp>
        <p:nvSpPr>
          <p:cNvPr id="18460" name="TextBox 20"/>
          <p:cNvSpPr txBox="1">
            <a:spLocks noChangeArrowheads="1"/>
          </p:cNvSpPr>
          <p:nvPr/>
        </p:nvSpPr>
        <p:spPr bwMode="auto">
          <a:xfrm>
            <a:off x="4610100" y="3549650"/>
            <a:ext cx="427038" cy="260350"/>
          </a:xfrm>
          <a:prstGeom prst="rect">
            <a:avLst/>
          </a:prstGeom>
          <a:noFill/>
          <a:ln w="9525">
            <a:noFill/>
            <a:miter lim="800000"/>
            <a:headEnd/>
            <a:tailEnd/>
          </a:ln>
        </p:spPr>
        <p:txBody>
          <a:bodyPr>
            <a:spAutoFit/>
          </a:bodyPr>
          <a:lstStyle/>
          <a:p>
            <a:r>
              <a:rPr lang="en-US" sz="1100">
                <a:solidFill>
                  <a:srgbClr val="CC0000"/>
                </a:solidFill>
              </a:rPr>
              <a:t>1..1</a:t>
            </a:r>
          </a:p>
        </p:txBody>
      </p:sp>
      <p:sp>
        <p:nvSpPr>
          <p:cNvPr id="18461" name="TextBox 20"/>
          <p:cNvSpPr txBox="1">
            <a:spLocks noChangeArrowheads="1"/>
          </p:cNvSpPr>
          <p:nvPr/>
        </p:nvSpPr>
        <p:spPr bwMode="auto">
          <a:xfrm>
            <a:off x="5689600" y="2108200"/>
            <a:ext cx="428625"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18462" name="TextBox 20"/>
          <p:cNvSpPr txBox="1">
            <a:spLocks noChangeArrowheads="1"/>
          </p:cNvSpPr>
          <p:nvPr/>
        </p:nvSpPr>
        <p:spPr bwMode="auto">
          <a:xfrm>
            <a:off x="7778750" y="3692525"/>
            <a:ext cx="427038" cy="261938"/>
          </a:xfrm>
          <a:prstGeom prst="rect">
            <a:avLst/>
          </a:prstGeom>
          <a:noFill/>
          <a:ln w="9525">
            <a:noFill/>
            <a:miter lim="800000"/>
            <a:headEnd/>
            <a:tailEnd/>
          </a:ln>
        </p:spPr>
        <p:txBody>
          <a:bodyPr>
            <a:spAutoFit/>
          </a:bodyPr>
          <a:lstStyle/>
          <a:p>
            <a:r>
              <a:rPr lang="en-US" sz="1100">
                <a:solidFill>
                  <a:srgbClr val="CC0000"/>
                </a:solidFill>
              </a:rPr>
              <a:t>1..1</a:t>
            </a:r>
          </a:p>
        </p:txBody>
      </p:sp>
      <p:sp>
        <p:nvSpPr>
          <p:cNvPr id="18463" name="TextBox 20"/>
          <p:cNvSpPr txBox="1">
            <a:spLocks noChangeArrowheads="1"/>
          </p:cNvSpPr>
          <p:nvPr/>
        </p:nvSpPr>
        <p:spPr bwMode="auto">
          <a:xfrm>
            <a:off x="2665413" y="4268788"/>
            <a:ext cx="428625" cy="261937"/>
          </a:xfrm>
          <a:prstGeom prst="rect">
            <a:avLst/>
          </a:prstGeom>
          <a:noFill/>
          <a:ln w="9525">
            <a:noFill/>
            <a:miter lim="800000"/>
            <a:headEnd/>
            <a:tailEnd/>
          </a:ln>
        </p:spPr>
        <p:txBody>
          <a:bodyPr>
            <a:spAutoFit/>
          </a:bodyPr>
          <a:lstStyle/>
          <a:p>
            <a:r>
              <a:rPr lang="en-US" sz="1100">
                <a:solidFill>
                  <a:srgbClr val="CC0000"/>
                </a:solidFill>
              </a:rPr>
              <a:t>0..*</a:t>
            </a:r>
          </a:p>
        </p:txBody>
      </p:sp>
      <p:sp>
        <p:nvSpPr>
          <p:cNvPr id="18464" name="TextBox 20"/>
          <p:cNvSpPr txBox="1">
            <a:spLocks noChangeArrowheads="1"/>
          </p:cNvSpPr>
          <p:nvPr/>
        </p:nvSpPr>
        <p:spPr bwMode="auto">
          <a:xfrm>
            <a:off x="3817938" y="4989513"/>
            <a:ext cx="427037" cy="261937"/>
          </a:xfrm>
          <a:prstGeom prst="rect">
            <a:avLst/>
          </a:prstGeom>
          <a:noFill/>
          <a:ln w="9525">
            <a:noFill/>
            <a:miter lim="800000"/>
            <a:headEnd/>
            <a:tailEnd/>
          </a:ln>
        </p:spPr>
        <p:txBody>
          <a:bodyPr>
            <a:spAutoFit/>
          </a:bodyPr>
          <a:lstStyle/>
          <a:p>
            <a:r>
              <a:rPr lang="en-US" sz="1100">
                <a:solidFill>
                  <a:srgbClr val="CC0000"/>
                </a:solidFill>
              </a:rPr>
              <a:t>0..5</a:t>
            </a:r>
          </a:p>
        </p:txBody>
      </p:sp>
      <p:graphicFrame>
        <p:nvGraphicFramePr>
          <p:cNvPr id="20" name="Table 19"/>
          <p:cNvGraphicFramePr>
            <a:graphicFrameLocks noGrp="1"/>
          </p:cNvGraphicFramePr>
          <p:nvPr/>
        </p:nvGraphicFramePr>
        <p:xfrm>
          <a:off x="2162175" y="2840038"/>
          <a:ext cx="1042392" cy="1691640"/>
        </p:xfrm>
        <a:graphic>
          <a:graphicData uri="http://schemas.openxmlformats.org/drawingml/2006/table">
            <a:tbl>
              <a:tblPr firstRow="1" bandRow="1">
                <a:tableStyleId>{5940675A-B579-460E-94D1-54222C63F5DA}</a:tableStyleId>
              </a:tblPr>
              <a:tblGrid>
                <a:gridCol w="1042392"/>
              </a:tblGrid>
              <a:tr h="247578">
                <a:tc>
                  <a:txBody>
                    <a:bodyPr/>
                    <a:lstStyle/>
                    <a:p>
                      <a:r>
                        <a:rPr lang="en-US" sz="1100" b="1" dirty="0" smtClean="0"/>
                        <a:t>Customer</a:t>
                      </a:r>
                      <a:endParaRPr lang="en-US" sz="1100" b="1" dirty="0"/>
                    </a:p>
                  </a:txBody>
                  <a:tcPr>
                    <a:solidFill>
                      <a:schemeClr val="bg1"/>
                    </a:solidFill>
                  </a:tcPr>
                </a:tc>
              </a:tr>
              <a:tr h="1048566">
                <a:tc>
                  <a:txBody>
                    <a:bodyPr/>
                    <a:lstStyle/>
                    <a:p>
                      <a:r>
                        <a:rPr lang="en-US" sz="1100" dirty="0" smtClean="0"/>
                        <a:t>SSN {PK}</a:t>
                      </a:r>
                    </a:p>
                    <a:p>
                      <a:r>
                        <a:rPr lang="en-US" sz="1100" dirty="0" smtClean="0"/>
                        <a:t>Name</a:t>
                      </a:r>
                    </a:p>
                    <a:p>
                      <a:r>
                        <a:rPr lang="en-US" sz="1100" dirty="0" smtClean="0"/>
                        <a:t>Address  [1..*]</a:t>
                      </a:r>
                    </a:p>
                    <a:p>
                      <a:r>
                        <a:rPr lang="en-US" sz="1100" dirty="0" smtClean="0"/>
                        <a:t>    P.O Box</a:t>
                      </a:r>
                    </a:p>
                    <a:p>
                      <a:r>
                        <a:rPr lang="en-US" sz="1100" baseline="0" dirty="0" smtClean="0"/>
                        <a:t>    Code</a:t>
                      </a:r>
                      <a:endParaRPr lang="en-US" sz="1100" dirty="0" smtClean="0"/>
                    </a:p>
                    <a:p>
                      <a:r>
                        <a:rPr lang="en-US" sz="1100" dirty="0" smtClean="0"/>
                        <a:t>    City</a:t>
                      </a:r>
                    </a:p>
                    <a:p>
                      <a:r>
                        <a:rPr lang="en-US" sz="1100" dirty="0" smtClean="0"/>
                        <a:t>    Country</a:t>
                      </a:r>
                    </a:p>
                    <a:p>
                      <a:r>
                        <a:rPr lang="en-US" sz="1100" dirty="0" smtClean="0"/>
                        <a:t>Phone [1..*]</a:t>
                      </a:r>
                    </a:p>
                  </a:txBody>
                  <a:tcPr>
                    <a:solidFill>
                      <a:schemeClr val="bg1"/>
                    </a:solidFill>
                  </a:tcPr>
                </a:tc>
              </a:tr>
            </a:tbl>
          </a:graphicData>
        </a:graphic>
      </p:graphicFrame>
      <p:graphicFrame>
        <p:nvGraphicFramePr>
          <p:cNvPr id="10" name="Table 9"/>
          <p:cNvGraphicFramePr>
            <a:graphicFrameLocks noGrp="1"/>
          </p:cNvGraphicFramePr>
          <p:nvPr/>
        </p:nvGraphicFramePr>
        <p:xfrm>
          <a:off x="3313113" y="5349875"/>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Account</a:t>
                      </a:r>
                      <a:endParaRPr lang="en-US" sz="1100" b="1" dirty="0"/>
                    </a:p>
                  </a:txBody>
                  <a:tcPr>
                    <a:solidFill>
                      <a:schemeClr val="bg1"/>
                    </a:solidFill>
                  </a:tcPr>
                </a:tc>
              </a:tr>
              <a:tr h="629120">
                <a:tc>
                  <a:txBody>
                    <a:bodyPr/>
                    <a:lstStyle/>
                    <a:p>
                      <a:r>
                        <a:rPr lang="en-US" sz="1100" dirty="0" smtClean="0"/>
                        <a:t>Type</a:t>
                      </a:r>
                    </a:p>
                    <a:p>
                      <a:r>
                        <a:rPr lang="en-US" sz="1100" dirty="0" smtClean="0"/>
                        <a:t>Balance</a:t>
                      </a:r>
                    </a:p>
                  </a:txBody>
                  <a:tcPr>
                    <a:solidFill>
                      <a:schemeClr val="bg1"/>
                    </a:solidFill>
                  </a:tcPr>
                </a:tc>
              </a:tr>
            </a:tbl>
          </a:graphicData>
        </a:graphic>
      </p:graphicFrame>
      <p:sp>
        <p:nvSpPr>
          <p:cNvPr id="9" name="Rectangle 8"/>
          <p:cNvSpPr/>
          <p:nvPr/>
        </p:nvSpPr>
        <p:spPr>
          <a:xfrm>
            <a:off x="4610100" y="3287713"/>
            <a:ext cx="935038" cy="2619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100" dirty="0">
                <a:solidFill>
                  <a:srgbClr val="000066"/>
                </a:solidFill>
              </a:rPr>
              <a:t>Account NO</a:t>
            </a:r>
          </a:p>
        </p:txBody>
      </p:sp>
      <p:sp>
        <p:nvSpPr>
          <p:cNvPr id="18482" name="TextBox 20"/>
          <p:cNvSpPr txBox="1">
            <a:spLocks noChangeArrowheads="1"/>
          </p:cNvSpPr>
          <p:nvPr/>
        </p:nvSpPr>
        <p:spPr bwMode="auto">
          <a:xfrm>
            <a:off x="2665413" y="4484688"/>
            <a:ext cx="428625" cy="261937"/>
          </a:xfrm>
          <a:prstGeom prst="rect">
            <a:avLst/>
          </a:prstGeom>
          <a:noFill/>
          <a:ln w="9525">
            <a:noFill/>
            <a:miter lim="800000"/>
            <a:headEnd/>
            <a:tailEnd/>
          </a:ln>
        </p:spPr>
        <p:txBody>
          <a:bodyPr>
            <a:spAutoFit/>
          </a:bodyPr>
          <a:lstStyle/>
          <a:p>
            <a:r>
              <a:rPr lang="en-US" sz="1100">
                <a:solidFill>
                  <a:srgbClr val="CC0000"/>
                </a:solidFill>
              </a:rPr>
              <a:t>1..1</a:t>
            </a:r>
          </a:p>
        </p:txBody>
      </p:sp>
      <p:cxnSp>
        <p:nvCxnSpPr>
          <p:cNvPr id="18483" name="Straight Arrow Connector 24"/>
          <p:cNvCxnSpPr>
            <a:cxnSpLocks noChangeShapeType="1"/>
          </p:cNvCxnSpPr>
          <p:nvPr/>
        </p:nvCxnSpPr>
        <p:spPr bwMode="auto">
          <a:xfrm>
            <a:off x="2484438" y="5084763"/>
            <a:ext cx="1439862" cy="0"/>
          </a:xfrm>
          <a:prstGeom prst="straightConnector1">
            <a:avLst/>
          </a:prstGeom>
          <a:noFill/>
          <a:ln w="12700" algn="ctr">
            <a:solidFill>
              <a:schemeClr val="tx1"/>
            </a:solidFill>
            <a:round/>
            <a:headEnd type="none" w="sm" len="sm"/>
            <a:tailEnd type="arrow" w="med" len="med"/>
          </a:ln>
        </p:spPr>
      </p:cxnSp>
      <p:sp>
        <p:nvSpPr>
          <p:cNvPr id="66" name="Oval 65"/>
          <p:cNvSpPr/>
          <p:nvPr/>
        </p:nvSpPr>
        <p:spPr bwMode="auto">
          <a:xfrm>
            <a:off x="323850" y="4508500"/>
            <a:ext cx="2303463" cy="1873250"/>
          </a:xfrm>
          <a:prstGeom prst="ellipse">
            <a:avLst/>
          </a:prstGeom>
          <a:solidFill>
            <a:schemeClr val="accent3">
              <a:lumMod val="90000"/>
            </a:schemeClr>
          </a:solidFill>
          <a:ln w="12700" cap="flat" cmpd="sng" algn="ctr">
            <a:solidFill>
              <a:schemeClr val="tx1"/>
            </a:solidFill>
            <a:prstDash val="solid"/>
            <a:round/>
            <a:headEnd type="none" w="sm" len="sm"/>
            <a:tailEnd type="none" w="sm" len="sm"/>
          </a:ln>
          <a:effectLst/>
        </p:spPr>
        <p:txBody>
          <a:bodyPr/>
          <a:lstStyle/>
          <a:p>
            <a:pPr>
              <a:defRPr/>
            </a:pPr>
            <a:endParaRPr lang="en-US">
              <a:solidFill>
                <a:srgbClr val="000066"/>
              </a:solidFill>
            </a:endParaRPr>
          </a:p>
        </p:txBody>
      </p:sp>
      <p:sp>
        <p:nvSpPr>
          <p:cNvPr id="18485" name="TextBox 26"/>
          <p:cNvSpPr txBox="1">
            <a:spLocks noChangeArrowheads="1"/>
          </p:cNvSpPr>
          <p:nvPr/>
        </p:nvSpPr>
        <p:spPr bwMode="auto">
          <a:xfrm rot="10800000" flipV="1">
            <a:off x="684213" y="4652963"/>
            <a:ext cx="1752600" cy="1570037"/>
          </a:xfrm>
          <a:prstGeom prst="rect">
            <a:avLst/>
          </a:prstGeom>
          <a:noFill/>
          <a:ln w="9525">
            <a:noFill/>
            <a:miter lim="800000"/>
            <a:headEnd/>
            <a:tailEnd/>
          </a:ln>
        </p:spPr>
        <p:txBody>
          <a:bodyPr>
            <a:spAutoFit/>
          </a:bodyPr>
          <a:lstStyle/>
          <a:p>
            <a:r>
              <a:rPr lang="en-US" sz="1200">
                <a:solidFill>
                  <a:srgbClr val="000066"/>
                </a:solidFill>
                <a:cs typeface="Times New Roman" pitchFamily="18" charset="0"/>
              </a:rPr>
              <a:t>Reason of chasm trap :</a:t>
            </a:r>
          </a:p>
          <a:p>
            <a:r>
              <a:rPr lang="en-US" sz="1200">
                <a:solidFill>
                  <a:srgbClr val="000066"/>
                </a:solidFill>
                <a:cs typeface="Times New Roman" pitchFamily="18" charset="0"/>
              </a:rPr>
              <a:t>Note all customer should have an account .So we can not answer this question :</a:t>
            </a:r>
          </a:p>
          <a:p>
            <a:r>
              <a:rPr lang="en-US" sz="1200">
                <a:solidFill>
                  <a:srgbClr val="000066"/>
                </a:solidFill>
                <a:cs typeface="Times New Roman" pitchFamily="18" charset="0"/>
              </a:rPr>
              <a:t>List all customer available on a specific branch?</a:t>
            </a:r>
            <a:endParaRPr lang="en-US" sz="1200">
              <a:solidFill>
                <a:srgbClr val="CC0000"/>
              </a:solidFill>
            </a:endParaRP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a:ln>
            <a:miter lim="800000"/>
            <a:headEnd/>
            <a:tailEnd/>
          </a:ln>
        </p:spPr>
        <p:txBody>
          <a:bodyPr/>
          <a:lstStyle/>
          <a:p>
            <a:fld id="{4050FBD9-131C-41B0-A371-ECFDF6C76CD2}" type="slidenum">
              <a:rPr lang="en-GB" smtClean="0">
                <a:solidFill>
                  <a:srgbClr val="000066"/>
                </a:solidFill>
              </a:rPr>
              <a:pPr/>
              <a:t>5</a:t>
            </a:fld>
            <a:endParaRPr lang="en-GB" smtClean="0">
              <a:solidFill>
                <a:srgbClr val="000066"/>
              </a:solidFill>
            </a:endParaRPr>
          </a:p>
        </p:txBody>
      </p:sp>
      <p:sp>
        <p:nvSpPr>
          <p:cNvPr id="19459" name="Rectangle 2"/>
          <p:cNvSpPr>
            <a:spLocks noGrp="1" noChangeArrowheads="1"/>
          </p:cNvSpPr>
          <p:nvPr>
            <p:ph type="title"/>
          </p:nvPr>
        </p:nvSpPr>
        <p:spPr>
          <a:noFill/>
        </p:spPr>
        <p:txBody>
          <a:bodyPr lIns="90488" tIns="44450" rIns="90488" bIns="44450"/>
          <a:lstStyle/>
          <a:p>
            <a:r>
              <a:rPr lang="en-US" b="1" smtClean="0">
                <a:latin typeface="Times" pitchFamily="18" charset="0"/>
              </a:rPr>
              <a:t>Banks Database</a:t>
            </a:r>
            <a:r>
              <a:rPr lang="en-US" b="1" smtClean="0"/>
              <a:t> </a:t>
            </a:r>
            <a:r>
              <a:rPr lang="en-US" b="1" smtClean="0">
                <a:latin typeface="Times" pitchFamily="18" charset="0"/>
              </a:rPr>
              <a:t>:ER Case Study</a:t>
            </a:r>
          </a:p>
        </p:txBody>
      </p:sp>
      <p:sp>
        <p:nvSpPr>
          <p:cNvPr id="19460"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cxnSp>
        <p:nvCxnSpPr>
          <p:cNvPr id="8" name="Elbow Connector 27"/>
          <p:cNvCxnSpPr/>
          <p:nvPr/>
        </p:nvCxnSpPr>
        <p:spPr>
          <a:xfrm flipV="1">
            <a:off x="2809875" y="2566988"/>
            <a:ext cx="1655763" cy="261937"/>
          </a:xfrm>
          <a:prstGeom prst="bentConnector3">
            <a:avLst>
              <a:gd name="adj1" fmla="val -925"/>
            </a:avLst>
          </a:prstGeom>
        </p:spPr>
        <p:style>
          <a:lnRef idx="2">
            <a:schemeClr val="accent2"/>
          </a:lnRef>
          <a:fillRef idx="0">
            <a:schemeClr val="accent2"/>
          </a:fillRef>
          <a:effectRef idx="1">
            <a:schemeClr val="accent2"/>
          </a:effectRef>
          <a:fontRef idx="minor">
            <a:schemeClr val="tx1"/>
          </a:fontRef>
        </p:style>
      </p:cxnSp>
      <p:sp>
        <p:nvSpPr>
          <p:cNvPr id="19462" name="TextBox 20"/>
          <p:cNvSpPr txBox="1">
            <a:spLocks noChangeArrowheads="1"/>
          </p:cNvSpPr>
          <p:nvPr/>
        </p:nvSpPr>
        <p:spPr bwMode="auto">
          <a:xfrm>
            <a:off x="4394200" y="5637213"/>
            <a:ext cx="427038" cy="261937"/>
          </a:xfrm>
          <a:prstGeom prst="rect">
            <a:avLst/>
          </a:prstGeom>
          <a:noFill/>
          <a:ln w="9525">
            <a:noFill/>
            <a:miter lim="800000"/>
            <a:headEnd/>
            <a:tailEnd/>
          </a:ln>
        </p:spPr>
        <p:txBody>
          <a:bodyPr>
            <a:spAutoFit/>
          </a:bodyPr>
          <a:lstStyle/>
          <a:p>
            <a:r>
              <a:rPr lang="en-US" sz="1100">
                <a:solidFill>
                  <a:srgbClr val="CC0000"/>
                </a:solidFill>
              </a:rPr>
              <a:t>0..*</a:t>
            </a:r>
          </a:p>
        </p:txBody>
      </p:sp>
      <p:sp>
        <p:nvSpPr>
          <p:cNvPr id="19463" name="TextBox 21"/>
          <p:cNvSpPr txBox="1">
            <a:spLocks noChangeArrowheads="1"/>
          </p:cNvSpPr>
          <p:nvPr/>
        </p:nvSpPr>
        <p:spPr bwMode="auto">
          <a:xfrm rot="10800000" flipV="1">
            <a:off x="2593975" y="2252663"/>
            <a:ext cx="1133475"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has</a:t>
            </a:r>
          </a:p>
        </p:txBody>
      </p:sp>
      <p:sp>
        <p:nvSpPr>
          <p:cNvPr id="19464" name="TextBox 20"/>
          <p:cNvSpPr txBox="1">
            <a:spLocks noChangeArrowheads="1"/>
          </p:cNvSpPr>
          <p:nvPr/>
        </p:nvSpPr>
        <p:spPr bwMode="auto">
          <a:xfrm>
            <a:off x="2378075" y="2541588"/>
            <a:ext cx="427038" cy="260350"/>
          </a:xfrm>
          <a:prstGeom prst="rect">
            <a:avLst/>
          </a:prstGeom>
          <a:noFill/>
          <a:ln w="9525">
            <a:noFill/>
            <a:miter lim="800000"/>
            <a:headEnd/>
            <a:tailEnd/>
          </a:ln>
        </p:spPr>
        <p:txBody>
          <a:bodyPr>
            <a:spAutoFit/>
          </a:bodyPr>
          <a:lstStyle/>
          <a:p>
            <a:r>
              <a:rPr lang="en-US" sz="1100">
                <a:solidFill>
                  <a:srgbClr val="CC0000"/>
                </a:solidFill>
              </a:rPr>
              <a:t>0..*</a:t>
            </a:r>
          </a:p>
        </p:txBody>
      </p:sp>
      <p:sp>
        <p:nvSpPr>
          <p:cNvPr id="19465" name="TextBox 20"/>
          <p:cNvSpPr txBox="1">
            <a:spLocks noChangeArrowheads="1"/>
          </p:cNvSpPr>
          <p:nvPr/>
        </p:nvSpPr>
        <p:spPr bwMode="auto">
          <a:xfrm>
            <a:off x="4033838" y="2252663"/>
            <a:ext cx="427037" cy="261937"/>
          </a:xfrm>
          <a:prstGeom prst="rect">
            <a:avLst/>
          </a:prstGeom>
          <a:noFill/>
          <a:ln w="9525">
            <a:noFill/>
            <a:miter lim="800000"/>
            <a:headEnd/>
            <a:tailEnd/>
          </a:ln>
        </p:spPr>
        <p:txBody>
          <a:bodyPr>
            <a:spAutoFit/>
          </a:bodyPr>
          <a:lstStyle/>
          <a:p>
            <a:r>
              <a:rPr lang="en-US" sz="1100">
                <a:solidFill>
                  <a:srgbClr val="CC0000"/>
                </a:solidFill>
              </a:rPr>
              <a:t>1..*</a:t>
            </a:r>
          </a:p>
        </p:txBody>
      </p:sp>
      <p:graphicFrame>
        <p:nvGraphicFramePr>
          <p:cNvPr id="23" name="Table 22"/>
          <p:cNvGraphicFramePr>
            <a:graphicFrameLocks noGrp="1"/>
          </p:cNvGraphicFramePr>
          <p:nvPr/>
        </p:nvGraphicFramePr>
        <p:xfrm>
          <a:off x="7273925" y="3981450"/>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Bank</a:t>
                      </a:r>
                      <a:endParaRPr lang="en-US" sz="1100" b="1" dirty="0"/>
                    </a:p>
                  </a:txBody>
                  <a:tcPr>
                    <a:solidFill>
                      <a:schemeClr val="bg1"/>
                    </a:solidFill>
                  </a:tcPr>
                </a:tc>
              </a:tr>
              <a:tr h="629120">
                <a:tc>
                  <a:txBody>
                    <a:bodyPr/>
                    <a:lstStyle/>
                    <a:p>
                      <a:r>
                        <a:rPr lang="en-US" sz="1100" dirty="0" smtClean="0"/>
                        <a:t>Name</a:t>
                      </a:r>
                      <a:r>
                        <a:rPr lang="en-US" sz="1100" baseline="0" dirty="0" smtClean="0"/>
                        <a:t> {PK}</a:t>
                      </a:r>
                      <a:endParaRPr lang="en-US" sz="1100" dirty="0" smtClean="0"/>
                    </a:p>
                  </a:txBody>
                  <a:tcPr>
                    <a:solidFill>
                      <a:schemeClr val="bg1"/>
                    </a:solidFill>
                  </a:tcPr>
                </a:tc>
              </a:tr>
            </a:tbl>
          </a:graphicData>
        </a:graphic>
      </p:graphicFrame>
      <p:cxnSp>
        <p:nvCxnSpPr>
          <p:cNvPr id="24" name="Elbow Connector 27"/>
          <p:cNvCxnSpPr/>
          <p:nvPr/>
        </p:nvCxnSpPr>
        <p:spPr>
          <a:xfrm rot="16200000" flipV="1">
            <a:off x="2628901" y="4160837"/>
            <a:ext cx="1225550" cy="1152525"/>
          </a:xfrm>
          <a:prstGeom prst="bentConnector3">
            <a:avLst>
              <a:gd name="adj1" fmla="val 34478"/>
            </a:avLst>
          </a:prstGeom>
        </p:spPr>
        <p:style>
          <a:lnRef idx="1">
            <a:schemeClr val="accent1"/>
          </a:lnRef>
          <a:fillRef idx="0">
            <a:schemeClr val="accent1"/>
          </a:fillRef>
          <a:effectRef idx="0">
            <a:schemeClr val="accent1"/>
          </a:effectRef>
          <a:fontRef idx="minor">
            <a:schemeClr val="tx1"/>
          </a:fontRef>
        </p:style>
      </p:cxnSp>
      <p:cxnSp>
        <p:nvCxnSpPr>
          <p:cNvPr id="26" name="Elbow Connector 27"/>
          <p:cNvCxnSpPr/>
          <p:nvPr/>
        </p:nvCxnSpPr>
        <p:spPr>
          <a:xfrm rot="5400000" flipH="1" flipV="1">
            <a:off x="3479006" y="4318794"/>
            <a:ext cx="2403475" cy="719138"/>
          </a:xfrm>
          <a:prstGeom prst="bentConnector3">
            <a:avLst>
              <a:gd name="adj1" fmla="val -908"/>
            </a:avLst>
          </a:prstGeom>
        </p:spPr>
        <p:style>
          <a:lnRef idx="1">
            <a:schemeClr val="accent1"/>
          </a:lnRef>
          <a:fillRef idx="0">
            <a:schemeClr val="accent1"/>
          </a:fillRef>
          <a:effectRef idx="0">
            <a:schemeClr val="accent1"/>
          </a:effectRef>
          <a:fontRef idx="minor">
            <a:schemeClr val="tx1"/>
          </a:fontRef>
        </p:style>
      </p:cxnSp>
      <p:cxnSp>
        <p:nvCxnSpPr>
          <p:cNvPr id="30" name="Elbow Connector 27"/>
          <p:cNvCxnSpPr/>
          <p:nvPr/>
        </p:nvCxnSpPr>
        <p:spPr>
          <a:xfrm rot="10800000">
            <a:off x="5618163" y="2397125"/>
            <a:ext cx="2087562" cy="1584325"/>
          </a:xfrm>
          <a:prstGeom prst="bentConnector3">
            <a:avLst>
              <a:gd name="adj1" fmla="val -44"/>
            </a:avLst>
          </a:prstGeom>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nvGraphicFramePr>
        <p:xfrm>
          <a:off x="4465638" y="1749425"/>
          <a:ext cx="1224161" cy="1531260"/>
        </p:xfrm>
        <a:graphic>
          <a:graphicData uri="http://schemas.openxmlformats.org/drawingml/2006/table">
            <a:tbl>
              <a:tblPr firstRow="1" bandRow="1">
                <a:tableStyleId>{5940675A-B579-460E-94D1-54222C63F5DA}</a:tableStyleId>
              </a:tblPr>
              <a:tblGrid>
                <a:gridCol w="1224161"/>
              </a:tblGrid>
              <a:tr h="266340">
                <a:tc>
                  <a:txBody>
                    <a:bodyPr/>
                    <a:lstStyle/>
                    <a:p>
                      <a:r>
                        <a:rPr lang="en-US" sz="1100" b="1" dirty="0" smtClean="0"/>
                        <a:t>Branch</a:t>
                      </a:r>
                      <a:endParaRPr lang="en-US" sz="1100" b="1" dirty="0"/>
                    </a:p>
                  </a:txBody>
                  <a:tcPr>
                    <a:solidFill>
                      <a:schemeClr val="bg1"/>
                    </a:solidFill>
                  </a:tcPr>
                </a:tc>
              </a:tr>
              <a:tr h="8656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Branch_NO</a:t>
                      </a:r>
                      <a:r>
                        <a:rPr lang="en-US" sz="1100" dirty="0" smtClean="0"/>
                        <a:t>{PK}</a:t>
                      </a:r>
                    </a:p>
                    <a:p>
                      <a:r>
                        <a:rPr lang="en-US" sz="1100" dirty="0" smtClean="0"/>
                        <a:t>Name</a:t>
                      </a:r>
                    </a:p>
                    <a:p>
                      <a:r>
                        <a:rPr lang="en-US" sz="1100" dirty="0" smtClean="0"/>
                        <a:t>Address</a:t>
                      </a:r>
                    </a:p>
                    <a:p>
                      <a:r>
                        <a:rPr lang="en-US" sz="1100" dirty="0" smtClean="0"/>
                        <a:t>    Number</a:t>
                      </a:r>
                    </a:p>
                    <a:p>
                      <a:r>
                        <a:rPr lang="en-US" sz="1100" baseline="0" dirty="0" smtClean="0"/>
                        <a:t>    </a:t>
                      </a:r>
                      <a:r>
                        <a:rPr lang="en-US" sz="1100" dirty="0" smtClean="0"/>
                        <a:t>Street</a:t>
                      </a:r>
                    </a:p>
                    <a:p>
                      <a:r>
                        <a:rPr lang="en-US" sz="1100" dirty="0" smtClean="0"/>
                        <a:t>    City</a:t>
                      </a:r>
                    </a:p>
                    <a:p>
                      <a:r>
                        <a:rPr lang="en-US" sz="1100" dirty="0" smtClean="0"/>
                        <a:t>Phone[1..*]</a:t>
                      </a:r>
                    </a:p>
                  </a:txBody>
                  <a:tcPr>
                    <a:solidFill>
                      <a:schemeClr val="bg1"/>
                    </a:solidFill>
                  </a:tcPr>
                </a:tc>
              </a:tr>
            </a:tbl>
          </a:graphicData>
        </a:graphic>
      </p:graphicFrame>
      <p:sp>
        <p:nvSpPr>
          <p:cNvPr id="19485" name="TextBox 21"/>
          <p:cNvSpPr txBox="1">
            <a:spLocks noChangeArrowheads="1"/>
          </p:cNvSpPr>
          <p:nvPr/>
        </p:nvSpPr>
        <p:spPr bwMode="auto">
          <a:xfrm rot="10800000" flipV="1">
            <a:off x="7058025" y="2108200"/>
            <a:ext cx="1135063"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has</a:t>
            </a:r>
          </a:p>
        </p:txBody>
      </p:sp>
      <p:sp>
        <p:nvSpPr>
          <p:cNvPr id="19486" name="TextBox 21"/>
          <p:cNvSpPr txBox="1">
            <a:spLocks noChangeArrowheads="1"/>
          </p:cNvSpPr>
          <p:nvPr/>
        </p:nvSpPr>
        <p:spPr bwMode="auto">
          <a:xfrm rot="10800000" flipV="1">
            <a:off x="2954338" y="4700588"/>
            <a:ext cx="1133475"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Owns </a:t>
            </a:r>
            <a:endParaRPr lang="en-US" sz="1100">
              <a:solidFill>
                <a:srgbClr val="CC0000"/>
              </a:solidFill>
            </a:endParaRPr>
          </a:p>
        </p:txBody>
      </p:sp>
      <p:sp>
        <p:nvSpPr>
          <p:cNvPr id="19487" name="TextBox 21"/>
          <p:cNvSpPr txBox="1">
            <a:spLocks noChangeArrowheads="1"/>
          </p:cNvSpPr>
          <p:nvPr/>
        </p:nvSpPr>
        <p:spPr bwMode="auto">
          <a:xfrm rot="10800000" flipV="1">
            <a:off x="4970463" y="4581525"/>
            <a:ext cx="1133475"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Contains</a:t>
            </a:r>
          </a:p>
        </p:txBody>
      </p:sp>
      <p:sp>
        <p:nvSpPr>
          <p:cNvPr id="19488" name="TextBox 20"/>
          <p:cNvSpPr txBox="1">
            <a:spLocks noChangeArrowheads="1"/>
          </p:cNvSpPr>
          <p:nvPr/>
        </p:nvSpPr>
        <p:spPr bwMode="auto">
          <a:xfrm>
            <a:off x="4610100" y="3549650"/>
            <a:ext cx="427038" cy="260350"/>
          </a:xfrm>
          <a:prstGeom prst="rect">
            <a:avLst/>
          </a:prstGeom>
          <a:noFill/>
          <a:ln w="9525">
            <a:noFill/>
            <a:miter lim="800000"/>
            <a:headEnd/>
            <a:tailEnd/>
          </a:ln>
        </p:spPr>
        <p:txBody>
          <a:bodyPr>
            <a:spAutoFit/>
          </a:bodyPr>
          <a:lstStyle/>
          <a:p>
            <a:r>
              <a:rPr lang="en-US" sz="1100">
                <a:solidFill>
                  <a:srgbClr val="CC0000"/>
                </a:solidFill>
              </a:rPr>
              <a:t>1..1</a:t>
            </a:r>
          </a:p>
        </p:txBody>
      </p:sp>
      <p:sp>
        <p:nvSpPr>
          <p:cNvPr id="19489" name="TextBox 20"/>
          <p:cNvSpPr txBox="1">
            <a:spLocks noChangeArrowheads="1"/>
          </p:cNvSpPr>
          <p:nvPr/>
        </p:nvSpPr>
        <p:spPr bwMode="auto">
          <a:xfrm>
            <a:off x="5689600" y="2108200"/>
            <a:ext cx="428625" cy="261938"/>
          </a:xfrm>
          <a:prstGeom prst="rect">
            <a:avLst/>
          </a:prstGeom>
          <a:noFill/>
          <a:ln w="9525">
            <a:noFill/>
            <a:miter lim="800000"/>
            <a:headEnd/>
            <a:tailEnd/>
          </a:ln>
        </p:spPr>
        <p:txBody>
          <a:bodyPr>
            <a:spAutoFit/>
          </a:bodyPr>
          <a:lstStyle/>
          <a:p>
            <a:r>
              <a:rPr lang="en-US" sz="1100">
                <a:solidFill>
                  <a:srgbClr val="CC0000"/>
                </a:solidFill>
              </a:rPr>
              <a:t>0..*</a:t>
            </a:r>
          </a:p>
        </p:txBody>
      </p:sp>
      <p:sp>
        <p:nvSpPr>
          <p:cNvPr id="19490" name="TextBox 20"/>
          <p:cNvSpPr txBox="1">
            <a:spLocks noChangeArrowheads="1"/>
          </p:cNvSpPr>
          <p:nvPr/>
        </p:nvSpPr>
        <p:spPr bwMode="auto">
          <a:xfrm>
            <a:off x="7778750" y="3692525"/>
            <a:ext cx="427038" cy="261938"/>
          </a:xfrm>
          <a:prstGeom prst="rect">
            <a:avLst/>
          </a:prstGeom>
          <a:noFill/>
          <a:ln w="9525">
            <a:noFill/>
            <a:miter lim="800000"/>
            <a:headEnd/>
            <a:tailEnd/>
          </a:ln>
        </p:spPr>
        <p:txBody>
          <a:bodyPr>
            <a:spAutoFit/>
          </a:bodyPr>
          <a:lstStyle/>
          <a:p>
            <a:r>
              <a:rPr lang="en-US" sz="1100">
                <a:solidFill>
                  <a:srgbClr val="CC0000"/>
                </a:solidFill>
              </a:rPr>
              <a:t>1..1</a:t>
            </a:r>
          </a:p>
        </p:txBody>
      </p:sp>
      <p:sp>
        <p:nvSpPr>
          <p:cNvPr id="19491" name="TextBox 20"/>
          <p:cNvSpPr txBox="1">
            <a:spLocks noChangeArrowheads="1"/>
          </p:cNvSpPr>
          <p:nvPr/>
        </p:nvSpPr>
        <p:spPr bwMode="auto">
          <a:xfrm>
            <a:off x="2665413" y="4268788"/>
            <a:ext cx="428625" cy="261937"/>
          </a:xfrm>
          <a:prstGeom prst="rect">
            <a:avLst/>
          </a:prstGeom>
          <a:noFill/>
          <a:ln w="9525">
            <a:noFill/>
            <a:miter lim="800000"/>
            <a:headEnd/>
            <a:tailEnd/>
          </a:ln>
        </p:spPr>
        <p:txBody>
          <a:bodyPr>
            <a:spAutoFit/>
          </a:bodyPr>
          <a:lstStyle/>
          <a:p>
            <a:r>
              <a:rPr lang="en-US" sz="1100">
                <a:solidFill>
                  <a:srgbClr val="CC0000"/>
                </a:solidFill>
              </a:rPr>
              <a:t>0..*</a:t>
            </a:r>
          </a:p>
        </p:txBody>
      </p:sp>
      <p:sp>
        <p:nvSpPr>
          <p:cNvPr id="19492" name="TextBox 20"/>
          <p:cNvSpPr txBox="1">
            <a:spLocks noChangeArrowheads="1"/>
          </p:cNvSpPr>
          <p:nvPr/>
        </p:nvSpPr>
        <p:spPr bwMode="auto">
          <a:xfrm>
            <a:off x="3817938" y="4989513"/>
            <a:ext cx="427037" cy="261937"/>
          </a:xfrm>
          <a:prstGeom prst="rect">
            <a:avLst/>
          </a:prstGeom>
          <a:noFill/>
          <a:ln w="9525">
            <a:noFill/>
            <a:miter lim="800000"/>
            <a:headEnd/>
            <a:tailEnd/>
          </a:ln>
        </p:spPr>
        <p:txBody>
          <a:bodyPr>
            <a:spAutoFit/>
          </a:bodyPr>
          <a:lstStyle/>
          <a:p>
            <a:r>
              <a:rPr lang="en-US" sz="1100">
                <a:solidFill>
                  <a:srgbClr val="CC0000"/>
                </a:solidFill>
              </a:rPr>
              <a:t>0..5</a:t>
            </a:r>
          </a:p>
        </p:txBody>
      </p:sp>
      <p:graphicFrame>
        <p:nvGraphicFramePr>
          <p:cNvPr id="20" name="Table 19"/>
          <p:cNvGraphicFramePr>
            <a:graphicFrameLocks noGrp="1"/>
          </p:cNvGraphicFramePr>
          <p:nvPr/>
        </p:nvGraphicFramePr>
        <p:xfrm>
          <a:off x="2162175" y="2840038"/>
          <a:ext cx="1042392" cy="1691640"/>
        </p:xfrm>
        <a:graphic>
          <a:graphicData uri="http://schemas.openxmlformats.org/drawingml/2006/table">
            <a:tbl>
              <a:tblPr firstRow="1" bandRow="1">
                <a:tableStyleId>{5940675A-B579-460E-94D1-54222C63F5DA}</a:tableStyleId>
              </a:tblPr>
              <a:tblGrid>
                <a:gridCol w="1042392"/>
              </a:tblGrid>
              <a:tr h="247578">
                <a:tc>
                  <a:txBody>
                    <a:bodyPr/>
                    <a:lstStyle/>
                    <a:p>
                      <a:r>
                        <a:rPr lang="en-US" sz="1100" b="1" dirty="0" smtClean="0"/>
                        <a:t>Customer</a:t>
                      </a:r>
                      <a:endParaRPr lang="en-US" sz="1100" b="1" dirty="0"/>
                    </a:p>
                  </a:txBody>
                  <a:tcPr>
                    <a:solidFill>
                      <a:schemeClr val="bg1"/>
                    </a:solidFill>
                  </a:tcPr>
                </a:tc>
              </a:tr>
              <a:tr h="1048566">
                <a:tc>
                  <a:txBody>
                    <a:bodyPr/>
                    <a:lstStyle/>
                    <a:p>
                      <a:r>
                        <a:rPr lang="en-US" sz="1100" dirty="0" smtClean="0"/>
                        <a:t>SSN {PK}</a:t>
                      </a:r>
                    </a:p>
                    <a:p>
                      <a:r>
                        <a:rPr lang="en-US" sz="1100" dirty="0" smtClean="0"/>
                        <a:t>Name</a:t>
                      </a:r>
                    </a:p>
                    <a:p>
                      <a:r>
                        <a:rPr lang="en-US" sz="1100" dirty="0" smtClean="0"/>
                        <a:t>Address  [1..*]</a:t>
                      </a:r>
                    </a:p>
                    <a:p>
                      <a:r>
                        <a:rPr lang="en-US" sz="1100" dirty="0" smtClean="0"/>
                        <a:t>    P.O Box</a:t>
                      </a:r>
                    </a:p>
                    <a:p>
                      <a:r>
                        <a:rPr lang="en-US" sz="1100" baseline="0" dirty="0" smtClean="0"/>
                        <a:t>    Code</a:t>
                      </a:r>
                      <a:endParaRPr lang="en-US" sz="1100" dirty="0" smtClean="0"/>
                    </a:p>
                    <a:p>
                      <a:r>
                        <a:rPr lang="en-US" sz="1100" dirty="0" smtClean="0"/>
                        <a:t>    City</a:t>
                      </a:r>
                    </a:p>
                    <a:p>
                      <a:r>
                        <a:rPr lang="en-US" sz="1100" dirty="0" smtClean="0"/>
                        <a:t>    Country</a:t>
                      </a:r>
                    </a:p>
                    <a:p>
                      <a:r>
                        <a:rPr lang="en-US" sz="1100" dirty="0" smtClean="0"/>
                        <a:t>Phone [1..*]</a:t>
                      </a:r>
                    </a:p>
                  </a:txBody>
                  <a:tcPr>
                    <a:solidFill>
                      <a:schemeClr val="bg1"/>
                    </a:solidFill>
                  </a:tcPr>
                </a:tc>
              </a:tr>
            </a:tbl>
          </a:graphicData>
        </a:graphic>
      </p:graphicFrame>
      <p:graphicFrame>
        <p:nvGraphicFramePr>
          <p:cNvPr id="10" name="Table 9"/>
          <p:cNvGraphicFramePr>
            <a:graphicFrameLocks noGrp="1"/>
          </p:cNvGraphicFramePr>
          <p:nvPr/>
        </p:nvGraphicFramePr>
        <p:xfrm>
          <a:off x="3313113" y="5349875"/>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Account</a:t>
                      </a:r>
                      <a:endParaRPr lang="en-US" sz="1100" b="1" dirty="0"/>
                    </a:p>
                  </a:txBody>
                  <a:tcPr>
                    <a:solidFill>
                      <a:schemeClr val="bg1"/>
                    </a:solidFill>
                  </a:tcPr>
                </a:tc>
              </a:tr>
              <a:tr h="629120">
                <a:tc>
                  <a:txBody>
                    <a:bodyPr/>
                    <a:lstStyle/>
                    <a:p>
                      <a:r>
                        <a:rPr lang="en-US" sz="1100" dirty="0" smtClean="0"/>
                        <a:t>Type</a:t>
                      </a:r>
                    </a:p>
                    <a:p>
                      <a:r>
                        <a:rPr lang="en-US" sz="1100" dirty="0" smtClean="0"/>
                        <a:t>Balance</a:t>
                      </a:r>
                    </a:p>
                  </a:txBody>
                  <a:tcPr>
                    <a:solidFill>
                      <a:schemeClr val="bg1"/>
                    </a:solidFill>
                  </a:tcPr>
                </a:tc>
              </a:tr>
            </a:tbl>
          </a:graphicData>
        </a:graphic>
      </p:graphicFrame>
      <p:sp>
        <p:nvSpPr>
          <p:cNvPr id="9" name="Rectangle 8"/>
          <p:cNvSpPr/>
          <p:nvPr/>
        </p:nvSpPr>
        <p:spPr>
          <a:xfrm>
            <a:off x="4610100" y="3287713"/>
            <a:ext cx="935038" cy="2619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sz="1100" dirty="0">
                <a:solidFill>
                  <a:srgbClr val="000066"/>
                </a:solidFill>
              </a:rPr>
              <a:t>Account NO</a:t>
            </a:r>
          </a:p>
        </p:txBody>
      </p:sp>
      <p:sp>
        <p:nvSpPr>
          <p:cNvPr id="19510" name="TextBox 20"/>
          <p:cNvSpPr txBox="1">
            <a:spLocks noChangeArrowheads="1"/>
          </p:cNvSpPr>
          <p:nvPr/>
        </p:nvSpPr>
        <p:spPr bwMode="auto">
          <a:xfrm>
            <a:off x="2665413" y="4484688"/>
            <a:ext cx="428625" cy="261937"/>
          </a:xfrm>
          <a:prstGeom prst="rect">
            <a:avLst/>
          </a:prstGeom>
          <a:noFill/>
          <a:ln w="9525">
            <a:noFill/>
            <a:miter lim="800000"/>
            <a:headEnd/>
            <a:tailEnd/>
          </a:ln>
        </p:spPr>
        <p:txBody>
          <a:bodyPr>
            <a:spAutoFit/>
          </a:bodyPr>
          <a:lstStyle/>
          <a:p>
            <a:r>
              <a:rPr lang="en-US" sz="1100">
                <a:solidFill>
                  <a:srgbClr val="CC0000"/>
                </a:solidFill>
              </a:rPr>
              <a:t>1..1</a:t>
            </a:r>
          </a:p>
        </p:txBody>
      </p:sp>
      <p:cxnSp>
        <p:nvCxnSpPr>
          <p:cNvPr id="19511" name="Straight Arrow Connector 24"/>
          <p:cNvCxnSpPr>
            <a:cxnSpLocks noChangeShapeType="1"/>
          </p:cNvCxnSpPr>
          <p:nvPr/>
        </p:nvCxnSpPr>
        <p:spPr bwMode="auto">
          <a:xfrm>
            <a:off x="2205038" y="2139950"/>
            <a:ext cx="495300" cy="136525"/>
          </a:xfrm>
          <a:prstGeom prst="straightConnector1">
            <a:avLst/>
          </a:prstGeom>
          <a:noFill/>
          <a:ln w="12700" algn="ctr">
            <a:solidFill>
              <a:schemeClr val="tx1"/>
            </a:solidFill>
            <a:round/>
            <a:headEnd type="none" w="sm" len="sm"/>
            <a:tailEnd type="arrow" w="med" len="med"/>
          </a:ln>
        </p:spPr>
      </p:cxnSp>
      <p:sp>
        <p:nvSpPr>
          <p:cNvPr id="59" name="Oval 58"/>
          <p:cNvSpPr/>
          <p:nvPr/>
        </p:nvSpPr>
        <p:spPr bwMode="auto">
          <a:xfrm>
            <a:off x="250825" y="1557338"/>
            <a:ext cx="2160588" cy="719137"/>
          </a:xfrm>
          <a:prstGeom prst="ellipse">
            <a:avLst/>
          </a:prstGeom>
          <a:solidFill>
            <a:schemeClr val="accent3">
              <a:lumMod val="90000"/>
            </a:schemeClr>
          </a:solidFill>
          <a:ln w="12700" cap="flat" cmpd="sng" algn="ctr">
            <a:solidFill>
              <a:schemeClr val="tx1"/>
            </a:solidFill>
            <a:prstDash val="solid"/>
            <a:round/>
            <a:headEnd type="none" w="sm" len="sm"/>
            <a:tailEnd type="none" w="sm" len="sm"/>
          </a:ln>
          <a:effectLst/>
        </p:spPr>
        <p:txBody>
          <a:bodyPr/>
          <a:lstStyle/>
          <a:p>
            <a:pPr>
              <a:defRPr/>
            </a:pPr>
            <a:endParaRPr lang="en-US">
              <a:solidFill>
                <a:srgbClr val="000066"/>
              </a:solidFill>
            </a:endParaRPr>
          </a:p>
        </p:txBody>
      </p:sp>
      <p:sp>
        <p:nvSpPr>
          <p:cNvPr id="19513" name="TextBox 26"/>
          <p:cNvSpPr txBox="1">
            <a:spLocks noChangeArrowheads="1"/>
          </p:cNvSpPr>
          <p:nvPr/>
        </p:nvSpPr>
        <p:spPr bwMode="auto">
          <a:xfrm rot="10800000" flipV="1">
            <a:off x="468313" y="1700213"/>
            <a:ext cx="1752600" cy="461962"/>
          </a:xfrm>
          <a:prstGeom prst="rect">
            <a:avLst/>
          </a:prstGeom>
          <a:noFill/>
          <a:ln w="9525">
            <a:noFill/>
            <a:miter lim="800000"/>
            <a:headEnd/>
            <a:tailEnd/>
          </a:ln>
        </p:spPr>
        <p:txBody>
          <a:bodyPr>
            <a:spAutoFit/>
          </a:bodyPr>
          <a:lstStyle/>
          <a:p>
            <a:r>
              <a:rPr lang="en-US" sz="1200">
                <a:solidFill>
                  <a:srgbClr val="000066"/>
                </a:solidFill>
                <a:cs typeface="Times New Roman" pitchFamily="18" charset="0"/>
              </a:rPr>
              <a:t>To avoid chasm trap we add this relationship </a:t>
            </a:r>
            <a:endParaRPr lang="en-US" sz="1200">
              <a:solidFill>
                <a:srgbClr val="CC0000"/>
              </a:solidFill>
            </a:endParaRP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r>
              <a:rPr lang="en-US" dirty="0" smtClean="0"/>
              <a:t>Primary key of account (Weak entity ):</a:t>
            </a:r>
          </a:p>
          <a:p>
            <a:r>
              <a:rPr lang="en-US" dirty="0" err="1" smtClean="0"/>
              <a:t>Branch_No</a:t>
            </a:r>
            <a:r>
              <a:rPr lang="en-US" dirty="0" smtClean="0"/>
              <a:t> (PK of Strong entity) + </a:t>
            </a:r>
            <a:r>
              <a:rPr lang="en-US" dirty="0" err="1" smtClean="0"/>
              <a:t>accountNo</a:t>
            </a:r>
            <a:r>
              <a:rPr lang="en-US" dirty="0" smtClean="0"/>
              <a:t> (discriminator) </a:t>
            </a:r>
          </a:p>
        </p:txBody>
      </p:sp>
      <p:sp>
        <p:nvSpPr>
          <p:cNvPr id="4" name="Slide Number Placeholder 3"/>
          <p:cNvSpPr>
            <a:spLocks noGrp="1"/>
          </p:cNvSpPr>
          <p:nvPr>
            <p:ph type="sldNum" sz="quarter" idx="10"/>
          </p:nvPr>
        </p:nvSpPr>
        <p:spPr/>
        <p:txBody>
          <a:bodyPr/>
          <a:lstStyle/>
          <a:p>
            <a:pPr>
              <a:defRPr/>
            </a:pPr>
            <a:fld id="{C3304076-C650-47C5-80F8-138BF1277ED5}" type="slidenum">
              <a:rPr lang="en-GB" smtClean="0"/>
              <a:pPr>
                <a:defRPr/>
              </a:pPr>
              <a:t>6</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a:ln>
            <a:miter lim="800000"/>
            <a:headEnd/>
            <a:tailEnd/>
          </a:ln>
        </p:spPr>
        <p:txBody>
          <a:bodyPr/>
          <a:lstStyle/>
          <a:p>
            <a:fld id="{71594EAC-F3DC-4614-83C1-24CFCA45D80D}" type="slidenum">
              <a:rPr lang="en-GB" smtClean="0">
                <a:solidFill>
                  <a:srgbClr val="000066"/>
                </a:solidFill>
              </a:rPr>
              <a:pPr/>
              <a:t>7</a:t>
            </a:fld>
            <a:endParaRPr lang="en-GB" smtClean="0">
              <a:solidFill>
                <a:srgbClr val="000066"/>
              </a:solidFill>
            </a:endParaRPr>
          </a:p>
        </p:txBody>
      </p:sp>
      <p:sp>
        <p:nvSpPr>
          <p:cNvPr id="20483" name="Rectangle 2"/>
          <p:cNvSpPr>
            <a:spLocks noGrp="1" noChangeArrowheads="1"/>
          </p:cNvSpPr>
          <p:nvPr>
            <p:ph type="title"/>
          </p:nvPr>
        </p:nvSpPr>
        <p:spPr>
          <a:noFill/>
        </p:spPr>
        <p:txBody>
          <a:bodyPr lIns="90488" tIns="44450" rIns="90488" bIns="44450"/>
          <a:lstStyle/>
          <a:p>
            <a:r>
              <a:rPr lang="en-US" b="1" smtClean="0"/>
              <a:t>Organization</a:t>
            </a:r>
            <a:r>
              <a:rPr lang="en-US" b="1" smtClean="0">
                <a:latin typeface="Times" pitchFamily="18" charset="0"/>
              </a:rPr>
              <a:t> :ER Case Study</a:t>
            </a:r>
          </a:p>
        </p:txBody>
      </p:sp>
      <p:sp>
        <p:nvSpPr>
          <p:cNvPr id="20484" name="Rectangle 3"/>
          <p:cNvSpPr>
            <a:spLocks noGrp="1" noChangeArrowheads="1"/>
          </p:cNvSpPr>
          <p:nvPr>
            <p:ph type="body" idx="1"/>
          </p:nvPr>
        </p:nvSpPr>
        <p:spPr>
          <a:xfrm>
            <a:off x="533400" y="1600200"/>
            <a:ext cx="7727950" cy="4114800"/>
          </a:xfrm>
        </p:spPr>
        <p:txBody>
          <a:bodyPr lIns="90488" tIns="44450" rIns="90488" bIns="44450"/>
          <a:lstStyle/>
          <a:p>
            <a:r>
              <a:rPr lang="en-US" sz="2000" smtClean="0"/>
              <a:t>Organization made up of various departments, each having a name, identifying no., and an employee who is the manager. A department may be located in different places. Information about employee includes name, identification number, birth date, address, sex, and salary. Each employee is assigned to one department. The date the manager is appointed to a department is also tracked. Employees may be directly supervised by another employee. Each project within the organization is controlled by a department. Employees (not necessarily from the controlling dept.) are assigned to projects. Information about projects includes project name, no., and location. Hours spent by employees on each project are also kept.</a:t>
            </a:r>
          </a:p>
          <a:p>
            <a:pPr>
              <a:buFont typeface="Times New Roman" pitchFamily="18" charset="0"/>
              <a:buAutoNum type="alphaLcParenR"/>
            </a:pPr>
            <a:endParaRPr lang="en-US" sz="1600" smtClean="0"/>
          </a:p>
        </p:txBody>
      </p:sp>
      <p:sp>
        <p:nvSpPr>
          <p:cNvPr id="20485"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miter lim="800000"/>
            <a:headEnd/>
            <a:tailEnd/>
          </a:ln>
        </p:spPr>
        <p:txBody>
          <a:bodyPr/>
          <a:lstStyle/>
          <a:p>
            <a:fld id="{9A980EB3-7ABF-4204-A578-781FE1123508}" type="slidenum">
              <a:rPr lang="en-GB" smtClean="0"/>
              <a:pPr/>
              <a:t>8</a:t>
            </a:fld>
            <a:endParaRPr lang="en-GB" smtClean="0"/>
          </a:p>
        </p:txBody>
      </p:sp>
      <p:sp>
        <p:nvSpPr>
          <p:cNvPr id="21507" name="Rectangle 2"/>
          <p:cNvSpPr>
            <a:spLocks noGrp="1" noChangeArrowheads="1"/>
          </p:cNvSpPr>
          <p:nvPr>
            <p:ph type="title"/>
          </p:nvPr>
        </p:nvSpPr>
        <p:spPr>
          <a:noFill/>
        </p:spPr>
        <p:txBody>
          <a:bodyPr lIns="90488" tIns="44450" rIns="90488" bIns="44450"/>
          <a:lstStyle/>
          <a:p>
            <a:r>
              <a:rPr lang="en-US" b="1" smtClean="0"/>
              <a:t>Organization </a:t>
            </a:r>
            <a:r>
              <a:rPr lang="en-US" b="1" smtClean="0">
                <a:latin typeface="Times" pitchFamily="18" charset="0"/>
              </a:rPr>
              <a:t>:ER Case Study</a:t>
            </a:r>
          </a:p>
        </p:txBody>
      </p:sp>
      <p:sp>
        <p:nvSpPr>
          <p:cNvPr id="14340" name="Rectangle 3"/>
          <p:cNvSpPr>
            <a:spLocks noGrp="1" noChangeArrowheads="1"/>
          </p:cNvSpPr>
          <p:nvPr>
            <p:ph type="body" idx="1"/>
          </p:nvPr>
        </p:nvSpPr>
        <p:spPr>
          <a:xfrm>
            <a:off x="533400" y="1600200"/>
            <a:ext cx="7727950" cy="4114800"/>
          </a:xfrm>
        </p:spPr>
        <p:txBody>
          <a:bodyPr lIns="90488" tIns="44450" rIns="90488" bIns="44450"/>
          <a:lstStyle/>
          <a:p>
            <a:pPr>
              <a:defRPr/>
            </a:pPr>
            <a:r>
              <a:rPr lang="en-US" sz="2400" dirty="0" smtClean="0"/>
              <a:t>draw an ER diagram to represent the data requirements as following: </a:t>
            </a:r>
          </a:p>
          <a:p>
            <a:pPr lvl="1">
              <a:defRPr/>
            </a:pPr>
            <a:r>
              <a:rPr lang="en-US" sz="2000" dirty="0" smtClean="0">
                <a:ea typeface="+mn-ea"/>
                <a:cs typeface="+mn-cs"/>
              </a:rPr>
              <a:t>Identify the main entity types.</a:t>
            </a:r>
          </a:p>
          <a:p>
            <a:pPr lvl="1">
              <a:defRPr/>
            </a:pPr>
            <a:r>
              <a:rPr lang="en-US" sz="2000" dirty="0" smtClean="0">
                <a:ea typeface="+mn-ea"/>
                <a:cs typeface="+mn-cs"/>
              </a:rPr>
              <a:t>Identify the main relationship types between the entity types.</a:t>
            </a:r>
          </a:p>
          <a:p>
            <a:pPr lvl="1">
              <a:defRPr/>
            </a:pPr>
            <a:r>
              <a:rPr lang="en-US" sz="2000" dirty="0" smtClean="0">
                <a:ea typeface="+mn-ea"/>
                <a:cs typeface="+mn-cs"/>
              </a:rPr>
              <a:t>Identify attributes and associate them with entity or relationship types.</a:t>
            </a:r>
          </a:p>
          <a:p>
            <a:pPr lvl="1">
              <a:defRPr/>
            </a:pPr>
            <a:r>
              <a:rPr lang="en-US" sz="2000" dirty="0" smtClean="0">
                <a:ea typeface="+mn-ea"/>
                <a:cs typeface="+mn-cs"/>
              </a:rPr>
              <a:t>Determine candidate and primary key attributes for each (strong) entity type.</a:t>
            </a:r>
          </a:p>
          <a:p>
            <a:pPr lvl="1">
              <a:defRPr/>
            </a:pPr>
            <a:r>
              <a:rPr lang="en-US" sz="2000" dirty="0" smtClean="0">
                <a:ea typeface="+mn-ea"/>
                <a:cs typeface="+mn-cs"/>
              </a:rPr>
              <a:t>Determine the multiplicity constraints for each relationship .State any assumptions necessary to support your design.</a:t>
            </a:r>
          </a:p>
          <a:p>
            <a:pPr>
              <a:buClr>
                <a:srgbClr val="CC0000"/>
              </a:buClr>
              <a:buFont typeface="Monotype Sorts" pitchFamily="2" charset="2"/>
              <a:buNone/>
              <a:defRPr/>
            </a:pPr>
            <a:endParaRPr lang="en-US" sz="2400" b="1" dirty="0" smtClean="0">
              <a:solidFill>
                <a:srgbClr val="000066"/>
              </a:solidFill>
              <a:latin typeface="Times" pitchFamily="18" charset="0"/>
            </a:endParaRPr>
          </a:p>
          <a:p>
            <a:pPr>
              <a:buClr>
                <a:srgbClr val="CC0000"/>
              </a:buClr>
              <a:buFont typeface="Monotype Sorts" pitchFamily="2" charset="2"/>
              <a:buNone/>
              <a:defRPr/>
            </a:pPr>
            <a:endParaRPr lang="en-US" sz="1200" dirty="0" smtClean="0"/>
          </a:p>
          <a:p>
            <a:pPr>
              <a:defRPr/>
            </a:pPr>
            <a:endParaRPr lang="en-GB" sz="1400" b="1" dirty="0" smtClean="0">
              <a:latin typeface="Times" pitchFamily="18" charset="0"/>
            </a:endParaRPr>
          </a:p>
          <a:p>
            <a:pPr>
              <a:defRPr/>
            </a:pPr>
            <a:endParaRPr lang="en-GB" sz="1400" b="1" dirty="0" smtClean="0">
              <a:latin typeface="Times" pitchFamily="18" charset="0"/>
            </a:endParaRPr>
          </a:p>
          <a:p>
            <a:pPr>
              <a:defRPr/>
            </a:pPr>
            <a:endParaRPr lang="en-GB" sz="1400" dirty="0" smtClean="0">
              <a:latin typeface="Times" pitchFamily="18" charset="0"/>
            </a:endParaRPr>
          </a:p>
        </p:txBody>
      </p:sp>
      <p:sp>
        <p:nvSpPr>
          <p:cNvPr id="21509"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 name="Rectangle 64"/>
          <p:cNvSpPr/>
          <p:nvPr/>
        </p:nvSpPr>
        <p:spPr bwMode="auto">
          <a:xfrm>
            <a:off x="1116013" y="1773238"/>
            <a:ext cx="1762125" cy="1008062"/>
          </a:xfrm>
          <a:prstGeom prst="rect">
            <a:avLst/>
          </a:prstGeom>
          <a:noFill/>
          <a:ln w="12700" cap="flat" cmpd="sng" algn="ctr">
            <a:solidFill>
              <a:schemeClr val="accent1">
                <a:lumMod val="90000"/>
              </a:schemeClr>
            </a:solidFill>
            <a:prstDash val="solid"/>
            <a:round/>
            <a:headEnd type="none" w="sm" len="sm"/>
            <a:tailEnd type="none" w="sm" len="sm"/>
          </a:ln>
          <a:effectLst/>
        </p:spPr>
        <p:txBody>
          <a:bodyPr/>
          <a:lstStyle/>
          <a:p>
            <a:pPr>
              <a:defRPr/>
            </a:pPr>
            <a:endParaRPr lang="en-US"/>
          </a:p>
        </p:txBody>
      </p:sp>
      <p:sp>
        <p:nvSpPr>
          <p:cNvPr id="22531" name="Slide Number Placeholder 3"/>
          <p:cNvSpPr>
            <a:spLocks noGrp="1"/>
          </p:cNvSpPr>
          <p:nvPr>
            <p:ph type="sldNum" sz="quarter" idx="10"/>
          </p:nvPr>
        </p:nvSpPr>
        <p:spPr>
          <a:noFill/>
          <a:ln>
            <a:miter lim="800000"/>
            <a:headEnd/>
            <a:tailEnd/>
          </a:ln>
        </p:spPr>
        <p:txBody>
          <a:bodyPr/>
          <a:lstStyle/>
          <a:p>
            <a:fld id="{B98F389D-93D7-418C-BA53-A0A33482831E}" type="slidenum">
              <a:rPr lang="en-GB" smtClean="0"/>
              <a:pPr/>
              <a:t>9</a:t>
            </a:fld>
            <a:endParaRPr lang="en-GB" smtClean="0"/>
          </a:p>
        </p:txBody>
      </p:sp>
      <p:sp>
        <p:nvSpPr>
          <p:cNvPr id="22532" name="Rectangle 2"/>
          <p:cNvSpPr>
            <a:spLocks noGrp="1" noChangeArrowheads="1"/>
          </p:cNvSpPr>
          <p:nvPr>
            <p:ph type="title"/>
          </p:nvPr>
        </p:nvSpPr>
        <p:spPr>
          <a:noFill/>
        </p:spPr>
        <p:txBody>
          <a:bodyPr lIns="90488" tIns="44450" rIns="90488" bIns="44450"/>
          <a:lstStyle/>
          <a:p>
            <a:r>
              <a:rPr lang="en-US" b="1" smtClean="0"/>
              <a:t>Organization </a:t>
            </a:r>
            <a:r>
              <a:rPr lang="en-US" b="1" smtClean="0">
                <a:latin typeface="Times" pitchFamily="18" charset="0"/>
              </a:rPr>
              <a:t>:ER Case Study</a:t>
            </a:r>
          </a:p>
        </p:txBody>
      </p:sp>
      <p:sp>
        <p:nvSpPr>
          <p:cNvPr id="22533" name="Text Box 4"/>
          <p:cNvSpPr txBox="1">
            <a:spLocks noChangeArrowheads="1"/>
          </p:cNvSpPr>
          <p:nvPr/>
        </p:nvSpPr>
        <p:spPr bwMode="auto">
          <a:xfrm>
            <a:off x="3124200" y="6400800"/>
            <a:ext cx="3200400" cy="274638"/>
          </a:xfrm>
          <a:prstGeom prst="rect">
            <a:avLst/>
          </a:prstGeom>
          <a:noFill/>
          <a:ln w="12700">
            <a:noFill/>
            <a:miter lim="800000"/>
            <a:headEnd type="none" w="sm" len="sm"/>
            <a:tailEnd type="none" w="sm" len="sm"/>
          </a:ln>
        </p:spPr>
        <p:txBody>
          <a:bodyPr>
            <a:spAutoFit/>
          </a:bodyPr>
          <a:lstStyle/>
          <a:p>
            <a:pPr>
              <a:spcBef>
                <a:spcPct val="50000"/>
              </a:spcBef>
            </a:pPr>
            <a:r>
              <a:rPr lang="en-GB" sz="1200">
                <a:solidFill>
                  <a:srgbClr val="000066"/>
                </a:solidFill>
              </a:rPr>
              <a:t> </a:t>
            </a:r>
          </a:p>
        </p:txBody>
      </p:sp>
      <p:sp>
        <p:nvSpPr>
          <p:cNvPr id="22534" name="TextBox 20"/>
          <p:cNvSpPr txBox="1">
            <a:spLocks noChangeArrowheads="1"/>
          </p:cNvSpPr>
          <p:nvPr/>
        </p:nvSpPr>
        <p:spPr bwMode="auto">
          <a:xfrm>
            <a:off x="5130800" y="5637213"/>
            <a:ext cx="428625" cy="261937"/>
          </a:xfrm>
          <a:prstGeom prst="rect">
            <a:avLst/>
          </a:prstGeom>
          <a:noFill/>
          <a:ln w="9525">
            <a:noFill/>
            <a:miter lim="800000"/>
            <a:headEnd/>
            <a:tailEnd/>
          </a:ln>
        </p:spPr>
        <p:txBody>
          <a:bodyPr>
            <a:spAutoFit/>
          </a:bodyPr>
          <a:lstStyle/>
          <a:p>
            <a:r>
              <a:rPr lang="en-US" sz="1100">
                <a:solidFill>
                  <a:srgbClr val="CC0000"/>
                </a:solidFill>
              </a:rPr>
              <a:t>0..*</a:t>
            </a:r>
          </a:p>
        </p:txBody>
      </p:sp>
      <p:sp>
        <p:nvSpPr>
          <p:cNvPr id="22535" name="TextBox 20"/>
          <p:cNvSpPr txBox="1">
            <a:spLocks noChangeArrowheads="1"/>
          </p:cNvSpPr>
          <p:nvPr/>
        </p:nvSpPr>
        <p:spPr bwMode="auto">
          <a:xfrm>
            <a:off x="3221038" y="2636838"/>
            <a:ext cx="428625" cy="261937"/>
          </a:xfrm>
          <a:prstGeom prst="rect">
            <a:avLst/>
          </a:prstGeom>
          <a:noFill/>
          <a:ln w="9525">
            <a:noFill/>
            <a:miter lim="800000"/>
            <a:headEnd/>
            <a:tailEnd/>
          </a:ln>
        </p:spPr>
        <p:txBody>
          <a:bodyPr>
            <a:spAutoFit/>
          </a:bodyPr>
          <a:lstStyle/>
          <a:p>
            <a:r>
              <a:rPr lang="en-US" sz="1100">
                <a:solidFill>
                  <a:srgbClr val="CC0000"/>
                </a:solidFill>
              </a:rPr>
              <a:t>1..*</a:t>
            </a:r>
          </a:p>
        </p:txBody>
      </p:sp>
      <p:sp>
        <p:nvSpPr>
          <p:cNvPr id="22536" name="TextBox 20"/>
          <p:cNvSpPr txBox="1">
            <a:spLocks noChangeArrowheads="1"/>
          </p:cNvSpPr>
          <p:nvPr/>
        </p:nvSpPr>
        <p:spPr bwMode="auto">
          <a:xfrm>
            <a:off x="6245225" y="2636838"/>
            <a:ext cx="428625" cy="261937"/>
          </a:xfrm>
          <a:prstGeom prst="rect">
            <a:avLst/>
          </a:prstGeom>
          <a:noFill/>
          <a:ln w="9525">
            <a:noFill/>
            <a:miter lim="800000"/>
            <a:headEnd/>
            <a:tailEnd/>
          </a:ln>
        </p:spPr>
        <p:txBody>
          <a:bodyPr>
            <a:spAutoFit/>
          </a:bodyPr>
          <a:lstStyle/>
          <a:p>
            <a:r>
              <a:rPr lang="en-US" sz="1100">
                <a:solidFill>
                  <a:srgbClr val="CC0000"/>
                </a:solidFill>
              </a:rPr>
              <a:t>1..1</a:t>
            </a:r>
          </a:p>
        </p:txBody>
      </p:sp>
      <p:cxnSp>
        <p:nvCxnSpPr>
          <p:cNvPr id="24" name="Elbow Connector 27"/>
          <p:cNvCxnSpPr/>
          <p:nvPr/>
        </p:nvCxnSpPr>
        <p:spPr>
          <a:xfrm rot="16200000" flipV="1">
            <a:off x="2387600" y="3830638"/>
            <a:ext cx="2352675" cy="19812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6" name="Elbow Connector 27"/>
          <p:cNvCxnSpPr/>
          <p:nvPr/>
        </p:nvCxnSpPr>
        <p:spPr>
          <a:xfrm flipV="1">
            <a:off x="5076825" y="4005263"/>
            <a:ext cx="2392363" cy="1871662"/>
          </a:xfrm>
          <a:prstGeom prst="bentConnector3">
            <a:avLst>
              <a:gd name="adj1" fmla="val 102090"/>
            </a:avLst>
          </a:prstGeom>
        </p:spPr>
        <p:style>
          <a:lnRef idx="1">
            <a:schemeClr val="accent1"/>
          </a:lnRef>
          <a:fillRef idx="0">
            <a:schemeClr val="accent1"/>
          </a:fillRef>
          <a:effectRef idx="0">
            <a:schemeClr val="accent1"/>
          </a:effectRef>
          <a:fontRef idx="minor">
            <a:schemeClr val="tx1"/>
          </a:fontRef>
        </p:style>
      </p:cxnSp>
      <p:sp>
        <p:nvSpPr>
          <p:cNvPr id="22539" name="TextBox 21"/>
          <p:cNvSpPr txBox="1">
            <a:spLocks noChangeArrowheads="1"/>
          </p:cNvSpPr>
          <p:nvPr/>
        </p:nvSpPr>
        <p:spPr bwMode="auto">
          <a:xfrm rot="10800000" flipV="1">
            <a:off x="2700338" y="4581525"/>
            <a:ext cx="1133475"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Works on  </a:t>
            </a:r>
            <a:endParaRPr lang="en-US" sz="1100">
              <a:solidFill>
                <a:srgbClr val="CC0000"/>
              </a:solidFill>
            </a:endParaRPr>
          </a:p>
        </p:txBody>
      </p:sp>
      <p:sp>
        <p:nvSpPr>
          <p:cNvPr id="22540" name="TextBox 21"/>
          <p:cNvSpPr txBox="1">
            <a:spLocks noChangeArrowheads="1"/>
          </p:cNvSpPr>
          <p:nvPr/>
        </p:nvSpPr>
        <p:spPr bwMode="auto">
          <a:xfrm rot="10800000" flipV="1">
            <a:off x="7469188" y="5084763"/>
            <a:ext cx="1135062"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 </a:t>
            </a:r>
            <a:r>
              <a:rPr lang="en-US" sz="1100">
                <a:solidFill>
                  <a:srgbClr val="CC0000"/>
                </a:solidFill>
              </a:rPr>
              <a:t>Controls</a:t>
            </a:r>
          </a:p>
        </p:txBody>
      </p:sp>
      <p:sp>
        <p:nvSpPr>
          <p:cNvPr id="22541" name="TextBox 20"/>
          <p:cNvSpPr txBox="1">
            <a:spLocks noChangeArrowheads="1"/>
          </p:cNvSpPr>
          <p:nvPr/>
        </p:nvSpPr>
        <p:spPr bwMode="auto">
          <a:xfrm>
            <a:off x="6173788" y="3455988"/>
            <a:ext cx="427037" cy="260350"/>
          </a:xfrm>
          <a:prstGeom prst="rect">
            <a:avLst/>
          </a:prstGeom>
          <a:noFill/>
          <a:ln w="9525">
            <a:noFill/>
            <a:miter lim="800000"/>
            <a:headEnd/>
            <a:tailEnd/>
          </a:ln>
        </p:spPr>
        <p:txBody>
          <a:bodyPr>
            <a:spAutoFit/>
          </a:bodyPr>
          <a:lstStyle/>
          <a:p>
            <a:r>
              <a:rPr lang="en-US" sz="1100">
                <a:solidFill>
                  <a:srgbClr val="CC0000"/>
                </a:solidFill>
              </a:rPr>
              <a:t>0..1</a:t>
            </a:r>
          </a:p>
        </p:txBody>
      </p:sp>
      <p:sp>
        <p:nvSpPr>
          <p:cNvPr id="22542" name="TextBox 20"/>
          <p:cNvSpPr txBox="1">
            <a:spLocks noChangeArrowheads="1"/>
          </p:cNvSpPr>
          <p:nvPr/>
        </p:nvSpPr>
        <p:spPr bwMode="auto">
          <a:xfrm>
            <a:off x="3725863" y="2636838"/>
            <a:ext cx="863600" cy="261937"/>
          </a:xfrm>
          <a:prstGeom prst="rect">
            <a:avLst/>
          </a:prstGeom>
          <a:noFill/>
          <a:ln w="9525">
            <a:noFill/>
            <a:miter lim="800000"/>
            <a:headEnd/>
            <a:tailEnd/>
          </a:ln>
        </p:spPr>
        <p:txBody>
          <a:bodyPr>
            <a:spAutoFit/>
          </a:bodyPr>
          <a:lstStyle/>
          <a:p>
            <a:r>
              <a:rPr lang="en-US" sz="1100">
                <a:solidFill>
                  <a:schemeClr val="tx2"/>
                </a:solidFill>
              </a:rPr>
              <a:t>Employee</a:t>
            </a:r>
          </a:p>
        </p:txBody>
      </p:sp>
      <p:sp>
        <p:nvSpPr>
          <p:cNvPr id="22543" name="TextBox 20"/>
          <p:cNvSpPr txBox="1">
            <a:spLocks noChangeArrowheads="1"/>
          </p:cNvSpPr>
          <p:nvPr/>
        </p:nvSpPr>
        <p:spPr bwMode="auto">
          <a:xfrm>
            <a:off x="6965950" y="4103688"/>
            <a:ext cx="427038" cy="261937"/>
          </a:xfrm>
          <a:prstGeom prst="rect">
            <a:avLst/>
          </a:prstGeom>
          <a:noFill/>
          <a:ln w="9525">
            <a:noFill/>
            <a:miter lim="800000"/>
            <a:headEnd/>
            <a:tailEnd/>
          </a:ln>
        </p:spPr>
        <p:txBody>
          <a:bodyPr>
            <a:spAutoFit/>
          </a:bodyPr>
          <a:lstStyle/>
          <a:p>
            <a:r>
              <a:rPr lang="en-US" sz="1100">
                <a:solidFill>
                  <a:srgbClr val="CC0000"/>
                </a:solidFill>
              </a:rPr>
              <a:t>1..1</a:t>
            </a:r>
          </a:p>
        </p:txBody>
      </p:sp>
      <p:sp>
        <p:nvSpPr>
          <p:cNvPr id="22544" name="TextBox 20"/>
          <p:cNvSpPr txBox="1">
            <a:spLocks noChangeArrowheads="1"/>
          </p:cNvSpPr>
          <p:nvPr/>
        </p:nvSpPr>
        <p:spPr bwMode="auto">
          <a:xfrm>
            <a:off x="3221038" y="3455988"/>
            <a:ext cx="428625" cy="260350"/>
          </a:xfrm>
          <a:prstGeom prst="rect">
            <a:avLst/>
          </a:prstGeom>
          <a:noFill/>
          <a:ln w="9525">
            <a:noFill/>
            <a:miter lim="800000"/>
            <a:headEnd/>
            <a:tailEnd/>
          </a:ln>
        </p:spPr>
        <p:txBody>
          <a:bodyPr>
            <a:spAutoFit/>
          </a:bodyPr>
          <a:lstStyle/>
          <a:p>
            <a:r>
              <a:rPr lang="en-US" sz="1100">
                <a:solidFill>
                  <a:srgbClr val="CC0000"/>
                </a:solidFill>
              </a:rPr>
              <a:t>1..1</a:t>
            </a:r>
          </a:p>
        </p:txBody>
      </p:sp>
      <p:sp>
        <p:nvSpPr>
          <p:cNvPr id="22545" name="TextBox 20"/>
          <p:cNvSpPr txBox="1">
            <a:spLocks noChangeArrowheads="1"/>
          </p:cNvSpPr>
          <p:nvPr/>
        </p:nvSpPr>
        <p:spPr bwMode="auto">
          <a:xfrm>
            <a:off x="4554538" y="4989513"/>
            <a:ext cx="428625" cy="261937"/>
          </a:xfrm>
          <a:prstGeom prst="rect">
            <a:avLst/>
          </a:prstGeom>
          <a:noFill/>
          <a:ln w="9525">
            <a:noFill/>
            <a:miter lim="800000"/>
            <a:headEnd/>
            <a:tailEnd/>
          </a:ln>
        </p:spPr>
        <p:txBody>
          <a:bodyPr>
            <a:spAutoFit/>
          </a:bodyPr>
          <a:lstStyle/>
          <a:p>
            <a:r>
              <a:rPr lang="en-US" sz="1100">
                <a:solidFill>
                  <a:srgbClr val="CC0000"/>
                </a:solidFill>
              </a:rPr>
              <a:t>1..*</a:t>
            </a:r>
          </a:p>
        </p:txBody>
      </p:sp>
      <p:graphicFrame>
        <p:nvGraphicFramePr>
          <p:cNvPr id="10" name="Table 9"/>
          <p:cNvGraphicFramePr>
            <a:graphicFrameLocks noGrp="1"/>
          </p:cNvGraphicFramePr>
          <p:nvPr/>
        </p:nvGraphicFramePr>
        <p:xfrm>
          <a:off x="4051300" y="5349875"/>
          <a:ext cx="1042392" cy="888200"/>
        </p:xfrm>
        <a:graphic>
          <a:graphicData uri="http://schemas.openxmlformats.org/drawingml/2006/table">
            <a:tbl>
              <a:tblPr firstRow="1" bandRow="1">
                <a:tableStyleId>{5940675A-B579-460E-94D1-54222C63F5DA}</a:tableStyleId>
              </a:tblPr>
              <a:tblGrid>
                <a:gridCol w="1042392"/>
              </a:tblGrid>
              <a:tr h="256308">
                <a:tc>
                  <a:txBody>
                    <a:bodyPr/>
                    <a:lstStyle/>
                    <a:p>
                      <a:r>
                        <a:rPr lang="en-US" sz="1100" b="1" dirty="0" smtClean="0"/>
                        <a:t>Project</a:t>
                      </a:r>
                      <a:endParaRPr lang="en-US" sz="1100" b="1" dirty="0"/>
                    </a:p>
                  </a:txBody>
                  <a:tcPr>
                    <a:solidFill>
                      <a:schemeClr val="bg1"/>
                    </a:solidFill>
                  </a:tcPr>
                </a:tc>
              </a:tr>
              <a:tr h="62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Pro_NO</a:t>
                      </a:r>
                      <a:r>
                        <a:rPr lang="en-US" sz="1100" dirty="0" smtClean="0"/>
                        <a:t>{PK}</a:t>
                      </a:r>
                    </a:p>
                    <a:p>
                      <a:r>
                        <a:rPr lang="en-US" sz="1100" dirty="0" smtClean="0"/>
                        <a:t>Name</a:t>
                      </a:r>
                    </a:p>
                    <a:p>
                      <a:r>
                        <a:rPr lang="en-US" sz="1100" dirty="0" smtClean="0"/>
                        <a:t>Location</a:t>
                      </a:r>
                    </a:p>
                  </a:txBody>
                  <a:tcPr>
                    <a:solidFill>
                      <a:schemeClr val="bg1"/>
                    </a:solidFill>
                  </a:tcPr>
                </a:tc>
              </a:tr>
            </a:tbl>
          </a:graphicData>
        </a:graphic>
      </p:graphicFrame>
      <p:sp>
        <p:nvSpPr>
          <p:cNvPr id="22554" name="TextBox 20"/>
          <p:cNvSpPr txBox="1">
            <a:spLocks noChangeArrowheads="1"/>
          </p:cNvSpPr>
          <p:nvPr/>
        </p:nvSpPr>
        <p:spPr bwMode="auto">
          <a:xfrm>
            <a:off x="2141538" y="4005263"/>
            <a:ext cx="427037" cy="261937"/>
          </a:xfrm>
          <a:prstGeom prst="rect">
            <a:avLst/>
          </a:prstGeom>
          <a:noFill/>
          <a:ln w="9525">
            <a:noFill/>
            <a:miter lim="800000"/>
            <a:headEnd/>
            <a:tailEnd/>
          </a:ln>
        </p:spPr>
        <p:txBody>
          <a:bodyPr>
            <a:spAutoFit/>
          </a:bodyPr>
          <a:lstStyle/>
          <a:p>
            <a:r>
              <a:rPr lang="en-US" sz="1100">
                <a:solidFill>
                  <a:srgbClr val="CC0000"/>
                </a:solidFill>
              </a:rPr>
              <a:t>1..*</a:t>
            </a:r>
          </a:p>
        </p:txBody>
      </p:sp>
      <p:cxnSp>
        <p:nvCxnSpPr>
          <p:cNvPr id="22555" name="Straight Connector 43"/>
          <p:cNvCxnSpPr>
            <a:cxnSpLocks noChangeShapeType="1"/>
          </p:cNvCxnSpPr>
          <p:nvPr/>
        </p:nvCxnSpPr>
        <p:spPr bwMode="auto">
          <a:xfrm flipH="1">
            <a:off x="3149600" y="2924175"/>
            <a:ext cx="3527425" cy="0"/>
          </a:xfrm>
          <a:prstGeom prst="line">
            <a:avLst/>
          </a:prstGeom>
          <a:noFill/>
          <a:ln w="12700" algn="ctr">
            <a:solidFill>
              <a:schemeClr val="accent1"/>
            </a:solidFill>
            <a:round/>
            <a:headEnd type="none" w="sm" len="sm"/>
            <a:tailEnd type="none" w="sm" len="sm"/>
          </a:ln>
        </p:spPr>
      </p:cxnSp>
      <p:cxnSp>
        <p:nvCxnSpPr>
          <p:cNvPr id="22556" name="Straight Connector 47"/>
          <p:cNvCxnSpPr>
            <a:cxnSpLocks noChangeShapeType="1"/>
          </p:cNvCxnSpPr>
          <p:nvPr/>
        </p:nvCxnSpPr>
        <p:spPr bwMode="auto">
          <a:xfrm flipH="1">
            <a:off x="3221038" y="3716338"/>
            <a:ext cx="3529012" cy="0"/>
          </a:xfrm>
          <a:prstGeom prst="line">
            <a:avLst/>
          </a:prstGeom>
          <a:noFill/>
          <a:ln w="12700" algn="ctr">
            <a:solidFill>
              <a:schemeClr val="accent1"/>
            </a:solidFill>
            <a:round/>
            <a:headEnd type="none" w="sm" len="sm"/>
            <a:tailEnd type="none" w="sm" len="sm"/>
          </a:ln>
        </p:spPr>
      </p:cxnSp>
      <p:graphicFrame>
        <p:nvGraphicFramePr>
          <p:cNvPr id="7" name="Table 6"/>
          <p:cNvGraphicFramePr>
            <a:graphicFrameLocks noGrp="1"/>
          </p:cNvGraphicFramePr>
          <p:nvPr/>
        </p:nvGraphicFramePr>
        <p:xfrm>
          <a:off x="6677025" y="2420938"/>
          <a:ext cx="1512168" cy="1584176"/>
        </p:xfrm>
        <a:graphic>
          <a:graphicData uri="http://schemas.openxmlformats.org/drawingml/2006/table">
            <a:tbl>
              <a:tblPr firstRow="1" bandRow="1">
                <a:tableStyleId>{5940675A-B579-460E-94D1-54222C63F5DA}</a:tableStyleId>
              </a:tblPr>
              <a:tblGrid>
                <a:gridCol w="1512168"/>
              </a:tblGrid>
              <a:tr h="372747">
                <a:tc>
                  <a:txBody>
                    <a:bodyPr/>
                    <a:lstStyle/>
                    <a:p>
                      <a:r>
                        <a:rPr lang="en-US" sz="1100" b="1" dirty="0" smtClean="0"/>
                        <a:t>Department</a:t>
                      </a:r>
                      <a:endParaRPr lang="en-US" sz="1100" b="1" dirty="0"/>
                    </a:p>
                  </a:txBody>
                  <a:tcPr>
                    <a:solidFill>
                      <a:schemeClr val="bg1"/>
                    </a:solidFill>
                  </a:tcPr>
                </a:tc>
              </a:tr>
              <a:tr h="1211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err="1" smtClean="0"/>
                        <a:t>Dep_NO</a:t>
                      </a:r>
                      <a:r>
                        <a:rPr lang="en-US" sz="1100" dirty="0" smtClean="0"/>
                        <a:t>{PK}</a:t>
                      </a:r>
                    </a:p>
                    <a:p>
                      <a:r>
                        <a:rPr lang="en-US" sz="1100" dirty="0" smtClean="0"/>
                        <a:t>Name</a:t>
                      </a:r>
                    </a:p>
                    <a:p>
                      <a:r>
                        <a:rPr lang="en-US" sz="1100" dirty="0" smtClean="0"/>
                        <a:t>Location[1..*]</a:t>
                      </a:r>
                    </a:p>
                    <a:p>
                      <a:r>
                        <a:rPr lang="en-US" sz="1100" dirty="0" smtClean="0"/>
                        <a:t>\</a:t>
                      </a:r>
                      <a:r>
                        <a:rPr lang="en-US" sz="1100" dirty="0" err="1" smtClean="0"/>
                        <a:t>Total</a:t>
                      </a:r>
                      <a:r>
                        <a:rPr lang="en-US" sz="1100" baseline="0" dirty="0" err="1" smtClean="0"/>
                        <a:t>_of_employee</a:t>
                      </a:r>
                      <a:endParaRPr lang="en-US" sz="1100" dirty="0" smtClean="0"/>
                    </a:p>
                  </a:txBody>
                  <a:tcPr>
                    <a:solidFill>
                      <a:schemeClr val="bg1"/>
                    </a:solidFill>
                  </a:tcPr>
                </a:tc>
              </a:tr>
            </a:tbl>
          </a:graphicData>
        </a:graphic>
      </p:graphicFrame>
      <p:graphicFrame>
        <p:nvGraphicFramePr>
          <p:cNvPr id="20" name="Table 19"/>
          <p:cNvGraphicFramePr>
            <a:graphicFrameLocks noGrp="1"/>
          </p:cNvGraphicFramePr>
          <p:nvPr/>
        </p:nvGraphicFramePr>
        <p:xfrm>
          <a:off x="2141538" y="2349500"/>
          <a:ext cx="1042392" cy="1584176"/>
        </p:xfrm>
        <a:graphic>
          <a:graphicData uri="http://schemas.openxmlformats.org/drawingml/2006/table">
            <a:tbl>
              <a:tblPr firstRow="1" bandRow="1">
                <a:tableStyleId>{5940675A-B579-460E-94D1-54222C63F5DA}</a:tableStyleId>
              </a:tblPr>
              <a:tblGrid>
                <a:gridCol w="1042392"/>
              </a:tblGrid>
              <a:tr h="313868">
                <a:tc>
                  <a:txBody>
                    <a:bodyPr/>
                    <a:lstStyle/>
                    <a:p>
                      <a:r>
                        <a:rPr lang="en-US" sz="1100" b="1" dirty="0" smtClean="0"/>
                        <a:t>Employee</a:t>
                      </a:r>
                      <a:endParaRPr lang="en-US" sz="1100" b="1" dirty="0"/>
                    </a:p>
                  </a:txBody>
                  <a:tcPr>
                    <a:solidFill>
                      <a:schemeClr val="bg1"/>
                    </a:solidFill>
                  </a:tcPr>
                </a:tc>
              </a:tr>
              <a:tr h="1270308">
                <a:tc>
                  <a:txBody>
                    <a:bodyPr/>
                    <a:lstStyle/>
                    <a:p>
                      <a:r>
                        <a:rPr lang="en-US" sz="1100" dirty="0" smtClean="0"/>
                        <a:t>NO{PK}</a:t>
                      </a:r>
                    </a:p>
                    <a:p>
                      <a:r>
                        <a:rPr lang="en-US" sz="1100" dirty="0" smtClean="0"/>
                        <a:t>Name</a:t>
                      </a:r>
                    </a:p>
                    <a:p>
                      <a:r>
                        <a:rPr lang="en-US" sz="1100" dirty="0" err="1" smtClean="0"/>
                        <a:t>Birthdate</a:t>
                      </a:r>
                      <a:endParaRPr lang="en-US" sz="1100" dirty="0" smtClean="0"/>
                    </a:p>
                    <a:p>
                      <a:r>
                        <a:rPr lang="en-US" sz="1100" dirty="0" smtClean="0"/>
                        <a:t>Sex</a:t>
                      </a:r>
                    </a:p>
                    <a:p>
                      <a:r>
                        <a:rPr lang="en-US" sz="1100" dirty="0" smtClean="0"/>
                        <a:t>Salary</a:t>
                      </a:r>
                    </a:p>
                  </a:txBody>
                  <a:tcPr>
                    <a:solidFill>
                      <a:schemeClr val="bg1"/>
                    </a:solidFill>
                  </a:tcPr>
                </a:tc>
              </a:tr>
            </a:tbl>
          </a:graphicData>
        </a:graphic>
      </p:graphicFrame>
      <p:sp>
        <p:nvSpPr>
          <p:cNvPr id="22573" name="TextBox 21"/>
          <p:cNvSpPr txBox="1">
            <a:spLocks noChangeArrowheads="1"/>
          </p:cNvSpPr>
          <p:nvPr/>
        </p:nvSpPr>
        <p:spPr bwMode="auto">
          <a:xfrm rot="10800000" flipV="1">
            <a:off x="4589463" y="3455988"/>
            <a:ext cx="1135062" cy="260350"/>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Manages  </a:t>
            </a:r>
            <a:endParaRPr lang="en-US" sz="1100">
              <a:solidFill>
                <a:srgbClr val="CC0000"/>
              </a:solidFill>
            </a:endParaRPr>
          </a:p>
        </p:txBody>
      </p:sp>
      <p:sp>
        <p:nvSpPr>
          <p:cNvPr id="22574" name="TextBox 21"/>
          <p:cNvSpPr txBox="1">
            <a:spLocks noChangeArrowheads="1"/>
          </p:cNvSpPr>
          <p:nvPr/>
        </p:nvSpPr>
        <p:spPr bwMode="auto">
          <a:xfrm rot="10800000" flipV="1">
            <a:off x="4805363" y="2636838"/>
            <a:ext cx="1135062"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assigns to  </a:t>
            </a:r>
            <a:endParaRPr lang="en-US" sz="1100">
              <a:solidFill>
                <a:srgbClr val="CC0000"/>
              </a:solidFill>
            </a:endParaRPr>
          </a:p>
        </p:txBody>
      </p:sp>
      <p:sp>
        <p:nvSpPr>
          <p:cNvPr id="22575" name="TextBox 20"/>
          <p:cNvSpPr txBox="1">
            <a:spLocks noChangeArrowheads="1"/>
          </p:cNvSpPr>
          <p:nvPr/>
        </p:nvSpPr>
        <p:spPr bwMode="auto">
          <a:xfrm>
            <a:off x="3652838" y="3455988"/>
            <a:ext cx="720725" cy="260350"/>
          </a:xfrm>
          <a:prstGeom prst="rect">
            <a:avLst/>
          </a:prstGeom>
          <a:noFill/>
          <a:ln w="9525">
            <a:noFill/>
            <a:miter lim="800000"/>
            <a:headEnd/>
            <a:tailEnd/>
          </a:ln>
        </p:spPr>
        <p:txBody>
          <a:bodyPr>
            <a:spAutoFit/>
          </a:bodyPr>
          <a:lstStyle/>
          <a:p>
            <a:r>
              <a:rPr lang="en-US" sz="1100">
                <a:solidFill>
                  <a:schemeClr val="tx2"/>
                </a:solidFill>
              </a:rPr>
              <a:t>Manager</a:t>
            </a:r>
          </a:p>
        </p:txBody>
      </p:sp>
      <p:sp>
        <p:nvSpPr>
          <p:cNvPr id="22576" name="TextBox 21"/>
          <p:cNvSpPr txBox="1">
            <a:spLocks noChangeArrowheads="1"/>
          </p:cNvSpPr>
          <p:nvPr/>
        </p:nvSpPr>
        <p:spPr bwMode="auto">
          <a:xfrm rot="10800000" flipV="1">
            <a:off x="1403350" y="1557338"/>
            <a:ext cx="1135063" cy="260350"/>
          </a:xfrm>
          <a:prstGeom prst="rect">
            <a:avLst/>
          </a:prstGeom>
          <a:noFill/>
          <a:ln w="9525">
            <a:noFill/>
            <a:miter lim="800000"/>
            <a:headEnd/>
            <a:tailEnd/>
          </a:ln>
        </p:spPr>
        <p:txBody>
          <a:bodyPr>
            <a:spAutoFit/>
          </a:bodyPr>
          <a:lstStyle/>
          <a:p>
            <a:r>
              <a:rPr lang="en-US" sz="1100">
                <a:solidFill>
                  <a:srgbClr val="CC0000"/>
                </a:solidFill>
              </a:rPr>
              <a:t> </a:t>
            </a:r>
            <a:r>
              <a:rPr lang="en-US" sz="1100">
                <a:solidFill>
                  <a:srgbClr val="CC0000"/>
                </a:solidFill>
                <a:sym typeface="Wingdings" pitchFamily="2" charset="2"/>
              </a:rPr>
              <a:t>supervises </a:t>
            </a:r>
            <a:endParaRPr lang="en-US" sz="1100">
              <a:solidFill>
                <a:srgbClr val="CC0000"/>
              </a:solidFill>
            </a:endParaRPr>
          </a:p>
        </p:txBody>
      </p:sp>
      <p:sp>
        <p:nvSpPr>
          <p:cNvPr id="22577" name="TextBox 21"/>
          <p:cNvSpPr txBox="1">
            <a:spLocks noChangeArrowheads="1"/>
          </p:cNvSpPr>
          <p:nvPr/>
        </p:nvSpPr>
        <p:spPr bwMode="auto">
          <a:xfrm rot="10800000" flipV="1">
            <a:off x="971550" y="2781300"/>
            <a:ext cx="1135063" cy="261938"/>
          </a:xfrm>
          <a:prstGeom prst="rect">
            <a:avLst/>
          </a:prstGeom>
          <a:noFill/>
          <a:ln w="9525">
            <a:noFill/>
            <a:miter lim="800000"/>
            <a:headEnd/>
            <a:tailEnd/>
          </a:ln>
        </p:spPr>
        <p:txBody>
          <a:bodyPr>
            <a:spAutoFit/>
          </a:bodyPr>
          <a:lstStyle/>
          <a:p>
            <a:r>
              <a:rPr lang="en-US" sz="1100">
                <a:solidFill>
                  <a:srgbClr val="CC0000"/>
                </a:solidFill>
              </a:rPr>
              <a:t> </a:t>
            </a:r>
            <a:r>
              <a:rPr lang="en-US" sz="1100">
                <a:solidFill>
                  <a:schemeClr val="tx2"/>
                </a:solidFill>
                <a:sym typeface="Wingdings" pitchFamily="2" charset="2"/>
              </a:rPr>
              <a:t>Supervisor</a:t>
            </a:r>
            <a:endParaRPr lang="en-US" sz="1100">
              <a:solidFill>
                <a:schemeClr val="tx2"/>
              </a:solidFill>
            </a:endParaRPr>
          </a:p>
        </p:txBody>
      </p:sp>
      <p:sp>
        <p:nvSpPr>
          <p:cNvPr id="22578" name="TextBox 21"/>
          <p:cNvSpPr txBox="1">
            <a:spLocks noChangeArrowheads="1"/>
          </p:cNvSpPr>
          <p:nvPr/>
        </p:nvSpPr>
        <p:spPr bwMode="auto">
          <a:xfrm rot="10800000" flipV="1">
            <a:off x="2916238" y="1989138"/>
            <a:ext cx="1133475" cy="261937"/>
          </a:xfrm>
          <a:prstGeom prst="rect">
            <a:avLst/>
          </a:prstGeom>
          <a:noFill/>
          <a:ln w="9525">
            <a:noFill/>
            <a:miter lim="800000"/>
            <a:headEnd/>
            <a:tailEnd/>
          </a:ln>
        </p:spPr>
        <p:txBody>
          <a:bodyPr>
            <a:spAutoFit/>
          </a:bodyPr>
          <a:lstStyle/>
          <a:p>
            <a:r>
              <a:rPr lang="en-US" sz="1100">
                <a:solidFill>
                  <a:srgbClr val="CC0000"/>
                </a:solidFill>
              </a:rPr>
              <a:t> </a:t>
            </a:r>
            <a:r>
              <a:rPr lang="en-US" sz="1100">
                <a:solidFill>
                  <a:schemeClr val="tx2"/>
                </a:solidFill>
                <a:sym typeface="Wingdings" pitchFamily="2" charset="2"/>
              </a:rPr>
              <a:t>Supervisee</a:t>
            </a:r>
            <a:endParaRPr lang="en-US" sz="1100">
              <a:solidFill>
                <a:schemeClr val="tx2"/>
              </a:solidFill>
            </a:endParaRPr>
          </a:p>
        </p:txBody>
      </p:sp>
      <p:sp>
        <p:nvSpPr>
          <p:cNvPr id="22579" name="TextBox 20"/>
          <p:cNvSpPr txBox="1">
            <a:spLocks noChangeArrowheads="1"/>
          </p:cNvSpPr>
          <p:nvPr/>
        </p:nvSpPr>
        <p:spPr bwMode="auto">
          <a:xfrm>
            <a:off x="2484438" y="2060575"/>
            <a:ext cx="427037" cy="261938"/>
          </a:xfrm>
          <a:prstGeom prst="rect">
            <a:avLst/>
          </a:prstGeom>
          <a:noFill/>
          <a:ln w="9525">
            <a:noFill/>
            <a:miter lim="800000"/>
            <a:headEnd/>
            <a:tailEnd/>
          </a:ln>
        </p:spPr>
        <p:txBody>
          <a:bodyPr>
            <a:spAutoFit/>
          </a:bodyPr>
          <a:lstStyle/>
          <a:p>
            <a:r>
              <a:rPr lang="en-US" sz="1100">
                <a:solidFill>
                  <a:srgbClr val="CC0000"/>
                </a:solidFill>
              </a:rPr>
              <a:t>1..*</a:t>
            </a:r>
          </a:p>
        </p:txBody>
      </p:sp>
      <p:sp>
        <p:nvSpPr>
          <p:cNvPr id="22580" name="TextBox 20"/>
          <p:cNvSpPr txBox="1">
            <a:spLocks noChangeArrowheads="1"/>
          </p:cNvSpPr>
          <p:nvPr/>
        </p:nvSpPr>
        <p:spPr bwMode="auto">
          <a:xfrm>
            <a:off x="1692275" y="2492375"/>
            <a:ext cx="427038" cy="261938"/>
          </a:xfrm>
          <a:prstGeom prst="rect">
            <a:avLst/>
          </a:prstGeom>
          <a:noFill/>
          <a:ln w="9525">
            <a:noFill/>
            <a:miter lim="800000"/>
            <a:headEnd/>
            <a:tailEnd/>
          </a:ln>
        </p:spPr>
        <p:txBody>
          <a:bodyPr>
            <a:spAutoFit/>
          </a:bodyPr>
          <a:lstStyle/>
          <a:p>
            <a:r>
              <a:rPr lang="en-US" sz="1100">
                <a:solidFill>
                  <a:srgbClr val="CC0000"/>
                </a:solidFill>
              </a:rPr>
              <a:t>0..1</a:t>
            </a:r>
          </a:p>
        </p:txBody>
      </p:sp>
      <p:graphicFrame>
        <p:nvGraphicFramePr>
          <p:cNvPr id="71" name="Table 70"/>
          <p:cNvGraphicFramePr>
            <a:graphicFrameLocks noGrp="1"/>
          </p:cNvGraphicFramePr>
          <p:nvPr/>
        </p:nvGraphicFramePr>
        <p:xfrm>
          <a:off x="4643438" y="4005263"/>
          <a:ext cx="1042392" cy="551175"/>
        </p:xfrm>
        <a:graphic>
          <a:graphicData uri="http://schemas.openxmlformats.org/drawingml/2006/table">
            <a:tbl>
              <a:tblPr firstRow="1" bandRow="1">
                <a:tableStyleId>{5940675A-B579-460E-94D1-54222C63F5DA}</a:tableStyleId>
              </a:tblPr>
              <a:tblGrid>
                <a:gridCol w="1042392"/>
              </a:tblGrid>
              <a:tr h="144015">
                <a:tc>
                  <a:txBody>
                    <a:bodyPr/>
                    <a:lstStyle/>
                    <a:p>
                      <a:endParaRPr lang="en-US" sz="1100" b="1" dirty="0"/>
                    </a:p>
                  </a:txBody>
                  <a:tcPr>
                    <a:solidFill>
                      <a:schemeClr val="bg1"/>
                    </a:solidFill>
                  </a:tcPr>
                </a:tc>
              </a:tr>
              <a:tr h="292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Start Date</a:t>
                      </a:r>
                    </a:p>
                  </a:txBody>
                  <a:tcPr>
                    <a:solidFill>
                      <a:schemeClr val="bg1"/>
                    </a:solidFill>
                  </a:tcPr>
                </a:tc>
              </a:tr>
            </a:tbl>
          </a:graphicData>
        </a:graphic>
      </p:graphicFrame>
      <p:cxnSp>
        <p:nvCxnSpPr>
          <p:cNvPr id="22589" name="Straight Connector 27"/>
          <p:cNvCxnSpPr>
            <a:cxnSpLocks noChangeShapeType="1"/>
            <a:endCxn id="22573" idx="2"/>
          </p:cNvCxnSpPr>
          <p:nvPr/>
        </p:nvCxnSpPr>
        <p:spPr bwMode="auto">
          <a:xfrm flipV="1">
            <a:off x="5148263" y="3716338"/>
            <a:ext cx="7937" cy="288925"/>
          </a:xfrm>
          <a:prstGeom prst="line">
            <a:avLst/>
          </a:prstGeom>
          <a:noFill/>
          <a:ln w="15875" algn="ctr">
            <a:solidFill>
              <a:schemeClr val="tx1"/>
            </a:solidFill>
            <a:prstDash val="dash"/>
            <a:round/>
            <a:headEnd type="none" w="sm" len="sm"/>
            <a:tailEnd type="none" w="sm" len="sm"/>
          </a:ln>
        </p:spPr>
      </p:cxnSp>
      <p:graphicFrame>
        <p:nvGraphicFramePr>
          <p:cNvPr id="75" name="Table 74"/>
          <p:cNvGraphicFramePr>
            <a:graphicFrameLocks noGrp="1"/>
          </p:cNvGraphicFramePr>
          <p:nvPr/>
        </p:nvGraphicFramePr>
        <p:xfrm>
          <a:off x="2627313" y="5084763"/>
          <a:ext cx="1042392" cy="551175"/>
        </p:xfrm>
        <a:graphic>
          <a:graphicData uri="http://schemas.openxmlformats.org/drawingml/2006/table">
            <a:tbl>
              <a:tblPr firstRow="1" bandRow="1">
                <a:tableStyleId>{5940675A-B579-460E-94D1-54222C63F5DA}</a:tableStyleId>
              </a:tblPr>
              <a:tblGrid>
                <a:gridCol w="1042392"/>
              </a:tblGrid>
              <a:tr h="144015">
                <a:tc>
                  <a:txBody>
                    <a:bodyPr/>
                    <a:lstStyle/>
                    <a:p>
                      <a:endParaRPr lang="en-US" sz="1100" b="1" dirty="0"/>
                    </a:p>
                  </a:txBody>
                  <a:tcPr>
                    <a:solidFill>
                      <a:schemeClr val="bg1"/>
                    </a:solidFill>
                  </a:tcPr>
                </a:tc>
              </a:tr>
              <a:tr h="292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Hours</a:t>
                      </a:r>
                    </a:p>
                  </a:txBody>
                  <a:tcPr>
                    <a:solidFill>
                      <a:schemeClr val="bg1"/>
                    </a:solidFill>
                  </a:tcPr>
                </a:tc>
              </a:tr>
            </a:tbl>
          </a:graphicData>
        </a:graphic>
      </p:graphicFrame>
      <p:cxnSp>
        <p:nvCxnSpPr>
          <p:cNvPr id="22598" name="Straight Connector 27"/>
          <p:cNvCxnSpPr>
            <a:cxnSpLocks noChangeShapeType="1"/>
          </p:cNvCxnSpPr>
          <p:nvPr/>
        </p:nvCxnSpPr>
        <p:spPr bwMode="auto">
          <a:xfrm flipV="1">
            <a:off x="3132138" y="4797425"/>
            <a:ext cx="7937" cy="287338"/>
          </a:xfrm>
          <a:prstGeom prst="line">
            <a:avLst/>
          </a:prstGeom>
          <a:noFill/>
          <a:ln w="15875" algn="ctr">
            <a:solidFill>
              <a:schemeClr val="tx1"/>
            </a:solidFill>
            <a:prstDash val="dash"/>
            <a:round/>
            <a:headEnd type="none" w="sm" len="sm"/>
            <a:tailEnd type="none" w="sm" len="sm"/>
          </a:ln>
        </p:spPr>
      </p:cxnSp>
      <p:sp>
        <p:nvSpPr>
          <p:cNvPr id="22599" name="TextBox 21"/>
          <p:cNvSpPr txBox="1">
            <a:spLocks noChangeArrowheads="1"/>
          </p:cNvSpPr>
          <p:nvPr/>
        </p:nvSpPr>
        <p:spPr bwMode="auto">
          <a:xfrm rot="10800000" flipV="1">
            <a:off x="2555875" y="4005263"/>
            <a:ext cx="1135063" cy="261937"/>
          </a:xfrm>
          <a:prstGeom prst="rect">
            <a:avLst/>
          </a:prstGeom>
          <a:noFill/>
          <a:ln w="9525">
            <a:noFill/>
            <a:miter lim="800000"/>
            <a:headEnd/>
            <a:tailEnd/>
          </a:ln>
        </p:spPr>
        <p:txBody>
          <a:bodyPr>
            <a:spAutoFit/>
          </a:bodyPr>
          <a:lstStyle/>
          <a:p>
            <a:r>
              <a:rPr lang="en-US" sz="1100">
                <a:solidFill>
                  <a:schemeClr val="tx2"/>
                </a:solidFill>
              </a:rPr>
              <a:t> </a:t>
            </a:r>
            <a:r>
              <a:rPr lang="en-US" sz="1100">
                <a:solidFill>
                  <a:schemeClr val="tx2"/>
                </a:solidFill>
                <a:sym typeface="Wingdings" pitchFamily="2" charset="2"/>
              </a:rPr>
              <a:t>Worker</a:t>
            </a:r>
            <a:endParaRPr lang="en-US" sz="1100">
              <a:solidFill>
                <a:schemeClr val="tx2"/>
              </a:solidFill>
            </a:endParaRPr>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
</file>

<file path=ppt/theme/theme1.xml><?xml version="1.0" encoding="utf-8"?>
<a:theme xmlns:a="http://schemas.openxmlformats.org/drawingml/2006/main" name="introdbs">
  <a:themeElements>
    <a:clrScheme name="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0.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1.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2.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3.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4.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15.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2.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3.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4.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5.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6.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7.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8.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ppt/theme/themeOverride9.xml><?xml version="1.0" encoding="utf-8"?>
<a:themeOverride xmlns:a="http://schemas.openxmlformats.org/drawingml/2006/main">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themeOverride>
</file>

<file path=docProps/app.xml><?xml version="1.0" encoding="utf-8"?>
<Properties xmlns="http://schemas.openxmlformats.org/officeDocument/2006/extended-properties" xmlns:vt="http://schemas.openxmlformats.org/officeDocument/2006/docPropsVTypes">
  <Template>C:\Book2ndEdition\Final\Instructors Guide\PP Slides\TempTRB.pot</Template>
  <TotalTime>475</TotalTime>
  <Pages>59</Pages>
  <Words>1154</Words>
  <Application>Microsoft Office PowerPoint</Application>
  <PresentationFormat>On-screen Show (4:3)</PresentationFormat>
  <Paragraphs>232</Paragraphs>
  <Slides>16</Slides>
  <Notes>15</Notes>
  <HiddenSlides>0</HiddenSlides>
  <MMClips>0</MMClips>
  <ScaleCrop>false</ScaleCrop>
  <HeadingPairs>
    <vt:vector size="4" baseType="variant">
      <vt:variant>
        <vt:lpstr>Theme</vt:lpstr>
      </vt:variant>
      <vt:variant>
        <vt:i4>7</vt:i4>
      </vt:variant>
      <vt:variant>
        <vt:lpstr>Slide Titles</vt:lpstr>
      </vt:variant>
      <vt:variant>
        <vt:i4>16</vt:i4>
      </vt:variant>
    </vt:vector>
  </HeadingPairs>
  <TitlesOfParts>
    <vt:vector size="23" baseType="lpstr">
      <vt:lpstr>introdbs</vt:lpstr>
      <vt:lpstr>1_introdbs</vt:lpstr>
      <vt:lpstr>4_introdbs</vt:lpstr>
      <vt:lpstr>2_introdbs</vt:lpstr>
      <vt:lpstr>5_introdbs</vt:lpstr>
      <vt:lpstr>3_introdbs</vt:lpstr>
      <vt:lpstr>6_introdbs</vt:lpstr>
      <vt:lpstr>Lab 1</vt:lpstr>
      <vt:lpstr>BanksDatabase :ER Case Study</vt:lpstr>
      <vt:lpstr>Banks Database :ER Case Study</vt:lpstr>
      <vt:lpstr>Banks Database :ER Case Study</vt:lpstr>
      <vt:lpstr>Banks Database :ER Case Study</vt:lpstr>
      <vt:lpstr>Slide 6</vt:lpstr>
      <vt:lpstr>Organization :ER Case Study</vt:lpstr>
      <vt:lpstr>Organization :ER Case Study</vt:lpstr>
      <vt:lpstr>Organization :ER Case Study</vt:lpstr>
      <vt:lpstr>Hospital :ER Case Study</vt:lpstr>
      <vt:lpstr>Hospital :ER Case Study</vt:lpstr>
      <vt:lpstr>Hospital :ER Case Study</vt:lpstr>
      <vt:lpstr>Department :ER Case Study</vt:lpstr>
      <vt:lpstr>Department  :ER Case Study</vt:lpstr>
      <vt:lpstr>Journal :ER Case Study</vt:lpstr>
      <vt:lpstr>Journal :ER Case Study</vt:lpstr>
    </vt:vector>
  </TitlesOfParts>
  <Company>University of Paisley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subject>Database Systems</dc:subject>
  <dc:creator>Thomas Connolly and Carolyn Begg</dc:creator>
  <dc:description>Transparencies for Chapter 11 of textbook_x000d_
Database Systems: A Practical Approach to Design, Implementation, and Management</dc:description>
  <cp:lastModifiedBy>user</cp:lastModifiedBy>
  <cp:revision>105</cp:revision>
  <cp:lastPrinted>1998-06-24T16:37:58Z</cp:lastPrinted>
  <dcterms:created xsi:type="dcterms:W3CDTF">1998-02-12T14:58:02Z</dcterms:created>
  <dcterms:modified xsi:type="dcterms:W3CDTF">2013-09-12T16:08:47Z</dcterms:modified>
</cp:coreProperties>
</file>