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handoutMasterIdLst>
    <p:handoutMasterId r:id="rId77"/>
  </p:handoutMasterIdLst>
  <p:sldIdLst>
    <p:sldId id="311" r:id="rId2"/>
    <p:sldId id="310" r:id="rId3"/>
    <p:sldId id="257" r:id="rId4"/>
    <p:sldId id="258" r:id="rId5"/>
    <p:sldId id="259" r:id="rId6"/>
    <p:sldId id="312" r:id="rId7"/>
    <p:sldId id="260" r:id="rId8"/>
    <p:sldId id="313" r:id="rId9"/>
    <p:sldId id="314" r:id="rId10"/>
    <p:sldId id="261" r:id="rId11"/>
    <p:sldId id="315" r:id="rId12"/>
    <p:sldId id="262" r:id="rId13"/>
    <p:sldId id="316" r:id="rId14"/>
    <p:sldId id="263" r:id="rId15"/>
    <p:sldId id="264" r:id="rId16"/>
    <p:sldId id="265" r:id="rId17"/>
    <p:sldId id="266" r:id="rId18"/>
    <p:sldId id="267" r:id="rId19"/>
    <p:sldId id="268" r:id="rId20"/>
    <p:sldId id="317"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3" r:id="rId35"/>
    <p:sldId id="282" r:id="rId36"/>
    <p:sldId id="284" r:id="rId37"/>
    <p:sldId id="287" r:id="rId38"/>
    <p:sldId id="285" r:id="rId39"/>
    <p:sldId id="286" r:id="rId40"/>
    <p:sldId id="301" r:id="rId41"/>
    <p:sldId id="294" r:id="rId42"/>
    <p:sldId id="295" r:id="rId43"/>
    <p:sldId id="296" r:id="rId44"/>
    <p:sldId id="297" r:id="rId45"/>
    <p:sldId id="298" r:id="rId46"/>
    <p:sldId id="299" r:id="rId47"/>
    <p:sldId id="300" r:id="rId48"/>
    <p:sldId id="288" r:id="rId49"/>
    <p:sldId id="289" r:id="rId50"/>
    <p:sldId id="290" r:id="rId51"/>
    <p:sldId id="329" r:id="rId52"/>
    <p:sldId id="330" r:id="rId53"/>
    <p:sldId id="291" r:id="rId54"/>
    <p:sldId id="292" r:id="rId55"/>
    <p:sldId id="293" r:id="rId56"/>
    <p:sldId id="302" r:id="rId57"/>
    <p:sldId id="303" r:id="rId58"/>
    <p:sldId id="304" r:id="rId59"/>
    <p:sldId id="305" r:id="rId60"/>
    <p:sldId id="306" r:id="rId61"/>
    <p:sldId id="307" r:id="rId62"/>
    <p:sldId id="308" r:id="rId63"/>
    <p:sldId id="318" r:id="rId64"/>
    <p:sldId id="319" r:id="rId65"/>
    <p:sldId id="320" r:id="rId66"/>
    <p:sldId id="321" r:id="rId67"/>
    <p:sldId id="322" r:id="rId68"/>
    <p:sldId id="323" r:id="rId69"/>
    <p:sldId id="331" r:id="rId70"/>
    <p:sldId id="309" r:id="rId71"/>
    <p:sldId id="324" r:id="rId72"/>
    <p:sldId id="325" r:id="rId73"/>
    <p:sldId id="326" r:id="rId74"/>
    <p:sldId id="328" r:id="rId7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F54D"/>
    <a:srgbClr val="04C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7" autoAdjust="0"/>
    <p:restoredTop sz="94671"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108" y="4236"/>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85D64FF-B879-4959-A4D7-58252BBD8E27}" type="datetimeFigureOut">
              <a:rPr lang="ar-SA" smtClean="0"/>
              <a:t>21/05/1437</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C5B1B72C-91F1-41BB-8D8C-B232C56EE811}" type="slidenum">
              <a:rPr lang="ar-SA" smtClean="0"/>
              <a:t>‹#›</a:t>
            </a:fld>
            <a:endParaRPr lang="ar-SA"/>
          </a:p>
        </p:txBody>
      </p:sp>
    </p:spTree>
    <p:extLst>
      <p:ext uri="{BB962C8B-B14F-4D97-AF65-F5344CB8AC3E}">
        <p14:creationId xmlns:p14="http://schemas.microsoft.com/office/powerpoint/2010/main" val="33014743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511" units="dev"/>
        </inkml:traceFormat>
        <inkml:channelProperties>
          <inkml:channelProperty channel="X" name="resolution" value="5638.78809" units="1/cm"/>
          <inkml:channelProperty channel="Y" name="resolution" value="9024.23535" units="1/cm"/>
          <inkml:channelProperty channel="F" name="resolution" value="1.40733E-6" units="1/dev"/>
        </inkml:channelProperties>
      </inkml:inkSource>
      <inkml:timestamp xml:id="ts0" timeString="2013-11-13T02:21:42.84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-1-1 13,'0'0'9,"2"0"-2,0 0 13,1 0-7,-3 0-8,0 0-3,0 0 2,0 0 3,0 0-5,0 0 1,0 0 3,0 0-1,0 0 0,0 0 5,0 0 1,0 0-1,0 0 0,0 0-1,2 0-2,1 0-2,8 0-1,5 0 0,2 0-4,8 0-1,6 0 3,0 0-1,9 5 1,-1 0-2,3-1-1,2 2 4,8 0-1,14 0 2,-3-1 0,11-1-1,-6-2-3,-3-2 6,3 0-7,-10 0 1,-1 0 2,-10 2 2,2 0-3,5 0 3,5 2 1,0 0-3,9-4 4,-8 4-6,-3-1 1,-3-2-1,-12 6 1,2-1-2,-8-2 4,-3 1-2,-6-3 0,-3 0 0,-1 5-1,-4-3 5,10 4-1,4-2 3,8 1 1,5 1-6,2 0 1,-8-2 0,-11-2-2,2 3-1,-13-6 0,-8 2 0,-7 1 2,-2-4 1,-2 0-2,0 0 0,0 0-3,0 0-24,-4 0-40,-9 0-50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511" units="dev"/>
        </inkml:traceFormat>
        <inkml:channelProperties>
          <inkml:channelProperty channel="X" name="resolution" value="5638.78809" units="1/cm"/>
          <inkml:channelProperty channel="Y" name="resolution" value="9024.23535" units="1/cm"/>
          <inkml:channelProperty channel="F" name="resolution" value="1.40733E-6" units="1/dev"/>
        </inkml:channelProperties>
      </inkml:inkSource>
      <inkml:timestamp xml:id="ts0" timeString="2013-11-13T02:21:50.57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2157 134 0,'0'0'5,"0"0"-4,0 0 4,-2 0-2,-1 2 1,3 0 2,-2-2-3,0 0 7,2 0 3,0 0-4,0 0 0,0 0-1,-2 0-1,-1 0-2,-2 0-3,-4 0-3,-2 0 3,-3 0 1,3-2-2,-2 0 0,5-2 4,-1-1-5,0 1 4,-5-1-1,2 0-1,0-1-3,3 0 1,-2 2 0,-3-3 0,-2 3 1,-2-2-2,-8 0 1,2 2 0,-4 2 0,1-2 1,-3 4-2,4-2 2,10-1-2,0 3 2,10 0-2,-2 0 2,1 0-2,3-1 2,-5-2-1,-8 1-1,6 2 1,-5-2 0,-5 0 0,-3 2 1,-3 0-2,6 0 3,3-2 0,1 2-2,4 0 0,-1-2 1,5 2 2,0 0-3,1-2 0,-3 2-1,-4 0 1,3 0 2,-4 0-2,0-2 3,-4 0-3,-4 0 2,-1 0-2,0 2 2,-1-2 1,6 2-1,4-3-2,2 3 4,0 0-2,7 0-3,-2-1 4,2 1-2,0-3 2,-2 3-3,-2 0 1,-3-4 0,-4 3-1,-5-2 0,0 1 2,-5 0-2,-2 0 3,-2 2 0,-2-2 0,-3 0-5,3 0 5,0 0-1,4 2 0,4 0-2,8 0 0,6 0 3,6 0-3,0 0 0,2 0 1,-3 0-2,-2 0 1,-7 4 1,7 0 1,-4 0-3,-6 1 1,-2 0 2,3-1-2,-5 1 2,2-1-4,-1 0 4,-4 0-4,3 4 2,4-4 0,6 5 0,4-5-2,2 6 4,-2-3-2,0 1 0,-8 0 2,6 0-4,-3 1 2,-6 3 0,-1 0 3,-2 1-3,3-1 2,3-2-2,-1-2 2,0 0-2,-3 2 1,5 5 1,0-3-2,2 0 0,0 1 0,1 10-3,-8-1 4,-2 5-2,-2 2 1,2 2 0,6-2 1,2-5-2,4 1 1,-4 2 3,6 2-2,3-5-1,0 1-1,4-4 3,0 1-2,0-1 1,-3 0-1,-1-1 2,-1-3-3,-1-1 2,6-5-2,-2-1 1,1 2 0,1 0 2,0 3-2,2-3 2,0-1-4,0 6 4,0-5-4,0 4 2,2 3 3,-2-19-3,26 38 4,-11-13-4,-1 0 0,6 0 2,-3-3-4,4-3 2,-1 4 0,10-5 0,0 5 0,4-3 0,0-3 0,-1 2 0,2 1 2,-8-1-4,-2 1 4,0 3-4,7 1 1,-2 1-1,9 0 0,1-9 0,-6-4 4,0 3-6,-2-1 5,-4-2-1,2-3-1,0-1 1,2 0 2,4-4-2,-2-4 2,1 0-4,-5 0 4,2-4-2,2-4-2,-2 4 4,-2 0-4,2 0 2,1 4 0,1-2 0,7-1 2,3 2-4,11-2 2,0-1 2,5 2-4,0-4 4,4 6-2,0-2 1,0 2-2,-10 0 2,2 0-4,-11 0 6,1 6-6,0 1 7,-2-3-4,8 0-1,-8-2 1,-1 0 1,2 2-2,0 0 2,6 5-1,-1-8-1,-2 2 1,-2-2 0,-9-1 0,4 3 0,-4-3 1,-7 1-2,-3-1 1,-4 3 0,5-3 1,-6 2-1,8 0-1,2-2 4,8 0-4,3 2 1,-4-2 1,-3 2-2,0-2 1,-14 0 0,-1 0 0,-10 0 1,-3 0 2,-6 0 1,-2-4-5,0 2 3,0-4-2,0-2 0,0-3 1,2 3-2,2-2 1,3-5 0,5 0 0,1 3 1,6 2-2,-8-2 1,3-1 2,-2-1 0,1-5-4,-4 3 4,3-6-4,-1-1 5,-1 4-3,-1-7 0,-5 3 1,-1 6-1,1-1-1,-2 4 2,8-1-2,-1 1 1,0-1 0,5 3 0,0-1 1,2-6-2,8 5 1,0-9 0,-3 7 1,0 0-2,-8-1 3,3-3-2,-4-5 0,-1-4 0,-1 1 2,-8 1-2,-2-2 0,-2 0 3,-8-2-3,-6 4 0,6-4 0,-1 0 0,7 4 0,-3 1 3,-1 3-3,0-1 0,-1 5 2,0-2-1,-1 5 3,-3-2-4,-4 1 2,-3 3-1,4-1-1,0 3 2,-1 2 2,4-1-6,1 3 2,5 0 3,-2 1-2,-3 1-2,4 2 2,-4 0-2,0-2-2,-8 0 7,-3-5-8,-9-3 7,-2 6-6,-15-5 3,-2 5 0,-3-5 2,-8 3-4,2 4 2,-2 0 2,7-1-4,7 3 2,4 0 0,10-1 0,4-1 4,7 0-8,0 0 7,-2-3-2,0 1-2,0 0 2,-5 0-1,2-3-2,-6 3 4,6 0-3,0 2-2,3 1 6,5 3-6,-1-2 3,2 4 0,6-6 0,-4 6 0,-5-2 0,3 0 2,-13 0-4,-2 0 4,-5 0-4,-7 2 2,-4 0 2,-5 0-2,5 0 0,5 0-2,5 0 2,3 0 0,10 0 0,-5 0 0,6 0 0,6 0 2,-1 0-2,2 0 0,2 0 0,-4 0-4,-5 0 4,-6 8-25,-6 6-16,-3 3-42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FF8843-35E4-4CF2-85C8-547FFA00A518}" type="datetimeFigureOut">
              <a:rPr lang="ar-SA" smtClean="0"/>
              <a:pPr/>
              <a:t>21/05/1437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E00A51B-F948-4C64-A427-95418753A7FE}" type="slidenum">
              <a:rPr lang="ar-SA" smtClean="0"/>
              <a:pPr/>
              <a:t>‹#›</a:t>
            </a:fld>
            <a:endParaRPr lang="ar-SA"/>
          </a:p>
        </p:txBody>
      </p:sp>
    </p:spTree>
    <p:extLst>
      <p:ext uri="{BB962C8B-B14F-4D97-AF65-F5344CB8AC3E}">
        <p14:creationId xmlns:p14="http://schemas.microsoft.com/office/powerpoint/2010/main" val="21841337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lvl1pPr defTabSz="912983" eaLnBrk="0" hangingPunct="0">
              <a:spcBef>
                <a:spcPct val="30000"/>
              </a:spcBef>
              <a:defRPr kumimoji="1" sz="1100">
                <a:solidFill>
                  <a:schemeClr val="tx1"/>
                </a:solidFill>
                <a:latin typeface="Arial" pitchFamily="34" charset="0"/>
                <a:ea typeface="MS PGothic" pitchFamily="34" charset="-128"/>
              </a:defRPr>
            </a:lvl1pPr>
            <a:lvl2pPr marL="702756" indent="-270291" defTabSz="912983" eaLnBrk="0" hangingPunct="0">
              <a:spcBef>
                <a:spcPct val="30000"/>
              </a:spcBef>
              <a:defRPr kumimoji="1" sz="1100">
                <a:solidFill>
                  <a:schemeClr val="tx1"/>
                </a:solidFill>
                <a:latin typeface="Arial" pitchFamily="34" charset="0"/>
                <a:ea typeface="MS PGothic" pitchFamily="34" charset="-128"/>
              </a:defRPr>
            </a:lvl2pPr>
            <a:lvl3pPr marL="1081164" indent="-216233" defTabSz="912983" eaLnBrk="0" hangingPunct="0">
              <a:spcBef>
                <a:spcPct val="30000"/>
              </a:spcBef>
              <a:defRPr kumimoji="1" sz="1100">
                <a:solidFill>
                  <a:schemeClr val="tx1"/>
                </a:solidFill>
                <a:latin typeface="Arial" pitchFamily="34" charset="0"/>
                <a:ea typeface="MS PGothic" pitchFamily="34" charset="-128"/>
              </a:defRPr>
            </a:lvl3pPr>
            <a:lvl4pPr marL="1513629" indent="-216233" defTabSz="912983" eaLnBrk="0" hangingPunct="0">
              <a:spcBef>
                <a:spcPct val="30000"/>
              </a:spcBef>
              <a:defRPr kumimoji="1" sz="1100">
                <a:solidFill>
                  <a:schemeClr val="tx1"/>
                </a:solidFill>
                <a:latin typeface="Arial" pitchFamily="34" charset="0"/>
                <a:ea typeface="MS PGothic" pitchFamily="34" charset="-128"/>
              </a:defRPr>
            </a:lvl4pPr>
            <a:lvl5pPr marL="1946095" indent="-216233" defTabSz="912983" eaLnBrk="0" hangingPunct="0">
              <a:spcBef>
                <a:spcPct val="30000"/>
              </a:spcBef>
              <a:defRPr kumimoji="1" sz="1100">
                <a:solidFill>
                  <a:schemeClr val="tx1"/>
                </a:solidFill>
                <a:latin typeface="Arial" pitchFamily="34" charset="0"/>
                <a:ea typeface="MS PGothic" pitchFamily="34" charset="-128"/>
              </a:defRPr>
            </a:lvl5pPr>
            <a:lvl6pPr marL="2378560"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6pPr>
            <a:lvl7pPr marL="2811026"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7pPr>
            <a:lvl8pPr marL="3243491"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8pPr>
            <a:lvl9pPr marL="3675957"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9pPr>
          </a:lstStyle>
          <a:p>
            <a:pPr eaLnBrk="1" hangingPunct="1">
              <a:spcBef>
                <a:spcPct val="0"/>
              </a:spcBef>
            </a:pPr>
            <a:fld id="{7F5D098F-7273-44A5-B4E9-96C084934079}" type="datetime1">
              <a:rPr kumimoji="0" lang="en-US" altLang="en-US" sz="1200"/>
              <a:pPr eaLnBrk="1" hangingPunct="1">
                <a:spcBef>
                  <a:spcPct val="0"/>
                </a:spcBef>
              </a:pPr>
              <a:t>2/29/2016</a:t>
            </a:fld>
            <a:endParaRPr kumimoji="0" lang="en-US" altLang="en-US" sz="1200"/>
          </a:p>
        </p:txBody>
      </p:sp>
      <p:sp>
        <p:nvSpPr>
          <p:cNvPr id="34819" name="Rectangle 7"/>
          <p:cNvSpPr>
            <a:spLocks noGrp="1" noChangeArrowheads="1"/>
          </p:cNvSpPr>
          <p:nvPr>
            <p:ph type="sldNum" sz="quarter" idx="5"/>
          </p:nvPr>
        </p:nvSpPr>
        <p:spPr>
          <a:noFill/>
        </p:spPr>
        <p:txBody>
          <a:bodyPr/>
          <a:lstStyle>
            <a:lvl1pPr defTabSz="912983" eaLnBrk="0" hangingPunct="0">
              <a:spcBef>
                <a:spcPct val="30000"/>
              </a:spcBef>
              <a:defRPr kumimoji="1" sz="1100">
                <a:solidFill>
                  <a:schemeClr val="tx1"/>
                </a:solidFill>
                <a:latin typeface="Arial" pitchFamily="34" charset="0"/>
                <a:ea typeface="MS PGothic" pitchFamily="34" charset="-128"/>
              </a:defRPr>
            </a:lvl1pPr>
            <a:lvl2pPr marL="702756" indent="-270291" defTabSz="912983" eaLnBrk="0" hangingPunct="0">
              <a:spcBef>
                <a:spcPct val="30000"/>
              </a:spcBef>
              <a:defRPr kumimoji="1" sz="1100">
                <a:solidFill>
                  <a:schemeClr val="tx1"/>
                </a:solidFill>
                <a:latin typeface="Arial" pitchFamily="34" charset="0"/>
                <a:ea typeface="MS PGothic" pitchFamily="34" charset="-128"/>
              </a:defRPr>
            </a:lvl2pPr>
            <a:lvl3pPr marL="1081164" indent="-216233" defTabSz="912983" eaLnBrk="0" hangingPunct="0">
              <a:spcBef>
                <a:spcPct val="30000"/>
              </a:spcBef>
              <a:defRPr kumimoji="1" sz="1100">
                <a:solidFill>
                  <a:schemeClr val="tx1"/>
                </a:solidFill>
                <a:latin typeface="Arial" pitchFamily="34" charset="0"/>
                <a:ea typeface="MS PGothic" pitchFamily="34" charset="-128"/>
              </a:defRPr>
            </a:lvl3pPr>
            <a:lvl4pPr marL="1513629" indent="-216233" defTabSz="912983" eaLnBrk="0" hangingPunct="0">
              <a:spcBef>
                <a:spcPct val="30000"/>
              </a:spcBef>
              <a:defRPr kumimoji="1" sz="1100">
                <a:solidFill>
                  <a:schemeClr val="tx1"/>
                </a:solidFill>
                <a:latin typeface="Arial" pitchFamily="34" charset="0"/>
                <a:ea typeface="MS PGothic" pitchFamily="34" charset="-128"/>
              </a:defRPr>
            </a:lvl4pPr>
            <a:lvl5pPr marL="1946095" indent="-216233" defTabSz="912983" eaLnBrk="0" hangingPunct="0">
              <a:spcBef>
                <a:spcPct val="30000"/>
              </a:spcBef>
              <a:defRPr kumimoji="1" sz="1100">
                <a:solidFill>
                  <a:schemeClr val="tx1"/>
                </a:solidFill>
                <a:latin typeface="Arial" pitchFamily="34" charset="0"/>
                <a:ea typeface="MS PGothic" pitchFamily="34" charset="-128"/>
              </a:defRPr>
            </a:lvl5pPr>
            <a:lvl6pPr marL="2378560"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6pPr>
            <a:lvl7pPr marL="2811026"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7pPr>
            <a:lvl8pPr marL="3243491"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8pPr>
            <a:lvl9pPr marL="3675957"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9pPr>
          </a:lstStyle>
          <a:p>
            <a:pPr eaLnBrk="1" hangingPunct="1">
              <a:spcBef>
                <a:spcPct val="0"/>
              </a:spcBef>
            </a:pPr>
            <a:fld id="{0C590749-F6AB-4D1E-8AD4-A3B9472C5E7D}" type="slidenum">
              <a:rPr kumimoji="0" lang="en-US" altLang="en-US" sz="1200"/>
              <a:pPr eaLnBrk="1" hangingPunct="1">
                <a:spcBef>
                  <a:spcPct val="0"/>
                </a:spcBef>
              </a:pPr>
              <a:t>13</a:t>
            </a:fld>
            <a:endParaRPr kumimoji="0" lang="en-US" altLang="en-US" sz="1200"/>
          </a:p>
        </p:txBody>
      </p:sp>
      <p:sp>
        <p:nvSpPr>
          <p:cNvPr id="34820" name="Rectangle 2"/>
          <p:cNvSpPr>
            <a:spLocks noGrp="1" noRot="1" noChangeAspect="1" noChangeArrowheads="1" noTextEdit="1"/>
          </p:cNvSpPr>
          <p:nvPr>
            <p:ph type="sldImg"/>
          </p:nvPr>
        </p:nvSpPr>
        <p:spPr>
          <a:xfrm>
            <a:off x="1144588" y="684213"/>
            <a:ext cx="4570412" cy="3429000"/>
          </a:xfrm>
          <a:ln/>
        </p:spPr>
      </p:sp>
      <p:sp>
        <p:nvSpPr>
          <p:cNvPr id="34821" name="Rectangle 3"/>
          <p:cNvSpPr>
            <a:spLocks noGrp="1" noChangeArrowheads="1"/>
          </p:cNvSpPr>
          <p:nvPr>
            <p:ph type="body" idx="1"/>
          </p:nvPr>
        </p:nvSpPr>
        <p:spPr>
          <a:xfrm>
            <a:off x="686098" y="4343703"/>
            <a:ext cx="5485805" cy="4115405"/>
          </a:xfrm>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FE00A51B-F948-4C64-A427-95418753A7FE}" type="slidenum">
              <a:rPr lang="ar-SA" smtClean="0"/>
              <a:pPr/>
              <a:t>40</a:t>
            </a:fld>
            <a:endParaRPr lang="ar-SA"/>
          </a:p>
        </p:txBody>
      </p:sp>
    </p:spTree>
    <p:extLst>
      <p:ext uri="{BB962C8B-B14F-4D97-AF65-F5344CB8AC3E}">
        <p14:creationId xmlns:p14="http://schemas.microsoft.com/office/powerpoint/2010/main" val="32762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lvl1pPr defTabSz="914485" eaLnBrk="0" hangingPunct="0">
              <a:defRPr sz="2300">
                <a:solidFill>
                  <a:schemeClr val="tx1"/>
                </a:solidFill>
                <a:latin typeface="Arial" charset="0"/>
                <a:ea typeface="ＭＳ Ｐゴシック" pitchFamily="34" charset="-128"/>
              </a:defRPr>
            </a:lvl1pPr>
            <a:lvl2pPr marL="702756" indent="-270291" defTabSz="914485" eaLnBrk="0" hangingPunct="0">
              <a:defRPr sz="2300">
                <a:solidFill>
                  <a:schemeClr val="tx1"/>
                </a:solidFill>
                <a:latin typeface="Arial" charset="0"/>
                <a:ea typeface="ＭＳ Ｐゴシック" pitchFamily="34" charset="-128"/>
              </a:defRPr>
            </a:lvl2pPr>
            <a:lvl3pPr marL="1081164" indent="-216233" defTabSz="914485" eaLnBrk="0" hangingPunct="0">
              <a:defRPr sz="2300">
                <a:solidFill>
                  <a:schemeClr val="tx1"/>
                </a:solidFill>
                <a:latin typeface="Arial" charset="0"/>
                <a:ea typeface="ＭＳ Ｐゴシック" pitchFamily="34" charset="-128"/>
              </a:defRPr>
            </a:lvl3pPr>
            <a:lvl4pPr marL="1513629" indent="-216233" defTabSz="914485" eaLnBrk="0" hangingPunct="0">
              <a:defRPr sz="2300">
                <a:solidFill>
                  <a:schemeClr val="tx1"/>
                </a:solidFill>
                <a:latin typeface="Arial" charset="0"/>
                <a:ea typeface="ＭＳ Ｐゴシック" pitchFamily="34" charset="-128"/>
              </a:defRPr>
            </a:lvl4pPr>
            <a:lvl5pPr marL="1946095" indent="-216233" defTabSz="914485" eaLnBrk="0" hangingPunct="0">
              <a:defRPr sz="2300">
                <a:solidFill>
                  <a:schemeClr val="tx1"/>
                </a:solidFill>
                <a:latin typeface="Arial" charset="0"/>
                <a:ea typeface="ＭＳ Ｐゴシック" pitchFamily="34" charset="-128"/>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defRPr/>
            </a:pPr>
            <a:fld id="{DF9DCFDB-A562-4026-BCF2-24D92032C788}" type="datetime1">
              <a:rPr lang="en-US" altLang="en-US" sz="1200"/>
              <a:pPr eaLnBrk="1" hangingPunct="1">
                <a:defRPr/>
              </a:pPr>
              <a:t>2/29/2016</a:t>
            </a:fld>
            <a:endParaRPr lang="en-US" altLang="en-US" sz="1200"/>
          </a:p>
        </p:txBody>
      </p:sp>
      <p:sp>
        <p:nvSpPr>
          <p:cNvPr id="6" name="Rectangle 6"/>
          <p:cNvSpPr>
            <a:spLocks noGrp="1" noChangeArrowheads="1"/>
          </p:cNvSpPr>
          <p:nvPr>
            <p:ph type="ftr" sz="quarter" idx="4"/>
          </p:nvPr>
        </p:nvSpPr>
        <p:spPr/>
        <p:txBody>
          <a:bodyPr/>
          <a:lstStyle/>
          <a:p>
            <a:pPr>
              <a:defRPr/>
            </a:pPr>
            <a:r>
              <a:rPr lang="en-US"/>
              <a:t>Experimental Studies</a:t>
            </a:r>
          </a:p>
        </p:txBody>
      </p:sp>
      <p:sp>
        <p:nvSpPr>
          <p:cNvPr id="7" name="Rectangle 7"/>
          <p:cNvSpPr>
            <a:spLocks noGrp="1" noChangeArrowheads="1"/>
          </p:cNvSpPr>
          <p:nvPr>
            <p:ph type="sldNum" sz="quarter" idx="5"/>
          </p:nvPr>
        </p:nvSpPr>
        <p:spPr/>
        <p:txBody>
          <a:bodyPr/>
          <a:lstStyle>
            <a:lvl1pPr defTabSz="914485" eaLnBrk="0" hangingPunct="0">
              <a:defRPr sz="2300">
                <a:solidFill>
                  <a:schemeClr val="tx1"/>
                </a:solidFill>
                <a:latin typeface="Arial" charset="0"/>
                <a:ea typeface="ＭＳ Ｐゴシック" pitchFamily="34" charset="-128"/>
              </a:defRPr>
            </a:lvl1pPr>
            <a:lvl2pPr marL="702756" indent="-270291" defTabSz="914485" eaLnBrk="0" hangingPunct="0">
              <a:defRPr sz="2300">
                <a:solidFill>
                  <a:schemeClr val="tx1"/>
                </a:solidFill>
                <a:latin typeface="Arial" charset="0"/>
                <a:ea typeface="ＭＳ Ｐゴシック" pitchFamily="34" charset="-128"/>
              </a:defRPr>
            </a:lvl2pPr>
            <a:lvl3pPr marL="1081164" indent="-216233" defTabSz="914485" eaLnBrk="0" hangingPunct="0">
              <a:defRPr sz="2300">
                <a:solidFill>
                  <a:schemeClr val="tx1"/>
                </a:solidFill>
                <a:latin typeface="Arial" charset="0"/>
                <a:ea typeface="ＭＳ Ｐゴシック" pitchFamily="34" charset="-128"/>
              </a:defRPr>
            </a:lvl3pPr>
            <a:lvl4pPr marL="1513629" indent="-216233" defTabSz="914485" eaLnBrk="0" hangingPunct="0">
              <a:defRPr sz="2300">
                <a:solidFill>
                  <a:schemeClr val="tx1"/>
                </a:solidFill>
                <a:latin typeface="Arial" charset="0"/>
                <a:ea typeface="ＭＳ Ｐゴシック" pitchFamily="34" charset="-128"/>
              </a:defRPr>
            </a:lvl4pPr>
            <a:lvl5pPr marL="1946095" indent="-216233" defTabSz="914485" eaLnBrk="0" hangingPunct="0">
              <a:defRPr sz="2300">
                <a:solidFill>
                  <a:schemeClr val="tx1"/>
                </a:solidFill>
                <a:latin typeface="Arial" charset="0"/>
                <a:ea typeface="ＭＳ Ｐゴシック" pitchFamily="34" charset="-128"/>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defRPr/>
            </a:pPr>
            <a:fld id="{864AA46D-6433-489F-96C5-3B9AFA957F74}" type="slidenum">
              <a:rPr lang="en-US" altLang="en-US" sz="1200"/>
              <a:pPr eaLnBrk="1" hangingPunct="1">
                <a:defRPr/>
              </a:pPr>
              <a:t>74</a:t>
            </a:fld>
            <a:endParaRPr lang="en-US" altLang="en-US" sz="1200"/>
          </a:p>
        </p:txBody>
      </p:sp>
      <p:sp>
        <p:nvSpPr>
          <p:cNvPr id="295938" name="Rectangle 2"/>
          <p:cNvSpPr>
            <a:spLocks noGrp="1" noRot="1" noChangeAspect="1" noChangeArrowheads="1" noTextEdit="1"/>
          </p:cNvSpPr>
          <p:nvPr>
            <p:ph type="sldImg"/>
          </p:nvPr>
        </p:nvSpPr>
        <p:spPr>
          <a:xfrm>
            <a:off x="1150938" y="690563"/>
            <a:ext cx="4554537" cy="3417887"/>
          </a:xfrm>
          <a:ln w="12700" cap="flat">
            <a:solidFill>
              <a:schemeClr val="tx1"/>
            </a:solidFill>
          </a:ln>
          <a:extLst>
            <a:ext uri="{909E8E84-426E-40DD-AFC4-6F175D3DCCD1}">
              <a14:hiddenFill xmlns:a14="http://schemas.microsoft.com/office/drawing/2010/main">
                <a:noFill/>
              </a14:hiddenFill>
            </a:ext>
            <a:ext uri="{FAA26D3D-D897-4be2-8F04-BA451C77F1D7}"/>
          </a:extLst>
        </p:spPr>
      </p:sp>
      <p:sp>
        <p:nvSpPr>
          <p:cNvPr id="295939" name="Rectangle 3"/>
          <p:cNvSpPr>
            <a:spLocks noGrp="1" noChangeArrowheads="1"/>
          </p:cNvSpPr>
          <p:nvPr>
            <p:ph type="body" idx="1"/>
          </p:nvPr>
        </p:nvSpPr>
        <p:spPr>
          <a:xfrm>
            <a:off x="912317" y="4343704"/>
            <a:ext cx="5033367" cy="4113892"/>
          </a:xfrm>
          <a:ln/>
        </p:spPr>
        <p:txBody>
          <a:bodyPr lIns="92127" tIns="45284" rIns="92127" bIns="45284"/>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D15B671-E420-41D0-B339-0B2D37994AA4}" type="datetime1">
              <a:rPr lang="ar-SA" smtClean="0"/>
              <a:t>21/05/1437</a:t>
            </a:fld>
            <a:endParaRPr lang="ar-SA"/>
          </a:p>
        </p:txBody>
      </p:sp>
      <p:sp>
        <p:nvSpPr>
          <p:cNvPr id="5" name="Footer Placeholder 4"/>
          <p:cNvSpPr>
            <a:spLocks noGrp="1"/>
          </p:cNvSpPr>
          <p:nvPr>
            <p:ph type="ftr" sz="quarter" idx="11"/>
          </p:nvPr>
        </p:nvSpPr>
        <p:spPr/>
        <p:txBody>
          <a:bodyPr/>
          <a:lstStyle/>
          <a:p>
            <a:r>
              <a:rPr lang="en-US" smtClean="0"/>
              <a:t>Dr. Mohammed ALnaif</a:t>
            </a:r>
            <a:endParaRPr lang="ar-SA"/>
          </a:p>
        </p:txBody>
      </p:sp>
      <p:sp>
        <p:nvSpPr>
          <p:cNvPr id="6" name="Slide Number Placeholder 5"/>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53BB2A55-433C-4A02-A68A-9275291B4F87}" type="datetime1">
              <a:rPr lang="ar-SA" smtClean="0"/>
              <a:t>21/05/1437</a:t>
            </a:fld>
            <a:endParaRPr lang="ar-SA"/>
          </a:p>
        </p:txBody>
      </p:sp>
      <p:sp>
        <p:nvSpPr>
          <p:cNvPr id="5" name="Footer Placeholder 4"/>
          <p:cNvSpPr>
            <a:spLocks noGrp="1"/>
          </p:cNvSpPr>
          <p:nvPr>
            <p:ph type="ftr" sz="quarter" idx="11"/>
          </p:nvPr>
        </p:nvSpPr>
        <p:spPr/>
        <p:txBody>
          <a:bodyPr/>
          <a:lstStyle/>
          <a:p>
            <a:r>
              <a:rPr lang="en-US" smtClean="0"/>
              <a:t>Dr. Mohammed ALnaif</a:t>
            </a:r>
            <a:endParaRPr lang="ar-SA"/>
          </a:p>
        </p:txBody>
      </p:sp>
      <p:sp>
        <p:nvSpPr>
          <p:cNvPr id="6" name="Slide Number Placeholder 5"/>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C62A640-4DD4-41EA-85C5-83AFC6C4CB4B}" type="datetime1">
              <a:rPr lang="ar-SA" smtClean="0"/>
              <a:t>21/05/1437</a:t>
            </a:fld>
            <a:endParaRPr lang="ar-SA"/>
          </a:p>
        </p:txBody>
      </p:sp>
      <p:sp>
        <p:nvSpPr>
          <p:cNvPr id="5" name="Footer Placeholder 4"/>
          <p:cNvSpPr>
            <a:spLocks noGrp="1"/>
          </p:cNvSpPr>
          <p:nvPr>
            <p:ph type="ftr" sz="quarter" idx="11"/>
          </p:nvPr>
        </p:nvSpPr>
        <p:spPr/>
        <p:txBody>
          <a:bodyPr/>
          <a:lstStyle/>
          <a:p>
            <a:r>
              <a:rPr lang="en-US" smtClean="0"/>
              <a:t>Dr. Mohammed ALnaif</a:t>
            </a:r>
            <a:endParaRPr lang="ar-SA"/>
          </a:p>
        </p:txBody>
      </p:sp>
      <p:sp>
        <p:nvSpPr>
          <p:cNvPr id="6" name="Slide Number Placeholder 5"/>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2A6872F-6341-47E5-8BB4-589C9312CEEB}" type="datetime1">
              <a:rPr lang="ar-SA" smtClean="0"/>
              <a:t>21/05/1437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Dr. Mohammed ALnaif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B09CB5-3E19-4E07-A6FD-49CE5250C32F}" type="slidenum">
              <a:rPr lang="en-US" altLang="en-US"/>
              <a:pPr>
                <a:defRPr/>
              </a:pPr>
              <a:t>‹#›</a:t>
            </a:fld>
            <a:endParaRPr lang="en-US" altLang="en-US"/>
          </a:p>
        </p:txBody>
      </p:sp>
    </p:spTree>
    <p:extLst>
      <p:ext uri="{BB962C8B-B14F-4D97-AF65-F5344CB8AC3E}">
        <p14:creationId xmlns:p14="http://schemas.microsoft.com/office/powerpoint/2010/main" val="40239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1D0ECADB-4907-4CB8-B034-564E529B6090}" type="datetime1">
              <a:rPr lang="ar-SA" smtClean="0"/>
              <a:t>21/05/1437</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Dr. Mohammed ALnaif</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8A79AC-0F46-4D80-B7F6-8A966C7FF830}" type="slidenum">
              <a:rPr lang="en-US" altLang="en-US"/>
              <a:pPr>
                <a:defRPr/>
              </a:pPr>
              <a:t>‹#›</a:t>
            </a:fld>
            <a:endParaRPr lang="en-US" altLang="en-US"/>
          </a:p>
        </p:txBody>
      </p:sp>
    </p:spTree>
    <p:extLst>
      <p:ext uri="{BB962C8B-B14F-4D97-AF65-F5344CB8AC3E}">
        <p14:creationId xmlns:p14="http://schemas.microsoft.com/office/powerpoint/2010/main" val="286114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B09B1333-9AA9-4C95-BC5A-062ABD340B93}" type="datetime1">
              <a:rPr lang="ar-SA" smtClean="0"/>
              <a:t>21/05/1437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 Mohammed ALnaif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0B337-8D5E-43F2-9CF1-582628AB72C5}" type="slidenum">
              <a:rPr lang="en-US" altLang="en-US"/>
              <a:pPr>
                <a:defRPr/>
              </a:pPr>
              <a:t>‹#›</a:t>
            </a:fld>
            <a:endParaRPr lang="en-US" altLang="en-US"/>
          </a:p>
        </p:txBody>
      </p:sp>
    </p:spTree>
    <p:extLst>
      <p:ext uri="{BB962C8B-B14F-4D97-AF65-F5344CB8AC3E}">
        <p14:creationId xmlns:p14="http://schemas.microsoft.com/office/powerpoint/2010/main" val="35030253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F01D6FB-9FC6-4702-B719-F7464B41F9C5}" type="datetime1">
              <a:rPr lang="ar-SA" altLang="en-US" smtClean="0"/>
              <a:t>21/05/1437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Dr. Mohammed ALnaif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070CF-6EA2-4C60-8EA7-E2E94A1E5C3A}" type="slidenum">
              <a:rPr lang="en-US" altLang="en-US"/>
              <a:pPr>
                <a:defRPr/>
              </a:pPr>
              <a:t>‹#›</a:t>
            </a:fld>
            <a:endParaRPr lang="en-US" altLang="en-US"/>
          </a:p>
        </p:txBody>
      </p:sp>
    </p:spTree>
    <p:extLst>
      <p:ext uri="{BB962C8B-B14F-4D97-AF65-F5344CB8AC3E}">
        <p14:creationId xmlns:p14="http://schemas.microsoft.com/office/powerpoint/2010/main" val="25283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9FDA929-EC39-46F9-8C16-B72CEE057958}" type="datetime1">
              <a:rPr lang="ar-SA" smtClean="0"/>
              <a:t>21/05/1437</a:t>
            </a:fld>
            <a:endParaRPr lang="ar-SA"/>
          </a:p>
        </p:txBody>
      </p:sp>
      <p:sp>
        <p:nvSpPr>
          <p:cNvPr id="5" name="Footer Placeholder 4"/>
          <p:cNvSpPr>
            <a:spLocks noGrp="1"/>
          </p:cNvSpPr>
          <p:nvPr>
            <p:ph type="ftr" sz="quarter" idx="11"/>
          </p:nvPr>
        </p:nvSpPr>
        <p:spPr/>
        <p:txBody>
          <a:bodyPr/>
          <a:lstStyle/>
          <a:p>
            <a:r>
              <a:rPr lang="en-US" smtClean="0"/>
              <a:t>Dr. Mohammed ALnaif</a:t>
            </a:r>
            <a:endParaRPr lang="ar-SA"/>
          </a:p>
        </p:txBody>
      </p:sp>
      <p:sp>
        <p:nvSpPr>
          <p:cNvPr id="6" name="Slide Number Placeholder 5"/>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8DA82-1D5D-4C2A-BB6E-2E181832B2F2}" type="datetime1">
              <a:rPr lang="ar-SA" smtClean="0"/>
              <a:t>21/05/1437</a:t>
            </a:fld>
            <a:endParaRPr lang="ar-SA"/>
          </a:p>
        </p:txBody>
      </p:sp>
      <p:sp>
        <p:nvSpPr>
          <p:cNvPr id="5" name="Footer Placeholder 4"/>
          <p:cNvSpPr>
            <a:spLocks noGrp="1"/>
          </p:cNvSpPr>
          <p:nvPr>
            <p:ph type="ftr" sz="quarter" idx="11"/>
          </p:nvPr>
        </p:nvSpPr>
        <p:spPr/>
        <p:txBody>
          <a:bodyPr/>
          <a:lstStyle/>
          <a:p>
            <a:r>
              <a:rPr lang="en-US" smtClean="0"/>
              <a:t>Dr. Mohammed ALnaif</a:t>
            </a:r>
            <a:endParaRPr lang="ar-SA"/>
          </a:p>
        </p:txBody>
      </p:sp>
      <p:sp>
        <p:nvSpPr>
          <p:cNvPr id="6" name="Slide Number Placeholder 5"/>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64954679-F285-4BFD-A8F1-3DB5C9F82DB7}" type="datetime1">
              <a:rPr lang="ar-SA" smtClean="0"/>
              <a:t>21/05/1437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
        <p:nvSpPr>
          <p:cNvPr id="7" name="Slide Number Placeholder 6"/>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B03E0E7-265B-4FC7-A6FB-8ABFD0274D27}" type="datetime1">
              <a:rPr lang="ar-SA" smtClean="0"/>
              <a:t>21/05/1437</a:t>
            </a:fld>
            <a:endParaRPr lang="ar-SA"/>
          </a:p>
        </p:txBody>
      </p:sp>
      <p:sp>
        <p:nvSpPr>
          <p:cNvPr id="8" name="Footer Placeholder 7"/>
          <p:cNvSpPr>
            <a:spLocks noGrp="1"/>
          </p:cNvSpPr>
          <p:nvPr>
            <p:ph type="ftr" sz="quarter" idx="11"/>
          </p:nvPr>
        </p:nvSpPr>
        <p:spPr/>
        <p:txBody>
          <a:bodyPr/>
          <a:lstStyle/>
          <a:p>
            <a:r>
              <a:rPr lang="en-US" smtClean="0"/>
              <a:t>Dr. Mohammed ALnaif</a:t>
            </a:r>
            <a:endParaRPr lang="ar-SA"/>
          </a:p>
        </p:txBody>
      </p:sp>
      <p:sp>
        <p:nvSpPr>
          <p:cNvPr id="9" name="Slide Number Placeholder 8"/>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FF4B7F79-1A8A-4F98-A914-54B39A0E76B5}" type="datetime1">
              <a:rPr lang="ar-SA" smtClean="0"/>
              <a:t>21/05/1437</a:t>
            </a:fld>
            <a:endParaRPr lang="ar-SA"/>
          </a:p>
        </p:txBody>
      </p:sp>
      <p:sp>
        <p:nvSpPr>
          <p:cNvPr id="4" name="Footer Placeholder 3"/>
          <p:cNvSpPr>
            <a:spLocks noGrp="1"/>
          </p:cNvSpPr>
          <p:nvPr>
            <p:ph type="ftr" sz="quarter" idx="11"/>
          </p:nvPr>
        </p:nvSpPr>
        <p:spPr/>
        <p:txBody>
          <a:bodyPr/>
          <a:lstStyle/>
          <a:p>
            <a:r>
              <a:rPr lang="en-US" smtClean="0"/>
              <a:t>Dr. Mohammed ALnaif</a:t>
            </a:r>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BCCF1-7204-42E4-B960-BA20D35604E1}" type="datetime1">
              <a:rPr lang="ar-SA" smtClean="0"/>
              <a:t>21/05/1437</a:t>
            </a:fld>
            <a:endParaRPr lang="ar-SA"/>
          </a:p>
        </p:txBody>
      </p:sp>
      <p:sp>
        <p:nvSpPr>
          <p:cNvPr id="3" name="Footer Placeholder 2"/>
          <p:cNvSpPr>
            <a:spLocks noGrp="1"/>
          </p:cNvSpPr>
          <p:nvPr>
            <p:ph type="ftr" sz="quarter" idx="11"/>
          </p:nvPr>
        </p:nvSpPr>
        <p:spPr/>
        <p:txBody>
          <a:bodyPr/>
          <a:lstStyle/>
          <a:p>
            <a:r>
              <a:rPr lang="en-US" smtClean="0"/>
              <a:t>Dr. Mohammed ALnaif</a:t>
            </a:r>
            <a:endParaRPr lang="ar-SA"/>
          </a:p>
        </p:txBody>
      </p:sp>
      <p:sp>
        <p:nvSpPr>
          <p:cNvPr id="4" name="Slide Number Placeholder 3"/>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3A0F7-C718-416C-9E0F-F622F4E868C2}" type="datetime1">
              <a:rPr lang="ar-SA" smtClean="0"/>
              <a:t>21/05/1437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
        <p:nvSpPr>
          <p:cNvPr id="7" name="Slide Number Placeholder 6"/>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48AB0-E40E-4664-829E-814891C801BA}" type="datetime1">
              <a:rPr lang="ar-SA" smtClean="0"/>
              <a:t>21/05/1437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
        <p:nvSpPr>
          <p:cNvPr id="7" name="Slide Number Placeholder 6"/>
          <p:cNvSpPr>
            <a:spLocks noGrp="1"/>
          </p:cNvSpPr>
          <p:nvPr>
            <p:ph type="sldNum" sz="quarter" idx="12"/>
          </p:nvPr>
        </p:nvSpPr>
        <p:spPr/>
        <p:txBody>
          <a:bodyPr/>
          <a:lstStyle/>
          <a:p>
            <a:fld id="{A1410D2B-2551-48FB-B06B-9D699B2FEE1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277774-3F89-4507-8F05-76C607D48F57}" type="datetime1">
              <a:rPr lang="ar-SA" smtClean="0"/>
              <a:t>21/05/1437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Dr. Mohammed ALnaif</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410D2B-2551-48FB-B06B-9D699B2FEE1C}"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upload.wikimedia.org/wikipedia/commons/c/cc/AntiBiliousBitters.jpg" TargetMode="External"/><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theresearchassistant.com/tutorial/chart_respros.html#description_of_research_process_image"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4.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357188"/>
            <a:ext cx="7772400" cy="1071562"/>
          </a:xfrm>
        </p:spPr>
        <p:txBody>
          <a:bodyPr/>
          <a:lstStyle/>
          <a:p>
            <a:pPr eaLnBrk="1" fontAlgn="auto" hangingPunct="1">
              <a:spcAft>
                <a:spcPts val="0"/>
              </a:spcAft>
              <a:defRPr/>
            </a:pPr>
            <a:r>
              <a:rPr lang="en-US" dirty="0" smtClean="0">
                <a:solidFill>
                  <a:srgbClr val="FFC000"/>
                </a:solidFill>
              </a:rPr>
              <a:t>EPIDEMIOLOGY</a:t>
            </a:r>
            <a:endParaRPr lang="ar-SA" dirty="0">
              <a:solidFill>
                <a:srgbClr val="FFC000"/>
              </a:solidFill>
            </a:endParaRPr>
          </a:p>
        </p:txBody>
      </p:sp>
      <p:sp>
        <p:nvSpPr>
          <p:cNvPr id="3" name="Subtitle 2"/>
          <p:cNvSpPr>
            <a:spLocks noGrp="1"/>
          </p:cNvSpPr>
          <p:nvPr>
            <p:ph type="subTitle" idx="1"/>
          </p:nvPr>
        </p:nvSpPr>
        <p:spPr>
          <a:xfrm>
            <a:off x="857250" y="1773238"/>
            <a:ext cx="7500938" cy="3865562"/>
          </a:xfrm>
        </p:spPr>
        <p:txBody>
          <a:bodyPr>
            <a:normAutofit/>
          </a:bodyPr>
          <a:lstStyle/>
          <a:p>
            <a:pPr algn="ctr" eaLnBrk="1" fontAlgn="auto" hangingPunct="1">
              <a:spcAft>
                <a:spcPts val="0"/>
              </a:spcAft>
              <a:buFont typeface="Wingdings 2"/>
              <a:buNone/>
              <a:defRPr/>
            </a:pPr>
            <a:r>
              <a:rPr lang="en-US" b="1" dirty="0" smtClean="0">
                <a:effectLst>
                  <a:outerShdw blurRad="38100" dist="38100" dir="2700000" algn="tl">
                    <a:srgbClr val="000000">
                      <a:alpha val="43137"/>
                    </a:srgbClr>
                  </a:outerShdw>
                </a:effectLst>
              </a:rPr>
              <a:t>KSU</a:t>
            </a:r>
            <a:endParaRPr lang="en-US" b="1" dirty="0" smtClean="0">
              <a:solidFill>
                <a:srgbClr val="FFC000"/>
              </a:solidFill>
              <a:effectLst>
                <a:outerShdw blurRad="38100" dist="38100" dir="2700000" algn="tl">
                  <a:srgbClr val="000000">
                    <a:alpha val="43137"/>
                  </a:srgbClr>
                </a:outerShdw>
              </a:effectLst>
            </a:endParaRPr>
          </a:p>
          <a:p>
            <a:pPr algn="ctr" eaLnBrk="1" fontAlgn="auto" hangingPunct="1">
              <a:spcAft>
                <a:spcPts val="0"/>
              </a:spcAft>
              <a:buFont typeface="Wingdings 2"/>
              <a:buNone/>
              <a:defRPr/>
            </a:pPr>
            <a:r>
              <a:rPr lang="en-US" b="1" dirty="0" smtClean="0">
                <a:solidFill>
                  <a:srgbClr val="FFC000"/>
                </a:solidFill>
                <a:effectLst>
                  <a:outerShdw blurRad="38100" dist="38100" dir="2700000" algn="tl">
                    <a:srgbClr val="000000">
                      <a:alpha val="43137"/>
                    </a:srgbClr>
                  </a:outerShdw>
                </a:effectLst>
              </a:rPr>
              <a:t>College of Applied Medical Sciences</a:t>
            </a:r>
          </a:p>
          <a:p>
            <a:pPr algn="ctr" eaLnBrk="1" fontAlgn="auto" hangingPunct="1">
              <a:spcAft>
                <a:spcPts val="0"/>
              </a:spcAft>
              <a:buFont typeface="Wingdings 2"/>
              <a:buNone/>
              <a:defRPr/>
            </a:pPr>
            <a:r>
              <a:rPr lang="en-US" b="1" dirty="0" smtClean="0">
                <a:solidFill>
                  <a:srgbClr val="FFC000"/>
                </a:solidFill>
                <a:effectLst>
                  <a:outerShdw blurRad="38100" dist="38100" dir="2700000" algn="tl">
                    <a:srgbClr val="000000">
                      <a:alpha val="43137"/>
                    </a:srgbClr>
                  </a:outerShdw>
                </a:effectLst>
              </a:rPr>
              <a:t>CHS 334</a:t>
            </a:r>
          </a:p>
          <a:p>
            <a:pPr algn="ctr" eaLnBrk="1" fontAlgn="auto" hangingPunct="1">
              <a:spcAft>
                <a:spcPts val="0"/>
              </a:spcAft>
              <a:buFont typeface="Wingdings 2"/>
              <a:buNone/>
              <a:defRPr/>
            </a:pPr>
            <a:r>
              <a:rPr lang="en-US" b="1" dirty="0" smtClean="0">
                <a:solidFill>
                  <a:srgbClr val="FFC000"/>
                </a:solidFill>
                <a:effectLst>
                  <a:outerShdw blurRad="38100" dist="38100" dir="2700000" algn="tl">
                    <a:srgbClr val="000000">
                      <a:alpha val="43137"/>
                    </a:srgbClr>
                  </a:outerShdw>
                </a:effectLst>
              </a:rPr>
              <a:t>Epidemiology</a:t>
            </a:r>
          </a:p>
          <a:p>
            <a:pPr algn="ctr" eaLnBrk="1" fontAlgn="auto" hangingPunct="1">
              <a:spcAft>
                <a:spcPts val="0"/>
              </a:spcAft>
              <a:buFont typeface="Wingdings 2"/>
              <a:buNone/>
              <a:defRPr/>
            </a:pPr>
            <a:r>
              <a:rPr lang="en-US" b="1" dirty="0" smtClean="0">
                <a:solidFill>
                  <a:srgbClr val="FFC000"/>
                </a:solidFill>
                <a:effectLst>
                  <a:outerShdw blurRad="38100" dist="38100" dir="2700000" algn="tl">
                    <a:srgbClr val="000000">
                      <a:alpha val="43137"/>
                    </a:srgbClr>
                  </a:outerShdw>
                </a:effectLst>
              </a:rPr>
              <a:t>Mohammed S. Alnaif, PhD</a:t>
            </a:r>
          </a:p>
          <a:p>
            <a:pPr algn="ctr" eaLnBrk="1" fontAlgn="auto" hangingPunct="1">
              <a:spcAft>
                <a:spcPts val="0"/>
              </a:spcAft>
              <a:buFont typeface="Wingdings 2"/>
              <a:buNone/>
              <a:defRPr/>
            </a:pPr>
            <a:r>
              <a:rPr lang="en-US" b="1" dirty="0" smtClean="0">
                <a:effectLst>
                  <a:outerShdw blurRad="38100" dist="38100" dir="2700000" algn="tl">
                    <a:srgbClr val="000000">
                      <a:alpha val="43137"/>
                    </a:srgbClr>
                  </a:outerShdw>
                </a:effectLst>
                <a:hlinkClick r:id="rId2"/>
              </a:rPr>
              <a:t>alnaif@ksu.edu.sa</a:t>
            </a:r>
            <a:endParaRPr lang="en-US" b="1" dirty="0" smtClean="0">
              <a:effectLst>
                <a:outerShdw blurRad="38100" dist="38100" dir="2700000" algn="tl">
                  <a:srgbClr val="000000">
                    <a:alpha val="43137"/>
                  </a:srgbClr>
                </a:outerShdw>
              </a:effectLst>
            </a:endParaRPr>
          </a:p>
          <a:p>
            <a:pPr algn="ctr" eaLnBrk="1" fontAlgn="auto" hangingPunct="1">
              <a:spcAft>
                <a:spcPts val="0"/>
              </a:spcAft>
              <a:buFont typeface="Wingdings 2"/>
              <a:buNone/>
              <a:defRPr/>
            </a:pPr>
            <a:endParaRPr lang="ar-SA" b="1" dirty="0">
              <a:effectLst>
                <a:outerShdw blurRad="38100" dist="38100" dir="2700000" algn="tl">
                  <a:srgbClr val="000000">
                    <a:alpha val="43137"/>
                  </a:srgbClr>
                </a:outerShdw>
              </a:effectLst>
            </a:endParaRPr>
          </a:p>
        </p:txBody>
      </p:sp>
      <p:sp>
        <p:nvSpPr>
          <p:cNvPr id="4" name="Date Placeholder 3"/>
          <p:cNvSpPr>
            <a:spLocks noGrp="1"/>
          </p:cNvSpPr>
          <p:nvPr>
            <p:ph type="dt" sz="quarter" idx="10"/>
          </p:nvPr>
        </p:nvSpPr>
        <p:spPr/>
        <p:txBody>
          <a:bodyPr/>
          <a:lstStyle/>
          <a:p>
            <a:pPr>
              <a:defRPr/>
            </a:pPr>
            <a:fld id="{3B5878E0-90A6-4F07-ACA9-3315B5CE5820}" type="datetime1">
              <a:rPr lang="ar-SA" smtClean="0"/>
              <a:t>21/05/1437</a:t>
            </a:fld>
            <a:endParaRPr lang="ar-SA"/>
          </a:p>
        </p:txBody>
      </p:sp>
      <p:sp>
        <p:nvSpPr>
          <p:cNvPr id="6" name="Footer Placeholder 5"/>
          <p:cNvSpPr>
            <a:spLocks noGrp="1"/>
          </p:cNvSpPr>
          <p:nvPr>
            <p:ph type="ftr" sz="quarter" idx="11"/>
          </p:nvPr>
        </p:nvSpPr>
        <p:spPr/>
        <p:txBody>
          <a:bodyPr/>
          <a:lstStyle/>
          <a:p>
            <a:pPr>
              <a:defRPr/>
            </a:pPr>
            <a:r>
              <a:rPr lang="en-US"/>
              <a:t>Dr. Mohammed ALnaif</a:t>
            </a:r>
            <a:endParaRPr lang="ar-SA"/>
          </a:p>
        </p:txBody>
      </p:sp>
      <p:sp>
        <p:nvSpPr>
          <p:cNvPr id="5" name="Slide Number Placeholder 4"/>
          <p:cNvSpPr>
            <a:spLocks noGrp="1"/>
          </p:cNvSpPr>
          <p:nvPr>
            <p:ph type="sldNum" sz="quarter" idx="12"/>
          </p:nvPr>
        </p:nvSpPr>
        <p:spPr>
          <a:xfrm>
            <a:off x="6588125" y="6400800"/>
            <a:ext cx="2133600" cy="457200"/>
          </a:xfrm>
        </p:spPr>
        <p:txBody>
          <a:bodyPr/>
          <a:lstStyle/>
          <a:p>
            <a:pPr>
              <a:defRPr/>
            </a:pPr>
            <a:fld id="{CB9830CF-2B06-449A-A102-6F0E23EB5222}" type="slidenum">
              <a:rPr lang="ar-SA"/>
              <a:pPr>
                <a:defRPr/>
              </a:pPr>
              <a:t>1</a:t>
            </a:fld>
            <a:endParaRPr lang="ar-SA"/>
          </a:p>
        </p:txBody>
      </p:sp>
    </p:spTree>
    <p:extLst>
      <p:ext uri="{BB962C8B-B14F-4D97-AF65-F5344CB8AC3E}">
        <p14:creationId xmlns:p14="http://schemas.microsoft.com/office/powerpoint/2010/main" val="367031750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4348" y="2214554"/>
            <a:ext cx="7786742" cy="3424246"/>
          </a:xfrm>
        </p:spPr>
        <p:txBody>
          <a:bodyPr>
            <a:normAutofit/>
          </a:bodyPr>
          <a:lstStyle/>
          <a:p>
            <a:pPr algn="l" rtl="0"/>
            <a:r>
              <a:rPr lang="en-US" sz="4000" b="1" dirty="0">
                <a:solidFill>
                  <a:srgbClr val="FFC000"/>
                </a:solidFill>
              </a:rPr>
              <a:t>A </a:t>
            </a:r>
            <a:r>
              <a:rPr lang="en-US" sz="4000" b="1" dirty="0">
                <a:solidFill>
                  <a:srgbClr val="2BF54D"/>
                </a:solidFill>
              </a:rPr>
              <a:t>variable</a:t>
            </a:r>
            <a:r>
              <a:rPr lang="en-US" sz="4000" b="1" dirty="0">
                <a:solidFill>
                  <a:srgbClr val="FFC000"/>
                </a:solidFill>
              </a:rPr>
              <a:t> is simply a property that may vary from case to case. Example, a room temperature</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9E6102AC-4142-4C90-82C2-90808FFDDF18}"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10</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600" b="1" dirty="0">
                <a:solidFill>
                  <a:srgbClr val="FFFF00"/>
                </a:solidFill>
                <a:effectLst>
                  <a:outerShdw blurRad="38100" dist="38100" dir="2700000" algn="tl">
                    <a:srgbClr val="000000">
                      <a:alpha val="43137"/>
                    </a:srgbClr>
                  </a:outerShdw>
                </a:effectLst>
              </a:rPr>
              <a:t>Research Methodology</a:t>
            </a:r>
            <a:endParaRPr lang="en-US" altLang="en-US" sz="4000" b="1" dirty="0" smtClean="0">
              <a:solidFill>
                <a:srgbClr val="FFC000"/>
              </a:solidFill>
            </a:endParaRPr>
          </a:p>
        </p:txBody>
      </p:sp>
      <p:sp>
        <p:nvSpPr>
          <p:cNvPr id="62508" name="Rectangle 44"/>
          <p:cNvSpPr>
            <a:spLocks noChangeArrowheads="1"/>
          </p:cNvSpPr>
          <p:nvPr/>
        </p:nvSpPr>
        <p:spPr bwMode="auto">
          <a:xfrm>
            <a:off x="6588224" y="1844824"/>
            <a:ext cx="2133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2800">
                <a:solidFill>
                  <a:srgbClr val="FFC000"/>
                </a:solidFill>
              </a:rPr>
              <a:t>E → D </a:t>
            </a:r>
          </a:p>
          <a:p>
            <a:pPr algn="l" rtl="0" eaLnBrk="1" hangingPunct="1">
              <a:spcBef>
                <a:spcPct val="0"/>
              </a:spcBef>
              <a:buFontTx/>
              <a:buNone/>
            </a:pPr>
            <a:r>
              <a:rPr lang="en-US" altLang="en-US" sz="2800">
                <a:solidFill>
                  <a:srgbClr val="FFC000"/>
                </a:solidFill>
              </a:rPr>
              <a:t>C</a:t>
            </a:r>
            <a:r>
              <a:rPr lang="en-US" altLang="en-US" sz="2800" baseline="-25000">
                <a:solidFill>
                  <a:srgbClr val="FFC000"/>
                </a:solidFill>
              </a:rPr>
              <a:t>1</a:t>
            </a:r>
            <a:r>
              <a:rPr lang="en-US" altLang="en-US" sz="2800">
                <a:solidFill>
                  <a:srgbClr val="FFC000"/>
                </a:solidFill>
              </a:rPr>
              <a:t>─┘</a:t>
            </a:r>
          </a:p>
          <a:p>
            <a:pPr algn="l" rtl="0" eaLnBrk="1" hangingPunct="1">
              <a:spcBef>
                <a:spcPct val="0"/>
              </a:spcBef>
              <a:buFontTx/>
              <a:buNone/>
            </a:pPr>
            <a:r>
              <a:rPr lang="en-US" altLang="en-US" sz="2800">
                <a:solidFill>
                  <a:srgbClr val="FFC000"/>
                </a:solidFill>
              </a:rPr>
              <a:t>C</a:t>
            </a:r>
            <a:r>
              <a:rPr lang="en-US" altLang="en-US" sz="2800" baseline="-25000">
                <a:solidFill>
                  <a:srgbClr val="FFC000"/>
                </a:solidFill>
              </a:rPr>
              <a:t>2</a:t>
            </a:r>
            <a:r>
              <a:rPr lang="en-US" altLang="en-US" sz="2800">
                <a:solidFill>
                  <a:srgbClr val="FFC000"/>
                </a:solidFill>
              </a:rPr>
              <a:t>─┘</a:t>
            </a:r>
          </a:p>
          <a:p>
            <a:pPr algn="l" rtl="0" eaLnBrk="1" hangingPunct="1">
              <a:spcBef>
                <a:spcPct val="0"/>
              </a:spcBef>
              <a:buFontTx/>
              <a:buNone/>
            </a:pPr>
            <a:r>
              <a:rPr lang="en-US" altLang="en-US" sz="2800">
                <a:solidFill>
                  <a:srgbClr val="FFC000"/>
                </a:solidFill>
              </a:rPr>
              <a:t> ⁞     ⁞</a:t>
            </a:r>
          </a:p>
          <a:p>
            <a:pPr algn="l" rtl="0" eaLnBrk="1" hangingPunct="1">
              <a:spcBef>
                <a:spcPct val="0"/>
              </a:spcBef>
              <a:buFontTx/>
              <a:buNone/>
            </a:pPr>
            <a:r>
              <a:rPr lang="en-US" altLang="en-US" sz="2800">
                <a:solidFill>
                  <a:srgbClr val="FFC000"/>
                </a:solidFill>
              </a:rPr>
              <a:t>C</a:t>
            </a:r>
            <a:r>
              <a:rPr lang="en-US" altLang="en-US" sz="2800" baseline="-25000">
                <a:solidFill>
                  <a:srgbClr val="FFC000"/>
                </a:solidFill>
              </a:rPr>
              <a:t>k</a:t>
            </a:r>
            <a:r>
              <a:rPr lang="en-US" altLang="en-US" sz="2800">
                <a:solidFill>
                  <a:srgbClr val="FFC000"/>
                </a:solidFill>
              </a:rPr>
              <a:t>─┘</a:t>
            </a:r>
          </a:p>
        </p:txBody>
      </p:sp>
      <p:sp>
        <p:nvSpPr>
          <p:cNvPr id="62549" name="Text Box 85"/>
          <p:cNvSpPr txBox="1">
            <a:spLocks noChangeArrowheads="1"/>
          </p:cNvSpPr>
          <p:nvPr/>
        </p:nvSpPr>
        <p:spPr bwMode="auto">
          <a:xfrm>
            <a:off x="762000" y="1600200"/>
            <a:ext cx="424204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rtl="0" eaLnBrk="1" hangingPunct="1">
              <a:spcBef>
                <a:spcPct val="50000"/>
              </a:spcBef>
              <a:defRPr/>
            </a:pPr>
            <a:r>
              <a:rPr lang="en-US" altLang="en-US" sz="2800" b="1" dirty="0">
                <a:solidFill>
                  <a:srgbClr val="FFC000"/>
                </a:solidFill>
              </a:rPr>
              <a:t>Variables</a:t>
            </a:r>
            <a:endParaRPr lang="en-US" altLang="en-US" sz="2800" b="1" dirty="0" smtClean="0">
              <a:solidFill>
                <a:srgbClr val="FFC000"/>
              </a:solidFill>
              <a:latin typeface="+mn-lt"/>
            </a:endParaRPr>
          </a:p>
          <a:p>
            <a:pPr algn="l" rtl="0" eaLnBrk="1" hangingPunct="1">
              <a:spcBef>
                <a:spcPct val="50000"/>
              </a:spcBef>
              <a:defRPr/>
            </a:pPr>
            <a:r>
              <a:rPr lang="en-US" altLang="en-US" sz="2800" b="1" dirty="0" smtClean="0">
                <a:solidFill>
                  <a:srgbClr val="FFC000"/>
                </a:solidFill>
                <a:latin typeface="+mn-lt"/>
              </a:rPr>
              <a:t>Research question in general terms: Does exposure E cause disease D after considering the contributions of “potential confounders</a:t>
            </a:r>
            <a:r>
              <a:rPr lang="ja-JP" altLang="en-US" sz="2800" b="1" dirty="0" smtClean="0">
                <a:solidFill>
                  <a:srgbClr val="FFC000"/>
                </a:solidFill>
                <a:latin typeface="+mn-lt"/>
              </a:rPr>
              <a:t>”</a:t>
            </a:r>
            <a:r>
              <a:rPr lang="en-US" altLang="ja-JP" sz="2800" b="1" dirty="0" smtClean="0">
                <a:solidFill>
                  <a:srgbClr val="FFC000"/>
                </a:solidFill>
                <a:latin typeface="+mn-lt"/>
              </a:rPr>
              <a:t> C</a:t>
            </a:r>
            <a:r>
              <a:rPr lang="en-US" altLang="ja-JP" sz="2800" b="1" baseline="-25000" dirty="0" smtClean="0">
                <a:solidFill>
                  <a:srgbClr val="FFC000"/>
                </a:solidFill>
                <a:latin typeface="+mn-lt"/>
              </a:rPr>
              <a:t>1</a:t>
            </a:r>
            <a:r>
              <a:rPr lang="en-US" altLang="ja-JP" sz="2800" b="1" dirty="0" smtClean="0">
                <a:solidFill>
                  <a:srgbClr val="FFC000"/>
                </a:solidFill>
                <a:latin typeface="+mn-lt"/>
              </a:rPr>
              <a:t>, C</a:t>
            </a:r>
            <a:r>
              <a:rPr lang="en-US" altLang="ja-JP" sz="2800" b="1" baseline="-25000" dirty="0" smtClean="0">
                <a:solidFill>
                  <a:srgbClr val="FFC000"/>
                </a:solidFill>
                <a:latin typeface="+mn-lt"/>
              </a:rPr>
              <a:t>2</a:t>
            </a:r>
            <a:r>
              <a:rPr lang="en-US" altLang="ja-JP" sz="2800" b="1" dirty="0" smtClean="0">
                <a:solidFill>
                  <a:srgbClr val="FFC000"/>
                </a:solidFill>
                <a:latin typeface="+mn-lt"/>
              </a:rPr>
              <a:t>, …, </a:t>
            </a:r>
            <a:r>
              <a:rPr lang="en-US" altLang="ja-JP" sz="2800" b="1" dirty="0" err="1" smtClean="0">
                <a:solidFill>
                  <a:srgbClr val="FFC000"/>
                </a:solidFill>
                <a:latin typeface="+mn-lt"/>
              </a:rPr>
              <a:t>C</a:t>
            </a:r>
            <a:r>
              <a:rPr lang="en-US" altLang="ja-JP" sz="2800" b="1" baseline="-25000" dirty="0" err="1" smtClean="0">
                <a:solidFill>
                  <a:srgbClr val="FFC000"/>
                </a:solidFill>
                <a:latin typeface="+mn-lt"/>
              </a:rPr>
              <a:t>k</a:t>
            </a:r>
            <a:r>
              <a:rPr lang="en-US" altLang="ja-JP" sz="2800" b="1" dirty="0" smtClean="0">
                <a:solidFill>
                  <a:srgbClr val="FFC000"/>
                </a:solidFill>
                <a:latin typeface="+mn-lt"/>
              </a:rPr>
              <a:t>?</a:t>
            </a:r>
            <a:endParaRPr lang="en-US" altLang="en-US" sz="2800" b="1" dirty="0" smtClean="0">
              <a:solidFill>
                <a:srgbClr val="FFC000"/>
              </a:solidFill>
              <a:latin typeface="+mn-lt"/>
            </a:endParaRPr>
          </a:p>
        </p:txBody>
      </p:sp>
      <p:sp>
        <p:nvSpPr>
          <p:cNvPr id="10" name="Rectangle 86"/>
          <p:cNvSpPr>
            <a:spLocks noChangeArrowheads="1"/>
          </p:cNvSpPr>
          <p:nvPr/>
        </p:nvSpPr>
        <p:spPr bwMode="auto">
          <a:xfrm>
            <a:off x="5508104" y="4221088"/>
            <a:ext cx="2895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2800" dirty="0" smtClean="0">
                <a:solidFill>
                  <a:srgbClr val="FFC000"/>
                </a:solidFill>
              </a:rPr>
              <a:t>Flu </a:t>
            </a:r>
            <a:r>
              <a:rPr lang="en-US" altLang="en-US" sz="2800" dirty="0">
                <a:solidFill>
                  <a:srgbClr val="FFC000"/>
                </a:solidFill>
              </a:rPr>
              <a:t>→ </a:t>
            </a:r>
            <a:r>
              <a:rPr lang="en-US" altLang="en-US" sz="2800" dirty="0" smtClean="0">
                <a:solidFill>
                  <a:srgbClr val="FFC000"/>
                </a:solidFill>
              </a:rPr>
              <a:t>Virus </a:t>
            </a:r>
            <a:endParaRPr lang="en-US" altLang="en-US" sz="2800" dirty="0">
              <a:solidFill>
                <a:srgbClr val="FFC000"/>
              </a:solidFill>
            </a:endParaRPr>
          </a:p>
          <a:p>
            <a:pPr algn="l" rtl="0" eaLnBrk="1" hangingPunct="1">
              <a:spcBef>
                <a:spcPct val="0"/>
              </a:spcBef>
              <a:buFontTx/>
              <a:buNone/>
            </a:pPr>
            <a:r>
              <a:rPr lang="en-US" altLang="en-US" sz="2800" dirty="0">
                <a:solidFill>
                  <a:srgbClr val="FFC000"/>
                </a:solidFill>
              </a:rPr>
              <a:t>Age ────┘</a:t>
            </a:r>
          </a:p>
          <a:p>
            <a:pPr algn="l" rtl="0" eaLnBrk="1" hangingPunct="1">
              <a:spcBef>
                <a:spcPct val="0"/>
              </a:spcBef>
              <a:buFontTx/>
              <a:buNone/>
            </a:pPr>
            <a:r>
              <a:rPr lang="en-US" altLang="en-US" sz="2800" dirty="0">
                <a:solidFill>
                  <a:srgbClr val="FFC000"/>
                </a:solidFill>
              </a:rPr>
              <a:t>Trauma──┘</a:t>
            </a:r>
          </a:p>
          <a:p>
            <a:pPr algn="l" rtl="0" eaLnBrk="1" hangingPunct="1">
              <a:spcBef>
                <a:spcPct val="0"/>
              </a:spcBef>
              <a:buFontTx/>
              <a:buNone/>
            </a:pPr>
            <a:r>
              <a:rPr lang="en-US" altLang="en-US" sz="2800" dirty="0">
                <a:solidFill>
                  <a:srgbClr val="FFC000"/>
                </a:solidFill>
              </a:rPr>
              <a:t> ⁞                 ⁞</a:t>
            </a:r>
          </a:p>
          <a:p>
            <a:pPr algn="l" rtl="0" eaLnBrk="1" hangingPunct="1">
              <a:spcBef>
                <a:spcPct val="0"/>
              </a:spcBef>
              <a:buFontTx/>
              <a:buNone/>
            </a:pPr>
            <a:r>
              <a:rPr lang="en-US" altLang="en-US" sz="2800" dirty="0">
                <a:solidFill>
                  <a:srgbClr val="FFC000"/>
                </a:solidFill>
              </a:rPr>
              <a:t>Surgery──┘</a:t>
            </a:r>
          </a:p>
        </p:txBody>
      </p:sp>
      <p:sp>
        <p:nvSpPr>
          <p:cNvPr id="2" name="Date Placeholder 1"/>
          <p:cNvSpPr>
            <a:spLocks noGrp="1"/>
          </p:cNvSpPr>
          <p:nvPr>
            <p:ph type="dt" sz="half" idx="10"/>
          </p:nvPr>
        </p:nvSpPr>
        <p:spPr/>
        <p:txBody>
          <a:bodyPr/>
          <a:lstStyle/>
          <a:p>
            <a:pPr>
              <a:defRPr/>
            </a:pPr>
            <a:fld id="{F48A0D68-08D6-4857-99CC-5199FDDB1656}" type="datetime1">
              <a:rPr lang="ar-SA" smtClean="0"/>
              <a:t>21/05/1437</a:t>
            </a:fld>
            <a:endParaRPr lang="en-US"/>
          </a:p>
        </p:txBody>
      </p:sp>
      <p:sp>
        <p:nvSpPr>
          <p:cNvPr id="3" name="Footer Placeholder 2"/>
          <p:cNvSpPr>
            <a:spLocks noGrp="1"/>
          </p:cNvSpPr>
          <p:nvPr>
            <p:ph type="ftr" sz="quarter" idx="11"/>
          </p:nvPr>
        </p:nvSpPr>
        <p:spPr/>
        <p:txBody>
          <a:bodyPr/>
          <a:lstStyle/>
          <a:p>
            <a:pPr>
              <a:defRPr/>
            </a:pPr>
            <a:r>
              <a:rPr lang="en-US" smtClean="0"/>
              <a:t>Dr. Mohammed ALnaif</a:t>
            </a:r>
            <a:endParaRPr lang="en-US"/>
          </a:p>
        </p:txBody>
      </p:sp>
      <p:sp>
        <p:nvSpPr>
          <p:cNvPr id="4" name="Slide Number Placeholder 3"/>
          <p:cNvSpPr>
            <a:spLocks noGrp="1"/>
          </p:cNvSpPr>
          <p:nvPr>
            <p:ph type="sldNum" sz="quarter" idx="12"/>
          </p:nvPr>
        </p:nvSpPr>
        <p:spPr/>
        <p:txBody>
          <a:bodyPr/>
          <a:lstStyle/>
          <a:p>
            <a:pPr>
              <a:defRPr/>
            </a:pPr>
            <a:fld id="{91C0B337-8D5E-43F2-9CF1-582628AB72C5}" type="slidenum">
              <a:rPr lang="en-US" altLang="en-US" smtClean="0"/>
              <a:pPr>
                <a:defRPr/>
              </a:pPr>
              <a:t>11</a:t>
            </a:fld>
            <a:endParaRPr lang="en-US" altLang="en-US"/>
          </a:p>
        </p:txBody>
      </p:sp>
    </p:spTree>
    <p:extLst>
      <p:ext uri="{BB962C8B-B14F-4D97-AF65-F5344CB8AC3E}">
        <p14:creationId xmlns:p14="http://schemas.microsoft.com/office/powerpoint/2010/main" val="3452081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00034" y="1428736"/>
            <a:ext cx="8215370" cy="4357718"/>
          </a:xfrm>
        </p:spPr>
        <p:txBody>
          <a:bodyPr>
            <a:noAutofit/>
          </a:bodyPr>
          <a:lstStyle/>
          <a:p>
            <a:pPr algn="l" rtl="0"/>
            <a:r>
              <a:rPr lang="en-US" b="1" dirty="0">
                <a:solidFill>
                  <a:srgbClr val="2BF54D"/>
                </a:solidFill>
              </a:rPr>
              <a:t>Research Methodology</a:t>
            </a:r>
            <a:endParaRPr lang="en-US" dirty="0">
              <a:solidFill>
                <a:srgbClr val="2BF54D"/>
              </a:solidFill>
            </a:endParaRPr>
          </a:p>
          <a:p>
            <a:pPr marL="457200" indent="-457200" algn="l" rtl="0">
              <a:buClr>
                <a:srgbClr val="2BF54D"/>
              </a:buClr>
              <a:buFont typeface="Wingdings" pitchFamily="2" charset="2"/>
              <a:buChar char="v"/>
            </a:pPr>
            <a:r>
              <a:rPr lang="en-US" sz="2800" b="1" dirty="0">
                <a:solidFill>
                  <a:srgbClr val="FFC000"/>
                </a:solidFill>
              </a:rPr>
              <a:t>Design (</a:t>
            </a:r>
            <a:r>
              <a:rPr lang="en-US" sz="2800" b="1" i="1" dirty="0">
                <a:solidFill>
                  <a:srgbClr val="FFC000"/>
                </a:solidFill>
              </a:rPr>
              <a:t>experiment</a:t>
            </a:r>
            <a:r>
              <a:rPr lang="en-US" sz="2800" b="1" dirty="0">
                <a:solidFill>
                  <a:srgbClr val="FFC000"/>
                </a:solidFill>
              </a:rPr>
              <a:t>al or observational)</a:t>
            </a:r>
          </a:p>
          <a:p>
            <a:pPr marL="457200" indent="-457200" algn="l" rtl="0">
              <a:buClr>
                <a:srgbClr val="2BF54D"/>
              </a:buClr>
              <a:buFont typeface="Wingdings" pitchFamily="2" charset="2"/>
              <a:buChar char="v"/>
            </a:pPr>
            <a:r>
              <a:rPr lang="en-US" sz="2800" b="1" dirty="0">
                <a:solidFill>
                  <a:srgbClr val="FFC000"/>
                </a:solidFill>
              </a:rPr>
              <a:t>Sampling (</a:t>
            </a:r>
            <a:r>
              <a:rPr lang="en-US" sz="2800" b="1" i="1" dirty="0">
                <a:solidFill>
                  <a:srgbClr val="FFC000"/>
                </a:solidFill>
              </a:rPr>
              <a:t>selecting a group of cases from a population)</a:t>
            </a:r>
            <a:endParaRPr lang="en-US" sz="2800" b="1" dirty="0">
              <a:solidFill>
                <a:srgbClr val="FFC000"/>
              </a:solidFill>
            </a:endParaRPr>
          </a:p>
          <a:p>
            <a:pPr marL="457200" indent="-457200" algn="l" rtl="0">
              <a:buClr>
                <a:srgbClr val="2BF54D"/>
              </a:buClr>
              <a:buFont typeface="Wingdings" pitchFamily="2" charset="2"/>
              <a:buChar char="v"/>
            </a:pPr>
            <a:r>
              <a:rPr lang="en-US" sz="2800" b="1" dirty="0">
                <a:solidFill>
                  <a:srgbClr val="FFC000"/>
                </a:solidFill>
              </a:rPr>
              <a:t>Measures (</a:t>
            </a:r>
            <a:r>
              <a:rPr lang="en-US" sz="2800" b="1" i="1" dirty="0">
                <a:solidFill>
                  <a:srgbClr val="FFC000"/>
                </a:solidFill>
              </a:rPr>
              <a:t>Measurement refers to the procedure of attributing qualities or quantities to specific characteristics of objects, persons or events</a:t>
            </a:r>
            <a:r>
              <a:rPr lang="en-US" sz="2800" b="1" dirty="0">
                <a:solidFill>
                  <a:srgbClr val="FFC000"/>
                </a:solidFill>
              </a:rPr>
              <a:t>)</a:t>
            </a:r>
          </a:p>
          <a:p>
            <a:pPr marL="457200" indent="-457200" algn="l" rtl="0">
              <a:buClr>
                <a:srgbClr val="2BF54D"/>
              </a:buClr>
              <a:buFont typeface="Wingdings" pitchFamily="2" charset="2"/>
              <a:buChar char="v"/>
            </a:pPr>
            <a:r>
              <a:rPr lang="en-US" sz="2800" b="1" dirty="0">
                <a:solidFill>
                  <a:srgbClr val="FFC000"/>
                </a:solidFill>
              </a:rPr>
              <a:t>Intervention (if applicable)</a:t>
            </a:r>
          </a:p>
          <a:p>
            <a:pPr marL="457200" indent="-457200" algn="l" rtl="0">
              <a:buClr>
                <a:srgbClr val="2BF54D"/>
              </a:buClr>
              <a:buFont typeface="Wingdings" pitchFamily="2" charset="2"/>
              <a:buChar char="v"/>
            </a:pPr>
            <a:r>
              <a:rPr lang="en-US" sz="2800" b="1" dirty="0">
                <a:solidFill>
                  <a:srgbClr val="FFC000"/>
                </a:solidFill>
              </a:rPr>
              <a:t>Analysis</a:t>
            </a:r>
            <a:r>
              <a:rPr lang="en-US" sz="28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EE21218D-2022-418B-9BBD-F0DF2CE34070}"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12</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323528" y="1124572"/>
            <a:ext cx="8352928" cy="5273053"/>
            <a:chOff x="1070" y="918"/>
            <a:chExt cx="3167" cy="5824"/>
          </a:xfrm>
        </p:grpSpPr>
        <p:sp>
          <p:nvSpPr>
            <p:cNvPr id="4101" name="AutoShape 3"/>
            <p:cNvSpPr>
              <a:spLocks noChangeArrowheads="1" noTextEdit="1"/>
            </p:cNvSpPr>
            <p:nvPr/>
          </p:nvSpPr>
          <p:spPr bwMode="auto">
            <a:xfrm>
              <a:off x="1070" y="1275"/>
              <a:ext cx="3167" cy="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C000"/>
                </a:solidFill>
              </a:endParaRPr>
            </a:p>
          </p:txBody>
        </p:sp>
        <p:cxnSp>
          <p:nvCxnSpPr>
            <p:cNvPr id="4102" name="_s58372"/>
            <p:cNvCxnSpPr>
              <a:cxnSpLocks noChangeShapeType="1"/>
              <a:stCxn id="4124" idx="1"/>
              <a:endCxn id="4116" idx="2"/>
            </p:cNvCxnSpPr>
            <p:nvPr/>
          </p:nvCxnSpPr>
          <p:spPr bwMode="auto">
            <a:xfrm rot="10800000">
              <a:off x="2078" y="5447"/>
              <a:ext cx="144" cy="1151"/>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3" name="_s58373"/>
            <p:cNvCxnSpPr>
              <a:cxnSpLocks noChangeShapeType="1"/>
              <a:stCxn id="4123" idx="1"/>
              <a:endCxn id="4116" idx="2"/>
            </p:cNvCxnSpPr>
            <p:nvPr/>
          </p:nvCxnSpPr>
          <p:spPr bwMode="auto">
            <a:xfrm rot="10800000">
              <a:off x="2078" y="5447"/>
              <a:ext cx="144" cy="719"/>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4" name="_s58374"/>
            <p:cNvCxnSpPr>
              <a:cxnSpLocks noChangeShapeType="1"/>
              <a:stCxn id="4121" idx="1"/>
              <a:endCxn id="4116" idx="2"/>
            </p:cNvCxnSpPr>
            <p:nvPr/>
          </p:nvCxnSpPr>
          <p:spPr bwMode="auto">
            <a:xfrm rot="10800000">
              <a:off x="2078" y="5447"/>
              <a:ext cx="144" cy="288"/>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5" name="_s58375"/>
            <p:cNvCxnSpPr>
              <a:cxnSpLocks noChangeShapeType="1"/>
              <a:stCxn id="4126" idx="1"/>
              <a:endCxn id="4120" idx="2"/>
            </p:cNvCxnSpPr>
            <p:nvPr/>
          </p:nvCxnSpPr>
          <p:spPr bwMode="auto">
            <a:xfrm rot="10800000">
              <a:off x="3230" y="4151"/>
              <a:ext cx="144" cy="721"/>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6" name="_s58376"/>
            <p:cNvCxnSpPr>
              <a:cxnSpLocks noChangeShapeType="1"/>
              <a:stCxn id="4125" idx="1"/>
              <a:endCxn id="4120" idx="2"/>
            </p:cNvCxnSpPr>
            <p:nvPr/>
          </p:nvCxnSpPr>
          <p:spPr bwMode="auto">
            <a:xfrm rot="10800000">
              <a:off x="3230" y="4151"/>
              <a:ext cx="144" cy="289"/>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7" name="_s58377"/>
            <p:cNvCxnSpPr>
              <a:cxnSpLocks noChangeShapeType="1"/>
              <a:stCxn id="4122" idx="1"/>
              <a:endCxn id="4117" idx="2"/>
            </p:cNvCxnSpPr>
            <p:nvPr/>
          </p:nvCxnSpPr>
          <p:spPr bwMode="auto">
            <a:xfrm rot="10800000">
              <a:off x="2654" y="2427"/>
              <a:ext cx="144" cy="288"/>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8" name="_s58378"/>
            <p:cNvCxnSpPr>
              <a:cxnSpLocks noChangeShapeType="1"/>
              <a:stCxn id="4120" idx="1"/>
              <a:endCxn id="4118" idx="2"/>
            </p:cNvCxnSpPr>
            <p:nvPr/>
          </p:nvCxnSpPr>
          <p:spPr bwMode="auto">
            <a:xfrm rot="10800000">
              <a:off x="2654" y="3290"/>
              <a:ext cx="144" cy="719"/>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09" name="_s58379"/>
            <p:cNvCxnSpPr>
              <a:cxnSpLocks noChangeShapeType="1"/>
              <a:stCxn id="4119" idx="1"/>
              <a:endCxn id="4118" idx="2"/>
            </p:cNvCxnSpPr>
            <p:nvPr/>
          </p:nvCxnSpPr>
          <p:spPr bwMode="auto">
            <a:xfrm rot="10800000">
              <a:off x="2654" y="3290"/>
              <a:ext cx="144" cy="288"/>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10" name="_s58380"/>
            <p:cNvCxnSpPr>
              <a:cxnSpLocks noChangeShapeType="1"/>
              <a:stCxn id="4118" idx="1"/>
              <a:endCxn id="4115" idx="2"/>
            </p:cNvCxnSpPr>
            <p:nvPr/>
          </p:nvCxnSpPr>
          <p:spPr bwMode="auto">
            <a:xfrm rot="10800000">
              <a:off x="2078" y="1995"/>
              <a:ext cx="144" cy="1152"/>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11" name="_s58381"/>
            <p:cNvCxnSpPr>
              <a:cxnSpLocks noChangeShapeType="1"/>
              <a:stCxn id="4117" idx="1"/>
              <a:endCxn id="4115" idx="2"/>
            </p:cNvCxnSpPr>
            <p:nvPr/>
          </p:nvCxnSpPr>
          <p:spPr bwMode="auto">
            <a:xfrm rot="10800000">
              <a:off x="2078" y="1995"/>
              <a:ext cx="144" cy="289"/>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12" name="_s58382"/>
            <p:cNvCxnSpPr>
              <a:cxnSpLocks noChangeShapeType="1"/>
              <a:stCxn id="4116" idx="1"/>
              <a:endCxn id="4114" idx="2"/>
            </p:cNvCxnSpPr>
            <p:nvPr/>
          </p:nvCxnSpPr>
          <p:spPr bwMode="auto">
            <a:xfrm rot="10800000">
              <a:off x="1576" y="1563"/>
              <a:ext cx="70" cy="3740"/>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cxnSp>
          <p:nvCxnSpPr>
            <p:cNvPr id="4113" name="_s58383"/>
            <p:cNvCxnSpPr>
              <a:cxnSpLocks noChangeShapeType="1"/>
              <a:stCxn id="4115" idx="1"/>
              <a:endCxn id="4114" idx="2"/>
            </p:cNvCxnSpPr>
            <p:nvPr/>
          </p:nvCxnSpPr>
          <p:spPr bwMode="auto">
            <a:xfrm rot="10800000">
              <a:off x="1576" y="1563"/>
              <a:ext cx="70" cy="288"/>
            </a:xfrm>
            <a:prstGeom prst="bentConnector2">
              <a:avLst/>
            </a:prstGeom>
            <a:noFill/>
            <a:ln w="38100">
              <a:solidFill>
                <a:srgbClr val="00B0F0"/>
              </a:solidFill>
              <a:miter lim="800000"/>
              <a:headEnd/>
              <a:tailEnd/>
            </a:ln>
            <a:extLst>
              <a:ext uri="{909E8E84-426E-40DD-AFC4-6F175D3DCCD1}">
                <a14:hiddenFill xmlns:a14="http://schemas.microsoft.com/office/drawing/2010/main">
                  <a:noFill/>
                </a14:hiddenFill>
              </a:ext>
            </a:extLst>
          </p:spPr>
        </p:cxnSp>
        <p:sp>
          <p:nvSpPr>
            <p:cNvPr id="4114" name="_s58384"/>
            <p:cNvSpPr>
              <a:spLocks noChangeArrowheads="1"/>
            </p:cNvSpPr>
            <p:nvPr/>
          </p:nvSpPr>
          <p:spPr bwMode="auto">
            <a:xfrm>
              <a:off x="1075" y="918"/>
              <a:ext cx="1003" cy="645"/>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Main types of </a:t>
              </a:r>
              <a:endParaRPr lang="en-US" altLang="en-US" sz="1800" b="1" dirty="0" smtClean="0">
                <a:solidFill>
                  <a:srgbClr val="FFC000"/>
                </a:solidFill>
                <a:cs typeface="Arial" pitchFamily="34" charset="0"/>
              </a:endParaRPr>
            </a:p>
            <a:p>
              <a:pPr algn="l" rtl="0" eaLnBrk="1" hangingPunct="1">
                <a:spcBef>
                  <a:spcPct val="0"/>
                </a:spcBef>
                <a:buFontTx/>
                <a:buNone/>
              </a:pPr>
              <a:r>
                <a:rPr lang="en-US" altLang="en-US" sz="1800" b="1" dirty="0" smtClean="0">
                  <a:solidFill>
                    <a:srgbClr val="FFC000"/>
                  </a:solidFill>
                  <a:cs typeface="Arial" pitchFamily="34" charset="0"/>
                </a:rPr>
                <a:t>epidemiologic </a:t>
              </a:r>
              <a:r>
                <a:rPr lang="en-US" altLang="en-US" sz="1800" b="1" dirty="0">
                  <a:solidFill>
                    <a:srgbClr val="FFC000"/>
                  </a:solidFill>
                  <a:cs typeface="Arial" pitchFamily="34" charset="0"/>
                </a:rPr>
                <a:t>studies</a:t>
              </a:r>
            </a:p>
          </p:txBody>
        </p:sp>
        <p:sp>
          <p:nvSpPr>
            <p:cNvPr id="4115" name="_s58385"/>
            <p:cNvSpPr>
              <a:spLocks noChangeArrowheads="1"/>
            </p:cNvSpPr>
            <p:nvPr/>
          </p:nvSpPr>
          <p:spPr bwMode="auto">
            <a:xfrm>
              <a:off x="1646" y="1707"/>
              <a:ext cx="864"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Observational Studies</a:t>
              </a:r>
            </a:p>
          </p:txBody>
        </p:sp>
        <p:sp>
          <p:nvSpPr>
            <p:cNvPr id="4116" name="_s58386"/>
            <p:cNvSpPr>
              <a:spLocks noChangeArrowheads="1"/>
            </p:cNvSpPr>
            <p:nvPr/>
          </p:nvSpPr>
          <p:spPr bwMode="auto">
            <a:xfrm>
              <a:off x="1646" y="5159"/>
              <a:ext cx="864"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Experimental Studies </a:t>
              </a:r>
            </a:p>
          </p:txBody>
        </p:sp>
        <p:sp>
          <p:nvSpPr>
            <p:cNvPr id="4117" name="_s58387"/>
            <p:cNvSpPr>
              <a:spLocks noChangeArrowheads="1"/>
            </p:cNvSpPr>
            <p:nvPr/>
          </p:nvSpPr>
          <p:spPr bwMode="auto">
            <a:xfrm>
              <a:off x="2222" y="2139"/>
              <a:ext cx="864"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Aggregate-level unit of observation</a:t>
              </a:r>
            </a:p>
          </p:txBody>
        </p:sp>
        <p:sp>
          <p:nvSpPr>
            <p:cNvPr id="4118" name="_s58388"/>
            <p:cNvSpPr>
              <a:spLocks noChangeArrowheads="1"/>
            </p:cNvSpPr>
            <p:nvPr/>
          </p:nvSpPr>
          <p:spPr bwMode="auto">
            <a:xfrm>
              <a:off x="2222" y="3002"/>
              <a:ext cx="864"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Person-level unit of observation</a:t>
              </a:r>
            </a:p>
          </p:txBody>
        </p:sp>
        <p:sp>
          <p:nvSpPr>
            <p:cNvPr id="4119" name="_s58389"/>
            <p:cNvSpPr>
              <a:spLocks noChangeArrowheads="1"/>
            </p:cNvSpPr>
            <p:nvPr/>
          </p:nvSpPr>
          <p:spPr bwMode="auto">
            <a:xfrm>
              <a:off x="2798" y="3434"/>
              <a:ext cx="864" cy="287"/>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Cross-Sectional </a:t>
              </a:r>
              <a:r>
                <a:rPr lang="en-US" altLang="en-US" sz="1800" b="1" dirty="0" smtClean="0">
                  <a:solidFill>
                    <a:srgbClr val="FFC000"/>
                  </a:solidFill>
                  <a:cs typeface="Arial" pitchFamily="34" charset="0"/>
                </a:rPr>
                <a:t> </a:t>
              </a:r>
              <a:endParaRPr lang="en-US" altLang="en-US" sz="1800" b="1" dirty="0">
                <a:solidFill>
                  <a:srgbClr val="FFC000"/>
                </a:solidFill>
                <a:cs typeface="Arial" pitchFamily="34" charset="0"/>
              </a:endParaRPr>
            </a:p>
          </p:txBody>
        </p:sp>
        <p:sp>
          <p:nvSpPr>
            <p:cNvPr id="4120" name="_s58390"/>
            <p:cNvSpPr>
              <a:spLocks noChangeArrowheads="1"/>
            </p:cNvSpPr>
            <p:nvPr/>
          </p:nvSpPr>
          <p:spPr bwMode="auto">
            <a:xfrm>
              <a:off x="2798" y="3865"/>
              <a:ext cx="864" cy="287"/>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Longitudinal</a:t>
              </a:r>
            </a:p>
          </p:txBody>
        </p:sp>
        <p:sp>
          <p:nvSpPr>
            <p:cNvPr id="4121" name="_s58391"/>
            <p:cNvSpPr>
              <a:spLocks noChangeArrowheads="1"/>
            </p:cNvSpPr>
            <p:nvPr/>
          </p:nvSpPr>
          <p:spPr bwMode="auto">
            <a:xfrm>
              <a:off x="2222" y="5591"/>
              <a:ext cx="863" cy="287"/>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Community trials</a:t>
              </a:r>
            </a:p>
          </p:txBody>
        </p:sp>
        <p:sp>
          <p:nvSpPr>
            <p:cNvPr id="4122" name="_s58392"/>
            <p:cNvSpPr>
              <a:spLocks noChangeArrowheads="1"/>
            </p:cNvSpPr>
            <p:nvPr/>
          </p:nvSpPr>
          <p:spPr bwMode="auto">
            <a:xfrm>
              <a:off x="2798" y="2571"/>
              <a:ext cx="863" cy="287"/>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Ecological </a:t>
              </a:r>
            </a:p>
          </p:txBody>
        </p:sp>
        <p:sp>
          <p:nvSpPr>
            <p:cNvPr id="4123" name="_s58393"/>
            <p:cNvSpPr>
              <a:spLocks noChangeArrowheads="1"/>
            </p:cNvSpPr>
            <p:nvPr/>
          </p:nvSpPr>
          <p:spPr bwMode="auto">
            <a:xfrm>
              <a:off x="2222" y="6022"/>
              <a:ext cx="863"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Field trials</a:t>
              </a:r>
            </a:p>
          </p:txBody>
        </p:sp>
        <p:sp>
          <p:nvSpPr>
            <p:cNvPr id="4124" name="_s58394"/>
            <p:cNvSpPr>
              <a:spLocks noChangeArrowheads="1"/>
            </p:cNvSpPr>
            <p:nvPr/>
          </p:nvSpPr>
          <p:spPr bwMode="auto">
            <a:xfrm>
              <a:off x="2222" y="6454"/>
              <a:ext cx="863"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Clinical trials</a:t>
              </a:r>
            </a:p>
          </p:txBody>
        </p:sp>
        <p:sp>
          <p:nvSpPr>
            <p:cNvPr id="4125" name="_s58395"/>
            <p:cNvSpPr>
              <a:spLocks noChangeArrowheads="1"/>
            </p:cNvSpPr>
            <p:nvPr/>
          </p:nvSpPr>
          <p:spPr bwMode="auto">
            <a:xfrm>
              <a:off x="3374" y="4296"/>
              <a:ext cx="863" cy="287"/>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Cohort </a:t>
              </a:r>
            </a:p>
          </p:txBody>
        </p:sp>
        <p:sp>
          <p:nvSpPr>
            <p:cNvPr id="4126" name="_s58396"/>
            <p:cNvSpPr>
              <a:spLocks noChangeArrowheads="1"/>
            </p:cNvSpPr>
            <p:nvPr/>
          </p:nvSpPr>
          <p:spPr bwMode="auto">
            <a:xfrm>
              <a:off x="3374" y="4727"/>
              <a:ext cx="863" cy="288"/>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FFC000"/>
                  </a:solidFill>
                  <a:cs typeface="Arial" pitchFamily="34" charset="0"/>
                </a:rPr>
                <a:t>Case-Control </a:t>
              </a:r>
            </a:p>
          </p:txBody>
        </p:sp>
      </p:grpSp>
      <p:sp>
        <p:nvSpPr>
          <p:cNvPr id="4099" name="Rectangle 30"/>
          <p:cNvSpPr>
            <a:spLocks noGrp="1" noChangeArrowheads="1"/>
          </p:cNvSpPr>
          <p:nvPr>
            <p:ph type="title"/>
          </p:nvPr>
        </p:nvSpPr>
        <p:spPr>
          <a:xfrm>
            <a:off x="2123728" y="274638"/>
            <a:ext cx="6563072" cy="849934"/>
          </a:xfrm>
        </p:spPr>
        <p:txBody>
          <a:bodyPr>
            <a:normAutofit/>
          </a:bodyPr>
          <a:lstStyle/>
          <a:p>
            <a:r>
              <a:rPr lang="en-US" sz="3600" b="1" dirty="0">
                <a:solidFill>
                  <a:srgbClr val="FFFF00"/>
                </a:solidFill>
                <a:effectLst>
                  <a:outerShdw blurRad="38100" dist="38100" dir="2700000" algn="tl">
                    <a:srgbClr val="000000">
                      <a:alpha val="43137"/>
                    </a:srgbClr>
                  </a:outerShdw>
                </a:effectLst>
              </a:rPr>
              <a:t>Research Methodology</a:t>
            </a:r>
            <a:endParaRPr lang="en-US" altLang="en-US" sz="3600" dirty="0" smtClean="0"/>
          </a:p>
        </p:txBody>
      </p:sp>
      <p:sp>
        <p:nvSpPr>
          <p:cNvPr id="2" name="Date Placeholder 1"/>
          <p:cNvSpPr>
            <a:spLocks noGrp="1"/>
          </p:cNvSpPr>
          <p:nvPr>
            <p:ph type="dt" sz="half" idx="10"/>
          </p:nvPr>
        </p:nvSpPr>
        <p:spPr/>
        <p:txBody>
          <a:bodyPr/>
          <a:lstStyle/>
          <a:p>
            <a:fld id="{D54A6ABD-9903-4D1B-8191-D69BEA28CA25}" type="datetime1">
              <a:rPr lang="ar-SA" smtClean="0"/>
              <a:t>21/05/1437</a:t>
            </a:fld>
            <a:endParaRPr lang="ar-SA"/>
          </a:p>
        </p:txBody>
      </p:sp>
      <p:sp>
        <p:nvSpPr>
          <p:cNvPr id="3" name="Footer Placeholder 2"/>
          <p:cNvSpPr>
            <a:spLocks noGrp="1"/>
          </p:cNvSpPr>
          <p:nvPr>
            <p:ph type="ftr" sz="quarter" idx="11"/>
          </p:nvPr>
        </p:nvSpPr>
        <p:spPr/>
        <p:txBody>
          <a:bodyPr/>
          <a:lstStyle/>
          <a:p>
            <a:r>
              <a:rPr lang="en-US" smtClean="0"/>
              <a:t>Dr. Mohammed ALnaif</a:t>
            </a:r>
            <a:endParaRPr lang="ar-SA"/>
          </a:p>
        </p:txBody>
      </p:sp>
      <p:sp>
        <p:nvSpPr>
          <p:cNvPr id="4" name="Slide Number Placeholder 3"/>
          <p:cNvSpPr>
            <a:spLocks noGrp="1"/>
          </p:cNvSpPr>
          <p:nvPr>
            <p:ph type="sldNum" sz="quarter" idx="12"/>
          </p:nvPr>
        </p:nvSpPr>
        <p:spPr/>
        <p:txBody>
          <a:bodyPr/>
          <a:lstStyle/>
          <a:p>
            <a:fld id="{A1410D2B-2551-48FB-B06B-9D699B2FEE1C}" type="slidenum">
              <a:rPr lang="ar-SA" smtClean="0"/>
              <a:pPr/>
              <a:t>13</a:t>
            </a:fld>
            <a:endParaRPr lang="ar-SA"/>
          </a:p>
        </p:txBody>
      </p:sp>
    </p:spTree>
    <p:extLst>
      <p:ext uri="{BB962C8B-B14F-4D97-AF65-F5344CB8AC3E}">
        <p14:creationId xmlns:p14="http://schemas.microsoft.com/office/powerpoint/2010/main" val="36861961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00034" y="1785926"/>
            <a:ext cx="8215370" cy="4000528"/>
          </a:xfrm>
        </p:spPr>
        <p:txBody>
          <a:bodyPr>
            <a:noAutofit/>
          </a:bodyPr>
          <a:lstStyle/>
          <a:p>
            <a:pPr algn="l" rtl="0"/>
            <a:r>
              <a:rPr lang="en-US" b="1" dirty="0">
                <a:solidFill>
                  <a:srgbClr val="2BF54D"/>
                </a:solidFill>
                <a:effectLst>
                  <a:outerShdw blurRad="38100" dist="38100" dir="2700000" algn="tl">
                    <a:srgbClr val="000000">
                      <a:alpha val="43137"/>
                    </a:srgbClr>
                  </a:outerShdw>
                </a:effectLst>
              </a:rPr>
              <a:t>Design Elements</a:t>
            </a:r>
          </a:p>
          <a:p>
            <a:pPr algn="l" rtl="0"/>
            <a:r>
              <a:rPr lang="en-US" b="1" i="1" dirty="0">
                <a:solidFill>
                  <a:srgbClr val="FFC000"/>
                </a:solidFill>
                <a:effectLst>
                  <a:outerShdw blurRad="38100" dist="38100" dir="2700000" algn="tl">
                    <a:srgbClr val="000000">
                      <a:alpha val="43137"/>
                    </a:srgbClr>
                  </a:outerShdw>
                </a:effectLst>
              </a:rPr>
              <a:t>Experiment</a:t>
            </a:r>
            <a:r>
              <a:rPr lang="en-US" b="1" dirty="0">
                <a:solidFill>
                  <a:srgbClr val="FFC000"/>
                </a:solidFill>
                <a:effectLst>
                  <a:outerShdw blurRad="38100" dist="38100" dir="2700000" algn="tl">
                    <a:srgbClr val="000000">
                      <a:alpha val="43137"/>
                    </a:srgbClr>
                  </a:outerShdw>
                </a:effectLst>
              </a:rPr>
              <a:t>al or Observational</a:t>
            </a:r>
          </a:p>
          <a:p>
            <a:pPr algn="l" rtl="0"/>
            <a:r>
              <a:rPr lang="en-US" b="1" dirty="0">
                <a:effectLst>
                  <a:outerShdw blurRad="38100" dist="38100" dir="2700000" algn="tl">
                    <a:srgbClr val="000000">
                      <a:alpha val="43137"/>
                    </a:srgbClr>
                  </a:outerShdw>
                </a:effectLst>
              </a:rPr>
              <a:t>	</a:t>
            </a:r>
          </a:p>
          <a:p>
            <a:pPr algn="l" rtl="0"/>
            <a:r>
              <a:rPr lang="en-US" b="1" dirty="0">
                <a:solidFill>
                  <a:srgbClr val="2BF54D"/>
                </a:solidFill>
                <a:effectLst>
                  <a:outerShdw blurRad="38100" dist="38100" dir="2700000" algn="tl">
                    <a:srgbClr val="000000">
                      <a:alpha val="43137"/>
                    </a:srgbClr>
                  </a:outerShdw>
                </a:effectLst>
              </a:rPr>
              <a:t>EXPERMENTAL RESEARCH</a:t>
            </a:r>
          </a:p>
          <a:p>
            <a:pPr algn="l" rtl="0"/>
            <a:r>
              <a:rPr lang="en-US" b="1" dirty="0">
                <a:solidFill>
                  <a:srgbClr val="FFC000"/>
                </a:solidFill>
                <a:effectLst>
                  <a:outerShdw blurRad="38100" dist="38100" dir="2700000" algn="tl">
                    <a:srgbClr val="000000">
                      <a:alpha val="43137"/>
                    </a:srgbClr>
                  </a:outerShdw>
                </a:effectLst>
              </a:rPr>
              <a:t>In experimental studies the intervention is under the control of the researcher</a:t>
            </a:r>
            <a:r>
              <a:rPr lang="en-US" b="1" dirty="0" smtClean="0">
                <a:solidFill>
                  <a:srgbClr val="FFC000"/>
                </a:solidFill>
              </a:rPr>
              <a:t>.</a:t>
            </a:r>
            <a:endParaRPr lang="en-US" sz="2800"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06EEF80F-E95E-4D42-BD9B-7B571D4CBEC6}"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14</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00034" y="1785926"/>
            <a:ext cx="8215370" cy="4000528"/>
          </a:xfrm>
        </p:spPr>
        <p:txBody>
          <a:bodyPr>
            <a:noAutofit/>
          </a:bodyPr>
          <a:lstStyle/>
          <a:p>
            <a:pPr algn="l" rtl="0"/>
            <a:r>
              <a:rPr lang="en-US" b="1" dirty="0" smtClean="0">
                <a:solidFill>
                  <a:srgbClr val="2BF54D"/>
                </a:solidFill>
                <a:effectLst>
                  <a:outerShdw blurRad="38100" dist="38100" dir="2700000" algn="tl">
                    <a:srgbClr val="000000">
                      <a:alpha val="43137"/>
                    </a:srgbClr>
                  </a:outerShdw>
                </a:effectLst>
              </a:rPr>
              <a:t>EXPERMENTAL RESEARCH</a:t>
            </a:r>
          </a:p>
          <a:p>
            <a:pPr lvl="0" algn="l" rtl="0"/>
            <a:r>
              <a:rPr lang="en-US" b="1" dirty="0" smtClean="0">
                <a:solidFill>
                  <a:srgbClr val="2BF54D"/>
                </a:solidFill>
                <a:effectLst>
                  <a:outerShdw blurRad="38100" dist="38100" dir="2700000" algn="tl">
                    <a:srgbClr val="000000">
                      <a:alpha val="43137"/>
                    </a:srgbClr>
                  </a:outerShdw>
                </a:effectLst>
              </a:rPr>
              <a:t>Independent </a:t>
            </a:r>
            <a:r>
              <a:rPr lang="en-US" b="1" dirty="0">
                <a:solidFill>
                  <a:srgbClr val="2BF54D"/>
                </a:solidFill>
                <a:effectLst>
                  <a:outerShdw blurRad="38100" dist="38100" dir="2700000" algn="tl">
                    <a:srgbClr val="000000">
                      <a:alpha val="43137"/>
                    </a:srgbClr>
                  </a:outerShdw>
                </a:effectLst>
              </a:rPr>
              <a:t>Variables</a:t>
            </a:r>
            <a:r>
              <a:rPr lang="en-US" b="1" dirty="0">
                <a:solidFill>
                  <a:srgbClr val="FFC000"/>
                </a:solidFill>
                <a:effectLst>
                  <a:outerShdw blurRad="38100" dist="38100" dir="2700000" algn="tl">
                    <a:srgbClr val="000000">
                      <a:alpha val="43137"/>
                    </a:srgbClr>
                  </a:outerShdw>
                </a:effectLst>
              </a:rPr>
              <a:t>: in an experiment an Independent Variable is the variable or condition manipulated or controlled by the researcher.</a:t>
            </a:r>
          </a:p>
          <a:p>
            <a:pPr algn="l" rtl="0"/>
            <a:r>
              <a:rPr lang="en-US" b="1" dirty="0">
                <a:solidFill>
                  <a:srgbClr val="2BF54D"/>
                </a:solidFill>
                <a:effectLst>
                  <a:outerShdw blurRad="38100" dist="38100" dir="2700000" algn="tl">
                    <a:srgbClr val="000000">
                      <a:alpha val="43137"/>
                    </a:srgbClr>
                  </a:outerShdw>
                </a:effectLst>
              </a:rPr>
              <a:t>Dependent Variables</a:t>
            </a:r>
            <a:r>
              <a:rPr lang="en-US" b="1" dirty="0">
                <a:solidFill>
                  <a:srgbClr val="FFC000"/>
                </a:solidFill>
                <a:effectLst>
                  <a:outerShdw blurRad="38100" dist="38100" dir="2700000" algn="tl">
                    <a:srgbClr val="000000">
                      <a:alpha val="43137"/>
                    </a:srgbClr>
                  </a:outerShdw>
                </a:effectLst>
              </a:rPr>
              <a:t>: the outcome variables are termed Dependent Variables</a:t>
            </a:r>
            <a:r>
              <a:rPr lang="en-US" b="1" dirty="0" smtClean="0">
                <a:solidFill>
                  <a:srgbClr val="FFC000"/>
                </a:solidFill>
                <a:effectLst>
                  <a:outerShdw blurRad="38100" dist="38100" dir="2700000" algn="tl">
                    <a:srgbClr val="000000">
                      <a:alpha val="43137"/>
                    </a:srgbClr>
                  </a:outerShdw>
                </a:effectLst>
              </a:rPr>
              <a:t>.</a:t>
            </a:r>
            <a:endParaRPr lang="en-US" sz="2800"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F271E5EF-BD2E-441B-AB56-47F24FFB9AD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15</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2000240"/>
            <a:ext cx="7929618" cy="3786214"/>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EXPERMENTAL RESEARCH</a:t>
            </a:r>
          </a:p>
          <a:p>
            <a:pPr lvl="0" algn="l" rtl="0"/>
            <a:r>
              <a:rPr lang="en-US" sz="3600" b="1" dirty="0" smtClean="0">
                <a:solidFill>
                  <a:srgbClr val="FFC000"/>
                </a:solidFill>
              </a:rPr>
              <a:t>The </a:t>
            </a:r>
            <a:r>
              <a:rPr lang="en-US" sz="3600" b="1" dirty="0" smtClean="0">
                <a:solidFill>
                  <a:srgbClr val="2BF54D"/>
                </a:solidFill>
              </a:rPr>
              <a:t>aim or goal  </a:t>
            </a:r>
            <a:r>
              <a:rPr lang="en-US" sz="3600" b="1" dirty="0">
                <a:solidFill>
                  <a:srgbClr val="FFC000"/>
                </a:solidFill>
              </a:rPr>
              <a:t>is to determine how changes in the Independent variable affect some outcome the dependent variable</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1DDED13A-79B6-478B-B91C-398310192EF8}"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16</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785926"/>
            <a:ext cx="7929618" cy="4000528"/>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EXPERMENTAL RESEARCH</a:t>
            </a:r>
          </a:p>
          <a:p>
            <a:pPr lvl="0" algn="l" rtl="0"/>
            <a:r>
              <a:rPr lang="en-US" sz="3600" b="1" dirty="0" smtClean="0">
                <a:solidFill>
                  <a:srgbClr val="FFC000"/>
                </a:solidFill>
              </a:rPr>
              <a:t>By </a:t>
            </a:r>
            <a:r>
              <a:rPr lang="en-US" sz="3600" b="1" dirty="0">
                <a:solidFill>
                  <a:srgbClr val="FFC000"/>
                </a:solidFill>
              </a:rPr>
              <a:t>controlling the timing or amount of the intervention or which subjects get it and which ones do not, the chances are minimized that other factors outside of the researcher's control could have affected the results</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B9F13B9B-2D1C-4024-A27C-57861C698D6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2000240"/>
            <a:ext cx="7929618" cy="3786214"/>
          </a:xfrm>
        </p:spPr>
        <p:txBody>
          <a:bodyPr>
            <a:noAutofit/>
          </a:bodyPr>
          <a:lstStyle/>
          <a:p>
            <a:pPr lvl="0" algn="l" rtl="0"/>
            <a:r>
              <a:rPr lang="en-US" sz="3600" b="1" dirty="0" smtClean="0">
                <a:solidFill>
                  <a:srgbClr val="2BF54D"/>
                </a:solidFill>
              </a:rPr>
              <a:t>Observational Studies</a:t>
            </a:r>
          </a:p>
          <a:p>
            <a:pPr lvl="0" algn="l" rtl="0"/>
            <a:r>
              <a:rPr lang="en-US" sz="3600" b="1" dirty="0" smtClean="0">
                <a:solidFill>
                  <a:srgbClr val="FFC000"/>
                </a:solidFill>
              </a:rPr>
              <a:t>By </a:t>
            </a:r>
            <a:r>
              <a:rPr lang="en-US" sz="3600" b="1" dirty="0">
                <a:solidFill>
                  <a:srgbClr val="FFC000"/>
                </a:solidFill>
              </a:rPr>
              <a:t>contrast the researcher does not control the intervention in observational studies but rather observes the effects of an experiment in nature</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AAF90A9B-3B4C-4C5A-9F9E-303270ED973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18</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714488"/>
            <a:ext cx="8143932" cy="4071966"/>
          </a:xfrm>
        </p:spPr>
        <p:txBody>
          <a:bodyPr>
            <a:noAutofit/>
          </a:bodyPr>
          <a:lstStyle/>
          <a:p>
            <a:pPr algn="l" rtl="0"/>
            <a:r>
              <a:rPr lang="en-US" sz="3600" b="1" dirty="0">
                <a:solidFill>
                  <a:srgbClr val="2BF54D"/>
                </a:solidFill>
              </a:rPr>
              <a:t>DATA GATHERING</a:t>
            </a:r>
            <a:endParaRPr lang="en-US" sz="3600" dirty="0">
              <a:solidFill>
                <a:srgbClr val="2BF54D"/>
              </a:solidFill>
            </a:endParaRPr>
          </a:p>
          <a:p>
            <a:pPr lvl="0" algn="l" rtl="0">
              <a:buClr>
                <a:srgbClr val="2BF54D"/>
              </a:buClr>
              <a:buFont typeface="Wingdings" pitchFamily="2" charset="2"/>
              <a:buChar char="v"/>
            </a:pPr>
            <a:r>
              <a:rPr lang="en-US" sz="3600" b="1" dirty="0">
                <a:solidFill>
                  <a:srgbClr val="FFC000"/>
                </a:solidFill>
              </a:rPr>
              <a:t>Prospective studies that involve gathering data after the study have begun.</a:t>
            </a:r>
            <a:endParaRPr lang="en-US" sz="3600" dirty="0">
              <a:solidFill>
                <a:srgbClr val="FFC000"/>
              </a:solidFill>
            </a:endParaRPr>
          </a:p>
          <a:p>
            <a:pPr algn="l" rtl="0">
              <a:buClr>
                <a:srgbClr val="2BF54D"/>
              </a:buClr>
              <a:buFont typeface="Wingdings" pitchFamily="2" charset="2"/>
              <a:buChar char="v"/>
            </a:pPr>
            <a:r>
              <a:rPr lang="en-US" sz="3600" b="1" dirty="0">
                <a:solidFill>
                  <a:srgbClr val="FFC000"/>
                </a:solidFill>
              </a:rPr>
              <a:t>Retrospective studies the data have already been collected for other reasons at sometime in the past</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86D7E545-CA22-42B8-B647-5044D4EFD8B7}"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19</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404663"/>
            <a:ext cx="6858048" cy="1296145"/>
          </a:xfrm>
        </p:spPr>
        <p:txBody>
          <a:bodyPr>
            <a:normAutofit/>
          </a:bodyPr>
          <a:lstStyle/>
          <a:p>
            <a:r>
              <a:rPr lang="en-US" b="1" dirty="0" smtClean="0">
                <a:solidFill>
                  <a:srgbClr val="FFFF00"/>
                </a:solidFill>
                <a:effectLst>
                  <a:outerShdw blurRad="38100" dist="38100" dir="2700000" algn="tl">
                    <a:srgbClr val="000000">
                      <a:alpha val="43137"/>
                    </a:srgbClr>
                  </a:outerShdw>
                </a:effectLst>
              </a:rPr>
              <a:t>Research </a:t>
            </a:r>
            <a:r>
              <a:rPr lang="en-US" b="1" dirty="0">
                <a:solidFill>
                  <a:srgbClr val="FFFF00"/>
                </a:solidFill>
                <a:effectLst>
                  <a:outerShdw blurRad="38100" dist="38100" dir="2700000" algn="tl">
                    <a:srgbClr val="000000">
                      <a:alpha val="43137"/>
                    </a:srgbClr>
                  </a:outerShdw>
                </a:effectLst>
              </a:rPr>
              <a:t>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4348" y="2428868"/>
            <a:ext cx="7572428" cy="3209932"/>
          </a:xfrm>
        </p:spPr>
        <p:txBody>
          <a:bodyPr>
            <a:normAutofit/>
          </a:bodyPr>
          <a:lstStyle/>
          <a:p>
            <a:pPr algn="l"/>
            <a:r>
              <a:rPr lang="en-US" sz="3600" b="1" dirty="0" smtClean="0">
                <a:solidFill>
                  <a:srgbClr val="10F03B"/>
                </a:solidFill>
                <a:effectLst>
                  <a:outerShdw blurRad="38100" dist="38100" dir="2700000" algn="tl">
                    <a:srgbClr val="000000">
                      <a:alpha val="43137"/>
                    </a:srgbClr>
                  </a:outerShdw>
                </a:effectLst>
              </a:rPr>
              <a:t>Research Methods </a:t>
            </a:r>
            <a:r>
              <a:rPr lang="en-US" sz="3600" b="1" dirty="0" smtClean="0">
                <a:solidFill>
                  <a:srgbClr val="FFC000"/>
                </a:solidFill>
                <a:effectLst>
                  <a:outerShdw blurRad="38100" dist="38100" dir="2700000" algn="tl">
                    <a:srgbClr val="000000">
                      <a:alpha val="43137"/>
                    </a:srgbClr>
                  </a:outerShdw>
                </a:effectLst>
              </a:rPr>
              <a:t>is a systematic and principled way of obtaining evidence (data, information) for solving health care problems.</a:t>
            </a:r>
          </a:p>
        </p:txBody>
      </p:sp>
      <p:sp>
        <p:nvSpPr>
          <p:cNvPr id="4" name="Date Placeholder 3"/>
          <p:cNvSpPr>
            <a:spLocks noGrp="1"/>
          </p:cNvSpPr>
          <p:nvPr>
            <p:ph type="dt" sz="half" idx="10"/>
          </p:nvPr>
        </p:nvSpPr>
        <p:spPr/>
        <p:txBody>
          <a:bodyPr/>
          <a:lstStyle/>
          <a:p>
            <a:fld id="{53B0DFA1-D0B2-4463-AF4F-E1DCE4934360}"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extLst>
      <p:ext uri="{BB962C8B-B14F-4D97-AF65-F5344CB8AC3E}">
        <p14:creationId xmlns:p14="http://schemas.microsoft.com/office/powerpoint/2010/main" val="3180530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547664" y="116632"/>
            <a:ext cx="5472608" cy="1143000"/>
          </a:xfrm>
        </p:spPr>
        <p:txBody>
          <a:bodyPr>
            <a:normAutofit fontScale="90000"/>
          </a:bodyPr>
          <a:lstStyle/>
          <a:p>
            <a:pPr eaLnBrk="1" hangingPunct="1">
              <a:defRPr/>
            </a:pPr>
            <a:r>
              <a:rPr lang="en-US" sz="4000" b="1" dirty="0" smtClean="0">
                <a:solidFill>
                  <a:srgbClr val="FFFF00"/>
                </a:solidFill>
                <a:latin typeface="+mn-lt"/>
                <a:ea typeface="+mj-ea"/>
                <a:cs typeface="+mj-cs"/>
              </a:rPr>
              <a:t>Prospective, Retrospective, Am-bidirectional </a:t>
            </a:r>
          </a:p>
        </p:txBody>
      </p:sp>
      <p:sp>
        <p:nvSpPr>
          <p:cNvPr id="530436" name="Rectangle 4"/>
          <p:cNvSpPr>
            <a:spLocks noGrp="1" noChangeArrowheads="1"/>
          </p:cNvSpPr>
          <p:nvPr>
            <p:ph type="body" sz="half" idx="1"/>
          </p:nvPr>
        </p:nvSpPr>
        <p:spPr/>
        <p:txBody>
          <a:bodyPr/>
          <a:lstStyle/>
          <a:p>
            <a:pPr algn="l" rtl="0" eaLnBrk="1" hangingPunct="1">
              <a:defRPr/>
            </a:pPr>
            <a:r>
              <a:rPr lang="en-US" altLang="en-US" sz="2400" b="1" dirty="0" smtClean="0">
                <a:solidFill>
                  <a:srgbClr val="FFC000"/>
                </a:solidFill>
                <a:effectLst>
                  <a:outerShdw blurRad="38100" dist="38100" dir="2700000" algn="tl">
                    <a:srgbClr val="000000">
                      <a:alpha val="43137"/>
                    </a:srgbClr>
                  </a:outerShdw>
                </a:effectLst>
                <a:ea typeface="+mn-ea"/>
              </a:rPr>
              <a:t>Based on </a:t>
            </a:r>
            <a:r>
              <a:rPr lang="en-US" altLang="en-US" sz="2400" b="1" i="1" dirty="0" smtClean="0">
                <a:solidFill>
                  <a:srgbClr val="2BF54D"/>
                </a:solidFill>
                <a:effectLst>
                  <a:outerShdw blurRad="38100" dist="38100" dir="2700000" algn="tl">
                    <a:srgbClr val="000000">
                      <a:alpha val="43137"/>
                    </a:srgbClr>
                  </a:outerShdw>
                </a:effectLst>
                <a:ea typeface="+mn-ea"/>
              </a:rPr>
              <a:t>proximity</a:t>
            </a:r>
            <a:r>
              <a:rPr lang="en-US" altLang="en-US" sz="2400" b="1" dirty="0" smtClean="0">
                <a:solidFill>
                  <a:srgbClr val="2BF54D"/>
                </a:solidFill>
                <a:effectLst>
                  <a:outerShdw blurRad="38100" dist="38100" dir="2700000" algn="tl">
                    <a:srgbClr val="000000">
                      <a:alpha val="43137"/>
                    </a:srgbClr>
                  </a:outerShdw>
                </a:effectLst>
                <a:ea typeface="+mn-ea"/>
              </a:rPr>
              <a:t> </a:t>
            </a:r>
            <a:r>
              <a:rPr lang="en-US" altLang="en-US" sz="2400" b="1" dirty="0" smtClean="0">
                <a:solidFill>
                  <a:srgbClr val="FFC000"/>
                </a:solidFill>
                <a:effectLst>
                  <a:outerShdw blurRad="38100" dist="38100" dir="2700000" algn="tl">
                    <a:srgbClr val="000000">
                      <a:alpha val="43137"/>
                    </a:srgbClr>
                  </a:outerShdw>
                </a:effectLst>
                <a:ea typeface="+mn-ea"/>
              </a:rPr>
              <a:t>of data collection to actual events</a:t>
            </a:r>
          </a:p>
          <a:p>
            <a:pPr algn="l" rtl="0" eaLnBrk="1" hangingPunct="1">
              <a:defRPr/>
            </a:pPr>
            <a:r>
              <a:rPr lang="en-US" altLang="en-US" sz="2400" b="1" dirty="0" smtClean="0">
                <a:solidFill>
                  <a:srgbClr val="2BF54D"/>
                </a:solidFill>
                <a:effectLst>
                  <a:outerShdw blurRad="38100" dist="38100" dir="2700000" algn="tl">
                    <a:srgbClr val="000000">
                      <a:alpha val="43137"/>
                    </a:srgbClr>
                  </a:outerShdw>
                </a:effectLst>
                <a:ea typeface="+mn-ea"/>
              </a:rPr>
              <a:t>Prospective </a:t>
            </a:r>
            <a:r>
              <a:rPr lang="en-US" altLang="en-US" sz="2400" b="1" dirty="0" smtClean="0">
                <a:solidFill>
                  <a:srgbClr val="FFC000"/>
                </a:solidFill>
                <a:effectLst>
                  <a:outerShdw blurRad="38100" dist="38100" dir="2700000" algn="tl">
                    <a:srgbClr val="000000">
                      <a:alpha val="43137"/>
                    </a:srgbClr>
                  </a:outerShdw>
                </a:effectLst>
                <a:ea typeface="+mn-ea"/>
              </a:rPr>
              <a:t>= data collected near time of event</a:t>
            </a:r>
          </a:p>
          <a:p>
            <a:pPr algn="l" rtl="0" eaLnBrk="1" hangingPunct="1">
              <a:defRPr/>
            </a:pPr>
            <a:r>
              <a:rPr lang="en-US" altLang="en-US" sz="2400" b="1" dirty="0" smtClean="0">
                <a:solidFill>
                  <a:srgbClr val="2BF54D"/>
                </a:solidFill>
                <a:effectLst>
                  <a:outerShdw blurRad="38100" dist="38100" dir="2700000" algn="tl">
                    <a:srgbClr val="000000">
                      <a:alpha val="43137"/>
                    </a:srgbClr>
                  </a:outerShdw>
                </a:effectLst>
                <a:ea typeface="+mn-ea"/>
              </a:rPr>
              <a:t>Retrospective </a:t>
            </a:r>
            <a:r>
              <a:rPr lang="en-US" altLang="en-US" sz="2400" b="1" dirty="0" smtClean="0">
                <a:solidFill>
                  <a:srgbClr val="FFC000"/>
                </a:solidFill>
                <a:effectLst>
                  <a:outerShdw blurRad="38100" dist="38100" dir="2700000" algn="tl">
                    <a:srgbClr val="000000">
                      <a:alpha val="43137"/>
                    </a:srgbClr>
                  </a:outerShdw>
                </a:effectLst>
                <a:ea typeface="+mn-ea"/>
              </a:rPr>
              <a:t>= data are from the past (“historical data”)</a:t>
            </a:r>
          </a:p>
          <a:p>
            <a:pPr algn="l" rtl="0" eaLnBrk="1" hangingPunct="1">
              <a:defRPr/>
            </a:pPr>
            <a:r>
              <a:rPr lang="en-US" altLang="en-US" sz="2400" b="1" dirty="0" smtClean="0">
                <a:solidFill>
                  <a:srgbClr val="2BF54D"/>
                </a:solidFill>
                <a:effectLst>
                  <a:outerShdw blurRad="38100" dist="38100" dir="2700000" algn="tl">
                    <a:srgbClr val="000000">
                      <a:alpha val="43137"/>
                    </a:srgbClr>
                  </a:outerShdw>
                </a:effectLst>
                <a:ea typeface="+mn-ea"/>
              </a:rPr>
              <a:t>Am-bidirectional</a:t>
            </a:r>
            <a:r>
              <a:rPr lang="en-US" altLang="en-US" sz="2400" b="1" dirty="0" smtClean="0">
                <a:solidFill>
                  <a:srgbClr val="04C4DE"/>
                </a:solidFill>
                <a:effectLst>
                  <a:outerShdw blurRad="38100" dist="38100" dir="2700000" algn="tl">
                    <a:srgbClr val="000000">
                      <a:alpha val="43137"/>
                    </a:srgbClr>
                  </a:outerShdw>
                </a:effectLst>
                <a:ea typeface="+mn-ea"/>
              </a:rPr>
              <a:t> </a:t>
            </a:r>
            <a:r>
              <a:rPr lang="en-US" altLang="en-US" sz="2400" b="1" dirty="0" smtClean="0">
                <a:solidFill>
                  <a:srgbClr val="FFC000"/>
                </a:solidFill>
                <a:effectLst>
                  <a:outerShdw blurRad="38100" dist="38100" dir="2700000" algn="tl">
                    <a:srgbClr val="000000">
                      <a:alpha val="43137"/>
                    </a:srgbClr>
                  </a:outerShdw>
                </a:effectLst>
                <a:ea typeface="+mn-ea"/>
              </a:rPr>
              <a:t>- combination of prospective and retrospective data</a:t>
            </a:r>
          </a:p>
        </p:txBody>
      </p:sp>
      <p:pic>
        <p:nvPicPr>
          <p:cNvPr id="530438" name="Picture 6"/>
          <p:cNvPicPr>
            <a:picLocks noGrp="1" noChangeAspect="1" noChangeArrowheads="1"/>
          </p:cNvPicPr>
          <p:nvPr>
            <p:ph sz="half" idx="2"/>
          </p:nvPr>
        </p:nvPicPr>
        <p:blipFill>
          <a:blip r:embed="rId2"/>
          <a:srcRect/>
          <a:stretch>
            <a:fillRect/>
          </a:stretch>
        </p:blipFill>
        <p:spPr>
          <a:xfrm>
            <a:off x="1331640" y="3789040"/>
            <a:ext cx="6912768" cy="2614612"/>
          </a:xfrm>
        </p:spPr>
      </p:pic>
      <p:sp>
        <p:nvSpPr>
          <p:cNvPr id="2" name="Date Placeholder 1"/>
          <p:cNvSpPr>
            <a:spLocks noGrp="1"/>
          </p:cNvSpPr>
          <p:nvPr>
            <p:ph type="dt" sz="half" idx="10"/>
          </p:nvPr>
        </p:nvSpPr>
        <p:spPr/>
        <p:txBody>
          <a:bodyPr/>
          <a:lstStyle/>
          <a:p>
            <a:pPr>
              <a:defRPr/>
            </a:pPr>
            <a:fld id="{E250F286-1D0F-4D94-B0F9-9CAAF92F1933}" type="datetime1">
              <a:rPr lang="ar-SA" altLang="en-US" smtClean="0"/>
              <a:t>21/05/1437</a:t>
            </a:fld>
            <a:endParaRPr lang="en-US" altLang="en-US"/>
          </a:p>
        </p:txBody>
      </p:sp>
      <p:sp>
        <p:nvSpPr>
          <p:cNvPr id="3" name="Footer Placeholder 2"/>
          <p:cNvSpPr>
            <a:spLocks noGrp="1"/>
          </p:cNvSpPr>
          <p:nvPr>
            <p:ph type="ftr" sz="quarter" idx="11"/>
          </p:nvPr>
        </p:nvSpPr>
        <p:spPr/>
        <p:txBody>
          <a:bodyPr/>
          <a:lstStyle/>
          <a:p>
            <a:pPr>
              <a:defRPr/>
            </a:pPr>
            <a:r>
              <a:rPr lang="en-US" smtClean="0"/>
              <a:t>Dr. Mohammed ALnaif</a:t>
            </a:r>
            <a:endParaRPr lang="en-US"/>
          </a:p>
        </p:txBody>
      </p:sp>
      <p:sp>
        <p:nvSpPr>
          <p:cNvPr id="4" name="Slide Number Placeholder 3"/>
          <p:cNvSpPr>
            <a:spLocks noGrp="1"/>
          </p:cNvSpPr>
          <p:nvPr>
            <p:ph type="sldNum" sz="quarter" idx="12"/>
          </p:nvPr>
        </p:nvSpPr>
        <p:spPr/>
        <p:txBody>
          <a:bodyPr/>
          <a:lstStyle/>
          <a:p>
            <a:pPr>
              <a:defRPr/>
            </a:pPr>
            <a:fld id="{445070CF-6EA2-4C60-8EA7-E2E94A1E5C3A}" type="slidenum">
              <a:rPr lang="en-US" altLang="en-US" smtClean="0"/>
              <a:pPr>
                <a:defRPr/>
              </a:pPr>
              <a:t>20</a:t>
            </a:fld>
            <a:endParaRPr lang="en-US" altLang="en-US"/>
          </a:p>
        </p:txBody>
      </p:sp>
    </p:spTree>
    <p:extLst>
      <p:ext uri="{BB962C8B-B14F-4D97-AF65-F5344CB8AC3E}">
        <p14:creationId xmlns:p14="http://schemas.microsoft.com/office/powerpoint/2010/main" val="4020911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71612"/>
            <a:ext cx="8286808" cy="4214842"/>
          </a:xfrm>
        </p:spPr>
        <p:txBody>
          <a:bodyPr>
            <a:noAutofit/>
          </a:bodyPr>
          <a:lstStyle/>
          <a:p>
            <a:pPr algn="l" rtl="0"/>
            <a:r>
              <a:rPr lang="en-US" b="1" dirty="0">
                <a:solidFill>
                  <a:srgbClr val="2BF54D"/>
                </a:solidFill>
                <a:effectLst>
                  <a:outerShdw blurRad="38100" dist="38100" dir="2700000" algn="tl">
                    <a:srgbClr val="000000">
                      <a:alpha val="43137"/>
                    </a:srgbClr>
                  </a:outerShdw>
                </a:effectLst>
              </a:rPr>
              <a:t>THE NEED FOR CONTROL OR COMPERISON GROUP</a:t>
            </a:r>
          </a:p>
          <a:p>
            <a:pPr algn="l" rtl="0"/>
            <a:r>
              <a:rPr lang="en-US" b="1" dirty="0">
                <a:solidFill>
                  <a:srgbClr val="FFC000"/>
                </a:solidFill>
                <a:effectLst>
                  <a:outerShdw blurRad="38100" dist="38100" dir="2700000" algn="tl">
                    <a:srgbClr val="000000">
                      <a:alpha val="43137"/>
                    </a:srgbClr>
                  </a:outerShdw>
                </a:effectLst>
              </a:rPr>
              <a:t>A control group consist of subjects that undergo exactly the same conditions as the group receiving the treatment, the casual effect of which being investigated. In field research in applied clinical setting we include control groups in the design to ensure internal validity</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D56D4168-4B2D-44C9-999D-46385A4669E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21</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928802"/>
            <a:ext cx="7715304" cy="3857652"/>
          </a:xfrm>
        </p:spPr>
        <p:txBody>
          <a:bodyPr>
            <a:noAutofit/>
          </a:bodyPr>
          <a:lstStyle/>
          <a:p>
            <a:pPr algn="l" rtl="0"/>
            <a:r>
              <a:rPr lang="en-US" sz="3600" b="1" dirty="0">
                <a:solidFill>
                  <a:srgbClr val="2BF54D"/>
                </a:solidFill>
                <a:effectLst>
                  <a:outerShdw blurRad="38100" dist="38100" dir="2700000" algn="tl">
                    <a:srgbClr val="000000">
                      <a:alpha val="43137"/>
                    </a:srgbClr>
                  </a:outerShdw>
                </a:effectLst>
              </a:rPr>
              <a:t>Internal Validity</a:t>
            </a:r>
            <a:endParaRPr lang="en-US" sz="3600" dirty="0">
              <a:solidFill>
                <a:srgbClr val="2BF54D"/>
              </a:solidFill>
              <a:effectLst>
                <a:outerShdw blurRad="38100" dist="38100" dir="2700000" algn="tl">
                  <a:srgbClr val="000000">
                    <a:alpha val="43137"/>
                  </a:srgbClr>
                </a:outerShdw>
              </a:effectLst>
            </a:endParaRPr>
          </a:p>
          <a:p>
            <a:pPr algn="l" rtl="0"/>
            <a:r>
              <a:rPr lang="en-US" sz="3600" b="1" dirty="0">
                <a:solidFill>
                  <a:srgbClr val="FFC000"/>
                </a:solidFill>
                <a:effectLst>
                  <a:outerShdw blurRad="38100" dist="38100" dir="2700000" algn="tl">
                    <a:srgbClr val="000000">
                      <a:alpha val="43137"/>
                    </a:srgbClr>
                  </a:outerShdw>
                </a:effectLst>
              </a:rPr>
              <a:t>In a study internal validity is the ability of the researcher to attribute differences in the groups or participants to the independent variable</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693E99C8-A97B-422A-A81D-5914DEE87C88}"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22</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928802"/>
            <a:ext cx="7929618" cy="3857652"/>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buClr>
                <a:srgbClr val="2BF54D"/>
              </a:buClr>
              <a:buFont typeface="Wingdings" pitchFamily="2" charset="2"/>
              <a:buChar char="v"/>
            </a:pPr>
            <a:r>
              <a:rPr lang="en-US" b="1" dirty="0">
                <a:solidFill>
                  <a:srgbClr val="FFC000"/>
                </a:solidFill>
              </a:rPr>
              <a:t>Definition of the </a:t>
            </a:r>
            <a:r>
              <a:rPr lang="en-US" b="1" dirty="0">
                <a:solidFill>
                  <a:srgbClr val="2BF54D"/>
                </a:solidFill>
              </a:rPr>
              <a:t>population</a:t>
            </a:r>
            <a:r>
              <a:rPr lang="en-US" b="1" dirty="0">
                <a:solidFill>
                  <a:srgbClr val="FFC000"/>
                </a:solidFill>
              </a:rPr>
              <a:t> – researchers defines the population to which they wish to generalize the results.</a:t>
            </a:r>
            <a:endParaRPr lang="en-US" dirty="0">
              <a:solidFill>
                <a:srgbClr val="FFC000"/>
              </a:solidFill>
            </a:endParaRPr>
          </a:p>
          <a:p>
            <a:pPr algn="l" rtl="0">
              <a:buClr>
                <a:srgbClr val="2BF54D"/>
              </a:buClr>
              <a:buFont typeface="Wingdings" pitchFamily="2" charset="2"/>
              <a:buChar char="v"/>
            </a:pPr>
            <a:r>
              <a:rPr lang="en-US" b="1" dirty="0">
                <a:solidFill>
                  <a:srgbClr val="FFC000"/>
                </a:solidFill>
              </a:rPr>
              <a:t>A </a:t>
            </a:r>
            <a:r>
              <a:rPr lang="en-US" b="1" dirty="0">
                <a:solidFill>
                  <a:srgbClr val="2BF54D"/>
                </a:solidFill>
              </a:rPr>
              <a:t>population</a:t>
            </a:r>
            <a:r>
              <a:rPr lang="en-US" b="1" dirty="0">
                <a:solidFill>
                  <a:srgbClr val="FFC000"/>
                </a:solidFill>
              </a:rPr>
              <a:t> is an entire set of persons, objects or events which the researcher intends to study</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D02608E8-9A18-4E88-9472-6705633B9B42}"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23</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8596" y="1500174"/>
            <a:ext cx="8286808" cy="4286280"/>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buClr>
                <a:srgbClr val="2BF54D"/>
              </a:buClr>
              <a:buFont typeface="Wingdings" pitchFamily="2" charset="2"/>
              <a:buChar char="v"/>
            </a:pPr>
            <a:r>
              <a:rPr lang="en-US" b="1" dirty="0">
                <a:solidFill>
                  <a:srgbClr val="FFC000"/>
                </a:solidFill>
              </a:rPr>
              <a:t>A </a:t>
            </a:r>
            <a:r>
              <a:rPr lang="en-US" b="1" dirty="0">
                <a:solidFill>
                  <a:srgbClr val="2BF54D"/>
                </a:solidFill>
              </a:rPr>
              <a:t>sample</a:t>
            </a:r>
            <a:r>
              <a:rPr lang="en-US" b="1" dirty="0">
                <a:solidFill>
                  <a:srgbClr val="FFC000"/>
                </a:solidFill>
              </a:rPr>
              <a:t> is a group of cases to be selected from a population.</a:t>
            </a:r>
            <a:endParaRPr lang="en-US" dirty="0">
              <a:solidFill>
                <a:srgbClr val="FFC000"/>
              </a:solidFill>
            </a:endParaRPr>
          </a:p>
          <a:p>
            <a:pPr lvl="0" algn="l" rtl="0">
              <a:buClr>
                <a:srgbClr val="2BF54D"/>
              </a:buClr>
              <a:buFont typeface="Wingdings" pitchFamily="2" charset="2"/>
              <a:buChar char="v"/>
            </a:pPr>
            <a:r>
              <a:rPr lang="en-US" b="1" dirty="0">
                <a:solidFill>
                  <a:srgbClr val="FFC000"/>
                </a:solidFill>
              </a:rPr>
              <a:t>A </a:t>
            </a:r>
            <a:r>
              <a:rPr lang="en-US" b="1" dirty="0">
                <a:solidFill>
                  <a:srgbClr val="2BF54D"/>
                </a:solidFill>
              </a:rPr>
              <a:t>Cohort</a:t>
            </a:r>
            <a:r>
              <a:rPr lang="en-US" b="1" dirty="0">
                <a:solidFill>
                  <a:srgbClr val="FFC000"/>
                </a:solidFill>
              </a:rPr>
              <a:t> is a group of people who share some attribute.</a:t>
            </a:r>
            <a:endParaRPr lang="en-US" dirty="0">
              <a:solidFill>
                <a:srgbClr val="FFC000"/>
              </a:solidFill>
            </a:endParaRPr>
          </a:p>
          <a:p>
            <a:pPr algn="l" rtl="0">
              <a:buClr>
                <a:srgbClr val="2BF54D"/>
              </a:buClr>
              <a:buFont typeface="Wingdings" pitchFamily="2" charset="2"/>
              <a:buChar char="v"/>
            </a:pPr>
            <a:r>
              <a:rPr lang="en-US" b="1" dirty="0">
                <a:solidFill>
                  <a:srgbClr val="FFC000"/>
                </a:solidFill>
              </a:rPr>
              <a:t>Selection of the </a:t>
            </a:r>
            <a:r>
              <a:rPr lang="en-US" b="1" dirty="0">
                <a:solidFill>
                  <a:srgbClr val="2BF54D"/>
                </a:solidFill>
              </a:rPr>
              <a:t>sample</a:t>
            </a:r>
            <a:r>
              <a:rPr lang="en-US" b="1" dirty="0">
                <a:solidFill>
                  <a:srgbClr val="FFC000"/>
                </a:solidFill>
              </a:rPr>
              <a:t> – using an appropriate sampling method, the sample is selected from the </a:t>
            </a:r>
            <a:r>
              <a:rPr lang="en-US" b="1" dirty="0" smtClean="0">
                <a:solidFill>
                  <a:srgbClr val="FFC000"/>
                </a:solidFill>
              </a:rPr>
              <a:t>population</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9D73D2FC-B799-4B3D-B975-433F549AF8F8}"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24</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42910" y="1643050"/>
            <a:ext cx="8072494" cy="4143404"/>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buClr>
                <a:srgbClr val="2BF54D"/>
              </a:buClr>
              <a:buFont typeface="Wingdings" pitchFamily="2" charset="2"/>
              <a:buChar char="v"/>
            </a:pPr>
            <a:r>
              <a:rPr lang="en-US" sz="3600" b="1" dirty="0">
                <a:solidFill>
                  <a:srgbClr val="FFC000"/>
                </a:solidFill>
                <a:effectLst>
                  <a:outerShdw blurRad="38100" dist="38100" dir="2700000" algn="tl">
                    <a:srgbClr val="000000">
                      <a:alpha val="43137"/>
                    </a:srgbClr>
                  </a:outerShdw>
                </a:effectLst>
              </a:rPr>
              <a:t>A </a:t>
            </a:r>
            <a:r>
              <a:rPr lang="en-US" sz="3600" b="1" dirty="0">
                <a:solidFill>
                  <a:srgbClr val="2BF54D"/>
                </a:solidFill>
                <a:effectLst>
                  <a:outerShdw blurRad="38100" dist="38100" dir="2700000" algn="tl">
                    <a:srgbClr val="000000">
                      <a:alpha val="43137"/>
                    </a:srgbClr>
                  </a:outerShdw>
                </a:effectLst>
              </a:rPr>
              <a:t>representative sample </a:t>
            </a:r>
            <a:r>
              <a:rPr lang="en-US" sz="3600" b="1" dirty="0">
                <a:solidFill>
                  <a:srgbClr val="FFC000"/>
                </a:solidFill>
                <a:effectLst>
                  <a:outerShdw blurRad="38100" dist="38100" dir="2700000" algn="tl">
                    <a:srgbClr val="000000">
                      <a:alpha val="43137"/>
                    </a:srgbClr>
                  </a:outerShdw>
                </a:effectLst>
              </a:rPr>
              <a:t>is a sample that accurately reflects the characteristics of the population from which it is drawn. Sometimes called “unbiased” </a:t>
            </a:r>
            <a:r>
              <a:rPr lang="en-US" sz="3600" b="1" dirty="0" smtClean="0">
                <a:solidFill>
                  <a:srgbClr val="FFC000"/>
                </a:solidFill>
                <a:effectLst>
                  <a:outerShdw blurRad="38100" dist="38100" dir="2700000" algn="tl">
                    <a:srgbClr val="000000">
                      <a:alpha val="43137"/>
                    </a:srgbClr>
                  </a:outerShdw>
                </a:effectLst>
              </a:rPr>
              <a:t>sample.</a:t>
            </a:r>
          </a:p>
        </p:txBody>
      </p:sp>
      <p:sp>
        <p:nvSpPr>
          <p:cNvPr id="4" name="Date Placeholder 3"/>
          <p:cNvSpPr>
            <a:spLocks noGrp="1"/>
          </p:cNvSpPr>
          <p:nvPr>
            <p:ph type="dt" sz="half" idx="10"/>
          </p:nvPr>
        </p:nvSpPr>
        <p:spPr/>
        <p:txBody>
          <a:bodyPr/>
          <a:lstStyle/>
          <a:p>
            <a:fld id="{93EA9928-719B-4105-9312-BA8430BA8EF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25</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28662" y="1928802"/>
            <a:ext cx="7786742" cy="3857652"/>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buClr>
                <a:srgbClr val="2BF54D"/>
              </a:buClr>
              <a:buFont typeface="Wingdings" pitchFamily="2" charset="2"/>
              <a:buChar char="v"/>
            </a:pPr>
            <a:r>
              <a:rPr lang="en-US" sz="3600" b="1" dirty="0">
                <a:solidFill>
                  <a:srgbClr val="2BF54D"/>
                </a:solidFill>
              </a:rPr>
              <a:t>A</a:t>
            </a:r>
            <a:r>
              <a:rPr lang="en-US" sz="3600" b="1" dirty="0">
                <a:solidFill>
                  <a:srgbClr val="FFC000"/>
                </a:solidFill>
              </a:rPr>
              <a:t> </a:t>
            </a:r>
            <a:r>
              <a:rPr lang="en-US" sz="3600" b="1" dirty="0">
                <a:solidFill>
                  <a:srgbClr val="2BF54D"/>
                </a:solidFill>
              </a:rPr>
              <a:t>Biased sample </a:t>
            </a:r>
            <a:r>
              <a:rPr lang="en-US" sz="3600" b="1" dirty="0">
                <a:solidFill>
                  <a:srgbClr val="FFC000"/>
                </a:solidFill>
              </a:rPr>
              <a:t>is one that is not representative. It does not reflect the composition of the population to which the researcher is attempting to generalize</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A1FDB823-0043-4A23-A312-9AA2326ADA6E}"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26</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928802"/>
            <a:ext cx="7929618" cy="3857652"/>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buClr>
                <a:srgbClr val="2BF54D"/>
              </a:buClr>
              <a:buFont typeface="Wingdings" pitchFamily="2" charset="2"/>
              <a:buChar char="v"/>
            </a:pPr>
            <a:r>
              <a:rPr lang="en-US" sz="3600" b="1" dirty="0">
                <a:solidFill>
                  <a:srgbClr val="2BF54D"/>
                </a:solidFill>
              </a:rPr>
              <a:t>Random sampling </a:t>
            </a:r>
            <a:r>
              <a:rPr lang="en-US" sz="3600" b="1" dirty="0">
                <a:solidFill>
                  <a:srgbClr val="FFC000"/>
                </a:solidFill>
              </a:rPr>
              <a:t>is one in which all members of the population have an equal chance of selection</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9FCD8307-170C-4196-A4D1-DCD9D5C7E05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929618" cy="4572032"/>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r>
              <a:rPr lang="en-US" sz="3600" b="1" dirty="0">
                <a:solidFill>
                  <a:srgbClr val="2BF54D"/>
                </a:solidFill>
              </a:rPr>
              <a:t>Random sampling </a:t>
            </a:r>
            <a:r>
              <a:rPr lang="en-US" b="1" dirty="0">
                <a:solidFill>
                  <a:srgbClr val="FFC000"/>
                </a:solidFill>
              </a:rPr>
              <a:t>The procedures for drawing a random sample involves two steps:</a:t>
            </a:r>
            <a:endParaRPr lang="en-US" sz="2800" dirty="0">
              <a:solidFill>
                <a:srgbClr val="FFC000"/>
              </a:solidFill>
            </a:endParaRPr>
          </a:p>
          <a:p>
            <a:pPr lvl="1" algn="l" rtl="0">
              <a:buClr>
                <a:srgbClr val="2BF54D"/>
              </a:buClr>
              <a:buFont typeface="Wingdings" pitchFamily="2" charset="2"/>
              <a:buChar char="v"/>
            </a:pPr>
            <a:r>
              <a:rPr lang="en-US" b="1" dirty="0">
                <a:solidFill>
                  <a:srgbClr val="FFC000"/>
                </a:solidFill>
              </a:rPr>
              <a:t>Construction of a list of all members of the population.</a:t>
            </a:r>
            <a:endParaRPr lang="en-US" dirty="0">
              <a:solidFill>
                <a:srgbClr val="FFC000"/>
              </a:solidFill>
            </a:endParaRPr>
          </a:p>
          <a:p>
            <a:pPr lvl="1" algn="l" rtl="0">
              <a:buClr>
                <a:srgbClr val="2BF54D"/>
              </a:buClr>
              <a:buFont typeface="Wingdings" pitchFamily="2" charset="2"/>
              <a:buChar char="v"/>
            </a:pPr>
            <a:r>
              <a:rPr lang="en-US" b="1" dirty="0">
                <a:solidFill>
                  <a:srgbClr val="FFC000"/>
                </a:solidFill>
              </a:rPr>
              <a:t>Using a method such as dice, coins or random number tables to select randomly from the list the number of members required for the </a:t>
            </a:r>
            <a:r>
              <a:rPr lang="en-US" b="1" dirty="0" smtClean="0">
                <a:solidFill>
                  <a:srgbClr val="FFC000"/>
                </a:solidFill>
              </a:rPr>
              <a:t>sample</a:t>
            </a:r>
            <a:r>
              <a:rPr lang="en-US"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11EF8432-FC43-4DA0-AF9D-87220EEA08C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28</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r>
              <a:rPr lang="en-US" b="1" dirty="0" smtClean="0">
                <a:solidFill>
                  <a:srgbClr val="2BF54D"/>
                </a:solidFill>
              </a:rPr>
              <a:t>Quota sampling </a:t>
            </a:r>
            <a:r>
              <a:rPr lang="en-US" b="1" dirty="0" smtClean="0">
                <a:solidFill>
                  <a:srgbClr val="FFC000"/>
                </a:solidFill>
              </a:rPr>
              <a:t>involves a preset number of cases in each subcategory of a given population.</a:t>
            </a:r>
          </a:p>
          <a:p>
            <a:pPr lvl="0" algn="l" rtl="0"/>
            <a:r>
              <a:rPr lang="en-US" b="1" dirty="0" smtClean="0">
                <a:solidFill>
                  <a:srgbClr val="2BF54D"/>
                </a:solidFill>
              </a:rPr>
              <a:t>Stratified random sampling </a:t>
            </a:r>
            <a:r>
              <a:rPr lang="en-US" b="1" dirty="0" smtClean="0">
                <a:solidFill>
                  <a:srgbClr val="FFC000"/>
                </a:solidFill>
              </a:rPr>
              <a:t>same as quota sampling except that each quota is filled by randomly sampling from each subgroup.</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A19C616C-57BC-401A-A4C3-8FA631FE073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29</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4348" y="1928802"/>
            <a:ext cx="7572428" cy="3709998"/>
          </a:xfrm>
        </p:spPr>
        <p:txBody>
          <a:bodyPr>
            <a:normAutofit lnSpcReduction="10000"/>
          </a:bodyPr>
          <a:lstStyle/>
          <a:p>
            <a:pPr algn="l" rtl="0"/>
            <a:r>
              <a:rPr lang="en-US" sz="3600" b="1" dirty="0">
                <a:solidFill>
                  <a:srgbClr val="2BF54D"/>
                </a:solidFill>
              </a:rPr>
              <a:t>METHODS AND KNOWLEDGE</a:t>
            </a:r>
          </a:p>
          <a:p>
            <a:pPr algn="l" rtl="0"/>
            <a:r>
              <a:rPr lang="en-US" sz="3600" b="1" dirty="0" smtClean="0">
                <a:solidFill>
                  <a:srgbClr val="FFC000"/>
                </a:solidFill>
              </a:rPr>
              <a:t>Other </a:t>
            </a:r>
            <a:r>
              <a:rPr lang="en-US" sz="3600" b="1" dirty="0">
                <a:solidFill>
                  <a:srgbClr val="FFC000"/>
                </a:solidFill>
              </a:rPr>
              <a:t>methods of known used in the health science:</a:t>
            </a:r>
          </a:p>
          <a:p>
            <a:pPr lvl="0" algn="l" rtl="0">
              <a:buClr>
                <a:srgbClr val="2BF54D"/>
              </a:buClr>
              <a:buFont typeface="Wingdings" pitchFamily="2" charset="2"/>
              <a:buChar char="v"/>
            </a:pPr>
            <a:r>
              <a:rPr lang="en-US" sz="3600" b="1" dirty="0" smtClean="0">
                <a:solidFill>
                  <a:srgbClr val="FFC000"/>
                </a:solidFill>
              </a:rPr>
              <a:t>Authority</a:t>
            </a:r>
          </a:p>
          <a:p>
            <a:pPr lvl="0" algn="l" rtl="0">
              <a:buClr>
                <a:srgbClr val="2BF54D"/>
              </a:buClr>
              <a:buFont typeface="Wingdings" pitchFamily="2" charset="2"/>
              <a:buChar char="v"/>
            </a:pPr>
            <a:r>
              <a:rPr lang="en-US" sz="3600" b="1" dirty="0" smtClean="0">
                <a:solidFill>
                  <a:srgbClr val="FFC000"/>
                </a:solidFill>
              </a:rPr>
              <a:t>Rationalism</a:t>
            </a:r>
          </a:p>
          <a:p>
            <a:pPr lvl="0" algn="l" rtl="0">
              <a:buClr>
                <a:srgbClr val="2BF54D"/>
              </a:buClr>
              <a:buFont typeface="Wingdings" pitchFamily="2" charset="2"/>
              <a:buChar char="v"/>
            </a:pPr>
            <a:r>
              <a:rPr lang="en-US" sz="3600" b="1" dirty="0" smtClean="0">
                <a:solidFill>
                  <a:srgbClr val="FFC000"/>
                </a:solidFill>
              </a:rPr>
              <a:t>Intuition.</a:t>
            </a:r>
          </a:p>
        </p:txBody>
      </p:sp>
      <p:sp>
        <p:nvSpPr>
          <p:cNvPr id="4" name="Date Placeholder 3"/>
          <p:cNvSpPr>
            <a:spLocks noGrp="1"/>
          </p:cNvSpPr>
          <p:nvPr>
            <p:ph type="dt" sz="half" idx="10"/>
          </p:nvPr>
        </p:nvSpPr>
        <p:spPr/>
        <p:txBody>
          <a:bodyPr/>
          <a:lstStyle/>
          <a:p>
            <a:fld id="{42A06E30-9190-4D00-AB23-0D4D31D3E785}"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a:solidFill>
                  <a:srgbClr val="2BF54D"/>
                </a:solidFill>
              </a:rPr>
              <a:t>SAMPLING</a:t>
            </a:r>
            <a:endParaRPr lang="en-US" sz="3600" dirty="0">
              <a:solidFill>
                <a:srgbClr val="2BF54D"/>
              </a:solidFill>
            </a:endParaRPr>
          </a:p>
          <a:p>
            <a:pPr lvl="0" algn="l" rtl="0"/>
            <a:r>
              <a:rPr lang="en-US" sz="3600" b="1" dirty="0">
                <a:solidFill>
                  <a:srgbClr val="2BF54D"/>
                </a:solidFill>
              </a:rPr>
              <a:t>Area sampling </a:t>
            </a:r>
            <a:r>
              <a:rPr lang="en-US" sz="3600" b="1" dirty="0">
                <a:solidFill>
                  <a:srgbClr val="FFC000"/>
                </a:solidFill>
              </a:rPr>
              <a:t>is a sample taking on the basis of location of cases.</a:t>
            </a:r>
            <a:endParaRPr lang="en-US" sz="3600" dirty="0">
              <a:solidFill>
                <a:srgbClr val="FFC000"/>
              </a:solidFill>
            </a:endParaRPr>
          </a:p>
          <a:p>
            <a:pPr algn="l" rtl="0"/>
            <a:r>
              <a:rPr lang="en-US" sz="3600" b="1" dirty="0">
                <a:solidFill>
                  <a:srgbClr val="2BF54D"/>
                </a:solidFill>
              </a:rPr>
              <a:t>Systematic sampling </a:t>
            </a:r>
            <a:r>
              <a:rPr lang="en-US" sz="3600" b="1" dirty="0">
                <a:solidFill>
                  <a:srgbClr val="FFC000"/>
                </a:solidFill>
              </a:rPr>
              <a:t>is working through a list of the population and choosing, say, every 10</a:t>
            </a:r>
            <a:r>
              <a:rPr lang="en-US" sz="3600" b="1" baseline="30000" dirty="0">
                <a:solidFill>
                  <a:srgbClr val="FFC000"/>
                </a:solidFill>
              </a:rPr>
              <a:t>th</a:t>
            </a:r>
            <a:r>
              <a:rPr lang="en-US" sz="3600" b="1" dirty="0">
                <a:solidFill>
                  <a:srgbClr val="FFC000"/>
                </a:solidFill>
              </a:rPr>
              <a:t> or 20</a:t>
            </a:r>
            <a:r>
              <a:rPr lang="en-US" sz="3600" b="1" baseline="30000" dirty="0">
                <a:solidFill>
                  <a:srgbClr val="FFC000"/>
                </a:solidFill>
              </a:rPr>
              <a:t>th</a:t>
            </a:r>
            <a:r>
              <a:rPr lang="en-US" sz="3600" b="1" dirty="0">
                <a:solidFill>
                  <a:srgbClr val="FFC000"/>
                </a:solidFill>
              </a:rPr>
              <a:t> case for inclusion in the sample</a:t>
            </a:r>
            <a:r>
              <a:rPr lang="en-US" sz="3600" b="1" dirty="0" smtClean="0">
                <a:solidFill>
                  <a:srgbClr val="FFC000"/>
                </a:solidFill>
              </a:rPr>
              <a:t>.</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1CA3F33-632C-4DB6-85CB-4DE638574F5A}"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30</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a:solidFill>
                  <a:srgbClr val="2BF54D"/>
                </a:solidFill>
                <a:effectLst>
                  <a:outerShdw blurRad="38100" dist="38100" dir="2700000" algn="tl">
                    <a:srgbClr val="000000">
                      <a:alpha val="43137"/>
                    </a:srgbClr>
                  </a:outerShdw>
                </a:effectLst>
              </a:rPr>
              <a:t>SAMPLING</a:t>
            </a:r>
          </a:p>
          <a:p>
            <a:pPr lvl="0" algn="l" rtl="0"/>
            <a:r>
              <a:rPr lang="en-US" sz="3600" b="1" dirty="0">
                <a:solidFill>
                  <a:srgbClr val="2BF54D"/>
                </a:solidFill>
              </a:rPr>
              <a:t>Incidental </a:t>
            </a:r>
            <a:r>
              <a:rPr lang="en-US" sz="3600" b="1" dirty="0" smtClean="0">
                <a:solidFill>
                  <a:srgbClr val="2BF54D"/>
                </a:solidFill>
              </a:rPr>
              <a:t>sampling, or Haphazard sampling, or convenience sampling </a:t>
            </a:r>
            <a:r>
              <a:rPr lang="en-US" sz="3600" b="1" dirty="0">
                <a:solidFill>
                  <a:srgbClr val="FFC000"/>
                </a:solidFill>
              </a:rPr>
              <a:t>is the cheapest and easiest sampling method to use. However, it not necessarily biased</a:t>
            </a:r>
            <a:r>
              <a:rPr lang="en-US" sz="3600" b="1" dirty="0" smtClean="0">
                <a:solidFill>
                  <a:srgbClr val="FFC000"/>
                </a:solidFill>
              </a:rPr>
              <a:t>.</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6009C7D9-E0A6-4239-A9D0-5EA2B17D67C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31</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a:solidFill>
                  <a:srgbClr val="2BF54D"/>
                </a:solidFill>
                <a:effectLst>
                  <a:outerShdw blurRad="38100" dist="38100" dir="2700000" algn="tl">
                    <a:srgbClr val="000000">
                      <a:alpha val="43137"/>
                    </a:srgbClr>
                  </a:outerShdw>
                </a:effectLst>
              </a:rPr>
              <a:t>SAMPLING</a:t>
            </a:r>
          </a:p>
          <a:p>
            <a:pPr lvl="0" algn="l" rtl="0"/>
            <a:r>
              <a:rPr lang="en-US" sz="3600" b="1" dirty="0">
                <a:solidFill>
                  <a:srgbClr val="2BF54D"/>
                </a:solidFill>
              </a:rPr>
              <a:t>Optimal number of cases </a:t>
            </a:r>
            <a:r>
              <a:rPr lang="en-US" sz="3600" b="1" dirty="0">
                <a:solidFill>
                  <a:srgbClr val="FFC000"/>
                </a:solidFill>
              </a:rPr>
              <a:t>- Sampling error is reflected in the discrepancy between the true population parameter </a:t>
            </a:r>
            <a:r>
              <a:rPr lang="en-US" sz="3600" b="1" dirty="0" smtClean="0">
                <a:solidFill>
                  <a:srgbClr val="FFC000"/>
                </a:solidFill>
              </a:rPr>
              <a:t>and </a:t>
            </a:r>
            <a:r>
              <a:rPr lang="en-US" sz="3600" b="1" dirty="0">
                <a:solidFill>
                  <a:srgbClr val="FFC000"/>
                </a:solidFill>
              </a:rPr>
              <a:t>the sample statistic</a:t>
            </a:r>
            <a:r>
              <a:rPr lang="en-US" sz="3600" b="1" dirty="0" smtClean="0">
                <a:solidFill>
                  <a:srgbClr val="FFC000"/>
                </a:solidFill>
              </a:rPr>
              <a:t>.</a:t>
            </a:r>
          </a:p>
          <a:p>
            <a:pPr lvl="0" algn="l" rtl="0"/>
            <a:r>
              <a:rPr lang="en-US" sz="3600" b="1" dirty="0" smtClean="0">
                <a:solidFill>
                  <a:srgbClr val="FFC000"/>
                </a:solidFill>
                <a:effectLst>
                  <a:outerShdw blurRad="38100" dist="38100" dir="2700000" algn="tl">
                    <a:srgbClr val="000000">
                      <a:alpha val="43137"/>
                    </a:srgbClr>
                  </a:outerShdw>
                </a:effectLst>
              </a:rPr>
              <a:t>The greater the sample size the smaller the probability of sampling error.</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2282880A-3C09-47C8-90D2-EE66DCA639D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32</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Subject Allocation</a:t>
            </a:r>
          </a:p>
          <a:p>
            <a:pPr algn="l" rtl="0"/>
            <a:r>
              <a:rPr lang="en-US" sz="3600" b="1" dirty="0" smtClean="0">
                <a:solidFill>
                  <a:srgbClr val="2BF54D"/>
                </a:solidFill>
                <a:effectLst>
                  <a:outerShdw blurRad="38100" dist="38100" dir="2700000" algn="tl">
                    <a:srgbClr val="000000">
                      <a:alpha val="43137"/>
                    </a:srgbClr>
                  </a:outerShdw>
                </a:effectLst>
              </a:rPr>
              <a:t>Assignment </a:t>
            </a:r>
            <a:r>
              <a:rPr lang="en-US" sz="3600" b="1" dirty="0">
                <a:solidFill>
                  <a:srgbClr val="2BF54D"/>
                </a:solidFill>
                <a:effectLst>
                  <a:outerShdw blurRad="38100" dist="38100" dir="2700000" algn="tl">
                    <a:srgbClr val="000000">
                      <a:alpha val="43137"/>
                    </a:srgbClr>
                  </a:outerShdw>
                </a:effectLst>
              </a:rPr>
              <a:t>of subjects into groups</a:t>
            </a:r>
          </a:p>
          <a:p>
            <a:pPr algn="l" rtl="0"/>
            <a:r>
              <a:rPr lang="en-US" sz="3600" b="1" dirty="0">
                <a:solidFill>
                  <a:srgbClr val="FFC000"/>
                </a:solidFill>
                <a:effectLst>
                  <a:outerShdw blurRad="38100" dist="38100" dir="2700000" algn="tl">
                    <a:srgbClr val="000000">
                      <a:alpha val="43137"/>
                    </a:srgbClr>
                  </a:outerShdw>
                </a:effectLst>
              </a:rPr>
              <a:t>Assignment procedures – using an assignment procedure, the participants are allocated to </a:t>
            </a:r>
            <a:r>
              <a:rPr lang="en-US" sz="3600" b="1" dirty="0" smtClean="0">
                <a:solidFill>
                  <a:srgbClr val="FFC000"/>
                </a:solidFill>
                <a:effectLst>
                  <a:outerShdw blurRad="38100" dist="38100" dir="2700000" algn="tl">
                    <a:srgbClr val="000000">
                      <a:alpha val="43137"/>
                    </a:srgbClr>
                  </a:outerShdw>
                </a:effectLst>
              </a:rPr>
              <a:t>groups.</a:t>
            </a:r>
            <a:endParaRPr lang="en-US" sz="3600" b="1" dirty="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4EE108D6-7688-44B3-9055-DBE08A2B26B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33</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Subject Allocation</a:t>
            </a:r>
          </a:p>
          <a:p>
            <a:pPr algn="l" rtl="0"/>
            <a:r>
              <a:rPr lang="en-US" sz="3600" b="1" dirty="0" smtClean="0">
                <a:solidFill>
                  <a:srgbClr val="2BF54D"/>
                </a:solidFill>
                <a:effectLst>
                  <a:outerShdw blurRad="38100" dist="38100" dir="2700000" algn="tl">
                    <a:srgbClr val="000000">
                      <a:alpha val="43137"/>
                    </a:srgbClr>
                  </a:outerShdw>
                </a:effectLst>
              </a:rPr>
              <a:t>Random </a:t>
            </a:r>
            <a:r>
              <a:rPr lang="en-US" sz="3600" b="1" dirty="0">
                <a:solidFill>
                  <a:srgbClr val="2BF54D"/>
                </a:solidFill>
                <a:effectLst>
                  <a:outerShdw blurRad="38100" dist="38100" dir="2700000" algn="tl">
                    <a:srgbClr val="000000">
                      <a:alpha val="43137"/>
                    </a:srgbClr>
                  </a:outerShdw>
                </a:effectLst>
              </a:rPr>
              <a:t>Assignment </a:t>
            </a:r>
            <a:r>
              <a:rPr lang="en-US" sz="3600" b="1" dirty="0" smtClean="0">
                <a:solidFill>
                  <a:srgbClr val="FFC000"/>
                </a:solidFill>
                <a:effectLst>
                  <a:outerShdw blurRad="38100" dist="38100" dir="2700000" algn="tl">
                    <a:srgbClr val="000000">
                      <a:alpha val="43137"/>
                    </a:srgbClr>
                  </a:outerShdw>
                </a:effectLst>
              </a:rPr>
              <a:t>to independent groups, all subjects have the same probability of being assigned to the experimental group or the control group.</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3A96B79D-A5D2-468B-B431-869DBCFCE8D3}"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34</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smtClean="0">
                <a:solidFill>
                  <a:srgbClr val="2BF54D"/>
                </a:solidFill>
              </a:rPr>
              <a:t>Assignment </a:t>
            </a:r>
            <a:r>
              <a:rPr lang="en-US" sz="3600" b="1" dirty="0">
                <a:solidFill>
                  <a:srgbClr val="2BF54D"/>
                </a:solidFill>
              </a:rPr>
              <a:t>of subjects into groups</a:t>
            </a:r>
          </a:p>
          <a:p>
            <a:pPr algn="l" rtl="0"/>
            <a:r>
              <a:rPr lang="en-US" b="1" dirty="0">
                <a:solidFill>
                  <a:srgbClr val="2BF54D"/>
                </a:solidFill>
              </a:rPr>
              <a:t>Matched groups</a:t>
            </a:r>
            <a:endParaRPr lang="en-US" dirty="0">
              <a:solidFill>
                <a:srgbClr val="2BF54D"/>
              </a:solidFill>
            </a:endParaRPr>
          </a:p>
          <a:p>
            <a:pPr algn="l" rtl="0"/>
            <a:r>
              <a:rPr lang="en-US" b="1" dirty="0" smtClean="0">
                <a:solidFill>
                  <a:srgbClr val="FFC000"/>
                </a:solidFill>
              </a:rPr>
              <a:t>Matched </a:t>
            </a:r>
            <a:r>
              <a:rPr lang="en-US" b="1" dirty="0">
                <a:solidFill>
                  <a:srgbClr val="FFC000"/>
                </a:solidFill>
              </a:rPr>
              <a:t>subjects are </a:t>
            </a:r>
            <a:r>
              <a:rPr lang="en-US" b="1" dirty="0" smtClean="0">
                <a:solidFill>
                  <a:srgbClr val="FFC000"/>
                </a:solidFill>
              </a:rPr>
              <a:t>formed, that a pair of experimental and control subjects are chosen to be similar as possible in terms of certain key variables, such as age, sex, race, socioeconomic status, number of hospital admissions, or diagnosis.</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8C2EDBF4-7AB1-4331-8FDE-62B817699D29}"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35</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smtClean="0">
                <a:solidFill>
                  <a:srgbClr val="2BF54D"/>
                </a:solidFill>
              </a:rPr>
              <a:t>Assignment </a:t>
            </a:r>
            <a:r>
              <a:rPr lang="en-US" sz="3600" b="1" dirty="0">
                <a:solidFill>
                  <a:srgbClr val="2BF54D"/>
                </a:solidFill>
              </a:rPr>
              <a:t>of subjects into groups</a:t>
            </a:r>
          </a:p>
          <a:p>
            <a:pPr algn="l" rtl="0"/>
            <a:r>
              <a:rPr lang="en-US" b="1" dirty="0">
                <a:solidFill>
                  <a:srgbClr val="2BF54D"/>
                </a:solidFill>
              </a:rPr>
              <a:t>Matched groups</a:t>
            </a:r>
            <a:endParaRPr lang="en-US" dirty="0">
              <a:solidFill>
                <a:srgbClr val="2BF54D"/>
              </a:solidFill>
            </a:endParaRPr>
          </a:p>
          <a:p>
            <a:pPr algn="l" rtl="0"/>
            <a:r>
              <a:rPr lang="en-US" b="1" dirty="0" smtClean="0">
                <a:solidFill>
                  <a:srgbClr val="FFC000"/>
                </a:solidFill>
              </a:rPr>
              <a:t>Then </a:t>
            </a:r>
            <a:r>
              <a:rPr lang="en-US" b="1" dirty="0">
                <a:solidFill>
                  <a:srgbClr val="FFC000"/>
                </a:solidFill>
              </a:rPr>
              <a:t>one member of the pair is randomly assigned to one group and the other member to the other group. This ensures that the two groups have similar characteristics</a:t>
            </a:r>
            <a:r>
              <a:rPr lang="en-US" sz="3600" b="1" dirty="0" smtClean="0">
                <a:solidFill>
                  <a:srgbClr val="FFC000"/>
                </a:solidFill>
                <a:effectLst>
                  <a:outerShdw blurRad="38100" dist="38100" dir="2700000" algn="tl">
                    <a:srgbClr val="000000">
                      <a:alpha val="43137"/>
                    </a:srgbClr>
                  </a:outerShdw>
                </a:effectLst>
              </a:rPr>
              <a:t>.</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FE3817DB-0706-4711-BACE-CCB2B6A21451}"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36</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500174"/>
            <a:ext cx="7715304" cy="4572032"/>
          </a:xfrm>
        </p:spPr>
        <p:txBody>
          <a:bodyPr>
            <a:noAutofit/>
          </a:bodyPr>
          <a:lstStyle/>
          <a:p>
            <a:pPr algn="l" rtl="0"/>
            <a:r>
              <a:rPr lang="en-US" sz="3600" b="1" dirty="0" smtClean="0">
                <a:solidFill>
                  <a:srgbClr val="2BF54D"/>
                </a:solidFill>
              </a:rPr>
              <a:t>Assignment </a:t>
            </a:r>
            <a:r>
              <a:rPr lang="en-US" sz="3600" b="1" dirty="0">
                <a:solidFill>
                  <a:srgbClr val="2BF54D"/>
                </a:solidFill>
              </a:rPr>
              <a:t>of subjects into groups</a:t>
            </a:r>
          </a:p>
          <a:p>
            <a:pPr algn="l" rtl="0"/>
            <a:r>
              <a:rPr lang="en-US" b="1" dirty="0" smtClean="0">
                <a:solidFill>
                  <a:srgbClr val="2BF54D"/>
                </a:solidFill>
              </a:rPr>
              <a:t>Under matched </a:t>
            </a:r>
            <a:r>
              <a:rPr lang="en-US" b="1" dirty="0">
                <a:solidFill>
                  <a:srgbClr val="2BF54D"/>
                </a:solidFill>
              </a:rPr>
              <a:t>groups</a:t>
            </a:r>
            <a:endParaRPr lang="en-US" dirty="0">
              <a:solidFill>
                <a:srgbClr val="2BF54D"/>
              </a:solidFill>
            </a:endParaRPr>
          </a:p>
          <a:p>
            <a:pPr algn="l" rtl="0"/>
            <a:r>
              <a:rPr lang="en-US" b="1" dirty="0" smtClean="0">
                <a:solidFill>
                  <a:srgbClr val="FFC000"/>
                </a:solidFill>
              </a:rPr>
              <a:t>If they differ on some variable that is related to the outcome of the study</a:t>
            </a:r>
            <a:r>
              <a:rPr lang="en-US" sz="3600" b="1" dirty="0" smtClean="0">
                <a:solidFill>
                  <a:srgbClr val="FFC000"/>
                </a:solidFill>
                <a:effectLst>
                  <a:outerShdw blurRad="38100" dist="38100" dir="2700000" algn="tl">
                    <a:srgbClr val="000000">
                      <a:alpha val="43137"/>
                    </a:srgbClr>
                  </a:outerShdw>
                </a:effectLst>
              </a:rPr>
              <a:t>.</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64ED059D-583E-4881-8036-7CA6C3A52F22}"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2143116"/>
            <a:ext cx="7715304" cy="3929090"/>
          </a:xfrm>
        </p:spPr>
        <p:txBody>
          <a:bodyPr>
            <a:noAutofit/>
          </a:bodyPr>
          <a:lstStyle/>
          <a:p>
            <a:pPr algn="l" rtl="0"/>
            <a:r>
              <a:rPr lang="en-US" sz="3600" b="1" dirty="0" smtClean="0">
                <a:solidFill>
                  <a:srgbClr val="2BF54D"/>
                </a:solidFill>
              </a:rPr>
              <a:t>EXTERNAL VALIDITY OF EXPERMENTS</a:t>
            </a:r>
          </a:p>
          <a:p>
            <a:pPr algn="l" rtl="0"/>
            <a:r>
              <a:rPr lang="en-US" sz="3600" b="1" dirty="0" smtClean="0">
                <a:solidFill>
                  <a:srgbClr val="FFC000"/>
                </a:solidFill>
              </a:rPr>
              <a:t>External validity refers to the extent to which the results of an investigation can be generalized to other samples or situations</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4C90E115-1047-4C4A-BD29-85D0915A28A7}"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38</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785926"/>
            <a:ext cx="7715304" cy="4286280"/>
          </a:xfrm>
        </p:spPr>
        <p:txBody>
          <a:bodyPr>
            <a:noAutofit/>
          </a:bodyPr>
          <a:lstStyle/>
          <a:p>
            <a:pPr algn="l" rtl="0"/>
            <a:r>
              <a:rPr lang="en-US" sz="3600" b="1" dirty="0" smtClean="0">
                <a:solidFill>
                  <a:srgbClr val="2BF54D"/>
                </a:solidFill>
              </a:rPr>
              <a:t>THREATS TO VALIDITY</a:t>
            </a:r>
          </a:p>
          <a:p>
            <a:pPr algn="l" rtl="0"/>
            <a:r>
              <a:rPr lang="en-US" sz="3600" b="1" dirty="0" smtClean="0">
                <a:solidFill>
                  <a:srgbClr val="FFC000"/>
                </a:solidFill>
              </a:rPr>
              <a:t>The purpose of any study is to tell us what is “really”  happening in the world</a:t>
            </a:r>
            <a:r>
              <a:rPr lang="en-US" sz="3600" b="1" dirty="0" smtClean="0">
                <a:solidFill>
                  <a:srgbClr val="FFC000"/>
                </a:solidFill>
                <a:effectLst>
                  <a:outerShdw blurRad="38100" dist="38100" dir="2700000" algn="tl">
                    <a:srgbClr val="000000">
                      <a:alpha val="43137"/>
                    </a:srgbClr>
                  </a:outerShdw>
                </a:effectLst>
              </a:rPr>
              <a:t>. Does streptokinase reduce cardiac mortality? What causes sudden infant death syndrome? </a:t>
            </a:r>
          </a:p>
        </p:txBody>
      </p:sp>
      <p:sp>
        <p:nvSpPr>
          <p:cNvPr id="4" name="Date Placeholder 3"/>
          <p:cNvSpPr>
            <a:spLocks noGrp="1"/>
          </p:cNvSpPr>
          <p:nvPr>
            <p:ph type="dt" sz="half" idx="10"/>
          </p:nvPr>
        </p:nvSpPr>
        <p:spPr/>
        <p:txBody>
          <a:bodyPr/>
          <a:lstStyle/>
          <a:p>
            <a:fld id="{B2848A2D-7C00-46CD-9787-A46D3D6057BC}"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39</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4348" y="1928802"/>
            <a:ext cx="7786742" cy="3709998"/>
          </a:xfrm>
        </p:spPr>
        <p:txBody>
          <a:bodyPr>
            <a:normAutofit fontScale="85000" lnSpcReduction="10000"/>
          </a:bodyPr>
          <a:lstStyle/>
          <a:p>
            <a:pPr algn="l" rtl="0"/>
            <a:r>
              <a:rPr lang="en-US" sz="3900" b="1" dirty="0">
                <a:solidFill>
                  <a:srgbClr val="2BF54D"/>
                </a:solidFill>
              </a:rPr>
              <a:t>Basis of scientific method:</a:t>
            </a:r>
          </a:p>
          <a:p>
            <a:pPr lvl="0" algn="l" rtl="0">
              <a:buClr>
                <a:srgbClr val="2BF54D"/>
              </a:buClr>
              <a:buFont typeface="Wingdings" pitchFamily="2" charset="2"/>
              <a:buChar char="v"/>
            </a:pPr>
            <a:r>
              <a:rPr lang="en-US" sz="3800" b="1" dirty="0">
                <a:solidFill>
                  <a:srgbClr val="04C4DE"/>
                </a:solidFill>
                <a:effectLst>
                  <a:outerShdw blurRad="38100" dist="38100" dir="2700000" algn="tl">
                    <a:srgbClr val="000000">
                      <a:alpha val="43137"/>
                    </a:srgbClr>
                  </a:outerShdw>
                </a:effectLst>
              </a:rPr>
              <a:t>Scepticism</a:t>
            </a:r>
            <a:r>
              <a:rPr lang="en-US" sz="3800" b="1" dirty="0">
                <a:solidFill>
                  <a:srgbClr val="FFC000"/>
                </a:solidFill>
                <a:effectLst>
                  <a:outerShdw blurRad="38100" dist="38100" dir="2700000" algn="tl">
                    <a:srgbClr val="000000">
                      <a:alpha val="43137"/>
                    </a:srgbClr>
                  </a:outerShdw>
                </a:effectLst>
              </a:rPr>
              <a:t> (open to doubt and </a:t>
            </a:r>
            <a:r>
              <a:rPr lang="en-US" sz="3800" b="1" dirty="0" smtClean="0">
                <a:solidFill>
                  <a:srgbClr val="FFC000"/>
                </a:solidFill>
                <a:effectLst>
                  <a:outerShdw blurRad="38100" dist="38100" dir="2700000" algn="tl">
                    <a:srgbClr val="000000">
                      <a:alpha val="43137"/>
                    </a:srgbClr>
                  </a:outerShdw>
                </a:effectLst>
              </a:rPr>
              <a:t>analysis)</a:t>
            </a:r>
          </a:p>
          <a:p>
            <a:pPr marL="365125" indent="-365125" algn="l" rtl="0">
              <a:buClr>
                <a:srgbClr val="2BF54D"/>
              </a:buClr>
              <a:buFont typeface="Wingdings" pitchFamily="2" charset="2"/>
              <a:buChar char="v"/>
            </a:pPr>
            <a:r>
              <a:rPr lang="en-US" sz="3800" b="1" dirty="0" smtClean="0">
                <a:solidFill>
                  <a:srgbClr val="04C4DE"/>
                </a:solidFill>
                <a:effectLst>
                  <a:outerShdw blurRad="38100" dist="38100" dir="2700000" algn="tl">
                    <a:srgbClr val="000000">
                      <a:alpha val="43137"/>
                    </a:srgbClr>
                  </a:outerShdw>
                </a:effectLst>
              </a:rPr>
              <a:t>Determinism</a:t>
            </a:r>
            <a:r>
              <a:rPr lang="en-US" sz="3800" b="1" dirty="0" smtClean="0">
                <a:solidFill>
                  <a:srgbClr val="FFC000"/>
                </a:solidFill>
                <a:effectLst>
                  <a:outerShdw blurRad="38100" dist="38100" dir="2700000" algn="tl">
                    <a:srgbClr val="000000">
                      <a:alpha val="43137"/>
                    </a:srgbClr>
                  </a:outerShdw>
                </a:effectLst>
              </a:rPr>
              <a:t> </a:t>
            </a:r>
            <a:r>
              <a:rPr lang="en-US" sz="3800" b="1" dirty="0">
                <a:solidFill>
                  <a:srgbClr val="FFC000"/>
                </a:solidFill>
                <a:effectLst>
                  <a:outerShdw blurRad="38100" dist="38100" dir="2700000" algn="tl">
                    <a:srgbClr val="000000">
                      <a:alpha val="43137"/>
                    </a:srgbClr>
                  </a:outerShdw>
                </a:effectLst>
              </a:rPr>
              <a:t>(events in the world occur according to regular laws and </a:t>
            </a:r>
            <a:r>
              <a:rPr lang="en-US" sz="3800" b="1" dirty="0" smtClean="0">
                <a:solidFill>
                  <a:srgbClr val="FFC000"/>
                </a:solidFill>
                <a:effectLst>
                  <a:outerShdw blurRad="38100" dist="38100" dir="2700000" algn="tl">
                    <a:srgbClr val="000000">
                      <a:alpha val="43137"/>
                    </a:srgbClr>
                  </a:outerShdw>
                </a:effectLst>
              </a:rPr>
              <a:t>causes)</a:t>
            </a:r>
          </a:p>
          <a:p>
            <a:pPr marL="365125" lvl="0" indent="-365125" algn="l" rtl="0">
              <a:buClr>
                <a:srgbClr val="2BF54D"/>
              </a:buClr>
              <a:buFont typeface="Wingdings" pitchFamily="2" charset="2"/>
              <a:buChar char="v"/>
            </a:pPr>
            <a:r>
              <a:rPr lang="en-US" sz="3800" b="1" dirty="0" smtClean="0">
                <a:solidFill>
                  <a:srgbClr val="04C4DE"/>
                </a:solidFill>
                <a:effectLst>
                  <a:outerShdw blurRad="38100" dist="38100" dir="2700000" algn="tl">
                    <a:srgbClr val="000000">
                      <a:alpha val="43137"/>
                    </a:srgbClr>
                  </a:outerShdw>
                </a:effectLst>
              </a:rPr>
              <a:t>Empiricism</a:t>
            </a:r>
            <a:r>
              <a:rPr lang="en-US" sz="3800" b="1" dirty="0" smtClean="0">
                <a:solidFill>
                  <a:srgbClr val="FFC000"/>
                </a:solidFill>
                <a:effectLst>
                  <a:outerShdw blurRad="38100" dist="38100" dir="2700000" algn="tl">
                    <a:srgbClr val="000000">
                      <a:alpha val="43137"/>
                    </a:srgbClr>
                  </a:outerShdw>
                </a:effectLst>
              </a:rPr>
              <a:t> </a:t>
            </a:r>
            <a:r>
              <a:rPr lang="en-US" sz="3800" b="1" dirty="0">
                <a:solidFill>
                  <a:srgbClr val="FFC000"/>
                </a:solidFill>
                <a:effectLst>
                  <a:outerShdw blurRad="38100" dist="38100" dir="2700000" algn="tl">
                    <a:srgbClr val="000000">
                      <a:alpha val="43137"/>
                    </a:srgbClr>
                  </a:outerShdw>
                </a:effectLst>
              </a:rPr>
              <a:t>(enquiry ought to be conducted through observation and experiments</a:t>
            </a:r>
            <a:r>
              <a:rPr lang="en-US" sz="3800" b="1" dirty="0" smtClean="0">
                <a:solidFill>
                  <a:srgbClr val="FFC000"/>
                </a:solidFill>
                <a:effectLst>
                  <a:outerShdw blurRad="38100" dist="38100" dir="2700000" algn="tl">
                    <a:srgbClr val="000000">
                      <a:alpha val="43137"/>
                    </a:srgbClr>
                  </a:outerShdw>
                </a:effectLst>
              </a:rPr>
              <a:t>)</a:t>
            </a:r>
            <a:r>
              <a:rPr lang="en-US" sz="3600" b="1" dirty="0" smtClean="0">
                <a:solidFill>
                  <a:srgbClr val="FFC000"/>
                </a:solidFill>
              </a:rPr>
              <a:t>.</a:t>
            </a:r>
          </a:p>
        </p:txBody>
      </p:sp>
      <p:sp>
        <p:nvSpPr>
          <p:cNvPr id="4" name="Date Placeholder 3"/>
          <p:cNvSpPr>
            <a:spLocks noGrp="1"/>
          </p:cNvSpPr>
          <p:nvPr>
            <p:ph type="dt" sz="half" idx="10"/>
          </p:nvPr>
        </p:nvSpPr>
        <p:spPr/>
        <p:txBody>
          <a:bodyPr/>
          <a:lstStyle/>
          <a:p>
            <a:fld id="{08D74070-1CC2-448B-A6F2-A62354302364}"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52" y="285728"/>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b="1" dirty="0" smtClean="0">
                <a:solidFill>
                  <a:srgbClr val="2BF54D"/>
                </a:solidFill>
              </a:rPr>
              <a:t>THREATS TO INTERNAL VALIDITY</a:t>
            </a:r>
          </a:p>
          <a:p>
            <a:pPr marL="514350" lvl="0" indent="-514350" algn="l" rtl="0">
              <a:spcBef>
                <a:spcPts val="0"/>
              </a:spcBef>
              <a:buFont typeface="+mj-lt"/>
              <a:buAutoNum type="arabicPeriod"/>
            </a:pPr>
            <a:r>
              <a:rPr lang="en-US" b="1" dirty="0" smtClean="0">
                <a:solidFill>
                  <a:srgbClr val="FFC000"/>
                </a:solidFill>
              </a:rPr>
              <a:t>History</a:t>
            </a:r>
          </a:p>
          <a:p>
            <a:pPr marL="514350" lvl="0" indent="-514350" algn="l" rtl="0">
              <a:spcBef>
                <a:spcPts val="0"/>
              </a:spcBef>
              <a:buFont typeface="+mj-lt"/>
              <a:buAutoNum type="arabicPeriod"/>
            </a:pPr>
            <a:r>
              <a:rPr lang="en-US" b="1" dirty="0" smtClean="0">
                <a:solidFill>
                  <a:srgbClr val="FFC000"/>
                </a:solidFill>
              </a:rPr>
              <a:t>Maturation</a:t>
            </a:r>
          </a:p>
          <a:p>
            <a:pPr marL="514350" lvl="0" indent="-514350" algn="l" rtl="0">
              <a:spcBef>
                <a:spcPts val="0"/>
              </a:spcBef>
              <a:buFont typeface="+mj-lt"/>
              <a:buAutoNum type="arabicPeriod"/>
            </a:pPr>
            <a:r>
              <a:rPr lang="en-US" b="1" dirty="0" smtClean="0">
                <a:solidFill>
                  <a:srgbClr val="FFC000"/>
                </a:solidFill>
              </a:rPr>
              <a:t>Testing</a:t>
            </a:r>
          </a:p>
          <a:p>
            <a:pPr marL="514350" lvl="0" indent="-514350" algn="l" rtl="0">
              <a:spcBef>
                <a:spcPts val="0"/>
              </a:spcBef>
              <a:buFont typeface="+mj-lt"/>
              <a:buAutoNum type="arabicPeriod"/>
            </a:pPr>
            <a:r>
              <a:rPr lang="en-US" b="1" dirty="0" smtClean="0">
                <a:solidFill>
                  <a:srgbClr val="FFC000"/>
                </a:solidFill>
              </a:rPr>
              <a:t>Instrumentation</a:t>
            </a:r>
          </a:p>
          <a:p>
            <a:pPr marL="514350" lvl="0" indent="-514350" algn="l" rtl="0">
              <a:spcBef>
                <a:spcPts val="0"/>
              </a:spcBef>
              <a:buFont typeface="+mj-lt"/>
              <a:buAutoNum type="arabicPeriod"/>
            </a:pPr>
            <a:r>
              <a:rPr lang="en-US" b="1" dirty="0" smtClean="0">
                <a:solidFill>
                  <a:srgbClr val="FFC000"/>
                </a:solidFill>
              </a:rPr>
              <a:t>Regression to the mean</a:t>
            </a:r>
          </a:p>
          <a:p>
            <a:pPr marL="514350" lvl="0" indent="-514350" algn="l" rtl="0">
              <a:spcBef>
                <a:spcPts val="0"/>
              </a:spcBef>
              <a:buFont typeface="+mj-lt"/>
              <a:buAutoNum type="arabicPeriod"/>
            </a:pPr>
            <a:r>
              <a:rPr lang="en-US" b="1" dirty="0" smtClean="0">
                <a:solidFill>
                  <a:srgbClr val="FFC000"/>
                </a:solidFill>
              </a:rPr>
              <a:t>Selection or assignment errors</a:t>
            </a:r>
          </a:p>
          <a:p>
            <a:pPr marL="514350" indent="-514350" algn="l" rtl="0">
              <a:spcBef>
                <a:spcPts val="0"/>
              </a:spcBef>
              <a:buFont typeface="+mj-lt"/>
              <a:buAutoNum type="arabicPeriod"/>
            </a:pPr>
            <a:r>
              <a:rPr lang="en-US" b="1" dirty="0" smtClean="0">
                <a:solidFill>
                  <a:srgbClr val="FFC000"/>
                </a:solidFill>
              </a:rPr>
              <a:t>Mortality</a:t>
            </a:r>
            <a:r>
              <a:rPr lang="en-US" sz="3600"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ED6460A8-61BD-415F-9556-DBA5BECF25E5}"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40</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rPr>
              <a:t>THREATS TO INTERNAL VALIDITY</a:t>
            </a:r>
          </a:p>
          <a:p>
            <a:pPr marL="514350" lvl="0" indent="-514350" algn="l" rtl="0">
              <a:spcBef>
                <a:spcPts val="0"/>
              </a:spcBef>
            </a:pPr>
            <a:r>
              <a:rPr lang="en-US" sz="3600" b="1" dirty="0" smtClean="0">
                <a:solidFill>
                  <a:srgbClr val="2BF54D"/>
                </a:solidFill>
                <a:effectLst>
                  <a:outerShdw blurRad="38100" dist="38100" dir="2700000" algn="tl">
                    <a:srgbClr val="000000">
                      <a:alpha val="43137"/>
                    </a:srgbClr>
                  </a:outerShdw>
                </a:effectLst>
              </a:rPr>
              <a:t>History </a:t>
            </a:r>
          </a:p>
          <a:p>
            <a:pPr marL="514350" lvl="0" indent="-514350" algn="l" rtl="0">
              <a:spcBef>
                <a:spcPts val="0"/>
              </a:spcBef>
            </a:pPr>
            <a:r>
              <a:rPr lang="en-US" sz="3600" b="1" dirty="0" smtClean="0">
                <a:solidFill>
                  <a:srgbClr val="FFC000"/>
                </a:solidFill>
              </a:rPr>
              <a:t>This refer to events that intervene between the pre-test and post–test  that do not form part of the treatment  being investigated by the researcher</a:t>
            </a:r>
          </a:p>
        </p:txBody>
      </p:sp>
      <p:sp>
        <p:nvSpPr>
          <p:cNvPr id="4" name="Date Placeholder 3"/>
          <p:cNvSpPr>
            <a:spLocks noGrp="1"/>
          </p:cNvSpPr>
          <p:nvPr>
            <p:ph type="dt" sz="half" idx="10"/>
          </p:nvPr>
        </p:nvSpPr>
        <p:spPr/>
        <p:txBody>
          <a:bodyPr/>
          <a:lstStyle/>
          <a:p>
            <a:fld id="{769F278B-6F36-418C-B596-AB9C52ACBBE1}"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41</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rPr>
              <a:t>THREATS TO INTERNAL VALIDITY</a:t>
            </a:r>
          </a:p>
          <a:p>
            <a:pPr marL="514350" lvl="0" indent="-514350" algn="l" rtl="0">
              <a:spcBef>
                <a:spcPts val="0"/>
              </a:spcBef>
            </a:pPr>
            <a:r>
              <a:rPr lang="en-US" sz="3600" b="1" dirty="0" smtClean="0">
                <a:solidFill>
                  <a:srgbClr val="2BF54D"/>
                </a:solidFill>
              </a:rPr>
              <a:t>Maturation</a:t>
            </a:r>
          </a:p>
          <a:p>
            <a:pPr marL="514350" lvl="0" indent="-514350" algn="l" rtl="0">
              <a:spcBef>
                <a:spcPts val="0"/>
              </a:spcBef>
            </a:pPr>
            <a:r>
              <a:rPr lang="en-US" sz="3600" b="1" dirty="0" smtClean="0">
                <a:solidFill>
                  <a:srgbClr val="FFC000"/>
                </a:solidFill>
              </a:rPr>
              <a:t>In a study overtime, the patients may naturally mature.  This is a particular problem with pediatric and geriatric populations.  </a:t>
            </a:r>
          </a:p>
        </p:txBody>
      </p:sp>
      <p:sp>
        <p:nvSpPr>
          <p:cNvPr id="4" name="Date Placeholder 3"/>
          <p:cNvSpPr>
            <a:spLocks noGrp="1"/>
          </p:cNvSpPr>
          <p:nvPr>
            <p:ph type="dt" sz="half" idx="10"/>
          </p:nvPr>
        </p:nvSpPr>
        <p:spPr/>
        <p:txBody>
          <a:bodyPr/>
          <a:lstStyle/>
          <a:p>
            <a:fld id="{B9C12E56-13EB-4D1D-BDFB-DB50DB19E6E1}"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42</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effectLst>
                  <a:outerShdw blurRad="38100" dist="38100" dir="2700000" algn="tl">
                    <a:srgbClr val="000000">
                      <a:alpha val="43137"/>
                    </a:srgbClr>
                  </a:outerShdw>
                </a:effectLst>
              </a:rPr>
              <a:t>THREATS TO INTERNAL VALIDITY</a:t>
            </a:r>
          </a:p>
          <a:p>
            <a:pPr marL="514350" lvl="0" indent="-514350" algn="l" rtl="0">
              <a:spcBef>
                <a:spcPts val="0"/>
              </a:spcBef>
            </a:pPr>
            <a:r>
              <a:rPr lang="en-US" sz="3600" b="1" dirty="0" smtClean="0">
                <a:solidFill>
                  <a:srgbClr val="2BF54D"/>
                </a:solidFill>
                <a:effectLst>
                  <a:outerShdw blurRad="38100" dist="38100" dir="2700000" algn="tl">
                    <a:srgbClr val="000000">
                      <a:alpha val="43137"/>
                    </a:srgbClr>
                  </a:outerShdw>
                </a:effectLst>
              </a:rPr>
              <a:t>Testing</a:t>
            </a:r>
          </a:p>
          <a:p>
            <a:pPr marL="514350" lvl="0" indent="-514350" algn="l" rtl="0">
              <a:spcBef>
                <a:spcPts val="0"/>
              </a:spcBef>
            </a:pPr>
            <a:r>
              <a:rPr lang="en-US" sz="3600" b="1" dirty="0" smtClean="0">
                <a:solidFill>
                  <a:srgbClr val="FFC000"/>
                </a:solidFill>
                <a:effectLst>
                  <a:outerShdw blurRad="38100" dist="38100" dir="2700000" algn="tl">
                    <a:srgbClr val="000000">
                      <a:alpha val="43137"/>
                    </a:srgbClr>
                  </a:outerShdw>
                </a:effectLst>
              </a:rPr>
              <a:t>The patient as a result of familiarity with the testing procedures, appear to improve spontaneously.</a:t>
            </a:r>
          </a:p>
        </p:txBody>
      </p:sp>
      <p:sp>
        <p:nvSpPr>
          <p:cNvPr id="4" name="Date Placeholder 3"/>
          <p:cNvSpPr>
            <a:spLocks noGrp="1"/>
          </p:cNvSpPr>
          <p:nvPr>
            <p:ph type="dt" sz="half" idx="10"/>
          </p:nvPr>
        </p:nvSpPr>
        <p:spPr/>
        <p:txBody>
          <a:bodyPr/>
          <a:lstStyle/>
          <a:p>
            <a:fld id="{5927D5C2-1BD3-41D7-8CA1-AACF9E49D312}"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43</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effectLst>
                  <a:outerShdw blurRad="38100" dist="38100" dir="2700000" algn="tl">
                    <a:srgbClr val="000000">
                      <a:alpha val="43137"/>
                    </a:srgbClr>
                  </a:outerShdw>
                </a:effectLst>
              </a:rPr>
              <a:t>THREATS TO INTERNAL VALIDITY</a:t>
            </a:r>
          </a:p>
          <a:p>
            <a:pPr marL="514350" lvl="0" indent="-514350" algn="l" rtl="0">
              <a:spcBef>
                <a:spcPts val="0"/>
              </a:spcBef>
            </a:pPr>
            <a:r>
              <a:rPr lang="en-US" sz="3600" b="1" dirty="0" smtClean="0">
                <a:solidFill>
                  <a:srgbClr val="2BF54D"/>
                </a:solidFill>
                <a:effectLst>
                  <a:outerShdw blurRad="38100" dist="38100" dir="2700000" algn="tl">
                    <a:srgbClr val="000000">
                      <a:alpha val="43137"/>
                    </a:srgbClr>
                  </a:outerShdw>
                </a:effectLst>
              </a:rPr>
              <a:t>Instrumentation</a:t>
            </a:r>
          </a:p>
          <a:p>
            <a:pPr marL="514350" lvl="0" indent="-514350" algn="l" rtl="0">
              <a:spcBef>
                <a:spcPts val="0"/>
              </a:spcBef>
            </a:pPr>
            <a:r>
              <a:rPr lang="en-US" sz="3600" b="1" dirty="0" smtClean="0">
                <a:solidFill>
                  <a:srgbClr val="FFC000"/>
                </a:solidFill>
                <a:effectLst>
                  <a:outerShdw blurRad="38100" dist="38100" dir="2700000" algn="tl">
                    <a:srgbClr val="000000">
                      <a:alpha val="43137"/>
                    </a:srgbClr>
                  </a:outerShdw>
                </a:effectLst>
              </a:rPr>
              <a:t>During the time between measurements, the measuring instrument might change</a:t>
            </a:r>
          </a:p>
        </p:txBody>
      </p:sp>
      <p:sp>
        <p:nvSpPr>
          <p:cNvPr id="4" name="Date Placeholder 3"/>
          <p:cNvSpPr>
            <a:spLocks noGrp="1"/>
          </p:cNvSpPr>
          <p:nvPr>
            <p:ph type="dt" sz="half" idx="10"/>
          </p:nvPr>
        </p:nvSpPr>
        <p:spPr/>
        <p:txBody>
          <a:bodyPr/>
          <a:lstStyle/>
          <a:p>
            <a:fld id="{39AF3083-2EE7-4497-9B5D-10108BCE2E2C}"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44</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rPr>
              <a:t>THREATS TO INTERNAL VALIDITY</a:t>
            </a:r>
          </a:p>
          <a:p>
            <a:pPr marL="514350" lvl="0" indent="-514350" algn="l" rtl="0">
              <a:spcBef>
                <a:spcPts val="0"/>
              </a:spcBef>
            </a:pPr>
            <a:r>
              <a:rPr lang="en-US" sz="3600" b="1" dirty="0" smtClean="0">
                <a:solidFill>
                  <a:srgbClr val="2BF54D"/>
                </a:solidFill>
              </a:rPr>
              <a:t>Regression to the mean</a:t>
            </a:r>
          </a:p>
          <a:p>
            <a:pPr marL="514350" lvl="0" indent="-514350" algn="l" rtl="0">
              <a:spcBef>
                <a:spcPts val="0"/>
              </a:spcBef>
            </a:pPr>
            <a:r>
              <a:rPr lang="en-US" sz="3600" b="1" dirty="0" smtClean="0">
                <a:solidFill>
                  <a:srgbClr val="FFC000"/>
                </a:solidFill>
              </a:rPr>
              <a:t>Refers to the phenomenon whereby groups of subjects that are chosen because of extreme scores on any variable will have scores that are less extreme and closer to the mean value when they are retested.</a:t>
            </a:r>
          </a:p>
        </p:txBody>
      </p:sp>
      <p:sp>
        <p:nvSpPr>
          <p:cNvPr id="4" name="Date Placeholder 3"/>
          <p:cNvSpPr>
            <a:spLocks noGrp="1"/>
          </p:cNvSpPr>
          <p:nvPr>
            <p:ph type="dt" sz="half" idx="10"/>
          </p:nvPr>
        </p:nvSpPr>
        <p:spPr/>
        <p:txBody>
          <a:bodyPr/>
          <a:lstStyle/>
          <a:p>
            <a:fld id="{A63E7FF9-809D-4A25-9FFA-54AADB3AB210}"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45</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rPr>
              <a:t>THREATS TO INTERNAL VALIDITY</a:t>
            </a:r>
          </a:p>
          <a:p>
            <a:pPr marL="514350" lvl="0" indent="-514350" algn="l" rtl="0">
              <a:spcBef>
                <a:spcPts val="0"/>
              </a:spcBef>
            </a:pPr>
            <a:r>
              <a:rPr lang="en-US" sz="3600" b="1" dirty="0" smtClean="0">
                <a:solidFill>
                  <a:srgbClr val="2BF54D"/>
                </a:solidFill>
              </a:rPr>
              <a:t>Selection or Assignment Errors</a:t>
            </a:r>
          </a:p>
          <a:p>
            <a:pPr marL="514350" lvl="0" indent="-514350" algn="l" rtl="0">
              <a:spcBef>
                <a:spcPts val="0"/>
              </a:spcBef>
            </a:pPr>
            <a:r>
              <a:rPr lang="en-US" sz="3600" b="1" dirty="0" smtClean="0">
                <a:solidFill>
                  <a:srgbClr val="FFC000"/>
                </a:solidFill>
              </a:rPr>
              <a:t>The groups being compared may be different at the outset because of inadequate assignment or selection procedures, rather than as a result of any treatment effects.</a:t>
            </a:r>
          </a:p>
        </p:txBody>
      </p:sp>
      <p:sp>
        <p:nvSpPr>
          <p:cNvPr id="4" name="Date Placeholder 3"/>
          <p:cNvSpPr>
            <a:spLocks noGrp="1"/>
          </p:cNvSpPr>
          <p:nvPr>
            <p:ph type="dt" sz="half" idx="10"/>
          </p:nvPr>
        </p:nvSpPr>
        <p:spPr/>
        <p:txBody>
          <a:bodyPr/>
          <a:lstStyle/>
          <a:p>
            <a:fld id="{687C6221-E172-4A2A-89E6-C12D2BB341B2}"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46</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428736"/>
            <a:ext cx="7715304" cy="4643470"/>
          </a:xfrm>
        </p:spPr>
        <p:txBody>
          <a:bodyPr>
            <a:noAutofit/>
          </a:bodyPr>
          <a:lstStyle/>
          <a:p>
            <a:pPr algn="l" rtl="0">
              <a:spcBef>
                <a:spcPts val="0"/>
              </a:spcBef>
            </a:pPr>
            <a:r>
              <a:rPr lang="en-US" sz="3600" b="1" dirty="0" smtClean="0">
                <a:solidFill>
                  <a:srgbClr val="2BF54D"/>
                </a:solidFill>
                <a:effectLst>
                  <a:outerShdw blurRad="38100" dist="38100" dir="2700000" algn="tl">
                    <a:srgbClr val="000000">
                      <a:alpha val="43137"/>
                    </a:srgbClr>
                  </a:outerShdw>
                </a:effectLst>
              </a:rPr>
              <a:t>THREATS TO INTERNAL VALIDITY</a:t>
            </a:r>
          </a:p>
          <a:p>
            <a:pPr marL="514350" indent="-514350" algn="l" rtl="0">
              <a:spcBef>
                <a:spcPts val="0"/>
              </a:spcBef>
            </a:pPr>
            <a:r>
              <a:rPr lang="en-US" sz="3600" b="1" dirty="0" smtClean="0">
                <a:solidFill>
                  <a:srgbClr val="2BF54D"/>
                </a:solidFill>
                <a:effectLst>
                  <a:outerShdw blurRad="38100" dist="38100" dir="2700000" algn="tl">
                    <a:srgbClr val="000000">
                      <a:alpha val="43137"/>
                    </a:srgbClr>
                  </a:outerShdw>
                </a:effectLst>
              </a:rPr>
              <a:t>Mortality</a:t>
            </a:r>
            <a:r>
              <a:rPr lang="en-US" sz="3600" b="1" dirty="0" smtClean="0">
                <a:solidFill>
                  <a:srgbClr val="FFC000"/>
                </a:solidFill>
                <a:effectLst>
                  <a:outerShdw blurRad="38100" dist="38100" dir="2700000" algn="tl">
                    <a:srgbClr val="000000">
                      <a:alpha val="43137"/>
                    </a:srgbClr>
                  </a:outerShdw>
                </a:effectLst>
              </a:rPr>
              <a:t> </a:t>
            </a:r>
          </a:p>
          <a:p>
            <a:pPr marL="514350" indent="-514350" algn="l" rtl="0">
              <a:spcBef>
                <a:spcPts val="0"/>
              </a:spcBef>
            </a:pPr>
            <a:r>
              <a:rPr lang="en-US" sz="3600" b="1" dirty="0" smtClean="0">
                <a:solidFill>
                  <a:srgbClr val="FFC000"/>
                </a:solidFill>
                <a:effectLst>
                  <a:outerShdw blurRad="38100" dist="38100" dir="2700000" algn="tl">
                    <a:srgbClr val="000000">
                      <a:alpha val="43137"/>
                    </a:srgbClr>
                  </a:outerShdw>
                </a:effectLst>
              </a:rPr>
              <a:t>Mortality in a study refers to when a participant withdraws from the study before its completion.</a:t>
            </a:r>
          </a:p>
        </p:txBody>
      </p:sp>
      <p:sp>
        <p:nvSpPr>
          <p:cNvPr id="4" name="Date Placeholder 3"/>
          <p:cNvSpPr>
            <a:spLocks noGrp="1"/>
          </p:cNvSpPr>
          <p:nvPr>
            <p:ph type="dt" sz="half" idx="10"/>
          </p:nvPr>
        </p:nvSpPr>
        <p:spPr/>
        <p:txBody>
          <a:bodyPr/>
          <a:lstStyle/>
          <a:p>
            <a:fld id="{DFF35F9E-5D9E-4761-9482-A3E8E6B2FF1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85786" y="1785926"/>
            <a:ext cx="7715304" cy="4286280"/>
          </a:xfrm>
        </p:spPr>
        <p:txBody>
          <a:bodyPr>
            <a:noAutofit/>
          </a:bodyPr>
          <a:lstStyle/>
          <a:p>
            <a:pPr algn="l" rtl="0"/>
            <a:r>
              <a:rPr lang="en-US" sz="3600" b="1" dirty="0" smtClean="0">
                <a:solidFill>
                  <a:srgbClr val="2BF54D"/>
                </a:solidFill>
              </a:rPr>
              <a:t>THREATS TO VALIDITY</a:t>
            </a:r>
          </a:p>
          <a:p>
            <a:pPr algn="l" rtl="0"/>
            <a:r>
              <a:rPr lang="en-US" b="1" dirty="0" smtClean="0">
                <a:solidFill>
                  <a:srgbClr val="FFC000"/>
                </a:solidFill>
              </a:rPr>
              <a:t>We hope that the result of our sample can be generalized to the population at large so the our findings also hold true for similar people. Consequently it is disturbing, at the least, to find different studies coming to opposite conclusions. </a:t>
            </a:r>
            <a:r>
              <a:rPr lang="en-US" sz="3600" b="1" dirty="0" smtClean="0">
                <a:solidFill>
                  <a:srgbClr val="FFC000"/>
                </a:solidFill>
                <a:effectLst>
                  <a:outerShdw blurRad="38100" dist="38100" dir="2700000" algn="tl">
                    <a:srgbClr val="000000">
                      <a:alpha val="43137"/>
                    </a:srgbClr>
                  </a:outerShdw>
                </a:effectLst>
              </a:rPr>
              <a:t> </a:t>
            </a:r>
            <a:endParaRPr lang="en-US" b="1" dirty="0" smtClean="0">
              <a:solidFill>
                <a:srgbClr val="FFC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F7C1DCB6-CD87-46F9-BEEF-6BEDAB67A36A}"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48</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3600" b="1" dirty="0" smtClean="0">
                <a:solidFill>
                  <a:srgbClr val="2BF54D"/>
                </a:solidFill>
              </a:rPr>
              <a:t>THREATS TO VALIDITY</a:t>
            </a:r>
          </a:p>
          <a:p>
            <a:pPr algn="l" rtl="0"/>
            <a:r>
              <a:rPr lang="en-US" b="1" dirty="0" smtClean="0">
                <a:solidFill>
                  <a:srgbClr val="2BF54D"/>
                </a:solidFill>
              </a:rPr>
              <a:t>Subject Selection Biases</a:t>
            </a:r>
          </a:p>
          <a:p>
            <a:pPr algn="l" rtl="0"/>
            <a:r>
              <a:rPr lang="en-US" b="1" dirty="0" smtClean="0">
                <a:solidFill>
                  <a:srgbClr val="FFC000"/>
                </a:solidFill>
              </a:rPr>
              <a:t>Subject selection biases involves many factors that may result in the subjects in the sample being unrepresentative of the population. </a:t>
            </a:r>
          </a:p>
          <a:p>
            <a:pPr algn="l" rtl="0"/>
            <a:r>
              <a:rPr lang="en-US" sz="3600" b="1" dirty="0" smtClean="0">
                <a:solidFill>
                  <a:srgbClr val="2BF54D"/>
                </a:solidFill>
                <a:effectLst>
                  <a:outerShdw blurRad="38100" dist="38100" dir="2700000" algn="tl">
                    <a:srgbClr val="000000">
                      <a:alpha val="43137"/>
                    </a:srgbClr>
                  </a:outerShdw>
                </a:effectLst>
              </a:rPr>
              <a:t>Healthy workers Bias, Incident-Prevalence Volunteer Bias </a:t>
            </a:r>
            <a:endParaRPr lang="en-US" b="1" dirty="0" smtClean="0">
              <a:solidFill>
                <a:srgbClr val="2BF54D"/>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43C1018C-0221-4C62-87A4-8453FAA10D16}"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49</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4348" y="1928802"/>
            <a:ext cx="7786742" cy="3709998"/>
          </a:xfrm>
        </p:spPr>
        <p:txBody>
          <a:bodyPr>
            <a:normAutofit/>
          </a:bodyPr>
          <a:lstStyle/>
          <a:p>
            <a:pPr algn="l" rtl="0"/>
            <a:r>
              <a:rPr lang="en-US" sz="3600" b="1" dirty="0">
                <a:solidFill>
                  <a:srgbClr val="2BF54D"/>
                </a:solidFill>
                <a:effectLst>
                  <a:outerShdw blurRad="38100" dist="38100" dir="2700000" algn="tl">
                    <a:srgbClr val="000000">
                      <a:alpha val="43137"/>
                    </a:srgbClr>
                  </a:outerShdw>
                </a:effectLst>
              </a:rPr>
              <a:t>Hypotheses</a:t>
            </a:r>
            <a:r>
              <a:rPr lang="en-US" sz="3600" b="1" dirty="0">
                <a:solidFill>
                  <a:srgbClr val="FFC000"/>
                </a:solidFill>
                <a:effectLst>
                  <a:outerShdw blurRad="38100" dist="38100" dir="2700000" algn="tl">
                    <a:srgbClr val="000000">
                      <a:alpha val="43137"/>
                    </a:srgbClr>
                  </a:outerShdw>
                </a:effectLst>
              </a:rPr>
              <a:t> are propositions about relationships between variables or differences between groups that are to be tested</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3C7FFBD6-1F76-4C8D-AC98-6A788373B703}"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57224" y="1500174"/>
            <a:ext cx="7429552" cy="4572032"/>
          </a:xfrm>
        </p:spPr>
        <p:txBody>
          <a:bodyPr>
            <a:noAutofit/>
          </a:bodyPr>
          <a:lstStyle/>
          <a:p>
            <a:pPr algn="l" rtl="0"/>
            <a:r>
              <a:rPr lang="en-US" sz="3600" b="1" dirty="0" smtClean="0">
                <a:solidFill>
                  <a:srgbClr val="2BF54D"/>
                </a:solidFill>
              </a:rPr>
              <a:t>THREATS TO VALIDITY</a:t>
            </a:r>
          </a:p>
          <a:p>
            <a:pPr algn="l" rtl="0"/>
            <a:r>
              <a:rPr lang="en-US" sz="3600" b="1" dirty="0" smtClean="0">
                <a:solidFill>
                  <a:srgbClr val="2BF54D"/>
                </a:solidFill>
              </a:rPr>
              <a:t>Hawthorne Effect:</a:t>
            </a:r>
          </a:p>
          <a:p>
            <a:pPr algn="l" rtl="0"/>
            <a:r>
              <a:rPr lang="en-US" sz="3600" b="1" dirty="0" smtClean="0">
                <a:solidFill>
                  <a:srgbClr val="FFC000"/>
                </a:solidFill>
              </a:rPr>
              <a:t>An effect which results in the improvement of subjects performances through being observed and/or social contact.  It is the same as the </a:t>
            </a:r>
            <a:r>
              <a:rPr lang="en-US" sz="3600" b="1" dirty="0" smtClean="0">
                <a:solidFill>
                  <a:srgbClr val="2BF54D"/>
                </a:solidFill>
              </a:rPr>
              <a:t>Placebo effect</a:t>
            </a:r>
            <a:r>
              <a:rPr lang="en-US" sz="3600" b="1" dirty="0" smtClean="0">
                <a:solidFill>
                  <a:srgbClr val="FFC000"/>
                </a:solidFill>
              </a:rPr>
              <a:t>. </a:t>
            </a:r>
          </a:p>
        </p:txBody>
      </p:sp>
      <p:sp>
        <p:nvSpPr>
          <p:cNvPr id="4" name="Date Placeholder 3"/>
          <p:cNvSpPr>
            <a:spLocks noGrp="1"/>
          </p:cNvSpPr>
          <p:nvPr>
            <p:ph type="dt" sz="half" idx="10"/>
          </p:nvPr>
        </p:nvSpPr>
        <p:spPr/>
        <p:txBody>
          <a:bodyPr/>
          <a:lstStyle/>
          <a:p>
            <a:fld id="{277FB476-AB04-424C-B233-120C0A67EA39}"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50</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367463F2-3B71-40A8-9D2F-F942EA0598F5}" type="slidenum">
              <a:rPr lang="en-US" altLang="en-US" sz="1400" smtClean="0"/>
              <a:pPr eaLnBrk="1" hangingPunct="1">
                <a:defRPr/>
              </a:pPr>
              <a:t>51</a:t>
            </a:fld>
            <a:endParaRPr lang="en-US" altLang="en-US" sz="1400" smtClean="0"/>
          </a:p>
        </p:txBody>
      </p:sp>
      <p:sp>
        <p:nvSpPr>
          <p:cNvPr id="392194" name="Rectangle 2"/>
          <p:cNvSpPr>
            <a:spLocks noGrp="1" noChangeArrowheads="1"/>
          </p:cNvSpPr>
          <p:nvPr>
            <p:ph type="title"/>
          </p:nvPr>
        </p:nvSpPr>
        <p:spPr/>
        <p:txBody>
          <a:bodyPr/>
          <a:lstStyle/>
          <a:p>
            <a:pPr eaLnBrk="1" hangingPunct="1">
              <a:defRPr/>
            </a:pPr>
            <a:r>
              <a:rPr lang="en-US" b="1" dirty="0" smtClean="0">
                <a:solidFill>
                  <a:srgbClr val="FFFF00"/>
                </a:solidFill>
                <a:cs typeface="+mj-cs"/>
              </a:rPr>
              <a:t>The Hawthorne Effect</a:t>
            </a:r>
          </a:p>
        </p:txBody>
      </p:sp>
      <p:pic>
        <p:nvPicPr>
          <p:cNvPr id="15364" name="Picture 8" descr="walhwc08-194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5655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1" name="Text Box 9"/>
          <p:cNvSpPr txBox="1">
            <a:spLocks noChangeArrowheads="1"/>
          </p:cNvSpPr>
          <p:nvPr/>
        </p:nvSpPr>
        <p:spPr bwMode="auto">
          <a:xfrm>
            <a:off x="611560" y="1752600"/>
            <a:ext cx="38164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rtl="0">
              <a:spcBef>
                <a:spcPct val="50000"/>
              </a:spcBef>
              <a:defRPr/>
            </a:pPr>
            <a:r>
              <a:rPr lang="en-US" sz="2400" b="1" dirty="0">
                <a:solidFill>
                  <a:srgbClr val="FFC000"/>
                </a:solidFill>
                <a:ea typeface="ＭＳ Ｐゴシック" charset="0"/>
              </a:rPr>
              <a:t>Improvements in behavior because subjects know they are being observed </a:t>
            </a:r>
            <a:r>
              <a:rPr lang="en-US" sz="2400" b="1" dirty="0">
                <a:solidFill>
                  <a:srgbClr val="FFC000"/>
                </a:solidFill>
                <a:ea typeface="ＭＳ Ｐゴシック" charset="0"/>
                <a:sym typeface="Wingdings" charset="0"/>
              </a:rPr>
              <a:t> </a:t>
            </a:r>
            <a:r>
              <a:rPr lang="en-US" sz="2400" b="1" dirty="0">
                <a:solidFill>
                  <a:srgbClr val="FFC000"/>
                </a:solidFill>
                <a:ea typeface="ＭＳ Ｐゴシック" charset="0"/>
              </a:rPr>
              <a:t>effects unrelated to the intervention</a:t>
            </a:r>
          </a:p>
          <a:p>
            <a:pPr algn="l" rtl="0">
              <a:spcBef>
                <a:spcPct val="50000"/>
              </a:spcBef>
              <a:defRPr/>
            </a:pPr>
            <a:r>
              <a:rPr lang="en-US" sz="2400" b="1" dirty="0">
                <a:solidFill>
                  <a:srgbClr val="FFC000"/>
                </a:solidFill>
                <a:ea typeface="ＭＳ Ｐゴシック" charset="0"/>
              </a:rPr>
              <a:t>Initially observed in industrial psychology experiments in the 1930</a:t>
            </a:r>
          </a:p>
          <a:p>
            <a:pPr algn="l" rtl="0">
              <a:spcBef>
                <a:spcPct val="50000"/>
              </a:spcBef>
              <a:defRPr/>
            </a:pPr>
            <a:r>
              <a:rPr lang="en-US" sz="2400" b="1" dirty="0">
                <a:solidFill>
                  <a:srgbClr val="FFC000"/>
                </a:solidFill>
                <a:ea typeface="ＭＳ Ｐゴシック" charset="0"/>
              </a:rPr>
              <a:t>A comparable attention bias effect is seen in trials</a:t>
            </a:r>
          </a:p>
        </p:txBody>
      </p:sp>
    </p:spTree>
    <p:extLst>
      <p:ext uri="{BB962C8B-B14F-4D97-AF65-F5344CB8AC3E}">
        <p14:creationId xmlns:p14="http://schemas.microsoft.com/office/powerpoint/2010/main" val="307254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2201"/>
                                        </p:tgtEl>
                                        <p:attrNameLst>
                                          <p:attrName>style.visibility</p:attrName>
                                        </p:attrNameLst>
                                      </p:cBhvr>
                                      <p:to>
                                        <p:strVal val="visible"/>
                                      </p:to>
                                    </p:set>
                                    <p:animEffect transition="in" filter="blinds(horizontal)">
                                      <p:cBhvr>
                                        <p:cTn id="7" dur="500"/>
                                        <p:tgtEl>
                                          <p:spTgt spid="392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8A63D4FA-7257-4E75-92E2-65B3EBE5B1C7}" type="slidenum">
              <a:rPr lang="en-US" altLang="en-US" sz="1400" smtClean="0"/>
              <a:pPr eaLnBrk="1" hangingPunct="1">
                <a:defRPr/>
              </a:pPr>
              <a:t>52</a:t>
            </a:fld>
            <a:endParaRPr lang="en-US" altLang="en-US" sz="1400" smtClean="0"/>
          </a:p>
        </p:txBody>
      </p:sp>
      <p:pic>
        <p:nvPicPr>
          <p:cNvPr id="273425" name="Picture 17" descr="placebo"/>
          <p:cNvPicPr>
            <a:picLocks noGrp="1" noChangeAspect="1" noChangeArrowheads="1"/>
          </p:cNvPicPr>
          <p:nvPr>
            <p:ph sz="quarter" idx="3"/>
          </p:nvPr>
        </p:nvPicPr>
        <p:blipFill>
          <a:blip r:embed="rId2"/>
          <a:srcRect/>
          <a:stretch>
            <a:fillRect/>
          </a:stretch>
        </p:blipFill>
        <p:spPr>
          <a:xfrm>
            <a:off x="4986338" y="1916832"/>
            <a:ext cx="2100262" cy="22027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73410" name="Rectangle 2"/>
          <p:cNvSpPr>
            <a:spLocks noGrp="1" noChangeArrowheads="1"/>
          </p:cNvSpPr>
          <p:nvPr>
            <p:ph type="title"/>
          </p:nvPr>
        </p:nvSpPr>
        <p:spPr/>
        <p:txBody>
          <a:bodyPr/>
          <a:lstStyle/>
          <a:p>
            <a:pPr eaLnBrk="1" hangingPunct="1">
              <a:defRPr/>
            </a:pPr>
            <a:r>
              <a:rPr lang="en-US" b="1" dirty="0" smtClean="0">
                <a:solidFill>
                  <a:srgbClr val="FFFF00"/>
                </a:solidFill>
                <a:cs typeface="+mj-cs"/>
              </a:rPr>
              <a:t>The placebo effect</a:t>
            </a:r>
          </a:p>
        </p:txBody>
      </p:sp>
      <p:sp>
        <p:nvSpPr>
          <p:cNvPr id="273411" name="Rectangle 3"/>
          <p:cNvSpPr>
            <a:spLocks noGrp="1" noChangeArrowheads="1"/>
          </p:cNvSpPr>
          <p:nvPr>
            <p:ph type="body" sz="half" idx="1"/>
          </p:nvPr>
        </p:nvSpPr>
        <p:spPr>
          <a:xfrm>
            <a:off x="381000" y="1295400"/>
            <a:ext cx="8382000" cy="685800"/>
          </a:xfrm>
        </p:spPr>
        <p:txBody>
          <a:bodyPr/>
          <a:lstStyle/>
          <a:p>
            <a:pPr marL="0" indent="0" eaLnBrk="1" hangingPunct="1">
              <a:buFontTx/>
              <a:buNone/>
              <a:defRPr/>
            </a:pPr>
            <a:r>
              <a:rPr lang="en-US" sz="3000" b="1" dirty="0" smtClean="0">
                <a:solidFill>
                  <a:srgbClr val="FFC000"/>
                </a:solidFill>
                <a:cs typeface="+mn-cs"/>
              </a:rPr>
              <a:t>Improvements attributed to an inert intervention</a:t>
            </a:r>
          </a:p>
        </p:txBody>
      </p:sp>
      <p:pic>
        <p:nvPicPr>
          <p:cNvPr id="273422" name="Picture 14" descr="Image:AntiBiliousBitters.jpg">
            <a:hlinkClick r:id="rId3"/>
          </p:cNvPr>
          <p:cNvPicPr>
            <a:picLocks noGrp="1" noChangeAspect="1" noChangeArrowheads="1"/>
          </p:cNvPicPr>
          <p:nvPr>
            <p:ph sz="quarter" idx="2"/>
          </p:nvPr>
        </p:nvPicPr>
        <p:blipFill>
          <a:blip r:embed="rId4"/>
          <a:srcRect/>
          <a:stretch>
            <a:fillRect/>
          </a:stretch>
        </p:blipFill>
        <p:spPr>
          <a:xfrm>
            <a:off x="609600" y="1905000"/>
            <a:ext cx="2895600" cy="19510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73432" name="Text Box 24"/>
          <p:cNvSpPr txBox="1">
            <a:spLocks noChangeArrowheads="1"/>
          </p:cNvSpPr>
          <p:nvPr/>
        </p:nvSpPr>
        <p:spPr bwMode="auto">
          <a:xfrm>
            <a:off x="457200" y="4119563"/>
            <a:ext cx="8382000" cy="22050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r>
              <a:rPr lang="en-US" altLang="en-US" smtClean="0">
                <a:solidFill>
                  <a:srgbClr val="FFC000"/>
                </a:solidFill>
              </a:rPr>
              <a:t>Despite popular belief, placebos have </a:t>
            </a:r>
            <a:r>
              <a:rPr lang="en-US" altLang="en-US" i="1" smtClean="0">
                <a:solidFill>
                  <a:srgbClr val="FFC000"/>
                </a:solidFill>
              </a:rPr>
              <a:t>no </a:t>
            </a:r>
            <a:r>
              <a:rPr lang="en-US" altLang="en-US" smtClean="0">
                <a:solidFill>
                  <a:srgbClr val="FFC000"/>
                </a:solidFill>
              </a:rPr>
              <a:t>real effect </a:t>
            </a:r>
            <a:br>
              <a:rPr lang="en-US" altLang="en-US" smtClean="0">
                <a:solidFill>
                  <a:srgbClr val="FFC000"/>
                </a:solidFill>
              </a:rPr>
            </a:br>
            <a:r>
              <a:rPr lang="en-US" altLang="en-US" sz="1800" smtClean="0">
                <a:solidFill>
                  <a:srgbClr val="FFC000"/>
                </a:solidFill>
              </a:rPr>
              <a:t> False impressions of placebo effects can be explained by spontaneous improvement, fluctuation of symptoms, regression to the mean, additional treatment, conditional switching of placebo treatment, scaling bias, irrelevant response variables, answers of politeness, experimental subordination, conditioned answers, neurotic or psychotic misjudgment, psychosomatic phenomena, misquotation, etc</a:t>
            </a:r>
            <a:r>
              <a:rPr lang="en-US" altLang="en-US" smtClean="0">
                <a:solidFill>
                  <a:srgbClr val="FFC000"/>
                </a:solidFill>
              </a:rPr>
              <a:t> (</a:t>
            </a:r>
            <a:r>
              <a:rPr lang="en-US" altLang="en-US" sz="1800" smtClean="0">
                <a:solidFill>
                  <a:srgbClr val="FFC000"/>
                </a:solidFill>
              </a:rPr>
              <a:t>Kienle &amp; Kiene, 1997 </a:t>
            </a:r>
            <a:r>
              <a:rPr lang="en-US" altLang="en-US" smtClean="0">
                <a:solidFill>
                  <a:srgbClr val="FFC000"/>
                </a:solidFill>
              </a:rPr>
              <a:t>)</a:t>
            </a:r>
          </a:p>
        </p:txBody>
      </p:sp>
    </p:spTree>
    <p:extLst>
      <p:ext uri="{BB962C8B-B14F-4D97-AF65-F5344CB8AC3E}">
        <p14:creationId xmlns:p14="http://schemas.microsoft.com/office/powerpoint/2010/main" val="207528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32"/>
                                        </p:tgtEl>
                                        <p:attrNameLst>
                                          <p:attrName>style.visibility</p:attrName>
                                        </p:attrNameLst>
                                      </p:cBhvr>
                                      <p:to>
                                        <p:strVal val="visible"/>
                                      </p:to>
                                    </p:set>
                                    <p:animEffect transition="in" filter="blinds(horizontal)">
                                      <p:cBhvr>
                                        <p:cTn id="7" dur="500"/>
                                        <p:tgtEl>
                                          <p:spTgt spid="27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THREATS TO VALIDITY</a:t>
            </a:r>
          </a:p>
          <a:p>
            <a:pPr algn="l" rtl="0"/>
            <a:r>
              <a:rPr lang="en-US" sz="3600" b="1" dirty="0" smtClean="0">
                <a:solidFill>
                  <a:srgbClr val="2BF54D"/>
                </a:solidFill>
                <a:effectLst>
                  <a:outerShdw blurRad="38100" dist="38100" dir="2700000" algn="tl">
                    <a:srgbClr val="000000">
                      <a:alpha val="43137"/>
                    </a:srgbClr>
                  </a:outerShdw>
                </a:effectLst>
              </a:rPr>
              <a:t>The Rosenthal effect: </a:t>
            </a:r>
          </a:p>
          <a:p>
            <a:pPr algn="l" rtl="0"/>
            <a:r>
              <a:rPr lang="en-US" sz="3600" b="1" dirty="0" smtClean="0">
                <a:solidFill>
                  <a:srgbClr val="FFC000"/>
                </a:solidFill>
                <a:effectLst>
                  <a:outerShdw blurRad="38100" dist="38100" dir="2700000" algn="tl">
                    <a:srgbClr val="000000">
                      <a:alpha val="43137"/>
                    </a:srgbClr>
                  </a:outerShdw>
                </a:effectLst>
              </a:rPr>
              <a:t>The expectancy effects, the phenomenon where the expectation of the researchers in a study influence the outcome.</a:t>
            </a:r>
            <a:r>
              <a:rPr lang="en-US" b="1" dirty="0" smtClean="0">
                <a:solidFill>
                  <a:srgbClr val="FFC000"/>
                </a:solidFill>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It is the same as the </a:t>
            </a:r>
            <a:r>
              <a:rPr lang="en-US" sz="3600" b="1" dirty="0" smtClean="0">
                <a:solidFill>
                  <a:srgbClr val="2BF54D"/>
                </a:solidFill>
                <a:effectLst>
                  <a:outerShdw blurRad="38100" dist="38100" dir="2700000" algn="tl">
                    <a:srgbClr val="000000">
                      <a:alpha val="43137"/>
                    </a:srgbClr>
                  </a:outerShdw>
                </a:effectLst>
              </a:rPr>
              <a:t>Placebo effect</a:t>
            </a:r>
            <a:r>
              <a:rPr lang="en-US" sz="3600"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9FA81D7A-8514-4C98-85B5-A8FEC0B87A35}"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53</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THREATS TO VALIDITY</a:t>
            </a:r>
          </a:p>
          <a:p>
            <a:pPr algn="l" rtl="0"/>
            <a:r>
              <a:rPr lang="en-US" sz="3600" b="1" dirty="0" smtClean="0">
                <a:solidFill>
                  <a:srgbClr val="2BF54D"/>
                </a:solidFill>
                <a:effectLst>
                  <a:outerShdw blurRad="38100" dist="38100" dir="2700000" algn="tl">
                    <a:srgbClr val="000000">
                      <a:alpha val="43137"/>
                    </a:srgbClr>
                  </a:outerShdw>
                </a:effectLst>
              </a:rPr>
              <a:t>Blind: </a:t>
            </a:r>
            <a:r>
              <a:rPr lang="en-US" sz="3600" b="1" dirty="0" smtClean="0">
                <a:solidFill>
                  <a:srgbClr val="FFC000"/>
                </a:solidFill>
                <a:effectLst>
                  <a:outerShdw blurRad="38100" dist="38100" dir="2700000" algn="tl">
                    <a:srgbClr val="000000">
                      <a:alpha val="43137"/>
                    </a:srgbClr>
                  </a:outerShdw>
                </a:effectLst>
              </a:rPr>
              <a:t>The purpose of blinding is to prevent various biases from affecting the results.</a:t>
            </a:r>
          </a:p>
          <a:p>
            <a:pPr algn="l" rtl="0"/>
            <a:r>
              <a:rPr lang="en-US" sz="3600" b="1" dirty="0" smtClean="0">
                <a:solidFill>
                  <a:srgbClr val="FFC000"/>
                </a:solidFill>
                <a:effectLst>
                  <a:outerShdw blurRad="38100" dist="38100" dir="2700000" algn="tl">
                    <a:srgbClr val="000000">
                      <a:alpha val="43137"/>
                    </a:srgbClr>
                  </a:outerShdw>
                </a:effectLst>
              </a:rPr>
              <a:t>A person is considered </a:t>
            </a:r>
            <a:r>
              <a:rPr lang="en-US" sz="3600" b="1" dirty="0" smtClean="0">
                <a:solidFill>
                  <a:srgbClr val="2BF54D"/>
                </a:solidFill>
                <a:effectLst>
                  <a:outerShdw blurRad="38100" dist="38100" dir="2700000" algn="tl">
                    <a:srgbClr val="000000">
                      <a:alpha val="43137"/>
                    </a:srgbClr>
                  </a:outerShdw>
                </a:effectLst>
              </a:rPr>
              <a:t>blind</a:t>
            </a:r>
            <a:r>
              <a:rPr lang="en-US" sz="3600" b="1" dirty="0" smtClean="0">
                <a:solidFill>
                  <a:srgbClr val="FFC000"/>
                </a:solidFill>
                <a:effectLst>
                  <a:outerShdw blurRad="38100" dist="38100" dir="2700000" algn="tl">
                    <a:srgbClr val="000000">
                      <a:alpha val="43137"/>
                    </a:srgbClr>
                  </a:outerShdw>
                </a:effectLst>
              </a:rPr>
              <a:t> if he or she is unaware of the group to which a subject belongs. </a:t>
            </a:r>
          </a:p>
        </p:txBody>
      </p:sp>
      <p:sp>
        <p:nvSpPr>
          <p:cNvPr id="4" name="Date Placeholder 3"/>
          <p:cNvSpPr>
            <a:spLocks noGrp="1"/>
          </p:cNvSpPr>
          <p:nvPr>
            <p:ph type="dt" sz="half" idx="10"/>
          </p:nvPr>
        </p:nvSpPr>
        <p:spPr/>
        <p:txBody>
          <a:bodyPr/>
          <a:lstStyle/>
          <a:p>
            <a:fld id="{057742B5-6E66-4A10-B601-E70CEE0964F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54</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THREATS TO VALIDITY</a:t>
            </a:r>
          </a:p>
          <a:p>
            <a:pPr algn="l" rtl="0"/>
            <a:r>
              <a:rPr lang="en-US" sz="3600" b="1" dirty="0" smtClean="0">
                <a:solidFill>
                  <a:srgbClr val="2BF54D"/>
                </a:solidFill>
              </a:rPr>
              <a:t>Single Blinding</a:t>
            </a:r>
            <a:r>
              <a:rPr lang="en-US" sz="3600" b="1" dirty="0" smtClean="0">
                <a:solidFill>
                  <a:srgbClr val="2BF54D"/>
                </a:solidFill>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If only the subject is unaware but the experimenter knows, the study is called single blind.</a:t>
            </a:r>
            <a:endParaRPr lang="en-US" sz="3600" b="1" dirty="0" smtClean="0">
              <a:solidFill>
                <a:srgbClr val="2BF54D"/>
              </a:solidFill>
              <a:effectLst>
                <a:outerShdw blurRad="38100" dist="38100" dir="2700000" algn="tl">
                  <a:srgbClr val="000000">
                    <a:alpha val="43137"/>
                  </a:srgbClr>
                </a:outerShdw>
              </a:effectLst>
            </a:endParaRPr>
          </a:p>
          <a:p>
            <a:pPr algn="l" rtl="0"/>
            <a:r>
              <a:rPr lang="en-US" sz="3600" b="1" dirty="0" smtClean="0">
                <a:solidFill>
                  <a:srgbClr val="2BF54D"/>
                </a:solidFill>
              </a:rPr>
              <a:t>Double Blinding</a:t>
            </a:r>
            <a:r>
              <a:rPr lang="en-US" sz="3600" b="1" dirty="0" smtClean="0">
                <a:solidFill>
                  <a:srgbClr val="2BF54D"/>
                </a:solidFill>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If both the subject and the researcher do not know the study is called double blind. </a:t>
            </a:r>
          </a:p>
        </p:txBody>
      </p:sp>
      <p:sp>
        <p:nvSpPr>
          <p:cNvPr id="4" name="Date Placeholder 3"/>
          <p:cNvSpPr>
            <a:spLocks noGrp="1"/>
          </p:cNvSpPr>
          <p:nvPr>
            <p:ph type="dt" sz="half" idx="10"/>
          </p:nvPr>
        </p:nvSpPr>
        <p:spPr/>
        <p:txBody>
          <a:bodyPr/>
          <a:lstStyle/>
          <a:p>
            <a:fld id="{577EF7E7-14FD-40D2-8F39-30D91661A15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55</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3600" b="1" dirty="0" smtClean="0">
                <a:solidFill>
                  <a:srgbClr val="2BF54D"/>
                </a:solidFill>
                <a:effectLst>
                  <a:outerShdw blurRad="38100" dist="38100" dir="2700000" algn="tl">
                    <a:srgbClr val="000000">
                      <a:alpha val="43137"/>
                    </a:srgbClr>
                  </a:outerShdw>
                </a:effectLst>
              </a:rPr>
              <a:t>DESCIPTIVE OR ANALYTICAL DESIGNS</a:t>
            </a:r>
          </a:p>
          <a:p>
            <a:pPr algn="l" rtl="0"/>
            <a:r>
              <a:rPr lang="en-US" sz="3600" b="1" dirty="0" smtClean="0">
                <a:solidFill>
                  <a:srgbClr val="FFC000"/>
                </a:solidFill>
                <a:effectLst>
                  <a:outerShdw blurRad="38100" dist="38100" dir="2700000" algn="tl">
                    <a:srgbClr val="000000">
                      <a:alpha val="43137"/>
                    </a:srgbClr>
                  </a:outerShdw>
                </a:effectLst>
              </a:rPr>
              <a:t>These are most appropriate when for one reason or another, experimental control over the independent variable is not feasible. </a:t>
            </a:r>
          </a:p>
        </p:txBody>
      </p:sp>
      <p:sp>
        <p:nvSpPr>
          <p:cNvPr id="4" name="Date Placeholder 3"/>
          <p:cNvSpPr>
            <a:spLocks noGrp="1"/>
          </p:cNvSpPr>
          <p:nvPr>
            <p:ph type="dt" sz="half" idx="10"/>
          </p:nvPr>
        </p:nvSpPr>
        <p:spPr/>
        <p:txBody>
          <a:bodyPr/>
          <a:lstStyle/>
          <a:p>
            <a:fld id="{37442389-C4AF-40D1-8D21-E459C4BCCD17}"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56</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36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3600" b="1" dirty="0" smtClean="0">
                <a:solidFill>
                  <a:srgbClr val="2BF54D"/>
                </a:solidFill>
                <a:effectLst>
                  <a:outerShdw blurRad="38100" dist="38100" dir="2700000" algn="tl">
                    <a:srgbClr val="000000">
                      <a:alpha val="43137"/>
                    </a:srgbClr>
                  </a:outerShdw>
                </a:effectLst>
              </a:rPr>
              <a:t>DESCIPTIVE OR ANALYTICAL DESIGNS</a:t>
            </a:r>
          </a:p>
          <a:p>
            <a:pPr algn="l" rtl="0"/>
            <a:r>
              <a:rPr lang="en-US" sz="3600" b="1" dirty="0" smtClean="0">
                <a:solidFill>
                  <a:srgbClr val="04C4DE"/>
                </a:solidFill>
                <a:effectLst>
                  <a:outerShdw blurRad="38100" dist="38100" dir="2700000" algn="tl">
                    <a:srgbClr val="000000">
                      <a:alpha val="43137"/>
                    </a:srgbClr>
                  </a:outerShdw>
                </a:effectLst>
              </a:rPr>
              <a:t>SURVEYS</a:t>
            </a:r>
            <a:r>
              <a:rPr lang="en-US" sz="3600" b="1" dirty="0" smtClean="0">
                <a:solidFill>
                  <a:srgbClr val="FFC000"/>
                </a:solidFill>
              </a:rPr>
              <a:t> </a:t>
            </a:r>
          </a:p>
          <a:p>
            <a:pPr algn="l" rtl="0"/>
            <a:r>
              <a:rPr lang="en-US" sz="3600" b="1" dirty="0" smtClean="0">
                <a:solidFill>
                  <a:srgbClr val="FFC000"/>
                </a:solidFill>
              </a:rPr>
              <a:t>Surveys are investigations aimed at describing accurately the characteristics of populations for specific variables.</a:t>
            </a:r>
            <a:r>
              <a:rPr lang="en-US" sz="3600"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E901E3D8-2127-446F-80FD-E6D73111B8FE}"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500174"/>
            <a:ext cx="8286808" cy="4572032"/>
          </a:xfrm>
        </p:spPr>
        <p:txBody>
          <a:bodyPr>
            <a:noAutofit/>
          </a:bodyPr>
          <a:lstStyle/>
          <a:p>
            <a:pPr algn="l" rtl="0"/>
            <a:r>
              <a:rPr lang="en-US" sz="28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2800" b="1" dirty="0" smtClean="0">
                <a:solidFill>
                  <a:srgbClr val="2BF54D"/>
                </a:solidFill>
                <a:effectLst>
                  <a:outerShdw blurRad="38100" dist="38100" dir="2700000" algn="tl">
                    <a:srgbClr val="000000">
                      <a:alpha val="43137"/>
                    </a:srgbClr>
                  </a:outerShdw>
                </a:effectLst>
              </a:rPr>
              <a:t>DESCIPTIVE OR ANALYTICAL DESIGNS</a:t>
            </a:r>
          </a:p>
          <a:p>
            <a:pPr algn="l" rtl="0">
              <a:spcBef>
                <a:spcPts val="0"/>
              </a:spcBef>
            </a:pPr>
            <a:r>
              <a:rPr lang="en-US" b="1" dirty="0" smtClean="0">
                <a:solidFill>
                  <a:srgbClr val="FFC000"/>
                </a:solidFill>
              </a:rPr>
              <a:t>When </a:t>
            </a:r>
            <a:r>
              <a:rPr lang="en-US" b="1" dirty="0" smtClean="0">
                <a:solidFill>
                  <a:srgbClr val="04C4DE"/>
                </a:solidFill>
              </a:rPr>
              <a:t>surveys</a:t>
            </a:r>
            <a:r>
              <a:rPr lang="en-US" b="1" dirty="0" smtClean="0">
                <a:solidFill>
                  <a:srgbClr val="FFC000"/>
                </a:solidFill>
              </a:rPr>
              <a:t> are used in health care research</a:t>
            </a:r>
          </a:p>
          <a:p>
            <a:pPr marL="514350" lvl="0" indent="-514350" algn="l" rtl="0">
              <a:spcBef>
                <a:spcPts val="0"/>
              </a:spcBef>
              <a:buClr>
                <a:srgbClr val="04C4DE"/>
              </a:buClr>
              <a:buFont typeface="+mj-lt"/>
              <a:buAutoNum type="arabicPeriod"/>
            </a:pPr>
            <a:r>
              <a:rPr lang="en-US" b="1" dirty="0" smtClean="0">
                <a:solidFill>
                  <a:srgbClr val="FFC000"/>
                </a:solidFill>
              </a:rPr>
              <a:t>To establish the  attitudes, opinions, or beliefs</a:t>
            </a:r>
          </a:p>
          <a:p>
            <a:pPr marL="514350" lvl="0" indent="-514350" algn="l" rtl="0">
              <a:spcBef>
                <a:spcPts val="0"/>
              </a:spcBef>
              <a:buClr>
                <a:srgbClr val="04C4DE"/>
              </a:buClr>
              <a:buFont typeface="+mj-lt"/>
              <a:buAutoNum type="arabicPeriod"/>
            </a:pPr>
            <a:r>
              <a:rPr lang="en-US" b="1" dirty="0" smtClean="0">
                <a:solidFill>
                  <a:srgbClr val="FFC000"/>
                </a:solidFill>
              </a:rPr>
              <a:t>To study characteristics of population on health related variables.</a:t>
            </a:r>
          </a:p>
          <a:p>
            <a:pPr marL="514350" indent="-514350" algn="l" rtl="0">
              <a:spcBef>
                <a:spcPts val="0"/>
              </a:spcBef>
              <a:buClr>
                <a:srgbClr val="04C4DE"/>
              </a:buClr>
              <a:buFont typeface="+mj-lt"/>
              <a:buAutoNum type="arabicPeriod"/>
            </a:pPr>
            <a:r>
              <a:rPr lang="en-US" b="1" dirty="0" smtClean="0">
                <a:solidFill>
                  <a:srgbClr val="FFC000"/>
                </a:solidFill>
              </a:rPr>
              <a:t>To collect information on the demographic characteristics (age, sex, income, etc.).</a:t>
            </a:r>
            <a:r>
              <a:rPr lang="en-US"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86115C15-D80E-4CFD-8213-BB4435F2D4D6}"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58</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785926"/>
            <a:ext cx="8286808" cy="4286280"/>
          </a:xfrm>
        </p:spPr>
        <p:txBody>
          <a:bodyPr>
            <a:noAutofit/>
          </a:bodyPr>
          <a:lstStyle/>
          <a:p>
            <a:pPr algn="l" rtl="0"/>
            <a:r>
              <a:rPr lang="en-US" sz="28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2800" b="1" dirty="0" smtClean="0">
                <a:solidFill>
                  <a:srgbClr val="2BF54D"/>
                </a:solidFill>
                <a:effectLst>
                  <a:outerShdw blurRad="38100" dist="38100" dir="2700000" algn="tl">
                    <a:srgbClr val="000000">
                      <a:alpha val="43137"/>
                    </a:srgbClr>
                  </a:outerShdw>
                </a:effectLst>
              </a:rPr>
              <a:t>DESCIPTIVE OR ANALYTICAL DESIGNS</a:t>
            </a:r>
          </a:p>
          <a:p>
            <a:pPr algn="l" rtl="0"/>
            <a:r>
              <a:rPr lang="en-US" b="1" dirty="0" smtClean="0">
                <a:solidFill>
                  <a:srgbClr val="04C4DE"/>
                </a:solidFill>
              </a:rPr>
              <a:t>Naturalistic comparison study</a:t>
            </a:r>
            <a:r>
              <a:rPr lang="en-US" b="1" dirty="0" smtClean="0">
                <a:solidFill>
                  <a:srgbClr val="FFC000"/>
                </a:solidFill>
              </a:rPr>
              <a:t>: a type of study in which naturally occurring groups are compared with one another.</a:t>
            </a:r>
          </a:p>
          <a:p>
            <a:pPr algn="l" rtl="0"/>
            <a:r>
              <a:rPr lang="en-US" b="1" dirty="0" smtClean="0">
                <a:solidFill>
                  <a:srgbClr val="FFC000"/>
                </a:solidFill>
              </a:rPr>
              <a:t>There are extraneous variables which can be controlled in this type of investigation, such as ages, and educational background.</a:t>
            </a:r>
            <a:r>
              <a:rPr lang="en-US"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672504C4-8E84-43F4-A2A6-4A9716EEC7E3}"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59</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fld id="{3C170E58-F38D-4B7B-AF18-BC5DEA76BCAC}" type="slidenum">
              <a:rPr lang="en-US" altLang="en-US" sz="1400"/>
              <a:pPr eaLnBrk="1" hangingPunct="1">
                <a:spcBef>
                  <a:spcPct val="0"/>
                </a:spcBef>
                <a:buFontTx/>
                <a:buNone/>
              </a:pPr>
              <a:t>6</a:t>
            </a:fld>
            <a:endParaRPr lang="en-US" altLang="en-US" sz="1400"/>
          </a:p>
        </p:txBody>
      </p:sp>
      <p:sp>
        <p:nvSpPr>
          <p:cNvPr id="5123" name="Rectangle 2"/>
          <p:cNvSpPr>
            <a:spLocks noGrp="1" noChangeArrowheads="1"/>
          </p:cNvSpPr>
          <p:nvPr>
            <p:ph type="title"/>
          </p:nvPr>
        </p:nvSpPr>
        <p:spPr>
          <a:xfrm>
            <a:off x="457200" y="304800"/>
            <a:ext cx="8229600" cy="1143000"/>
          </a:xfrm>
        </p:spPr>
        <p:txBody>
          <a:bodyPr/>
          <a:lstStyle/>
          <a:p>
            <a:pPr eaLnBrk="1" hangingPunct="1"/>
            <a:r>
              <a:rPr lang="en-US" altLang="en-US" sz="5400" smtClean="0">
                <a:solidFill>
                  <a:srgbClr val="FFC000"/>
                </a:solidFill>
              </a:rPr>
              <a:t>Epi Hypotheses</a:t>
            </a:r>
          </a:p>
        </p:txBody>
      </p:sp>
      <p:sp>
        <p:nvSpPr>
          <p:cNvPr id="4102" name="Rectangle 3"/>
          <p:cNvSpPr>
            <a:spLocks noGrp="1" noChangeArrowheads="1"/>
          </p:cNvSpPr>
          <p:nvPr>
            <p:ph type="body" sz="half" idx="1"/>
          </p:nvPr>
        </p:nvSpPr>
        <p:spPr>
          <a:xfrm>
            <a:off x="381000" y="1447800"/>
            <a:ext cx="4191000" cy="4678363"/>
          </a:xfrm>
        </p:spPr>
        <p:txBody>
          <a:bodyPr/>
          <a:lstStyle/>
          <a:p>
            <a:pPr marL="533400" indent="-533400" algn="l" rtl="0" eaLnBrk="1" hangingPunct="1">
              <a:buFont typeface="Wingdings" pitchFamily="2" charset="2"/>
              <a:buAutoNum type="arabicPeriod"/>
              <a:defRPr/>
            </a:pPr>
            <a:r>
              <a:rPr lang="en-US" altLang="en-US" sz="2400" b="1" dirty="0" smtClean="0">
                <a:solidFill>
                  <a:srgbClr val="FFC000"/>
                </a:solidFill>
                <a:ea typeface="ＭＳ Ｐゴシック" pitchFamily="34" charset="-128"/>
                <a:cs typeface="Times New Roman" panose="02020603050405020304" pitchFamily="18" charset="0"/>
              </a:rPr>
              <a:t>Studies must address clearly defined research hypotheses (“research questions”)</a:t>
            </a:r>
          </a:p>
          <a:p>
            <a:pPr marL="533400" indent="-533400" algn="l" rtl="0" eaLnBrk="1" hangingPunct="1">
              <a:buFont typeface="Wingdings" pitchFamily="2" charset="2"/>
              <a:buAutoNum type="arabicPeriod"/>
              <a:defRPr/>
            </a:pPr>
            <a:r>
              <a:rPr lang="en-US" altLang="en-US" sz="2400" b="1" dirty="0" smtClean="0">
                <a:solidFill>
                  <a:srgbClr val="FFC000"/>
                </a:solidFill>
                <a:ea typeface="ＭＳ Ｐゴシック" pitchFamily="34" charset="-128"/>
                <a:cs typeface="Times New Roman" panose="02020603050405020304" pitchFamily="18" charset="0"/>
              </a:rPr>
              <a:t>Hypotheses must based on sound causal mechanisms in specific terms that can be tested</a:t>
            </a:r>
          </a:p>
          <a:p>
            <a:pPr marL="533400" indent="-533400" algn="l" rtl="0" eaLnBrk="1" hangingPunct="1">
              <a:buFont typeface="Wingdings" pitchFamily="2" charset="2"/>
              <a:buAutoNum type="arabicPeriod"/>
              <a:defRPr/>
            </a:pPr>
            <a:r>
              <a:rPr lang="en-US" altLang="en-US" sz="2400" b="1" dirty="0" smtClean="0">
                <a:solidFill>
                  <a:srgbClr val="FFC000"/>
                </a:solidFill>
                <a:ea typeface="ＭＳ Ｐゴシック" pitchFamily="34" charset="-128"/>
                <a:cs typeface="Times New Roman" panose="02020603050405020304" pitchFamily="18" charset="0"/>
              </a:rPr>
              <a:t>Hypotheses are refinement as new information becomes available</a:t>
            </a:r>
          </a:p>
        </p:txBody>
      </p:sp>
      <p:pic>
        <p:nvPicPr>
          <p:cNvPr id="5125" name="Picture 15" descr="320534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819400"/>
            <a:ext cx="4038600" cy="3067050"/>
          </a:xfrm>
          <a:noFill/>
        </p:spPr>
      </p:pic>
      <p:sp>
        <p:nvSpPr>
          <p:cNvPr id="5126" name="Text Box 16"/>
          <p:cNvSpPr txBox="1">
            <a:spLocks noChangeArrowheads="1"/>
          </p:cNvSpPr>
          <p:nvPr/>
        </p:nvSpPr>
        <p:spPr bwMode="auto">
          <a:xfrm>
            <a:off x="4724400" y="1524000"/>
            <a:ext cx="4114800" cy="1209675"/>
          </a:xfrm>
          <a:prstGeom prst="rect">
            <a:avLst/>
          </a:prstGeom>
          <a:solidFill>
            <a:srgbClr val="FFFF00"/>
          </a:solidFill>
          <a:ln w="22225">
            <a:solidFill>
              <a:schemeClr val="tx1"/>
            </a:solidFill>
            <a:miter lim="800000"/>
            <a:headEnd/>
            <a:tailEnd type="none" w="lg" len="lg"/>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50000"/>
              </a:spcBef>
              <a:buFontTx/>
              <a:buNone/>
            </a:pPr>
            <a:r>
              <a:rPr lang="en-US" altLang="en-US" sz="2400" i="1">
                <a:solidFill>
                  <a:schemeClr val="bg1"/>
                </a:solidFill>
              </a:rPr>
              <a:t>Hypotheses are like nets; only he who casts will catch</a:t>
            </a:r>
            <a:r>
              <a:rPr lang="en-US" altLang="en-US" sz="2400">
                <a:solidFill>
                  <a:schemeClr val="bg1"/>
                </a:solidFill>
              </a:rPr>
              <a:t>.  -- Novalis</a:t>
            </a:r>
          </a:p>
        </p:txBody>
      </p:sp>
      <p:sp>
        <p:nvSpPr>
          <p:cNvPr id="2" name="Date Placeholder 1"/>
          <p:cNvSpPr>
            <a:spLocks noGrp="1"/>
          </p:cNvSpPr>
          <p:nvPr>
            <p:ph type="dt" sz="half" idx="10"/>
          </p:nvPr>
        </p:nvSpPr>
        <p:spPr/>
        <p:txBody>
          <a:bodyPr/>
          <a:lstStyle/>
          <a:p>
            <a:pPr>
              <a:defRPr/>
            </a:pPr>
            <a:fld id="{154B0D9D-4FC1-4917-BD5F-5CD5773DBD61}" type="datetime1">
              <a:rPr lang="ar-SA" smtClean="0"/>
              <a:t>21/05/1437</a:t>
            </a:fld>
            <a:endParaRPr lang="en-US"/>
          </a:p>
        </p:txBody>
      </p:sp>
      <p:sp>
        <p:nvSpPr>
          <p:cNvPr id="3" name="Footer Placeholder 2"/>
          <p:cNvSpPr>
            <a:spLocks noGrp="1"/>
          </p:cNvSpPr>
          <p:nvPr>
            <p:ph type="ftr" sz="quarter" idx="11"/>
          </p:nvPr>
        </p:nvSpPr>
        <p:spPr/>
        <p:txBody>
          <a:bodyPr/>
          <a:lstStyle/>
          <a:p>
            <a:pPr>
              <a:defRPr/>
            </a:pPr>
            <a:r>
              <a:rPr lang="en-US" smtClean="0"/>
              <a:t>Dr. Mohammed ALnaif</a:t>
            </a:r>
            <a:endParaRPr lang="en-US"/>
          </a:p>
        </p:txBody>
      </p:sp>
    </p:spTree>
    <p:extLst>
      <p:ext uri="{BB962C8B-B14F-4D97-AF65-F5344CB8AC3E}">
        <p14:creationId xmlns:p14="http://schemas.microsoft.com/office/powerpoint/2010/main" val="178009365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857364"/>
            <a:ext cx="8286808" cy="4214842"/>
          </a:xfrm>
        </p:spPr>
        <p:txBody>
          <a:bodyPr>
            <a:noAutofit/>
          </a:bodyPr>
          <a:lstStyle/>
          <a:p>
            <a:pPr algn="l" rtl="0"/>
            <a:r>
              <a:rPr lang="en-US" sz="28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2800" b="1" dirty="0" smtClean="0">
                <a:solidFill>
                  <a:srgbClr val="2BF54D"/>
                </a:solidFill>
                <a:effectLst>
                  <a:outerShdw blurRad="38100" dist="38100" dir="2700000" algn="tl">
                    <a:srgbClr val="000000">
                      <a:alpha val="43137"/>
                    </a:srgbClr>
                  </a:outerShdw>
                </a:effectLst>
              </a:rPr>
              <a:t>DESCIPTIVE OR ANALYTICAL DESIGNS</a:t>
            </a:r>
          </a:p>
          <a:p>
            <a:pPr algn="l" rtl="0"/>
            <a:r>
              <a:rPr lang="en-US" sz="3600" b="1" dirty="0" smtClean="0">
                <a:solidFill>
                  <a:srgbClr val="04C4DE"/>
                </a:solidFill>
              </a:rPr>
              <a:t>Correlational studies</a:t>
            </a:r>
            <a:r>
              <a:rPr lang="en-US" sz="3600" b="1" dirty="0" smtClean="0">
                <a:solidFill>
                  <a:srgbClr val="FFC000"/>
                </a:solidFill>
              </a:rPr>
              <a:t>: Studies that are concerned with investigating the associations between variables.</a:t>
            </a:r>
            <a:r>
              <a:rPr lang="en-US" sz="3600"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C9B501F5-92C0-4277-B1DF-30713E6C7FA3}"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60</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472" y="1857364"/>
            <a:ext cx="8286808" cy="4214842"/>
          </a:xfrm>
        </p:spPr>
        <p:txBody>
          <a:bodyPr>
            <a:noAutofit/>
          </a:bodyPr>
          <a:lstStyle/>
          <a:p>
            <a:pPr algn="l" rtl="0"/>
            <a:r>
              <a:rPr lang="en-US" sz="28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3600" b="1" dirty="0" smtClean="0">
                <a:solidFill>
                  <a:srgbClr val="2BF54D"/>
                </a:solidFill>
              </a:rPr>
              <a:t>QUASI-EXPERIMENTAL DESIGNS</a:t>
            </a:r>
          </a:p>
          <a:p>
            <a:pPr algn="l" rtl="0"/>
            <a:r>
              <a:rPr lang="en-US" sz="3600" b="1" dirty="0" smtClean="0">
                <a:solidFill>
                  <a:srgbClr val="04C4DE"/>
                </a:solidFill>
              </a:rPr>
              <a:t>Time-series designs</a:t>
            </a:r>
            <a:r>
              <a:rPr lang="en-US" sz="3600" b="1" dirty="0" smtClean="0">
                <a:solidFill>
                  <a:srgbClr val="FFC000"/>
                </a:solidFill>
              </a:rPr>
              <a:t>: A series of measurements taken repeatedly from the same person or group of people, over time.</a:t>
            </a:r>
            <a:r>
              <a:rPr lang="en-US" sz="3600"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ECF2DF0C-E2D7-4974-BE1B-383BCC59B93F}"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61</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8596" y="1428736"/>
            <a:ext cx="8429684" cy="4572032"/>
          </a:xfrm>
        </p:spPr>
        <p:txBody>
          <a:bodyPr>
            <a:noAutofit/>
          </a:bodyPr>
          <a:lstStyle/>
          <a:p>
            <a:pPr algn="l" rtl="0"/>
            <a:r>
              <a:rPr lang="en-US" sz="28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3600" b="1" dirty="0" smtClean="0">
                <a:solidFill>
                  <a:srgbClr val="2BF54D"/>
                </a:solidFill>
              </a:rPr>
              <a:t>QUASI-EXPERIMENTAL DESIGNS</a:t>
            </a:r>
          </a:p>
          <a:p>
            <a:pPr algn="l" rtl="0"/>
            <a:r>
              <a:rPr lang="en-US" b="1" dirty="0" smtClean="0">
                <a:solidFill>
                  <a:srgbClr val="04C4DE"/>
                </a:solidFill>
              </a:rPr>
              <a:t>Multiple-group time-series designs</a:t>
            </a:r>
            <a:r>
              <a:rPr lang="en-US" b="1" dirty="0" smtClean="0">
                <a:solidFill>
                  <a:srgbClr val="FFC000"/>
                </a:solidFill>
              </a:rPr>
              <a:t>: A type of research design where two groups or cases are repeatedly measured over time to produce a series of measurements. One group or case receives an intervention and the other does not. The effects of intervention may then be studied by comparing the two series.</a:t>
            </a:r>
            <a:r>
              <a:rPr lang="en-US"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506AA28B-AF21-4204-8895-F52253E55B6B}"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62</a:t>
            </a:fld>
            <a:endParaRPr lang="ar-SA"/>
          </a:p>
        </p:txBody>
      </p:sp>
      <p:sp>
        <p:nvSpPr>
          <p:cNvPr id="6" name="Footer Placeholder 5"/>
          <p:cNvSpPr>
            <a:spLocks noGrp="1"/>
          </p:cNvSpPr>
          <p:nvPr>
            <p:ph type="ftr" sz="quarter" idx="11"/>
          </p:nvPr>
        </p:nvSpPr>
        <p:spPr/>
        <p:txBody>
          <a:bodyPr/>
          <a:lstStyle/>
          <a:p>
            <a:r>
              <a:rPr lang="en-US" dirty="0" smtClean="0"/>
              <a:t>Dr. Mohammed </a:t>
            </a:r>
            <a:r>
              <a:rPr lang="en-US" dirty="0" err="1" smtClean="0"/>
              <a:t>ALnaif</a:t>
            </a:r>
            <a:endParaRPr lang="ar-S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07746AC6-1FCF-4F9A-A036-7F89C60C6FA5}" type="slidenum">
              <a:rPr lang="en-US" altLang="en-US" sz="1400"/>
              <a:pPr eaLnBrk="1" hangingPunct="1">
                <a:spcBef>
                  <a:spcPct val="0"/>
                </a:spcBef>
                <a:buFontTx/>
                <a:buNone/>
              </a:pPr>
              <a:t>63</a:t>
            </a:fld>
            <a:endParaRPr lang="en-US" altLang="en-US" sz="1400"/>
          </a:p>
        </p:txBody>
      </p:sp>
      <p:sp>
        <p:nvSpPr>
          <p:cNvPr id="15363" name="Rectangle 1026"/>
          <p:cNvSpPr>
            <a:spLocks noGrp="1" noChangeArrowheads="1"/>
          </p:cNvSpPr>
          <p:nvPr>
            <p:ph type="title"/>
          </p:nvPr>
        </p:nvSpPr>
        <p:spPr>
          <a:xfrm>
            <a:off x="457200" y="274638"/>
            <a:ext cx="8229600" cy="944562"/>
          </a:xfrm>
        </p:spPr>
        <p:txBody>
          <a:bodyPr/>
          <a:lstStyle/>
          <a:p>
            <a:pPr eaLnBrk="1" hangingPunct="1"/>
            <a:r>
              <a:rPr lang="en-US" altLang="en-US" b="1" dirty="0" smtClean="0">
                <a:solidFill>
                  <a:srgbClr val="FFC000"/>
                </a:solidFill>
                <a:ea typeface="ＭＳ Ｐゴシック" pitchFamily="34" charset="-128"/>
              </a:rPr>
              <a:t>Experimentation</a:t>
            </a:r>
          </a:p>
        </p:txBody>
      </p:sp>
      <p:sp>
        <p:nvSpPr>
          <p:cNvPr id="10246" name="Rectangle 1027"/>
          <p:cNvSpPr>
            <a:spLocks noGrp="1" noChangeArrowheads="1"/>
          </p:cNvSpPr>
          <p:nvPr>
            <p:ph type="body" idx="1"/>
          </p:nvPr>
        </p:nvSpPr>
        <p:spPr>
          <a:xfrm>
            <a:off x="457200" y="2057400"/>
            <a:ext cx="6705600" cy="4267200"/>
          </a:xfrm>
          <a:solidFill>
            <a:schemeClr val="bg2"/>
          </a:solidFill>
        </p:spPr>
        <p:txBody>
          <a:bodyPr/>
          <a:lstStyle/>
          <a:p>
            <a:pPr algn="l" rtl="0" eaLnBrk="1" hangingPunct="1">
              <a:lnSpc>
                <a:spcPct val="80000"/>
              </a:lnSpc>
              <a:defRPr/>
            </a:pPr>
            <a:r>
              <a:rPr lang="en-US" altLang="en-US" sz="2800" b="1" dirty="0" smtClean="0">
                <a:solidFill>
                  <a:srgbClr val="2BF54D"/>
                </a:solidFill>
                <a:ea typeface="ＭＳ Ｐゴシック" pitchFamily="34" charset="-128"/>
              </a:rPr>
              <a:t>Question</a:t>
            </a:r>
            <a:r>
              <a:rPr lang="en-US" altLang="en-US" sz="2800" dirty="0" smtClean="0">
                <a:solidFill>
                  <a:srgbClr val="2BF54D"/>
                </a:solidFill>
                <a:ea typeface="ＭＳ Ｐゴシック" pitchFamily="34" charset="-128"/>
              </a:rPr>
              <a:t>. Does vitamin C (the exposure) prevent colds (the disease outcome)? </a:t>
            </a:r>
          </a:p>
          <a:p>
            <a:pPr algn="l" rtl="0" eaLnBrk="1" hangingPunct="1">
              <a:lnSpc>
                <a:spcPct val="80000"/>
              </a:lnSpc>
              <a:defRPr/>
            </a:pP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Experimental Study. </a:t>
            </a:r>
            <a:r>
              <a:rPr lang="en-US" altLang="en-US" sz="2800" b="1" i="1" dirty="0" smtClean="0">
                <a:solidFill>
                  <a:srgbClr val="FFC000"/>
                </a:solidFill>
                <a:effectLst>
                  <a:outerShdw blurRad="38100" dist="38100" dir="2700000" algn="tl">
                    <a:srgbClr val="000000">
                      <a:alpha val="43137"/>
                    </a:srgbClr>
                  </a:outerShdw>
                </a:effectLst>
                <a:ea typeface="ＭＳ Ｐゴシック" pitchFamily="34" charset="-128"/>
              </a:rPr>
              <a:t>Assign</a:t>
            </a: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 vitamin C supplementation to some subjects (E+) and gives others a placebo (E-). Compare cold rates in the groups.</a:t>
            </a:r>
          </a:p>
          <a:p>
            <a:pPr algn="l" rtl="0" eaLnBrk="1" hangingPunct="1">
              <a:lnSpc>
                <a:spcPct val="80000"/>
              </a:lnSpc>
              <a:defRPr/>
            </a:pP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Observational Study. </a:t>
            </a:r>
            <a:r>
              <a:rPr lang="en-US" altLang="en-US" sz="2800" b="1" i="1" dirty="0" smtClean="0">
                <a:solidFill>
                  <a:srgbClr val="FFC000"/>
                </a:solidFill>
                <a:effectLst>
                  <a:outerShdw blurRad="38100" dist="38100" dir="2700000" algn="tl">
                    <a:srgbClr val="000000">
                      <a:alpha val="43137"/>
                    </a:srgbClr>
                  </a:outerShdw>
                </a:effectLst>
                <a:ea typeface="ＭＳ Ｐゴシック" pitchFamily="34" charset="-128"/>
              </a:rPr>
              <a:t>Classify</a:t>
            </a: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 people into those who take vitamin C (E+) and those who don</a:t>
            </a:r>
            <a:r>
              <a:rPr lang="ja-JP" altLang="en-US" sz="2800" b="1" dirty="0" smtClean="0">
                <a:solidFill>
                  <a:srgbClr val="FFC000"/>
                </a:solidFill>
                <a:effectLst>
                  <a:outerShdw blurRad="38100" dist="38100" dir="2700000" algn="tl">
                    <a:srgbClr val="000000">
                      <a:alpha val="43137"/>
                    </a:srgbClr>
                  </a:outerShdw>
                </a:effectLst>
                <a:ea typeface="ＭＳ Ｐゴシック" pitchFamily="34" charset="-128"/>
              </a:rPr>
              <a:t>’</a:t>
            </a:r>
            <a:r>
              <a:rPr lang="en-US" altLang="ja-JP" sz="2800" b="1" dirty="0" smtClean="0">
                <a:solidFill>
                  <a:srgbClr val="FFC000"/>
                </a:solidFill>
                <a:effectLst>
                  <a:outerShdw blurRad="38100" dist="38100" dir="2700000" algn="tl">
                    <a:srgbClr val="000000">
                      <a:alpha val="43137"/>
                    </a:srgbClr>
                  </a:outerShdw>
                </a:effectLst>
                <a:ea typeface="ＭＳ Ｐゴシック" pitchFamily="34" charset="-128"/>
              </a:rPr>
              <a:t>t (E</a:t>
            </a:r>
            <a:r>
              <a:rPr lang="en-US" altLang="ja-JP" sz="2800" b="1" dirty="0" smtClean="0">
                <a:solidFill>
                  <a:srgbClr val="FFC000"/>
                </a:solidFill>
                <a:effectLst>
                  <a:outerShdw blurRad="38100" dist="38100" dir="2700000" algn="tl">
                    <a:srgbClr val="000000">
                      <a:alpha val="43137"/>
                    </a:srgbClr>
                  </a:outerShdw>
                </a:effectLst>
                <a:ea typeface="ＭＳ Ｐゴシック" pitchFamily="34" charset="-128"/>
                <a:cs typeface="Arial" charset="0"/>
              </a:rPr>
              <a:t>−</a:t>
            </a:r>
            <a:r>
              <a:rPr lang="en-US" altLang="ja-JP" sz="2800" b="1" dirty="0" smtClean="0">
                <a:solidFill>
                  <a:srgbClr val="FFC000"/>
                </a:solidFill>
                <a:effectLst>
                  <a:outerShdw blurRad="38100" dist="38100" dir="2700000" algn="tl">
                    <a:srgbClr val="000000">
                      <a:alpha val="43137"/>
                    </a:srgbClr>
                  </a:outerShdw>
                </a:effectLst>
                <a:ea typeface="ＭＳ Ｐゴシック" pitchFamily="34" charset="-128"/>
              </a:rPr>
              <a:t>). Compare cold rates in the groups.</a:t>
            </a:r>
            <a:endPar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endParaRPr>
          </a:p>
        </p:txBody>
      </p:sp>
      <p:sp>
        <p:nvSpPr>
          <p:cNvPr id="254981" name="Text Box 1029"/>
          <p:cNvSpPr txBox="1">
            <a:spLocks noChangeArrowheads="1"/>
          </p:cNvSpPr>
          <p:nvPr/>
        </p:nvSpPr>
        <p:spPr bwMode="auto">
          <a:xfrm>
            <a:off x="381000" y="1219200"/>
            <a:ext cx="8483600" cy="588963"/>
          </a:xfrm>
          <a:prstGeom prst="rect">
            <a:avLst/>
          </a:prstGeom>
          <a:solidFill>
            <a:schemeClr val="bg2"/>
          </a:solidFill>
          <a:ln w="9525">
            <a:solidFill>
              <a:schemeClr val="tx1"/>
            </a:solidFill>
            <a:miter lim="800000"/>
            <a:headEnd/>
            <a:tailEnd/>
          </a:ln>
          <a:effec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r>
              <a:rPr lang="en-US" altLang="en-US" sz="3200" b="1" smtClean="0">
                <a:solidFill>
                  <a:srgbClr val="FFC000"/>
                </a:solidFill>
              </a:rPr>
              <a:t>Did the protocol assign the exposure? </a:t>
            </a:r>
          </a:p>
        </p:txBody>
      </p:sp>
      <p:pic>
        <p:nvPicPr>
          <p:cNvPr id="15366" name="Picture 1032" descr="300px-What_happens_after_a_c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14600"/>
            <a:ext cx="165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36302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2"/>
          <a:srcRect/>
          <a:stretch>
            <a:fillRect/>
          </a:stretch>
        </p:blipFill>
        <p:spPr bwMode="auto">
          <a:xfrm>
            <a:off x="685800" y="2286000"/>
            <a:ext cx="80010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685" name="Picture 5"/>
          <p:cNvPicPr>
            <a:picLocks noChangeAspect="1" noChangeArrowheads="1"/>
          </p:cNvPicPr>
          <p:nvPr/>
        </p:nvPicPr>
        <p:blipFill>
          <a:blip r:embed="rId3"/>
          <a:srcRect/>
          <a:stretch>
            <a:fillRect/>
          </a:stretch>
        </p:blipFill>
        <p:spPr bwMode="auto">
          <a:xfrm>
            <a:off x="609600" y="4648200"/>
            <a:ext cx="82296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686" name="Text Box 6"/>
          <p:cNvSpPr txBox="1">
            <a:spLocks noChangeArrowheads="1"/>
          </p:cNvSpPr>
          <p:nvPr/>
        </p:nvSpPr>
        <p:spPr bwMode="auto">
          <a:xfrm>
            <a:off x="530428" y="1701800"/>
            <a:ext cx="4378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US" altLang="en-US" sz="2800" b="1" dirty="0" smtClean="0">
                <a:solidFill>
                  <a:srgbClr val="FFC000"/>
                </a:solidFill>
                <a:effectLst>
                  <a:outerShdw blurRad="38100" dist="38100" dir="2700000" algn="tl">
                    <a:srgbClr val="000000">
                      <a:alpha val="43137"/>
                    </a:srgbClr>
                  </a:outerShdw>
                </a:effectLst>
              </a:rPr>
              <a:t>Randomized </a:t>
            </a:r>
            <a:r>
              <a:rPr lang="en-US" altLang="en-US" sz="2800" b="1" i="1" dirty="0" smtClean="0">
                <a:solidFill>
                  <a:srgbClr val="FFC000"/>
                </a:solidFill>
                <a:effectLst>
                  <a:outerShdw blurRad="38100" dist="38100" dir="2700000" algn="tl">
                    <a:srgbClr val="000000">
                      <a:alpha val="43137"/>
                    </a:srgbClr>
                  </a:outerShdw>
                </a:effectLst>
              </a:rPr>
              <a:t>Experiment</a:t>
            </a:r>
          </a:p>
        </p:txBody>
      </p:sp>
      <p:sp>
        <p:nvSpPr>
          <p:cNvPr id="71687" name="Text Box 7"/>
          <p:cNvSpPr txBox="1">
            <a:spLocks noChangeArrowheads="1"/>
          </p:cNvSpPr>
          <p:nvPr/>
        </p:nvSpPr>
        <p:spPr bwMode="auto">
          <a:xfrm>
            <a:off x="685800" y="4047319"/>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US" altLang="en-US" sz="2800" b="1" i="1" dirty="0" smtClean="0">
                <a:solidFill>
                  <a:srgbClr val="FFC000"/>
                </a:solidFill>
              </a:rPr>
              <a:t>Observational </a:t>
            </a:r>
            <a:r>
              <a:rPr lang="en-US" altLang="en-US" sz="2800" b="1" dirty="0" smtClean="0">
                <a:solidFill>
                  <a:srgbClr val="FFC000"/>
                </a:solidFill>
              </a:rPr>
              <a:t>cohort</a:t>
            </a:r>
          </a:p>
        </p:txBody>
      </p:sp>
      <p:sp>
        <p:nvSpPr>
          <p:cNvPr id="16390" name="Rectangle 8"/>
          <p:cNvSpPr>
            <a:spLocks noGrp="1" noChangeArrowheads="1"/>
          </p:cNvSpPr>
          <p:nvPr>
            <p:ph type="title"/>
          </p:nvPr>
        </p:nvSpPr>
        <p:spPr/>
        <p:txBody>
          <a:bodyPr>
            <a:normAutofit fontScale="90000"/>
          </a:bodyPr>
          <a:lstStyle/>
          <a:p>
            <a:r>
              <a:rPr lang="en-US" altLang="en-US" sz="3600" dirty="0" smtClean="0">
                <a:solidFill>
                  <a:srgbClr val="FFC000"/>
                </a:solidFill>
                <a:latin typeface="+mn-lt"/>
                <a:ea typeface="ＭＳ Ｐゴシック" pitchFamily="34" charset="-128"/>
              </a:rPr>
              <a:t>Randomized Experiment vs. Observational Cohort</a:t>
            </a:r>
          </a:p>
        </p:txBody>
      </p:sp>
    </p:spTree>
    <p:extLst>
      <p:ext uri="{BB962C8B-B14F-4D97-AF65-F5344CB8AC3E}">
        <p14:creationId xmlns:p14="http://schemas.microsoft.com/office/powerpoint/2010/main" val="280027766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3C871C35-9649-4104-9E9E-8E58214DA02A}" type="slidenum">
              <a:rPr lang="en-US" altLang="en-US" sz="1400"/>
              <a:pPr eaLnBrk="1" hangingPunct="1">
                <a:spcBef>
                  <a:spcPct val="0"/>
                </a:spcBef>
                <a:buFontTx/>
                <a:buNone/>
              </a:pPr>
              <a:t>65</a:t>
            </a:fld>
            <a:endParaRPr lang="en-US" altLang="en-US" sz="1400"/>
          </a:p>
        </p:txBody>
      </p:sp>
      <p:pic>
        <p:nvPicPr>
          <p:cNvPr id="17411" name="Picture 8" descr="cigarette_bu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383809"/>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p:txBody>
          <a:bodyPr/>
          <a:lstStyle/>
          <a:p>
            <a:pPr eaLnBrk="1" hangingPunct="1"/>
            <a:r>
              <a:rPr lang="en-US" altLang="en-US" sz="5400" smtClean="0">
                <a:solidFill>
                  <a:srgbClr val="FFC000"/>
                </a:solidFill>
                <a:ea typeface="ＭＳ Ｐゴシック" pitchFamily="34" charset="-128"/>
              </a:rPr>
              <a:t>Unit of Observation</a:t>
            </a:r>
          </a:p>
        </p:txBody>
      </p:sp>
      <p:sp>
        <p:nvSpPr>
          <p:cNvPr id="11271" name="Rectangle 3"/>
          <p:cNvSpPr>
            <a:spLocks noGrp="1" noChangeArrowheads="1"/>
          </p:cNvSpPr>
          <p:nvPr>
            <p:ph type="body" idx="1"/>
          </p:nvPr>
        </p:nvSpPr>
        <p:spPr>
          <a:xfrm>
            <a:off x="381000" y="2362200"/>
            <a:ext cx="6705600" cy="3810000"/>
          </a:xfrm>
        </p:spPr>
        <p:txBody>
          <a:bodyPr>
            <a:noAutofit/>
          </a:bodyPr>
          <a:lstStyle/>
          <a:p>
            <a:pPr algn="l" rtl="0" eaLnBrk="1" hangingPunct="1">
              <a:lnSpc>
                <a:spcPct val="80000"/>
              </a:lnSpc>
              <a:defRPr/>
            </a:pPr>
            <a:r>
              <a:rPr lang="en-US" sz="2800" b="1" dirty="0">
                <a:solidFill>
                  <a:srgbClr val="2BF54D"/>
                </a:solidFill>
                <a:effectLst>
                  <a:outerShdw blurRad="38100" dist="38100" dir="2700000" algn="tl">
                    <a:srgbClr val="000000">
                      <a:alpha val="43137"/>
                    </a:srgbClr>
                  </a:outerShdw>
                </a:effectLst>
              </a:rPr>
              <a:t>Question. Does cigarettes smoking (the exposure) cause lung cancer (the disease outcome)?</a:t>
            </a:r>
          </a:p>
          <a:p>
            <a:pPr algn="l" rtl="0" eaLnBrk="1" hangingPunct="1">
              <a:lnSpc>
                <a:spcPct val="80000"/>
              </a:lnSpc>
              <a:defRPr/>
            </a:pPr>
            <a:r>
              <a:rPr lang="en-US" sz="2800" b="1" dirty="0">
                <a:solidFill>
                  <a:srgbClr val="FFC000"/>
                </a:solidFill>
                <a:effectLst>
                  <a:outerShdw blurRad="38100" dist="38100" dir="2700000" algn="tl">
                    <a:srgbClr val="000000">
                      <a:alpha val="43137"/>
                    </a:srgbClr>
                  </a:outerShdw>
                </a:effectLst>
              </a:rPr>
              <a:t>Person-level data. Classify </a:t>
            </a:r>
            <a:r>
              <a:rPr lang="en-US" sz="2800" b="1" i="1" dirty="0">
                <a:solidFill>
                  <a:srgbClr val="FFC000"/>
                </a:solidFill>
                <a:effectLst>
                  <a:outerShdw blurRad="38100" dist="38100" dir="2700000" algn="tl">
                    <a:srgbClr val="000000">
                      <a:alpha val="43137"/>
                    </a:srgbClr>
                  </a:outerShdw>
                </a:effectLst>
              </a:rPr>
              <a:t>individuals </a:t>
            </a:r>
            <a:r>
              <a:rPr lang="en-US" sz="2800" b="1" dirty="0">
                <a:solidFill>
                  <a:srgbClr val="FFC000"/>
                </a:solidFill>
                <a:effectLst>
                  <a:outerShdw blurRad="38100" dist="38100" dir="2700000" algn="tl">
                    <a:srgbClr val="000000">
                      <a:alpha val="43137"/>
                    </a:srgbClr>
                  </a:outerShdw>
                </a:effectLst>
              </a:rPr>
              <a:t>as smokers or non-smokers. Assess &amp; compare rates of </a:t>
            </a:r>
            <a:r>
              <a:rPr lang="en-US" sz="2800" b="1" dirty="0" smtClean="0">
                <a:solidFill>
                  <a:srgbClr val="FFC000"/>
                </a:solidFill>
                <a:effectLst>
                  <a:outerShdw blurRad="38100" dist="38100" dir="2700000" algn="tl">
                    <a:srgbClr val="000000">
                      <a:alpha val="43137"/>
                    </a:srgbClr>
                  </a:outerShdw>
                </a:effectLst>
              </a:rPr>
              <a:t>Lung CA </a:t>
            </a:r>
            <a:r>
              <a:rPr lang="en-US" sz="2800" b="1" dirty="0">
                <a:solidFill>
                  <a:srgbClr val="FFC000"/>
                </a:solidFill>
                <a:effectLst>
                  <a:outerShdw blurRad="38100" dist="38100" dir="2700000" algn="tl">
                    <a:srgbClr val="000000">
                      <a:alpha val="43137"/>
                    </a:srgbClr>
                  </a:outerShdw>
                </a:effectLst>
              </a:rPr>
              <a:t>in exposed and </a:t>
            </a:r>
            <a:r>
              <a:rPr lang="en-US" sz="2800" b="1" dirty="0" smtClean="0">
                <a:solidFill>
                  <a:srgbClr val="FFC000"/>
                </a:solidFill>
                <a:effectLst>
                  <a:outerShdw blurRad="38100" dist="38100" dir="2700000" algn="tl">
                    <a:srgbClr val="000000">
                      <a:alpha val="43137"/>
                    </a:srgbClr>
                  </a:outerShdw>
                </a:effectLst>
              </a:rPr>
              <a:t>none exposed </a:t>
            </a:r>
            <a:r>
              <a:rPr lang="en-US" sz="2800" b="1" dirty="0">
                <a:solidFill>
                  <a:srgbClr val="FFC000"/>
                </a:solidFill>
                <a:effectLst>
                  <a:outerShdw blurRad="38100" dist="38100" dir="2700000" algn="tl">
                    <a:srgbClr val="000000">
                      <a:alpha val="43137"/>
                    </a:srgbClr>
                  </a:outerShdw>
                </a:effectLst>
              </a:rPr>
              <a:t>groups.</a:t>
            </a:r>
          </a:p>
          <a:p>
            <a:pPr algn="l" rtl="0" eaLnBrk="1" hangingPunct="1">
              <a:lnSpc>
                <a:spcPct val="80000"/>
              </a:lnSpc>
              <a:defRPr/>
            </a:pPr>
            <a:r>
              <a:rPr lang="en-US" sz="2800" b="1" dirty="0">
                <a:solidFill>
                  <a:srgbClr val="FFC000"/>
                </a:solidFill>
                <a:effectLst>
                  <a:outerShdw blurRad="38100" dist="38100" dir="2700000" algn="tl">
                    <a:srgbClr val="000000">
                      <a:alpha val="43137"/>
                    </a:srgbClr>
                  </a:outerShdw>
                </a:effectLst>
              </a:rPr>
              <a:t>Aggregate-level data. Classify level of smoking in various </a:t>
            </a:r>
            <a:r>
              <a:rPr lang="en-US" sz="2800" b="1" i="1" dirty="0">
                <a:solidFill>
                  <a:srgbClr val="FFC000"/>
                </a:solidFill>
                <a:effectLst>
                  <a:outerShdw blurRad="38100" dist="38100" dir="2700000" algn="tl">
                    <a:srgbClr val="000000">
                      <a:alpha val="43137"/>
                    </a:srgbClr>
                  </a:outerShdw>
                </a:effectLst>
              </a:rPr>
              <a:t>regions. </a:t>
            </a:r>
            <a:r>
              <a:rPr lang="en-US" sz="2800" b="1" dirty="0">
                <a:solidFill>
                  <a:srgbClr val="FFC000"/>
                </a:solidFill>
                <a:effectLst>
                  <a:outerShdw blurRad="38100" dist="38100" dir="2700000" algn="tl">
                    <a:srgbClr val="000000">
                      <a:alpha val="43137"/>
                    </a:srgbClr>
                  </a:outerShdw>
                </a:effectLst>
              </a:rPr>
              <a:t>Assess &amp; compare rates of </a:t>
            </a:r>
            <a:r>
              <a:rPr lang="en-US" sz="2800" b="1" dirty="0" smtClean="0">
                <a:solidFill>
                  <a:srgbClr val="FFC000"/>
                </a:solidFill>
                <a:effectLst>
                  <a:outerShdw blurRad="38100" dist="38100" dir="2700000" algn="tl">
                    <a:srgbClr val="000000">
                      <a:alpha val="43137"/>
                    </a:srgbClr>
                  </a:outerShdw>
                </a:effectLst>
              </a:rPr>
              <a:t>Lung CA </a:t>
            </a:r>
            <a:r>
              <a:rPr lang="en-US" sz="2800" b="1" dirty="0">
                <a:solidFill>
                  <a:srgbClr val="FFC000"/>
                </a:solidFill>
                <a:effectLst>
                  <a:outerShdw blurRad="38100" dist="38100" dir="2700000" algn="tl">
                    <a:srgbClr val="000000">
                      <a:alpha val="43137"/>
                    </a:srgbClr>
                  </a:outerShdw>
                </a:effectLst>
              </a:rPr>
              <a:t>according to regional smoking rates.</a:t>
            </a:r>
          </a:p>
        </p:txBody>
      </p:sp>
      <p:sp>
        <p:nvSpPr>
          <p:cNvPr id="259077" name="Rectangle 5"/>
          <p:cNvSpPr>
            <a:spLocks noChangeArrowheads="1"/>
          </p:cNvSpPr>
          <p:nvPr/>
        </p:nvSpPr>
        <p:spPr bwMode="auto">
          <a:xfrm>
            <a:off x="533400" y="1447800"/>
            <a:ext cx="8077200" cy="588963"/>
          </a:xfrm>
          <a:prstGeom prst="rect">
            <a:avLst/>
          </a:prstGeom>
          <a:solidFill>
            <a:schemeClr val="bg2"/>
          </a:solidFill>
          <a:ln w="9525">
            <a:solidFill>
              <a:schemeClr val="tx1"/>
            </a:solidFill>
            <a:miter lim="800000"/>
            <a:headEnd/>
            <a:tailEnd/>
          </a:ln>
          <a:effec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r>
              <a:rPr lang="en-US" altLang="en-US" sz="3200" b="1" dirty="0" smtClean="0">
                <a:solidFill>
                  <a:srgbClr val="FFC000"/>
                </a:solidFill>
              </a:rPr>
              <a:t>Are data available on individuals? </a:t>
            </a:r>
          </a:p>
        </p:txBody>
      </p:sp>
    </p:spTree>
    <p:extLst>
      <p:ext uri="{BB962C8B-B14F-4D97-AF65-F5344CB8AC3E}">
        <p14:creationId xmlns:p14="http://schemas.microsoft.com/office/powerpoint/2010/main" val="210357625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4CBCA581-FADA-4121-BEA3-44FDE2C68884}" type="slidenum">
              <a:rPr lang="en-US" altLang="en-US" sz="1400"/>
              <a:pPr eaLnBrk="1" hangingPunct="1">
                <a:spcBef>
                  <a:spcPct val="0"/>
                </a:spcBef>
                <a:buFontTx/>
                <a:buNone/>
              </a:pPr>
              <a:t>66</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z="4600" dirty="0" smtClean="0">
                <a:solidFill>
                  <a:srgbClr val="FFC000"/>
                </a:solidFill>
                <a:ea typeface="ＭＳ Ｐゴシック" pitchFamily="34" charset="-128"/>
              </a:rPr>
              <a:t>Longitudinal v X-sectional</a:t>
            </a:r>
          </a:p>
        </p:txBody>
      </p:sp>
      <p:sp>
        <p:nvSpPr>
          <p:cNvPr id="12294" name="Rectangle 3"/>
          <p:cNvSpPr>
            <a:spLocks noGrp="1" noChangeArrowheads="1"/>
          </p:cNvSpPr>
          <p:nvPr>
            <p:ph type="body" idx="1"/>
          </p:nvPr>
        </p:nvSpPr>
        <p:spPr>
          <a:xfrm>
            <a:off x="457200" y="2057400"/>
            <a:ext cx="6995120" cy="4572000"/>
          </a:xfrm>
        </p:spPr>
        <p:txBody>
          <a:bodyPr/>
          <a:lstStyle/>
          <a:p>
            <a:pPr algn="l" rtl="0" eaLnBrk="1" hangingPunct="1">
              <a:lnSpc>
                <a:spcPct val="80000"/>
              </a:lnSpc>
              <a:defRPr/>
            </a:pPr>
            <a:r>
              <a:rPr lang="en-US" sz="2800" b="1" dirty="0">
                <a:solidFill>
                  <a:srgbClr val="2BF54D"/>
                </a:solidFill>
                <a:effectLst>
                  <a:outerShdw blurRad="38100" dist="38100" dir="2700000" algn="tl">
                    <a:srgbClr val="000000">
                      <a:alpha val="43137"/>
                    </a:srgbClr>
                  </a:outerShdw>
                </a:effectLst>
              </a:rPr>
              <a:t>Question. Does exercise (the exposure) prevent diabetes (the disease outcome)?</a:t>
            </a:r>
          </a:p>
          <a:p>
            <a:pPr algn="l" rtl="0" eaLnBrk="1" hangingPunct="1">
              <a:lnSpc>
                <a:spcPct val="80000"/>
              </a:lnSpc>
              <a:defRPr/>
            </a:pPr>
            <a:r>
              <a:rPr lang="en-US" sz="2800" b="1" dirty="0">
                <a:solidFill>
                  <a:srgbClr val="FFC000"/>
                </a:solidFill>
                <a:effectLst>
                  <a:outerShdw blurRad="38100" dist="38100" dir="2700000" algn="tl">
                    <a:srgbClr val="000000">
                      <a:alpha val="43137"/>
                    </a:srgbClr>
                  </a:outerShdw>
                </a:effectLst>
              </a:rPr>
              <a:t>Longitudinal measurement. Identify exercisers (E+) &amp; non-exercisers (E</a:t>
            </a:r>
            <a:r>
              <a:rPr lang="en-US" sz="2800" b="1" dirty="0">
                <a:solidFill>
                  <a:srgbClr val="FFC000"/>
                </a:solidFill>
                <a:effectLst>
                  <a:outerShdw blurRad="38100" dist="38100" dir="2700000" algn="tl">
                    <a:srgbClr val="000000">
                      <a:alpha val="43137"/>
                    </a:srgbClr>
                  </a:outerShdw>
                </a:effectLst>
                <a:cs typeface="Arial" charset="0"/>
              </a:rPr>
              <a:t>−</a:t>
            </a:r>
            <a:r>
              <a:rPr lang="en-US" sz="2800" b="1" dirty="0">
                <a:solidFill>
                  <a:srgbClr val="FFC000"/>
                </a:solidFill>
                <a:effectLst>
                  <a:outerShdw blurRad="38100" dist="38100" dir="2700000" algn="tl">
                    <a:srgbClr val="000000">
                      <a:alpha val="43137"/>
                    </a:srgbClr>
                  </a:outerShdw>
                </a:effectLst>
              </a:rPr>
              <a:t>) </a:t>
            </a:r>
            <a:r>
              <a:rPr lang="en-US" sz="2800" b="1" dirty="0">
                <a:solidFill>
                  <a:srgbClr val="FFC000"/>
                </a:solidFill>
                <a:effectLst>
                  <a:outerShdw blurRad="38100" dist="38100" dir="2700000" algn="tl">
                    <a:srgbClr val="000000">
                      <a:alpha val="43137"/>
                    </a:srgbClr>
                  </a:outerShdw>
                </a:effectLst>
                <a:sym typeface="Symbol" charset="0"/>
              </a:rPr>
              <a:t> </a:t>
            </a:r>
            <a:r>
              <a:rPr lang="en-US" sz="2800" b="1" i="1" dirty="0">
                <a:solidFill>
                  <a:srgbClr val="FFC000"/>
                </a:solidFill>
                <a:effectLst>
                  <a:outerShdw blurRad="38100" dist="38100" dir="2700000" algn="tl">
                    <a:srgbClr val="000000">
                      <a:alpha val="43137"/>
                    </a:srgbClr>
                  </a:outerShdw>
                </a:effectLst>
                <a:sym typeface="Symbol" charset="0"/>
              </a:rPr>
              <a:t>track </a:t>
            </a:r>
            <a:r>
              <a:rPr lang="en-US" sz="2800" b="1" i="1" dirty="0">
                <a:solidFill>
                  <a:srgbClr val="FFC000"/>
                </a:solidFill>
                <a:effectLst>
                  <a:outerShdw blurRad="38100" dist="38100" dir="2700000" algn="tl">
                    <a:srgbClr val="000000">
                      <a:alpha val="43137"/>
                    </a:srgbClr>
                  </a:outerShdw>
                </a:effectLst>
              </a:rPr>
              <a:t>individuals experience over time</a:t>
            </a:r>
            <a:r>
              <a:rPr lang="en-US" sz="2800" b="1" dirty="0">
                <a:solidFill>
                  <a:srgbClr val="FFC000"/>
                </a:solidFill>
                <a:effectLst>
                  <a:outerShdw blurRad="38100" dist="38100" dir="2700000" algn="tl">
                    <a:srgbClr val="000000">
                      <a:alpha val="43137"/>
                    </a:srgbClr>
                  </a:outerShdw>
                </a:effectLst>
              </a:rPr>
              <a:t> to assess and compare incidence rates of </a:t>
            </a:r>
            <a:r>
              <a:rPr lang="en-US" sz="2800" b="1" dirty="0">
                <a:solidFill>
                  <a:srgbClr val="FFC000"/>
                </a:solidFill>
                <a:effectLst>
                  <a:outerShdw blurRad="38100" dist="38100" dir="2700000" algn="tl">
                    <a:srgbClr val="000000">
                      <a:alpha val="43137"/>
                    </a:srgbClr>
                  </a:outerShdw>
                </a:effectLst>
                <a:sym typeface="Symbol" charset="0"/>
              </a:rPr>
              <a:t>diabetes.</a:t>
            </a:r>
            <a:endParaRPr lang="en-US" sz="2800" b="1" dirty="0">
              <a:solidFill>
                <a:srgbClr val="FFC000"/>
              </a:solidFill>
              <a:effectLst>
                <a:outerShdw blurRad="38100" dist="38100" dir="2700000" algn="tl">
                  <a:srgbClr val="000000">
                    <a:alpha val="43137"/>
                  </a:srgbClr>
                </a:outerShdw>
              </a:effectLst>
            </a:endParaRPr>
          </a:p>
          <a:p>
            <a:pPr algn="l" rtl="0" eaLnBrk="1" hangingPunct="1">
              <a:lnSpc>
                <a:spcPct val="80000"/>
              </a:lnSpc>
              <a:defRPr/>
            </a:pPr>
            <a:r>
              <a:rPr lang="en-US" sz="2800" b="1" dirty="0">
                <a:solidFill>
                  <a:srgbClr val="FFC000"/>
                </a:solidFill>
                <a:effectLst>
                  <a:outerShdw blurRad="38100" dist="38100" dir="2700000" algn="tl">
                    <a:srgbClr val="000000">
                      <a:alpha val="43137"/>
                    </a:srgbClr>
                  </a:outerShdw>
                </a:effectLst>
              </a:rPr>
              <a:t>Cross-sectional measurement. Assess </a:t>
            </a:r>
            <a:r>
              <a:rPr lang="en-US" sz="2800" b="1" i="1" dirty="0">
                <a:solidFill>
                  <a:srgbClr val="FFC000"/>
                </a:solidFill>
                <a:effectLst>
                  <a:outerShdw blurRad="38100" dist="38100" dir="2700000" algn="tl">
                    <a:srgbClr val="000000">
                      <a:alpha val="43137"/>
                    </a:srgbClr>
                  </a:outerShdw>
                </a:effectLst>
              </a:rPr>
              <a:t>current</a:t>
            </a:r>
            <a:r>
              <a:rPr lang="en-US" sz="2800" b="1" dirty="0">
                <a:solidFill>
                  <a:srgbClr val="FFC000"/>
                </a:solidFill>
                <a:effectLst>
                  <a:outerShdw blurRad="38100" dist="38100" dir="2700000" algn="tl">
                    <a:srgbClr val="000000">
                      <a:alpha val="43137"/>
                    </a:srgbClr>
                  </a:outerShdw>
                </a:effectLst>
              </a:rPr>
              <a:t> exercise habits to assess and compare </a:t>
            </a:r>
            <a:r>
              <a:rPr lang="en-US" sz="2800" b="1" dirty="0" err="1">
                <a:solidFill>
                  <a:srgbClr val="FFC000"/>
                </a:solidFill>
                <a:effectLst>
                  <a:outerShdw blurRad="38100" dist="38100" dir="2700000" algn="tl">
                    <a:srgbClr val="000000">
                      <a:alpha val="43137"/>
                    </a:srgbClr>
                  </a:outerShdw>
                </a:effectLst>
              </a:rPr>
              <a:t>prevalences</a:t>
            </a:r>
            <a:r>
              <a:rPr lang="en-US" sz="2800" b="1" dirty="0">
                <a:solidFill>
                  <a:srgbClr val="FFC000"/>
                </a:solidFill>
                <a:effectLst>
                  <a:outerShdw blurRad="38100" dist="38100" dir="2700000" algn="tl">
                    <a:srgbClr val="000000">
                      <a:alpha val="43137"/>
                    </a:srgbClr>
                  </a:outerShdw>
                </a:effectLst>
              </a:rPr>
              <a:t> of diabetes.</a:t>
            </a:r>
          </a:p>
        </p:txBody>
      </p:sp>
      <p:sp>
        <p:nvSpPr>
          <p:cNvPr id="262148" name="Rectangle 4"/>
          <p:cNvSpPr>
            <a:spLocks noChangeArrowheads="1"/>
          </p:cNvSpPr>
          <p:nvPr/>
        </p:nvSpPr>
        <p:spPr bwMode="auto">
          <a:xfrm>
            <a:off x="381000" y="1295400"/>
            <a:ext cx="8229600" cy="528638"/>
          </a:xfrm>
          <a:prstGeom prst="rect">
            <a:avLst/>
          </a:prstGeom>
          <a:solidFill>
            <a:schemeClr val="bg2"/>
          </a:solidFill>
          <a:ln w="9525">
            <a:solidFill>
              <a:schemeClr val="tx1"/>
            </a:solidFill>
            <a:miter lim="800000"/>
            <a:headEnd/>
            <a:tailEnd/>
          </a:ln>
          <a:effec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r>
              <a:rPr lang="en-US" altLang="en-US" sz="2800" b="1" smtClean="0">
                <a:solidFill>
                  <a:srgbClr val="FFC000"/>
                </a:solidFill>
              </a:rPr>
              <a:t>Can you track individual experience over time? </a:t>
            </a:r>
          </a:p>
        </p:txBody>
      </p:sp>
      <p:pic>
        <p:nvPicPr>
          <p:cNvPr id="12296" name="Picture 9" descr="Large man eating junk food with caption that reads 'You are what you 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667000"/>
            <a:ext cx="15509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68792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linds(horizontal)">
                                      <p:cBhvr>
                                        <p:cTn id="7" dur="500"/>
                                        <p:tgtEl>
                                          <p:spTgt spid="12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1229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6110B799-5136-4830-934A-182ED93DC1DE}" type="slidenum">
              <a:rPr lang="en-US" altLang="en-US" sz="1400"/>
              <a:pPr eaLnBrk="1" hangingPunct="1">
                <a:spcBef>
                  <a:spcPct val="0"/>
                </a:spcBef>
                <a:buFontTx/>
                <a:buNone/>
              </a:pPr>
              <a:t>67</a:t>
            </a:fld>
            <a:endParaRPr lang="en-US" altLang="en-US" sz="1400"/>
          </a:p>
        </p:txBody>
      </p:sp>
      <p:pic>
        <p:nvPicPr>
          <p:cNvPr id="19459" name="Picture 1032" descr="chestCN96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90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26"/>
          <p:cNvSpPr>
            <a:spLocks noGrp="1" noChangeArrowheads="1"/>
          </p:cNvSpPr>
          <p:nvPr>
            <p:ph type="title"/>
          </p:nvPr>
        </p:nvSpPr>
        <p:spPr>
          <a:xfrm>
            <a:off x="457200" y="274638"/>
            <a:ext cx="8229600" cy="706090"/>
          </a:xfrm>
        </p:spPr>
        <p:txBody>
          <a:bodyPr>
            <a:normAutofit fontScale="90000"/>
          </a:bodyPr>
          <a:lstStyle/>
          <a:p>
            <a:pPr eaLnBrk="1" hangingPunct="1"/>
            <a:r>
              <a:rPr lang="en-US" altLang="en-US" sz="5400" b="1" dirty="0" smtClean="0">
                <a:solidFill>
                  <a:srgbClr val="FFC000"/>
                </a:solidFill>
                <a:ea typeface="ＭＳ Ｐゴシック" pitchFamily="34" charset="-128"/>
              </a:rPr>
              <a:t>Case-Control vs. Cohort</a:t>
            </a:r>
          </a:p>
        </p:txBody>
      </p:sp>
      <p:sp>
        <p:nvSpPr>
          <p:cNvPr id="19461" name="Rectangle 1027"/>
          <p:cNvSpPr>
            <a:spLocks noGrp="1" noChangeArrowheads="1"/>
          </p:cNvSpPr>
          <p:nvPr>
            <p:ph type="body" idx="1"/>
          </p:nvPr>
        </p:nvSpPr>
        <p:spPr>
          <a:xfrm>
            <a:off x="381000" y="2514600"/>
            <a:ext cx="6019800" cy="3810000"/>
          </a:xfrm>
        </p:spPr>
        <p:txBody>
          <a:bodyPr/>
          <a:lstStyle/>
          <a:p>
            <a:pPr algn="l" rtl="0" eaLnBrk="1" hangingPunct="1">
              <a:lnSpc>
                <a:spcPct val="80000"/>
              </a:lnSpc>
            </a:pPr>
            <a:r>
              <a:rPr lang="en-US" altLang="en-US" sz="2800" b="1" dirty="0" smtClean="0">
                <a:solidFill>
                  <a:srgbClr val="2BF54D"/>
                </a:solidFill>
                <a:effectLst>
                  <a:outerShdw blurRad="38100" dist="38100" dir="2700000" algn="tl">
                    <a:srgbClr val="000000">
                      <a:alpha val="43137"/>
                    </a:srgbClr>
                  </a:outerShdw>
                </a:effectLst>
                <a:ea typeface="ＭＳ Ｐゴシック" pitchFamily="34" charset="-128"/>
              </a:rPr>
              <a:t>Hypothesis. Does cigarette smoking cause lung cancer?</a:t>
            </a:r>
          </a:p>
          <a:p>
            <a:pPr algn="l" rtl="0" eaLnBrk="1" hangingPunct="1">
              <a:lnSpc>
                <a:spcPct val="80000"/>
              </a:lnSpc>
            </a:pP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Cohort. Identify smokers (E+) and non-smokers (E-) </a:t>
            </a: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sym typeface="Symbol" pitchFamily="18" charset="2"/>
              </a:rPr>
              <a:t></a:t>
            </a: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 assess and compare lung cancer rates</a:t>
            </a:r>
          </a:p>
          <a:p>
            <a:pPr algn="l" rtl="0" eaLnBrk="1" hangingPunct="1">
              <a:lnSpc>
                <a:spcPct val="80000"/>
              </a:lnSpc>
            </a:pP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Case-control sample. Identify lung cancer cases (D+) and non-cases (D-) </a:t>
            </a: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sym typeface="Symbol" pitchFamily="18" charset="2"/>
              </a:rPr>
              <a:t></a:t>
            </a:r>
            <a:r>
              <a:rPr lang="en-US" altLang="en-US" sz="2800" b="1" dirty="0" smtClean="0">
                <a:solidFill>
                  <a:srgbClr val="FFC000"/>
                </a:solidFill>
                <a:effectLst>
                  <a:outerShdw blurRad="38100" dist="38100" dir="2700000" algn="tl">
                    <a:srgbClr val="000000">
                      <a:alpha val="43137"/>
                    </a:srgbClr>
                  </a:outerShdw>
                </a:effectLst>
                <a:ea typeface="ＭＳ Ｐゴシック" pitchFamily="34" charset="-128"/>
              </a:rPr>
              <a:t> assess and compare smoking histories (E+/E-)</a:t>
            </a:r>
          </a:p>
        </p:txBody>
      </p:sp>
      <p:sp>
        <p:nvSpPr>
          <p:cNvPr id="266244" name="Rectangle 1028"/>
          <p:cNvSpPr>
            <a:spLocks noChangeArrowheads="1"/>
          </p:cNvSpPr>
          <p:nvPr/>
        </p:nvSpPr>
        <p:spPr bwMode="auto">
          <a:xfrm>
            <a:off x="457200" y="1219200"/>
            <a:ext cx="8291264" cy="1077218"/>
          </a:xfrm>
          <a:prstGeom prst="rect">
            <a:avLst/>
          </a:prstGeom>
          <a:solidFill>
            <a:schemeClr val="bg2"/>
          </a:solidFill>
          <a:ln w="9525">
            <a:solidFill>
              <a:schemeClr val="tx1"/>
            </a:solidFill>
            <a:miter lim="800000"/>
            <a:headEnd/>
            <a:tailEnd/>
          </a:ln>
          <a:effec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r>
              <a:rPr lang="en-US" altLang="en-US" sz="3200" b="1" smtClean="0">
                <a:solidFill>
                  <a:srgbClr val="FFC000"/>
                </a:solidFill>
              </a:rPr>
              <a:t>Selection of subjects based on exposure (cohort) or disease (case-control) status?</a:t>
            </a:r>
          </a:p>
        </p:txBody>
      </p:sp>
    </p:spTree>
    <p:custDataLst>
      <p:tags r:id="rId1"/>
    </p:custDataLst>
    <p:extLst>
      <p:ext uri="{BB962C8B-B14F-4D97-AF65-F5344CB8AC3E}">
        <p14:creationId xmlns:p14="http://schemas.microsoft.com/office/powerpoint/2010/main" val="26491580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a:srcRect/>
          <a:stretch>
            <a:fillRect/>
          </a:stretch>
        </p:blipFill>
        <p:spPr bwMode="auto">
          <a:xfrm>
            <a:off x="381000" y="2924944"/>
            <a:ext cx="85725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3733" name="Picture 5"/>
          <p:cNvPicPr>
            <a:picLocks noChangeAspect="1" noChangeArrowheads="1"/>
          </p:cNvPicPr>
          <p:nvPr/>
        </p:nvPicPr>
        <p:blipFill>
          <a:blip r:embed="rId3"/>
          <a:srcRect/>
          <a:stretch>
            <a:fillRect/>
          </a:stretch>
        </p:blipFill>
        <p:spPr bwMode="auto">
          <a:xfrm>
            <a:off x="457200" y="4797152"/>
            <a:ext cx="83629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734" name="Text Box 6"/>
          <p:cNvSpPr txBox="1">
            <a:spLocks noChangeArrowheads="1"/>
          </p:cNvSpPr>
          <p:nvPr/>
        </p:nvSpPr>
        <p:spPr bwMode="auto">
          <a:xfrm>
            <a:off x="6356400" y="4869160"/>
            <a:ext cx="2358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ea typeface="ＭＳ Ｐゴシック" charset="0"/>
              </a:rPr>
              <a:t>odds of prior exposures</a:t>
            </a:r>
          </a:p>
        </p:txBody>
      </p:sp>
      <p:sp>
        <p:nvSpPr>
          <p:cNvPr id="5" name="Rectangle 1026"/>
          <p:cNvSpPr txBox="1">
            <a:spLocks noChangeArrowheads="1"/>
          </p:cNvSpPr>
          <p:nvPr/>
        </p:nvSpPr>
        <p:spPr>
          <a:xfrm>
            <a:off x="457200" y="274638"/>
            <a:ext cx="8229600" cy="70609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altLang="en-US" sz="5400" b="1" smtClean="0">
                <a:solidFill>
                  <a:srgbClr val="FFC000"/>
                </a:solidFill>
                <a:ea typeface="ＭＳ Ｐゴシック" pitchFamily="34" charset="-128"/>
              </a:rPr>
              <a:t>Case-Control vs. Cohort</a:t>
            </a:r>
            <a:endParaRPr lang="en-US" altLang="en-US" sz="5400" b="1" dirty="0" smtClean="0">
              <a:solidFill>
                <a:srgbClr val="FFC000"/>
              </a:solidFill>
              <a:ea typeface="ＭＳ Ｐゴシック" pitchFamily="34" charset="-128"/>
            </a:endParaRPr>
          </a:p>
        </p:txBody>
      </p:sp>
      <p:sp>
        <p:nvSpPr>
          <p:cNvPr id="6" name="Rectangle 1028"/>
          <p:cNvSpPr>
            <a:spLocks noChangeArrowheads="1"/>
          </p:cNvSpPr>
          <p:nvPr/>
        </p:nvSpPr>
        <p:spPr bwMode="auto">
          <a:xfrm>
            <a:off x="457200" y="1219200"/>
            <a:ext cx="8291264" cy="1077218"/>
          </a:xfrm>
          <a:prstGeom prst="rect">
            <a:avLst/>
          </a:prstGeom>
          <a:solidFill>
            <a:schemeClr val="bg2"/>
          </a:solidFill>
          <a:ln w="9525">
            <a:solidFill>
              <a:schemeClr val="tx1"/>
            </a:solidFill>
            <a:miter lim="800000"/>
            <a:headEnd/>
            <a:tailEnd/>
          </a:ln>
          <a:effec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r>
              <a:rPr lang="en-US" altLang="en-US" sz="3200" b="1" smtClean="0">
                <a:solidFill>
                  <a:srgbClr val="FFC000"/>
                </a:solidFill>
              </a:rPr>
              <a:t>Selection of subjects based on exposure (cohort) or disease (case-control) status?</a:t>
            </a:r>
          </a:p>
        </p:txBody>
      </p:sp>
    </p:spTree>
    <p:extLst>
      <p:ext uri="{BB962C8B-B14F-4D97-AF65-F5344CB8AC3E}">
        <p14:creationId xmlns:p14="http://schemas.microsoft.com/office/powerpoint/2010/main" val="357516722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E48BC2CF-EBF8-4AFA-A414-47DEA4445B2D}" type="slidenum">
              <a:rPr lang="en-US" altLang="en-US" sz="1400" smtClean="0"/>
              <a:pPr eaLnBrk="1" hangingPunct="1">
                <a:defRPr/>
              </a:pPr>
              <a:t>69</a:t>
            </a:fld>
            <a:endParaRPr lang="en-US" altLang="en-US" sz="1400" smtClean="0"/>
          </a:p>
        </p:txBody>
      </p:sp>
      <p:sp>
        <p:nvSpPr>
          <p:cNvPr id="524290" name="Rectangle 2"/>
          <p:cNvSpPr>
            <a:spLocks noGrp="1" noChangeArrowheads="1"/>
          </p:cNvSpPr>
          <p:nvPr>
            <p:ph type="title"/>
          </p:nvPr>
        </p:nvSpPr>
        <p:spPr>
          <a:solidFill>
            <a:schemeClr val="bg2"/>
          </a:solidFill>
          <a:ln>
            <a:solidFill>
              <a:schemeClr val="tx1"/>
            </a:solidFill>
            <a:miter lim="800000"/>
            <a:headEnd/>
            <a:tailEnd/>
          </a:ln>
        </p:spPr>
        <p:txBody>
          <a:bodyPr/>
          <a:lstStyle/>
          <a:p>
            <a:pPr eaLnBrk="1" hangingPunct="1">
              <a:defRPr/>
            </a:pPr>
            <a:r>
              <a:rPr lang="en-US" sz="6000" b="1" smtClean="0">
                <a:solidFill>
                  <a:srgbClr val="FFFF00"/>
                </a:solidFill>
                <a:cs typeface="+mj-cs"/>
              </a:rPr>
              <a:t>Case-Control Studies</a:t>
            </a:r>
          </a:p>
        </p:txBody>
      </p:sp>
      <p:sp>
        <p:nvSpPr>
          <p:cNvPr id="524291" name="Rectangle 3"/>
          <p:cNvSpPr>
            <a:spLocks noGrp="1" noChangeArrowheads="1"/>
          </p:cNvSpPr>
          <p:nvPr>
            <p:ph type="body" sz="half" idx="1"/>
          </p:nvPr>
        </p:nvSpPr>
        <p:spPr>
          <a:xfrm>
            <a:off x="457200" y="1524000"/>
            <a:ext cx="8229600" cy="1905000"/>
          </a:xfrm>
        </p:spPr>
        <p:txBody>
          <a:bodyPr/>
          <a:lstStyle/>
          <a:p>
            <a:pPr algn="l" rtl="0" eaLnBrk="1" hangingPunct="1">
              <a:defRPr/>
            </a:pPr>
            <a:r>
              <a:rPr lang="en-US" altLang="en-US" sz="2800" b="1" smtClean="0">
                <a:solidFill>
                  <a:srgbClr val="FFC000"/>
                </a:solidFill>
              </a:rPr>
              <a:t>Identify cases in a source population</a:t>
            </a:r>
          </a:p>
          <a:p>
            <a:pPr algn="l" rtl="0" eaLnBrk="1" hangingPunct="1">
              <a:defRPr/>
            </a:pPr>
            <a:r>
              <a:rPr lang="en-US" altLang="en-US" sz="2800" b="1" smtClean="0">
                <a:solidFill>
                  <a:srgbClr val="FFC000"/>
                </a:solidFill>
              </a:rPr>
              <a:t>Select at random non-cases from the same source population</a:t>
            </a:r>
          </a:p>
          <a:p>
            <a:pPr algn="l" rtl="0" eaLnBrk="1" hangingPunct="1">
              <a:spcBef>
                <a:spcPct val="0"/>
              </a:spcBef>
              <a:defRPr/>
            </a:pPr>
            <a:r>
              <a:rPr lang="en-US" altLang="en-US" sz="2800" b="1" smtClean="0">
                <a:solidFill>
                  <a:srgbClr val="FFC000"/>
                </a:solidFill>
              </a:rPr>
              <a:t>Compare exposure histories in cases &amp; controls</a:t>
            </a:r>
          </a:p>
        </p:txBody>
      </p:sp>
      <p:sp>
        <p:nvSpPr>
          <p:cNvPr id="524292" name="Text Box 4"/>
          <p:cNvSpPr txBox="1">
            <a:spLocks noChangeArrowheads="1"/>
          </p:cNvSpPr>
          <p:nvPr/>
        </p:nvSpPr>
        <p:spPr bwMode="auto">
          <a:xfrm>
            <a:off x="323528" y="3962400"/>
            <a:ext cx="1962472"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2400" b="1">
                <a:solidFill>
                  <a:srgbClr val="FFC000"/>
                </a:solidFill>
                <a:latin typeface="Garamond" charset="0"/>
                <a:ea typeface="ＭＳ Ｐゴシック" charset="0"/>
              </a:rPr>
              <a:t>Population</a:t>
            </a:r>
          </a:p>
        </p:txBody>
      </p:sp>
      <p:sp>
        <p:nvSpPr>
          <p:cNvPr id="524293" name="Text Box 5"/>
          <p:cNvSpPr txBox="1">
            <a:spLocks noChangeArrowheads="1"/>
          </p:cNvSpPr>
          <p:nvPr/>
        </p:nvSpPr>
        <p:spPr bwMode="auto">
          <a:xfrm>
            <a:off x="2514600" y="3276600"/>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400" b="1" dirty="0">
                <a:solidFill>
                  <a:srgbClr val="FFC000"/>
                </a:solidFill>
                <a:latin typeface="Garamond" charset="0"/>
                <a:ea typeface="ＭＳ Ｐゴシック" charset="0"/>
              </a:rPr>
              <a:t>Cases</a:t>
            </a:r>
          </a:p>
        </p:txBody>
      </p:sp>
      <p:sp>
        <p:nvSpPr>
          <p:cNvPr id="524294" name="Text Box 6"/>
          <p:cNvSpPr txBox="1">
            <a:spLocks noChangeArrowheads="1"/>
          </p:cNvSpPr>
          <p:nvPr/>
        </p:nvSpPr>
        <p:spPr bwMode="auto">
          <a:xfrm>
            <a:off x="2590800" y="4800600"/>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400" b="1" dirty="0">
                <a:solidFill>
                  <a:srgbClr val="FFC000"/>
                </a:solidFill>
                <a:latin typeface="Garamond" charset="0"/>
                <a:ea typeface="ＭＳ Ｐゴシック" charset="0"/>
              </a:rPr>
              <a:t>Sample non-cases</a:t>
            </a:r>
            <a:endParaRPr lang="en-US" sz="2400" b="1" baseline="-25000" dirty="0">
              <a:solidFill>
                <a:srgbClr val="FFC000"/>
              </a:solidFill>
              <a:latin typeface="Garamond" charset="0"/>
              <a:ea typeface="ＭＳ Ｐゴシック" charset="0"/>
            </a:endParaRPr>
          </a:p>
        </p:txBody>
      </p:sp>
      <p:sp>
        <p:nvSpPr>
          <p:cNvPr id="524295" name="Text Box 7"/>
          <p:cNvSpPr txBox="1">
            <a:spLocks noChangeArrowheads="1"/>
          </p:cNvSpPr>
          <p:nvPr/>
        </p:nvSpPr>
        <p:spPr bwMode="auto">
          <a:xfrm>
            <a:off x="4860032" y="3352800"/>
            <a:ext cx="2607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400" b="1">
                <a:solidFill>
                  <a:srgbClr val="FFC000"/>
                </a:solidFill>
                <a:latin typeface="Garamond" charset="0"/>
                <a:ea typeface="ＭＳ Ｐゴシック" charset="0"/>
              </a:rPr>
              <a:t>Exposure histories</a:t>
            </a:r>
            <a:endParaRPr lang="en-US" sz="2400" b="1" baseline="-25000">
              <a:solidFill>
                <a:srgbClr val="FFC000"/>
              </a:solidFill>
              <a:latin typeface="Garamond" charset="0"/>
              <a:ea typeface="ＭＳ Ｐゴシック" charset="0"/>
            </a:endParaRPr>
          </a:p>
        </p:txBody>
      </p:sp>
      <p:sp>
        <p:nvSpPr>
          <p:cNvPr id="524296" name="Text Box 8"/>
          <p:cNvSpPr txBox="1">
            <a:spLocks noChangeArrowheads="1"/>
          </p:cNvSpPr>
          <p:nvPr/>
        </p:nvSpPr>
        <p:spPr bwMode="auto">
          <a:xfrm>
            <a:off x="4932040" y="5029200"/>
            <a:ext cx="2687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400" b="1" dirty="0">
                <a:solidFill>
                  <a:srgbClr val="FFC000"/>
                </a:solidFill>
                <a:latin typeface="Garamond" charset="0"/>
                <a:ea typeface="ＭＳ Ｐゴシック" charset="0"/>
              </a:rPr>
              <a:t>Exposure histories</a:t>
            </a:r>
            <a:endParaRPr lang="en-US" sz="2400" b="1" baseline="-25000" dirty="0">
              <a:solidFill>
                <a:srgbClr val="FFC000"/>
              </a:solidFill>
              <a:latin typeface="Garamond" charset="0"/>
              <a:ea typeface="ＭＳ Ｐゴシック" charset="0"/>
            </a:endParaRPr>
          </a:p>
        </p:txBody>
      </p:sp>
      <p:cxnSp>
        <p:nvCxnSpPr>
          <p:cNvPr id="524297" name="AutoShape 9"/>
          <p:cNvCxnSpPr>
            <a:cxnSpLocks noChangeShapeType="1"/>
            <a:stCxn id="524292" idx="3"/>
          </p:cNvCxnSpPr>
          <p:nvPr/>
        </p:nvCxnSpPr>
        <p:spPr bwMode="auto">
          <a:xfrm flipV="1">
            <a:off x="2286000" y="3507433"/>
            <a:ext cx="304800" cy="685800"/>
          </a:xfrm>
          <a:prstGeom prst="straightConnector1">
            <a:avLst/>
          </a:prstGeom>
          <a:noFill/>
          <a:ln w="9525">
            <a:solidFill>
              <a:srgbClr val="FFC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4298" name="AutoShape 10"/>
          <p:cNvCxnSpPr>
            <a:cxnSpLocks noChangeShapeType="1"/>
            <a:stCxn id="524292" idx="3"/>
            <a:endCxn id="524294" idx="1"/>
          </p:cNvCxnSpPr>
          <p:nvPr/>
        </p:nvCxnSpPr>
        <p:spPr bwMode="auto">
          <a:xfrm>
            <a:off x="2286000" y="4193233"/>
            <a:ext cx="304800" cy="1022866"/>
          </a:xfrm>
          <a:prstGeom prst="straightConnector1">
            <a:avLst/>
          </a:prstGeom>
          <a:noFill/>
          <a:ln w="9525">
            <a:solidFill>
              <a:srgbClr val="FFC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4299" name="AutoShape 11"/>
          <p:cNvCxnSpPr>
            <a:cxnSpLocks noChangeShapeType="1"/>
          </p:cNvCxnSpPr>
          <p:nvPr/>
        </p:nvCxnSpPr>
        <p:spPr bwMode="auto">
          <a:xfrm>
            <a:off x="4038600" y="3581400"/>
            <a:ext cx="990600" cy="0"/>
          </a:xfrm>
          <a:prstGeom prst="straightConnector1">
            <a:avLst/>
          </a:prstGeom>
          <a:noFill/>
          <a:ln w="25400">
            <a:solidFill>
              <a:srgbClr val="FFC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4300" name="AutoShape 12"/>
          <p:cNvCxnSpPr>
            <a:cxnSpLocks noChangeShapeType="1"/>
          </p:cNvCxnSpPr>
          <p:nvPr/>
        </p:nvCxnSpPr>
        <p:spPr bwMode="auto">
          <a:xfrm>
            <a:off x="4000500" y="5257800"/>
            <a:ext cx="1066800" cy="0"/>
          </a:xfrm>
          <a:prstGeom prst="straightConnector1">
            <a:avLst/>
          </a:prstGeom>
          <a:noFill/>
          <a:ln w="25400">
            <a:solidFill>
              <a:srgbClr val="FFC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4301" name="Text Box 13"/>
          <p:cNvSpPr txBox="1">
            <a:spLocks noChangeArrowheads="1"/>
          </p:cNvSpPr>
          <p:nvPr/>
        </p:nvSpPr>
        <p:spPr bwMode="auto">
          <a:xfrm>
            <a:off x="6858000" y="4114800"/>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400" b="1" dirty="0">
                <a:solidFill>
                  <a:srgbClr val="FFC000"/>
                </a:solidFill>
                <a:latin typeface="Garamond" charset="0"/>
                <a:ea typeface="ＭＳ Ｐゴシック" charset="0"/>
              </a:rPr>
              <a:t>Odds Ratio</a:t>
            </a:r>
          </a:p>
        </p:txBody>
      </p:sp>
      <p:cxnSp>
        <p:nvCxnSpPr>
          <p:cNvPr id="524302" name="AutoShape 14"/>
          <p:cNvCxnSpPr>
            <a:cxnSpLocks noChangeShapeType="1"/>
            <a:stCxn id="524295" idx="3"/>
            <a:endCxn id="524301" idx="0"/>
          </p:cNvCxnSpPr>
          <p:nvPr/>
        </p:nvCxnSpPr>
        <p:spPr bwMode="auto">
          <a:xfrm>
            <a:off x="7467600" y="3583633"/>
            <a:ext cx="304800" cy="531167"/>
          </a:xfrm>
          <a:prstGeom prst="bentConnector2">
            <a:avLst/>
          </a:prstGeom>
          <a:noFill/>
          <a:ln w="25400">
            <a:solidFill>
              <a:srgbClr val="FFC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4303" name="AutoShape 15"/>
          <p:cNvCxnSpPr>
            <a:cxnSpLocks noChangeShapeType="1"/>
            <a:stCxn id="524296" idx="3"/>
            <a:endCxn id="524301" idx="2"/>
          </p:cNvCxnSpPr>
          <p:nvPr/>
        </p:nvCxnSpPr>
        <p:spPr bwMode="auto">
          <a:xfrm flipV="1">
            <a:off x="7620000" y="4576465"/>
            <a:ext cx="152400" cy="683568"/>
          </a:xfrm>
          <a:prstGeom prst="bentConnector2">
            <a:avLst/>
          </a:prstGeom>
          <a:noFill/>
          <a:ln w="25400">
            <a:solidFill>
              <a:srgbClr val="FFC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521" name="Text Box 17"/>
          <p:cNvSpPr txBox="1">
            <a:spLocks noChangeArrowheads="1"/>
          </p:cNvSpPr>
          <p:nvPr/>
        </p:nvSpPr>
        <p:spPr bwMode="auto">
          <a:xfrm>
            <a:off x="609600" y="5715000"/>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defRPr/>
            </a:pPr>
            <a:r>
              <a:rPr lang="en-US" altLang="en-US" sz="2400" b="1" dirty="0">
                <a:solidFill>
                  <a:srgbClr val="2BF54D"/>
                </a:solidFill>
              </a:rPr>
              <a:t>Note: case-control samples do not permit the </a:t>
            </a:r>
            <a:r>
              <a:rPr lang="en-US" altLang="en-US" sz="2400" b="1" dirty="0" smtClean="0">
                <a:solidFill>
                  <a:srgbClr val="2BF54D"/>
                </a:solidFill>
              </a:rPr>
              <a:t>calculation </a:t>
            </a:r>
            <a:r>
              <a:rPr lang="en-US" altLang="en-US" sz="2400" b="1" dirty="0">
                <a:solidFill>
                  <a:srgbClr val="2BF54D"/>
                </a:solidFill>
              </a:rPr>
              <a:t>of incidence or prevalence!</a:t>
            </a:r>
          </a:p>
        </p:txBody>
      </p:sp>
    </p:spTree>
    <p:extLst>
      <p:ext uri="{BB962C8B-B14F-4D97-AF65-F5344CB8AC3E}">
        <p14:creationId xmlns:p14="http://schemas.microsoft.com/office/powerpoint/2010/main" val="928608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fade">
                                      <p:cBhvr>
                                        <p:cTn id="7" dur="1000"/>
                                        <p:tgtEl>
                                          <p:spTgt spid="524291">
                                            <p:txEl>
                                              <p:pRg st="0" end="0"/>
                                            </p:txEl>
                                          </p:spTgt>
                                        </p:tgtEl>
                                      </p:cBhvr>
                                    </p:animEffect>
                                    <p:anim calcmode="lin" valueType="num">
                                      <p:cBhvr>
                                        <p:cTn id="8" dur="1000" fill="hold"/>
                                        <p:tgtEl>
                                          <p:spTgt spid="524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4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4291">
                                            <p:txEl>
                                              <p:pRg st="1" end="1"/>
                                            </p:txEl>
                                          </p:spTgt>
                                        </p:tgtEl>
                                        <p:attrNameLst>
                                          <p:attrName>style.visibility</p:attrName>
                                        </p:attrNameLst>
                                      </p:cBhvr>
                                      <p:to>
                                        <p:strVal val="visible"/>
                                      </p:to>
                                    </p:set>
                                    <p:animEffect transition="in" filter="fade">
                                      <p:cBhvr>
                                        <p:cTn id="14" dur="1000"/>
                                        <p:tgtEl>
                                          <p:spTgt spid="524291">
                                            <p:txEl>
                                              <p:pRg st="1" end="1"/>
                                            </p:txEl>
                                          </p:spTgt>
                                        </p:tgtEl>
                                      </p:cBhvr>
                                    </p:animEffect>
                                    <p:anim calcmode="lin" valueType="num">
                                      <p:cBhvr>
                                        <p:cTn id="15" dur="1000" fill="hold"/>
                                        <p:tgtEl>
                                          <p:spTgt spid="524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4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4291">
                                            <p:txEl>
                                              <p:pRg st="2" end="2"/>
                                            </p:txEl>
                                          </p:spTgt>
                                        </p:tgtEl>
                                        <p:attrNameLst>
                                          <p:attrName>style.visibility</p:attrName>
                                        </p:attrNameLst>
                                      </p:cBhvr>
                                      <p:to>
                                        <p:strVal val="visible"/>
                                      </p:to>
                                    </p:set>
                                    <p:animEffect transition="in" filter="fade">
                                      <p:cBhvr>
                                        <p:cTn id="21" dur="1000"/>
                                        <p:tgtEl>
                                          <p:spTgt spid="524291">
                                            <p:txEl>
                                              <p:pRg st="2" end="2"/>
                                            </p:txEl>
                                          </p:spTgt>
                                        </p:tgtEl>
                                      </p:cBhvr>
                                    </p:animEffect>
                                    <p:anim calcmode="lin" valueType="num">
                                      <p:cBhvr>
                                        <p:cTn id="22" dur="1000" fill="hold"/>
                                        <p:tgtEl>
                                          <p:spTgt spid="524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4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24292"/>
                                        </p:tgtEl>
                                        <p:attrNameLst>
                                          <p:attrName>style.visibility</p:attrName>
                                        </p:attrNameLst>
                                      </p:cBhvr>
                                      <p:to>
                                        <p:strVal val="visible"/>
                                      </p:to>
                                    </p:set>
                                    <p:animEffect transition="in" filter="blinds(horizontal)">
                                      <p:cBhvr>
                                        <p:cTn id="28" dur="500"/>
                                        <p:tgtEl>
                                          <p:spTgt spid="52429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24293"/>
                                        </p:tgtEl>
                                        <p:attrNameLst>
                                          <p:attrName>style.visibility</p:attrName>
                                        </p:attrNameLst>
                                      </p:cBhvr>
                                      <p:to>
                                        <p:strVal val="visible"/>
                                      </p:to>
                                    </p:set>
                                    <p:animEffect transition="in" filter="blinds(horizontal)">
                                      <p:cBhvr>
                                        <p:cTn id="31" dur="500"/>
                                        <p:tgtEl>
                                          <p:spTgt spid="52429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24295"/>
                                        </p:tgtEl>
                                        <p:attrNameLst>
                                          <p:attrName>style.visibility</p:attrName>
                                        </p:attrNameLst>
                                      </p:cBhvr>
                                      <p:to>
                                        <p:strVal val="visible"/>
                                      </p:to>
                                    </p:set>
                                    <p:animEffect transition="in" filter="blinds(horizontal)">
                                      <p:cBhvr>
                                        <p:cTn id="34" dur="500"/>
                                        <p:tgtEl>
                                          <p:spTgt spid="52429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24296"/>
                                        </p:tgtEl>
                                        <p:attrNameLst>
                                          <p:attrName>style.visibility</p:attrName>
                                        </p:attrNameLst>
                                      </p:cBhvr>
                                      <p:to>
                                        <p:strVal val="visible"/>
                                      </p:to>
                                    </p:set>
                                    <p:animEffect transition="in" filter="blinds(horizontal)">
                                      <p:cBhvr>
                                        <p:cTn id="37" dur="500"/>
                                        <p:tgtEl>
                                          <p:spTgt spid="524296"/>
                                        </p:tgtEl>
                                      </p:cBhvr>
                                    </p:animEffect>
                                  </p:childTnLst>
                                </p:cTn>
                              </p:par>
                              <p:par>
                                <p:cTn id="38" presetID="3" presetClass="entr" presetSubtype="10" fill="hold" nodeType="withEffect">
                                  <p:stCondLst>
                                    <p:cond delay="0"/>
                                  </p:stCondLst>
                                  <p:childTnLst>
                                    <p:set>
                                      <p:cBhvr>
                                        <p:cTn id="39" dur="1" fill="hold">
                                          <p:stCondLst>
                                            <p:cond delay="0"/>
                                          </p:stCondLst>
                                        </p:cTn>
                                        <p:tgtEl>
                                          <p:spTgt spid="524297"/>
                                        </p:tgtEl>
                                        <p:attrNameLst>
                                          <p:attrName>style.visibility</p:attrName>
                                        </p:attrNameLst>
                                      </p:cBhvr>
                                      <p:to>
                                        <p:strVal val="visible"/>
                                      </p:to>
                                    </p:set>
                                    <p:animEffect transition="in" filter="blinds(horizontal)">
                                      <p:cBhvr>
                                        <p:cTn id="40" dur="500"/>
                                        <p:tgtEl>
                                          <p:spTgt spid="524297"/>
                                        </p:tgtEl>
                                      </p:cBhvr>
                                    </p:animEffect>
                                  </p:childTnLst>
                                </p:cTn>
                              </p:par>
                              <p:par>
                                <p:cTn id="41" presetID="3" presetClass="entr" presetSubtype="10" fill="hold" nodeType="withEffect">
                                  <p:stCondLst>
                                    <p:cond delay="0"/>
                                  </p:stCondLst>
                                  <p:childTnLst>
                                    <p:set>
                                      <p:cBhvr>
                                        <p:cTn id="42" dur="1" fill="hold">
                                          <p:stCondLst>
                                            <p:cond delay="0"/>
                                          </p:stCondLst>
                                        </p:cTn>
                                        <p:tgtEl>
                                          <p:spTgt spid="524298"/>
                                        </p:tgtEl>
                                        <p:attrNameLst>
                                          <p:attrName>style.visibility</p:attrName>
                                        </p:attrNameLst>
                                      </p:cBhvr>
                                      <p:to>
                                        <p:strVal val="visible"/>
                                      </p:to>
                                    </p:set>
                                    <p:animEffect transition="in" filter="blinds(horizontal)">
                                      <p:cBhvr>
                                        <p:cTn id="43" dur="500"/>
                                        <p:tgtEl>
                                          <p:spTgt spid="524298"/>
                                        </p:tgtEl>
                                      </p:cBhvr>
                                    </p:animEffect>
                                  </p:childTnLst>
                                </p:cTn>
                              </p:par>
                              <p:par>
                                <p:cTn id="44" presetID="3" presetClass="entr" presetSubtype="10" fill="hold" nodeType="withEffect">
                                  <p:stCondLst>
                                    <p:cond delay="0"/>
                                  </p:stCondLst>
                                  <p:childTnLst>
                                    <p:set>
                                      <p:cBhvr>
                                        <p:cTn id="45" dur="1" fill="hold">
                                          <p:stCondLst>
                                            <p:cond delay="0"/>
                                          </p:stCondLst>
                                        </p:cTn>
                                        <p:tgtEl>
                                          <p:spTgt spid="524299"/>
                                        </p:tgtEl>
                                        <p:attrNameLst>
                                          <p:attrName>style.visibility</p:attrName>
                                        </p:attrNameLst>
                                      </p:cBhvr>
                                      <p:to>
                                        <p:strVal val="visible"/>
                                      </p:to>
                                    </p:set>
                                    <p:animEffect transition="in" filter="blinds(horizontal)">
                                      <p:cBhvr>
                                        <p:cTn id="46" dur="500"/>
                                        <p:tgtEl>
                                          <p:spTgt spid="524299"/>
                                        </p:tgtEl>
                                      </p:cBhvr>
                                    </p:animEffect>
                                  </p:childTnLst>
                                </p:cTn>
                              </p:par>
                              <p:par>
                                <p:cTn id="47" presetID="3" presetClass="entr" presetSubtype="10" fill="hold" nodeType="withEffect">
                                  <p:stCondLst>
                                    <p:cond delay="0"/>
                                  </p:stCondLst>
                                  <p:childTnLst>
                                    <p:set>
                                      <p:cBhvr>
                                        <p:cTn id="48" dur="1" fill="hold">
                                          <p:stCondLst>
                                            <p:cond delay="0"/>
                                          </p:stCondLst>
                                        </p:cTn>
                                        <p:tgtEl>
                                          <p:spTgt spid="524300"/>
                                        </p:tgtEl>
                                        <p:attrNameLst>
                                          <p:attrName>style.visibility</p:attrName>
                                        </p:attrNameLst>
                                      </p:cBhvr>
                                      <p:to>
                                        <p:strVal val="visible"/>
                                      </p:to>
                                    </p:set>
                                    <p:animEffect transition="in" filter="blinds(horizontal)">
                                      <p:cBhvr>
                                        <p:cTn id="49" dur="500"/>
                                        <p:tgtEl>
                                          <p:spTgt spid="52430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24301"/>
                                        </p:tgtEl>
                                        <p:attrNameLst>
                                          <p:attrName>style.visibility</p:attrName>
                                        </p:attrNameLst>
                                      </p:cBhvr>
                                      <p:to>
                                        <p:strVal val="visible"/>
                                      </p:to>
                                    </p:set>
                                    <p:animEffect transition="in" filter="blinds(horizontal)">
                                      <p:cBhvr>
                                        <p:cTn id="52" dur="500"/>
                                        <p:tgtEl>
                                          <p:spTgt spid="524301"/>
                                        </p:tgtEl>
                                      </p:cBhvr>
                                    </p:animEffect>
                                  </p:childTnLst>
                                </p:cTn>
                              </p:par>
                              <p:par>
                                <p:cTn id="53" presetID="3" presetClass="entr" presetSubtype="10" fill="hold" nodeType="withEffect">
                                  <p:stCondLst>
                                    <p:cond delay="0"/>
                                  </p:stCondLst>
                                  <p:childTnLst>
                                    <p:set>
                                      <p:cBhvr>
                                        <p:cTn id="54" dur="1" fill="hold">
                                          <p:stCondLst>
                                            <p:cond delay="0"/>
                                          </p:stCondLst>
                                        </p:cTn>
                                        <p:tgtEl>
                                          <p:spTgt spid="524302"/>
                                        </p:tgtEl>
                                        <p:attrNameLst>
                                          <p:attrName>style.visibility</p:attrName>
                                        </p:attrNameLst>
                                      </p:cBhvr>
                                      <p:to>
                                        <p:strVal val="visible"/>
                                      </p:to>
                                    </p:set>
                                    <p:animEffect transition="in" filter="blinds(horizontal)">
                                      <p:cBhvr>
                                        <p:cTn id="55" dur="500"/>
                                        <p:tgtEl>
                                          <p:spTgt spid="524302"/>
                                        </p:tgtEl>
                                      </p:cBhvr>
                                    </p:animEffect>
                                  </p:childTnLst>
                                </p:cTn>
                              </p:par>
                              <p:par>
                                <p:cTn id="56" presetID="3" presetClass="entr" presetSubtype="10" fill="hold" nodeType="withEffect">
                                  <p:stCondLst>
                                    <p:cond delay="0"/>
                                  </p:stCondLst>
                                  <p:childTnLst>
                                    <p:set>
                                      <p:cBhvr>
                                        <p:cTn id="57" dur="1" fill="hold">
                                          <p:stCondLst>
                                            <p:cond delay="0"/>
                                          </p:stCondLst>
                                        </p:cTn>
                                        <p:tgtEl>
                                          <p:spTgt spid="524303"/>
                                        </p:tgtEl>
                                        <p:attrNameLst>
                                          <p:attrName>style.visibility</p:attrName>
                                        </p:attrNameLst>
                                      </p:cBhvr>
                                      <p:to>
                                        <p:strVal val="visible"/>
                                      </p:to>
                                    </p:set>
                                    <p:animEffect transition="in" filter="blinds(horizontal)">
                                      <p:cBhvr>
                                        <p:cTn id="58" dur="500"/>
                                        <p:tgtEl>
                                          <p:spTgt spid="52430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24294"/>
                                        </p:tgtEl>
                                        <p:attrNameLst>
                                          <p:attrName>style.visibility</p:attrName>
                                        </p:attrNameLst>
                                      </p:cBhvr>
                                      <p:to>
                                        <p:strVal val="visible"/>
                                      </p:to>
                                    </p:set>
                                    <p:animEffect transition="in" filter="blinds(horizontal)">
                                      <p:cBhvr>
                                        <p:cTn id="61" dur="500"/>
                                        <p:tgtEl>
                                          <p:spTgt spid="524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p:bldP spid="524292" grpId="0" animBg="1"/>
      <p:bldP spid="524293" grpId="0"/>
      <p:bldP spid="524294" grpId="0"/>
      <p:bldP spid="524295" grpId="0"/>
      <p:bldP spid="524296" grpId="0"/>
      <p:bldP spid="5243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4348" y="1928802"/>
            <a:ext cx="7786742" cy="3709998"/>
          </a:xfrm>
        </p:spPr>
        <p:txBody>
          <a:bodyPr>
            <a:normAutofit fontScale="77500" lnSpcReduction="20000"/>
          </a:bodyPr>
          <a:lstStyle/>
          <a:p>
            <a:pPr algn="l" rtl="0"/>
            <a:r>
              <a:rPr lang="en-US" sz="4200" b="1" dirty="0">
                <a:solidFill>
                  <a:srgbClr val="2BF54D"/>
                </a:solidFill>
              </a:rPr>
              <a:t>Theories</a:t>
            </a:r>
            <a:r>
              <a:rPr lang="en-US" sz="4200" b="1" dirty="0"/>
              <a:t> </a:t>
            </a:r>
            <a:r>
              <a:rPr lang="en-US" sz="4200" b="1" dirty="0">
                <a:solidFill>
                  <a:srgbClr val="FFC000"/>
                </a:solidFill>
              </a:rPr>
              <a:t>are sets of logically related or linked ideas (abstractions) about how the world or some process works.</a:t>
            </a:r>
            <a:endParaRPr lang="en-US" sz="4200" dirty="0">
              <a:solidFill>
                <a:srgbClr val="FFC000"/>
              </a:solidFill>
            </a:endParaRPr>
          </a:p>
          <a:p>
            <a:pPr algn="l"/>
            <a:r>
              <a:rPr lang="en-US" sz="4200" b="1" dirty="0">
                <a:solidFill>
                  <a:srgbClr val="FFC000"/>
                </a:solidFill>
              </a:rPr>
              <a:t>The fundamental building blocks of </a:t>
            </a:r>
            <a:r>
              <a:rPr lang="en-US" sz="4200" b="1" dirty="0">
                <a:solidFill>
                  <a:srgbClr val="2BF54D"/>
                </a:solidFill>
              </a:rPr>
              <a:t>theory</a:t>
            </a:r>
            <a:r>
              <a:rPr lang="en-US" sz="4200" b="1" dirty="0"/>
              <a:t> </a:t>
            </a:r>
            <a:r>
              <a:rPr lang="en-US" sz="4200" b="1" dirty="0">
                <a:solidFill>
                  <a:srgbClr val="FFC000"/>
                </a:solidFill>
              </a:rPr>
              <a:t>are concepts. In other words </a:t>
            </a:r>
            <a:r>
              <a:rPr lang="en-US" sz="4200" b="1" dirty="0">
                <a:solidFill>
                  <a:srgbClr val="2BF54D"/>
                </a:solidFill>
              </a:rPr>
              <a:t>theories</a:t>
            </a:r>
            <a:r>
              <a:rPr lang="en-US" sz="4200" b="1" dirty="0">
                <a:solidFill>
                  <a:srgbClr val="FFC000"/>
                </a:solidFill>
              </a:rPr>
              <a:t> consist of a series of statements (propositions) about a relationships between concepts</a:t>
            </a:r>
            <a:r>
              <a:rPr lang="en-US" sz="3600" b="1" dirty="0" smtClean="0">
                <a:solidFill>
                  <a:srgbClr val="FFC000"/>
                </a:solidFill>
                <a:effectLst>
                  <a:outerShdw blurRad="38100" dist="38100" dir="2700000" algn="tl">
                    <a:srgbClr val="000000">
                      <a:alpha val="43137"/>
                    </a:srgbClr>
                  </a:outerShdw>
                </a:effectLst>
              </a:rPr>
              <a:t>.</a:t>
            </a:r>
          </a:p>
        </p:txBody>
      </p:sp>
      <p:sp>
        <p:nvSpPr>
          <p:cNvPr id="4" name="Date Placeholder 3"/>
          <p:cNvSpPr>
            <a:spLocks noGrp="1"/>
          </p:cNvSpPr>
          <p:nvPr>
            <p:ph type="dt" sz="half" idx="10"/>
          </p:nvPr>
        </p:nvSpPr>
        <p:spPr/>
        <p:txBody>
          <a:bodyPr/>
          <a:lstStyle/>
          <a:p>
            <a:fld id="{ACD00A67-27AD-41B2-A657-CB5CA0CB6B5C}"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7</a:t>
            </a:fld>
            <a:endParaRPr lang="ar-SA"/>
          </a:p>
        </p:txBody>
      </p:sp>
      <p:sp>
        <p:nvSpPr>
          <p:cNvPr id="6" name="Footer Placeholder 5"/>
          <p:cNvSpPr>
            <a:spLocks noGrp="1"/>
          </p:cNvSpPr>
          <p:nvPr>
            <p:ph type="ftr" sz="quarter" idx="11"/>
          </p:nvPr>
        </p:nvSpPr>
        <p:spPr/>
        <p:txBody>
          <a:bodyPr/>
          <a:lstStyle/>
          <a:p>
            <a:r>
              <a:rPr lang="en-US" smtClean="0"/>
              <a:t>Dr. Mohammed ALnaif</a:t>
            </a:r>
            <a:endParaRPr lang="ar-S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1"/>
            <a:ext cx="6858048" cy="1214446"/>
          </a:xfrm>
        </p:spPr>
        <p:txBody>
          <a:bodyPr>
            <a:normAutofit/>
          </a:bodyPr>
          <a:lstStyle/>
          <a:p>
            <a:r>
              <a:rPr lang="en-US" b="1" dirty="0">
                <a:solidFill>
                  <a:srgbClr val="FFFF00"/>
                </a:solidFill>
                <a:effectLst>
                  <a:outerShdw blurRad="38100" dist="38100" dir="2700000" algn="tl">
                    <a:srgbClr val="000000">
                      <a:alpha val="43137"/>
                    </a:srgbClr>
                  </a:outerShdw>
                </a:effectLst>
              </a:rPr>
              <a:t>Research Methodology</a:t>
            </a:r>
            <a:endParaRPr lang="ar-SA"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8596" y="1428736"/>
            <a:ext cx="8429684" cy="4572032"/>
          </a:xfrm>
        </p:spPr>
        <p:txBody>
          <a:bodyPr>
            <a:noAutofit/>
          </a:bodyPr>
          <a:lstStyle/>
          <a:p>
            <a:pPr algn="l" rtl="0"/>
            <a:r>
              <a:rPr lang="en-US" sz="2800" b="1" dirty="0" smtClean="0">
                <a:solidFill>
                  <a:srgbClr val="2BF54D"/>
                </a:solidFill>
                <a:effectLst>
                  <a:outerShdw blurRad="38100" dist="38100" dir="2700000" algn="tl">
                    <a:srgbClr val="000000">
                      <a:alpha val="43137"/>
                    </a:srgbClr>
                  </a:outerShdw>
                </a:effectLst>
              </a:rPr>
              <a:t>EPIDEMIOLOGIC RESEARCH STRATEGIES</a:t>
            </a:r>
          </a:p>
          <a:p>
            <a:pPr algn="l" rtl="0"/>
            <a:r>
              <a:rPr lang="en-US" sz="3600" b="1" dirty="0" smtClean="0">
                <a:solidFill>
                  <a:srgbClr val="2BF54D"/>
                </a:solidFill>
              </a:rPr>
              <a:t>EXPERIMENTAL DESIGNS</a:t>
            </a:r>
          </a:p>
          <a:p>
            <a:pPr marL="514350" indent="-514350" algn="l" rtl="0">
              <a:buFont typeface="+mj-lt"/>
              <a:buAutoNum type="arabicPeriod"/>
            </a:pPr>
            <a:r>
              <a:rPr lang="en-US" b="1" dirty="0" smtClean="0">
                <a:solidFill>
                  <a:srgbClr val="04C4DE"/>
                </a:solidFill>
              </a:rPr>
              <a:t>Randomized Control Trial </a:t>
            </a:r>
          </a:p>
          <a:p>
            <a:pPr marL="514350" indent="-514350" algn="l" rtl="0">
              <a:buFont typeface="+mj-lt"/>
              <a:buAutoNum type="arabicPeriod"/>
            </a:pPr>
            <a:r>
              <a:rPr lang="en-US" b="1" dirty="0" smtClean="0">
                <a:solidFill>
                  <a:srgbClr val="04C4DE"/>
                </a:solidFill>
              </a:rPr>
              <a:t>Cross-Over Design similar to quasi-experimental design</a:t>
            </a:r>
          </a:p>
          <a:p>
            <a:pPr algn="l" rtl="0"/>
            <a:r>
              <a:rPr lang="en-US" b="1" dirty="0" smtClean="0">
                <a:solidFill>
                  <a:srgbClr val="FFC000"/>
                </a:solidFill>
              </a:rPr>
              <a:t>These are called experimental design because the intervention is under the control of the investigator.</a:t>
            </a:r>
            <a:r>
              <a:rPr lang="en-US" b="1" dirty="0" smtClean="0">
                <a:solidFill>
                  <a:srgbClr val="FFC000"/>
                </a:solidFill>
                <a:effectLst>
                  <a:outerShdw blurRad="38100" dist="38100" dir="2700000" algn="tl">
                    <a:srgbClr val="000000">
                      <a:alpha val="43137"/>
                    </a:srgbClr>
                  </a:outerShdw>
                </a:effectLst>
              </a:rPr>
              <a:t> </a:t>
            </a:r>
          </a:p>
        </p:txBody>
      </p:sp>
      <p:sp>
        <p:nvSpPr>
          <p:cNvPr id="4" name="Date Placeholder 3"/>
          <p:cNvSpPr>
            <a:spLocks noGrp="1"/>
          </p:cNvSpPr>
          <p:nvPr>
            <p:ph type="dt" sz="half" idx="10"/>
          </p:nvPr>
        </p:nvSpPr>
        <p:spPr/>
        <p:txBody>
          <a:bodyPr/>
          <a:lstStyle/>
          <a:p>
            <a:fld id="{B1F45EE5-15A1-4109-8B3E-B881F5BA7576}" type="datetime1">
              <a:rPr lang="ar-SA" smtClean="0"/>
              <a:t>21/05/1437</a:t>
            </a:fld>
            <a:endParaRPr lang="ar-SA"/>
          </a:p>
        </p:txBody>
      </p:sp>
      <p:sp>
        <p:nvSpPr>
          <p:cNvPr id="5" name="Slide Number Placeholder 4"/>
          <p:cNvSpPr>
            <a:spLocks noGrp="1"/>
          </p:cNvSpPr>
          <p:nvPr>
            <p:ph type="sldNum" sz="quarter" idx="12"/>
          </p:nvPr>
        </p:nvSpPr>
        <p:spPr/>
        <p:txBody>
          <a:bodyPr/>
          <a:lstStyle/>
          <a:p>
            <a:fld id="{A1410D2B-2551-48FB-B06B-9D699B2FEE1C}" type="slidenum">
              <a:rPr lang="ar-SA" smtClean="0"/>
              <a:pPr/>
              <a:t>70</a:t>
            </a:fld>
            <a:endParaRPr lang="ar-SA"/>
          </a:p>
        </p:txBody>
      </p:sp>
      <p:sp>
        <p:nvSpPr>
          <p:cNvPr id="6" name="Footer Placeholder 5"/>
          <p:cNvSpPr>
            <a:spLocks noGrp="1"/>
          </p:cNvSpPr>
          <p:nvPr>
            <p:ph type="ftr" sz="quarter" idx="11"/>
          </p:nvPr>
        </p:nvSpPr>
        <p:spPr/>
        <p:txBody>
          <a:bodyPr/>
          <a:lstStyle/>
          <a:p>
            <a:r>
              <a:rPr lang="en-US" dirty="0" smtClean="0"/>
              <a:t>Dr. Mohammed </a:t>
            </a:r>
            <a:r>
              <a:rPr lang="en-US" dirty="0" err="1" smtClean="0"/>
              <a:t>ALnaif</a:t>
            </a:r>
            <a:endParaRPr lang="ar-SA"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D0BC28A2-9900-4BE5-B3BA-01F4E646B0DB}" type="slidenum">
              <a:rPr lang="en-US" altLang="en-US" sz="1400" smtClean="0"/>
              <a:pPr eaLnBrk="1" hangingPunct="1">
                <a:defRPr/>
              </a:pPr>
              <a:t>71</a:t>
            </a:fld>
            <a:endParaRPr lang="en-US" altLang="en-US" sz="1400" smtClean="0"/>
          </a:p>
        </p:txBody>
      </p:sp>
      <p:sp>
        <p:nvSpPr>
          <p:cNvPr id="248834" name="Rectangle 2"/>
          <p:cNvSpPr>
            <a:spLocks noGrp="1" noChangeArrowheads="1"/>
          </p:cNvSpPr>
          <p:nvPr>
            <p:ph type="title"/>
          </p:nvPr>
        </p:nvSpPr>
        <p:spPr/>
        <p:txBody>
          <a:bodyPr>
            <a:normAutofit fontScale="90000"/>
          </a:bodyPr>
          <a:lstStyle/>
          <a:p>
            <a:pPr eaLnBrk="1" hangingPunct="1">
              <a:defRPr/>
            </a:pPr>
            <a:r>
              <a:rPr lang="en-US" altLang="en-US" sz="5400" b="1" dirty="0" smtClean="0">
                <a:solidFill>
                  <a:srgbClr val="FFFF00"/>
                </a:solidFill>
              </a:rPr>
              <a:t>Epi Experiments </a:t>
            </a:r>
            <a:r>
              <a:rPr lang="en-US" altLang="en-US" sz="5400" b="1" dirty="0" smtClean="0">
                <a:solidFill>
                  <a:srgbClr val="FFFF00"/>
                </a:solidFill>
                <a:cs typeface="Arial" charset="0"/>
              </a:rPr>
              <a:t>(</a:t>
            </a:r>
            <a:r>
              <a:rPr lang="ja-JP" altLang="en-US" sz="5400" b="1" dirty="0" smtClean="0">
                <a:solidFill>
                  <a:srgbClr val="FFFF00"/>
                </a:solidFill>
              </a:rPr>
              <a:t>“</a:t>
            </a:r>
            <a:r>
              <a:rPr lang="en-US" altLang="ja-JP" sz="5400" b="1" dirty="0" smtClean="0">
                <a:solidFill>
                  <a:srgbClr val="FFFF00"/>
                </a:solidFill>
              </a:rPr>
              <a:t>Trials</a:t>
            </a:r>
            <a:r>
              <a:rPr lang="ja-JP" altLang="en-US" sz="5400" b="1" dirty="0" smtClean="0">
                <a:solidFill>
                  <a:srgbClr val="FFFF00"/>
                </a:solidFill>
              </a:rPr>
              <a:t>”</a:t>
            </a:r>
            <a:r>
              <a:rPr lang="en-US" altLang="ja-JP" sz="5400" b="1" dirty="0" smtClean="0">
                <a:solidFill>
                  <a:srgbClr val="FFFF00"/>
                </a:solidFill>
              </a:rPr>
              <a:t>)</a:t>
            </a:r>
            <a:endParaRPr lang="en-US" altLang="en-US" sz="5400" b="1" dirty="0" smtClean="0">
              <a:solidFill>
                <a:srgbClr val="FFFF00"/>
              </a:solidFill>
            </a:endParaRPr>
          </a:p>
        </p:txBody>
      </p:sp>
      <p:sp>
        <p:nvSpPr>
          <p:cNvPr id="248835" name="Rectangle 3"/>
          <p:cNvSpPr>
            <a:spLocks noGrp="1" noChangeArrowheads="1"/>
          </p:cNvSpPr>
          <p:nvPr>
            <p:ph type="body" idx="1"/>
          </p:nvPr>
        </p:nvSpPr>
        <p:spPr>
          <a:xfrm>
            <a:off x="457200" y="1600201"/>
            <a:ext cx="5770984" cy="4349080"/>
          </a:xfrm>
        </p:spPr>
        <p:txBody>
          <a:bodyPr>
            <a:noAutofit/>
          </a:bodyPr>
          <a:lstStyle/>
          <a:p>
            <a:pPr algn="l" rtl="0" eaLnBrk="1" hangingPunct="1">
              <a:lnSpc>
                <a:spcPct val="90000"/>
              </a:lnSpc>
              <a:buFontTx/>
              <a:buNone/>
              <a:defRPr/>
            </a:pPr>
            <a:r>
              <a:rPr lang="en-US" altLang="en-US" sz="2600" b="1" i="1" dirty="0" smtClean="0">
                <a:solidFill>
                  <a:srgbClr val="FFC000"/>
                </a:solidFill>
              </a:rPr>
              <a:t>Trials - </a:t>
            </a:r>
            <a:r>
              <a:rPr lang="en-US" altLang="en-US" sz="2600" b="1" dirty="0" smtClean="0">
                <a:solidFill>
                  <a:srgbClr val="FFC000"/>
                </a:solidFill>
              </a:rPr>
              <a:t>from the French </a:t>
            </a:r>
            <a:r>
              <a:rPr lang="en-US" altLang="en-US" sz="2600" b="1" i="1" dirty="0" smtClean="0">
                <a:solidFill>
                  <a:srgbClr val="FFC000"/>
                </a:solidFill>
              </a:rPr>
              <a:t>trier</a:t>
            </a:r>
            <a:r>
              <a:rPr lang="en-US" altLang="en-US" sz="2600" b="1" dirty="0" smtClean="0">
                <a:solidFill>
                  <a:srgbClr val="FFC000"/>
                </a:solidFill>
              </a:rPr>
              <a:t> (to try)</a:t>
            </a:r>
          </a:p>
          <a:p>
            <a:pPr algn="l" rtl="0" eaLnBrk="1" hangingPunct="1">
              <a:lnSpc>
                <a:spcPct val="90000"/>
              </a:lnSpc>
              <a:defRPr/>
            </a:pPr>
            <a:r>
              <a:rPr lang="en-US" altLang="en-US" sz="2600" b="1" dirty="0" smtClean="0">
                <a:solidFill>
                  <a:srgbClr val="2BF54D"/>
                </a:solidFill>
              </a:rPr>
              <a:t>Clinical trial </a:t>
            </a:r>
            <a:r>
              <a:rPr lang="en-US" altLang="en-US" sz="2600" b="1" dirty="0" smtClean="0">
                <a:solidFill>
                  <a:srgbClr val="FFC000"/>
                </a:solidFill>
              </a:rPr>
              <a:t>– test </a:t>
            </a:r>
            <a:r>
              <a:rPr lang="en-US" altLang="en-US" sz="2600" b="1" i="1" dirty="0" smtClean="0">
                <a:solidFill>
                  <a:srgbClr val="FFC000"/>
                </a:solidFill>
              </a:rPr>
              <a:t>therapeutic</a:t>
            </a:r>
            <a:r>
              <a:rPr lang="en-US" altLang="en-US" sz="2600" b="1" dirty="0" smtClean="0">
                <a:solidFill>
                  <a:srgbClr val="FFC000"/>
                </a:solidFill>
              </a:rPr>
              <a:t> interventions applied to individuals (e.g., chemotherapy trial)</a:t>
            </a:r>
          </a:p>
          <a:p>
            <a:pPr algn="l" rtl="0" eaLnBrk="1" hangingPunct="1">
              <a:lnSpc>
                <a:spcPct val="90000"/>
              </a:lnSpc>
              <a:defRPr/>
            </a:pPr>
            <a:r>
              <a:rPr lang="en-US" altLang="en-US" sz="2600" b="1" dirty="0" smtClean="0">
                <a:solidFill>
                  <a:srgbClr val="2BF54D"/>
                </a:solidFill>
              </a:rPr>
              <a:t>Field trial </a:t>
            </a:r>
            <a:r>
              <a:rPr lang="en-US" altLang="en-US" sz="2600" b="1" dirty="0" smtClean="0">
                <a:solidFill>
                  <a:srgbClr val="FFC000"/>
                </a:solidFill>
              </a:rPr>
              <a:t>– test </a:t>
            </a:r>
            <a:r>
              <a:rPr lang="en-US" altLang="en-US" sz="2600" b="1" i="1" dirty="0" smtClean="0">
                <a:solidFill>
                  <a:srgbClr val="FFC000"/>
                </a:solidFill>
              </a:rPr>
              <a:t>preventive</a:t>
            </a:r>
            <a:r>
              <a:rPr lang="en-US" altLang="en-US" sz="2600" b="1" dirty="0" smtClean="0">
                <a:solidFill>
                  <a:srgbClr val="FFC000"/>
                </a:solidFill>
              </a:rPr>
              <a:t> interventions applied to individuals (e.g., vaccine trial)</a:t>
            </a:r>
          </a:p>
          <a:p>
            <a:pPr algn="l" rtl="0" eaLnBrk="1" hangingPunct="1">
              <a:lnSpc>
                <a:spcPct val="90000"/>
              </a:lnSpc>
              <a:defRPr/>
            </a:pPr>
            <a:r>
              <a:rPr lang="en-US" altLang="en-US" sz="2600" b="1" dirty="0" smtClean="0">
                <a:solidFill>
                  <a:srgbClr val="2BF54D"/>
                </a:solidFill>
              </a:rPr>
              <a:t>Community trial </a:t>
            </a:r>
            <a:r>
              <a:rPr lang="en-US" altLang="en-US" sz="2600" b="1" dirty="0" smtClean="0">
                <a:solidFill>
                  <a:srgbClr val="FFC000"/>
                </a:solidFill>
              </a:rPr>
              <a:t>– test interventions applied at the aggregate level (e.g., fluoridation of public water trial)</a:t>
            </a:r>
          </a:p>
        </p:txBody>
      </p:sp>
      <p:pic>
        <p:nvPicPr>
          <p:cNvPr id="4101" name="Picture 17" descr="poliohereC.jpg (42650 by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76400"/>
            <a:ext cx="26177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381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63A8652C-9DE4-4B5C-9969-6E52D07C455D}" type="slidenum">
              <a:rPr lang="en-US" altLang="en-US" sz="1400" smtClean="0"/>
              <a:pPr eaLnBrk="1" hangingPunct="1">
                <a:defRPr/>
              </a:pPr>
              <a:t>72</a:t>
            </a:fld>
            <a:endParaRPr lang="en-US" altLang="en-US" sz="1400" smtClean="0"/>
          </a:p>
        </p:txBody>
      </p:sp>
      <p:sp>
        <p:nvSpPr>
          <p:cNvPr id="415746" name="Rectangle 2"/>
          <p:cNvSpPr>
            <a:spLocks noGrp="1" noChangeArrowheads="1"/>
          </p:cNvSpPr>
          <p:nvPr>
            <p:ph type="title"/>
          </p:nvPr>
        </p:nvSpPr>
        <p:spPr/>
        <p:txBody>
          <a:bodyPr>
            <a:normAutofit fontScale="90000"/>
          </a:bodyPr>
          <a:lstStyle/>
          <a:p>
            <a:pPr eaLnBrk="1" hangingPunct="1">
              <a:defRPr/>
            </a:pPr>
            <a:r>
              <a:rPr lang="en-US" sz="4000" dirty="0" smtClean="0">
                <a:solidFill>
                  <a:srgbClr val="FFC000"/>
                </a:solidFill>
                <a:cs typeface="+mj-cs"/>
              </a:rPr>
              <a:t>Illustrative </a:t>
            </a:r>
            <a:r>
              <a:rPr lang="en-US" sz="4000" dirty="0" smtClean="0">
                <a:solidFill>
                  <a:srgbClr val="FFC000"/>
                </a:solidFill>
                <a:cs typeface="+mj-cs"/>
              </a:rPr>
              <a:t>Example</a:t>
            </a:r>
            <a:r>
              <a:rPr lang="en-US" sz="4000" dirty="0" smtClean="0">
                <a:solidFill>
                  <a:srgbClr val="FFC000"/>
                </a:solidFill>
                <a:cs typeface="+mj-cs"/>
              </a:rPr>
              <a:t/>
            </a:r>
            <a:br>
              <a:rPr lang="en-US" sz="4000" dirty="0" smtClean="0">
                <a:solidFill>
                  <a:srgbClr val="FFC000"/>
                </a:solidFill>
                <a:cs typeface="+mj-cs"/>
              </a:rPr>
            </a:br>
            <a:r>
              <a:rPr lang="en-US" sz="4000" dirty="0" smtClean="0">
                <a:solidFill>
                  <a:srgbClr val="FFC000"/>
                </a:solidFill>
                <a:cs typeface="+mj-cs"/>
              </a:rPr>
              <a:t>Vitamin A Community Trial</a:t>
            </a:r>
          </a:p>
        </p:txBody>
      </p:sp>
      <p:sp>
        <p:nvSpPr>
          <p:cNvPr id="415747" name="Rectangle 3"/>
          <p:cNvSpPr>
            <a:spLocks noGrp="1" noChangeArrowheads="1"/>
          </p:cNvSpPr>
          <p:nvPr>
            <p:ph type="body" idx="1"/>
          </p:nvPr>
        </p:nvSpPr>
        <p:spPr>
          <a:xfrm>
            <a:off x="457200" y="1524000"/>
            <a:ext cx="5626968" cy="2667000"/>
          </a:xfrm>
        </p:spPr>
        <p:txBody>
          <a:bodyPr/>
          <a:lstStyle/>
          <a:p>
            <a:pPr algn="l" rtl="0" eaLnBrk="1" hangingPunct="1">
              <a:lnSpc>
                <a:spcPct val="80000"/>
              </a:lnSpc>
              <a:defRPr/>
            </a:pPr>
            <a:r>
              <a:rPr lang="en-US" sz="2400" b="1" dirty="0" smtClean="0">
                <a:solidFill>
                  <a:srgbClr val="2BF54D"/>
                </a:solidFill>
                <a:cs typeface="+mn-cs"/>
              </a:rPr>
              <a:t>450 Sumatran villages </a:t>
            </a:r>
            <a:r>
              <a:rPr lang="en-US" sz="2400" b="1" dirty="0" smtClean="0">
                <a:solidFill>
                  <a:srgbClr val="2BF54D"/>
                </a:solidFill>
                <a:cs typeface="+mn-cs"/>
              </a:rPr>
              <a:t>with </a:t>
            </a:r>
            <a:r>
              <a:rPr lang="en-US" sz="2400" b="1" dirty="0" smtClean="0">
                <a:solidFill>
                  <a:srgbClr val="2BF54D"/>
                </a:solidFill>
                <a:cs typeface="+mn-cs"/>
              </a:rPr>
              <a:t>high childhood mortality rates</a:t>
            </a:r>
          </a:p>
          <a:p>
            <a:pPr algn="l" rtl="0" eaLnBrk="1" hangingPunct="1">
              <a:lnSpc>
                <a:spcPct val="80000"/>
              </a:lnSpc>
              <a:defRPr/>
            </a:pPr>
            <a:r>
              <a:rPr lang="en-US" sz="2400" b="1" dirty="0" smtClean="0">
                <a:solidFill>
                  <a:srgbClr val="2BF54D"/>
                </a:solidFill>
                <a:cs typeface="+mn-cs"/>
              </a:rPr>
              <a:t>Exposure = Vitamin A supplementation program vs. no intervention</a:t>
            </a:r>
          </a:p>
          <a:p>
            <a:pPr algn="l" rtl="0" eaLnBrk="1" hangingPunct="1">
              <a:lnSpc>
                <a:spcPct val="80000"/>
              </a:lnSpc>
              <a:defRPr/>
            </a:pPr>
            <a:r>
              <a:rPr lang="en-US" sz="2400" b="1" dirty="0" smtClean="0">
                <a:solidFill>
                  <a:srgbClr val="2BF54D"/>
                </a:solidFill>
                <a:cs typeface="+mn-cs"/>
              </a:rPr>
              <a:t>Random allocation of intervention: 229 treatment villages, 221 control villages</a:t>
            </a:r>
          </a:p>
        </p:txBody>
      </p:sp>
      <p:sp>
        <p:nvSpPr>
          <p:cNvPr id="415749"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ea typeface="ＭＳ Ｐゴシック" charset="0"/>
            </a:endParaRPr>
          </a:p>
        </p:txBody>
      </p:sp>
      <p:graphicFrame>
        <p:nvGraphicFramePr>
          <p:cNvPr id="415750" name="Object 6"/>
          <p:cNvGraphicFramePr>
            <a:graphicFrameLocks noChangeAspect="1"/>
          </p:cNvGraphicFramePr>
          <p:nvPr>
            <p:extLst>
              <p:ext uri="{D42A27DB-BD31-4B8C-83A1-F6EECF244321}">
                <p14:modId xmlns:p14="http://schemas.microsoft.com/office/powerpoint/2010/main" val="2755201294"/>
              </p:ext>
            </p:extLst>
          </p:nvPr>
        </p:nvGraphicFramePr>
        <p:xfrm>
          <a:off x="533400" y="4191000"/>
          <a:ext cx="4813300" cy="1122363"/>
        </p:xfrm>
        <a:graphic>
          <a:graphicData uri="http://schemas.openxmlformats.org/presentationml/2006/ole">
            <mc:AlternateContent xmlns:mc="http://schemas.openxmlformats.org/markup-compatibility/2006">
              <mc:Choice xmlns:v="urn:schemas-microsoft-com:vml" Requires="v">
                <p:oleObj spid="_x0000_s1032" name="Equation" r:id="rId3" imgW="2679700" imgH="635000" progId="Equation.DSMT4">
                  <p:embed/>
                </p:oleObj>
              </mc:Choice>
              <mc:Fallback>
                <p:oleObj name="Equation" r:id="rId3" imgW="2679700" imgH="63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91000"/>
                        <a:ext cx="4813300" cy="1122363"/>
                      </a:xfrm>
                      <a:prstGeom prst="rect">
                        <a:avLst/>
                      </a:prstGeom>
                      <a:solidFill>
                        <a:schemeClr val="accent1">
                          <a:lumMod val="40000"/>
                          <a:lumOff val="60000"/>
                        </a:schemeClr>
                      </a:solidFill>
                      <a:ln w="9525">
                        <a:solidFill>
                          <a:schemeClr val="tx1"/>
                        </a:solidFill>
                        <a:miter lim="800000"/>
                        <a:headEnd/>
                        <a:tailEnd/>
                      </a:ln>
                    </p:spPr>
                  </p:pic>
                </p:oleObj>
              </mc:Fallback>
            </mc:AlternateContent>
          </a:graphicData>
        </a:graphic>
      </p:graphicFrame>
      <p:graphicFrame>
        <p:nvGraphicFramePr>
          <p:cNvPr id="415751" name="Object 7"/>
          <p:cNvGraphicFramePr>
            <a:graphicFrameLocks noChangeAspect="1"/>
          </p:cNvGraphicFramePr>
          <p:nvPr>
            <p:extLst>
              <p:ext uri="{D42A27DB-BD31-4B8C-83A1-F6EECF244321}">
                <p14:modId xmlns:p14="http://schemas.microsoft.com/office/powerpoint/2010/main" val="3622450646"/>
              </p:ext>
            </p:extLst>
          </p:nvPr>
        </p:nvGraphicFramePr>
        <p:xfrm>
          <a:off x="3352800" y="5464175"/>
          <a:ext cx="5043488" cy="1157288"/>
        </p:xfrm>
        <a:graphic>
          <a:graphicData uri="http://schemas.openxmlformats.org/presentationml/2006/ole">
            <mc:AlternateContent xmlns:mc="http://schemas.openxmlformats.org/markup-compatibility/2006">
              <mc:Choice xmlns:v="urn:schemas-microsoft-com:vml" Requires="v">
                <p:oleObj spid="_x0000_s1033" name="Equation" r:id="rId5" imgW="2717800" imgH="635000" progId="Equation.DSMT4">
                  <p:embed/>
                </p:oleObj>
              </mc:Choice>
              <mc:Fallback>
                <p:oleObj name="Equation" r:id="rId5" imgW="2717800" imgH="63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464175"/>
                        <a:ext cx="5043488" cy="1157288"/>
                      </a:xfrm>
                      <a:prstGeom prst="rect">
                        <a:avLst/>
                      </a:prstGeom>
                      <a:solidFill>
                        <a:schemeClr val="accent1">
                          <a:lumMod val="40000"/>
                          <a:lumOff val="60000"/>
                        </a:schemeClr>
                      </a:solidFill>
                      <a:ln w="9525">
                        <a:solidFill>
                          <a:schemeClr val="tx1"/>
                        </a:solidFill>
                        <a:miter lim="800000"/>
                        <a:headEnd/>
                        <a:tailEnd/>
                      </a:ln>
                    </p:spPr>
                  </p:pic>
                </p:oleObj>
              </mc:Fallback>
            </mc:AlternateContent>
          </a:graphicData>
        </a:graphic>
      </p:graphicFrame>
      <p:pic>
        <p:nvPicPr>
          <p:cNvPr id="7176" name="Picture 15" descr="n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600200"/>
            <a:ext cx="26781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509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5750"/>
                                        </p:tgtEl>
                                        <p:attrNameLst>
                                          <p:attrName>style.visibility</p:attrName>
                                        </p:attrNameLst>
                                      </p:cBhvr>
                                      <p:to>
                                        <p:strVal val="visible"/>
                                      </p:to>
                                    </p:set>
                                    <p:animEffect transition="in" filter="blinds(horizontal)">
                                      <p:cBhvr>
                                        <p:cTn id="7" dur="500"/>
                                        <p:tgtEl>
                                          <p:spTgt spid="415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5751"/>
                                        </p:tgtEl>
                                        <p:attrNameLst>
                                          <p:attrName>style.visibility</p:attrName>
                                        </p:attrNameLst>
                                      </p:cBhvr>
                                      <p:to>
                                        <p:strVal val="visible"/>
                                      </p:to>
                                    </p:set>
                                    <p:animEffect transition="in" filter="blinds(horizontal)">
                                      <p:cBhvr>
                                        <p:cTn id="12" dur="500"/>
                                        <p:tgtEl>
                                          <p:spTgt spid="415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14ADAEE5-C9A4-49D8-8B0F-ED131484A90C}" type="slidenum">
              <a:rPr lang="en-US" altLang="en-US" sz="1400" smtClean="0"/>
              <a:pPr eaLnBrk="1" hangingPunct="1">
                <a:defRPr/>
              </a:pPr>
              <a:t>73</a:t>
            </a:fld>
            <a:endParaRPr lang="en-US" altLang="en-US" sz="1400" smtClean="0"/>
          </a:p>
        </p:txBody>
      </p:sp>
      <p:sp>
        <p:nvSpPr>
          <p:cNvPr id="250882" name="Rectangle 2"/>
          <p:cNvSpPr>
            <a:spLocks noGrp="1" noChangeArrowheads="1"/>
          </p:cNvSpPr>
          <p:nvPr>
            <p:ph type="title"/>
          </p:nvPr>
        </p:nvSpPr>
        <p:spPr/>
        <p:txBody>
          <a:bodyPr/>
          <a:lstStyle/>
          <a:p>
            <a:pPr eaLnBrk="1" hangingPunct="1">
              <a:defRPr/>
            </a:pPr>
            <a:r>
              <a:rPr lang="ja-JP" altLang="en-US" sz="5400" b="1" dirty="0" smtClean="0">
                <a:solidFill>
                  <a:srgbClr val="FFFF00"/>
                </a:solidFill>
              </a:rPr>
              <a:t>“</a:t>
            </a:r>
            <a:r>
              <a:rPr lang="en-US" altLang="ja-JP" sz="5400" b="1" dirty="0" smtClean="0">
                <a:solidFill>
                  <a:srgbClr val="FFFF00"/>
                </a:solidFill>
              </a:rPr>
              <a:t>Natural Experiments</a:t>
            </a:r>
            <a:r>
              <a:rPr lang="ja-JP" altLang="en-US" sz="5400" b="1" dirty="0" smtClean="0">
                <a:solidFill>
                  <a:srgbClr val="FFFF00"/>
                </a:solidFill>
              </a:rPr>
              <a:t>”</a:t>
            </a:r>
            <a:endParaRPr lang="en-US" altLang="en-US" sz="5400" b="1" dirty="0" smtClean="0">
              <a:solidFill>
                <a:srgbClr val="FFFF00"/>
              </a:solidFill>
            </a:endParaRPr>
          </a:p>
        </p:txBody>
      </p:sp>
      <p:sp>
        <p:nvSpPr>
          <p:cNvPr id="250883" name="Rectangle 3"/>
          <p:cNvSpPr>
            <a:spLocks noGrp="1" noChangeArrowheads="1"/>
          </p:cNvSpPr>
          <p:nvPr>
            <p:ph type="body" sz="half" idx="1"/>
          </p:nvPr>
        </p:nvSpPr>
        <p:spPr>
          <a:xfrm>
            <a:off x="381000" y="1600200"/>
            <a:ext cx="4038600" cy="4724400"/>
          </a:xfrm>
        </p:spPr>
        <p:txBody>
          <a:bodyPr/>
          <a:lstStyle/>
          <a:p>
            <a:pPr algn="l" rtl="0" eaLnBrk="1" hangingPunct="1">
              <a:defRPr/>
            </a:pPr>
            <a:r>
              <a:rPr lang="en-US" altLang="en-US" sz="2400" b="1" dirty="0" smtClean="0">
                <a:solidFill>
                  <a:srgbClr val="2BF54D"/>
                </a:solidFill>
              </a:rPr>
              <a:t>Natural conditions that mimic an experiment </a:t>
            </a:r>
          </a:p>
          <a:p>
            <a:pPr algn="l" rtl="0" eaLnBrk="1" hangingPunct="1">
              <a:defRPr/>
            </a:pPr>
            <a:r>
              <a:rPr lang="en-US" altLang="en-US" sz="2400" b="1" u="sng" dirty="0" smtClean="0">
                <a:solidFill>
                  <a:srgbClr val="2BF54D"/>
                </a:solidFill>
              </a:rPr>
              <a:t>Example</a:t>
            </a:r>
            <a:r>
              <a:rPr lang="en-US" altLang="en-US" sz="2400" b="1" dirty="0" smtClean="0">
                <a:solidFill>
                  <a:srgbClr val="2BF54D"/>
                </a:solidFill>
              </a:rPr>
              <a:t>: French surgeon </a:t>
            </a:r>
            <a:r>
              <a:rPr lang="en-US" altLang="en-US" sz="2400" b="1" dirty="0" err="1" smtClean="0">
                <a:solidFill>
                  <a:srgbClr val="2BF54D"/>
                </a:solidFill>
              </a:rPr>
              <a:t>Paré</a:t>
            </a:r>
            <a:r>
              <a:rPr lang="en-US" altLang="en-US" sz="2400" b="1" dirty="0" smtClean="0">
                <a:solidFill>
                  <a:srgbClr val="2BF54D"/>
                </a:solidFill>
              </a:rPr>
              <a:t> (1510–1590) ran out of boiling oil to treat wounds </a:t>
            </a:r>
            <a:r>
              <a:rPr lang="en-US" altLang="en-US" sz="2400" b="1" dirty="0" smtClean="0">
                <a:solidFill>
                  <a:srgbClr val="2BF54D"/>
                </a:solidFill>
                <a:cs typeface="Arial" charset="0"/>
              </a:rPr>
              <a:t>→ </a:t>
            </a:r>
            <a:r>
              <a:rPr lang="en-US" altLang="en-US" sz="2400" b="1" dirty="0" smtClean="0">
                <a:solidFill>
                  <a:srgbClr val="2BF54D"/>
                </a:solidFill>
                <a:sym typeface="Symbol" pitchFamily="18" charset="2"/>
              </a:rPr>
              <a:t>forced to use an innocuous lotion for treatment </a:t>
            </a:r>
            <a:r>
              <a:rPr lang="en-US" altLang="en-US" sz="2400" b="1" dirty="0" smtClean="0">
                <a:solidFill>
                  <a:srgbClr val="2BF54D"/>
                </a:solidFill>
                <a:cs typeface="Arial" charset="0"/>
              </a:rPr>
              <a:t>→ n</a:t>
            </a:r>
            <a:r>
              <a:rPr lang="en-US" altLang="en-US" sz="2400" b="1" dirty="0" smtClean="0">
                <a:solidFill>
                  <a:srgbClr val="2BF54D"/>
                </a:solidFill>
                <a:sym typeface="Symbol" pitchFamily="18" charset="2"/>
              </a:rPr>
              <a:t>oticed </a:t>
            </a:r>
            <a:r>
              <a:rPr lang="en-US" altLang="en-US" sz="2400" b="1" dirty="0" smtClean="0">
                <a:solidFill>
                  <a:srgbClr val="2BF54D"/>
                </a:solidFill>
              </a:rPr>
              <a:t>vastly improved  results</a:t>
            </a:r>
          </a:p>
        </p:txBody>
      </p:sp>
      <p:pic>
        <p:nvPicPr>
          <p:cNvPr id="9221" name="Picture 8" descr="Pare_Treating_Wou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5623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9" name="Text Box 9"/>
          <p:cNvSpPr txBox="1">
            <a:spLocks noChangeArrowheads="1"/>
          </p:cNvSpPr>
          <p:nvPr/>
        </p:nvSpPr>
        <p:spPr bwMode="auto">
          <a:xfrm>
            <a:off x="3995936" y="4941168"/>
            <a:ext cx="4923656" cy="1384995"/>
          </a:xfrm>
          <a:prstGeom prst="rect">
            <a:avLst/>
          </a:prstGeom>
          <a:solidFill>
            <a:schemeClr val="bg2">
              <a:lumMod val="50000"/>
            </a:schemeClr>
          </a:solidFill>
          <a:ln>
            <a:noFill/>
          </a:ln>
          <a:effectLst/>
          <a:extLst/>
        </p:spPr>
        <p:txBody>
          <a:bodyPr wrap="square">
            <a:spAutoFit/>
          </a:bodyPr>
          <a:lstStyle/>
          <a:p>
            <a:pPr algn="l" rtl="0">
              <a:spcBef>
                <a:spcPct val="50000"/>
              </a:spcBef>
              <a:defRPr/>
            </a:pPr>
            <a:r>
              <a:rPr lang="en-US" sz="2800" b="1" i="1" dirty="0">
                <a:solidFill>
                  <a:srgbClr val="FFC000"/>
                </a:solidFill>
                <a:ea typeface="ＭＳ Ｐゴシック" charset="0"/>
              </a:rPr>
              <a:t>Not </a:t>
            </a:r>
            <a:r>
              <a:rPr lang="en-US" sz="2800" b="1" dirty="0">
                <a:solidFill>
                  <a:srgbClr val="FFC000"/>
                </a:solidFill>
                <a:ea typeface="ＭＳ Ｐゴシック" charset="0"/>
              </a:rPr>
              <a:t>a true experiment because the intervention was not allocated by study protocol</a:t>
            </a:r>
          </a:p>
        </p:txBody>
      </p:sp>
    </p:spTree>
    <p:extLst>
      <p:ext uri="{BB962C8B-B14F-4D97-AF65-F5344CB8AC3E}">
        <p14:creationId xmlns:p14="http://schemas.microsoft.com/office/powerpoint/2010/main" val="224220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0889"/>
                                        </p:tgtEl>
                                        <p:attrNameLst>
                                          <p:attrName>style.visibility</p:attrName>
                                        </p:attrNameLst>
                                      </p:cBhvr>
                                      <p:to>
                                        <p:strVal val="visible"/>
                                      </p:to>
                                    </p:set>
                                    <p:animEffect transition="in" filter="blinds(horizontal)">
                                      <p:cBhvr>
                                        <p:cTn id="7" dur="500"/>
                                        <p:tgtEl>
                                          <p:spTgt spid="250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9B6432FC-C843-41EA-9CB3-E18E76EC927B}" type="slidenum">
              <a:rPr lang="en-US" altLang="en-US" sz="1400" smtClean="0"/>
              <a:pPr eaLnBrk="1" hangingPunct="1">
                <a:defRPr/>
              </a:pPr>
              <a:t>74</a:t>
            </a:fld>
            <a:endParaRPr lang="en-US" altLang="en-US" sz="1400" smtClean="0"/>
          </a:p>
        </p:txBody>
      </p:sp>
      <p:sp>
        <p:nvSpPr>
          <p:cNvPr id="294914" name="Rectangle 2"/>
          <p:cNvSpPr>
            <a:spLocks noGrp="1" noChangeArrowheads="1"/>
          </p:cNvSpPr>
          <p:nvPr>
            <p:ph type="title"/>
          </p:nvPr>
        </p:nvSpPr>
        <p:spPr/>
        <p:txBody>
          <a:bodyPr>
            <a:normAutofit fontScale="90000"/>
          </a:bodyPr>
          <a:lstStyle/>
          <a:p>
            <a:pPr eaLnBrk="1" hangingPunct="1">
              <a:defRPr/>
            </a:pPr>
            <a:r>
              <a:rPr lang="en-US" sz="4800" b="1" dirty="0" smtClean="0">
                <a:ln w="12700">
                  <a:solidFill>
                    <a:schemeClr val="tx2">
                      <a:satMod val="155000"/>
                    </a:schemeClr>
                  </a:solidFill>
                  <a:prstDash val="solid"/>
                </a:ln>
                <a:solidFill>
                  <a:srgbClr val="FFFF00"/>
                </a:solidFill>
                <a:cs typeface="+mj-cs"/>
              </a:rPr>
              <a:t>Treatment Group </a:t>
            </a:r>
            <a:br>
              <a:rPr lang="en-US" sz="4800" b="1" dirty="0" smtClean="0">
                <a:ln w="12700">
                  <a:solidFill>
                    <a:schemeClr val="tx2">
                      <a:satMod val="155000"/>
                    </a:schemeClr>
                  </a:solidFill>
                  <a:prstDash val="solid"/>
                </a:ln>
                <a:solidFill>
                  <a:srgbClr val="FFFF00"/>
                </a:solidFill>
                <a:cs typeface="+mj-cs"/>
              </a:rPr>
            </a:br>
            <a:r>
              <a:rPr lang="en-US" sz="4800" b="1" dirty="0" smtClean="0">
                <a:ln w="12700">
                  <a:solidFill>
                    <a:schemeClr val="tx2">
                      <a:satMod val="155000"/>
                    </a:schemeClr>
                  </a:solidFill>
                  <a:prstDash val="solid"/>
                </a:ln>
                <a:solidFill>
                  <a:srgbClr val="FFFF00"/>
                </a:solidFill>
                <a:cs typeface="+mj-cs"/>
              </a:rPr>
              <a:t>&amp; Control Group</a:t>
            </a:r>
          </a:p>
        </p:txBody>
      </p:sp>
      <p:sp>
        <p:nvSpPr>
          <p:cNvPr id="294915" name="Rectangle 3"/>
          <p:cNvSpPr>
            <a:spLocks noGrp="1" noChangeArrowheads="1"/>
          </p:cNvSpPr>
          <p:nvPr>
            <p:ph type="body" sz="half" idx="1"/>
          </p:nvPr>
        </p:nvSpPr>
        <p:spPr>
          <a:xfrm>
            <a:off x="457200" y="1752600"/>
            <a:ext cx="8229600" cy="1143000"/>
          </a:xfrm>
        </p:spPr>
        <p:txBody>
          <a:bodyPr/>
          <a:lstStyle/>
          <a:p>
            <a:pPr marL="0" indent="0" algn="l" rtl="0" eaLnBrk="1" hangingPunct="1">
              <a:lnSpc>
                <a:spcPct val="95000"/>
              </a:lnSpc>
              <a:buFontTx/>
              <a:buNone/>
              <a:defRPr/>
            </a:pPr>
            <a:r>
              <a:rPr lang="en-US" sz="2800" b="1" dirty="0" smtClean="0">
                <a:solidFill>
                  <a:srgbClr val="FFC000"/>
                </a:solidFill>
                <a:cs typeface="+mn-cs"/>
              </a:rPr>
              <a:t>The effects of an exposure can </a:t>
            </a:r>
            <a:r>
              <a:rPr lang="en-US" sz="2800" b="1" i="1" dirty="0" smtClean="0">
                <a:solidFill>
                  <a:srgbClr val="FFC000"/>
                </a:solidFill>
                <a:cs typeface="+mn-cs"/>
              </a:rPr>
              <a:t>only</a:t>
            </a:r>
            <a:r>
              <a:rPr lang="en-US" sz="2800" b="1" dirty="0" smtClean="0">
                <a:solidFill>
                  <a:srgbClr val="FFC000"/>
                </a:solidFill>
                <a:cs typeface="+mn-cs"/>
              </a:rPr>
              <a:t> be judged in comparison to what would happen in its absence</a:t>
            </a:r>
          </a:p>
        </p:txBody>
      </p:sp>
      <p:pic>
        <p:nvPicPr>
          <p:cNvPr id="294920" name="Picture 8"/>
          <p:cNvPicPr>
            <a:picLocks noGrp="1" noChangeAspect="1" noChangeArrowheads="1"/>
          </p:cNvPicPr>
          <p:nvPr>
            <p:ph sz="half" idx="2"/>
          </p:nvPr>
        </p:nvPicPr>
        <p:blipFill>
          <a:blip r:embed="rId3"/>
          <a:srcRect/>
          <a:stretch>
            <a:fillRect/>
          </a:stretch>
        </p:blipFill>
        <p:spPr>
          <a:xfrm>
            <a:off x="609600" y="3124200"/>
            <a:ext cx="7467600" cy="3048000"/>
          </a:xfrm>
        </p:spPr>
      </p:pic>
      <p:sp>
        <p:nvSpPr>
          <p:cNvPr id="294921" name="Text Box 9"/>
          <p:cNvSpPr txBox="1">
            <a:spLocks noChangeArrowheads="1"/>
          </p:cNvSpPr>
          <p:nvPr/>
        </p:nvSpPr>
        <p:spPr bwMode="auto">
          <a:xfrm>
            <a:off x="882650" y="5334000"/>
            <a:ext cx="2981325" cy="738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dirty="0">
                <a:ea typeface="ＭＳ Ｐゴシック" charset="0"/>
              </a:rPr>
              <a:t>Treatment Group </a:t>
            </a:r>
          </a:p>
          <a:p>
            <a:pPr algn="ctr">
              <a:defRPr/>
            </a:pPr>
            <a:r>
              <a:rPr lang="en-US" dirty="0">
                <a:ea typeface="ＭＳ Ｐゴシック" charset="0"/>
              </a:rPr>
              <a:t>Exposed to the intervention</a:t>
            </a:r>
          </a:p>
        </p:txBody>
      </p:sp>
      <p:sp>
        <p:nvSpPr>
          <p:cNvPr id="294922" name="Text Box 10"/>
          <p:cNvSpPr txBox="1">
            <a:spLocks noChangeArrowheads="1"/>
          </p:cNvSpPr>
          <p:nvPr/>
        </p:nvSpPr>
        <p:spPr bwMode="auto">
          <a:xfrm>
            <a:off x="4978400" y="5334000"/>
            <a:ext cx="3040063" cy="738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dirty="0">
                <a:ea typeface="ＭＳ Ｐゴシック" charset="0"/>
              </a:rPr>
              <a:t>Control Group</a:t>
            </a:r>
          </a:p>
          <a:p>
            <a:pPr algn="ctr">
              <a:defRPr/>
            </a:pPr>
            <a:r>
              <a:rPr lang="en-US" dirty="0">
                <a:ea typeface="ＭＳ Ｐゴシック" charset="0"/>
              </a:rPr>
              <a:t>Not exposed to intervention</a:t>
            </a:r>
          </a:p>
        </p:txBody>
      </p:sp>
    </p:spTree>
    <p:extLst>
      <p:ext uri="{BB962C8B-B14F-4D97-AF65-F5344CB8AC3E}">
        <p14:creationId xmlns:p14="http://schemas.microsoft.com/office/powerpoint/2010/main" val="18264298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4921"/>
                                        </p:tgtEl>
                                        <p:attrNameLst>
                                          <p:attrName>style.visibility</p:attrName>
                                        </p:attrNameLst>
                                      </p:cBhvr>
                                      <p:to>
                                        <p:strVal val="visible"/>
                                      </p:to>
                                    </p:set>
                                    <p:animEffect transition="in" filter="box(in)">
                                      <p:cBhvr>
                                        <p:cTn id="7" dur="500"/>
                                        <p:tgtEl>
                                          <p:spTgt spid="2949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4922"/>
                                        </p:tgtEl>
                                        <p:attrNameLst>
                                          <p:attrName>style.visibility</p:attrName>
                                        </p:attrNameLst>
                                      </p:cBhvr>
                                      <p:to>
                                        <p:strVal val="visible"/>
                                      </p:to>
                                    </p:set>
                                    <p:animEffect transition="in" filter="blinds(horizontal)">
                                      <p:cBhvr>
                                        <p:cTn id="12" dur="500"/>
                                        <p:tgtEl>
                                          <p:spTgt spid="294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21" grpId="0" animBg="1"/>
      <p:bldP spid="2949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fld id="{56A5AC49-8124-40AD-80EB-345230AF545D}" type="slidenum">
              <a:rPr lang="en-US" altLang="en-US" sz="1400"/>
              <a:pPr eaLnBrk="1" hangingPunct="1">
                <a:spcBef>
                  <a:spcPct val="0"/>
                </a:spcBef>
                <a:buFontTx/>
                <a:buNone/>
              </a:pPr>
              <a:t>8</a:t>
            </a:fld>
            <a:endParaRPr lang="en-US" altLang="en-US" sz="1400"/>
          </a:p>
        </p:txBody>
      </p:sp>
      <p:sp>
        <p:nvSpPr>
          <p:cNvPr id="6147" name="Rectangle 2"/>
          <p:cNvSpPr>
            <a:spLocks noGrp="1" noChangeArrowheads="1"/>
          </p:cNvSpPr>
          <p:nvPr>
            <p:ph type="title"/>
          </p:nvPr>
        </p:nvSpPr>
        <p:spPr/>
        <p:txBody>
          <a:bodyPr/>
          <a:lstStyle/>
          <a:p>
            <a:pPr eaLnBrk="1" hangingPunct="1"/>
            <a:r>
              <a:rPr lang="en-US" altLang="en-US" sz="4800" smtClean="0">
                <a:solidFill>
                  <a:srgbClr val="FFC000"/>
                </a:solidFill>
              </a:rPr>
              <a:t>Hypothesis Statement</a:t>
            </a:r>
          </a:p>
        </p:txBody>
      </p:sp>
      <p:pic>
        <p:nvPicPr>
          <p:cNvPr id="6148" name="Picture 6" descr="The Research Proc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61722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D8A20006-B6FF-422F-A461-218FDBEC9615}" type="datetime1">
              <a:rPr lang="ar-SA" smtClean="0"/>
              <a:t>21/05/1437</a:t>
            </a:fld>
            <a:endParaRPr lang="ar-SA"/>
          </a:p>
        </p:txBody>
      </p:sp>
      <p:sp>
        <p:nvSpPr>
          <p:cNvPr id="3" name="Footer Placeholder 2"/>
          <p:cNvSpPr>
            <a:spLocks noGrp="1"/>
          </p:cNvSpPr>
          <p:nvPr>
            <p:ph type="ftr" sz="quarter" idx="11"/>
          </p:nvPr>
        </p:nvSpPr>
        <p:spPr/>
        <p:txBody>
          <a:bodyPr/>
          <a:lstStyle/>
          <a:p>
            <a:r>
              <a:rPr lang="en-US" smtClean="0"/>
              <a:t>Dr. Mohammed ALnaif</a:t>
            </a:r>
            <a:endParaRPr lang="ar-SA"/>
          </a:p>
        </p:txBody>
      </p:sp>
    </p:spTree>
    <p:custDataLst>
      <p:tags r:id="rId1"/>
    </p:custDataLst>
    <p:extLst>
      <p:ext uri="{BB962C8B-B14F-4D97-AF65-F5344CB8AC3E}">
        <p14:creationId xmlns:p14="http://schemas.microsoft.com/office/powerpoint/2010/main" val="4063978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fld id="{DBC830C5-2494-4DD9-9588-11C323203134}" type="slidenum">
              <a:rPr lang="en-US" altLang="en-US" sz="1400"/>
              <a:pPr eaLnBrk="1" hangingPunct="1">
                <a:spcBef>
                  <a:spcPct val="0"/>
                </a:spcBef>
                <a:buFontTx/>
                <a:buNone/>
              </a:pPr>
              <a:t>9</a:t>
            </a:fld>
            <a:endParaRPr lang="en-US" altLang="en-US" sz="1400"/>
          </a:p>
        </p:txBody>
      </p:sp>
      <p:sp>
        <p:nvSpPr>
          <p:cNvPr id="5125" name="Rectangle 2"/>
          <p:cNvSpPr>
            <a:spLocks noGrp="1" noChangeArrowheads="1"/>
          </p:cNvSpPr>
          <p:nvPr>
            <p:ph type="title"/>
          </p:nvPr>
        </p:nvSpPr>
        <p:spPr/>
        <p:txBody>
          <a:bodyPr>
            <a:normAutofit fontScale="90000"/>
          </a:bodyPr>
          <a:lstStyle/>
          <a:p>
            <a:pPr eaLnBrk="1" hangingPunct="1">
              <a:defRPr/>
            </a:pPr>
            <a:r>
              <a:rPr lang="en-US" sz="4000" b="1">
                <a:solidFill>
                  <a:srgbClr val="FFC000"/>
                </a:solidFill>
                <a:ea typeface="ＭＳ Ｐゴシック" charset="0"/>
              </a:rPr>
              <a:t>Selected elements of an epi research question</a:t>
            </a:r>
          </a:p>
        </p:txBody>
      </p:sp>
      <p:sp>
        <p:nvSpPr>
          <p:cNvPr id="7172" name="Rectangle 3"/>
          <p:cNvSpPr>
            <a:spLocks noGrp="1" noChangeArrowheads="1"/>
          </p:cNvSpPr>
          <p:nvPr>
            <p:ph type="body" sz="half" idx="1"/>
          </p:nvPr>
        </p:nvSpPr>
        <p:spPr>
          <a:xfrm>
            <a:off x="457200" y="1922462"/>
            <a:ext cx="4572000" cy="3975101"/>
          </a:xfrm>
        </p:spPr>
        <p:txBody>
          <a:bodyPr/>
          <a:lstStyle/>
          <a:p>
            <a:pPr marL="533400" indent="-533400" algn="l" rtl="0" eaLnBrk="1" hangingPunct="1">
              <a:lnSpc>
                <a:spcPct val="90000"/>
              </a:lnSpc>
              <a:buFontTx/>
              <a:buAutoNum type="arabicPeriod"/>
            </a:pPr>
            <a:r>
              <a:rPr lang="en-US" altLang="en-US" sz="2800" dirty="0" smtClean="0">
                <a:solidFill>
                  <a:srgbClr val="FFC000"/>
                </a:solidFill>
              </a:rPr>
              <a:t>Source population </a:t>
            </a:r>
          </a:p>
          <a:p>
            <a:pPr marL="533400" indent="-533400" algn="l" rtl="0" eaLnBrk="1" hangingPunct="1">
              <a:lnSpc>
                <a:spcPct val="90000"/>
              </a:lnSpc>
              <a:buFontTx/>
              <a:buAutoNum type="arabicPeriod"/>
            </a:pPr>
            <a:r>
              <a:rPr lang="en-US" altLang="en-US" sz="2800" dirty="0" smtClean="0">
                <a:solidFill>
                  <a:srgbClr val="FFC000"/>
                </a:solidFill>
              </a:rPr>
              <a:t>Exposure variable (E)</a:t>
            </a:r>
          </a:p>
          <a:p>
            <a:pPr marL="533400" indent="-533400" algn="l" rtl="0" eaLnBrk="1" hangingPunct="1">
              <a:lnSpc>
                <a:spcPct val="90000"/>
              </a:lnSpc>
              <a:buFontTx/>
              <a:buNone/>
            </a:pPr>
            <a:r>
              <a:rPr lang="en-US" altLang="en-US" sz="2800" dirty="0" smtClean="0">
                <a:solidFill>
                  <a:srgbClr val="FFC000"/>
                </a:solidFill>
              </a:rPr>
              <a:t>3. 	Disease variable (D)</a:t>
            </a:r>
          </a:p>
          <a:p>
            <a:pPr marL="533400" indent="-533400" algn="l" rtl="0" eaLnBrk="1" hangingPunct="1">
              <a:lnSpc>
                <a:spcPct val="90000"/>
              </a:lnSpc>
              <a:buFontTx/>
              <a:buAutoNum type="arabicPeriod" startAt="4"/>
            </a:pPr>
            <a:r>
              <a:rPr lang="en-US" altLang="en-US" sz="2800" dirty="0" smtClean="0">
                <a:solidFill>
                  <a:srgbClr val="FFC000"/>
                </a:solidFill>
              </a:rPr>
              <a:t>Extraneous “confounding” variables (C</a:t>
            </a:r>
            <a:r>
              <a:rPr lang="en-US" altLang="en-US" sz="2800" baseline="-25000" dirty="0" smtClean="0">
                <a:solidFill>
                  <a:srgbClr val="FFC000"/>
                </a:solidFill>
              </a:rPr>
              <a:t>1</a:t>
            </a:r>
            <a:r>
              <a:rPr lang="en-US" altLang="en-US" sz="2800" dirty="0" smtClean="0">
                <a:solidFill>
                  <a:srgbClr val="FFC000"/>
                </a:solidFill>
              </a:rPr>
              <a:t>, C</a:t>
            </a:r>
            <a:r>
              <a:rPr lang="en-US" altLang="en-US" sz="2800" baseline="-25000" dirty="0" smtClean="0">
                <a:solidFill>
                  <a:srgbClr val="FFC000"/>
                </a:solidFill>
              </a:rPr>
              <a:t>2</a:t>
            </a:r>
            <a:r>
              <a:rPr lang="en-US" altLang="en-US" sz="2800" dirty="0" smtClean="0">
                <a:solidFill>
                  <a:srgbClr val="FFC000"/>
                </a:solidFill>
              </a:rPr>
              <a:t>,…, </a:t>
            </a:r>
            <a:r>
              <a:rPr lang="en-US" altLang="en-US" sz="2800" dirty="0" err="1" smtClean="0">
                <a:solidFill>
                  <a:srgbClr val="FFC000"/>
                </a:solidFill>
              </a:rPr>
              <a:t>C</a:t>
            </a:r>
            <a:r>
              <a:rPr lang="en-US" altLang="en-US" sz="2800" baseline="-25000" dirty="0" err="1" smtClean="0">
                <a:solidFill>
                  <a:srgbClr val="FFC000"/>
                </a:solidFill>
              </a:rPr>
              <a:t>k</a:t>
            </a:r>
            <a:r>
              <a:rPr lang="en-US" altLang="en-US" sz="2800" dirty="0" smtClean="0">
                <a:solidFill>
                  <a:srgbClr val="FFC000"/>
                </a:solidFill>
              </a:rPr>
              <a:t>) </a:t>
            </a:r>
          </a:p>
          <a:p>
            <a:pPr marL="533400" indent="-533400" algn="l" rtl="0" eaLnBrk="1" hangingPunct="1">
              <a:lnSpc>
                <a:spcPct val="90000"/>
              </a:lnSpc>
              <a:buFontTx/>
              <a:buAutoNum type="arabicPeriod" startAt="4"/>
            </a:pPr>
            <a:r>
              <a:rPr lang="en-US" altLang="en-US" sz="2800" dirty="0" smtClean="0">
                <a:solidFill>
                  <a:srgbClr val="FFC000"/>
                </a:solidFill>
              </a:rPr>
              <a:t>Dose-response</a:t>
            </a:r>
          </a:p>
          <a:p>
            <a:pPr marL="533400" indent="-533400" algn="l" rtl="0" eaLnBrk="1" hangingPunct="1">
              <a:lnSpc>
                <a:spcPct val="90000"/>
              </a:lnSpc>
              <a:buFontTx/>
              <a:buAutoNum type="arabicPeriod" startAt="4"/>
            </a:pPr>
            <a:r>
              <a:rPr lang="en-US" altLang="en-US" sz="2800" dirty="0" smtClean="0">
                <a:solidFill>
                  <a:srgbClr val="FFC000"/>
                </a:solidFill>
              </a:rPr>
              <a:t>Time-response</a:t>
            </a:r>
          </a:p>
          <a:p>
            <a:pPr marL="533400" indent="-533400" algn="l" rtl="0" eaLnBrk="1" hangingPunct="1">
              <a:lnSpc>
                <a:spcPct val="90000"/>
              </a:lnSpc>
              <a:buFontTx/>
              <a:buAutoNum type="arabicPeriod" startAt="4"/>
            </a:pPr>
            <a:r>
              <a:rPr lang="en-US" altLang="en-US" sz="2800" dirty="0" smtClean="0">
                <a:solidFill>
                  <a:srgbClr val="FFC000"/>
                </a:solidFill>
              </a:rPr>
              <a:t>Sample size</a:t>
            </a:r>
          </a:p>
        </p:txBody>
      </p:sp>
      <p:sp>
        <p:nvSpPr>
          <p:cNvPr id="7174" name="AutoShape 11" descr="Properties of a confounder"/>
          <p:cNvSpPr>
            <a:spLocks noChangeAspect="1" noChangeArrowheads="1"/>
          </p:cNvSpPr>
          <p:nvPr/>
        </p:nvSpPr>
        <p:spPr bwMode="auto">
          <a:xfrm>
            <a:off x="176213" y="46038"/>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p:nvSpPr>
          <p:cNvPr id="7175" name="AutoShape 13" descr="Properties of a confounder"/>
          <p:cNvSpPr>
            <a:spLocks noChangeAspect="1" noChangeArrowheads="1"/>
          </p:cNvSpPr>
          <p:nvPr/>
        </p:nvSpPr>
        <p:spPr bwMode="auto">
          <a:xfrm>
            <a:off x="176213" y="46038"/>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p:nvSpPr>
          <p:cNvPr id="7176" name="AutoShape 15" descr="Properties of a confounder"/>
          <p:cNvSpPr>
            <a:spLocks noChangeAspect="1" noChangeArrowheads="1"/>
          </p:cNvSpPr>
          <p:nvPr/>
        </p:nvSpPr>
        <p:spPr bwMode="auto">
          <a:xfrm>
            <a:off x="176213" y="46038"/>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pic>
        <p:nvPicPr>
          <p:cNvPr id="7177" name="Picture 16" descr="PropertiesOfConfound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08104" y="1778998"/>
            <a:ext cx="2914650" cy="1900827"/>
          </a:xfrm>
          <a:noFill/>
        </p:spPr>
      </p:pic>
      <mc:AlternateContent xmlns:mc="http://schemas.openxmlformats.org/markup-compatibility/2006" xmlns:p14="http://schemas.microsoft.com/office/powerpoint/2010/main">
        <mc:Choice Requires="p14">
          <p:contentPart p14:bwMode="auto" r:id="rId4">
            <p14:nvContentPartPr>
              <p14:cNvPr id="24587" name="Ink 11"/>
              <p14:cNvContentPartPr>
                <a14:cpLocks xmlns:a14="http://schemas.microsoft.com/office/drawing/2010/main" noRot="1" noChangeAspect="1" noEditPoints="1" noChangeArrowheads="1" noChangeShapeType="1"/>
              </p14:cNvContentPartPr>
              <p14:nvPr/>
            </p14:nvContentPartPr>
            <p14:xfrm>
              <a:off x="7429500" y="3621088"/>
              <a:ext cx="722313" cy="58737"/>
            </p14:xfrm>
          </p:contentPart>
        </mc:Choice>
        <mc:Fallback xmlns="">
          <p:pic>
            <p:nvPicPr>
              <p:cNvPr id="24587" name="Ink 11"/>
              <p:cNvPicPr>
                <a:picLocks noRot="1" noChangeAspect="1" noEditPoints="1" noChangeArrowheads="1" noChangeShapeType="1"/>
              </p:cNvPicPr>
              <p:nvPr/>
            </p:nvPicPr>
            <p:blipFill>
              <a:blip r:embed="rId5"/>
              <a:stretch>
                <a:fillRect/>
              </a:stretch>
            </p:blipFill>
            <p:spPr>
              <a:xfrm>
                <a:off x="7419778" y="3607755"/>
                <a:ext cx="750039" cy="9008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588" name="Ink 12"/>
              <p14:cNvContentPartPr>
                <a14:cpLocks xmlns:a14="http://schemas.microsoft.com/office/drawing/2010/main" noRot="1" noChangeAspect="1" noEditPoints="1" noChangeArrowheads="1" noChangeShapeType="1"/>
              </p14:cNvContentPartPr>
              <p14:nvPr/>
            </p14:nvContentPartPr>
            <p14:xfrm>
              <a:off x="6372200" y="1670049"/>
              <a:ext cx="1193800" cy="504825"/>
            </p14:xfrm>
          </p:contentPart>
        </mc:Choice>
        <mc:Fallback xmlns="">
          <p:pic>
            <p:nvPicPr>
              <p:cNvPr id="24588" name="Ink 12"/>
              <p:cNvPicPr>
                <a:picLocks noRot="1" noChangeAspect="1" noEditPoints="1" noChangeArrowheads="1" noChangeShapeType="1"/>
              </p:cNvPicPr>
              <p:nvPr/>
            </p:nvPicPr>
            <p:blipFill>
              <a:blip r:embed="rId7"/>
              <a:stretch>
                <a:fillRect/>
              </a:stretch>
            </p:blipFill>
            <p:spPr>
              <a:xfrm>
                <a:off x="6358520" y="1657446"/>
                <a:ext cx="1222241" cy="531831"/>
              </a:xfrm>
              <a:prstGeom prst="rect">
                <a:avLst/>
              </a:prstGeom>
            </p:spPr>
          </p:pic>
        </mc:Fallback>
      </mc:AlternateContent>
      <p:sp>
        <p:nvSpPr>
          <p:cNvPr id="3" name="Date Placeholder 2"/>
          <p:cNvSpPr>
            <a:spLocks noGrp="1"/>
          </p:cNvSpPr>
          <p:nvPr>
            <p:ph type="dt" sz="half" idx="10"/>
          </p:nvPr>
        </p:nvSpPr>
        <p:spPr/>
        <p:txBody>
          <a:bodyPr/>
          <a:lstStyle/>
          <a:p>
            <a:pPr>
              <a:defRPr/>
            </a:pPr>
            <a:fld id="{35729BB2-1FF3-42E7-9FD0-C0EC27B86B54}" type="datetime1">
              <a:rPr lang="ar-SA" smtClean="0"/>
              <a:t>21/05/1437</a:t>
            </a:fld>
            <a:endParaRPr lang="en-US"/>
          </a:p>
        </p:txBody>
      </p:sp>
      <p:sp>
        <p:nvSpPr>
          <p:cNvPr id="4" name="Footer Placeholder 3"/>
          <p:cNvSpPr>
            <a:spLocks noGrp="1"/>
          </p:cNvSpPr>
          <p:nvPr>
            <p:ph type="ftr" sz="quarter" idx="11"/>
          </p:nvPr>
        </p:nvSpPr>
        <p:spPr/>
        <p:txBody>
          <a:bodyPr/>
          <a:lstStyle/>
          <a:p>
            <a:pPr>
              <a:defRPr/>
            </a:pPr>
            <a:r>
              <a:rPr lang="en-US" smtClean="0"/>
              <a:t>Dr. Mohammed ALnaif</a:t>
            </a:r>
            <a:endParaRPr lang="en-US"/>
          </a:p>
        </p:txBody>
      </p:sp>
    </p:spTree>
    <p:custDataLst>
      <p:tags r:id="rId1"/>
    </p:custDataLst>
    <p:extLst>
      <p:ext uri="{BB962C8B-B14F-4D97-AF65-F5344CB8AC3E}">
        <p14:creationId xmlns:p14="http://schemas.microsoft.com/office/powerpoint/2010/main" val="1607257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1.5|1|1.2"/>
</p:tagLst>
</file>

<file path=ppt/tags/tag2.xml><?xml version="1.0" encoding="utf-8"?>
<p:tagLst xmlns:a="http://schemas.openxmlformats.org/drawingml/2006/main" xmlns:r="http://schemas.openxmlformats.org/officeDocument/2006/relationships" xmlns:p="http://schemas.openxmlformats.org/presentationml/2006/main">
  <p:tag name="TIMING" val="|26.5"/>
</p:tagLst>
</file>

<file path=ppt/tags/tag3.xml><?xml version="1.0" encoding="utf-8"?>
<p:tagLst xmlns:a="http://schemas.openxmlformats.org/drawingml/2006/main" xmlns:r="http://schemas.openxmlformats.org/officeDocument/2006/relationships" xmlns:p="http://schemas.openxmlformats.org/presentationml/2006/main">
  <p:tag name="TIMING" val="|27.2|16.2|35.4"/>
</p:tagLst>
</file>

<file path=ppt/tags/tag4.xml><?xml version="1.0" encoding="utf-8"?>
<p:tagLst xmlns:a="http://schemas.openxmlformats.org/drawingml/2006/main" xmlns:r="http://schemas.openxmlformats.org/officeDocument/2006/relationships" xmlns:p="http://schemas.openxmlformats.org/presentationml/2006/main">
  <p:tag name="TIMING" val="|23.2|9.1|20.6"/>
</p:tagLst>
</file>

<file path=ppt/tags/tag5.xml><?xml version="1.0" encoding="utf-8"?>
<p:tagLst xmlns:a="http://schemas.openxmlformats.org/drawingml/2006/main" xmlns:r="http://schemas.openxmlformats.org/officeDocument/2006/relationships" xmlns:p="http://schemas.openxmlformats.org/presentationml/2006/main">
  <p:tag name="TIMING" val="|38.5|7.9|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3078</Words>
  <Application>Microsoft Office PowerPoint</Application>
  <PresentationFormat>On-screen Show (4:3)</PresentationFormat>
  <Paragraphs>536</Paragraphs>
  <Slides>74</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MathType 6.0 Equation</vt:lpstr>
      <vt:lpstr>EPIDEMIOLOGY</vt:lpstr>
      <vt:lpstr>Research Methodology</vt:lpstr>
      <vt:lpstr>Research Methodology</vt:lpstr>
      <vt:lpstr>Research Methodology</vt:lpstr>
      <vt:lpstr>Research Methodology</vt:lpstr>
      <vt:lpstr>Epi Hypotheses</vt:lpstr>
      <vt:lpstr>Research Methodology</vt:lpstr>
      <vt:lpstr>Hypothesis Statement</vt:lpstr>
      <vt:lpstr>Selected elements of an epi research question</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Prospective, Retrospective, Am-bidirectional </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The Hawthorne Effect</vt:lpstr>
      <vt:lpstr>The placebo effect</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Research Methodology</vt:lpstr>
      <vt:lpstr>Experimentation</vt:lpstr>
      <vt:lpstr>Randomized Experiment vs. Observational Cohort</vt:lpstr>
      <vt:lpstr>Unit of Observation</vt:lpstr>
      <vt:lpstr>Longitudinal v X-sectional</vt:lpstr>
      <vt:lpstr>Case-Control vs. Cohort</vt:lpstr>
      <vt:lpstr>PowerPoint Presentation</vt:lpstr>
      <vt:lpstr>Case-Control Studies</vt:lpstr>
      <vt:lpstr>Research Methodology</vt:lpstr>
      <vt:lpstr>Epi Experiments (“Trials”)</vt:lpstr>
      <vt:lpstr>Illustrative Example Vitamin A Community Trial</vt:lpstr>
      <vt:lpstr>“Natural Experiments”</vt:lpstr>
      <vt:lpstr>Treatment Group  &amp; Control Group</vt:lpstr>
    </vt:vector>
  </TitlesOfParts>
  <Company>My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dc:title>
  <dc:creator>AHMED</dc:creator>
  <cp:lastModifiedBy>alnaif</cp:lastModifiedBy>
  <cp:revision>61</cp:revision>
  <dcterms:created xsi:type="dcterms:W3CDTF">2009-04-06T09:34:21Z</dcterms:created>
  <dcterms:modified xsi:type="dcterms:W3CDTF">2016-02-29T21:38:53Z</dcterms:modified>
</cp:coreProperties>
</file>