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4"/>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8D73F9-626B-4A06-9472-B8CB269B6353}" type="datetimeFigureOut">
              <a:rPr lang="en-US" smtClean="0"/>
              <a:t>4/25/2016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7D7A53-9183-403A-B965-7687E3A1D254}" type="slidenum">
              <a:rPr lang="en-US" smtClean="0"/>
              <a:t>‹#›</a:t>
            </a:fld>
            <a:endParaRPr lang="en-US"/>
          </a:p>
        </p:txBody>
      </p:sp>
    </p:spTree>
    <p:extLst>
      <p:ext uri="{BB962C8B-B14F-4D97-AF65-F5344CB8AC3E}">
        <p14:creationId xmlns:p14="http://schemas.microsoft.com/office/powerpoint/2010/main" val="3652458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A99EE3E7-0389-4646-9CED-55571C458D0C}" type="slidenum">
              <a:rPr lang="en-US" altLang="en-US" sz="1200"/>
              <a:pPr eaLnBrk="1" hangingPunct="1"/>
              <a:t>2</a:t>
            </a:fld>
            <a:endParaRPr lang="en-US" altLang="en-US" sz="1200"/>
          </a:p>
        </p:txBody>
      </p:sp>
      <p:sp>
        <p:nvSpPr>
          <p:cNvPr id="120835" name="Rectangle 2"/>
          <p:cNvSpPr>
            <a:spLocks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We’ve covered a lot of material in the course and a lot of concepts.  So in this closing lecture I would like to begin with a summary of the 10 fundamentals of epidemiology, to help summarize what you have learned to make it easier to remember and easier to tell others about epidemiology.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F9E6028F-EE48-4964-899E-C34D8361DC1D}" type="slidenum">
              <a:rPr lang="en-US" altLang="en-US" sz="1200"/>
              <a:pPr eaLnBrk="1" hangingPunct="1"/>
              <a:t>11</a:t>
            </a:fld>
            <a:endParaRPr lang="en-US" altLang="en-US" sz="1200"/>
          </a:p>
        </p:txBody>
      </p:sp>
      <p:sp>
        <p:nvSpPr>
          <p:cNvPr id="130051" name="Rectangle 2"/>
          <p:cNvSpPr>
            <a:spLocks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9</a:t>
            </a:r>
            <a:r>
              <a:rPr lang="en-US" altLang="en-US" baseline="30000" smtClean="0"/>
              <a:t>th</a:t>
            </a:r>
            <a:r>
              <a:rPr lang="en-US" altLang="en-US" smtClean="0"/>
              <a:t> fundamental is </a:t>
            </a:r>
            <a:r>
              <a:rPr lang="en-US" altLang="en-US" b="1" smtClean="0"/>
              <a:t>interpretation, inference, and action</a:t>
            </a:r>
            <a:r>
              <a:rPr lang="en-US" altLang="en-US" smtClean="0"/>
              <a:t>.  Interpretation of epidemiologic data must take into account how the data were collected and the conceptual framework which underlies the data collection.  The data do not speak for themselves.  We are their source and their spokesperson.  Causal conclusions from data always require inference and weighing of evidence from all available sources.</a:t>
            </a:r>
          </a:p>
          <a:p>
            <a:pPr eaLnBrk="1" hangingPunct="1">
              <a:spcBef>
                <a:spcPct val="80000"/>
              </a:spcBef>
            </a:pPr>
            <a:r>
              <a:rPr lang="en-US" altLang="en-US" smtClean="0"/>
              <a:t>One of the most difficult decisions is deciding what actions are warranted at a given time.  At least action should be accompanied by monitoring so that we can become aware of the effects of action.  Even so, some effects will be too subtle for our monitoring methods or to delayed for our event horizon.  Prostate cancer screening is an example of a public health problem that will be very difficult to figure out how to treat with epidemiologic evidence.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7FFB55B0-ED80-4C4C-A140-F5F457D2A816}" type="slidenum">
              <a:rPr lang="en-US" altLang="en-US" sz="1200"/>
              <a:pPr eaLnBrk="1" hangingPunct="1"/>
              <a:t>12</a:t>
            </a:fld>
            <a:endParaRPr lang="en-US" altLang="en-US" sz="1200"/>
          </a:p>
        </p:txBody>
      </p:sp>
      <p:sp>
        <p:nvSpPr>
          <p:cNvPr id="131075" name="Rectangle 2"/>
          <p:cNvSpPr>
            <a:spLocks noChangeArrowheads="1" noTextEdit="1"/>
          </p:cNvSpPr>
          <p:nvPr>
            <p:ph type="sldImg"/>
          </p:nvPr>
        </p:nvSpPr>
        <p:spPr>
          <a:ln/>
        </p:spPr>
      </p:sp>
      <p:sp>
        <p:nvSpPr>
          <p:cNvPr id="131076" name="Rectangle 3"/>
          <p:cNvSpPr>
            <a:spLocks noGrp="1" noChangeArrowheads="1"/>
          </p:cNvSpPr>
          <p:nvPr>
            <p:ph type="body" idx="1"/>
          </p:nvPr>
        </p:nvSpPr>
        <p:spPr>
          <a:xfrm>
            <a:off x="914920" y="4342150"/>
            <a:ext cx="5070244" cy="41388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10</a:t>
            </a:r>
            <a:r>
              <a:rPr lang="en-US" altLang="en-US" baseline="30000" smtClean="0"/>
              <a:t>th</a:t>
            </a:r>
            <a:r>
              <a:rPr lang="en-US" altLang="en-US" smtClean="0"/>
              <a:t> fundamental is </a:t>
            </a:r>
            <a:r>
              <a:rPr lang="en-US" altLang="en-US" b="1" smtClean="0"/>
              <a:t>awareness and humility</a:t>
            </a:r>
            <a:r>
              <a:rPr lang="en-US" altLang="en-US" smtClean="0"/>
              <a:t>.  Maintaining a broad awareness and a degree of humility about our knowledge and abilities are important assets in advancing public health as in other areas of life.  We have more factual knowledge than ever before, yet we also have major public health problems and notable failings.  </a:t>
            </a:r>
          </a:p>
          <a:p>
            <a:pPr eaLnBrk="1" hangingPunct="1">
              <a:spcBef>
                <a:spcPct val="70000"/>
              </a:spcBef>
            </a:pPr>
            <a:r>
              <a:rPr lang="en-US" altLang="en-US" smtClean="0"/>
              <a:t>Good intelligence and good intentions by no means guarantee good results.  History shows us that intelligent, well-meaning people make mistakes, resist new knowledge, and sometimes take regrettable, even deplorable actions. </a:t>
            </a:r>
          </a:p>
          <a:p>
            <a:pPr eaLnBrk="1" hangingPunct="1">
              <a:spcBef>
                <a:spcPct val="70000"/>
              </a:spcBef>
            </a:pPr>
            <a:r>
              <a:rPr lang="en-US" altLang="en-US" smtClean="0"/>
              <a:t>Research is the endeavor of trying to learn what is not known and to understand what is not understood.  New knowledge and insight may come in an unfamiliar way, place, or form.  When confronting the unfamiliar, how do we tell fact from fiction, insight from fantasy?  How can we differentiate between appearance and reality?  There may not be any sure way.</a:t>
            </a:r>
          </a:p>
          <a:p>
            <a:pPr eaLnBrk="1" hangingPunct="1">
              <a:spcBef>
                <a:spcPct val="70000"/>
              </a:spcBef>
            </a:pPr>
            <a:r>
              <a:rPr lang="en-US" altLang="en-US" smtClean="0"/>
              <a:t>In his review of the writings of epidemiologists whose research led them to conclusions that have since been abandoned [“Those who were wrong”, </a:t>
            </a:r>
            <a:r>
              <a:rPr lang="en-US" altLang="en-US" i="1" smtClean="0"/>
              <a:t>American Journal of Epidemiology</a:t>
            </a:r>
            <a:r>
              <a:rPr lang="en-US" altLang="en-US" smtClean="0"/>
              <a:t> 1989;130(1):3-5], Jan Vandenbrouke writes, "Maybe, at the cutting edge of research, as new discoveries are being made, we ought to give up all hope of deciding by methodological principles which scientific statements will ultimately prove to be right and which will not. </a:t>
            </a:r>
            <a:r>
              <a:rPr lang="en-US" altLang="en-US" smtClean="0">
                <a:cs typeface="Times New Roman" pitchFamily="18" charset="0"/>
              </a:rPr>
              <a:t>… </a:t>
            </a:r>
            <a:r>
              <a:rPr lang="en-US" altLang="en-US" smtClean="0"/>
              <a:t>history cannot teach us a method to discern future right from wrong.  Only after several decades will it become clear which scientists took the right side.”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AB09CE28-4EAF-42A5-86BB-AEE939BC1BBD}" type="slidenum">
              <a:rPr lang="en-US" altLang="en-US" sz="1200"/>
              <a:pPr eaLnBrk="1" hangingPunct="1"/>
              <a:t>3</a:t>
            </a:fld>
            <a:endParaRPr lang="en-US" altLang="en-US" sz="1200"/>
          </a:p>
        </p:txBody>
      </p:sp>
      <p:sp>
        <p:nvSpPr>
          <p:cNvPr id="121859" name="Rectangle 2"/>
          <p:cNvSpPr>
            <a:spLocks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first fundamental is that </a:t>
            </a:r>
            <a:r>
              <a:rPr lang="en-US" altLang="en-US" b="1" smtClean="0"/>
              <a:t>epidemiology studies populations</a:t>
            </a:r>
            <a:r>
              <a:rPr lang="en-US" altLang="en-US" smtClean="0"/>
              <a:t> for the purposes of (i) understanding disease </a:t>
            </a:r>
            <a:r>
              <a:rPr lang="en-US" altLang="en-US" smtClean="0">
                <a:cs typeface="Times New Roman" pitchFamily="18" charset="0"/>
              </a:rPr>
              <a:t>– its precursors, promoters, and dynamics, </a:t>
            </a:r>
            <a:br>
              <a:rPr lang="en-US" altLang="en-US" smtClean="0">
                <a:cs typeface="Times New Roman" pitchFamily="18" charset="0"/>
              </a:rPr>
            </a:br>
            <a:r>
              <a:rPr lang="en-US" altLang="en-US" smtClean="0">
                <a:cs typeface="Times New Roman" pitchFamily="18" charset="0"/>
              </a:rPr>
              <a:t>(ii) controlling disease – especially through prevention, and (iii) promoting health.  </a:t>
            </a:r>
            <a:r>
              <a:rPr lang="en-US" altLang="en-US" u="sng" smtClean="0">
                <a:cs typeface="Times New Roman" pitchFamily="18" charset="0"/>
              </a:rPr>
              <a:t>Comparison</a:t>
            </a:r>
            <a:r>
              <a:rPr lang="en-US" altLang="en-US" smtClean="0">
                <a:cs typeface="Times New Roman" pitchFamily="18" charset="0"/>
              </a:rPr>
              <a:t> across and within populations is the key strategy of epidemiologic inquiry.</a:t>
            </a:r>
            <a:r>
              <a:rPr lang="en-US" altLang="en-US" smtClean="0"/>
              <a:t> Whether we are policymakers, administrators, nutritionists, biostatisticians, health educators, physicians, whatever </a:t>
            </a:r>
            <a:r>
              <a:rPr lang="en-US" altLang="en-US" smtClean="0">
                <a:cs typeface="Times New Roman" pitchFamily="18" charset="0"/>
              </a:rPr>
              <a:t>– w</a:t>
            </a:r>
            <a:r>
              <a:rPr lang="en-US" altLang="en-US" smtClean="0"/>
              <a:t>hen we study health and disease in a population </a:t>
            </a:r>
            <a:r>
              <a:rPr lang="en-US" altLang="en-US" smtClean="0">
                <a:cs typeface="Times New Roman" pitchFamily="18" charset="0"/>
              </a:rPr>
              <a:t>we are in effect practicing epidemiology.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C0DCEA50-B85C-471B-A85F-1384B5704521}" type="slidenum">
              <a:rPr lang="en-US" altLang="en-US" sz="1200"/>
              <a:pPr eaLnBrk="1" hangingPunct="1"/>
              <a:t>4</a:t>
            </a:fld>
            <a:endParaRPr lang="en-US" altLang="en-US" sz="1200"/>
          </a:p>
        </p:txBody>
      </p:sp>
      <p:sp>
        <p:nvSpPr>
          <p:cNvPr id="122883" name="Rectangle 2"/>
          <p:cNvSpPr>
            <a:spLocks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2. </a:t>
            </a:r>
            <a:r>
              <a:rPr lang="en-US" altLang="en-US" b="1" smtClean="0"/>
              <a:t>Populations are diverse</a:t>
            </a:r>
            <a:r>
              <a:rPr lang="en-US" altLang="en-US" smtClean="0"/>
              <a:t>, or heterogeneous </a:t>
            </a:r>
            <a:r>
              <a:rPr lang="en-US" altLang="en-US" smtClean="0">
                <a:cs typeface="Times New Roman" pitchFamily="18" charset="0"/>
              </a:rPr>
              <a:t>– they differ </a:t>
            </a:r>
            <a:r>
              <a:rPr lang="en-US" altLang="en-US" u="sng" smtClean="0">
                <a:cs typeface="Times New Roman" pitchFamily="18" charset="0"/>
              </a:rPr>
              <a:t>from</a:t>
            </a:r>
            <a:r>
              <a:rPr lang="en-US" altLang="en-US" smtClean="0">
                <a:cs typeface="Times New Roman" pitchFamily="18" charset="0"/>
              </a:rPr>
              <a:t> one another, and the people who make them up differ from one another within the same population.  Also, populations are dynamic – they are always changing in size, age structure, ethnic composition, educational levels, etc.  Populations are interconnected – what happens in one often affects what happens in others. Interconnectedness has always existed, but it is constantly growing.</a:t>
            </a:r>
          </a:p>
          <a:p>
            <a:pPr eaLnBrk="1" hangingPunct="1">
              <a:spcBef>
                <a:spcPct val="80000"/>
              </a:spcBef>
            </a:pPr>
            <a:r>
              <a:rPr lang="en-US" altLang="en-US" smtClean="0">
                <a:cs typeface="Times New Roman" pitchFamily="18" charset="0"/>
              </a:rPr>
              <a:t>These differences and changes make epidemiology possible, since epidemiology compares health and disease across populations, across </a:t>
            </a:r>
            <a:r>
              <a:rPr lang="en-US" altLang="en-US" u="sng" smtClean="0">
                <a:cs typeface="Times New Roman" pitchFamily="18" charset="0"/>
              </a:rPr>
              <a:t>subgroups</a:t>
            </a:r>
            <a:r>
              <a:rPr lang="en-US" altLang="en-US" smtClean="0">
                <a:cs typeface="Times New Roman" pitchFamily="18" charset="0"/>
              </a:rPr>
              <a:t> within populations, and across different </a:t>
            </a:r>
            <a:r>
              <a:rPr lang="en-US" altLang="en-US" u="sng" smtClean="0">
                <a:cs typeface="Times New Roman" pitchFamily="18" charset="0"/>
              </a:rPr>
              <a:t>time periods</a:t>
            </a:r>
            <a:r>
              <a:rPr lang="en-US" altLang="en-US" smtClean="0">
                <a:cs typeface="Times New Roman" pitchFamily="18" charset="0"/>
              </a:rPr>
              <a:t> in the </a:t>
            </a:r>
            <a:r>
              <a:rPr lang="en-US" altLang="en-US" u="sng" smtClean="0">
                <a:cs typeface="Times New Roman" pitchFamily="18" charset="0"/>
              </a:rPr>
              <a:t>same</a:t>
            </a:r>
            <a:r>
              <a:rPr lang="en-US" altLang="en-US" smtClean="0">
                <a:cs typeface="Times New Roman" pitchFamily="18" charset="0"/>
              </a:rPr>
              <a:t> population.  But epidemiologists must take care that these comparisons are not confounded by differences other than the ones we think we are examining.  Hence we use standardization and other methods of adjustment for potential confounders to control for the influence of differences that we regard as “extraneous”.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427B353F-11F7-4CAD-8E58-E4175B91B638}" type="slidenum">
              <a:rPr lang="en-US" altLang="en-US" sz="1200"/>
              <a:pPr eaLnBrk="1" hangingPunct="1"/>
              <a:t>5</a:t>
            </a:fld>
            <a:endParaRPr lang="en-US" altLang="en-US" sz="1200"/>
          </a:p>
        </p:txBody>
      </p:sp>
      <p:sp>
        <p:nvSpPr>
          <p:cNvPr id="123907" name="Rectangle 2"/>
          <p:cNvSpPr>
            <a:spLocks noChangeArrowheads="1" noTextEdit="1"/>
          </p:cNvSpPr>
          <p:nvPr>
            <p:ph type="sldImg"/>
          </p:nvPr>
        </p:nvSpPr>
        <p:spPr>
          <a:xfrm>
            <a:off x="1114425" y="674688"/>
            <a:ext cx="4572000" cy="3429000"/>
          </a:xfrm>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3. Studying populations requires </a:t>
            </a:r>
            <a:r>
              <a:rPr lang="en-US" altLang="en-US" b="1" smtClean="0"/>
              <a:t>concepts and measures designed for that</a:t>
            </a:r>
            <a:r>
              <a:rPr lang="en-US" altLang="en-US" smtClean="0"/>
              <a:t> purpose.  Some measures are based on counts of people who experience an event.  Examples of rates are birth, death, and incidence rates, which are counts of events divided by people and time.  Examples of proportions are cumulative incidence, prevalence, and case fatality ratio.  An example of a ratio based on counts of people, but not a rate or proportion, is the abortion ratio (abortions / live births).  In all of these, the denominator provides the context for interpreting the numerator.</a:t>
            </a:r>
          </a:p>
          <a:p>
            <a:pPr eaLnBrk="1" hangingPunct="1">
              <a:spcBef>
                <a:spcPct val="80000"/>
              </a:spcBef>
            </a:pPr>
            <a:r>
              <a:rPr lang="en-US" altLang="en-US" smtClean="0"/>
              <a:t>Other measures describe the distribution of characteristics of individuals.  Examples are mean age, mean education, mean cholesterol.  </a:t>
            </a:r>
          </a:p>
          <a:p>
            <a:pPr eaLnBrk="1" hangingPunct="1">
              <a:spcBef>
                <a:spcPct val="80000"/>
              </a:spcBef>
            </a:pPr>
            <a:r>
              <a:rPr lang="en-US" altLang="en-US" smtClean="0"/>
              <a:t>Still other measures exist at the level of the community and may not have an individual-level equivalent.  Examples are physical geography (lattitude, elevation) and sexual networks.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003E9F65-0851-488C-84DB-7FA8CE502F68}" type="slidenum">
              <a:rPr lang="en-US" altLang="en-US" sz="1200"/>
              <a:pPr eaLnBrk="1" hangingPunct="1"/>
              <a:t>6</a:t>
            </a:fld>
            <a:endParaRPr lang="en-US" altLang="en-US" sz="1200"/>
          </a:p>
        </p:txBody>
      </p:sp>
      <p:sp>
        <p:nvSpPr>
          <p:cNvPr id="124931" name="Rectangle 2"/>
          <p:cNvSpPr>
            <a:spLocks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4. Perhaps the most fundamental concept in epidemiology is </a:t>
            </a:r>
            <a:r>
              <a:rPr lang="en-US" altLang="en-US" b="1" smtClean="0"/>
              <a:t>incidence</a:t>
            </a:r>
            <a:r>
              <a:rPr lang="en-US" altLang="en-US" smtClean="0"/>
              <a:t> </a:t>
            </a:r>
            <a:r>
              <a:rPr lang="en-US" altLang="en-US" smtClean="0">
                <a:cs typeface="Times New Roman" pitchFamily="18" charset="0"/>
              </a:rPr>
              <a:t>– the occurrence of new cases of disease in a population or population subgroup.  We measure incidence as the incidence rate (also known as “incidence density”, ID) and as the incidence proportion (also known as “cumulative incidence”, or CI).  The incidence rate measures the rapidity of disease occurrence per unit time, either at a given moment or averaged over an interval. The incidence proportion measures the </a:t>
            </a:r>
            <a:r>
              <a:rPr lang="en-US" altLang="en-US" u="sng" smtClean="0">
                <a:cs typeface="Times New Roman" pitchFamily="18" charset="0"/>
              </a:rPr>
              <a:t>cumulative</a:t>
            </a:r>
            <a:r>
              <a:rPr lang="en-US" altLang="en-US" smtClean="0">
                <a:cs typeface="Times New Roman" pitchFamily="18" charset="0"/>
              </a:rPr>
              <a:t> result of that rate during a period of time.</a:t>
            </a:r>
          </a:p>
          <a:p>
            <a:pPr eaLnBrk="1" hangingPunct="1">
              <a:spcBef>
                <a:spcPct val="80000"/>
              </a:spcBef>
            </a:pPr>
            <a:r>
              <a:rPr lang="en-US" altLang="en-US" smtClean="0"/>
              <a:t>Cumulative incidence is the proportion of a baseline population that has been affected </a:t>
            </a:r>
            <a:r>
              <a:rPr lang="en-US" altLang="en-US" i="1" smtClean="0"/>
              <a:t>after</a:t>
            </a:r>
            <a:r>
              <a:rPr lang="en-US" altLang="en-US" smtClean="0"/>
              <a:t> a certain interval.  Prevalence is the proportion of a population that is affected </a:t>
            </a:r>
            <a:r>
              <a:rPr lang="en-US" altLang="en-US" i="1" smtClean="0"/>
              <a:t>at</a:t>
            </a:r>
            <a:r>
              <a:rPr lang="en-US" altLang="en-US" smtClean="0"/>
              <a:t> a given time, the result of incidence, but also of survival, recovery, and migration.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94A25B59-6F4C-414F-93A5-64AC109B57EA}" type="slidenum">
              <a:rPr lang="en-US" altLang="en-US" sz="1200"/>
              <a:pPr eaLnBrk="1" hangingPunct="1"/>
              <a:t>7</a:t>
            </a:fld>
            <a:endParaRPr lang="en-US" altLang="en-US" sz="1200"/>
          </a:p>
        </p:txBody>
      </p:sp>
      <p:sp>
        <p:nvSpPr>
          <p:cNvPr id="125955" name="Rectangle 2"/>
          <p:cNvSpPr>
            <a:spLocks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5</a:t>
            </a:r>
            <a:r>
              <a:rPr lang="en-US" altLang="en-US" baseline="30000" smtClean="0"/>
              <a:t>th</a:t>
            </a:r>
            <a:r>
              <a:rPr lang="en-US" altLang="en-US" smtClean="0"/>
              <a:t> fundamental is </a:t>
            </a:r>
            <a:r>
              <a:rPr lang="en-US" altLang="en-US" b="1" smtClean="0"/>
              <a:t>measurement</a:t>
            </a:r>
            <a:r>
              <a:rPr lang="en-US" altLang="en-US" smtClean="0"/>
              <a:t>.  In empirical science, </a:t>
            </a:r>
            <a:r>
              <a:rPr lang="en-US" altLang="en-US" smtClean="0">
                <a:cs typeface="Times New Roman" pitchFamily="18" charset="0"/>
              </a:rPr>
              <a:t>systematic o</a:t>
            </a:r>
            <a:r>
              <a:rPr lang="en-US" altLang="en-US" smtClean="0"/>
              <a:t>bservation and measurement</a:t>
            </a:r>
            <a:r>
              <a:rPr lang="en-US" altLang="en-US" smtClean="0">
                <a:cs typeface="Times New Roman" pitchFamily="18" charset="0"/>
              </a:rPr>
              <a:t> are fundamental to advances in knowledge.  But both of these depend on the </a:t>
            </a:r>
            <a:r>
              <a:rPr lang="en-US" altLang="en-US" u="sng" smtClean="0">
                <a:cs typeface="Times New Roman" pitchFamily="18" charset="0"/>
              </a:rPr>
              <a:t>objective</a:t>
            </a:r>
            <a:r>
              <a:rPr lang="en-US" altLang="en-US" smtClean="0">
                <a:cs typeface="Times New Roman" pitchFamily="18" charset="0"/>
              </a:rPr>
              <a:t> being pursued, the </a:t>
            </a:r>
            <a:r>
              <a:rPr lang="en-US" altLang="en-US" u="sng" smtClean="0">
                <a:cs typeface="Times New Roman" pitchFamily="18" charset="0"/>
              </a:rPr>
              <a:t>conceptual model</a:t>
            </a:r>
            <a:r>
              <a:rPr lang="en-US" altLang="en-US" smtClean="0">
                <a:cs typeface="Times New Roman" pitchFamily="18" charset="0"/>
              </a:rPr>
              <a:t> of the phenomenon, and the </a:t>
            </a:r>
            <a:r>
              <a:rPr lang="en-US" altLang="en-US" u="sng" smtClean="0">
                <a:cs typeface="Times New Roman" pitchFamily="18" charset="0"/>
              </a:rPr>
              <a:t>availability</a:t>
            </a:r>
            <a:r>
              <a:rPr lang="en-US" altLang="en-US" smtClean="0">
                <a:cs typeface="Times New Roman" pitchFamily="18" charset="0"/>
              </a:rPr>
              <a:t> of data, which in turn reflects available technology, feasibility, and ethical considerations.</a:t>
            </a: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1256119B-E28F-44FD-A127-B13931BFE0A8}" type="slidenum">
              <a:rPr lang="en-US" altLang="en-US" sz="1200"/>
              <a:pPr eaLnBrk="1" hangingPunct="1"/>
              <a:t>8</a:t>
            </a:fld>
            <a:endParaRPr lang="en-US" altLang="en-US" sz="1200"/>
          </a:p>
        </p:txBody>
      </p:sp>
      <p:sp>
        <p:nvSpPr>
          <p:cNvPr id="126979" name="Rectangle 2"/>
          <p:cNvSpPr>
            <a:spLocks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6</a:t>
            </a:r>
            <a:r>
              <a:rPr lang="en-US" altLang="en-US" baseline="30000" smtClean="0"/>
              <a:t>th</a:t>
            </a:r>
            <a:r>
              <a:rPr lang="en-US" altLang="en-US" smtClean="0"/>
              <a:t> fundamental is </a:t>
            </a:r>
            <a:r>
              <a:rPr lang="en-US" altLang="en-US" b="1" smtClean="0"/>
              <a:t>error</a:t>
            </a:r>
            <a:r>
              <a:rPr lang="en-US" altLang="en-US" smtClean="0"/>
              <a:t>.  Measurement involves </a:t>
            </a:r>
            <a:r>
              <a:rPr lang="en-US" altLang="en-US" u="sng" smtClean="0"/>
              <a:t>error</a:t>
            </a:r>
            <a:r>
              <a:rPr lang="en-US" altLang="en-US" smtClean="0"/>
              <a:t>.  A major challenge in science is to minimize error and to quantify error that cannot be avoided, to guide us in interpreting results.  Sources of error include what is often referred to as “random error”, such as variability due to sampling, and “systematic error”, such as selection bias and information bias.  </a:t>
            </a:r>
          </a:p>
          <a:p>
            <a:pPr eaLnBrk="1" hangingPunct="1">
              <a:spcBef>
                <a:spcPct val="80000"/>
              </a:spcBef>
            </a:pPr>
            <a:r>
              <a:rPr lang="en-US" altLang="en-US" smtClean="0"/>
              <a:t>The potential for </a:t>
            </a:r>
            <a:r>
              <a:rPr lang="en-US" altLang="en-US" u="sng" smtClean="0"/>
              <a:t>random</a:t>
            </a:r>
            <a:r>
              <a:rPr lang="en-US" altLang="en-US" smtClean="0"/>
              <a:t> error is quantified by measures of </a:t>
            </a:r>
            <a:r>
              <a:rPr lang="en-US" altLang="en-US" u="sng" smtClean="0"/>
              <a:t>precision</a:t>
            </a:r>
            <a:r>
              <a:rPr lang="en-US" altLang="en-US" smtClean="0"/>
              <a:t>, such as confidence intervals, and measures of reliability, such as correlation coefficients and the kappa coefficient.  Random error is referred to as “unsystematic”, but it can have systematic effects, generally in the direction of obscuring associations.  </a:t>
            </a:r>
          </a:p>
          <a:p>
            <a:pPr eaLnBrk="1" hangingPunct="1">
              <a:spcBef>
                <a:spcPct val="80000"/>
              </a:spcBef>
            </a:pPr>
            <a:r>
              <a:rPr lang="en-US" altLang="en-US" smtClean="0"/>
              <a:t>Potential for systematic error is quantified by selection probabilities (alpha, beta, gamma, delta), sensitivity (probability of identifying a “case”), specificity (probability of identifying a “non-case”).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9F4191F0-A933-4EB2-A9CE-368467D11AA4}" type="slidenum">
              <a:rPr lang="en-US" altLang="en-US" sz="1200"/>
              <a:pPr eaLnBrk="1" hangingPunct="1"/>
              <a:t>9</a:t>
            </a:fld>
            <a:endParaRPr lang="en-US" altLang="en-US" sz="1200"/>
          </a:p>
        </p:txBody>
      </p:sp>
      <p:sp>
        <p:nvSpPr>
          <p:cNvPr id="128003" name="Rectangle 2"/>
          <p:cNvSpPr>
            <a:spLocks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7</a:t>
            </a:r>
            <a:r>
              <a:rPr lang="en-US" altLang="en-US" baseline="30000" smtClean="0"/>
              <a:t>th</a:t>
            </a:r>
            <a:r>
              <a:rPr lang="en-US" altLang="en-US" smtClean="0"/>
              <a:t> fundamental of epidemiology is that </a:t>
            </a:r>
            <a:r>
              <a:rPr lang="en-US" altLang="en-US" b="1" smtClean="0"/>
              <a:t>epidemiology is mass production</a:t>
            </a:r>
            <a:r>
              <a:rPr lang="en-US" altLang="en-US" smtClean="0"/>
              <a:t>.  Epidemiologic data come from medical records, questionnaires, interviews, biological specimens, environmental measurements, and statistical tabulations.  Collection, processing, management, and analysis of them involves mass production, because the number of observations is usually large.  Mass production requires skillful management </a:t>
            </a:r>
            <a:r>
              <a:rPr lang="en-US" altLang="en-US" smtClean="0">
                <a:cs typeface="Times New Roman" pitchFamily="18" charset="0"/>
              </a:rPr>
              <a:t>– planning, budgeting, hiring, training, supervising, purchasing, organizing, documenting, and archiving.  Although it is often unadvertised, skillful management, including detailed quality control, is a key component of successful epidemiologic research.  So is raising money.</a:t>
            </a:r>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826" eaLnBrk="0" hangingPunct="0">
              <a:defRPr sz="2400">
                <a:solidFill>
                  <a:schemeClr val="tx1"/>
                </a:solidFill>
                <a:latin typeface="Times New Roman" pitchFamily="18" charset="0"/>
              </a:defRPr>
            </a:lvl1pPr>
            <a:lvl2pPr marL="730766" indent="-281064" defTabSz="922826" eaLnBrk="0" hangingPunct="0">
              <a:defRPr sz="2400">
                <a:solidFill>
                  <a:schemeClr val="tx1"/>
                </a:solidFill>
                <a:latin typeface="Times New Roman" pitchFamily="18" charset="0"/>
              </a:defRPr>
            </a:lvl2pPr>
            <a:lvl3pPr marL="1124255" indent="-224851" defTabSz="922826" eaLnBrk="0" hangingPunct="0">
              <a:defRPr sz="2400">
                <a:solidFill>
                  <a:schemeClr val="tx1"/>
                </a:solidFill>
                <a:latin typeface="Times New Roman" pitchFamily="18" charset="0"/>
              </a:defRPr>
            </a:lvl3pPr>
            <a:lvl4pPr marL="1573957" indent="-224851" defTabSz="922826" eaLnBrk="0" hangingPunct="0">
              <a:defRPr sz="2400">
                <a:solidFill>
                  <a:schemeClr val="tx1"/>
                </a:solidFill>
                <a:latin typeface="Times New Roman" pitchFamily="18" charset="0"/>
              </a:defRPr>
            </a:lvl4pPr>
            <a:lvl5pPr marL="2023659" indent="-224851" defTabSz="922826" eaLnBrk="0" hangingPunct="0">
              <a:defRPr sz="2400">
                <a:solidFill>
                  <a:schemeClr val="tx1"/>
                </a:solidFill>
                <a:latin typeface="Times New Roman" pitchFamily="18" charset="0"/>
              </a:defRPr>
            </a:lvl5pPr>
            <a:lvl6pPr marL="2473361" indent="-224851" algn="ctr" defTabSz="922826" eaLnBrk="0" fontAlgn="base" hangingPunct="0">
              <a:spcBef>
                <a:spcPct val="0"/>
              </a:spcBef>
              <a:spcAft>
                <a:spcPct val="0"/>
              </a:spcAft>
              <a:defRPr sz="2400">
                <a:solidFill>
                  <a:schemeClr val="tx1"/>
                </a:solidFill>
                <a:latin typeface="Times New Roman" pitchFamily="18" charset="0"/>
              </a:defRPr>
            </a:lvl6pPr>
            <a:lvl7pPr marL="2923062" indent="-224851" algn="ctr" defTabSz="922826" eaLnBrk="0" fontAlgn="base" hangingPunct="0">
              <a:spcBef>
                <a:spcPct val="0"/>
              </a:spcBef>
              <a:spcAft>
                <a:spcPct val="0"/>
              </a:spcAft>
              <a:defRPr sz="2400">
                <a:solidFill>
                  <a:schemeClr val="tx1"/>
                </a:solidFill>
                <a:latin typeface="Times New Roman" pitchFamily="18" charset="0"/>
              </a:defRPr>
            </a:lvl7pPr>
            <a:lvl8pPr marL="3372764" indent="-224851" algn="ctr" defTabSz="922826" eaLnBrk="0" fontAlgn="base" hangingPunct="0">
              <a:spcBef>
                <a:spcPct val="0"/>
              </a:spcBef>
              <a:spcAft>
                <a:spcPct val="0"/>
              </a:spcAft>
              <a:defRPr sz="2400">
                <a:solidFill>
                  <a:schemeClr val="tx1"/>
                </a:solidFill>
                <a:latin typeface="Times New Roman" pitchFamily="18" charset="0"/>
              </a:defRPr>
            </a:lvl8pPr>
            <a:lvl9pPr marL="3822466" indent="-224851" algn="ctr" defTabSz="922826" eaLnBrk="0" fontAlgn="base" hangingPunct="0">
              <a:spcBef>
                <a:spcPct val="0"/>
              </a:spcBef>
              <a:spcAft>
                <a:spcPct val="0"/>
              </a:spcAft>
              <a:defRPr sz="2400">
                <a:solidFill>
                  <a:schemeClr val="tx1"/>
                </a:solidFill>
                <a:latin typeface="Times New Roman" pitchFamily="18" charset="0"/>
              </a:defRPr>
            </a:lvl9pPr>
          </a:lstStyle>
          <a:p>
            <a:pPr eaLnBrk="1" hangingPunct="1"/>
            <a:fld id="{B9E08C59-3125-42BD-B5BC-63C1C3E07875}" type="slidenum">
              <a:rPr lang="en-US" altLang="en-US" sz="1200"/>
              <a:pPr eaLnBrk="1" hangingPunct="1"/>
              <a:t>10</a:t>
            </a:fld>
            <a:endParaRPr lang="en-US" altLang="en-US" sz="1200"/>
          </a:p>
        </p:txBody>
      </p:sp>
      <p:sp>
        <p:nvSpPr>
          <p:cNvPr id="129027" name="Rectangle 2"/>
          <p:cNvSpPr>
            <a:spLocks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8</a:t>
            </a:r>
            <a:r>
              <a:rPr lang="en-US" altLang="en-US" baseline="30000" smtClean="0"/>
              <a:t>th</a:t>
            </a:r>
            <a:r>
              <a:rPr lang="en-US" altLang="en-US" smtClean="0"/>
              <a:t> fundamental is that </a:t>
            </a:r>
            <a:r>
              <a:rPr lang="en-US" altLang="en-US" b="1" smtClean="0"/>
              <a:t>health and disease are processes</a:t>
            </a:r>
            <a:r>
              <a:rPr lang="en-US" altLang="en-US" smtClean="0"/>
              <a:t>.  Health and disease are complex, dynamic biological processes that are affected by multiple factors at all levels, including the molecular</a:t>
            </a:r>
            <a:r>
              <a:rPr lang="en-US" altLang="en-US" smtClean="0">
                <a:cs typeface="Times New Roman" pitchFamily="18" charset="0"/>
              </a:rPr>
              <a:t>, microbiologic, physiologic, anatomical, emotional, cognitive, behavioral, social, economic, and environmental.  Cosmic and spiritual influences may also exist.  All these factors interact to influence health and disease in individuals and groups.</a:t>
            </a:r>
          </a:p>
          <a:p>
            <a:pPr eaLnBrk="1" hangingPunct="1">
              <a:spcBef>
                <a:spcPct val="80000"/>
              </a:spcBef>
            </a:pPr>
            <a:r>
              <a:rPr lang="en-US" altLang="en-US" smtClean="0"/>
              <a:t>Health and disease, as well as their determinants, can be challenging to define and especially to measure.  Moreover, interpretation must take this complexity into account but not become lost in it.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4/25/2016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ED7237-9CAE-4428-8D12-40362B378BC3}" type="datetimeFigureOut">
              <a:rPr lang="en-US" smtClean="0"/>
              <a:t>4/25/2016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85812"/>
          </a:xfrm>
        </p:spPr>
        <p:txBody>
          <a:bodyPr/>
          <a:lstStyle/>
          <a:p>
            <a:pPr algn="ctr" eaLnBrk="1" fontAlgn="auto" hangingPunct="1">
              <a:spcAft>
                <a:spcPts val="0"/>
              </a:spcAft>
              <a:defRPr/>
            </a:pPr>
            <a:r>
              <a:rPr lang="en-US" dirty="0" smtClean="0">
                <a:solidFill>
                  <a:schemeClr val="tx1"/>
                </a:solidFill>
                <a:latin typeface="+mn-lt"/>
              </a:rPr>
              <a:t>EPIDEMIOLOGY</a:t>
            </a:r>
            <a:endParaRPr lang="ar-SA" dirty="0">
              <a:solidFill>
                <a:schemeClr val="tx1"/>
              </a:solidFill>
              <a:latin typeface="+mn-lt"/>
            </a:endParaRPr>
          </a:p>
        </p:txBody>
      </p:sp>
      <p:sp>
        <p:nvSpPr>
          <p:cNvPr id="3" name="Subtitle 2"/>
          <p:cNvSpPr>
            <a:spLocks noGrp="1"/>
          </p:cNvSpPr>
          <p:nvPr>
            <p:ph type="subTitle" idx="1"/>
          </p:nvPr>
        </p:nvSpPr>
        <p:spPr>
          <a:xfrm>
            <a:off x="857250" y="1773238"/>
            <a:ext cx="7500938" cy="3865562"/>
          </a:xfrm>
        </p:spPr>
        <p:txBody>
          <a:bodyPr>
            <a:normAutofit/>
          </a:bodyPr>
          <a:lstStyle/>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rPr>
              <a:t>KSU</a:t>
            </a:r>
          </a:p>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rPr>
              <a:t>College of Applied Medical Sciences</a:t>
            </a:r>
          </a:p>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rPr>
              <a:t>CHS 334</a:t>
            </a:r>
          </a:p>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rPr>
              <a:t>Epidemiology</a:t>
            </a:r>
          </a:p>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rPr>
              <a:t>Mohammed S. Alnaif, PhD</a:t>
            </a:r>
          </a:p>
          <a:p>
            <a:pPr algn="ctr" eaLnBrk="1" fontAlgn="auto" hangingPunct="1">
              <a:spcAft>
                <a:spcPts val="0"/>
              </a:spcAft>
              <a:buFont typeface="Wingdings 2"/>
              <a:buNone/>
              <a:defRPr/>
            </a:pPr>
            <a:r>
              <a:rPr lang="en-US" b="1" dirty="0" smtClean="0">
                <a:solidFill>
                  <a:schemeClr val="tx1"/>
                </a:solidFill>
                <a:effectLst>
                  <a:outerShdw blurRad="38100" dist="38100" dir="2700000" algn="tl">
                    <a:srgbClr val="000000">
                      <a:alpha val="43137"/>
                    </a:srgbClr>
                  </a:outerShdw>
                </a:effectLst>
                <a:hlinkClick r:id="rId2"/>
              </a:rPr>
              <a:t>alnaif@ksu.edu.sa</a:t>
            </a:r>
            <a:endParaRPr lang="en-US" b="1" dirty="0" smtClean="0">
              <a:solidFill>
                <a:schemeClr val="tx1"/>
              </a:solidFill>
              <a:effectLst>
                <a:outerShdw blurRad="38100" dist="38100" dir="2700000" algn="tl">
                  <a:srgbClr val="000000">
                    <a:alpha val="43137"/>
                  </a:srgbClr>
                </a:outerShdw>
              </a:effectLst>
            </a:endParaRPr>
          </a:p>
          <a:p>
            <a:pPr algn="ctr" eaLnBrk="1" fontAlgn="auto" hangingPunct="1">
              <a:spcAft>
                <a:spcPts val="0"/>
              </a:spcAft>
              <a:buFont typeface="Wingdings 2"/>
              <a:buNone/>
              <a:defRPr/>
            </a:pPr>
            <a:endParaRPr lang="ar-SA" b="1" dirty="0">
              <a:solidFill>
                <a:schemeClr val="tx1"/>
              </a:solidFill>
              <a:effectLst>
                <a:outerShdw blurRad="38100" dist="38100" dir="2700000" algn="tl">
                  <a:srgbClr val="000000">
                    <a:alpha val="43137"/>
                  </a:srgbClr>
                </a:outerShdw>
              </a:effectLst>
            </a:endParaRPr>
          </a:p>
        </p:txBody>
      </p:sp>
      <p:sp>
        <p:nvSpPr>
          <p:cNvPr id="4" name="Date Placeholder 3"/>
          <p:cNvSpPr>
            <a:spLocks noGrp="1"/>
          </p:cNvSpPr>
          <p:nvPr>
            <p:ph type="dt" sz="quarter" idx="10"/>
          </p:nvPr>
        </p:nvSpPr>
        <p:spPr/>
        <p:txBody>
          <a:bodyPr/>
          <a:lstStyle/>
          <a:p>
            <a:pPr>
              <a:defRPr/>
            </a:pPr>
            <a:fld id="{3B5878E0-90A6-4F07-ACA9-3315B5CE5820}" type="datetime1">
              <a:rPr lang="ar-SA" smtClean="0"/>
              <a:t>18/07/1437</a:t>
            </a:fld>
            <a:endParaRPr lang="ar-SA"/>
          </a:p>
        </p:txBody>
      </p:sp>
      <p:sp>
        <p:nvSpPr>
          <p:cNvPr id="6" name="Footer Placeholder 5"/>
          <p:cNvSpPr>
            <a:spLocks noGrp="1"/>
          </p:cNvSpPr>
          <p:nvPr>
            <p:ph type="ftr" sz="quarter" idx="11"/>
          </p:nvPr>
        </p:nvSpPr>
        <p:spPr/>
        <p:txBody>
          <a:bodyPr/>
          <a:lstStyle/>
          <a:p>
            <a:pPr>
              <a:defRPr/>
            </a:pPr>
            <a:r>
              <a:rPr lang="en-US"/>
              <a:t>Dr. Mohammed ALnaif</a:t>
            </a:r>
            <a:endParaRPr lang="ar-SA"/>
          </a:p>
        </p:txBody>
      </p:sp>
      <p:sp>
        <p:nvSpPr>
          <p:cNvPr id="5" name="Slide Number Placeholder 4"/>
          <p:cNvSpPr>
            <a:spLocks noGrp="1"/>
          </p:cNvSpPr>
          <p:nvPr>
            <p:ph type="sldNum" sz="quarter" idx="12"/>
          </p:nvPr>
        </p:nvSpPr>
        <p:spPr>
          <a:xfrm>
            <a:off x="6588125" y="6400800"/>
            <a:ext cx="2133600" cy="457200"/>
          </a:xfrm>
        </p:spPr>
        <p:txBody>
          <a:bodyPr/>
          <a:lstStyle/>
          <a:p>
            <a:pPr>
              <a:defRPr/>
            </a:pPr>
            <a:fld id="{CB9830CF-2B06-449A-A102-6F0E23EB5222}" type="slidenum">
              <a:rPr lang="ar-SA"/>
              <a:pPr>
                <a:defRPr/>
              </a:pPr>
              <a:t>1</a:t>
            </a:fld>
            <a:endParaRPr lang="ar-SA"/>
          </a:p>
        </p:txBody>
      </p:sp>
    </p:spTree>
    <p:extLst>
      <p:ext uri="{BB962C8B-B14F-4D97-AF65-F5344CB8AC3E}">
        <p14:creationId xmlns:p14="http://schemas.microsoft.com/office/powerpoint/2010/main" val="1197644573"/>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781E492-7D5D-4015-B0AC-C421C488617D}" type="slidenum">
              <a:rPr lang="en-US" altLang="en-US" sz="1400"/>
              <a:pPr eaLnBrk="1" hangingPunct="1"/>
              <a:t>10</a:t>
            </a:fld>
            <a:endParaRPr lang="en-US" altLang="en-US" sz="1400"/>
          </a:p>
        </p:txBody>
      </p:sp>
      <p:sp>
        <p:nvSpPr>
          <p:cNvPr id="25605" name="Rectangle 2"/>
          <p:cNvSpPr>
            <a:spLocks noGrp="1" noChangeArrowheads="1"/>
          </p:cNvSpPr>
          <p:nvPr>
            <p:ph type="title"/>
          </p:nvPr>
        </p:nvSpPr>
        <p:spPr>
          <a:xfrm>
            <a:off x="685800" y="76200"/>
            <a:ext cx="7772400" cy="1143000"/>
          </a:xfrm>
        </p:spPr>
        <p:txBody>
          <a:bodyPr>
            <a:normAutofit fontScale="90000"/>
          </a:bodyPr>
          <a:lstStyle/>
          <a:p>
            <a:pPr eaLnBrk="1" hangingPunct="1"/>
            <a:r>
              <a:rPr lang="en-US" altLang="en-US" smtClean="0"/>
              <a:t>8. Health and disease are processes</a:t>
            </a:r>
            <a:endParaRPr lang="en-US" altLang="en-US" sz="7200" smtClean="0"/>
          </a:p>
        </p:txBody>
      </p:sp>
      <p:sp>
        <p:nvSpPr>
          <p:cNvPr id="25606" name="Rectangle 3"/>
          <p:cNvSpPr>
            <a:spLocks noGrp="1" noChangeArrowheads="1"/>
          </p:cNvSpPr>
          <p:nvPr>
            <p:ph type="body" idx="1"/>
          </p:nvPr>
        </p:nvSpPr>
        <p:spPr>
          <a:xfrm>
            <a:off x="762000" y="1371600"/>
            <a:ext cx="7848600" cy="4114800"/>
          </a:xfrm>
        </p:spPr>
        <p:txBody>
          <a:bodyPr/>
          <a:lstStyle/>
          <a:p>
            <a:pPr marL="7938" indent="-7938" eaLnBrk="1" hangingPunct="1">
              <a:spcBef>
                <a:spcPct val="60000"/>
              </a:spcBef>
              <a:buFontTx/>
              <a:buNone/>
            </a:pPr>
            <a:r>
              <a:rPr lang="en-US" altLang="en-US" smtClean="0"/>
              <a:t>Health and disease are complex, dynamic  processes affected by multiple, interacting factors acting at multiple levels.</a:t>
            </a:r>
          </a:p>
          <a:p>
            <a:pPr marL="7938" indent="-7938" eaLnBrk="1" hangingPunct="1">
              <a:spcBef>
                <a:spcPct val="60000"/>
              </a:spcBef>
              <a:buFontTx/>
              <a:buNone/>
            </a:pPr>
            <a:r>
              <a:rPr lang="en-US" altLang="en-US" smtClean="0"/>
              <a:t>Can be challenging to define and to measure.</a:t>
            </a:r>
          </a:p>
          <a:p>
            <a:pPr marL="7938" indent="-7938" eaLnBrk="1" hangingPunct="1">
              <a:spcBef>
                <a:spcPct val="60000"/>
              </a:spcBef>
              <a:buFontTx/>
              <a:buNone/>
            </a:pPr>
            <a:r>
              <a:rPr lang="en-US" altLang="en-US" smtClean="0"/>
              <a:t>Interpretation must take this complexity into account but not become lost in it.</a:t>
            </a:r>
          </a:p>
        </p:txBody>
      </p:sp>
    </p:spTree>
    <p:extLst>
      <p:ext uri="{BB962C8B-B14F-4D97-AF65-F5344CB8AC3E}">
        <p14:creationId xmlns:p14="http://schemas.microsoft.com/office/powerpoint/2010/main" val="3241872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662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5AACD5E-8572-4A9C-83BE-6EAC33C2DCFD}" type="slidenum">
              <a:rPr lang="en-US" altLang="en-US" sz="1400"/>
              <a:pPr eaLnBrk="1" hangingPunct="1"/>
              <a:t>11</a:t>
            </a:fld>
            <a:endParaRPr lang="en-US" altLang="en-US" sz="1400"/>
          </a:p>
        </p:txBody>
      </p:sp>
      <p:sp>
        <p:nvSpPr>
          <p:cNvPr id="26629" name="Rectangle 2"/>
          <p:cNvSpPr>
            <a:spLocks noGrp="1" noChangeArrowheads="1"/>
          </p:cNvSpPr>
          <p:nvPr>
            <p:ph type="title"/>
          </p:nvPr>
        </p:nvSpPr>
        <p:spPr>
          <a:xfrm>
            <a:off x="457200" y="76200"/>
            <a:ext cx="8001000" cy="1143000"/>
          </a:xfrm>
        </p:spPr>
        <p:txBody>
          <a:bodyPr>
            <a:normAutofit fontScale="90000"/>
          </a:bodyPr>
          <a:lstStyle/>
          <a:p>
            <a:pPr eaLnBrk="1" hangingPunct="1"/>
            <a:r>
              <a:rPr lang="en-US" altLang="en-US" smtClean="0"/>
              <a:t>9. Interpretation, inference, and action</a:t>
            </a:r>
            <a:endParaRPr lang="en-US" altLang="en-US" sz="7200" smtClean="0"/>
          </a:p>
        </p:txBody>
      </p:sp>
      <p:sp>
        <p:nvSpPr>
          <p:cNvPr id="26630" name="Rectangle 3"/>
          <p:cNvSpPr>
            <a:spLocks noGrp="1" noChangeArrowheads="1"/>
          </p:cNvSpPr>
          <p:nvPr>
            <p:ph type="body" idx="1"/>
          </p:nvPr>
        </p:nvSpPr>
        <p:spPr>
          <a:xfrm>
            <a:off x="457200" y="1371600"/>
            <a:ext cx="8305800" cy="4114800"/>
          </a:xfrm>
        </p:spPr>
        <p:txBody>
          <a:bodyPr/>
          <a:lstStyle/>
          <a:p>
            <a:pPr marL="233363" indent="-15875" eaLnBrk="1" hangingPunct="1">
              <a:lnSpc>
                <a:spcPct val="90000"/>
              </a:lnSpc>
              <a:spcBef>
                <a:spcPct val="60000"/>
              </a:spcBef>
              <a:buFontTx/>
              <a:buNone/>
            </a:pPr>
            <a:r>
              <a:rPr lang="en-US" altLang="en-US" sz="2800" smtClean="0"/>
              <a:t>Interpretation takes account:</a:t>
            </a:r>
          </a:p>
          <a:p>
            <a:pPr marL="1219200" lvl="1" indent="-533400" eaLnBrk="1" hangingPunct="1">
              <a:lnSpc>
                <a:spcPct val="90000"/>
              </a:lnSpc>
              <a:spcBef>
                <a:spcPct val="60000"/>
              </a:spcBef>
              <a:buFontTx/>
              <a:buAutoNum type="arabicPeriod"/>
            </a:pPr>
            <a:r>
              <a:rPr lang="en-US" altLang="en-US" sz="2800" smtClean="0"/>
              <a:t>how data were collected</a:t>
            </a:r>
          </a:p>
          <a:p>
            <a:pPr marL="1219200" lvl="1" indent="-533400" eaLnBrk="1" hangingPunct="1">
              <a:lnSpc>
                <a:spcPct val="90000"/>
              </a:lnSpc>
              <a:spcBef>
                <a:spcPct val="60000"/>
              </a:spcBef>
              <a:buFontTx/>
              <a:buAutoNum type="arabicPeriod"/>
            </a:pPr>
            <a:r>
              <a:rPr lang="en-US" altLang="en-US" sz="2800" smtClean="0"/>
              <a:t>underlying conceptual framework.  </a:t>
            </a:r>
          </a:p>
          <a:p>
            <a:pPr marL="233363" indent="-15875" eaLnBrk="1" hangingPunct="1">
              <a:lnSpc>
                <a:spcPct val="90000"/>
              </a:lnSpc>
              <a:spcBef>
                <a:spcPct val="60000"/>
              </a:spcBef>
              <a:buFontTx/>
              <a:buNone/>
            </a:pPr>
            <a:r>
              <a:rPr lang="en-US" altLang="en-US" sz="2800" smtClean="0"/>
              <a:t>We are the source of our data and their spokesperson.  Conclusions from data require inference and the weighing of evidence.  One of the most difficult decisions is deciding when to act.  Action should be accompanied by monitoring.</a:t>
            </a:r>
          </a:p>
        </p:txBody>
      </p:sp>
    </p:spTree>
    <p:extLst>
      <p:ext uri="{BB962C8B-B14F-4D97-AF65-F5344CB8AC3E}">
        <p14:creationId xmlns:p14="http://schemas.microsoft.com/office/powerpoint/2010/main" val="58650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9004EF5-7E59-49EC-B4D8-BE946939D008}" type="slidenum">
              <a:rPr lang="en-US" altLang="en-US" sz="1400"/>
              <a:pPr eaLnBrk="1" hangingPunct="1"/>
              <a:t>12</a:t>
            </a:fld>
            <a:endParaRPr lang="en-US" altLang="en-US" sz="1400"/>
          </a:p>
        </p:txBody>
      </p:sp>
      <p:sp>
        <p:nvSpPr>
          <p:cNvPr id="27653" name="Rectangle 2"/>
          <p:cNvSpPr>
            <a:spLocks noGrp="1" noChangeArrowheads="1"/>
          </p:cNvSpPr>
          <p:nvPr>
            <p:ph type="title"/>
          </p:nvPr>
        </p:nvSpPr>
        <p:spPr>
          <a:xfrm>
            <a:off x="457200" y="76200"/>
            <a:ext cx="8001000" cy="1143000"/>
          </a:xfrm>
        </p:spPr>
        <p:txBody>
          <a:bodyPr/>
          <a:lstStyle/>
          <a:p>
            <a:pPr eaLnBrk="1" hangingPunct="1"/>
            <a:r>
              <a:rPr lang="en-US" altLang="en-US" smtClean="0"/>
              <a:t>10. Awareness and humility</a:t>
            </a:r>
            <a:endParaRPr lang="en-US" altLang="en-US" sz="7200" smtClean="0"/>
          </a:p>
        </p:txBody>
      </p:sp>
      <p:sp>
        <p:nvSpPr>
          <p:cNvPr id="27654" name="Rectangle 3"/>
          <p:cNvSpPr>
            <a:spLocks noGrp="1" noChangeArrowheads="1"/>
          </p:cNvSpPr>
          <p:nvPr>
            <p:ph type="body" idx="1"/>
          </p:nvPr>
        </p:nvSpPr>
        <p:spPr>
          <a:xfrm>
            <a:off x="457200" y="1219200"/>
            <a:ext cx="8382000" cy="4114800"/>
          </a:xfrm>
        </p:spPr>
        <p:txBody>
          <a:bodyPr>
            <a:normAutofit lnSpcReduction="10000"/>
          </a:bodyPr>
          <a:lstStyle/>
          <a:p>
            <a:pPr marL="7938" indent="-7938" eaLnBrk="1" hangingPunct="1">
              <a:lnSpc>
                <a:spcPct val="90000"/>
              </a:lnSpc>
              <a:spcBef>
                <a:spcPct val="60000"/>
              </a:spcBef>
              <a:buFontTx/>
              <a:buNone/>
            </a:pPr>
            <a:r>
              <a:rPr lang="en-US" altLang="en-US" smtClean="0"/>
              <a:t>Breadth of awareness and humility are important assets. </a:t>
            </a:r>
          </a:p>
          <a:p>
            <a:pPr marL="7938" indent="-7938" eaLnBrk="1" hangingPunct="1">
              <a:lnSpc>
                <a:spcPct val="90000"/>
              </a:lnSpc>
              <a:spcBef>
                <a:spcPct val="60000"/>
              </a:spcBef>
              <a:buFontTx/>
              <a:buNone/>
            </a:pPr>
            <a:r>
              <a:rPr lang="en-US" altLang="en-US" smtClean="0"/>
              <a:t>More factual knowledge but major public health problems and failings. </a:t>
            </a:r>
          </a:p>
          <a:p>
            <a:pPr marL="7938" indent="-7938" eaLnBrk="1" hangingPunct="1">
              <a:lnSpc>
                <a:spcPct val="90000"/>
              </a:lnSpc>
              <a:spcBef>
                <a:spcPct val="60000"/>
              </a:spcBef>
              <a:buFontTx/>
              <a:buNone/>
            </a:pPr>
            <a:r>
              <a:rPr lang="en-US" altLang="en-US" smtClean="0"/>
              <a:t>Good people can make mistakes, resist new knowledge, take deplorable actions.</a:t>
            </a:r>
          </a:p>
          <a:p>
            <a:pPr marL="7938" indent="-7938" eaLnBrk="1" hangingPunct="1">
              <a:lnSpc>
                <a:spcPct val="90000"/>
              </a:lnSpc>
              <a:spcBef>
                <a:spcPct val="60000"/>
              </a:spcBef>
              <a:buFontTx/>
              <a:buNone/>
            </a:pPr>
            <a:r>
              <a:rPr lang="en-US" altLang="en-US" smtClean="0"/>
              <a:t>When confronting the unfamiliar, </a:t>
            </a:r>
            <a:r>
              <a:rPr lang="en-US" altLang="en-US" smtClean="0">
                <a:cs typeface="Arial" charset="0"/>
              </a:rPr>
              <a:t>how can we tell fact from illusion, insight from fantasy?</a:t>
            </a:r>
            <a:endParaRPr lang="en-US" altLang="en-US" smtClean="0"/>
          </a:p>
        </p:txBody>
      </p:sp>
    </p:spTree>
    <p:extLst>
      <p:ext uri="{BB962C8B-B14F-4D97-AF65-F5344CB8AC3E}">
        <p14:creationId xmlns:p14="http://schemas.microsoft.com/office/powerpoint/2010/main" val="380795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762000"/>
            <a:ext cx="7772400" cy="1143000"/>
          </a:xfrm>
        </p:spPr>
        <p:txBody>
          <a:bodyPr>
            <a:normAutofit fontScale="90000"/>
          </a:bodyPr>
          <a:lstStyle/>
          <a:p>
            <a:pPr algn="ctr" eaLnBrk="1" hangingPunct="1"/>
            <a:r>
              <a:rPr lang="en-US" altLang="en-US" dirty="0" smtClean="0">
                <a:solidFill>
                  <a:schemeClr val="tx1"/>
                </a:solidFill>
                <a:latin typeface="+mn-lt"/>
              </a:rPr>
              <a:t>How to remember what you’ve learned – how to tell others</a:t>
            </a:r>
            <a:endParaRPr lang="en-US" altLang="en-US" sz="7200" dirty="0" smtClean="0">
              <a:solidFill>
                <a:schemeClr val="tx1"/>
              </a:solidFill>
              <a:latin typeface="+mn-lt"/>
            </a:endParaRPr>
          </a:p>
        </p:txBody>
      </p:sp>
      <p:sp>
        <p:nvSpPr>
          <p:cNvPr id="17414" name="Rectangle 3"/>
          <p:cNvSpPr>
            <a:spLocks noGrp="1" noChangeArrowheads="1"/>
          </p:cNvSpPr>
          <p:nvPr>
            <p:ph idx="1"/>
          </p:nvPr>
        </p:nvSpPr>
        <p:spPr>
          <a:xfrm>
            <a:off x="533400" y="1828800"/>
            <a:ext cx="8077200" cy="4114800"/>
          </a:xfrm>
        </p:spPr>
        <p:txBody>
          <a:bodyPr/>
          <a:lstStyle/>
          <a:p>
            <a:pPr marL="466725" indent="-466725" algn="ctr" eaLnBrk="1" hangingPunct="1">
              <a:spcBef>
                <a:spcPct val="60000"/>
              </a:spcBef>
              <a:buFontTx/>
              <a:buNone/>
            </a:pPr>
            <a:endParaRPr lang="en-US" altLang="en-US" sz="4000" i="1" dirty="0" smtClean="0"/>
          </a:p>
          <a:p>
            <a:pPr marL="466725" indent="-466725" algn="ctr" eaLnBrk="1" hangingPunct="1">
              <a:spcBef>
                <a:spcPct val="60000"/>
              </a:spcBef>
              <a:buFontTx/>
              <a:buNone/>
            </a:pPr>
            <a:r>
              <a:rPr lang="en-US" altLang="en-US" sz="4000" i="1" dirty="0" smtClean="0"/>
              <a:t>10 fundamentals of epidemiology</a:t>
            </a:r>
          </a:p>
        </p:txBody>
      </p:sp>
      <p:sp>
        <p:nvSpPr>
          <p:cNvPr id="1741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92B9756-2DEC-494B-85B2-EB3E70613164}" type="slidenum">
              <a:rPr lang="en-US" altLang="en-US" sz="1400"/>
              <a:pPr eaLnBrk="1" hangingPunct="1"/>
              <a:t>2</a:t>
            </a:fld>
            <a:endParaRPr lang="en-US" altLang="en-US" sz="1400"/>
          </a:p>
        </p:txBody>
      </p:sp>
    </p:spTree>
    <p:extLst>
      <p:ext uri="{BB962C8B-B14F-4D97-AF65-F5344CB8AC3E}">
        <p14:creationId xmlns:p14="http://schemas.microsoft.com/office/powerpoint/2010/main" val="152770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9FBAAB5-8795-40CA-AC1A-10D01E3ECC12}" type="slidenum">
              <a:rPr lang="en-US" altLang="en-US" sz="1400"/>
              <a:pPr eaLnBrk="1" hangingPunct="1"/>
              <a:t>3</a:t>
            </a:fld>
            <a:endParaRPr lang="en-US" altLang="en-US" sz="1400"/>
          </a:p>
        </p:txBody>
      </p:sp>
      <p:sp>
        <p:nvSpPr>
          <p:cNvPr id="18437" name="Rectangle 2"/>
          <p:cNvSpPr>
            <a:spLocks noGrp="1" noChangeArrowheads="1"/>
          </p:cNvSpPr>
          <p:nvPr>
            <p:ph type="title"/>
          </p:nvPr>
        </p:nvSpPr>
        <p:spPr>
          <a:xfrm>
            <a:off x="457200" y="228600"/>
            <a:ext cx="8305800" cy="1143000"/>
          </a:xfrm>
        </p:spPr>
        <p:txBody>
          <a:bodyPr>
            <a:normAutofit/>
          </a:bodyPr>
          <a:lstStyle/>
          <a:p>
            <a:pPr eaLnBrk="1" hangingPunct="1"/>
            <a:r>
              <a:rPr lang="en-US" altLang="en-US" dirty="0" smtClean="0">
                <a:solidFill>
                  <a:schemeClr val="tx1"/>
                </a:solidFill>
                <a:latin typeface="+mn-lt"/>
              </a:rPr>
              <a:t>1. Epidemiology studies populations</a:t>
            </a:r>
            <a:endParaRPr lang="en-US" altLang="en-US" sz="7200" dirty="0" smtClean="0">
              <a:solidFill>
                <a:schemeClr val="tx1"/>
              </a:solidFill>
              <a:latin typeface="+mn-lt"/>
            </a:endParaRPr>
          </a:p>
        </p:txBody>
      </p:sp>
      <p:sp>
        <p:nvSpPr>
          <p:cNvPr id="18438" name="Rectangle 3"/>
          <p:cNvSpPr>
            <a:spLocks noGrp="1" noChangeArrowheads="1"/>
          </p:cNvSpPr>
          <p:nvPr>
            <p:ph type="body" idx="1"/>
          </p:nvPr>
        </p:nvSpPr>
        <p:spPr>
          <a:xfrm>
            <a:off x="457200" y="2133600"/>
            <a:ext cx="8077200" cy="4114800"/>
          </a:xfrm>
        </p:spPr>
        <p:txBody>
          <a:bodyPr>
            <a:normAutofit fontScale="92500" lnSpcReduction="10000"/>
          </a:bodyPr>
          <a:lstStyle/>
          <a:p>
            <a:pPr marL="7938" indent="-7938" eaLnBrk="1" hangingPunct="1">
              <a:spcBef>
                <a:spcPct val="60000"/>
              </a:spcBef>
              <a:buFontTx/>
              <a:buNone/>
            </a:pPr>
            <a:r>
              <a:rPr lang="en-US" altLang="en-US" dirty="0" smtClean="0"/>
              <a:t>Epidemiology is the study of health and disease in </a:t>
            </a:r>
            <a:r>
              <a:rPr lang="en-US" altLang="en-US" u="sng" dirty="0" smtClean="0"/>
              <a:t>populations</a:t>
            </a:r>
            <a:r>
              <a:rPr lang="en-US" altLang="en-US" dirty="0" smtClean="0"/>
              <a:t> for the purposes of </a:t>
            </a:r>
            <a:endParaRPr lang="en-US" altLang="en-US" dirty="0" smtClean="0"/>
          </a:p>
          <a:p>
            <a:pPr marL="514350" indent="-514350" eaLnBrk="1" hangingPunct="1">
              <a:spcBef>
                <a:spcPct val="60000"/>
              </a:spcBef>
              <a:buClr>
                <a:srgbClr val="C00000"/>
              </a:buClr>
              <a:buFont typeface="+mj-lt"/>
              <a:buAutoNum type="arabicPeriod"/>
            </a:pPr>
            <a:r>
              <a:rPr lang="en-US" altLang="en-US" dirty="0" smtClean="0"/>
              <a:t>understanding </a:t>
            </a:r>
            <a:r>
              <a:rPr lang="en-US" altLang="en-US" dirty="0" smtClean="0"/>
              <a:t>disease dynamics, </a:t>
            </a:r>
            <a:endParaRPr lang="en-US" altLang="en-US" dirty="0" smtClean="0"/>
          </a:p>
          <a:p>
            <a:pPr marL="514350" indent="-514350" eaLnBrk="1" hangingPunct="1">
              <a:spcBef>
                <a:spcPct val="60000"/>
              </a:spcBef>
              <a:buClr>
                <a:srgbClr val="C00000"/>
              </a:buClr>
              <a:buFont typeface="+mj-lt"/>
              <a:buAutoNum type="arabicPeriod"/>
            </a:pPr>
            <a:r>
              <a:rPr lang="en-US" altLang="en-US" dirty="0" smtClean="0"/>
              <a:t>controlling </a:t>
            </a:r>
            <a:r>
              <a:rPr lang="en-US" altLang="en-US" dirty="0" smtClean="0"/>
              <a:t>disease, and </a:t>
            </a:r>
            <a:endParaRPr lang="en-US" altLang="en-US" dirty="0" smtClean="0"/>
          </a:p>
          <a:p>
            <a:pPr marL="514350" indent="-514350" eaLnBrk="1" hangingPunct="1">
              <a:spcBef>
                <a:spcPct val="60000"/>
              </a:spcBef>
              <a:buClr>
                <a:srgbClr val="C00000"/>
              </a:buClr>
              <a:buFont typeface="+mj-lt"/>
              <a:buAutoNum type="arabicPeriod"/>
            </a:pPr>
            <a:r>
              <a:rPr lang="en-US" altLang="en-US" dirty="0" smtClean="0"/>
              <a:t>promoting </a:t>
            </a:r>
            <a:r>
              <a:rPr lang="en-US" altLang="en-US" dirty="0" smtClean="0"/>
              <a:t>health.  </a:t>
            </a:r>
          </a:p>
          <a:p>
            <a:pPr marL="7938" indent="-7938" eaLnBrk="1" hangingPunct="1">
              <a:spcBef>
                <a:spcPct val="60000"/>
              </a:spcBef>
              <a:buFontTx/>
              <a:buNone/>
            </a:pPr>
            <a:r>
              <a:rPr lang="en-US" altLang="en-US" u="sng" dirty="0" smtClean="0"/>
              <a:t>Comparison</a:t>
            </a:r>
            <a:r>
              <a:rPr lang="en-US" altLang="en-US" dirty="0" smtClean="0"/>
              <a:t> across and within populations is the key strategy of epidemiologic inquiry. </a:t>
            </a:r>
          </a:p>
        </p:txBody>
      </p:sp>
    </p:spTree>
    <p:extLst>
      <p:ext uri="{BB962C8B-B14F-4D97-AF65-F5344CB8AC3E}">
        <p14:creationId xmlns:p14="http://schemas.microsoft.com/office/powerpoint/2010/main" val="321256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12/3/2002</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F0ABDF5-F3BC-424D-9981-04785B1B6DC0}" type="slidenum">
              <a:rPr lang="en-US" altLang="en-US" sz="1400"/>
              <a:pPr eaLnBrk="1" hangingPunct="1"/>
              <a:t>4</a:t>
            </a:fld>
            <a:endParaRPr lang="en-US" altLang="en-US" sz="1400"/>
          </a:p>
        </p:txBody>
      </p:sp>
      <p:sp>
        <p:nvSpPr>
          <p:cNvPr id="19461" name="Rectangle 2"/>
          <p:cNvSpPr>
            <a:spLocks noGrp="1" noChangeArrowheads="1"/>
          </p:cNvSpPr>
          <p:nvPr>
            <p:ph type="title"/>
          </p:nvPr>
        </p:nvSpPr>
        <p:spPr>
          <a:xfrm>
            <a:off x="685800" y="152400"/>
            <a:ext cx="7772400" cy="1143000"/>
          </a:xfrm>
        </p:spPr>
        <p:txBody>
          <a:bodyPr/>
          <a:lstStyle/>
          <a:p>
            <a:pPr eaLnBrk="1" hangingPunct="1"/>
            <a:r>
              <a:rPr lang="en-US" altLang="en-US" smtClean="0">
                <a:solidFill>
                  <a:schemeClr val="tx1"/>
                </a:solidFill>
                <a:latin typeface="+mn-lt"/>
              </a:rPr>
              <a:t>2. Populations are diverse</a:t>
            </a:r>
            <a:endParaRPr lang="en-US" altLang="en-US" sz="7200" smtClean="0">
              <a:solidFill>
                <a:schemeClr val="tx1"/>
              </a:solidFill>
              <a:latin typeface="+mn-lt"/>
            </a:endParaRPr>
          </a:p>
        </p:txBody>
      </p:sp>
      <p:sp>
        <p:nvSpPr>
          <p:cNvPr id="19462" name="Rectangle 3"/>
          <p:cNvSpPr>
            <a:spLocks noGrp="1" noChangeArrowheads="1"/>
          </p:cNvSpPr>
          <p:nvPr>
            <p:ph type="body" idx="1"/>
          </p:nvPr>
        </p:nvSpPr>
        <p:spPr>
          <a:xfrm>
            <a:off x="685800" y="1371600"/>
            <a:ext cx="8153400" cy="4114800"/>
          </a:xfrm>
        </p:spPr>
        <p:txBody>
          <a:bodyPr/>
          <a:lstStyle/>
          <a:p>
            <a:pPr marL="7938" indent="-7938" eaLnBrk="1" hangingPunct="1">
              <a:spcBef>
                <a:spcPct val="60000"/>
              </a:spcBef>
              <a:buFontTx/>
              <a:buNone/>
            </a:pPr>
            <a:r>
              <a:rPr lang="en-US" altLang="en-US" smtClean="0"/>
              <a:t>Populations (meaningful collections of people) are diverse, heterogeneous, dynamic, and interconnected.  </a:t>
            </a:r>
          </a:p>
          <a:p>
            <a:pPr marL="7938" indent="-7938" eaLnBrk="1" hangingPunct="1">
              <a:spcBef>
                <a:spcPct val="60000"/>
              </a:spcBef>
              <a:buFontTx/>
              <a:buNone/>
            </a:pPr>
            <a:r>
              <a:rPr lang="en-US" altLang="en-US" smtClean="0"/>
              <a:t>Epidemiology depends on these qualities in order to make useful comparisons.  </a:t>
            </a:r>
          </a:p>
          <a:p>
            <a:pPr marL="7938" indent="-7938" eaLnBrk="1" hangingPunct="1">
              <a:spcBef>
                <a:spcPct val="60000"/>
              </a:spcBef>
              <a:buFontTx/>
              <a:buNone/>
            </a:pPr>
            <a:r>
              <a:rPr lang="en-US" altLang="en-US" smtClean="0"/>
              <a:t>Comparisons must not be confounded by uncontrolled diversity.</a:t>
            </a:r>
          </a:p>
        </p:txBody>
      </p:sp>
    </p:spTree>
    <p:extLst>
      <p:ext uri="{BB962C8B-B14F-4D97-AF65-F5344CB8AC3E}">
        <p14:creationId xmlns:p14="http://schemas.microsoft.com/office/powerpoint/2010/main" val="98111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7/29/2002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C0D8FAD-8BA6-4C94-A893-CB2A6C951C3C}" type="slidenum">
              <a:rPr lang="en-US" altLang="en-US" sz="1400"/>
              <a:pPr eaLnBrk="1" hangingPunct="1"/>
              <a:t>5</a:t>
            </a:fld>
            <a:endParaRPr lang="en-US" altLang="en-US" sz="1400"/>
          </a:p>
        </p:txBody>
      </p:sp>
      <p:sp>
        <p:nvSpPr>
          <p:cNvPr id="20485" name="Rectangle 2"/>
          <p:cNvSpPr>
            <a:spLocks noGrp="1" noChangeArrowheads="1"/>
          </p:cNvSpPr>
          <p:nvPr>
            <p:ph type="title"/>
          </p:nvPr>
        </p:nvSpPr>
        <p:spPr>
          <a:xfrm>
            <a:off x="685800" y="152400"/>
            <a:ext cx="7772400" cy="1143000"/>
          </a:xfrm>
        </p:spPr>
        <p:txBody>
          <a:bodyPr>
            <a:normAutofit fontScale="90000"/>
          </a:bodyPr>
          <a:lstStyle/>
          <a:p>
            <a:pPr eaLnBrk="1" hangingPunct="1"/>
            <a:r>
              <a:rPr lang="en-US" altLang="en-US" smtClean="0"/>
              <a:t>3. Measures for studying populations</a:t>
            </a:r>
            <a:endParaRPr lang="en-US" altLang="en-US" sz="7200" smtClean="0"/>
          </a:p>
        </p:txBody>
      </p:sp>
      <p:sp>
        <p:nvSpPr>
          <p:cNvPr id="20486" name="Rectangle 3"/>
          <p:cNvSpPr>
            <a:spLocks noGrp="1" noChangeArrowheads="1"/>
          </p:cNvSpPr>
          <p:nvPr>
            <p:ph type="body" idx="1"/>
          </p:nvPr>
        </p:nvSpPr>
        <p:spPr>
          <a:xfrm>
            <a:off x="685800" y="1447800"/>
            <a:ext cx="8077200" cy="4114800"/>
          </a:xfrm>
        </p:spPr>
        <p:txBody>
          <a:bodyPr/>
          <a:lstStyle/>
          <a:p>
            <a:pPr marL="533400" indent="-533400" eaLnBrk="1" hangingPunct="1">
              <a:lnSpc>
                <a:spcPct val="90000"/>
              </a:lnSpc>
              <a:spcBef>
                <a:spcPct val="50000"/>
              </a:spcBef>
              <a:buFontTx/>
              <a:buAutoNum type="arabicParenR"/>
            </a:pPr>
            <a:r>
              <a:rPr lang="en-US" altLang="en-US" smtClean="0"/>
              <a:t>Counts of people </a:t>
            </a:r>
            <a:r>
              <a:rPr lang="en-US" altLang="en-US" smtClean="0">
                <a:cs typeface="Arial" charset="0"/>
              </a:rPr>
              <a:t>– r</a:t>
            </a:r>
            <a:r>
              <a:rPr lang="en-US" altLang="en-US" smtClean="0"/>
              <a:t>ates, proportions, and ratios, e.g., birth rate, death rate, incidence, prevalence, abortion ratio;</a:t>
            </a:r>
          </a:p>
          <a:p>
            <a:pPr marL="533400" indent="-533400" eaLnBrk="1" hangingPunct="1">
              <a:lnSpc>
                <a:spcPct val="90000"/>
              </a:lnSpc>
              <a:spcBef>
                <a:spcPct val="50000"/>
              </a:spcBef>
              <a:buFontTx/>
              <a:buAutoNum type="arabicParenR"/>
            </a:pPr>
            <a:r>
              <a:rPr lang="en-US" altLang="en-US" smtClean="0"/>
              <a:t>Distributions of characteristics of people, e.g., mean age, mean education, mean cholesterol level;</a:t>
            </a:r>
          </a:p>
          <a:p>
            <a:pPr marL="533400" indent="-533400" eaLnBrk="1" hangingPunct="1">
              <a:lnSpc>
                <a:spcPct val="90000"/>
              </a:lnSpc>
              <a:spcBef>
                <a:spcPct val="50000"/>
              </a:spcBef>
              <a:buFontTx/>
              <a:buAutoNum type="arabicParenR"/>
            </a:pPr>
            <a:r>
              <a:rPr lang="en-US" altLang="en-US" smtClean="0"/>
              <a:t>Characteristics of groups or environment, e.g., sexual networks</a:t>
            </a:r>
          </a:p>
        </p:txBody>
      </p:sp>
    </p:spTree>
    <p:extLst>
      <p:ext uri="{BB962C8B-B14F-4D97-AF65-F5344CB8AC3E}">
        <p14:creationId xmlns:p14="http://schemas.microsoft.com/office/powerpoint/2010/main" val="261120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0FF1DD2-2776-4F04-8645-89A475FA199D}" type="slidenum">
              <a:rPr lang="en-US" altLang="en-US" sz="1400"/>
              <a:pPr eaLnBrk="1" hangingPunct="1"/>
              <a:t>6</a:t>
            </a:fld>
            <a:endParaRPr lang="en-US" altLang="en-US" sz="1400"/>
          </a:p>
        </p:txBody>
      </p:sp>
      <p:sp>
        <p:nvSpPr>
          <p:cNvPr id="21509" name="Rectangle 2"/>
          <p:cNvSpPr>
            <a:spLocks noGrp="1" noChangeArrowheads="1"/>
          </p:cNvSpPr>
          <p:nvPr>
            <p:ph type="title"/>
          </p:nvPr>
        </p:nvSpPr>
        <p:spPr>
          <a:xfrm>
            <a:off x="685800" y="152400"/>
            <a:ext cx="7772400" cy="1143000"/>
          </a:xfrm>
        </p:spPr>
        <p:txBody>
          <a:bodyPr/>
          <a:lstStyle/>
          <a:p>
            <a:pPr eaLnBrk="1" hangingPunct="1"/>
            <a:r>
              <a:rPr lang="en-US" altLang="en-US" smtClean="0"/>
              <a:t>4. Incidence</a:t>
            </a:r>
            <a:endParaRPr lang="en-US" altLang="en-US" sz="7200" smtClean="0"/>
          </a:p>
        </p:txBody>
      </p:sp>
      <p:sp>
        <p:nvSpPr>
          <p:cNvPr id="21510" name="Rectangle 3"/>
          <p:cNvSpPr>
            <a:spLocks noGrp="1" noChangeArrowheads="1"/>
          </p:cNvSpPr>
          <p:nvPr>
            <p:ph type="body" idx="1"/>
          </p:nvPr>
        </p:nvSpPr>
        <p:spPr>
          <a:xfrm>
            <a:off x="457200" y="1447800"/>
            <a:ext cx="8382000" cy="4114800"/>
          </a:xfrm>
        </p:spPr>
        <p:txBody>
          <a:bodyPr/>
          <a:lstStyle/>
          <a:p>
            <a:pPr marL="7938" indent="-7938" eaLnBrk="1" hangingPunct="1">
              <a:spcBef>
                <a:spcPct val="60000"/>
              </a:spcBef>
              <a:buFontTx/>
              <a:buNone/>
            </a:pPr>
            <a:r>
              <a:rPr lang="en-US" altLang="en-US" smtClean="0"/>
              <a:t>Fundamental concept</a:t>
            </a:r>
          </a:p>
          <a:p>
            <a:pPr marL="7938" indent="-7938" eaLnBrk="1" hangingPunct="1">
              <a:spcBef>
                <a:spcPct val="60000"/>
              </a:spcBef>
              <a:buFontTx/>
              <a:buNone/>
            </a:pPr>
            <a:r>
              <a:rPr lang="en-US" altLang="en-US" smtClean="0"/>
              <a:t>Rate (incidence rate, “incidence density”) or proportion (incidence proportion, cumulative incidence).</a:t>
            </a:r>
          </a:p>
          <a:p>
            <a:pPr marL="7938" indent="-7938" eaLnBrk="1" hangingPunct="1">
              <a:spcBef>
                <a:spcPct val="60000"/>
              </a:spcBef>
              <a:buFontTx/>
              <a:buNone/>
            </a:pPr>
            <a:r>
              <a:rPr lang="en-US" altLang="en-US" smtClean="0"/>
              <a:t>Incidence </a:t>
            </a:r>
            <a:r>
              <a:rPr lang="en-US" altLang="en-US" i="1" smtClean="0"/>
              <a:t>rate</a:t>
            </a:r>
            <a:r>
              <a:rPr lang="en-US" altLang="en-US" smtClean="0"/>
              <a:t> measures the </a:t>
            </a:r>
            <a:r>
              <a:rPr lang="en-US" altLang="en-US" i="1" smtClean="0"/>
              <a:t>process</a:t>
            </a:r>
            <a:r>
              <a:rPr lang="en-US" altLang="en-US" smtClean="0"/>
              <a:t> of disease occurrence; incidence </a:t>
            </a:r>
            <a:r>
              <a:rPr lang="en-US" altLang="en-US" i="1" smtClean="0"/>
              <a:t>proportion</a:t>
            </a:r>
            <a:r>
              <a:rPr lang="en-US" altLang="en-US" smtClean="0"/>
              <a:t> measures the </a:t>
            </a:r>
            <a:r>
              <a:rPr lang="en-US" altLang="en-US" i="1" smtClean="0"/>
              <a:t>result</a:t>
            </a:r>
            <a:r>
              <a:rPr lang="en-US" altLang="en-US" smtClean="0"/>
              <a:t> of a process.</a:t>
            </a:r>
          </a:p>
        </p:txBody>
      </p:sp>
    </p:spTree>
    <p:extLst>
      <p:ext uri="{BB962C8B-B14F-4D97-AF65-F5344CB8AC3E}">
        <p14:creationId xmlns:p14="http://schemas.microsoft.com/office/powerpoint/2010/main" val="1446053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1BD8EBF-D1F3-4453-8DD4-156B303B0EE4}" type="slidenum">
              <a:rPr lang="en-US" altLang="en-US" sz="1400"/>
              <a:pPr eaLnBrk="1" hangingPunct="1"/>
              <a:t>7</a:t>
            </a:fld>
            <a:endParaRPr lang="en-US" altLang="en-US" sz="1400"/>
          </a:p>
        </p:txBody>
      </p:sp>
      <p:sp>
        <p:nvSpPr>
          <p:cNvPr id="22533" name="Rectangle 2"/>
          <p:cNvSpPr>
            <a:spLocks noGrp="1" noChangeArrowheads="1"/>
          </p:cNvSpPr>
          <p:nvPr>
            <p:ph type="title"/>
          </p:nvPr>
        </p:nvSpPr>
        <p:spPr>
          <a:xfrm>
            <a:off x="685800" y="152400"/>
            <a:ext cx="7772400" cy="1143000"/>
          </a:xfrm>
        </p:spPr>
        <p:txBody>
          <a:bodyPr/>
          <a:lstStyle/>
          <a:p>
            <a:pPr eaLnBrk="1" hangingPunct="1"/>
            <a:r>
              <a:rPr lang="en-US" altLang="en-US" smtClean="0"/>
              <a:t>5. Measurement</a:t>
            </a:r>
            <a:endParaRPr lang="en-US" altLang="en-US" sz="7200" smtClean="0"/>
          </a:p>
        </p:txBody>
      </p:sp>
      <p:sp>
        <p:nvSpPr>
          <p:cNvPr id="22534" name="Rectangle 3"/>
          <p:cNvSpPr>
            <a:spLocks noGrp="1" noChangeArrowheads="1"/>
          </p:cNvSpPr>
          <p:nvPr>
            <p:ph type="body" idx="1"/>
          </p:nvPr>
        </p:nvSpPr>
        <p:spPr>
          <a:xfrm>
            <a:off x="762000" y="1524000"/>
            <a:ext cx="8077200" cy="4114800"/>
          </a:xfrm>
        </p:spPr>
        <p:txBody>
          <a:bodyPr/>
          <a:lstStyle/>
          <a:p>
            <a:pPr marL="7938" indent="-7938" eaLnBrk="1" hangingPunct="1">
              <a:spcBef>
                <a:spcPct val="60000"/>
              </a:spcBef>
              <a:buFontTx/>
              <a:buNone/>
            </a:pPr>
            <a:r>
              <a:rPr lang="en-US" altLang="en-US" smtClean="0"/>
              <a:t>Observation and measurement are fundamental to scientific advances.</a:t>
            </a:r>
          </a:p>
          <a:p>
            <a:pPr marL="7938" indent="-7938" eaLnBrk="1" hangingPunct="1">
              <a:spcBef>
                <a:spcPct val="60000"/>
              </a:spcBef>
              <a:buFontTx/>
              <a:buNone/>
            </a:pPr>
            <a:r>
              <a:rPr lang="en-US" altLang="en-US" smtClean="0"/>
              <a:t>Choosing a measure </a:t>
            </a:r>
            <a:r>
              <a:rPr lang="en-US" altLang="en-US" smtClean="0">
                <a:cs typeface="Arial" charset="0"/>
              </a:rPr>
              <a:t>–</a:t>
            </a:r>
            <a:r>
              <a:rPr lang="en-US" altLang="en-US" smtClean="0"/>
              <a:t> objective, conceptual model, and availability of data (technology, feasibility, and ethics).</a:t>
            </a:r>
          </a:p>
        </p:txBody>
      </p:sp>
    </p:spTree>
    <p:extLst>
      <p:ext uri="{BB962C8B-B14F-4D97-AF65-F5344CB8AC3E}">
        <p14:creationId xmlns:p14="http://schemas.microsoft.com/office/powerpoint/2010/main" val="352579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12/2/2001</a:t>
            </a: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424F499-8044-43EB-9D71-DC3076060C15}" type="slidenum">
              <a:rPr lang="en-US" altLang="en-US" sz="1400"/>
              <a:pPr eaLnBrk="1" hangingPunct="1"/>
              <a:t>8</a:t>
            </a:fld>
            <a:endParaRPr lang="en-US" altLang="en-US" sz="1400"/>
          </a:p>
        </p:txBody>
      </p:sp>
      <p:sp>
        <p:nvSpPr>
          <p:cNvPr id="23557" name="Rectangle 2"/>
          <p:cNvSpPr>
            <a:spLocks noGrp="1" noChangeArrowheads="1"/>
          </p:cNvSpPr>
          <p:nvPr>
            <p:ph type="title"/>
          </p:nvPr>
        </p:nvSpPr>
        <p:spPr>
          <a:xfrm>
            <a:off x="685800" y="76200"/>
            <a:ext cx="7772400" cy="1143000"/>
          </a:xfrm>
        </p:spPr>
        <p:txBody>
          <a:bodyPr/>
          <a:lstStyle/>
          <a:p>
            <a:pPr eaLnBrk="1" hangingPunct="1"/>
            <a:r>
              <a:rPr lang="en-US" altLang="en-US" smtClean="0"/>
              <a:t>6. Error</a:t>
            </a:r>
            <a:endParaRPr lang="en-US" altLang="en-US" sz="7200" smtClean="0"/>
          </a:p>
        </p:txBody>
      </p:sp>
      <p:sp>
        <p:nvSpPr>
          <p:cNvPr id="23558" name="Rectangle 3"/>
          <p:cNvSpPr>
            <a:spLocks noGrp="1" noChangeArrowheads="1"/>
          </p:cNvSpPr>
          <p:nvPr>
            <p:ph type="body" idx="1"/>
          </p:nvPr>
        </p:nvSpPr>
        <p:spPr>
          <a:xfrm>
            <a:off x="609600" y="1371600"/>
            <a:ext cx="8153400" cy="4114800"/>
          </a:xfrm>
        </p:spPr>
        <p:txBody>
          <a:bodyPr/>
          <a:lstStyle/>
          <a:p>
            <a:pPr marL="7938" indent="-7938" eaLnBrk="1" hangingPunct="1">
              <a:spcBef>
                <a:spcPct val="60000"/>
              </a:spcBef>
              <a:buFontTx/>
              <a:buNone/>
            </a:pPr>
            <a:r>
              <a:rPr lang="en-US" altLang="en-US" smtClean="0"/>
              <a:t>All measurement involves error.  </a:t>
            </a:r>
          </a:p>
          <a:p>
            <a:pPr marL="7938" indent="-7938" eaLnBrk="1" hangingPunct="1">
              <a:spcBef>
                <a:spcPct val="60000"/>
              </a:spcBef>
              <a:buFontTx/>
              <a:buNone/>
            </a:pPr>
            <a:r>
              <a:rPr lang="en-US" altLang="en-US" smtClean="0"/>
              <a:t>Science seeks to minimize error and to quantify it as a guide to interpreting data.</a:t>
            </a:r>
          </a:p>
          <a:p>
            <a:pPr marL="7938" indent="-7938" eaLnBrk="1" hangingPunct="1">
              <a:spcBef>
                <a:spcPct val="60000"/>
              </a:spcBef>
              <a:buFontTx/>
              <a:buNone/>
            </a:pPr>
            <a:r>
              <a:rPr lang="en-US" altLang="en-US" smtClean="0"/>
              <a:t>Sources of error include </a:t>
            </a:r>
            <a:r>
              <a:rPr lang="en-US" altLang="en-US" u="sng" smtClean="0"/>
              <a:t>random</a:t>
            </a:r>
            <a:r>
              <a:rPr lang="en-US" altLang="en-US" smtClean="0"/>
              <a:t> error (e.g., variability from sampling) and </a:t>
            </a:r>
            <a:r>
              <a:rPr lang="en-US" altLang="en-US" u="sng" smtClean="0"/>
              <a:t>systematic</a:t>
            </a:r>
            <a:r>
              <a:rPr lang="en-US" altLang="en-US" smtClean="0"/>
              <a:t> error (e.g., selection bias, information bias).</a:t>
            </a:r>
          </a:p>
        </p:txBody>
      </p:sp>
    </p:spTree>
    <p:extLst>
      <p:ext uri="{BB962C8B-B14F-4D97-AF65-F5344CB8AC3E}">
        <p14:creationId xmlns:p14="http://schemas.microsoft.com/office/powerpoint/2010/main" val="98677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12/3/2002</a:t>
            </a:r>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400" smtClean="0"/>
              <a:t>Role of epidemiology in public health</a:t>
            </a:r>
          </a:p>
        </p:txBody>
      </p:sp>
      <p:sp>
        <p:nvSpPr>
          <p:cNvPr id="2458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CFBC4F7-FEE7-4AD5-9A17-87018169BCE9}" type="slidenum">
              <a:rPr lang="en-US" altLang="en-US" sz="1400"/>
              <a:pPr eaLnBrk="1" hangingPunct="1"/>
              <a:t>9</a:t>
            </a:fld>
            <a:endParaRPr lang="en-US" altLang="en-US" sz="1400"/>
          </a:p>
        </p:txBody>
      </p:sp>
      <p:sp>
        <p:nvSpPr>
          <p:cNvPr id="24581" name="Rectangle 2"/>
          <p:cNvSpPr>
            <a:spLocks noGrp="1" noChangeArrowheads="1"/>
          </p:cNvSpPr>
          <p:nvPr>
            <p:ph type="title"/>
          </p:nvPr>
        </p:nvSpPr>
        <p:spPr>
          <a:xfrm>
            <a:off x="685800" y="76200"/>
            <a:ext cx="7772400" cy="1143000"/>
          </a:xfrm>
        </p:spPr>
        <p:txBody>
          <a:bodyPr>
            <a:normAutofit fontScale="90000"/>
          </a:bodyPr>
          <a:lstStyle/>
          <a:p>
            <a:pPr eaLnBrk="1" hangingPunct="1"/>
            <a:r>
              <a:rPr lang="en-US" altLang="en-US" smtClean="0"/>
              <a:t>7. Epidemiology is mass production</a:t>
            </a:r>
            <a:endParaRPr lang="en-US" altLang="en-US" sz="7200" smtClean="0"/>
          </a:p>
        </p:txBody>
      </p:sp>
      <p:sp>
        <p:nvSpPr>
          <p:cNvPr id="24582" name="Rectangle 3"/>
          <p:cNvSpPr>
            <a:spLocks noGrp="1" noChangeArrowheads="1"/>
          </p:cNvSpPr>
          <p:nvPr>
            <p:ph type="body" idx="1"/>
          </p:nvPr>
        </p:nvSpPr>
        <p:spPr>
          <a:xfrm>
            <a:off x="685800" y="1447800"/>
            <a:ext cx="8001000" cy="4114800"/>
          </a:xfrm>
        </p:spPr>
        <p:txBody>
          <a:bodyPr/>
          <a:lstStyle/>
          <a:p>
            <a:pPr marL="7938" indent="-7938" eaLnBrk="1" hangingPunct="1">
              <a:lnSpc>
                <a:spcPct val="90000"/>
              </a:lnSpc>
              <a:spcBef>
                <a:spcPct val="60000"/>
              </a:spcBef>
              <a:buFontTx/>
              <a:buNone/>
            </a:pPr>
            <a:r>
              <a:rPr lang="en-US" altLang="en-US" smtClean="0"/>
              <a:t>Collection, processing, management, and analysis of epidemiologic data (medical records, questionnaires, interviews, biological specimens, environmental measurements) involve mass production.</a:t>
            </a:r>
          </a:p>
          <a:p>
            <a:pPr marL="7938" indent="-7938" eaLnBrk="1" hangingPunct="1">
              <a:lnSpc>
                <a:spcPct val="90000"/>
              </a:lnSpc>
              <a:spcBef>
                <a:spcPct val="60000"/>
              </a:spcBef>
              <a:buFontTx/>
              <a:buNone/>
            </a:pPr>
            <a:r>
              <a:rPr lang="en-US" altLang="en-US" smtClean="0"/>
              <a:t>Skillful management and quality control are key though often unadvertised components of epidemiology.</a:t>
            </a:r>
          </a:p>
        </p:txBody>
      </p:sp>
    </p:spTree>
    <p:extLst>
      <p:ext uri="{BB962C8B-B14F-4D97-AF65-F5344CB8AC3E}">
        <p14:creationId xmlns:p14="http://schemas.microsoft.com/office/powerpoint/2010/main" val="17533198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TotalTime>
  <Words>2030</Words>
  <Application>Microsoft Office PowerPoint</Application>
  <PresentationFormat>On-screen Show (4:3)</PresentationFormat>
  <Paragraphs>121</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EPIDEMIOLOGY</vt:lpstr>
      <vt:lpstr>How to remember what you’ve learned – how to tell others</vt:lpstr>
      <vt:lpstr>1. Epidemiology studies populations</vt:lpstr>
      <vt:lpstr>2. Populations are diverse</vt:lpstr>
      <vt:lpstr>3. Measures for studying populations</vt:lpstr>
      <vt:lpstr>4. Incidence</vt:lpstr>
      <vt:lpstr>5. Measurement</vt:lpstr>
      <vt:lpstr>6. Error</vt:lpstr>
      <vt:lpstr>7. Epidemiology is mass production</vt:lpstr>
      <vt:lpstr>8. Health and disease are processes</vt:lpstr>
      <vt:lpstr>9. Interpretation, inference, and action</vt:lpstr>
      <vt:lpstr>10. Awareness and humility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alnaif</dc:creator>
  <cp:lastModifiedBy>alnaif</cp:lastModifiedBy>
  <cp:revision>2</cp:revision>
  <dcterms:created xsi:type="dcterms:W3CDTF">2016-04-25T20:49:54Z</dcterms:created>
  <dcterms:modified xsi:type="dcterms:W3CDTF">2016-04-25T21:02:51Z</dcterms:modified>
</cp:coreProperties>
</file>