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9"/>
  </p:notesMasterIdLst>
  <p:handoutMasterIdLst>
    <p:handoutMasterId r:id="rId30"/>
  </p:handoutMasterIdLst>
  <p:sldIdLst>
    <p:sldId id="283" r:id="rId3"/>
    <p:sldId id="284" r:id="rId4"/>
    <p:sldId id="285" r:id="rId5"/>
    <p:sldId id="286" r:id="rId6"/>
    <p:sldId id="287"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272" r:id="rId20"/>
    <p:sldId id="273" r:id="rId21"/>
    <p:sldId id="277" r:id="rId22"/>
    <p:sldId id="274" r:id="rId23"/>
    <p:sldId id="278" r:id="rId24"/>
    <p:sldId id="279" r:id="rId25"/>
    <p:sldId id="280" r:id="rId26"/>
    <p:sldId id="281" r:id="rId27"/>
    <p:sldId id="282" r:id="rId28"/>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1C7FE9A-BAF1-42B9-B530-C06CFAF174EF}" type="datetimeFigureOut">
              <a:rPr lang="ar-SA" smtClean="0"/>
              <a:pPr/>
              <a:t>17/06/34</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3654F9F-FBD4-461C-BFB0-4C61A93D5379}"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E15DE-FD65-4138-B1B8-AB1504636E25}" type="datetimeFigureOut">
              <a:rPr lang="en-US" smtClean="0"/>
              <a:t>4/27/2013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82F6E-0178-4FD9-BA2F-2C246C5112B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86F59CE-FBDD-47C7-A957-18DD6EC5D2AA}" type="slidenum">
              <a:rPr lang="ru-RU"/>
              <a:pPr/>
              <a:t>1</a:t>
            </a:fld>
            <a:endParaRPr lang="ru-RU"/>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1735E79-9F74-46EA-97B5-288A869DD6A4}" type="slidenum">
              <a:rPr lang="ru-RU"/>
              <a:pPr/>
              <a:t>12</a:t>
            </a:fld>
            <a:endParaRPr lang="ru-R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3E0FD0B-BB50-45C9-955F-A4472C6078C8}" type="slidenum">
              <a:rPr lang="ru-RU"/>
              <a:pPr/>
              <a:t>13</a:t>
            </a:fld>
            <a:endParaRPr lang="ru-RU"/>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z="1000" b="1" smtClean="0">
                <a:latin typeface="Arial" pitchFamily="34" charset="0"/>
              </a:rPr>
              <a:t>6. Solutions for the prevention of lead poisoning include education, regulation, and prudent behavior.</a:t>
            </a:r>
            <a:br>
              <a:rPr lang="en-US" sz="1000" b="1" smtClean="0">
                <a:latin typeface="Arial" pitchFamily="34" charset="0"/>
              </a:rPr>
            </a:br>
            <a:r>
              <a:rPr lang="en-US" sz="1000" b="1" smtClean="0">
                <a:latin typeface="Arial" pitchFamily="34" charset="0"/>
              </a:rPr>
              <a:t/>
            </a:r>
            <a:br>
              <a:rPr lang="en-US" sz="1000" b="1" smtClean="0">
                <a:latin typeface="Arial" pitchFamily="34" charset="0"/>
              </a:rPr>
            </a:br>
            <a:endParaRPr lang="ru-RU" sz="1000" b="1"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5C0F83A-F3B1-499D-9976-3FBA015B0E89}" type="slidenum">
              <a:rPr lang="ru-RU"/>
              <a:pPr/>
              <a:t>14</a:t>
            </a:fld>
            <a:endParaRPr lang="ru-R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lnSpc>
                <a:spcPct val="80000"/>
              </a:lnSpc>
            </a:pPr>
            <a:r>
              <a:rPr lang="en-US" sz="1000" b="1" smtClean="0">
                <a:latin typeface="Arial" pitchFamily="34" charset="0"/>
              </a:rPr>
              <a:t>B. Ultraviolet radiation reaches humans as short wave length energy that can damage cells by ionization.</a:t>
            </a:r>
            <a:br>
              <a:rPr lang="en-US" sz="1000" b="1" smtClean="0">
                <a:latin typeface="Arial" pitchFamily="34" charset="0"/>
              </a:rPr>
            </a:br>
            <a:r>
              <a:rPr lang="en-US" sz="1000" b="1" smtClean="0">
                <a:latin typeface="Arial" pitchFamily="34" charset="0"/>
              </a:rPr>
              <a:t>1. One result of over exposure to UV radiation is skin cancer.</a:t>
            </a:r>
            <a:br>
              <a:rPr lang="en-US" sz="1000" b="1" smtClean="0">
                <a:latin typeface="Arial" pitchFamily="34" charset="0"/>
              </a:rPr>
            </a:br>
            <a:r>
              <a:rPr lang="en-US" sz="1000" b="1" smtClean="0">
                <a:latin typeface="Arial" pitchFamily="34" charset="0"/>
              </a:rPr>
              <a:t>2. People should reduce their exposure to UV radiation.</a:t>
            </a:r>
            <a:br>
              <a:rPr lang="en-US" sz="1000" b="1" smtClean="0">
                <a:latin typeface="Arial" pitchFamily="34" charset="0"/>
              </a:rPr>
            </a:br>
            <a:r>
              <a:rPr lang="en-US" sz="1000" b="1" smtClean="0">
                <a:latin typeface="Arial" pitchFamily="34" charset="0"/>
              </a:rPr>
              <a:t>a. Stay inside</a:t>
            </a:r>
            <a:br>
              <a:rPr lang="en-US" sz="1000" b="1" smtClean="0">
                <a:latin typeface="Arial" pitchFamily="34" charset="0"/>
              </a:rPr>
            </a:br>
            <a:r>
              <a:rPr lang="en-US" sz="1000" b="1" smtClean="0">
                <a:latin typeface="Arial" pitchFamily="34" charset="0"/>
              </a:rPr>
              <a:t>b. Wear protective clothes or sunscreen</a:t>
            </a:r>
            <a:br>
              <a:rPr lang="en-US" sz="1000" b="1" smtClean="0">
                <a:latin typeface="Arial" pitchFamily="34" charset="0"/>
              </a:rPr>
            </a:br>
            <a:r>
              <a:rPr lang="en-US" sz="1000" b="1" smtClean="0">
                <a:latin typeface="Arial" pitchFamily="34" charset="0"/>
              </a:rPr>
              <a:t/>
            </a:r>
            <a:br>
              <a:rPr lang="en-US" sz="1000" b="1" smtClean="0">
                <a:latin typeface="Arial" pitchFamily="34" charset="0"/>
              </a:rPr>
            </a:br>
            <a:endParaRPr lang="en-US" sz="1000" b="1" smtClean="0">
              <a:latin typeface="Arial" pitchFamily="34" charset="0"/>
            </a:endParaRPr>
          </a:p>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79EE23F-008F-4E03-8F21-B6E1FAB7A42F}" type="slidenum">
              <a:rPr lang="ru-RU"/>
              <a:pPr/>
              <a:t>15</a:t>
            </a:fld>
            <a:endParaRPr lang="ru-R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5AB2237-813F-4590-88F7-86034BC13273}" type="slidenum">
              <a:rPr lang="ru-RU"/>
              <a:pPr/>
              <a:t>16</a:t>
            </a:fld>
            <a:endParaRPr lang="ru-R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z="800" b="1" smtClean="0">
                <a:latin typeface="Arial" pitchFamily="34" charset="0"/>
                <a:cs typeface="Times New Roman" pitchFamily="18" charset="0"/>
              </a:rPr>
              <a:t>4. Federal, state and local agencies often provide help to clean up the damage and prevent a biological, psychological or sociological disaster from following a physical one.</a:t>
            </a:r>
            <a:br>
              <a:rPr lang="en-US" sz="800" b="1" smtClean="0">
                <a:latin typeface="Arial" pitchFamily="34" charset="0"/>
                <a:cs typeface="Times New Roman" pitchFamily="18" charset="0"/>
              </a:rPr>
            </a:br>
            <a:endParaRPr lang="ru-RU" sz="800" b="1" smtClean="0">
              <a:latin typeface="Arial" pitchFamily="34"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FD87A0A-3926-4FB3-9242-B28D8AB0A18C}" type="slidenum">
              <a:rPr lang="ru-RU"/>
              <a:pPr/>
              <a:t>2</a:t>
            </a:fld>
            <a:endParaRPr lang="ru-R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75760A9-DE9D-4236-9493-8AD02D8B3582}" type="slidenum">
              <a:rPr lang="ru-RU"/>
              <a:pPr/>
              <a:t>3</a:t>
            </a:fld>
            <a:endParaRPr lang="ru-RU"/>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A10A8EC-64F3-4FDE-A12F-B5FBC4DAC953}" type="slidenum">
              <a:rPr lang="ru-RU"/>
              <a:pPr/>
              <a:t>4</a:t>
            </a:fld>
            <a:endParaRPr lang="ru-RU"/>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0F415C1-0FA4-4221-9479-0FF48735A197}" type="slidenum">
              <a:rPr lang="ru-RU"/>
              <a:pPr/>
              <a:t>6</a:t>
            </a:fld>
            <a:endParaRPr lang="ru-RU"/>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14668B1-7D93-403E-AE48-BE0319C3B57C}" type="slidenum">
              <a:rPr lang="ru-RU"/>
              <a:pPr/>
              <a:t>8</a:t>
            </a:fld>
            <a:endParaRPr lang="ru-R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11EE647-B41F-4BBE-8857-3DEFFA28372E}" type="slidenum">
              <a:rPr lang="ru-RU"/>
              <a:pPr/>
              <a:t>9</a:t>
            </a:fld>
            <a:endParaRPr lang="ru-RU"/>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F7869B8-0148-460F-834A-EAE3926204D5}" type="slidenum">
              <a:rPr lang="ru-RU"/>
              <a:pPr/>
              <a:t>10</a:t>
            </a:fld>
            <a:endParaRPr lang="ru-R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E3FAA06-4C2C-4E34-ADCD-AE9D886174C7}" type="slidenum">
              <a:rPr lang="ru-RU"/>
              <a:pPr/>
              <a:t>11</a:t>
            </a:fld>
            <a:endParaRPr lang="ru-R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lnSpc>
                <a:spcPct val="80000"/>
              </a:lnSpc>
            </a:pPr>
            <a:r>
              <a:rPr lang="en-US" sz="1000" b="1" smtClean="0">
                <a:latin typeface="Arial" pitchFamily="34" charset="0"/>
              </a:rPr>
              <a:t>4. Misuse of pesticides can result in illness and death.</a:t>
            </a:r>
            <a:br>
              <a:rPr lang="en-US" sz="1000" b="1" smtClean="0">
                <a:latin typeface="Arial" pitchFamily="34" charset="0"/>
              </a:rPr>
            </a:br>
            <a:r>
              <a:rPr lang="en-US" sz="1000" b="1" smtClean="0">
                <a:latin typeface="Arial" pitchFamily="34" charset="0"/>
              </a:rPr>
              <a:t>5. Some of the pesticides developed earlier in the 20th Century, such as DDT, were persistent, that is they remained in the environment for months or years after their initial use.</a:t>
            </a:r>
            <a:br>
              <a:rPr lang="en-US" sz="1000" b="1" smtClean="0">
                <a:latin typeface="Arial" pitchFamily="34" charset="0"/>
              </a:rPr>
            </a:br>
            <a:r>
              <a:rPr lang="en-US" sz="1000" b="1" smtClean="0">
                <a:latin typeface="Arial" pitchFamily="34" charset="0"/>
              </a:rPr>
              <a:t>6. Newer pesticides are less persistent in the environment.</a:t>
            </a:r>
            <a:br>
              <a:rPr lang="en-US" sz="1000" b="1" smtClean="0">
                <a:latin typeface="Arial" pitchFamily="34" charset="0"/>
              </a:rPr>
            </a:br>
            <a:r>
              <a:rPr lang="en-US" sz="1000" b="1" smtClean="0">
                <a:latin typeface="Arial" pitchFamily="34" charset="0"/>
              </a:rPr>
              <a:t/>
            </a:r>
            <a:br>
              <a:rPr lang="en-US" sz="1000" b="1" smtClean="0">
                <a:latin typeface="Arial" pitchFamily="34" charset="0"/>
              </a:rPr>
            </a:br>
            <a:endParaRPr lang="en-US" sz="1000" b="1" smtClean="0">
              <a:latin typeface="Arial" pitchFamily="34" charset="0"/>
            </a:endParaRPr>
          </a:p>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25AD7E2-E83B-4AA5-B12E-F3CA9DFFAFB9}" type="datetimeFigureOut">
              <a:rPr lang="en-US" smtClean="0"/>
              <a:pPr/>
              <a:t>4/27/2013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25AD7E2-E83B-4AA5-B12E-F3CA9DFFAFB9}" type="datetimeFigureOut">
              <a:rPr lang="en-US" smtClean="0"/>
              <a:pPr/>
              <a:t>4/27/2013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25AD7E2-E83B-4AA5-B12E-F3CA9DFFAFB9}" type="datetimeFigureOut">
              <a:rPr lang="en-US" smtClean="0"/>
              <a:pPr/>
              <a:t>4/27/2013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026"/>
          <p:cNvGrpSpPr>
            <a:grpSpLocks/>
          </p:cNvGrpSpPr>
          <p:nvPr/>
        </p:nvGrpSpPr>
        <p:grpSpPr bwMode="auto">
          <a:xfrm>
            <a:off x="457200" y="2363788"/>
            <a:ext cx="8153400" cy="1600200"/>
            <a:chOff x="288" y="1489"/>
            <a:chExt cx="5136" cy="1008"/>
          </a:xfrm>
        </p:grpSpPr>
        <p:sp>
          <p:nvSpPr>
            <p:cNvPr id="23555" name="Arc 1027"/>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ar-SA"/>
            </a:p>
          </p:txBody>
        </p:sp>
        <p:sp>
          <p:nvSpPr>
            <p:cNvPr id="23556" name="Arc 1028"/>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ar-SA"/>
            </a:p>
          </p:txBody>
        </p:sp>
        <p:sp>
          <p:nvSpPr>
            <p:cNvPr id="23557" name="Arc 1029"/>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ar-SA"/>
            </a:p>
          </p:txBody>
        </p:sp>
        <p:sp>
          <p:nvSpPr>
            <p:cNvPr id="23558" name="AutoShape 1030"/>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ar-SA"/>
            </a:p>
          </p:txBody>
        </p:sp>
      </p:grpSp>
      <p:sp>
        <p:nvSpPr>
          <p:cNvPr id="23559" name="Rectangle 1031"/>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23560" name="Rectangle 1032"/>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23561" name="Rectangle 1033"/>
          <p:cNvSpPr>
            <a:spLocks noGrp="1" noChangeArrowheads="1"/>
          </p:cNvSpPr>
          <p:nvPr>
            <p:ph type="dt" sz="quarter" idx="2"/>
          </p:nvPr>
        </p:nvSpPr>
        <p:spPr/>
        <p:txBody>
          <a:bodyPr/>
          <a:lstStyle>
            <a:lvl1pPr>
              <a:defRPr/>
            </a:lvl1pPr>
          </a:lstStyle>
          <a:p>
            <a:fld id="{2630BD92-8AF9-4390-910D-71D334DD7804}" type="datetime1">
              <a:rPr lang="en-US"/>
              <a:pPr/>
              <a:t>4/27/2013</a:t>
            </a:fld>
            <a:endParaRPr lang="en-US"/>
          </a:p>
        </p:txBody>
      </p:sp>
      <p:sp>
        <p:nvSpPr>
          <p:cNvPr id="23562" name="Rectangle 1034"/>
          <p:cNvSpPr>
            <a:spLocks noGrp="1" noChangeArrowheads="1"/>
          </p:cNvSpPr>
          <p:nvPr>
            <p:ph type="ftr" sz="quarter" idx="3"/>
          </p:nvPr>
        </p:nvSpPr>
        <p:spPr/>
        <p:txBody>
          <a:bodyPr/>
          <a:lstStyle>
            <a:lvl1pPr>
              <a:defRPr/>
            </a:lvl1pPr>
          </a:lstStyle>
          <a:p>
            <a:r>
              <a:rPr lang="en-US"/>
              <a:t>Eating Disorders</a:t>
            </a:r>
          </a:p>
        </p:txBody>
      </p:sp>
      <p:sp>
        <p:nvSpPr>
          <p:cNvPr id="23563" name="Rectangle 1035"/>
          <p:cNvSpPr>
            <a:spLocks noGrp="1" noChangeArrowheads="1"/>
          </p:cNvSpPr>
          <p:nvPr>
            <p:ph type="sldNum" sz="quarter" idx="4"/>
          </p:nvPr>
        </p:nvSpPr>
        <p:spPr/>
        <p:txBody>
          <a:bodyPr/>
          <a:lstStyle>
            <a:lvl1pPr>
              <a:defRPr/>
            </a:lvl1pPr>
          </a:lstStyle>
          <a:p>
            <a:fld id="{DBCF307C-BD22-456D-A0C1-0B6427FDE34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fld id="{50A9741B-EB4D-43BB-9276-6EB2859B74CB}" type="datetime1">
              <a:rPr lang="en-US"/>
              <a:pPr/>
              <a:t>4/27/2013</a:t>
            </a:fld>
            <a:endParaRPr lang="en-US"/>
          </a:p>
        </p:txBody>
      </p:sp>
      <p:sp>
        <p:nvSpPr>
          <p:cNvPr id="5" name="Footer Placeholder 4"/>
          <p:cNvSpPr>
            <a:spLocks noGrp="1"/>
          </p:cNvSpPr>
          <p:nvPr>
            <p:ph type="ftr" sz="quarter" idx="11"/>
          </p:nvPr>
        </p:nvSpPr>
        <p:spPr/>
        <p:txBody>
          <a:bodyPr/>
          <a:lstStyle>
            <a:lvl1pPr>
              <a:defRPr/>
            </a:lvl1pPr>
          </a:lstStyle>
          <a:p>
            <a:r>
              <a:rPr lang="en-US"/>
              <a:t>Eating Disorders</a:t>
            </a:r>
          </a:p>
        </p:txBody>
      </p:sp>
      <p:sp>
        <p:nvSpPr>
          <p:cNvPr id="6" name="Slide Number Placeholder 5"/>
          <p:cNvSpPr>
            <a:spLocks noGrp="1"/>
          </p:cNvSpPr>
          <p:nvPr>
            <p:ph type="sldNum" sz="quarter" idx="12"/>
          </p:nvPr>
        </p:nvSpPr>
        <p:spPr/>
        <p:txBody>
          <a:bodyPr/>
          <a:lstStyle>
            <a:lvl1pPr>
              <a:defRPr/>
            </a:lvl1pPr>
          </a:lstStyle>
          <a:p>
            <a:fld id="{B95567B7-A05F-4DE8-94C6-C5791C3B1C5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D4E0528-0965-4601-BBEA-19DC6C318411}" type="datetime1">
              <a:rPr lang="en-US"/>
              <a:pPr/>
              <a:t>4/27/2013</a:t>
            </a:fld>
            <a:endParaRPr lang="en-US"/>
          </a:p>
        </p:txBody>
      </p:sp>
      <p:sp>
        <p:nvSpPr>
          <p:cNvPr id="5" name="Footer Placeholder 4"/>
          <p:cNvSpPr>
            <a:spLocks noGrp="1"/>
          </p:cNvSpPr>
          <p:nvPr>
            <p:ph type="ftr" sz="quarter" idx="11"/>
          </p:nvPr>
        </p:nvSpPr>
        <p:spPr/>
        <p:txBody>
          <a:bodyPr/>
          <a:lstStyle>
            <a:lvl1pPr>
              <a:defRPr/>
            </a:lvl1pPr>
          </a:lstStyle>
          <a:p>
            <a:r>
              <a:rPr lang="en-US"/>
              <a:t>Eating Disorders</a:t>
            </a:r>
          </a:p>
        </p:txBody>
      </p:sp>
      <p:sp>
        <p:nvSpPr>
          <p:cNvPr id="6" name="Slide Number Placeholder 5"/>
          <p:cNvSpPr>
            <a:spLocks noGrp="1"/>
          </p:cNvSpPr>
          <p:nvPr>
            <p:ph type="sldNum" sz="quarter" idx="12"/>
          </p:nvPr>
        </p:nvSpPr>
        <p:spPr/>
        <p:txBody>
          <a:bodyPr/>
          <a:lstStyle>
            <a:lvl1pPr>
              <a:defRPr/>
            </a:lvl1pPr>
          </a:lstStyle>
          <a:p>
            <a:fld id="{07022ABC-C7B7-4FA3-A736-DB23720E438D}"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fld id="{39943A19-C8E0-4A4B-BA09-4F1878B8C220}" type="datetime1">
              <a:rPr lang="en-US"/>
              <a:pPr/>
              <a:t>4/27/2013</a:t>
            </a:fld>
            <a:endParaRPr lang="en-US"/>
          </a:p>
        </p:txBody>
      </p:sp>
      <p:sp>
        <p:nvSpPr>
          <p:cNvPr id="6" name="Footer Placeholder 5"/>
          <p:cNvSpPr>
            <a:spLocks noGrp="1"/>
          </p:cNvSpPr>
          <p:nvPr>
            <p:ph type="ftr" sz="quarter" idx="11"/>
          </p:nvPr>
        </p:nvSpPr>
        <p:spPr/>
        <p:txBody>
          <a:bodyPr/>
          <a:lstStyle>
            <a:lvl1pPr>
              <a:defRPr/>
            </a:lvl1pPr>
          </a:lstStyle>
          <a:p>
            <a:r>
              <a:rPr lang="en-US"/>
              <a:t>Eating Disorders</a:t>
            </a:r>
          </a:p>
        </p:txBody>
      </p:sp>
      <p:sp>
        <p:nvSpPr>
          <p:cNvPr id="7" name="Slide Number Placeholder 6"/>
          <p:cNvSpPr>
            <a:spLocks noGrp="1"/>
          </p:cNvSpPr>
          <p:nvPr>
            <p:ph type="sldNum" sz="quarter" idx="12"/>
          </p:nvPr>
        </p:nvSpPr>
        <p:spPr/>
        <p:txBody>
          <a:bodyPr/>
          <a:lstStyle>
            <a:lvl1pPr>
              <a:defRPr/>
            </a:lvl1pPr>
          </a:lstStyle>
          <a:p>
            <a:fld id="{2AAAD0E6-B6F7-44CD-A31A-06C0A504471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fld id="{BB98701F-CCF0-4994-8DF9-364B9BF5D37B}" type="datetime1">
              <a:rPr lang="en-US"/>
              <a:pPr/>
              <a:t>4/27/2013</a:t>
            </a:fld>
            <a:endParaRPr lang="en-US"/>
          </a:p>
        </p:txBody>
      </p:sp>
      <p:sp>
        <p:nvSpPr>
          <p:cNvPr id="8" name="Footer Placeholder 7"/>
          <p:cNvSpPr>
            <a:spLocks noGrp="1"/>
          </p:cNvSpPr>
          <p:nvPr>
            <p:ph type="ftr" sz="quarter" idx="11"/>
          </p:nvPr>
        </p:nvSpPr>
        <p:spPr/>
        <p:txBody>
          <a:bodyPr/>
          <a:lstStyle>
            <a:lvl1pPr>
              <a:defRPr/>
            </a:lvl1pPr>
          </a:lstStyle>
          <a:p>
            <a:r>
              <a:rPr lang="en-US"/>
              <a:t>Eating Disorders</a:t>
            </a:r>
          </a:p>
        </p:txBody>
      </p:sp>
      <p:sp>
        <p:nvSpPr>
          <p:cNvPr id="9" name="Slide Number Placeholder 8"/>
          <p:cNvSpPr>
            <a:spLocks noGrp="1"/>
          </p:cNvSpPr>
          <p:nvPr>
            <p:ph type="sldNum" sz="quarter" idx="12"/>
          </p:nvPr>
        </p:nvSpPr>
        <p:spPr/>
        <p:txBody>
          <a:bodyPr/>
          <a:lstStyle>
            <a:lvl1pPr>
              <a:defRPr/>
            </a:lvl1pPr>
          </a:lstStyle>
          <a:p>
            <a:fld id="{8CC4EB1E-FDB7-4A32-93F3-852EA4D1DFD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fld id="{F3E3D9E3-6FA6-4BC2-B69C-162AE25AF4BB}" type="datetime1">
              <a:rPr lang="en-US"/>
              <a:pPr/>
              <a:t>4/27/2013</a:t>
            </a:fld>
            <a:endParaRPr lang="en-US"/>
          </a:p>
        </p:txBody>
      </p:sp>
      <p:sp>
        <p:nvSpPr>
          <p:cNvPr id="4" name="Footer Placeholder 3"/>
          <p:cNvSpPr>
            <a:spLocks noGrp="1"/>
          </p:cNvSpPr>
          <p:nvPr>
            <p:ph type="ftr" sz="quarter" idx="11"/>
          </p:nvPr>
        </p:nvSpPr>
        <p:spPr/>
        <p:txBody>
          <a:bodyPr/>
          <a:lstStyle>
            <a:lvl1pPr>
              <a:defRPr/>
            </a:lvl1pPr>
          </a:lstStyle>
          <a:p>
            <a:r>
              <a:rPr lang="en-US"/>
              <a:t>Eating Disorders</a:t>
            </a:r>
          </a:p>
        </p:txBody>
      </p:sp>
      <p:sp>
        <p:nvSpPr>
          <p:cNvPr id="5" name="Slide Number Placeholder 4"/>
          <p:cNvSpPr>
            <a:spLocks noGrp="1"/>
          </p:cNvSpPr>
          <p:nvPr>
            <p:ph type="sldNum" sz="quarter" idx="12"/>
          </p:nvPr>
        </p:nvSpPr>
        <p:spPr/>
        <p:txBody>
          <a:bodyPr/>
          <a:lstStyle>
            <a:lvl1pPr>
              <a:defRPr/>
            </a:lvl1pPr>
          </a:lstStyle>
          <a:p>
            <a:fld id="{9E9579F8-4450-4BF4-AA18-C3A133AAEF8E}"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94E4C3-0AAF-4E95-B59F-A5311BA8A810}" type="datetime1">
              <a:rPr lang="en-US"/>
              <a:pPr/>
              <a:t>4/27/2013</a:t>
            </a:fld>
            <a:endParaRPr lang="en-US"/>
          </a:p>
        </p:txBody>
      </p:sp>
      <p:sp>
        <p:nvSpPr>
          <p:cNvPr id="3" name="Footer Placeholder 2"/>
          <p:cNvSpPr>
            <a:spLocks noGrp="1"/>
          </p:cNvSpPr>
          <p:nvPr>
            <p:ph type="ftr" sz="quarter" idx="11"/>
          </p:nvPr>
        </p:nvSpPr>
        <p:spPr/>
        <p:txBody>
          <a:bodyPr/>
          <a:lstStyle>
            <a:lvl1pPr>
              <a:defRPr/>
            </a:lvl1pPr>
          </a:lstStyle>
          <a:p>
            <a:r>
              <a:rPr lang="en-US"/>
              <a:t>Eating Disorders</a:t>
            </a:r>
          </a:p>
        </p:txBody>
      </p:sp>
      <p:sp>
        <p:nvSpPr>
          <p:cNvPr id="4" name="Slide Number Placeholder 3"/>
          <p:cNvSpPr>
            <a:spLocks noGrp="1"/>
          </p:cNvSpPr>
          <p:nvPr>
            <p:ph type="sldNum" sz="quarter" idx="12"/>
          </p:nvPr>
        </p:nvSpPr>
        <p:spPr/>
        <p:txBody>
          <a:bodyPr/>
          <a:lstStyle>
            <a:lvl1pPr>
              <a:defRPr/>
            </a:lvl1pPr>
          </a:lstStyle>
          <a:p>
            <a:fld id="{E7378C9D-7FC3-40C5-9F83-617DE8E41CA5}"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4A5BB0-CAEF-403F-A8AA-32AFD9A76808}" type="datetime1">
              <a:rPr lang="en-US"/>
              <a:pPr/>
              <a:t>4/27/2013</a:t>
            </a:fld>
            <a:endParaRPr lang="en-US"/>
          </a:p>
        </p:txBody>
      </p:sp>
      <p:sp>
        <p:nvSpPr>
          <p:cNvPr id="6" name="Footer Placeholder 5"/>
          <p:cNvSpPr>
            <a:spLocks noGrp="1"/>
          </p:cNvSpPr>
          <p:nvPr>
            <p:ph type="ftr" sz="quarter" idx="11"/>
          </p:nvPr>
        </p:nvSpPr>
        <p:spPr/>
        <p:txBody>
          <a:bodyPr/>
          <a:lstStyle>
            <a:lvl1pPr>
              <a:defRPr/>
            </a:lvl1pPr>
          </a:lstStyle>
          <a:p>
            <a:r>
              <a:rPr lang="en-US"/>
              <a:t>Eating Disorders</a:t>
            </a:r>
          </a:p>
        </p:txBody>
      </p:sp>
      <p:sp>
        <p:nvSpPr>
          <p:cNvPr id="7" name="Slide Number Placeholder 6"/>
          <p:cNvSpPr>
            <a:spLocks noGrp="1"/>
          </p:cNvSpPr>
          <p:nvPr>
            <p:ph type="sldNum" sz="quarter" idx="12"/>
          </p:nvPr>
        </p:nvSpPr>
        <p:spPr/>
        <p:txBody>
          <a:bodyPr/>
          <a:lstStyle>
            <a:lvl1pPr>
              <a:defRPr/>
            </a:lvl1pPr>
          </a:lstStyle>
          <a:p>
            <a:fld id="{3F3E6B66-CCFE-40B8-A881-F5ACEA8084B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25AD7E2-E83B-4AA5-B12E-F3CA9DFFAFB9}" type="datetimeFigureOut">
              <a:rPr lang="en-US" smtClean="0"/>
              <a:pPr/>
              <a:t>4/27/2013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3D5FAE-ED38-4CED-96EF-DE63252368AA}" type="datetime1">
              <a:rPr lang="en-US"/>
              <a:pPr/>
              <a:t>4/27/2013</a:t>
            </a:fld>
            <a:endParaRPr lang="en-US"/>
          </a:p>
        </p:txBody>
      </p:sp>
      <p:sp>
        <p:nvSpPr>
          <p:cNvPr id="6" name="Footer Placeholder 5"/>
          <p:cNvSpPr>
            <a:spLocks noGrp="1"/>
          </p:cNvSpPr>
          <p:nvPr>
            <p:ph type="ftr" sz="quarter" idx="11"/>
          </p:nvPr>
        </p:nvSpPr>
        <p:spPr/>
        <p:txBody>
          <a:bodyPr/>
          <a:lstStyle>
            <a:lvl1pPr>
              <a:defRPr/>
            </a:lvl1pPr>
          </a:lstStyle>
          <a:p>
            <a:r>
              <a:rPr lang="en-US"/>
              <a:t>Eating Disorders</a:t>
            </a:r>
          </a:p>
        </p:txBody>
      </p:sp>
      <p:sp>
        <p:nvSpPr>
          <p:cNvPr id="7" name="Slide Number Placeholder 6"/>
          <p:cNvSpPr>
            <a:spLocks noGrp="1"/>
          </p:cNvSpPr>
          <p:nvPr>
            <p:ph type="sldNum" sz="quarter" idx="12"/>
          </p:nvPr>
        </p:nvSpPr>
        <p:spPr/>
        <p:txBody>
          <a:bodyPr/>
          <a:lstStyle>
            <a:lvl1pPr>
              <a:defRPr/>
            </a:lvl1pPr>
          </a:lstStyle>
          <a:p>
            <a:fld id="{54BA00C6-5094-4142-8806-B000A00DC21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fld id="{C50A0669-C91C-4F5F-BFDE-F062F61E9C5E}" type="datetime1">
              <a:rPr lang="en-US"/>
              <a:pPr/>
              <a:t>4/27/2013</a:t>
            </a:fld>
            <a:endParaRPr lang="en-US"/>
          </a:p>
        </p:txBody>
      </p:sp>
      <p:sp>
        <p:nvSpPr>
          <p:cNvPr id="5" name="Footer Placeholder 4"/>
          <p:cNvSpPr>
            <a:spLocks noGrp="1"/>
          </p:cNvSpPr>
          <p:nvPr>
            <p:ph type="ftr" sz="quarter" idx="11"/>
          </p:nvPr>
        </p:nvSpPr>
        <p:spPr/>
        <p:txBody>
          <a:bodyPr/>
          <a:lstStyle>
            <a:lvl1pPr>
              <a:defRPr/>
            </a:lvl1pPr>
          </a:lstStyle>
          <a:p>
            <a:r>
              <a:rPr lang="en-US"/>
              <a:t>Eating Disorders</a:t>
            </a:r>
          </a:p>
        </p:txBody>
      </p:sp>
      <p:sp>
        <p:nvSpPr>
          <p:cNvPr id="6" name="Slide Number Placeholder 5"/>
          <p:cNvSpPr>
            <a:spLocks noGrp="1"/>
          </p:cNvSpPr>
          <p:nvPr>
            <p:ph type="sldNum" sz="quarter" idx="12"/>
          </p:nvPr>
        </p:nvSpPr>
        <p:spPr/>
        <p:txBody>
          <a:bodyPr/>
          <a:lstStyle>
            <a:lvl1pPr>
              <a:defRPr/>
            </a:lvl1pPr>
          </a:lstStyle>
          <a:p>
            <a:fld id="{CD3C76ED-5AD8-4D9B-AE20-BAE6A51B9CB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fld id="{482AA2C1-BFC5-474D-9269-01779BD6B148}" type="datetime1">
              <a:rPr lang="en-US"/>
              <a:pPr/>
              <a:t>4/27/2013</a:t>
            </a:fld>
            <a:endParaRPr lang="en-US"/>
          </a:p>
        </p:txBody>
      </p:sp>
      <p:sp>
        <p:nvSpPr>
          <p:cNvPr id="5" name="Footer Placeholder 4"/>
          <p:cNvSpPr>
            <a:spLocks noGrp="1"/>
          </p:cNvSpPr>
          <p:nvPr>
            <p:ph type="ftr" sz="quarter" idx="11"/>
          </p:nvPr>
        </p:nvSpPr>
        <p:spPr/>
        <p:txBody>
          <a:bodyPr/>
          <a:lstStyle>
            <a:lvl1pPr>
              <a:defRPr/>
            </a:lvl1pPr>
          </a:lstStyle>
          <a:p>
            <a:r>
              <a:rPr lang="en-US"/>
              <a:t>Eating Disorders</a:t>
            </a:r>
          </a:p>
        </p:txBody>
      </p:sp>
      <p:sp>
        <p:nvSpPr>
          <p:cNvPr id="6" name="Slide Number Placeholder 5"/>
          <p:cNvSpPr>
            <a:spLocks noGrp="1"/>
          </p:cNvSpPr>
          <p:nvPr>
            <p:ph type="sldNum" sz="quarter" idx="12"/>
          </p:nvPr>
        </p:nvSpPr>
        <p:spPr/>
        <p:txBody>
          <a:bodyPr/>
          <a:lstStyle>
            <a:lvl1pPr>
              <a:defRPr/>
            </a:lvl1pPr>
          </a:lstStyle>
          <a:p>
            <a:fld id="{4C3BCF6B-71DE-4963-8895-FB013E9F85E6}"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ar-SA"/>
          </a:p>
        </p:txBody>
      </p:sp>
      <p:sp>
        <p:nvSpPr>
          <p:cNvPr id="3" name="Chart Placeholder 2"/>
          <p:cNvSpPr>
            <a:spLocks noGrp="1"/>
          </p:cNvSpPr>
          <p:nvPr>
            <p:ph type="chart" idx="1"/>
          </p:nvPr>
        </p:nvSpPr>
        <p:spPr>
          <a:xfrm>
            <a:off x="685800" y="2057400"/>
            <a:ext cx="7772400" cy="4114800"/>
          </a:xfrm>
        </p:spPr>
        <p:txBody>
          <a:bodyPr/>
          <a:lstStyle/>
          <a:p>
            <a:endParaRPr lang="ar-SA"/>
          </a:p>
        </p:txBody>
      </p:sp>
      <p:sp>
        <p:nvSpPr>
          <p:cNvPr id="4" name="Date Placeholder 3"/>
          <p:cNvSpPr>
            <a:spLocks noGrp="1"/>
          </p:cNvSpPr>
          <p:nvPr>
            <p:ph type="dt" sz="half" idx="10"/>
          </p:nvPr>
        </p:nvSpPr>
        <p:spPr>
          <a:xfrm>
            <a:off x="685800" y="6324600"/>
            <a:ext cx="1905000" cy="457200"/>
          </a:xfrm>
        </p:spPr>
        <p:txBody>
          <a:bodyPr/>
          <a:lstStyle>
            <a:lvl1pPr>
              <a:defRPr/>
            </a:lvl1pPr>
          </a:lstStyle>
          <a:p>
            <a:fld id="{0D6AFC62-91D4-4CC8-AA44-7DC6FE03CDEB}" type="datetime1">
              <a:rPr lang="en-US"/>
              <a:pPr/>
              <a:t>4/27/2013</a:t>
            </a:fld>
            <a:endParaRPr lang="en-US"/>
          </a:p>
        </p:txBody>
      </p:sp>
      <p:sp>
        <p:nvSpPr>
          <p:cNvPr id="5" name="Footer Placeholder 4"/>
          <p:cNvSpPr>
            <a:spLocks noGrp="1"/>
          </p:cNvSpPr>
          <p:nvPr>
            <p:ph type="ftr" sz="quarter" idx="11"/>
          </p:nvPr>
        </p:nvSpPr>
        <p:spPr>
          <a:xfrm>
            <a:off x="3124200" y="6324600"/>
            <a:ext cx="2895600" cy="457200"/>
          </a:xfrm>
        </p:spPr>
        <p:txBody>
          <a:bodyPr/>
          <a:lstStyle>
            <a:lvl1pPr>
              <a:defRPr/>
            </a:lvl1pPr>
          </a:lstStyle>
          <a:p>
            <a:r>
              <a:rPr lang="en-US"/>
              <a:t>Eating Disorders</a:t>
            </a:r>
          </a:p>
        </p:txBody>
      </p:sp>
      <p:sp>
        <p:nvSpPr>
          <p:cNvPr id="6" name="Slide Number Placeholder 5"/>
          <p:cNvSpPr>
            <a:spLocks noGrp="1"/>
          </p:cNvSpPr>
          <p:nvPr>
            <p:ph type="sldNum" sz="quarter" idx="12"/>
          </p:nvPr>
        </p:nvSpPr>
        <p:spPr>
          <a:xfrm>
            <a:off x="6553200" y="6324600"/>
            <a:ext cx="1905000" cy="457200"/>
          </a:xfrm>
        </p:spPr>
        <p:txBody>
          <a:bodyPr/>
          <a:lstStyle>
            <a:lvl1pPr>
              <a:defRPr/>
            </a:lvl1pPr>
          </a:lstStyle>
          <a:p>
            <a:fld id="{3D0CC7F0-D47F-423C-8E56-437E8E213FD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25AD7E2-E83B-4AA5-B12E-F3CA9DFFAFB9}" type="datetimeFigureOut">
              <a:rPr lang="en-US" smtClean="0"/>
              <a:pPr/>
              <a:t>4/27/2013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25AD7E2-E83B-4AA5-B12E-F3CA9DFFAFB9}" type="datetimeFigureOut">
              <a:rPr lang="en-US" smtClean="0"/>
              <a:pPr/>
              <a:t>4/27/2013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25AD7E2-E83B-4AA5-B12E-F3CA9DFFAFB9}" type="datetimeFigureOut">
              <a:rPr lang="en-US" smtClean="0"/>
              <a:pPr/>
              <a:t>4/27/2013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25AD7E2-E83B-4AA5-B12E-F3CA9DFFAFB9}" type="datetimeFigureOut">
              <a:rPr lang="en-US" smtClean="0"/>
              <a:pPr/>
              <a:t>4/27/2013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25AD7E2-E83B-4AA5-B12E-F3CA9DFFAFB9}" type="datetimeFigureOut">
              <a:rPr lang="en-US" smtClean="0"/>
              <a:pPr/>
              <a:t>4/27/2013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25AD7E2-E83B-4AA5-B12E-F3CA9DFFAFB9}" type="datetimeFigureOut">
              <a:rPr lang="en-US" smtClean="0"/>
              <a:pPr/>
              <a:t>4/27/2013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25AD7E2-E83B-4AA5-B12E-F3CA9DFFAFB9}" type="datetimeFigureOut">
              <a:rPr lang="en-US" smtClean="0"/>
              <a:pPr/>
              <a:t>4/27/2013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A17473-7992-47BD-B620-78017EE40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AD7E2-E83B-4AA5-B12E-F3CA9DFFAFB9}" type="datetimeFigureOut">
              <a:rPr lang="en-US" smtClean="0"/>
              <a:pPr/>
              <a:t>4/27/2013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17473-7992-47BD-B620-78017EE40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026"/>
          <p:cNvGrpSpPr>
            <a:grpSpLocks/>
          </p:cNvGrpSpPr>
          <p:nvPr/>
        </p:nvGrpSpPr>
        <p:grpSpPr bwMode="auto">
          <a:xfrm>
            <a:off x="457200" y="992188"/>
            <a:ext cx="8153400" cy="1600200"/>
            <a:chOff x="288" y="625"/>
            <a:chExt cx="5136" cy="1008"/>
          </a:xfrm>
        </p:grpSpPr>
        <p:sp>
          <p:nvSpPr>
            <p:cNvPr id="22531" name="Arc 1027"/>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ar-SA"/>
            </a:p>
          </p:txBody>
        </p:sp>
        <p:sp>
          <p:nvSpPr>
            <p:cNvPr id="22532" name="Arc 1028"/>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ar-SA"/>
            </a:p>
          </p:txBody>
        </p:sp>
        <p:sp>
          <p:nvSpPr>
            <p:cNvPr id="22533" name="Arc 1029"/>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ar-SA"/>
            </a:p>
          </p:txBody>
        </p:sp>
        <p:sp>
          <p:nvSpPr>
            <p:cNvPr id="22534" name="AutoShape 1030"/>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ar-SA"/>
            </a:p>
          </p:txBody>
        </p:sp>
      </p:grpSp>
      <p:sp>
        <p:nvSpPr>
          <p:cNvPr id="22535" name="Rectangle 1031"/>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2536" name="Rectangle 1032"/>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7" name="Rectangle 1033"/>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pitchFamily="34" charset="0"/>
              </a:defRPr>
            </a:lvl1pPr>
          </a:lstStyle>
          <a:p>
            <a:fld id="{B06FC09F-153D-4CC8-B5DC-1CABBFFFCA50}" type="datetime1">
              <a:rPr lang="en-US"/>
              <a:pPr/>
              <a:t>4/27/2013</a:t>
            </a:fld>
            <a:endParaRPr lang="en-US"/>
          </a:p>
        </p:txBody>
      </p:sp>
      <p:sp>
        <p:nvSpPr>
          <p:cNvPr id="22538" name="Rectangle 1034"/>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pitchFamily="34" charset="0"/>
              </a:defRPr>
            </a:lvl1pPr>
          </a:lstStyle>
          <a:p>
            <a:r>
              <a:rPr lang="en-US"/>
              <a:t>Eating Disorders</a:t>
            </a:r>
          </a:p>
        </p:txBody>
      </p:sp>
      <p:sp>
        <p:nvSpPr>
          <p:cNvPr id="22539" name="Rectangle 1035"/>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pitchFamily="34" charset="0"/>
              </a:defRPr>
            </a:lvl1pPr>
          </a:lstStyle>
          <a:p>
            <a:fld id="{6F96CCBE-37E9-4A35-9657-E3710A5E7B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Times New Roman" pitchFamily="18" charset="0"/>
        </a:defRPr>
      </a:lvl2pPr>
      <a:lvl3pPr algn="r" rtl="0" fontAlgn="base">
        <a:spcBef>
          <a:spcPct val="0"/>
        </a:spcBef>
        <a:spcAft>
          <a:spcPct val="0"/>
        </a:spcAft>
        <a:defRPr sz="4400" i="1">
          <a:solidFill>
            <a:schemeClr val="tx2"/>
          </a:solidFill>
          <a:latin typeface="Times New Roman" pitchFamily="18" charset="0"/>
        </a:defRPr>
      </a:lvl3pPr>
      <a:lvl4pPr algn="r" rtl="0" fontAlgn="base">
        <a:spcBef>
          <a:spcPct val="0"/>
        </a:spcBef>
        <a:spcAft>
          <a:spcPct val="0"/>
        </a:spcAft>
        <a:defRPr sz="4400" i="1">
          <a:solidFill>
            <a:schemeClr val="tx2"/>
          </a:solidFill>
          <a:latin typeface="Times New Roman" pitchFamily="18" charset="0"/>
        </a:defRPr>
      </a:lvl4pPr>
      <a:lvl5pPr algn="r" rtl="0" fontAlgn="base">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rds.yahoo.com/_ylt=A9G_bDvqdjxIrCYBla.JzbkF;_ylu=X3oDMTByNnVkNjlxBHBvcwMyMQRzZWMDc3IEdnRpZANJMDg0XzEwNg--/SIG=1fbf624sn/EXP=1212008554/**http:/images.search.yahoo.com/images/view?back=http://images.search.yahoo.com/search/images?p=heat+cramps&amp;ei=UTF-8&amp;fr=yfp-t-501&amp;xargs=0&amp;pstart=1&amp;b=21&amp;ni=20&amp;w=114&amp;h=116&amp;imgurl=www.personalfans.com/sun_w_glasses.jpg&amp;rurl=http://www.personalfans.com/HeatCramps.htm&amp;size=20.8kB&amp;name=sun_w_glasses.jpg&amp;p=heat%20cramps&amp;type=JPG&amp;oid=2e7325cdd2028fec&amp;no=21&amp;tt=159"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772400" cy="5181600"/>
          </a:xfrm>
        </p:spPr>
        <p:txBody>
          <a:bodyPr/>
          <a:lstStyle/>
          <a:p>
            <a:pPr eaLnBrk="1" hangingPunct="1"/>
            <a:r>
              <a:rPr lang="en-US" sz="5400" b="1" smtClean="0">
                <a:latin typeface="Arial" pitchFamily="34" charset="0"/>
              </a:rPr>
              <a:t>INTRODUCTORY LECTURE ON ENVIRONMENT                 AND HEALTH</a:t>
            </a:r>
            <a:endParaRPr lang="en-US" sz="60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381000"/>
            <a:ext cx="7772400" cy="1143000"/>
          </a:xfrm>
        </p:spPr>
        <p:txBody>
          <a:bodyPr/>
          <a:lstStyle/>
          <a:p>
            <a:pPr eaLnBrk="1" hangingPunct="1"/>
            <a:r>
              <a:rPr lang="en-US" sz="3600" b="1" smtClean="0">
                <a:latin typeface="Arial" pitchFamily="34" charset="0"/>
              </a:rPr>
              <a:t>C. Vector-borne diseases</a:t>
            </a:r>
            <a:r>
              <a:rPr lang="en-US" smtClean="0"/>
              <a:t> </a:t>
            </a:r>
          </a:p>
        </p:txBody>
      </p:sp>
      <p:sp>
        <p:nvSpPr>
          <p:cNvPr id="11267" name="Rectangle 3"/>
          <p:cNvSpPr>
            <a:spLocks noGrp="1" noChangeArrowheads="1"/>
          </p:cNvSpPr>
          <p:nvPr>
            <p:ph type="subTitle" idx="1"/>
          </p:nvPr>
        </p:nvSpPr>
        <p:spPr>
          <a:xfrm>
            <a:off x="609600" y="1676400"/>
            <a:ext cx="8001000" cy="3352800"/>
          </a:xfrm>
        </p:spPr>
        <p:txBody>
          <a:bodyPr/>
          <a:lstStyle/>
          <a:p>
            <a:pPr algn="l" eaLnBrk="1" hangingPunct="1"/>
            <a:r>
              <a:rPr lang="en-US" sz="3400" b="1" dirty="0" smtClean="0">
                <a:latin typeface="Arial" pitchFamily="34" charset="0"/>
              </a:rPr>
              <a:t>are those transmitted by insects or other arthropods</a:t>
            </a:r>
            <a:br>
              <a:rPr lang="en-US" sz="3400" b="1" dirty="0" smtClean="0">
                <a:latin typeface="Arial" pitchFamily="34" charset="0"/>
              </a:rPr>
            </a:br>
            <a:endParaRPr lang="en-US" sz="3000" b="1" dirty="0" smtClean="0">
              <a:latin typeface="Arial" pitchFamily="34" charset="0"/>
            </a:endParaRPr>
          </a:p>
          <a:p>
            <a:pPr marL="514350" indent="-514350" algn="l" eaLnBrk="1" hangingPunct="1">
              <a:buAutoNum type="arabicPeriod"/>
            </a:pPr>
            <a:r>
              <a:rPr lang="en-US" sz="3000" b="1" dirty="0" smtClean="0">
                <a:latin typeface="Arial" pitchFamily="34" charset="0"/>
              </a:rPr>
              <a:t>Examples are plague and </a:t>
            </a:r>
            <a:r>
              <a:rPr lang="en-US" sz="3000" b="1" dirty="0" err="1" smtClean="0">
                <a:latin typeface="Arial" pitchFamily="34" charset="0"/>
              </a:rPr>
              <a:t>murine</a:t>
            </a:r>
            <a:r>
              <a:rPr lang="en-US" sz="3000" b="1" dirty="0" smtClean="0">
                <a:latin typeface="Arial" pitchFamily="34" charset="0"/>
              </a:rPr>
              <a:t> typhus transmitted by fleas.</a:t>
            </a:r>
          </a:p>
          <a:p>
            <a:pPr marL="514350" indent="-514350" algn="l" eaLnBrk="1" hangingPunct="1"/>
            <a:r>
              <a:rPr lang="en-US" sz="3000" b="1" dirty="0" smtClean="0">
                <a:latin typeface="Arial" pitchFamily="34" charset="0"/>
              </a:rPr>
              <a:t/>
            </a:r>
            <a:br>
              <a:rPr lang="en-US" sz="3000" b="1" dirty="0" smtClean="0">
                <a:latin typeface="Arial" pitchFamily="34" charset="0"/>
              </a:rPr>
            </a:br>
            <a:r>
              <a:rPr lang="en-US" sz="3000" b="1" dirty="0" smtClean="0">
                <a:latin typeface="Arial" pitchFamily="34" charset="0"/>
              </a:rPr>
              <a:t>2. Improper environmental management can cause vector-borne disease outbreaks.</a:t>
            </a:r>
            <a:r>
              <a:rPr lang="en-US" sz="28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533400" y="-76200"/>
            <a:ext cx="7772400" cy="762000"/>
          </a:xfrm>
        </p:spPr>
        <p:txBody>
          <a:bodyPr/>
          <a:lstStyle/>
          <a:p>
            <a:pPr eaLnBrk="1" hangingPunct="1"/>
            <a:r>
              <a:rPr lang="en-US" sz="4000" b="1" smtClean="0">
                <a:solidFill>
                  <a:schemeClr val="accent1"/>
                </a:solidFill>
                <a:latin typeface="Arial" pitchFamily="34" charset="0"/>
              </a:rPr>
              <a:t>II. Chemical hazards</a:t>
            </a:r>
            <a:r>
              <a:rPr lang="en-US" smtClean="0"/>
              <a:t> </a:t>
            </a:r>
          </a:p>
        </p:txBody>
      </p:sp>
      <p:sp>
        <p:nvSpPr>
          <p:cNvPr id="12291" name="Rectangle 3"/>
          <p:cNvSpPr>
            <a:spLocks noGrp="1" noChangeArrowheads="1"/>
          </p:cNvSpPr>
          <p:nvPr>
            <p:ph type="subTitle" idx="1"/>
          </p:nvPr>
        </p:nvSpPr>
        <p:spPr>
          <a:xfrm>
            <a:off x="381000" y="609600"/>
            <a:ext cx="8610600" cy="4876800"/>
          </a:xfrm>
        </p:spPr>
        <p:txBody>
          <a:bodyPr/>
          <a:lstStyle/>
          <a:p>
            <a:pPr algn="l" eaLnBrk="1" hangingPunct="1">
              <a:lnSpc>
                <a:spcPct val="80000"/>
              </a:lnSpc>
            </a:pPr>
            <a:r>
              <a:rPr lang="en-US" b="1" smtClean="0">
                <a:latin typeface="Arial" pitchFamily="34" charset="0"/>
              </a:rPr>
              <a:t>result from mismanagement or misuse of chemicals resulting in an unacceptable risk to human health</a:t>
            </a:r>
          </a:p>
          <a:p>
            <a:pPr algn="l" eaLnBrk="1" hangingPunct="1">
              <a:lnSpc>
                <a:spcPct val="80000"/>
              </a:lnSpc>
            </a:pPr>
            <a:r>
              <a:rPr lang="en-US" b="1" smtClean="0">
                <a:latin typeface="Arial" pitchFamily="34" charset="0"/>
              </a:rPr>
              <a:t/>
            </a:r>
            <a:br>
              <a:rPr lang="en-US" b="1" smtClean="0">
                <a:latin typeface="Arial" pitchFamily="34" charset="0"/>
              </a:rPr>
            </a:br>
            <a:r>
              <a:rPr lang="en-US" b="1" smtClean="0">
                <a:latin typeface="Arial" pitchFamily="34" charset="0"/>
              </a:rPr>
              <a:t>A. Pesticides are chemicals</a:t>
            </a:r>
            <a:r>
              <a:rPr lang="en-US" sz="2800" b="1" smtClean="0">
                <a:latin typeface="Arial" pitchFamily="34" charset="0"/>
              </a:rPr>
              <a:t> </a:t>
            </a:r>
          </a:p>
          <a:p>
            <a:pPr algn="l" eaLnBrk="1" hangingPunct="1">
              <a:lnSpc>
                <a:spcPct val="80000"/>
              </a:lnSpc>
            </a:pPr>
            <a:r>
              <a:rPr lang="en-US" b="1" smtClean="0">
                <a:latin typeface="Arial" pitchFamily="34" charset="0"/>
              </a:rPr>
              <a:t>that have been manufactured for the purpose of reducing populations of undesirable organisms (pests)</a:t>
            </a:r>
          </a:p>
          <a:p>
            <a:pPr algn="l" eaLnBrk="1" hangingPunct="1">
              <a:lnSpc>
                <a:spcPct val="80000"/>
              </a:lnSpc>
            </a:pPr>
            <a:r>
              <a:rPr lang="en-US" b="1" smtClean="0">
                <a:latin typeface="Arial" pitchFamily="34" charset="0"/>
              </a:rPr>
              <a:t/>
            </a:r>
            <a:br>
              <a:rPr lang="en-US" b="1" smtClean="0">
                <a:latin typeface="Arial" pitchFamily="34" charset="0"/>
              </a:rPr>
            </a:br>
            <a:r>
              <a:rPr lang="en-US" sz="3000" b="1" smtClean="0">
                <a:latin typeface="Arial" pitchFamily="34" charset="0"/>
              </a:rPr>
              <a:t>1. Examples of categories of pesticides are herbicides and insecticides.</a:t>
            </a:r>
            <a:br>
              <a:rPr lang="en-US" sz="3000" b="1" smtClean="0">
                <a:latin typeface="Arial" pitchFamily="34" charset="0"/>
              </a:rPr>
            </a:br>
            <a:r>
              <a:rPr lang="en-US" sz="3000" b="1" smtClean="0">
                <a:latin typeface="Arial" pitchFamily="34" charset="0"/>
              </a:rPr>
              <a:t>2. Most pesticides kill non-target organisms as well as the target, or pest species.</a:t>
            </a:r>
            <a:br>
              <a:rPr lang="en-US" sz="3000" b="1" smtClean="0">
                <a:latin typeface="Arial" pitchFamily="34" charset="0"/>
              </a:rPr>
            </a:br>
            <a:r>
              <a:rPr lang="en-US" sz="3000" b="1" smtClean="0">
                <a:latin typeface="Arial" pitchFamily="34" charset="0"/>
              </a:rPr>
              <a:t>3. The wise use of pesticides can protect human health and agricultural crops.</a:t>
            </a:r>
            <a:br>
              <a:rPr lang="en-US" sz="3000" b="1" smtClean="0">
                <a:latin typeface="Arial" pitchFamily="34" charset="0"/>
              </a:rPr>
            </a:br>
            <a:endParaRPr lang="en-US" sz="3000" b="1" smtClean="0">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
            <a:ext cx="7772400" cy="1219200"/>
          </a:xfrm>
        </p:spPr>
        <p:txBody>
          <a:bodyPr/>
          <a:lstStyle/>
          <a:p>
            <a:pPr eaLnBrk="1" hangingPunct="1"/>
            <a:r>
              <a:rPr lang="en-US" sz="3200" b="1" smtClean="0">
                <a:latin typeface="Arial" pitchFamily="34" charset="0"/>
              </a:rPr>
              <a:t>B. Environmental tobacco smoke</a:t>
            </a:r>
            <a:r>
              <a:rPr lang="en-US" sz="3200" smtClean="0">
                <a:latin typeface="Arial" pitchFamily="34" charset="0"/>
              </a:rPr>
              <a:t> </a:t>
            </a:r>
            <a:r>
              <a:rPr lang="en-US" sz="3200" b="1" smtClean="0">
                <a:latin typeface="Arial" pitchFamily="34" charset="0"/>
              </a:rPr>
              <a:t>(ETS)</a:t>
            </a:r>
            <a:endParaRPr lang="en-US" sz="3200" smtClean="0"/>
          </a:p>
        </p:txBody>
      </p:sp>
      <p:sp>
        <p:nvSpPr>
          <p:cNvPr id="13315" name="Rectangle 3"/>
          <p:cNvSpPr>
            <a:spLocks noGrp="1" noChangeArrowheads="1"/>
          </p:cNvSpPr>
          <p:nvPr>
            <p:ph type="subTitle" idx="1"/>
          </p:nvPr>
        </p:nvSpPr>
        <p:spPr>
          <a:xfrm>
            <a:off x="381000" y="762000"/>
            <a:ext cx="8610600" cy="4419600"/>
          </a:xfrm>
        </p:spPr>
        <p:txBody>
          <a:bodyPr/>
          <a:lstStyle/>
          <a:p>
            <a:pPr algn="l" eaLnBrk="1" hangingPunct="1"/>
            <a:r>
              <a:rPr lang="en-US" sz="3400" b="1" smtClean="0">
                <a:latin typeface="Arial" pitchFamily="34" charset="0"/>
              </a:rPr>
              <a:t>is an environmental hazard produced by millions that smoke</a:t>
            </a:r>
            <a:br>
              <a:rPr lang="en-US" sz="3400" b="1" smtClean="0">
                <a:latin typeface="Arial" pitchFamily="34" charset="0"/>
              </a:rPr>
            </a:br>
            <a:r>
              <a:rPr lang="en-US" sz="3000" b="1" smtClean="0">
                <a:latin typeface="Arial" pitchFamily="34" charset="0"/>
              </a:rPr>
              <a:t>1. Diseases associated with ETS include lung cancer and perhaps heart disease.</a:t>
            </a:r>
            <a:br>
              <a:rPr lang="en-US" sz="3000" b="1" smtClean="0">
                <a:latin typeface="Arial" pitchFamily="34" charset="0"/>
              </a:rPr>
            </a:br>
            <a:r>
              <a:rPr lang="en-US" sz="3000" b="1" smtClean="0">
                <a:latin typeface="Arial" pitchFamily="34" charset="0"/>
              </a:rPr>
              <a:t>2. ETS contains 4, 000 substances.</a:t>
            </a:r>
            <a:br>
              <a:rPr lang="en-US" sz="3000" b="1" smtClean="0">
                <a:latin typeface="Arial" pitchFamily="34" charset="0"/>
              </a:rPr>
            </a:br>
            <a:r>
              <a:rPr lang="en-US" sz="3000" b="1" smtClean="0">
                <a:latin typeface="Arial" pitchFamily="34" charset="0"/>
              </a:rPr>
              <a:t>3. The EPA has classified ETS as a Class A carcinogen.</a:t>
            </a:r>
            <a:br>
              <a:rPr lang="en-US" sz="3000" b="1" smtClean="0">
                <a:latin typeface="Arial" pitchFamily="34" charset="0"/>
              </a:rPr>
            </a:br>
            <a:r>
              <a:rPr lang="en-US" sz="3000" b="1" smtClean="0">
                <a:latin typeface="Arial" pitchFamily="34" charset="0"/>
              </a:rPr>
              <a:t>4. Smoking has been increasingly restricted from public buildings and from many private work sites.</a:t>
            </a:r>
            <a:br>
              <a:rPr lang="en-US" sz="3000" b="1" smtClean="0">
                <a:latin typeface="Arial" pitchFamily="34" charset="0"/>
              </a:rPr>
            </a:br>
            <a:r>
              <a:rPr lang="en-US" sz="3000" b="1" smtClean="0">
                <a:latin typeface="Arial" pitchFamily="34" charset="0"/>
              </a:rPr>
              <a:t>5. Regulation of smoking seems to be the best approach to controlling this pollutant</a:t>
            </a:r>
          </a:p>
          <a:p>
            <a:pPr algn="l" eaLnBrk="1" hangingPunct="1"/>
            <a:endParaRPr lang="en-US" sz="3000" b="1" smtClean="0">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533400" y="76200"/>
            <a:ext cx="7772400" cy="609600"/>
          </a:xfrm>
        </p:spPr>
        <p:txBody>
          <a:bodyPr/>
          <a:lstStyle/>
          <a:p>
            <a:pPr eaLnBrk="1" hangingPunct="1"/>
            <a:r>
              <a:rPr lang="en-US" sz="3200" b="1" dirty="0" smtClean="0">
                <a:latin typeface="Arial" pitchFamily="34" charset="0"/>
              </a:rPr>
              <a:t>C. Lead</a:t>
            </a:r>
            <a:endParaRPr lang="en-US" sz="3200" dirty="0" smtClean="0"/>
          </a:p>
        </p:txBody>
      </p:sp>
      <p:sp>
        <p:nvSpPr>
          <p:cNvPr id="14339" name="Rectangle 3"/>
          <p:cNvSpPr>
            <a:spLocks noGrp="1" noChangeArrowheads="1"/>
          </p:cNvSpPr>
          <p:nvPr>
            <p:ph type="subTitle" idx="1"/>
          </p:nvPr>
        </p:nvSpPr>
        <p:spPr>
          <a:xfrm>
            <a:off x="304800" y="762000"/>
            <a:ext cx="8991600" cy="5667396"/>
          </a:xfrm>
        </p:spPr>
        <p:txBody>
          <a:bodyPr/>
          <a:lstStyle/>
          <a:p>
            <a:pPr algn="l" eaLnBrk="1" hangingPunct="1">
              <a:lnSpc>
                <a:spcPct val="80000"/>
              </a:lnSpc>
            </a:pPr>
            <a:r>
              <a:rPr lang="en-US" b="1" dirty="0" smtClean="0">
                <a:latin typeface="Arial" pitchFamily="34" charset="0"/>
              </a:rPr>
              <a:t>is a naturally occurring element that is used  in the manufacturing of many industrial and domestic products</a:t>
            </a:r>
          </a:p>
          <a:p>
            <a:pPr algn="l" eaLnBrk="1" hangingPunct="1">
              <a:lnSpc>
                <a:spcPct val="80000"/>
              </a:lnSpc>
            </a:pPr>
            <a:r>
              <a:rPr lang="en-US" sz="2800" b="1" dirty="0" smtClean="0">
                <a:latin typeface="Arial" pitchFamily="34" charset="0"/>
              </a:rPr>
              <a:t>1. Health problems associated with the over exposure to lead are anemia, birth defects, bone damage, neurological damage, kidney damage,             and others.</a:t>
            </a:r>
            <a:br>
              <a:rPr lang="en-US" sz="2800" b="1" dirty="0" smtClean="0">
                <a:latin typeface="Arial" pitchFamily="34" charset="0"/>
              </a:rPr>
            </a:br>
            <a:r>
              <a:rPr lang="en-US" sz="2800" b="1" dirty="0" smtClean="0">
                <a:latin typeface="Arial" pitchFamily="34" charset="0"/>
              </a:rPr>
              <a:t>2. Exposure is by ingestion and inhalation.</a:t>
            </a:r>
            <a:br>
              <a:rPr lang="en-US" sz="2800" b="1" dirty="0" smtClean="0">
                <a:latin typeface="Arial" pitchFamily="34" charset="0"/>
              </a:rPr>
            </a:br>
            <a:r>
              <a:rPr lang="en-US" sz="2800" b="1" dirty="0" smtClean="0">
                <a:latin typeface="Arial" pitchFamily="34" charset="0"/>
              </a:rPr>
              <a:t>3. Children are particularly at risk from eating  peeling lead paint.</a:t>
            </a:r>
            <a:br>
              <a:rPr lang="en-US" sz="2800" b="1" dirty="0" smtClean="0">
                <a:latin typeface="Arial" pitchFamily="34" charset="0"/>
              </a:rPr>
            </a:br>
            <a:r>
              <a:rPr lang="en-US" sz="2800" b="1" dirty="0" smtClean="0">
                <a:latin typeface="Arial" pitchFamily="34" charset="0"/>
              </a:rPr>
              <a:t/>
            </a:r>
            <a:br>
              <a:rPr lang="en-US" sz="2800" b="1" dirty="0" smtClean="0">
                <a:latin typeface="Arial" pitchFamily="34" charset="0"/>
              </a:rPr>
            </a:br>
            <a:endParaRPr lang="en-US" sz="2800" b="1" dirty="0" smtClean="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0"/>
            <a:ext cx="7772400" cy="990600"/>
          </a:xfrm>
        </p:spPr>
        <p:txBody>
          <a:bodyPr/>
          <a:lstStyle/>
          <a:p>
            <a:pPr eaLnBrk="1" hangingPunct="1"/>
            <a:r>
              <a:rPr lang="en-US" sz="3600" b="1" smtClean="0">
                <a:solidFill>
                  <a:schemeClr val="accent1"/>
                </a:solidFill>
                <a:latin typeface="Arial" pitchFamily="34" charset="0"/>
              </a:rPr>
              <a:t>II. Physical hazards</a:t>
            </a:r>
            <a:endParaRPr lang="en-US" sz="3600" smtClean="0"/>
          </a:p>
        </p:txBody>
      </p:sp>
      <p:sp>
        <p:nvSpPr>
          <p:cNvPr id="15363" name="Rectangle 3"/>
          <p:cNvSpPr>
            <a:spLocks noGrp="1" noChangeArrowheads="1"/>
          </p:cNvSpPr>
          <p:nvPr>
            <p:ph type="subTitle" idx="1"/>
          </p:nvPr>
        </p:nvSpPr>
        <p:spPr>
          <a:xfrm>
            <a:off x="381000" y="1071546"/>
            <a:ext cx="8763000" cy="4953000"/>
          </a:xfrm>
        </p:spPr>
        <p:txBody>
          <a:bodyPr/>
          <a:lstStyle/>
          <a:p>
            <a:pPr algn="l" eaLnBrk="1" hangingPunct="1">
              <a:lnSpc>
                <a:spcPct val="80000"/>
              </a:lnSpc>
            </a:pPr>
            <a:r>
              <a:rPr lang="en-US" b="1" dirty="0" smtClean="0">
                <a:latin typeface="Arial" pitchFamily="34" charset="0"/>
              </a:rPr>
              <a:t>include airborne particles, humidity, equipment design and radiation</a:t>
            </a:r>
          </a:p>
          <a:p>
            <a:pPr algn="l" eaLnBrk="1" hangingPunct="1">
              <a:lnSpc>
                <a:spcPct val="80000"/>
              </a:lnSpc>
            </a:pPr>
            <a:endParaRPr lang="en-US" b="1" dirty="0" smtClean="0">
              <a:latin typeface="Arial" pitchFamily="34" charset="0"/>
            </a:endParaRPr>
          </a:p>
          <a:p>
            <a:pPr algn="l" eaLnBrk="1" hangingPunct="1">
              <a:lnSpc>
                <a:spcPct val="80000"/>
              </a:lnSpc>
            </a:pPr>
            <a:r>
              <a:rPr lang="en-US" b="1" dirty="0" smtClean="0">
                <a:latin typeface="Arial" pitchFamily="34" charset="0"/>
              </a:rPr>
              <a:t/>
            </a:r>
            <a:br>
              <a:rPr lang="en-US" b="1" dirty="0" smtClean="0">
                <a:latin typeface="Arial" pitchFamily="34" charset="0"/>
              </a:rPr>
            </a:br>
            <a:endParaRPr lang="en-US" b="1" dirty="0" smtClean="0">
              <a:latin typeface="Arial" pitchFamily="34" charset="0"/>
            </a:endParaRPr>
          </a:p>
          <a:p>
            <a:pPr algn="l" eaLnBrk="1" hangingPunct="1">
              <a:lnSpc>
                <a:spcPct val="80000"/>
              </a:lnSpc>
            </a:pPr>
            <a:r>
              <a:rPr lang="en-US" sz="3000" b="1" dirty="0" smtClean="0">
                <a:latin typeface="Arial" pitchFamily="34" charset="0"/>
              </a:rPr>
              <a:t/>
            </a:r>
            <a:br>
              <a:rPr lang="en-US" sz="3000" b="1" dirty="0" smtClean="0">
                <a:latin typeface="Arial" pitchFamily="34" charset="0"/>
              </a:rPr>
            </a:br>
            <a:endParaRPr lang="en-US" sz="3000" b="1" dirty="0" smtClean="0">
              <a:latin typeface="Arial" pitchFamily="34" charset="0"/>
            </a:endParaRPr>
          </a:p>
        </p:txBody>
      </p:sp>
      <p:sp>
        <p:nvSpPr>
          <p:cNvPr id="4" name="Rectangle 2"/>
          <p:cNvSpPr txBox="1">
            <a:spLocks noChangeArrowheads="1"/>
          </p:cNvSpPr>
          <p:nvPr/>
        </p:nvSpPr>
        <p:spPr bwMode="auto">
          <a:xfrm>
            <a:off x="428596" y="3214686"/>
            <a:ext cx="8715404" cy="178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smtClean="0">
                <a:ln>
                  <a:noFill/>
                </a:ln>
                <a:solidFill>
                  <a:schemeClr val="tx2"/>
                </a:solidFill>
                <a:effectLst/>
                <a:uLnTx/>
                <a:uFillTx/>
                <a:latin typeface="+mj-lt"/>
                <a:ea typeface="+mj-ea"/>
                <a:cs typeface="Times New Roman" pitchFamily="18" charset="0"/>
              </a:rPr>
              <a:t>	</a:t>
            </a:r>
            <a:br>
              <a:rPr kumimoji="0" lang="en-US" sz="4400" b="1" i="0" u="none" strike="noStrike" kern="0" cap="none" spc="0" normalizeH="0" baseline="0" noProof="0" smtClean="0">
                <a:ln>
                  <a:noFill/>
                </a:ln>
                <a:solidFill>
                  <a:schemeClr val="tx2"/>
                </a:solidFill>
                <a:effectLst/>
                <a:uLnTx/>
                <a:uFillTx/>
                <a:latin typeface="+mj-lt"/>
                <a:ea typeface="+mj-ea"/>
                <a:cs typeface="Times New Roman" pitchFamily="18" charset="0"/>
              </a:rPr>
            </a:br>
            <a:r>
              <a:rPr kumimoji="0" lang="en-US" sz="4400" b="1" i="0" u="none" strike="noStrike" kern="0" cap="none" spc="0" normalizeH="0" baseline="0" noProof="0" smtClean="0">
                <a:ln>
                  <a:noFill/>
                </a:ln>
                <a:solidFill>
                  <a:schemeClr val="tx2"/>
                </a:solidFill>
                <a:effectLst/>
                <a:uLnTx/>
                <a:uFillTx/>
                <a:latin typeface="+mj-lt"/>
                <a:ea typeface="+mj-ea"/>
                <a:cs typeface="Times New Roman" pitchFamily="18" charset="0"/>
              </a:rPr>
              <a:t/>
            </a:r>
            <a:br>
              <a:rPr kumimoji="0" lang="en-US" sz="4400" b="1" i="0" u="none" strike="noStrike" kern="0" cap="none" spc="0" normalizeH="0" baseline="0" noProof="0" smtClean="0">
                <a:ln>
                  <a:noFill/>
                </a:ln>
                <a:solidFill>
                  <a:schemeClr val="tx2"/>
                </a:solidFill>
                <a:effectLst/>
                <a:uLnTx/>
                <a:uFillTx/>
                <a:latin typeface="+mj-lt"/>
                <a:ea typeface="+mj-ea"/>
                <a:cs typeface="Times New Roman" pitchFamily="18" charset="0"/>
              </a:rPr>
            </a:br>
            <a:r>
              <a:rPr kumimoji="0" lang="en-US" sz="3200" b="1" i="0" u="none" strike="noStrike" kern="0" cap="none" spc="0" normalizeH="0" baseline="0" noProof="0" smtClean="0">
                <a:ln>
                  <a:noFill/>
                </a:ln>
                <a:solidFill>
                  <a:schemeClr val="accent1"/>
                </a:solidFill>
                <a:effectLst/>
                <a:uLnTx/>
                <a:uFillTx/>
                <a:latin typeface="Arial" pitchFamily="34" charset="0"/>
                <a:ea typeface="+mj-ea"/>
                <a:cs typeface="Times New Roman" pitchFamily="18" charset="0"/>
              </a:rPr>
              <a:t>III. Psychological hazards</a:t>
            </a:r>
            <a:r>
              <a:rPr kumimoji="0" lang="en-US" sz="3200" b="0" i="0" u="none" strike="noStrike" kern="0" cap="none" spc="0" normalizeH="0" baseline="0" noProof="0" smtClean="0">
                <a:ln>
                  <a:noFill/>
                </a:ln>
                <a:solidFill>
                  <a:schemeClr val="accent1"/>
                </a:solidFill>
                <a:effectLst/>
                <a:uLnTx/>
                <a:uFillTx/>
                <a:latin typeface="Arial" pitchFamily="34" charset="0"/>
                <a:ea typeface="+mj-ea"/>
                <a:cs typeface="Times New Roman" pitchFamily="18" charset="0"/>
              </a:rPr>
              <a:t> </a:t>
            </a:r>
            <a:br>
              <a:rPr kumimoji="0" lang="en-US" sz="3200" b="0" i="0" u="none" strike="noStrike" kern="0" cap="none" spc="0" normalizeH="0" baseline="0" noProof="0" smtClean="0">
                <a:ln>
                  <a:noFill/>
                </a:ln>
                <a:solidFill>
                  <a:schemeClr val="accent1"/>
                </a:solidFill>
                <a:effectLst/>
                <a:uLnTx/>
                <a:uFillTx/>
                <a:latin typeface="Arial" pitchFamily="34" charset="0"/>
                <a:ea typeface="+mj-ea"/>
                <a:cs typeface="Times New Roman" pitchFamily="18" charset="0"/>
              </a:rPr>
            </a:br>
            <a:r>
              <a:rPr kumimoji="0" lang="en-US" sz="2800" b="1" i="0" u="none" strike="noStrike" kern="0" cap="none" spc="0" normalizeH="0" baseline="0" noProof="0" smtClean="0">
                <a:ln>
                  <a:noFill/>
                </a:ln>
                <a:solidFill>
                  <a:schemeClr val="tx2"/>
                </a:solidFill>
                <a:effectLst/>
                <a:uLnTx/>
                <a:uFillTx/>
                <a:latin typeface="Arial" pitchFamily="34" charset="0"/>
                <a:ea typeface="+mj-ea"/>
                <a:cs typeface="Times New Roman" pitchFamily="18" charset="0"/>
              </a:rPr>
              <a:t>are environmental factors that produce psychological changes expressed as stress, depression, hysteria.</a:t>
            </a:r>
            <a:br>
              <a:rPr kumimoji="0" lang="en-US" sz="2800" b="1" i="0" u="none" strike="noStrike" kern="0" cap="none" spc="0" normalizeH="0" baseline="0" noProof="0" smtClean="0">
                <a:ln>
                  <a:noFill/>
                </a:ln>
                <a:solidFill>
                  <a:schemeClr val="tx2"/>
                </a:solidFill>
                <a:effectLst/>
                <a:uLnTx/>
                <a:uFillTx/>
                <a:latin typeface="Arial" pitchFamily="34" charset="0"/>
                <a:ea typeface="+mj-ea"/>
                <a:cs typeface="Times New Roman" pitchFamily="18" charset="0"/>
              </a:rPr>
            </a:br>
            <a:r>
              <a:rPr kumimoji="0" lang="en-US" sz="4800" b="1" i="0" u="none" strike="noStrike" kern="0" cap="none" spc="0" normalizeH="0" baseline="0" noProof="0" smtClean="0">
                <a:ln>
                  <a:noFill/>
                </a:ln>
                <a:solidFill>
                  <a:schemeClr val="tx2"/>
                </a:solidFill>
                <a:effectLst/>
                <a:uLnTx/>
                <a:uFillTx/>
                <a:latin typeface="Arial" pitchFamily="34" charset="0"/>
                <a:ea typeface="+mj-ea"/>
                <a:cs typeface="Times New Roman" pitchFamily="18" charset="0"/>
              </a:rPr>
              <a:t/>
            </a:r>
            <a:br>
              <a:rPr kumimoji="0" lang="en-US" sz="4800" b="1" i="0" u="none" strike="noStrike" kern="0" cap="none" spc="0" normalizeH="0" baseline="0" noProof="0" smtClean="0">
                <a:ln>
                  <a:noFill/>
                </a:ln>
                <a:solidFill>
                  <a:schemeClr val="tx2"/>
                </a:solidFill>
                <a:effectLst/>
                <a:uLnTx/>
                <a:uFillTx/>
                <a:latin typeface="Arial" pitchFamily="34" charset="0"/>
                <a:ea typeface="+mj-ea"/>
                <a:cs typeface="Times New Roman" pitchFamily="18" charset="0"/>
              </a:rPr>
            </a:br>
            <a:endParaRPr kumimoji="0" lang="en-US" sz="4400" b="0" i="0" u="none" strike="noStrike" kern="0" cap="none" spc="0" normalizeH="0" baseline="0" noProof="0" dirty="0" smtClean="0">
              <a:ln>
                <a:noFill/>
              </a:ln>
              <a:solidFill>
                <a:schemeClr val="tx2"/>
              </a:solidFill>
              <a:effectLst/>
              <a:uLnTx/>
              <a:uFillTx/>
              <a:latin typeface="+mj-lt"/>
              <a:ea typeface="+mj-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381000" y="714356"/>
            <a:ext cx="8686800" cy="5534044"/>
          </a:xfrm>
        </p:spPr>
        <p:txBody>
          <a:bodyPr/>
          <a:lstStyle/>
          <a:p>
            <a:pPr algn="l" eaLnBrk="1" hangingPunct="1"/>
            <a:r>
              <a:rPr lang="en-US" b="1" dirty="0" smtClean="0">
                <a:solidFill>
                  <a:schemeClr val="accent1"/>
                </a:solidFill>
                <a:latin typeface="Arial" pitchFamily="34" charset="0"/>
                <a:cs typeface="Times New Roman" pitchFamily="18" charset="0"/>
              </a:rPr>
              <a:t>IV. Sociological hazards</a:t>
            </a:r>
            <a:r>
              <a:rPr lang="en-US" dirty="0" smtClean="0">
                <a:latin typeface="Arial" pitchFamily="34" charset="0"/>
                <a:cs typeface="Times New Roman" pitchFamily="18" charset="0"/>
              </a:rPr>
              <a:t> </a:t>
            </a:r>
          </a:p>
          <a:p>
            <a:pPr algn="l" eaLnBrk="1" hangingPunct="1"/>
            <a:r>
              <a:rPr lang="en-US" sz="2400" b="1" dirty="0" smtClean="0">
                <a:latin typeface="Arial" pitchFamily="34" charset="0"/>
                <a:cs typeface="Times New Roman" pitchFamily="18" charset="0"/>
              </a:rPr>
              <a:t>are those that result from living in a society where one experiences noise, lack of privacy and overcrowding.</a:t>
            </a:r>
            <a:br>
              <a:rPr lang="en-US" sz="2400" b="1" dirty="0" smtClean="0">
                <a:latin typeface="Arial" pitchFamily="34" charset="0"/>
                <a:cs typeface="Times New Roman" pitchFamily="18" charset="0"/>
              </a:rPr>
            </a:br>
            <a:endParaRPr lang="en-US" sz="2800" b="1" dirty="0" smtClean="0">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533400"/>
            <a:ext cx="8458200" cy="6248400"/>
          </a:xfrm>
        </p:spPr>
        <p:txBody>
          <a:bodyPr/>
          <a:lstStyle/>
          <a:p>
            <a:pPr algn="l" eaLnBrk="1" hangingPunct="1"/>
            <a:r>
              <a:rPr lang="en-US" sz="3600" b="1" dirty="0" smtClean="0">
                <a:solidFill>
                  <a:schemeClr val="accent1"/>
                </a:solidFill>
                <a:latin typeface="Arial" pitchFamily="34" charset="0"/>
                <a:cs typeface="Times New Roman" pitchFamily="18" charset="0"/>
              </a:rPr>
              <a:t>V. Site and Location Hazards</a:t>
            </a:r>
            <a:r>
              <a:rPr lang="en-US" sz="3600" b="1" u="sng" dirty="0" smtClean="0">
                <a:solidFill>
                  <a:schemeClr val="accent1"/>
                </a:solidFill>
                <a:latin typeface="Arial" pitchFamily="34" charset="0"/>
                <a:cs typeface="Times New Roman" pitchFamily="18" charset="0"/>
              </a:rPr>
              <a:t> </a:t>
            </a:r>
            <a:br>
              <a:rPr lang="en-US" sz="3600" b="1" u="sng" dirty="0" smtClean="0">
                <a:solidFill>
                  <a:schemeClr val="accent1"/>
                </a:solidFill>
                <a:latin typeface="Arial" pitchFamily="34" charset="0"/>
                <a:cs typeface="Times New Roman" pitchFamily="18" charset="0"/>
              </a:rPr>
            </a:br>
            <a:r>
              <a:rPr lang="en-US" sz="3100" b="1" dirty="0" smtClean="0">
                <a:latin typeface="Arial" pitchFamily="34" charset="0"/>
                <a:cs typeface="Times New Roman" pitchFamily="18" charset="0"/>
              </a:rPr>
              <a:t>A. Natural disasters are geographical and meteorological events of such magnitude and proximity to communities that they produce significant damage and injuries.</a:t>
            </a:r>
            <a:br>
              <a:rPr lang="en-US" sz="3100" b="1" dirty="0" smtClean="0">
                <a:latin typeface="Arial" pitchFamily="34" charset="0"/>
                <a:cs typeface="Times New Roman" pitchFamily="18" charset="0"/>
              </a:rPr>
            </a:br>
            <a:r>
              <a:rPr lang="en-US" sz="3100" b="1" dirty="0" smtClean="0">
                <a:latin typeface="Arial" pitchFamily="34" charset="0"/>
                <a:cs typeface="Times New Roman" pitchFamily="18" charset="0"/>
              </a:rPr>
              <a:t/>
            </a:r>
            <a:br>
              <a:rPr lang="en-US" sz="3100" b="1" dirty="0" smtClean="0">
                <a:latin typeface="Arial" pitchFamily="34" charset="0"/>
                <a:cs typeface="Times New Roman" pitchFamily="18" charset="0"/>
              </a:rPr>
            </a:br>
            <a:r>
              <a:rPr lang="en-US" sz="2800" b="1" dirty="0" smtClean="0">
                <a:latin typeface="Arial" pitchFamily="34" charset="0"/>
                <a:cs typeface="Times New Roman" pitchFamily="18" charset="0"/>
              </a:rPr>
              <a:t>1. Examples are cyclones, earthquakes, floods, hurricanes, tornadoes, typhoons, and volcanic eruptions.</a:t>
            </a:r>
            <a:br>
              <a:rPr lang="en-US" sz="2800" b="1" dirty="0" smtClean="0">
                <a:latin typeface="Arial" pitchFamily="34" charset="0"/>
                <a:cs typeface="Times New Roman" pitchFamily="18" charset="0"/>
              </a:rPr>
            </a:br>
            <a:r>
              <a:rPr lang="en-US" sz="2800" b="1" dirty="0" smtClean="0">
                <a:latin typeface="Arial" pitchFamily="34" charset="0"/>
                <a:cs typeface="Times New Roman" pitchFamily="18" charset="0"/>
              </a:rPr>
              <a:t>2. The magnitude of devastation of these events can sometimes be great.</a:t>
            </a:r>
            <a:br>
              <a:rPr lang="en-US" sz="2800" b="1" dirty="0" smtClean="0">
                <a:latin typeface="Arial" pitchFamily="34" charset="0"/>
                <a:cs typeface="Times New Roman" pitchFamily="18" charset="0"/>
              </a:rPr>
            </a:br>
            <a:r>
              <a:rPr lang="en-US" sz="2800" b="1" dirty="0" smtClean="0">
                <a:latin typeface="Arial" pitchFamily="34" charset="0"/>
                <a:cs typeface="Times New Roman" pitchFamily="18" charset="0"/>
              </a:rPr>
              <a:t>3. Biological, psychological and sociological hazards may increase following a natural disaster.</a:t>
            </a:r>
            <a:br>
              <a:rPr lang="en-US" sz="2800" b="1" dirty="0" smtClean="0">
                <a:latin typeface="Arial" pitchFamily="34" charset="0"/>
                <a:cs typeface="Times New Roman" pitchFamily="18" charset="0"/>
              </a:rPr>
            </a:br>
            <a:endParaRPr lang="en-US" sz="2400" dirty="0" smtClean="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latin typeface="Baskerville Old Face" pitchFamily="18" charset="0"/>
              </a:rPr>
              <a:t>Public health in workplace</a:t>
            </a:r>
            <a:endParaRPr lang="en-US" b="1" dirty="0">
              <a:latin typeface="Baskerville Old Face" pitchFamily="18" charset="0"/>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Definitions </a:t>
            </a:r>
            <a:endParaRPr lang="en-US" b="1" dirty="0">
              <a:solidFill>
                <a:srgbClr val="FF0000"/>
              </a:solidFill>
            </a:endParaRPr>
          </a:p>
        </p:txBody>
      </p:sp>
      <p:pic>
        <p:nvPicPr>
          <p:cNvPr id="4" name="Content Placeholder 3" descr="Picture1.jpg"/>
          <p:cNvPicPr>
            <a:picLocks noGrp="1" noChangeAspect="1"/>
          </p:cNvPicPr>
          <p:nvPr>
            <p:ph idx="1"/>
          </p:nvPr>
        </p:nvPicPr>
        <p:blipFill>
          <a:blip r:embed="rId2"/>
          <a:stretch>
            <a:fillRect/>
          </a:stretch>
        </p:blipFill>
        <p:spPr>
          <a:xfrm>
            <a:off x="3066221" y="2637054"/>
            <a:ext cx="3011557" cy="2452255"/>
          </a:xfrm>
        </p:spPr>
      </p:pic>
      <p:pic>
        <p:nvPicPr>
          <p:cNvPr id="6" name="Picture 4" descr="1"/>
          <p:cNvPicPr>
            <a:picLocks noGrp="1" noChangeAspect="1" noChangeArrowheads="1"/>
          </p:cNvPicPr>
          <p:nvPr>
            <p:ph sz="quarter" idx="4294967295"/>
          </p:nvPr>
        </p:nvPicPr>
        <p:blipFill>
          <a:blip r:embed="rId3"/>
          <a:stretch>
            <a:fillRect/>
          </a:stretch>
        </p:blipFill>
        <p:spPr bwMode="auto">
          <a:xfrm>
            <a:off x="7124700" y="1643063"/>
            <a:ext cx="2019300" cy="1828800"/>
          </a:xfrm>
          <a:prstGeom prst="rect">
            <a:avLst/>
          </a:prstGeom>
          <a:noFill/>
          <a:ln w="9525">
            <a:noFill/>
            <a:miter lim="800000"/>
            <a:headEnd/>
            <a:tailEnd/>
          </a:ln>
        </p:spPr>
      </p:pic>
      <p:sp>
        <p:nvSpPr>
          <p:cNvPr id="8" name="Text Placeholder 7"/>
          <p:cNvSpPr>
            <a:spLocks noGrp="1"/>
          </p:cNvSpPr>
          <p:nvPr>
            <p:ph type="body" idx="4294967295"/>
          </p:nvPr>
        </p:nvSpPr>
        <p:spPr>
          <a:xfrm>
            <a:off x="0" y="1214438"/>
            <a:ext cx="3929063" cy="5643562"/>
          </a:xfrm>
        </p:spPr>
        <p:txBody>
          <a:bodyPr>
            <a:normAutofit/>
          </a:bodyPr>
          <a:lstStyle/>
          <a:p>
            <a:pPr algn="just"/>
            <a:r>
              <a:rPr lang="en-US" sz="3200" b="1" u="sng" dirty="0" smtClean="0"/>
              <a:t>Public health in workplace:</a:t>
            </a:r>
            <a:r>
              <a:rPr lang="en-US" sz="3200" b="1" dirty="0" smtClean="0"/>
              <a:t> </a:t>
            </a:r>
            <a:r>
              <a:rPr lang="en-US" sz="3200" dirty="0" smtClean="0"/>
              <a:t>“</a:t>
            </a:r>
            <a:r>
              <a:rPr lang="en-US" sz="3200" b="0" dirty="0" smtClean="0"/>
              <a:t>working to improve quality of life for every worker in wider issues affecting health”</a:t>
            </a:r>
          </a:p>
          <a:p>
            <a:pPr algn="just"/>
            <a:endParaRPr lang="en-US" sz="3200" dirty="0"/>
          </a:p>
        </p:txBody>
      </p:sp>
      <p:sp>
        <p:nvSpPr>
          <p:cNvPr id="9" name="Text Placeholder 8"/>
          <p:cNvSpPr>
            <a:spLocks noGrp="1"/>
          </p:cNvSpPr>
          <p:nvPr>
            <p:ph type="body" sz="quarter" idx="4294967295"/>
          </p:nvPr>
        </p:nvSpPr>
        <p:spPr>
          <a:xfrm>
            <a:off x="3929059" y="1428750"/>
            <a:ext cx="5214942" cy="5429250"/>
          </a:xfrm>
        </p:spPr>
        <p:txBody>
          <a:bodyPr>
            <a:noAutofit/>
          </a:bodyPr>
          <a:lstStyle/>
          <a:p>
            <a:endParaRPr lang="en-US" sz="3200" dirty="0" smtClean="0"/>
          </a:p>
          <a:p>
            <a:endParaRPr lang="en-US" sz="3200" dirty="0" smtClean="0"/>
          </a:p>
          <a:p>
            <a:endParaRPr lang="en-US" sz="3200" dirty="0" smtClean="0"/>
          </a:p>
          <a:p>
            <a:endParaRPr lang="en-US" sz="3200" dirty="0" smtClean="0"/>
          </a:p>
          <a:p>
            <a:pPr algn="just"/>
            <a:r>
              <a:rPr lang="en-US" sz="3200" b="1" u="sng" dirty="0" smtClean="0"/>
              <a:t>                  Workplace</a:t>
            </a:r>
            <a:r>
              <a:rPr lang="en-US" sz="3200" b="1" u="sng" dirty="0" smtClean="0"/>
              <a:t>:</a:t>
            </a:r>
          </a:p>
          <a:p>
            <a:pPr algn="just"/>
            <a:r>
              <a:rPr lang="en-US" sz="3200" dirty="0" smtClean="0"/>
              <a:t> “</a:t>
            </a:r>
            <a:r>
              <a:rPr lang="en-US" sz="3200" b="0" dirty="0" smtClean="0"/>
              <a:t>an environment in which full-time employees may spend 50% of their waking </a:t>
            </a:r>
            <a:r>
              <a:rPr lang="en-US" sz="3200" b="0" dirty="0" smtClean="0"/>
              <a:t>time</a:t>
            </a:r>
            <a:r>
              <a:rPr lang="en-US" dirty="0" smtClean="0"/>
              <a:t>”</a:t>
            </a:r>
            <a:endParaRPr lang="en-US" sz="3200" dirty="0"/>
          </a:p>
        </p:txBody>
      </p:sp>
      <p:pic>
        <p:nvPicPr>
          <p:cNvPr id="7" name="Picture 5" descr="Go to fullsize image">
            <a:hlinkClick r:id="rId4"/>
          </p:cNvPr>
          <p:cNvPicPr>
            <a:picLocks noChangeAspect="1" noChangeArrowheads="1"/>
          </p:cNvPicPr>
          <p:nvPr/>
        </p:nvPicPr>
        <p:blipFill>
          <a:blip r:embed="rId5"/>
          <a:srcRect/>
          <a:stretch>
            <a:fillRect/>
          </a:stretch>
        </p:blipFill>
        <p:spPr bwMode="auto">
          <a:xfrm>
            <a:off x="0" y="4714884"/>
            <a:ext cx="2714644"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a:bodyPr>
          <a:lstStyle/>
          <a:p>
            <a:r>
              <a:rPr lang="en-US" sz="3600" b="1" dirty="0" smtClean="0">
                <a:solidFill>
                  <a:srgbClr val="FF0000"/>
                </a:solidFill>
              </a:rPr>
              <a:t>Impact of workplace on health</a:t>
            </a:r>
            <a:endParaRPr lang="en-US" sz="3600" b="1" dirty="0">
              <a:solidFill>
                <a:srgbClr val="FF0000"/>
              </a:solidFill>
            </a:endParaRPr>
          </a:p>
        </p:txBody>
      </p:sp>
      <p:sp>
        <p:nvSpPr>
          <p:cNvPr id="3" name="عنصر نائب للمحتوى 2"/>
          <p:cNvSpPr>
            <a:spLocks noGrp="1"/>
          </p:cNvSpPr>
          <p:nvPr>
            <p:ph idx="1"/>
          </p:nvPr>
        </p:nvSpPr>
        <p:spPr>
          <a:xfrm>
            <a:off x="285720" y="1000108"/>
            <a:ext cx="8643998" cy="5643602"/>
          </a:xfrm>
        </p:spPr>
        <p:txBody>
          <a:bodyPr>
            <a:normAutofit/>
          </a:bodyPr>
          <a:lstStyle/>
          <a:p>
            <a:pPr algn="just"/>
            <a:r>
              <a:rPr lang="en-US" dirty="0" smtClean="0"/>
              <a:t>Work is one of key </a:t>
            </a:r>
            <a:r>
              <a:rPr lang="en-US" b="1" dirty="0" smtClean="0"/>
              <a:t>determinants</a:t>
            </a:r>
            <a:r>
              <a:rPr lang="en-US" dirty="0" smtClean="0"/>
              <a:t> of health. </a:t>
            </a:r>
          </a:p>
          <a:p>
            <a:pPr algn="just"/>
            <a:r>
              <a:rPr lang="en-US" dirty="0" smtClean="0"/>
              <a:t>Much of its significance lies in </a:t>
            </a:r>
            <a:r>
              <a:rPr lang="en-US" b="1" dirty="0" smtClean="0"/>
              <a:t>socio-economic</a:t>
            </a:r>
            <a:r>
              <a:rPr lang="en-US" dirty="0" smtClean="0"/>
              <a:t> benefits </a:t>
            </a:r>
            <a:r>
              <a:rPr lang="en-US" dirty="0" smtClean="0"/>
              <a:t>(financial </a:t>
            </a:r>
            <a:r>
              <a:rPr lang="en-US" dirty="0" smtClean="0"/>
              <a:t>stability). </a:t>
            </a:r>
          </a:p>
          <a:p>
            <a:pPr algn="just"/>
            <a:r>
              <a:rPr lang="en-US" dirty="0" smtClean="0"/>
              <a:t>Work is intrinsically good for human being and </a:t>
            </a:r>
            <a:r>
              <a:rPr lang="en-US" b="1" dirty="0" smtClean="0"/>
              <a:t>unemployment has a greater detrimental</a:t>
            </a:r>
            <a:r>
              <a:rPr lang="en-US" dirty="0" smtClean="0"/>
              <a:t> effect on health than work.</a:t>
            </a:r>
          </a:p>
          <a:p>
            <a:pPr algn="just">
              <a:buNone/>
            </a:pPr>
            <a:endParaRPr lang="en-US" dirty="0" smtClean="0"/>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76200"/>
            <a:ext cx="7772400" cy="1143000"/>
          </a:xfrm>
        </p:spPr>
        <p:txBody>
          <a:bodyPr/>
          <a:lstStyle/>
          <a:p>
            <a:pPr eaLnBrk="1" hangingPunct="1"/>
            <a:r>
              <a:rPr lang="en-US" sz="3200" b="1" smtClean="0">
                <a:latin typeface="Arial" pitchFamily="34" charset="0"/>
                <a:cs typeface="Times New Roman" pitchFamily="18" charset="0"/>
              </a:rPr>
              <a:t>INTRODUCTION TO ENVIRONMENT AND HEALTH</a:t>
            </a:r>
            <a:r>
              <a:rPr lang="en-US" b="1" smtClean="0">
                <a:cs typeface="Times New Roman" pitchFamily="18" charset="0"/>
              </a:rPr>
              <a:t> </a:t>
            </a:r>
          </a:p>
        </p:txBody>
      </p:sp>
      <p:sp>
        <p:nvSpPr>
          <p:cNvPr id="3075" name="Rectangle 3"/>
          <p:cNvSpPr>
            <a:spLocks noGrp="1" noChangeArrowheads="1"/>
          </p:cNvSpPr>
          <p:nvPr>
            <p:ph type="subTitle" idx="1"/>
          </p:nvPr>
        </p:nvSpPr>
        <p:spPr>
          <a:xfrm>
            <a:off x="457200" y="1295400"/>
            <a:ext cx="8534400" cy="4572000"/>
          </a:xfrm>
        </p:spPr>
        <p:txBody>
          <a:bodyPr/>
          <a:lstStyle/>
          <a:p>
            <a:pPr algn="just" eaLnBrk="1" hangingPunct="1"/>
            <a:r>
              <a:rPr lang="en-US" b="1" smtClean="0">
                <a:latin typeface="Arial" pitchFamily="34" charset="0"/>
                <a:cs typeface="Times New Roman" pitchFamily="18" charset="0"/>
              </a:rPr>
              <a:t>OBJECTIVES:	</a:t>
            </a:r>
            <a:endParaRPr lang="en-US" sz="2800" smtClean="0">
              <a:latin typeface="Arial" pitchFamily="34" charset="0"/>
              <a:cs typeface="Times New Roman" pitchFamily="18" charset="0"/>
            </a:endParaRPr>
          </a:p>
          <a:p>
            <a:pPr algn="just" eaLnBrk="1" hangingPunct="1"/>
            <a:r>
              <a:rPr lang="en-US" b="1" smtClean="0">
                <a:latin typeface="Arial" pitchFamily="34" charset="0"/>
                <a:cs typeface="Times New Roman" pitchFamily="18" charset="0"/>
              </a:rPr>
              <a:t>At the end of this session the participants should be able to conceptualize:</a:t>
            </a:r>
            <a:endParaRPr lang="en-US" sz="2800" smtClean="0">
              <a:latin typeface="Arial" pitchFamily="34" charset="0"/>
              <a:cs typeface="Times New Roman" pitchFamily="18" charset="0"/>
            </a:endParaRPr>
          </a:p>
          <a:p>
            <a:pPr algn="l" eaLnBrk="1" hangingPunct="1"/>
            <a:r>
              <a:rPr lang="en-US" sz="2800" b="1" smtClean="0">
                <a:latin typeface="Arial" pitchFamily="34" charset="0"/>
                <a:cs typeface="Times New Roman" pitchFamily="18" charset="0"/>
              </a:rPr>
              <a:t>-health in its physical, mental, social and spiritual context.</a:t>
            </a:r>
            <a:endParaRPr lang="en-US" sz="2800" smtClean="0">
              <a:latin typeface="Arial" pitchFamily="34" charset="0"/>
              <a:cs typeface="Times New Roman" pitchFamily="18" charset="0"/>
            </a:endParaRPr>
          </a:p>
          <a:p>
            <a:pPr algn="l" eaLnBrk="1" hangingPunct="1"/>
            <a:r>
              <a:rPr lang="en-US" sz="2800" smtClean="0">
                <a:latin typeface="Arial" pitchFamily="34" charset="0"/>
                <a:cs typeface="Times New Roman" pitchFamily="18" charset="0"/>
              </a:rPr>
              <a:t>-e</a:t>
            </a:r>
            <a:r>
              <a:rPr lang="en-US" sz="2800" b="1" smtClean="0">
                <a:latin typeface="Arial" pitchFamily="34" charset="0"/>
                <a:cs typeface="Times New Roman" pitchFamily="18" charset="0"/>
              </a:rPr>
              <a:t>nvironment to be an important factor in the interaction of agent and Host in the epidemiological or ecological triad.</a:t>
            </a:r>
            <a:endParaRPr lang="en-US" sz="2800" smtClean="0">
              <a:latin typeface="Arial" pitchFamily="34" charset="0"/>
              <a:cs typeface="Times New Roman" pitchFamily="18" charset="0"/>
            </a:endParaRPr>
          </a:p>
          <a:p>
            <a:pPr algn="l" eaLnBrk="1" hangingPunct="1"/>
            <a:r>
              <a:rPr lang="en-US" sz="2800" b="1" smtClean="0">
                <a:latin typeface="Arial" pitchFamily="34" charset="0"/>
                <a:cs typeface="Times New Roman" pitchFamily="18" charset="0"/>
              </a:rPr>
              <a:t>-the physical, biological and psychosocial environment and understand their impact on health. </a:t>
            </a:r>
            <a:endParaRPr lang="en-US" sz="2800" smtClean="0">
              <a:latin typeface="Arial" pitchFamily="34" charset="0"/>
              <a:cs typeface="Times New Roman" pitchFamily="18" charset="0"/>
            </a:endParaRPr>
          </a:p>
          <a:p>
            <a:pPr algn="l" eaLnBrk="1" hangingPunct="1"/>
            <a:endParaRPr lang="en-US" sz="2800" smtClean="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Occupational hazards</a:t>
            </a:r>
            <a:endParaRPr lang="en-US" b="1" dirty="0"/>
          </a:p>
        </p:txBody>
      </p:sp>
      <p:sp>
        <p:nvSpPr>
          <p:cNvPr id="3" name="Content Placeholder 2"/>
          <p:cNvSpPr>
            <a:spLocks noGrp="1"/>
          </p:cNvSpPr>
          <p:nvPr>
            <p:ph idx="1"/>
          </p:nvPr>
        </p:nvSpPr>
        <p:spPr>
          <a:xfrm>
            <a:off x="214282" y="1600200"/>
            <a:ext cx="8643998" cy="4900634"/>
          </a:xfrm>
        </p:spPr>
        <p:txBody>
          <a:bodyPr>
            <a:normAutofit/>
          </a:bodyPr>
          <a:lstStyle/>
          <a:p>
            <a:pPr algn="just"/>
            <a:r>
              <a:rPr lang="en-US" sz="3600" b="1" dirty="0" smtClean="0"/>
              <a:t>1. Physical: </a:t>
            </a:r>
            <a:r>
              <a:rPr lang="en-US" sz="3600" dirty="0" smtClean="0"/>
              <a:t>pressure, heat, noise, vibration, light.</a:t>
            </a:r>
            <a:endParaRPr lang="en-US" sz="3600" b="1" dirty="0" smtClean="0"/>
          </a:p>
          <a:p>
            <a:pPr algn="just"/>
            <a:r>
              <a:rPr lang="en-US" sz="3600" b="1" dirty="0" smtClean="0"/>
              <a:t>2. Biological: </a:t>
            </a:r>
            <a:r>
              <a:rPr lang="en-US" sz="3600" dirty="0" err="1" smtClean="0"/>
              <a:t>zoonotic</a:t>
            </a:r>
            <a:r>
              <a:rPr lang="en-US" sz="3600" dirty="0" smtClean="0"/>
              <a:t> diseases (brucellosis), infections ( hepatitis B, TB). </a:t>
            </a:r>
            <a:endParaRPr lang="en-US" sz="3600" b="1" dirty="0" smtClean="0"/>
          </a:p>
          <a:p>
            <a:pPr algn="just"/>
            <a:r>
              <a:rPr lang="en-US" sz="3600" b="1" dirty="0" smtClean="0"/>
              <a:t>3. Chemical: </a:t>
            </a:r>
            <a:r>
              <a:rPr lang="en-US" sz="3600" dirty="0" smtClean="0"/>
              <a:t>solids (silicosis, asbestosis), fluids (acids, </a:t>
            </a:r>
            <a:r>
              <a:rPr lang="en-US" sz="3600" dirty="0" err="1" smtClean="0"/>
              <a:t>alkalies</a:t>
            </a:r>
            <a:r>
              <a:rPr lang="en-US" sz="3600" dirty="0" smtClean="0"/>
              <a:t>), gases (CO, fumes).</a:t>
            </a:r>
            <a:endParaRPr lang="en-US" sz="3600" b="1" dirty="0" smtClean="0"/>
          </a:p>
          <a:p>
            <a:pPr algn="just"/>
            <a:r>
              <a:rPr lang="en-US" sz="3600" b="1" dirty="0" smtClean="0"/>
              <a:t>4. Mechanical: </a:t>
            </a:r>
            <a:r>
              <a:rPr lang="en-US" sz="3600" dirty="0" smtClean="0"/>
              <a:t>accidents by machines, falling</a:t>
            </a:r>
            <a:r>
              <a:rPr lang="en-US" dirty="0" smtClean="0"/>
              <a:t>. </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Aims of occupational health</a:t>
            </a:r>
            <a:endParaRPr lang="en-US" b="1" dirty="0">
              <a:solidFill>
                <a:srgbClr val="FF0000"/>
              </a:solidFill>
            </a:endParaRPr>
          </a:p>
        </p:txBody>
      </p:sp>
      <p:sp>
        <p:nvSpPr>
          <p:cNvPr id="3" name="عنصر نائب للمحتوى 2"/>
          <p:cNvSpPr>
            <a:spLocks noGrp="1"/>
          </p:cNvSpPr>
          <p:nvPr>
            <p:ph idx="1"/>
          </p:nvPr>
        </p:nvSpPr>
        <p:spPr>
          <a:xfrm>
            <a:off x="428596" y="1571612"/>
            <a:ext cx="8429684" cy="4929222"/>
          </a:xfrm>
        </p:spPr>
        <p:txBody>
          <a:bodyPr>
            <a:normAutofit/>
          </a:bodyPr>
          <a:lstStyle/>
          <a:p>
            <a:pPr>
              <a:buNone/>
            </a:pPr>
            <a:r>
              <a:rPr lang="en-US" dirty="0" smtClean="0"/>
              <a:t>1- Reducing health inequalities.</a:t>
            </a:r>
          </a:p>
          <a:p>
            <a:pPr>
              <a:buNone/>
            </a:pPr>
            <a:r>
              <a:rPr lang="en-US" dirty="0" smtClean="0"/>
              <a:t>2- Reducing burden of morbidity and mortality.</a:t>
            </a:r>
          </a:p>
          <a:p>
            <a:pPr>
              <a:buNone/>
            </a:pPr>
            <a:r>
              <a:rPr lang="en-US" dirty="0" smtClean="0"/>
              <a:t>3- Creating healthy workplaces, more productive, efficient and safe which empower and value all stakeholders.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Prevention of occupational hazards</a:t>
            </a:r>
            <a:endParaRPr lang="en-US" b="1" dirty="0">
              <a:solidFill>
                <a:srgbClr val="FF0000"/>
              </a:solidFill>
            </a:endParaRPr>
          </a:p>
        </p:txBody>
      </p:sp>
      <p:sp>
        <p:nvSpPr>
          <p:cNvPr id="3" name="Content Placeholder 2"/>
          <p:cNvSpPr>
            <a:spLocks noGrp="1"/>
          </p:cNvSpPr>
          <p:nvPr>
            <p:ph idx="1"/>
          </p:nvPr>
        </p:nvSpPr>
        <p:spPr/>
        <p:txBody>
          <a:bodyPr/>
          <a:lstStyle/>
          <a:p>
            <a:pPr algn="ctr"/>
            <a:r>
              <a:rPr lang="en-US" b="1" dirty="0" smtClean="0"/>
              <a:t>A- Primary prevention.</a:t>
            </a:r>
          </a:p>
          <a:p>
            <a:pPr algn="ctr"/>
            <a:r>
              <a:rPr lang="en-US" b="1" dirty="0" smtClean="0"/>
              <a:t>B- Secondary prevention.</a:t>
            </a:r>
          </a:p>
          <a:p>
            <a:pPr algn="ctr"/>
            <a:r>
              <a:rPr lang="en-US" b="1" dirty="0" smtClean="0"/>
              <a:t>C- Tertiary prevention.</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Primary prevention</a:t>
            </a:r>
            <a:endParaRPr lang="en-US" b="1" dirty="0"/>
          </a:p>
        </p:txBody>
      </p:sp>
      <p:sp>
        <p:nvSpPr>
          <p:cNvPr id="3" name="Content Placeholder 2"/>
          <p:cNvSpPr>
            <a:spLocks noGrp="1"/>
          </p:cNvSpPr>
          <p:nvPr>
            <p:ph idx="1"/>
          </p:nvPr>
        </p:nvSpPr>
        <p:spPr>
          <a:xfrm>
            <a:off x="285720" y="1214422"/>
            <a:ext cx="8643998" cy="5357850"/>
          </a:xfrm>
        </p:spPr>
        <p:txBody>
          <a:bodyPr/>
          <a:lstStyle/>
          <a:p>
            <a:r>
              <a:rPr lang="en-US" dirty="0" smtClean="0"/>
              <a:t>health </a:t>
            </a:r>
            <a:r>
              <a:rPr lang="en-US" dirty="0" smtClean="0"/>
              <a:t>education.</a:t>
            </a:r>
          </a:p>
          <a:p>
            <a:r>
              <a:rPr lang="en-US" dirty="0" smtClean="0"/>
              <a:t>Compliance with legislation.</a:t>
            </a:r>
          </a:p>
          <a:p>
            <a:r>
              <a:rPr lang="en-US" dirty="0" smtClean="0"/>
              <a:t>Improving working practices.</a:t>
            </a:r>
          </a:p>
          <a:p>
            <a:r>
              <a:rPr lang="en-US" dirty="0" smtClean="0"/>
              <a:t>Planning, design and maintenance of equipment.</a:t>
            </a:r>
          </a:p>
          <a:p>
            <a:r>
              <a:rPr lang="en-US" dirty="0" smtClean="0"/>
              <a:t>Training and education in occupational health.</a:t>
            </a:r>
          </a:p>
          <a:p>
            <a:r>
              <a:rPr lang="en-US" dirty="0" smtClean="0"/>
              <a:t>Adequate recreation.</a:t>
            </a:r>
          </a:p>
          <a:p>
            <a:r>
              <a:rPr lang="en-US" dirty="0" smtClean="0"/>
              <a:t>Quality enhancement programs.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protection</a:t>
            </a:r>
            <a:endParaRPr lang="en-US" b="1" dirty="0"/>
          </a:p>
        </p:txBody>
      </p:sp>
      <p:sp>
        <p:nvSpPr>
          <p:cNvPr id="3" name="Content Placeholder 2"/>
          <p:cNvSpPr>
            <a:spLocks noGrp="1"/>
          </p:cNvSpPr>
          <p:nvPr>
            <p:ph idx="1"/>
          </p:nvPr>
        </p:nvSpPr>
        <p:spPr>
          <a:xfrm>
            <a:off x="285720" y="1600200"/>
            <a:ext cx="8643998" cy="5043510"/>
          </a:xfrm>
        </p:spPr>
        <p:txBody>
          <a:bodyPr/>
          <a:lstStyle/>
          <a:p>
            <a:pPr algn="just"/>
            <a:r>
              <a:rPr lang="en-US" dirty="0" smtClean="0"/>
              <a:t>Use of specific immunizations.</a:t>
            </a:r>
          </a:p>
          <a:p>
            <a:pPr algn="just"/>
            <a:r>
              <a:rPr lang="en-US" dirty="0" smtClean="0"/>
              <a:t>Infection control.</a:t>
            </a:r>
          </a:p>
          <a:p>
            <a:pPr algn="just"/>
            <a:r>
              <a:rPr lang="en-US" dirty="0" smtClean="0"/>
              <a:t>Environmental monitoring.</a:t>
            </a:r>
          </a:p>
          <a:p>
            <a:pPr algn="just"/>
            <a:r>
              <a:rPr lang="en-US" dirty="0" smtClean="0"/>
              <a:t>Protection from accidents ( helmet, mask, ear plugs, glasses).</a:t>
            </a:r>
          </a:p>
          <a:p>
            <a:pPr algn="just"/>
            <a:r>
              <a:rPr lang="en-US" dirty="0" smtClean="0"/>
              <a:t>Environmental monitoring and toxicology.</a:t>
            </a:r>
          </a:p>
          <a:p>
            <a:pPr algn="just"/>
            <a:r>
              <a:rPr lang="en-US" dirty="0" smtClean="0"/>
              <a:t>Risk/safety/ waste management.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Secondary prevention</a:t>
            </a:r>
            <a:endParaRPr lang="en-US" b="1" dirty="0"/>
          </a:p>
        </p:txBody>
      </p:sp>
      <p:sp>
        <p:nvSpPr>
          <p:cNvPr id="3" name="Content Placeholder 2"/>
          <p:cNvSpPr>
            <a:spLocks noGrp="1"/>
          </p:cNvSpPr>
          <p:nvPr>
            <p:ph idx="1"/>
          </p:nvPr>
        </p:nvSpPr>
        <p:spPr>
          <a:xfrm>
            <a:off x="285720" y="1214422"/>
            <a:ext cx="8572560" cy="5286412"/>
          </a:xfrm>
        </p:spPr>
        <p:txBody>
          <a:bodyPr/>
          <a:lstStyle/>
          <a:p>
            <a:r>
              <a:rPr lang="en-US" dirty="0" smtClean="0"/>
              <a:t>Health surveillance.</a:t>
            </a:r>
          </a:p>
          <a:p>
            <a:r>
              <a:rPr lang="en-US" dirty="0" smtClean="0"/>
              <a:t>First aid and emergency treatment.</a:t>
            </a:r>
          </a:p>
          <a:p>
            <a:r>
              <a:rPr lang="en-US" dirty="0" smtClean="0"/>
              <a:t>Accident investigation and analysis.</a:t>
            </a:r>
          </a:p>
          <a:p>
            <a:r>
              <a:rPr lang="en-US" dirty="0" smtClean="0"/>
              <a:t>Screening for case finding.</a:t>
            </a:r>
          </a:p>
          <a:p>
            <a:r>
              <a:rPr lang="en-US" dirty="0" smtClean="0"/>
              <a:t>Sickness absence management.</a:t>
            </a:r>
          </a:p>
          <a:p>
            <a:r>
              <a:rPr lang="en-US" dirty="0" smtClean="0"/>
              <a:t>Prevent spread of communicable diseases</a:t>
            </a:r>
            <a:r>
              <a:rPr lang="en-US" dirty="0" smtClean="0"/>
              <a:t>.</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Tertiary prevention</a:t>
            </a:r>
            <a:endParaRPr lang="en-US" b="1" dirty="0"/>
          </a:p>
        </p:txBody>
      </p:sp>
      <p:sp>
        <p:nvSpPr>
          <p:cNvPr id="3" name="Content Placeholder 2"/>
          <p:cNvSpPr>
            <a:spLocks noGrp="1"/>
          </p:cNvSpPr>
          <p:nvPr>
            <p:ph idx="1"/>
          </p:nvPr>
        </p:nvSpPr>
        <p:spPr>
          <a:xfrm>
            <a:off x="214282" y="1214422"/>
            <a:ext cx="8643998" cy="5357850"/>
          </a:xfrm>
        </p:spPr>
        <p:txBody>
          <a:bodyPr/>
          <a:lstStyle/>
          <a:p>
            <a:pPr algn="just"/>
            <a:r>
              <a:rPr lang="en-US" dirty="0" smtClean="0"/>
              <a:t>Vocational rehabilitation.</a:t>
            </a:r>
          </a:p>
          <a:p>
            <a:pPr algn="just"/>
            <a:r>
              <a:rPr lang="en-US" dirty="0" smtClean="0"/>
              <a:t>Provision of hospital and community facilities for retraining and education to maximize use of remaining capacity.</a:t>
            </a:r>
          </a:p>
          <a:p>
            <a:pPr algn="just"/>
            <a:r>
              <a:rPr lang="en-US" dirty="0" smtClean="0"/>
              <a:t>Education of public to use rehabilitated persons.</a:t>
            </a:r>
          </a:p>
          <a:p>
            <a:pPr algn="just"/>
            <a:r>
              <a:rPr lang="en-US" dirty="0" smtClean="0"/>
              <a:t>Work </a:t>
            </a:r>
            <a:r>
              <a:rPr lang="en-US" dirty="0" smtClean="0"/>
              <a:t>therapy in hospitals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04800"/>
            <a:ext cx="7772400" cy="1143000"/>
          </a:xfrm>
        </p:spPr>
        <p:txBody>
          <a:bodyPr/>
          <a:lstStyle/>
          <a:p>
            <a:pPr algn="l" eaLnBrk="1" hangingPunct="1"/>
            <a:r>
              <a:rPr lang="en-US" sz="3600" b="1" smtClean="0">
                <a:cs typeface="Times New Roman" pitchFamily="18" charset="0"/>
              </a:rPr>
              <a:t/>
            </a:r>
            <a:br>
              <a:rPr lang="en-US" sz="3600" b="1" smtClean="0">
                <a:cs typeface="Times New Roman" pitchFamily="18" charset="0"/>
              </a:rPr>
            </a:br>
            <a:r>
              <a:rPr lang="en-US" sz="3600" b="1" smtClean="0">
                <a:cs typeface="Times New Roman" pitchFamily="18" charset="0"/>
              </a:rPr>
              <a:t/>
            </a:r>
            <a:br>
              <a:rPr lang="en-US" sz="3600" b="1" smtClean="0">
                <a:cs typeface="Times New Roman" pitchFamily="18" charset="0"/>
              </a:rPr>
            </a:br>
            <a:endParaRPr lang="en-US" sz="2000" smtClean="0">
              <a:cs typeface="Times New Roman" pitchFamily="18" charset="0"/>
            </a:endParaRPr>
          </a:p>
        </p:txBody>
      </p:sp>
      <p:sp>
        <p:nvSpPr>
          <p:cNvPr id="4099" name="Rectangle 3"/>
          <p:cNvSpPr>
            <a:spLocks noGrp="1" noChangeArrowheads="1"/>
          </p:cNvSpPr>
          <p:nvPr>
            <p:ph type="subTitle" idx="1"/>
          </p:nvPr>
        </p:nvSpPr>
        <p:spPr>
          <a:xfrm>
            <a:off x="-381000" y="-76200"/>
            <a:ext cx="9525000" cy="5105400"/>
          </a:xfrm>
        </p:spPr>
        <p:txBody>
          <a:bodyPr/>
          <a:lstStyle/>
          <a:p>
            <a:pPr marL="609600" indent="-609600" algn="l" eaLnBrk="1" hangingPunct="1"/>
            <a:r>
              <a:rPr lang="en-US" sz="3600" b="1" dirty="0" smtClean="0">
                <a:solidFill>
                  <a:schemeClr val="tx2"/>
                </a:solidFill>
                <a:latin typeface="Arial" pitchFamily="34" charset="0"/>
                <a:cs typeface="Times New Roman" pitchFamily="18" charset="0"/>
              </a:rPr>
              <a:t>     </a:t>
            </a:r>
            <a:r>
              <a:rPr lang="en-US" b="1" dirty="0" smtClean="0">
                <a:solidFill>
                  <a:schemeClr val="tx2"/>
                </a:solidFill>
                <a:latin typeface="Arial" pitchFamily="34" charset="0"/>
                <a:cs typeface="Times New Roman" pitchFamily="18" charset="0"/>
              </a:rPr>
              <a:t>HEALTH:</a:t>
            </a:r>
          </a:p>
          <a:p>
            <a:pPr marL="609600" indent="-609600" algn="l" eaLnBrk="1" hangingPunct="1"/>
            <a:r>
              <a:rPr lang="en-US" sz="2400" b="1" dirty="0" smtClean="0">
                <a:latin typeface="Arial" pitchFamily="34" charset="0"/>
                <a:cs typeface="Times New Roman" pitchFamily="18" charset="0"/>
              </a:rPr>
              <a:t>       </a:t>
            </a:r>
            <a:r>
              <a:rPr lang="en-US" sz="2600" b="1" dirty="0" smtClean="0">
                <a:latin typeface="Arial" pitchFamily="34" charset="0"/>
                <a:cs typeface="Times New Roman" pitchFamily="18" charset="0"/>
              </a:rPr>
              <a:t>“HEALTH IS A STATE OF COMPLETE PHYSICAL, MENTAL, SOCIAL AND SPIRITUAL WELL-BEING AND NOT MERELY THE ABSENCE OF DISEASE OR INFIRMITY.”</a:t>
            </a:r>
          </a:p>
          <a:p>
            <a:pPr marL="609600" indent="-609600" algn="just" eaLnBrk="1" hangingPunct="1"/>
            <a:r>
              <a:rPr lang="en-US" sz="2400" b="1" dirty="0" smtClean="0">
                <a:latin typeface="Arial" pitchFamily="34" charset="0"/>
                <a:cs typeface="Times New Roman" pitchFamily="18" charset="0"/>
              </a:rPr>
              <a:t>  </a:t>
            </a:r>
            <a:endParaRPr lang="en-US" sz="2400" b="1" dirty="0" smtClean="0">
              <a:latin typeface="Arial" pitchFamily="34" charset="0"/>
              <a:cs typeface="Times New Roman" pitchFamily="18" charset="0"/>
            </a:endParaRPr>
          </a:p>
          <a:p>
            <a:pPr marL="609600" indent="-609600" algn="just" eaLnBrk="1" hangingPunct="1"/>
            <a:endParaRPr lang="en-US" sz="2400" b="1" dirty="0" smtClean="0">
              <a:solidFill>
                <a:schemeClr val="tx2"/>
              </a:solidFill>
              <a:latin typeface="Arial" pitchFamily="34" charset="0"/>
              <a:cs typeface="Times New Roman" pitchFamily="18" charset="0"/>
            </a:endParaRPr>
          </a:p>
          <a:p>
            <a:pPr marL="609600" indent="-609600" algn="just" eaLnBrk="1" hangingPunct="1"/>
            <a:r>
              <a:rPr lang="en-US" sz="2400" b="1" dirty="0" smtClean="0">
                <a:solidFill>
                  <a:schemeClr val="tx2"/>
                </a:solidFill>
                <a:latin typeface="Arial" pitchFamily="34" charset="0"/>
                <a:cs typeface="Times New Roman" pitchFamily="18" charset="0"/>
              </a:rPr>
              <a:t>      </a:t>
            </a:r>
            <a:r>
              <a:rPr lang="en-US" b="1" dirty="0" smtClean="0">
                <a:solidFill>
                  <a:schemeClr val="tx2"/>
                </a:solidFill>
                <a:latin typeface="Arial" pitchFamily="34" charset="0"/>
                <a:cs typeface="Times New Roman" pitchFamily="18" charset="0"/>
              </a:rPr>
              <a:t>    </a:t>
            </a:r>
            <a:endParaRPr lang="en-US" sz="2400" b="1" dirty="0" smtClean="0">
              <a:latin typeface="Arial" pitchFamily="34" charset="0"/>
              <a:cs typeface="Times New Roman" pitchFamily="18" charset="0"/>
            </a:endParaRPr>
          </a:p>
          <a:p>
            <a:pPr marL="609600" indent="-609600" algn="l" eaLnBrk="1" hangingPunct="1"/>
            <a:r>
              <a:rPr lang="en-US" sz="2400" b="1" dirty="0" smtClean="0">
                <a:latin typeface="Arial" pitchFamily="34" charset="0"/>
                <a:cs typeface="Times New Roman" pitchFamily="18" charset="0"/>
              </a:rPr>
              <a:t> 				</a:t>
            </a:r>
          </a:p>
          <a:p>
            <a:pPr marL="609600" indent="-609600" algn="l" eaLnBrk="1" hangingPunct="1"/>
            <a:r>
              <a:rPr lang="en-US" sz="2400" b="1" dirty="0" smtClean="0">
                <a:latin typeface="Arial" pitchFamily="34" charset="0"/>
                <a:cs typeface="Times New Roman" pitchFamily="18" charset="0"/>
              </a:rPr>
              <a:t>    </a:t>
            </a:r>
          </a:p>
          <a:p>
            <a:pPr marL="609600" indent="-609600" algn="l" eaLnBrk="1" hangingPunct="1"/>
            <a:endParaRPr lang="en-US" sz="2400" b="1" dirty="0" smtClean="0">
              <a:latin typeface="Arial" pitchFamily="34" charset="0"/>
              <a:cs typeface="Times New Roman" pitchFamily="18" charset="0"/>
            </a:endParaRPr>
          </a:p>
          <a:p>
            <a:pPr marL="609600" indent="-609600" algn="l" eaLnBrk="1" hangingPunct="1"/>
            <a:endParaRPr lang="en-US" sz="2400" b="1" dirty="0" smtClean="0">
              <a:latin typeface="Arial" pitchFamily="34" charset="0"/>
              <a:cs typeface="Times New Roman" pitchFamily="18" charset="0"/>
            </a:endParaRPr>
          </a:p>
        </p:txBody>
      </p:sp>
      <p:sp>
        <p:nvSpPr>
          <p:cNvPr id="4" name="Rectangle 3"/>
          <p:cNvSpPr/>
          <p:nvPr/>
        </p:nvSpPr>
        <p:spPr>
          <a:xfrm>
            <a:off x="785786" y="2921168"/>
            <a:ext cx="8072494" cy="1384995"/>
          </a:xfrm>
          <a:prstGeom prst="rect">
            <a:avLst/>
          </a:prstGeom>
        </p:spPr>
        <p:txBody>
          <a:bodyPr wrap="square">
            <a:spAutoFit/>
          </a:bodyPr>
          <a:lstStyle/>
          <a:p>
            <a:pPr algn="l"/>
            <a:r>
              <a:rPr lang="en-US" sz="2800" b="1" dirty="0" smtClean="0">
                <a:solidFill>
                  <a:schemeClr val="accent1"/>
                </a:solidFill>
                <a:latin typeface="Arial" pitchFamily="34" charset="0"/>
                <a:cs typeface="Times New Roman" pitchFamily="18" charset="0"/>
              </a:rPr>
              <a:t>ENVIRONMENT</a:t>
            </a:r>
            <a:br>
              <a:rPr lang="en-US" sz="2800" b="1" dirty="0" smtClean="0">
                <a:solidFill>
                  <a:schemeClr val="accent1"/>
                </a:solidFill>
                <a:latin typeface="Arial" pitchFamily="34" charset="0"/>
                <a:cs typeface="Times New Roman" pitchFamily="18" charset="0"/>
              </a:rPr>
            </a:br>
            <a:r>
              <a:rPr lang="en-US" sz="2800" b="1" dirty="0" smtClean="0">
                <a:latin typeface="Arial" pitchFamily="34" charset="0"/>
                <a:cs typeface="Times New Roman" pitchFamily="18" charset="0"/>
              </a:rPr>
              <a:t>All that which is external to man is the environment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304800"/>
            <a:ext cx="7772400" cy="1143000"/>
          </a:xfrm>
        </p:spPr>
        <p:txBody>
          <a:bodyPr/>
          <a:lstStyle/>
          <a:p>
            <a:pPr eaLnBrk="1" hangingPunct="1"/>
            <a:r>
              <a:rPr lang="en-US" sz="3600" b="1" smtClean="0">
                <a:cs typeface="Times New Roman" pitchFamily="18" charset="0"/>
              </a:rPr>
              <a:t> </a:t>
            </a:r>
            <a:r>
              <a:rPr lang="en-US" sz="3600" b="1" smtClean="0">
                <a:latin typeface="Arial" pitchFamily="34" charset="0"/>
                <a:cs typeface="Times New Roman" pitchFamily="18" charset="0"/>
              </a:rPr>
              <a:t>ENVIRONMENTAL IMPACT</a:t>
            </a:r>
            <a:r>
              <a:rPr lang="en-US" smtClean="0"/>
              <a:t> </a:t>
            </a:r>
          </a:p>
        </p:txBody>
      </p:sp>
      <p:sp>
        <p:nvSpPr>
          <p:cNvPr id="5123" name="Rectangle 3"/>
          <p:cNvSpPr>
            <a:spLocks noGrp="1" noChangeArrowheads="1"/>
          </p:cNvSpPr>
          <p:nvPr>
            <p:ph type="subTitle" idx="1"/>
          </p:nvPr>
        </p:nvSpPr>
        <p:spPr>
          <a:xfrm>
            <a:off x="762000" y="1524000"/>
            <a:ext cx="8382000" cy="4724400"/>
          </a:xfrm>
        </p:spPr>
        <p:txBody>
          <a:bodyPr/>
          <a:lstStyle/>
          <a:p>
            <a:pPr eaLnBrk="1" hangingPunct="1"/>
            <a:r>
              <a:rPr lang="en-US" b="1" smtClean="0">
                <a:latin typeface="Arial" pitchFamily="34" charset="0"/>
              </a:rPr>
              <a:t>Environment</a:t>
            </a:r>
          </a:p>
          <a:p>
            <a:pPr eaLnBrk="1" hangingPunct="1"/>
            <a:r>
              <a:rPr lang="en-US" sz="2000" b="1" smtClean="0">
                <a:latin typeface="Arial" pitchFamily="34" charset="0"/>
              </a:rPr>
              <a:t>(Physical, biological and psychosocial)</a:t>
            </a:r>
          </a:p>
          <a:p>
            <a:pPr eaLnBrk="1" hangingPunct="1"/>
            <a:endParaRPr lang="en-US" sz="2000" b="1" smtClean="0">
              <a:latin typeface="Arial" pitchFamily="34" charset="0"/>
            </a:endParaRPr>
          </a:p>
          <a:p>
            <a:pPr eaLnBrk="1" hangingPunct="1"/>
            <a:endParaRPr lang="en-US" sz="2000" b="1" smtClean="0">
              <a:latin typeface="Arial" pitchFamily="34" charset="0"/>
            </a:endParaRPr>
          </a:p>
          <a:p>
            <a:pPr eaLnBrk="1" hangingPunct="1"/>
            <a:endParaRPr lang="en-US" sz="2000" b="1" smtClean="0">
              <a:latin typeface="Arial" pitchFamily="34" charset="0"/>
            </a:endParaRPr>
          </a:p>
          <a:p>
            <a:pPr eaLnBrk="1" hangingPunct="1"/>
            <a:endParaRPr lang="en-US" sz="2000" b="1" smtClean="0">
              <a:latin typeface="Arial" pitchFamily="34" charset="0"/>
            </a:endParaRPr>
          </a:p>
          <a:p>
            <a:pPr eaLnBrk="1" hangingPunct="1"/>
            <a:endParaRPr lang="en-US" sz="2000" b="1" smtClean="0">
              <a:latin typeface="Arial" pitchFamily="34" charset="0"/>
            </a:endParaRPr>
          </a:p>
          <a:p>
            <a:pPr eaLnBrk="1" hangingPunct="1"/>
            <a:endParaRPr lang="en-US" sz="2000" b="1" smtClean="0">
              <a:latin typeface="Arial" pitchFamily="34" charset="0"/>
            </a:endParaRPr>
          </a:p>
          <a:p>
            <a:pPr eaLnBrk="1" hangingPunct="1"/>
            <a:endParaRPr lang="en-US" sz="2000" b="1" smtClean="0">
              <a:latin typeface="Arial" pitchFamily="34" charset="0"/>
            </a:endParaRPr>
          </a:p>
          <a:p>
            <a:pPr algn="l" eaLnBrk="1" hangingPunct="1"/>
            <a:r>
              <a:rPr lang="en-US" sz="2800" b="1" smtClean="0">
                <a:latin typeface="Arial" pitchFamily="34" charset="0"/>
              </a:rPr>
              <a:t>Human activities		health of individual</a:t>
            </a:r>
          </a:p>
          <a:p>
            <a:pPr algn="l" eaLnBrk="1" hangingPunct="1"/>
            <a:endParaRPr lang="en-US" sz="2800" b="1" smtClean="0">
              <a:latin typeface="Arial" pitchFamily="34" charset="0"/>
            </a:endParaRPr>
          </a:p>
          <a:p>
            <a:pPr algn="l" eaLnBrk="1" hangingPunct="1"/>
            <a:endParaRPr lang="en-US" sz="2800" b="1" smtClean="0">
              <a:latin typeface="Arial" pitchFamily="34" charset="0"/>
            </a:endParaRPr>
          </a:p>
        </p:txBody>
      </p:sp>
      <p:sp>
        <p:nvSpPr>
          <p:cNvPr id="5124" name="Line 4"/>
          <p:cNvSpPr>
            <a:spLocks noChangeShapeType="1"/>
          </p:cNvSpPr>
          <p:nvPr/>
        </p:nvSpPr>
        <p:spPr bwMode="auto">
          <a:xfrm flipV="1">
            <a:off x="2209800" y="2438400"/>
            <a:ext cx="2286000" cy="2590800"/>
          </a:xfrm>
          <a:prstGeom prst="line">
            <a:avLst/>
          </a:prstGeom>
          <a:noFill/>
          <a:ln w="9525">
            <a:solidFill>
              <a:schemeClr val="tx1"/>
            </a:solidFill>
            <a:round/>
            <a:headEnd/>
            <a:tailEnd type="triangle" w="med" len="med"/>
          </a:ln>
        </p:spPr>
        <p:txBody>
          <a:bodyPr/>
          <a:lstStyle/>
          <a:p>
            <a:endParaRPr lang="ar-SA"/>
          </a:p>
        </p:txBody>
      </p:sp>
      <p:sp>
        <p:nvSpPr>
          <p:cNvPr id="5125" name="Line 5"/>
          <p:cNvSpPr>
            <a:spLocks noChangeShapeType="1"/>
          </p:cNvSpPr>
          <p:nvPr/>
        </p:nvSpPr>
        <p:spPr bwMode="auto">
          <a:xfrm>
            <a:off x="4572000" y="2514600"/>
            <a:ext cx="2133600" cy="2514600"/>
          </a:xfrm>
          <a:prstGeom prst="line">
            <a:avLst/>
          </a:prstGeom>
          <a:noFill/>
          <a:ln w="9525">
            <a:solidFill>
              <a:schemeClr val="tx1"/>
            </a:solidFill>
            <a:round/>
            <a:headEnd/>
            <a:tailEnd type="triangle" w="med" len="med"/>
          </a:ln>
        </p:spPr>
        <p:txBody>
          <a:bodyPr/>
          <a:lstStyle/>
          <a:p>
            <a:endParaRPr lang="ar-SA"/>
          </a:p>
        </p:txBody>
      </p:sp>
      <p:sp>
        <p:nvSpPr>
          <p:cNvPr id="5126" name="Line 6"/>
          <p:cNvSpPr>
            <a:spLocks noChangeShapeType="1"/>
          </p:cNvSpPr>
          <p:nvPr/>
        </p:nvSpPr>
        <p:spPr bwMode="auto">
          <a:xfrm flipH="1">
            <a:off x="3733800" y="5257800"/>
            <a:ext cx="1524000" cy="0"/>
          </a:xfrm>
          <a:prstGeom prst="line">
            <a:avLst/>
          </a:prstGeom>
          <a:noFill/>
          <a:ln w="9525">
            <a:solidFill>
              <a:schemeClr val="tx1"/>
            </a:solidFill>
            <a:round/>
            <a:headEnd/>
            <a:tailEnd/>
          </a:ln>
        </p:spPr>
        <p:txBody>
          <a:bodyPr/>
          <a:lstStyle/>
          <a:p>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latin typeface="Arial" pitchFamily="34" charset="0"/>
                <a:cs typeface="Times New Roman" pitchFamily="18" charset="0"/>
              </a:rPr>
              <a:t>The external environment or the Macro-environment</a:t>
            </a:r>
            <a:r>
              <a:rPr lang="en-US" b="1" dirty="0" smtClean="0">
                <a:latin typeface="Arial" pitchFamily="34" charset="0"/>
                <a:cs typeface="Times New Roman" pitchFamily="18" charset="0"/>
              </a:rPr>
              <a:t> is said to be responsible for millions of preventable diseases originating in it.</a:t>
            </a:r>
            <a:br>
              <a:rPr lang="en-US" b="1" dirty="0" smtClean="0">
                <a:latin typeface="Arial" pitchFamily="34" charset="0"/>
                <a:cs typeface="Times New Roman" pitchFamily="18" charset="0"/>
              </a:rPr>
            </a:br>
            <a:r>
              <a:rPr lang="en-US" b="1" dirty="0" smtClean="0">
                <a:latin typeface="Arial" pitchFamily="34" charset="0"/>
                <a:cs typeface="Times New Roman" pitchFamily="18" charset="0"/>
              </a:rPr>
              <a:t>Micro-environment is the Domestic environment in which man lives. </a:t>
            </a:r>
            <a:endParaRPr lang="en-US" dirty="0"/>
          </a:p>
        </p:txBody>
      </p:sp>
      <p:sp>
        <p:nvSpPr>
          <p:cNvPr id="4" name="Date Placeholder 3"/>
          <p:cNvSpPr>
            <a:spLocks noGrp="1"/>
          </p:cNvSpPr>
          <p:nvPr>
            <p:ph type="dt" sz="half" idx="10"/>
          </p:nvPr>
        </p:nvSpPr>
        <p:spPr/>
        <p:txBody>
          <a:bodyPr/>
          <a:lstStyle/>
          <a:p>
            <a:fld id="{50A9741B-EB4D-43BB-9276-6EB2859B74CB}" type="datetime1">
              <a:rPr lang="en-US" smtClean="0"/>
              <a:pPr/>
              <a:t>4/27/2013</a:t>
            </a:fld>
            <a:endParaRPr lang="en-US"/>
          </a:p>
        </p:txBody>
      </p:sp>
      <p:sp>
        <p:nvSpPr>
          <p:cNvPr id="5" name="Footer Placeholder 4"/>
          <p:cNvSpPr>
            <a:spLocks noGrp="1"/>
          </p:cNvSpPr>
          <p:nvPr>
            <p:ph type="ftr" sz="quarter" idx="11"/>
          </p:nvPr>
        </p:nvSpPr>
        <p:spPr/>
        <p:txBody>
          <a:bodyPr/>
          <a:lstStyle/>
          <a:p>
            <a:r>
              <a:rPr lang="en-US" smtClean="0"/>
              <a:t>Eating Disorders</a:t>
            </a:r>
            <a:endParaRPr lang="en-US"/>
          </a:p>
        </p:txBody>
      </p:sp>
      <p:sp>
        <p:nvSpPr>
          <p:cNvPr id="6" name="Slide Number Placeholder 5"/>
          <p:cNvSpPr>
            <a:spLocks noGrp="1"/>
          </p:cNvSpPr>
          <p:nvPr>
            <p:ph type="sldNum" sz="quarter" idx="12"/>
          </p:nvPr>
        </p:nvSpPr>
        <p:spPr/>
        <p:txBody>
          <a:bodyPr/>
          <a:lstStyle/>
          <a:p>
            <a:fld id="{B95567B7-A05F-4DE8-94C6-C5791C3B1C5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533400" y="1066800"/>
            <a:ext cx="8610600" cy="4719654"/>
          </a:xfrm>
        </p:spPr>
        <p:txBody>
          <a:bodyPr/>
          <a:lstStyle/>
          <a:p>
            <a:pPr algn="l" eaLnBrk="1" hangingPunct="1"/>
            <a:r>
              <a:rPr lang="en-US" sz="2800" b="1" dirty="0" smtClean="0"/>
              <a:t/>
            </a:r>
            <a:br>
              <a:rPr lang="en-US" sz="2800" b="1" dirty="0" smtClean="0"/>
            </a:br>
            <a:r>
              <a:rPr lang="en-US" sz="3200" b="1" dirty="0" smtClean="0">
                <a:latin typeface="Arial" pitchFamily="34" charset="0"/>
              </a:rPr>
              <a:t>The environment </a:t>
            </a:r>
            <a:r>
              <a:rPr lang="en-US" sz="2800" dirty="0" smtClean="0">
                <a:latin typeface="Arial" pitchFamily="34" charset="0"/>
              </a:rPr>
              <a:t> </a:t>
            </a:r>
            <a:r>
              <a:rPr lang="en-US" sz="2800" b="1" dirty="0" smtClean="0">
                <a:latin typeface="Arial" pitchFamily="34" charset="0"/>
              </a:rPr>
              <a:t>is all external conditions, circumstances, and influences surrounding and affecting the growth and development of an organism or community of organisms.</a:t>
            </a:r>
            <a:br>
              <a:rPr lang="en-US" sz="2800" b="1" dirty="0" smtClean="0">
                <a:latin typeface="Arial" pitchFamily="34" charset="0"/>
              </a:rPr>
            </a:br>
            <a:r>
              <a:rPr lang="en-US" sz="2800" b="1" dirty="0" smtClean="0">
                <a:latin typeface="Arial" pitchFamily="34" charset="0"/>
              </a:rPr>
              <a:t/>
            </a:r>
            <a:br>
              <a:rPr lang="en-US" sz="2800" b="1" dirty="0" smtClean="0">
                <a:latin typeface="Arial" pitchFamily="34" charset="0"/>
              </a:rPr>
            </a:br>
            <a:r>
              <a:rPr lang="en-US" sz="3200" b="1" dirty="0" smtClean="0">
                <a:latin typeface="Arial" pitchFamily="34" charset="0"/>
              </a:rPr>
              <a:t>Environmental health</a:t>
            </a:r>
            <a:r>
              <a:rPr lang="en-US" sz="2800" b="1" dirty="0" smtClean="0">
                <a:latin typeface="Arial" pitchFamily="34" charset="0"/>
              </a:rPr>
              <a:t> is the study and management of environmental conditions that affect the health and well-being of humans.</a:t>
            </a:r>
            <a:br>
              <a:rPr lang="en-US" sz="2800" b="1" dirty="0" smtClean="0">
                <a:latin typeface="Arial" pitchFamily="34" charset="0"/>
              </a:rPr>
            </a:br>
            <a:r>
              <a:rPr lang="en-US" sz="2800" b="1" dirty="0" smtClean="0">
                <a:latin typeface="Arial" pitchFamily="34" charset="0"/>
              </a:rPr>
              <a:t/>
            </a:r>
            <a:br>
              <a:rPr lang="en-US" sz="2800" b="1" dirty="0" smtClean="0">
                <a:latin typeface="Arial" pitchFamily="34" charset="0"/>
              </a:rPr>
            </a:b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eaLnBrk="1" hangingPunct="1"/>
            <a:r>
              <a:rPr lang="en-US" sz="3600" b="1" dirty="0" smtClean="0">
                <a:solidFill>
                  <a:schemeClr val="accent1"/>
                </a:solidFill>
                <a:latin typeface="Arial" pitchFamily="34" charset="0"/>
              </a:rPr>
              <a:t>Environmental hazards</a:t>
            </a:r>
            <a:r>
              <a:rPr lang="en-US" sz="2000" b="1" dirty="0" smtClean="0">
                <a:solidFill>
                  <a:schemeClr val="tx2"/>
                </a:solidFill>
                <a:latin typeface="Arial" pitchFamily="34" charset="0"/>
              </a:rPr>
              <a:t> </a:t>
            </a:r>
            <a:endParaRPr lang="en-US" sz="2800" b="1" dirty="0" smtClean="0">
              <a:solidFill>
                <a:schemeClr val="tx2"/>
              </a:solidFill>
              <a:latin typeface="Arial" pitchFamily="34" charset="0"/>
            </a:endParaRPr>
          </a:p>
          <a:p>
            <a:r>
              <a:rPr lang="en-US" b="1" dirty="0" smtClean="0">
                <a:latin typeface="Arial" pitchFamily="34" charset="0"/>
              </a:rPr>
              <a:t>Environmental hazards may be biological, chemical, physical, psychological, sociological, or site and location hazards.</a:t>
            </a:r>
            <a:br>
              <a:rPr lang="en-US" b="1" dirty="0" smtClean="0">
                <a:latin typeface="Arial" pitchFamily="34" charset="0"/>
              </a:rPr>
            </a:br>
            <a:endParaRPr lang="en-US" b="1" dirty="0" smtClean="0">
              <a:latin typeface="Arial" pitchFamily="34" charset="0"/>
            </a:endParaRPr>
          </a:p>
          <a:p>
            <a:pPr>
              <a:buNone/>
            </a:pPr>
            <a:endParaRPr lang="ar-SA" dirty="0"/>
          </a:p>
        </p:txBody>
      </p:sp>
      <p:sp>
        <p:nvSpPr>
          <p:cNvPr id="4" name="Date Placeholder 3"/>
          <p:cNvSpPr>
            <a:spLocks noGrp="1"/>
          </p:cNvSpPr>
          <p:nvPr>
            <p:ph type="dt" sz="half" idx="10"/>
          </p:nvPr>
        </p:nvSpPr>
        <p:spPr/>
        <p:txBody>
          <a:bodyPr/>
          <a:lstStyle/>
          <a:p>
            <a:fld id="{50A9741B-EB4D-43BB-9276-6EB2859B74CB}" type="datetime1">
              <a:rPr lang="en-US" smtClean="0"/>
              <a:pPr/>
              <a:t>4/27/2013</a:t>
            </a:fld>
            <a:endParaRPr lang="en-US"/>
          </a:p>
        </p:txBody>
      </p:sp>
      <p:sp>
        <p:nvSpPr>
          <p:cNvPr id="5" name="Footer Placeholder 4"/>
          <p:cNvSpPr>
            <a:spLocks noGrp="1"/>
          </p:cNvSpPr>
          <p:nvPr>
            <p:ph type="ftr" sz="quarter" idx="11"/>
          </p:nvPr>
        </p:nvSpPr>
        <p:spPr/>
        <p:txBody>
          <a:bodyPr/>
          <a:lstStyle/>
          <a:p>
            <a:r>
              <a:rPr lang="en-US" smtClean="0"/>
              <a:t>Eating Disorders</a:t>
            </a:r>
            <a:endParaRPr lang="en-US"/>
          </a:p>
        </p:txBody>
      </p:sp>
      <p:sp>
        <p:nvSpPr>
          <p:cNvPr id="6" name="Slide Number Placeholder 5"/>
          <p:cNvSpPr>
            <a:spLocks noGrp="1"/>
          </p:cNvSpPr>
          <p:nvPr>
            <p:ph type="sldNum" sz="quarter" idx="12"/>
          </p:nvPr>
        </p:nvSpPr>
        <p:spPr/>
        <p:txBody>
          <a:bodyPr/>
          <a:lstStyle/>
          <a:p>
            <a:fld id="{B95567B7-A05F-4DE8-94C6-C5791C3B1C5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3400" y="0"/>
            <a:ext cx="7772400" cy="838200"/>
          </a:xfrm>
        </p:spPr>
        <p:txBody>
          <a:bodyPr/>
          <a:lstStyle/>
          <a:p>
            <a:pPr eaLnBrk="1" hangingPunct="1"/>
            <a:r>
              <a:rPr lang="en-US" b="1" smtClean="0">
                <a:solidFill>
                  <a:schemeClr val="accent1"/>
                </a:solidFill>
                <a:latin typeface="Arial" pitchFamily="34" charset="0"/>
              </a:rPr>
              <a:t>Biological hazards</a:t>
            </a:r>
            <a:endParaRPr lang="en-US" smtClean="0"/>
          </a:p>
        </p:txBody>
      </p:sp>
      <p:sp>
        <p:nvSpPr>
          <p:cNvPr id="9219" name="Rectangle 3"/>
          <p:cNvSpPr>
            <a:spLocks noGrp="1" noChangeArrowheads="1"/>
          </p:cNvSpPr>
          <p:nvPr>
            <p:ph type="subTitle" idx="1"/>
          </p:nvPr>
        </p:nvSpPr>
        <p:spPr>
          <a:xfrm>
            <a:off x="228600" y="838200"/>
            <a:ext cx="8839200" cy="4648200"/>
          </a:xfrm>
        </p:spPr>
        <p:txBody>
          <a:bodyPr/>
          <a:lstStyle/>
          <a:p>
            <a:pPr algn="l" eaLnBrk="1" hangingPunct="1">
              <a:lnSpc>
                <a:spcPct val="80000"/>
              </a:lnSpc>
            </a:pPr>
            <a:r>
              <a:rPr lang="en-US" b="1" dirty="0" smtClean="0">
                <a:latin typeface="Arial" pitchFamily="34" charset="0"/>
              </a:rPr>
              <a:t>These are living organisms or their products that are harmful to humans</a:t>
            </a:r>
          </a:p>
          <a:p>
            <a:pPr algn="l" eaLnBrk="1" hangingPunct="1">
              <a:lnSpc>
                <a:spcPct val="80000"/>
              </a:lnSpc>
            </a:pPr>
            <a:r>
              <a:rPr lang="en-US" b="1" dirty="0" smtClean="0">
                <a:latin typeface="Arial" pitchFamily="34" charset="0"/>
              </a:rPr>
              <a:t/>
            </a:r>
            <a:br>
              <a:rPr lang="en-US" b="1" dirty="0" smtClean="0">
                <a:latin typeface="Arial" pitchFamily="34" charset="0"/>
              </a:rPr>
            </a:br>
            <a:r>
              <a:rPr lang="en-US" b="1" dirty="0" smtClean="0">
                <a:solidFill>
                  <a:schemeClr val="tx2"/>
                </a:solidFill>
                <a:latin typeface="Arial" pitchFamily="34" charset="0"/>
              </a:rPr>
              <a:t>A. Water-borne diseases</a:t>
            </a:r>
            <a:r>
              <a:rPr lang="en-US" sz="2400" b="1" dirty="0" smtClean="0">
                <a:latin typeface="Arial" pitchFamily="34" charset="0"/>
              </a:rPr>
              <a:t> </a:t>
            </a:r>
            <a:r>
              <a:rPr lang="en-US" b="1" dirty="0" smtClean="0">
                <a:latin typeface="Arial" pitchFamily="34" charset="0"/>
              </a:rPr>
              <a:t>are diseases that are transmitted in drinking water</a:t>
            </a:r>
            <a:br>
              <a:rPr lang="en-US" b="1" dirty="0" smtClean="0">
                <a:latin typeface="Arial" pitchFamily="34" charset="0"/>
              </a:rPr>
            </a:br>
            <a:endParaRPr lang="en-US" sz="2800" b="1" dirty="0" smtClean="0">
              <a:latin typeface="Arial" pitchFamily="34" charset="0"/>
            </a:endParaRPr>
          </a:p>
          <a:p>
            <a:pPr algn="l" eaLnBrk="1" hangingPunct="1">
              <a:lnSpc>
                <a:spcPct val="80000"/>
              </a:lnSpc>
            </a:pPr>
            <a:r>
              <a:rPr lang="en-US" sz="3000" b="1" dirty="0" smtClean="0">
                <a:latin typeface="Arial" pitchFamily="34" charset="0"/>
              </a:rPr>
              <a:t>1. Examples are polio virus, hepatitis A virus, Salmonella, </a:t>
            </a:r>
            <a:r>
              <a:rPr lang="en-US" sz="3000" b="1" dirty="0" err="1" smtClean="0">
                <a:latin typeface="Arial" pitchFamily="34" charset="0"/>
              </a:rPr>
              <a:t>Shigella</a:t>
            </a:r>
            <a:r>
              <a:rPr lang="en-US" sz="3000" b="1" dirty="0" smtClean="0">
                <a:latin typeface="Arial" pitchFamily="34" charset="0"/>
              </a:rPr>
              <a:t>, cholera, amoebic dysentery, </a:t>
            </a:r>
            <a:r>
              <a:rPr lang="en-US" sz="3000" b="1" dirty="0" err="1" smtClean="0">
                <a:latin typeface="Arial" pitchFamily="34" charset="0"/>
              </a:rPr>
              <a:t>Giardia</a:t>
            </a:r>
            <a:r>
              <a:rPr lang="en-US" sz="3000" b="1" dirty="0" smtClean="0">
                <a:latin typeface="Arial" pitchFamily="34" charset="0"/>
              </a:rPr>
              <a:t>, and Cryptosporidium.</a:t>
            </a:r>
            <a:br>
              <a:rPr lang="en-US" sz="3000" b="1" dirty="0" smtClean="0">
                <a:latin typeface="Arial" pitchFamily="34" charset="0"/>
              </a:rPr>
            </a:br>
            <a:r>
              <a:rPr lang="en-US" sz="3000" b="1" dirty="0" smtClean="0">
                <a:latin typeface="Arial" pitchFamily="34" charset="0"/>
              </a:rPr>
              <a:t/>
            </a:r>
            <a:br>
              <a:rPr lang="en-US" sz="3000" b="1" dirty="0" smtClean="0">
                <a:latin typeface="Arial" pitchFamily="34" charset="0"/>
              </a:rPr>
            </a:br>
            <a:r>
              <a:rPr lang="en-US" sz="3000" b="1" dirty="0" smtClean="0">
                <a:latin typeface="Arial" pitchFamily="34" charset="0"/>
              </a:rPr>
              <a:t>2. Our municipal water treatment facilities are usually able to purify water by removing these agents or killing them by disinfecting the water.</a:t>
            </a:r>
            <a:br>
              <a:rPr lang="en-US" sz="3000" b="1" dirty="0" smtClean="0">
                <a:latin typeface="Arial" pitchFamily="34" charset="0"/>
              </a:rPr>
            </a:br>
            <a:endParaRPr lang="en-US" sz="3000" b="1" dirty="0" smtClean="0">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642918"/>
            <a:ext cx="8153400" cy="990600"/>
          </a:xfrm>
        </p:spPr>
        <p:txBody>
          <a:bodyPr/>
          <a:lstStyle/>
          <a:p>
            <a:pPr eaLnBrk="1" hangingPunct="1"/>
            <a:r>
              <a:rPr lang="en-US" sz="4000" b="1" dirty="0" smtClean="0"/>
              <a:t/>
            </a:r>
            <a:br>
              <a:rPr lang="en-US" sz="4000" b="1" dirty="0" smtClean="0"/>
            </a:br>
            <a:r>
              <a:rPr lang="en-US" sz="3600" b="1" dirty="0" smtClean="0">
                <a:latin typeface="Arial" pitchFamily="34" charset="0"/>
              </a:rPr>
              <a:t>B. Food-borne diseases</a:t>
            </a:r>
            <a:r>
              <a:rPr lang="en-US" dirty="0" smtClean="0">
                <a:latin typeface="Arial" pitchFamily="34" charset="0"/>
              </a:rPr>
              <a:t> </a:t>
            </a:r>
            <a:br>
              <a:rPr lang="en-US" dirty="0" smtClean="0">
                <a:latin typeface="Arial" pitchFamily="34" charset="0"/>
              </a:rPr>
            </a:br>
            <a:r>
              <a:rPr lang="en-US" sz="2400" dirty="0" smtClean="0"/>
              <a:t/>
            </a:r>
            <a:br>
              <a:rPr lang="en-US" sz="2400" dirty="0" smtClean="0"/>
            </a:br>
            <a:endParaRPr lang="en-US" sz="2400" dirty="0" smtClean="0"/>
          </a:p>
        </p:txBody>
      </p:sp>
      <p:sp>
        <p:nvSpPr>
          <p:cNvPr id="10243" name="Rectangle 3"/>
          <p:cNvSpPr>
            <a:spLocks noGrp="1" noChangeArrowheads="1"/>
          </p:cNvSpPr>
          <p:nvPr>
            <p:ph type="subTitle" idx="1"/>
          </p:nvPr>
        </p:nvSpPr>
        <p:spPr>
          <a:xfrm>
            <a:off x="685800" y="762000"/>
            <a:ext cx="8077200" cy="4648200"/>
          </a:xfrm>
        </p:spPr>
        <p:txBody>
          <a:bodyPr/>
          <a:lstStyle/>
          <a:p>
            <a:pPr algn="l" eaLnBrk="1" hangingPunct="1"/>
            <a:r>
              <a:rPr lang="en-US" b="1" dirty="0" smtClean="0">
                <a:latin typeface="Arial" pitchFamily="34" charset="0"/>
              </a:rPr>
              <a:t>are diseases transmitted in or on food</a:t>
            </a:r>
            <a:br>
              <a:rPr lang="en-US" b="1" dirty="0" smtClean="0">
                <a:latin typeface="Arial" pitchFamily="34" charset="0"/>
              </a:rPr>
            </a:br>
            <a:endParaRPr lang="en-US" b="1" dirty="0" smtClean="0">
              <a:latin typeface="Arial" pitchFamily="34" charset="0"/>
            </a:endParaRPr>
          </a:p>
          <a:p>
            <a:pPr algn="l" eaLnBrk="1" hangingPunct="1"/>
            <a:r>
              <a:rPr lang="en-US" sz="3000" b="1" dirty="0" smtClean="0">
                <a:latin typeface="Arial" pitchFamily="34" charset="0"/>
              </a:rPr>
              <a:t>1. Examples of food-borne agents are the bacteria Salmonella, serotype </a:t>
            </a:r>
            <a:r>
              <a:rPr lang="en-US" sz="3000" b="1" dirty="0" err="1" smtClean="0">
                <a:latin typeface="Arial" pitchFamily="34" charset="0"/>
              </a:rPr>
              <a:t>enteritidis</a:t>
            </a:r>
            <a:r>
              <a:rPr lang="en-US" sz="3000" b="1" dirty="0" smtClean="0">
                <a:latin typeface="Arial" pitchFamily="34" charset="0"/>
              </a:rPr>
              <a:t>, Escherichia coli 0157:H7, as well as other agents.</a:t>
            </a:r>
            <a:br>
              <a:rPr lang="en-US" sz="3000" b="1" dirty="0" smtClean="0">
                <a:latin typeface="Arial" pitchFamily="34" charset="0"/>
              </a:rPr>
            </a:br>
            <a:r>
              <a:rPr lang="en-US" sz="3000" b="1" dirty="0" smtClean="0">
                <a:latin typeface="Arial" pitchFamily="34" charset="0"/>
              </a:rPr>
              <a:t>2. To protect against food-borne diseases, sanitarians from local health departments routinely inspect food service establishments (restaurants) and retail food outlets (supermarkets) to verify that food is being stored and handled properly.</a:t>
            </a:r>
            <a:br>
              <a:rPr lang="en-US" sz="3000" b="1" dirty="0" smtClean="0">
                <a:latin typeface="Arial" pitchFamily="34" charset="0"/>
              </a:rPr>
            </a:br>
            <a:endParaRPr lang="en-US" sz="3000" b="1" dirty="0" smtClean="0">
              <a:latin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TotalTime>
  <Words>707</Words>
  <Application>Microsoft Office PowerPoint</Application>
  <PresentationFormat>On-screen Show (4:3)</PresentationFormat>
  <Paragraphs>139</Paragraphs>
  <Slides>26</Slides>
  <Notes>14</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سمة Office</vt:lpstr>
      <vt:lpstr>Fireball</vt:lpstr>
      <vt:lpstr>INTRODUCTORY LECTURE ON ENVIRONMENT                 AND HEALTH</vt:lpstr>
      <vt:lpstr>INTRODUCTION TO ENVIRONMENT AND HEALTH </vt:lpstr>
      <vt:lpstr>  </vt:lpstr>
      <vt:lpstr> ENVIRONMENTAL IMPACT </vt:lpstr>
      <vt:lpstr>Slide 5</vt:lpstr>
      <vt:lpstr> The environment  is all external conditions, circumstances, and influences surrounding and affecting the growth and development of an organism or community of organisms.  Environmental health is the study and management of environmental conditions that affect the health and well-being of humans.  </vt:lpstr>
      <vt:lpstr>Slide 7</vt:lpstr>
      <vt:lpstr>Biological hazards</vt:lpstr>
      <vt:lpstr> B. Food-borne diseases   </vt:lpstr>
      <vt:lpstr>C. Vector-borne diseases </vt:lpstr>
      <vt:lpstr>II. Chemical hazards </vt:lpstr>
      <vt:lpstr>B. Environmental tobacco smoke (ETS)</vt:lpstr>
      <vt:lpstr>C. Lead</vt:lpstr>
      <vt:lpstr>II. Physical hazards</vt:lpstr>
      <vt:lpstr>Slide 15</vt:lpstr>
      <vt:lpstr>V. Site and Location Hazards  A. Natural disasters are geographical and meteorological events of such magnitude and proximity to communities that they produce significant damage and injuries.  1. Examples are cyclones, earthquakes, floods, hurricanes, tornadoes, typhoons, and volcanic eruptions. 2. The magnitude of devastation of these events can sometimes be great. 3. Biological, psychological and sociological hazards may increase following a natural disaster. </vt:lpstr>
      <vt:lpstr>Public health in workplace</vt:lpstr>
      <vt:lpstr>Definitions </vt:lpstr>
      <vt:lpstr>Impact of workplace on health</vt:lpstr>
      <vt:lpstr>Occupational hazards</vt:lpstr>
      <vt:lpstr>Aims of occupational health</vt:lpstr>
      <vt:lpstr>Prevention of occupational hazards</vt:lpstr>
      <vt:lpstr>A- Primary prevention</vt:lpstr>
      <vt:lpstr>Specific protection</vt:lpstr>
      <vt:lpstr>B- Secondary prevention</vt:lpstr>
      <vt:lpstr>C- Tertiary prevention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determinants of health</dc:title>
  <dc:creator>Admin</dc:creator>
  <cp:lastModifiedBy>user</cp:lastModifiedBy>
  <cp:revision>66</cp:revision>
  <dcterms:created xsi:type="dcterms:W3CDTF">2010-10-08T08:02:55Z</dcterms:created>
  <dcterms:modified xsi:type="dcterms:W3CDTF">2013-04-27T15:49:12Z</dcterms:modified>
</cp:coreProperties>
</file>