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2"/>
  </p:notesMasterIdLst>
  <p:sldIdLst>
    <p:sldId id="274" r:id="rId2"/>
    <p:sldId id="275" r:id="rId3"/>
    <p:sldId id="276" r:id="rId4"/>
    <p:sldId id="277" r:id="rId5"/>
    <p:sldId id="281" r:id="rId6"/>
    <p:sldId id="284" r:id="rId7"/>
    <p:sldId id="286" r:id="rId8"/>
    <p:sldId id="291" r:id="rId9"/>
    <p:sldId id="289" r:id="rId10"/>
    <p:sldId id="29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AFDB41-3A05-41EE-ABF6-4898DDEC3798}" type="datetimeFigureOut">
              <a:rPr lang="ar-SA" smtClean="0"/>
              <a:t>16/01/41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BBB83F3-9425-4E26-9FED-A8A778A476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4719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0A7C8-AE94-414B-8F20-7E6D264B71D4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6C155-788F-4029-BD09-C6C575A22594}" type="slidenum">
              <a:rPr lang="ar-SA" smtClean="0"/>
              <a:pPr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503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r"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BACEFBA-61B1-4378-99D7-7D5E0BC57BCE}" type="datetimeFigureOut">
              <a:rPr lang="ar-SA" smtClean="0"/>
              <a:t>16/01/41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339F225-5630-4DC8-9DA5-5BF4AFA2C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534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CEFBA-61B1-4378-99D7-7D5E0BC57BCE}" type="datetimeFigureOut">
              <a:rPr lang="ar-SA" smtClean="0"/>
              <a:t>16/01/41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F225-5630-4DC8-9DA5-5BF4AFA2C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5236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CEFBA-61B1-4378-99D7-7D5E0BC57BCE}" type="datetimeFigureOut">
              <a:rPr lang="ar-SA" smtClean="0"/>
              <a:t>16/01/41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F225-5630-4DC8-9DA5-5BF4AFA2C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8899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CEFBA-61B1-4378-99D7-7D5E0BC57BCE}" type="datetimeFigureOut">
              <a:rPr lang="ar-SA" smtClean="0"/>
              <a:t>16/01/41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F225-5630-4DC8-9DA5-5BF4AFA2C58F}" type="slidenum">
              <a:rPr lang="ar-SA" smtClean="0"/>
              <a:t>‹#›</a:t>
            </a:fld>
            <a:endParaRPr lang="ar-SA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3541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CEFBA-61B1-4378-99D7-7D5E0BC57BCE}" type="datetimeFigureOut">
              <a:rPr lang="ar-SA" smtClean="0"/>
              <a:t>16/01/41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F225-5630-4DC8-9DA5-5BF4AFA2C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1107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CEFBA-61B1-4378-99D7-7D5E0BC57BCE}" type="datetimeFigureOut">
              <a:rPr lang="ar-SA" smtClean="0"/>
              <a:t>16/01/41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F225-5630-4DC8-9DA5-5BF4AFA2C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3277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CEFBA-61B1-4378-99D7-7D5E0BC57BCE}" type="datetimeFigureOut">
              <a:rPr lang="ar-SA" smtClean="0"/>
              <a:t>16/01/41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F225-5630-4DC8-9DA5-5BF4AFA2C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899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CEFBA-61B1-4378-99D7-7D5E0BC57BCE}" type="datetimeFigureOut">
              <a:rPr lang="ar-SA" smtClean="0"/>
              <a:t>16/01/41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F225-5630-4DC8-9DA5-5BF4AFA2C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304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CEFBA-61B1-4378-99D7-7D5E0BC57BCE}" type="datetimeFigureOut">
              <a:rPr lang="ar-SA" smtClean="0"/>
              <a:t>16/01/41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F225-5630-4DC8-9DA5-5BF4AFA2C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769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CEFBA-61B1-4378-99D7-7D5E0BC57BCE}" type="datetimeFigureOut">
              <a:rPr lang="ar-SA" smtClean="0"/>
              <a:t>16/01/41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F225-5630-4DC8-9DA5-5BF4AFA2C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356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CEFBA-61B1-4378-99D7-7D5E0BC57BCE}" type="datetimeFigureOut">
              <a:rPr lang="ar-SA" smtClean="0"/>
              <a:t>16/01/41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F225-5630-4DC8-9DA5-5BF4AFA2C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340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CEFBA-61B1-4378-99D7-7D5E0BC57BCE}" type="datetimeFigureOut">
              <a:rPr lang="ar-SA" smtClean="0"/>
              <a:t>16/01/41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F225-5630-4DC8-9DA5-5BF4AFA2C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283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CEFBA-61B1-4378-99D7-7D5E0BC57BCE}" type="datetimeFigureOut">
              <a:rPr lang="ar-SA" smtClean="0"/>
              <a:t>16/01/41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F225-5630-4DC8-9DA5-5BF4AFA2C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356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CEFBA-61B1-4378-99D7-7D5E0BC57BCE}" type="datetimeFigureOut">
              <a:rPr lang="ar-SA" smtClean="0"/>
              <a:t>16/01/41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F225-5630-4DC8-9DA5-5BF4AFA2C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1998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CEFBA-61B1-4378-99D7-7D5E0BC57BCE}" type="datetimeFigureOut">
              <a:rPr lang="ar-SA" smtClean="0"/>
              <a:t>16/01/41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F225-5630-4DC8-9DA5-5BF4AFA2C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560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CEFBA-61B1-4378-99D7-7D5E0BC57BCE}" type="datetimeFigureOut">
              <a:rPr lang="ar-SA" smtClean="0"/>
              <a:t>16/01/41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F225-5630-4DC8-9DA5-5BF4AFA2C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01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CEFBA-61B1-4378-99D7-7D5E0BC57BCE}" type="datetimeFigureOut">
              <a:rPr lang="ar-SA" smtClean="0"/>
              <a:t>16/01/41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F225-5630-4DC8-9DA5-5BF4AFA2C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223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66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CEFBA-61B1-4378-99D7-7D5E0BC57BCE}" type="datetimeFigureOut">
              <a:rPr lang="ar-SA" smtClean="0"/>
              <a:t>16/01/41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9F225-5630-4DC8-9DA5-5BF4AFA2C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44104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1.bp.blogspot.com/_JgQn1SKn4Q4/TOLOsYiNc4I/AAAAAAAAAFM/22BYg78vuBI/s1600/Amoeba+trop+and+cysts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microsoft.com/office/2007/relationships/hdphoto" Target="../media/hdphoto2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772293" y="4301765"/>
            <a:ext cx="6172200" cy="1371600"/>
          </a:xfrm>
        </p:spPr>
        <p:txBody>
          <a:bodyPr>
            <a:norm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: t.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moudy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saleh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544237" y="1981200"/>
            <a:ext cx="51427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Entameoba</a:t>
            </a:r>
            <a:r>
              <a:rPr 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spp</a:t>
            </a:r>
            <a:r>
              <a:rPr 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.</a:t>
            </a:r>
            <a:endParaRPr lang="en-US" sz="7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ÙØªÙØ¬Ø© Ø¨Ø­Ø« Ø§ÙØµÙØ± Ø¹Ù âªthank youâ¬â">
            <a:extLst>
              <a:ext uri="{FF2B5EF4-FFF2-40B4-BE49-F238E27FC236}">
                <a16:creationId xmlns:a16="http://schemas.microsoft.com/office/drawing/2014/main" id="{84507AFF-91E0-4D25-AC9A-1E0EE4EAD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854" y="1126116"/>
            <a:ext cx="6925559" cy="460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59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33600" y="457200"/>
            <a:ext cx="8153400" cy="9906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Classification Of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Entameoba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 spp.</a:t>
            </a:r>
            <a:br>
              <a:rPr lang="ar-SA" dirty="0">
                <a:solidFill>
                  <a:srgbClr val="002060"/>
                </a:solidFill>
                <a:latin typeface="Aparajita" pitchFamily="34" charset="0"/>
                <a:cs typeface="Arial" pitchFamily="34" charset="0"/>
              </a:rPr>
            </a:br>
            <a:endParaRPr lang="ar-SA" dirty="0">
              <a:latin typeface="Aparajita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981200" y="2133600"/>
            <a:ext cx="8153400" cy="4495800"/>
          </a:xfrm>
        </p:spPr>
        <p:txBody>
          <a:bodyPr>
            <a:normAutofit/>
          </a:bodyPr>
          <a:lstStyle/>
          <a:p>
            <a:pPr marL="514350" indent="-514350" algn="l" rtl="0">
              <a:buFont typeface="Wingdings" pitchFamily="2" charset="2"/>
              <a:buChar char="q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Phylum  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:   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Sarcomastigophora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ea typeface="Franklin Gothic Book" pitchFamily="34" charset="0"/>
                <a:cs typeface="Aparajita" pitchFamily="34" charset="0"/>
              </a:rPr>
              <a:t> (having flagella or  pseudopodia)</a:t>
            </a:r>
          </a:p>
          <a:p>
            <a:pPr marL="514350" indent="-514350" algn="l" rtl="0" eaLnBrk="0" hangingPunct="0">
              <a:spcBef>
                <a:spcPct val="0"/>
              </a:spcBef>
              <a:buFont typeface="Wingdings" pitchFamily="2" charset="2"/>
              <a:buChar char="q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Subphylum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ea typeface="Franklin Gothic Book" pitchFamily="34" charset="0"/>
                <a:cs typeface="Aparajita" pitchFamily="34" charset="0"/>
              </a:rPr>
              <a:t> :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Sarcodina (pseudopodia present) </a:t>
            </a:r>
          </a:p>
          <a:p>
            <a:pPr marL="514350" indent="-514350" algn="l" rtl="0" eaLnBrk="0" hangingPunct="0">
              <a:spcBef>
                <a:spcPct val="0"/>
              </a:spcBef>
              <a:buFont typeface="Wingdings" pitchFamily="2" charset="2"/>
              <a:buChar char="q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Order 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ea typeface="Franklin Gothic Book" pitchFamily="34" charset="0"/>
                <a:cs typeface="Aparajita" pitchFamily="34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ea typeface="Franklin Gothic Book" pitchFamily="34" charset="0"/>
                <a:cs typeface="Aparajita" pitchFamily="34" charset="0"/>
              </a:rPr>
              <a:t>Amoebida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ea typeface="Franklin Gothic Book" pitchFamily="34" charset="0"/>
                <a:cs typeface="Aparajita" pitchFamily="34" charset="0"/>
              </a:rPr>
              <a:t> </a:t>
            </a:r>
          </a:p>
          <a:p>
            <a:pPr marL="514350" indent="-514350" algn="l" rtl="0" eaLnBrk="0" hangingPunct="0">
              <a:spcBef>
                <a:spcPct val="0"/>
              </a:spcBef>
              <a:buFont typeface="Wingdings" pitchFamily="2" charset="2"/>
              <a:buChar char="q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Genus &amp; species 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ea typeface="Franklin Gothic Book" pitchFamily="34" charset="0"/>
                <a:cs typeface="Aparajita" pitchFamily="34" charset="0"/>
              </a:rPr>
              <a:t>: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Entameoba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ea typeface="Franklin Gothic Book"/>
                <a:cs typeface="Aparajita" pitchFamily="34" charset="0"/>
              </a:rPr>
              <a:t>histolytica &amp;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Entameoba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ea typeface="Franklin Gothic Book"/>
                <a:cs typeface="Aparajita" pitchFamily="34" charset="0"/>
              </a:rPr>
              <a:t>coli .</a:t>
            </a:r>
            <a:endParaRPr lang="ar-SA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itchFamily="34" charset="0"/>
              <a:cs typeface="Arial" pitchFamily="34" charset="0"/>
            </a:endParaRPr>
          </a:p>
          <a:p>
            <a:endParaRPr lang="ar-SA" sz="3200" dirty="0">
              <a:latin typeface="Aparajit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24000" y="175458"/>
            <a:ext cx="9905998" cy="147857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Introduction 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24000" y="1326037"/>
            <a:ext cx="9144000" cy="4495800"/>
          </a:xfrm>
        </p:spPr>
        <p:txBody>
          <a:bodyPr>
            <a:noAutofit/>
          </a:bodyPr>
          <a:lstStyle/>
          <a:p>
            <a:pPr algn="l" rtl="0"/>
            <a:r>
              <a:rPr lang="en-US" sz="3200" b="1" dirty="0">
                <a:solidFill>
                  <a:srgbClr val="002060"/>
                </a:solidFill>
                <a:latin typeface="Aparajita" pitchFamily="34" charset="0"/>
                <a:cs typeface="Aparajita" pitchFamily="34" charset="0"/>
              </a:rPr>
              <a:t>- </a:t>
            </a:r>
            <a:r>
              <a:rPr lang="en-US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parajita" pitchFamily="34" charset="0"/>
                <a:cs typeface="Aparajita" pitchFamily="34" charset="0"/>
              </a:rPr>
              <a:t>E. histolytica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arajita" pitchFamily="34" charset="0"/>
                <a:cs typeface="Aparajita" pitchFamily="34" charset="0"/>
              </a:rPr>
              <a:t> - </a:t>
            </a:r>
            <a:r>
              <a:rPr lang="en-US" sz="3200" b="1" dirty="0">
                <a:solidFill>
                  <a:srgbClr val="002060"/>
                </a:solidFill>
                <a:latin typeface="Aparajita" pitchFamily="34" charset="0"/>
                <a:cs typeface="Aparajita" pitchFamily="34" charset="0"/>
              </a:rPr>
              <a:t>is an important pathogenic parasite of humans : </a:t>
            </a:r>
            <a:r>
              <a:rPr lang="en-US" sz="3200" b="1" dirty="0" err="1">
                <a:solidFill>
                  <a:srgbClr val="002060"/>
                </a:solidFill>
                <a:latin typeface="Aparajita" pitchFamily="34" charset="0"/>
                <a:cs typeface="Aparajita" pitchFamily="34" charset="0"/>
              </a:rPr>
              <a:t>Amebiasis</a:t>
            </a:r>
            <a:r>
              <a:rPr lang="en-US" sz="3200" b="1" dirty="0">
                <a:solidFill>
                  <a:srgbClr val="002060"/>
                </a:solidFill>
                <a:latin typeface="Aparajita" pitchFamily="34" charset="0"/>
                <a:cs typeface="Aparajita" pitchFamily="34" charset="0"/>
              </a:rPr>
              <a:t>, amebic dysentery.</a:t>
            </a:r>
          </a:p>
          <a:p>
            <a:pPr algn="l" rtl="0">
              <a:buNone/>
            </a:pPr>
            <a:r>
              <a:rPr lang="en-US" sz="3200" b="1" dirty="0">
                <a:solidFill>
                  <a:srgbClr val="002060"/>
                </a:solidFill>
                <a:latin typeface="Aparajita" pitchFamily="34" charset="0"/>
                <a:cs typeface="Aparajita" pitchFamily="34" charset="0"/>
              </a:rPr>
              <a:t>-The habitat of the </a:t>
            </a:r>
            <a:r>
              <a:rPr lang="en-US" sz="3200" b="1" i="1" dirty="0">
                <a:latin typeface="Aparajita" pitchFamily="34" charset="0"/>
                <a:cs typeface="Aparajita" pitchFamily="34" charset="0"/>
              </a:rPr>
              <a:t>E. histolytica </a:t>
            </a:r>
            <a:r>
              <a:rPr lang="en-US" sz="3200" b="1" dirty="0" err="1">
                <a:solidFill>
                  <a:srgbClr val="002060"/>
                </a:solidFill>
                <a:latin typeface="Aparajita" pitchFamily="34" charset="0"/>
                <a:cs typeface="Aparajita" pitchFamily="34" charset="0"/>
              </a:rPr>
              <a:t>trophozoites</a:t>
            </a:r>
            <a:r>
              <a:rPr lang="en-US" sz="3200" b="1" dirty="0">
                <a:solidFill>
                  <a:srgbClr val="002060"/>
                </a:solidFill>
                <a:latin typeface="Aparajita" pitchFamily="34" charset="0"/>
                <a:cs typeface="Aparajita" pitchFamily="34" charset="0"/>
              </a:rPr>
              <a:t> is the wall and lumen of the colon especially in the  rectal regions.</a:t>
            </a:r>
          </a:p>
          <a:p>
            <a:pPr algn="l" rtl="0">
              <a:buNone/>
            </a:pPr>
            <a:endParaRPr lang="en-US" sz="3200" b="1" dirty="0">
              <a:solidFill>
                <a:srgbClr val="002060"/>
              </a:solidFill>
              <a:latin typeface="Aparajita" pitchFamily="34" charset="0"/>
              <a:cs typeface="Aparajita" pitchFamily="34" charset="0"/>
            </a:endParaRPr>
          </a:p>
          <a:p>
            <a:pPr algn="l" rtl="0"/>
            <a:r>
              <a:rPr lang="en-US" sz="3200" b="1" i="1" dirty="0">
                <a:solidFill>
                  <a:srgbClr val="002060"/>
                </a:solidFill>
                <a:latin typeface="Aparajita" pitchFamily="34" charset="0"/>
                <a:cs typeface="Aparajita" pitchFamily="34" charset="0"/>
              </a:rPr>
              <a:t>- </a:t>
            </a:r>
            <a:r>
              <a:rPr lang="en-US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parajita" pitchFamily="34" charset="0"/>
                <a:cs typeface="Aparajita" pitchFamily="34" charset="0"/>
              </a:rPr>
              <a:t>Entamoeba coli-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parajita" pitchFamily="34" charset="0"/>
                <a:cs typeface="Aparajita" pitchFamily="34" charset="0"/>
              </a:rPr>
              <a:t>is a non-pathogenic species of </a:t>
            </a:r>
            <a:r>
              <a:rPr lang="en-US" sz="3200" b="1" i="1" dirty="0">
                <a:solidFill>
                  <a:srgbClr val="002060"/>
                </a:solidFill>
                <a:latin typeface="Aparajita" pitchFamily="34" charset="0"/>
                <a:cs typeface="Aparajita" pitchFamily="34" charset="0"/>
              </a:rPr>
              <a:t>Entamoeba</a:t>
            </a:r>
            <a:r>
              <a:rPr lang="en-US" sz="3200" b="1" dirty="0">
                <a:solidFill>
                  <a:srgbClr val="002060"/>
                </a:solidFill>
                <a:latin typeface="Aparajita" pitchFamily="34" charset="0"/>
                <a:cs typeface="Aparajita" pitchFamily="34" charset="0"/>
              </a:rPr>
              <a:t> that frequently exists as a commensal parasite in the human gastrointestinal tract.</a:t>
            </a:r>
          </a:p>
          <a:p>
            <a:pPr algn="l" rtl="0"/>
            <a:endParaRPr lang="ar-SA" sz="3200" b="1" dirty="0">
              <a:solidFill>
                <a:srgbClr val="002060"/>
              </a:solidFill>
              <a:latin typeface="Aparajit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951338" y="915556"/>
            <a:ext cx="5099131" cy="147857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Life cycle Of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ea typeface="Franklin Gothic Book"/>
                <a:cs typeface="Aparajita" pitchFamily="34" charset="0"/>
              </a:rPr>
              <a:t>Entamoeba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ea typeface="Franklin Gothic Book"/>
                <a:cs typeface="Aparajita" pitchFamily="34" charset="0"/>
              </a:rPr>
              <a:t> histolytica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.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ea typeface="Franklin Gothic Book" pitchFamily="34" charset="0"/>
                <a:cs typeface="Aparajita" pitchFamily="34" charset="0"/>
              </a:rPr>
              <a:t> </a:t>
            </a:r>
            <a:br>
              <a:rPr lang="ar-SA" dirty="0">
                <a:solidFill>
                  <a:srgbClr val="002060"/>
                </a:solidFill>
                <a:latin typeface="Aparajita" pitchFamily="34" charset="0"/>
                <a:cs typeface="Arial" pitchFamily="34" charset="0"/>
              </a:rPr>
            </a:br>
            <a:endParaRPr lang="ar-SA" dirty="0">
              <a:latin typeface="Aparajita" pitchFamily="34" charset="0"/>
            </a:endParaRPr>
          </a:p>
        </p:txBody>
      </p:sp>
      <p:pic>
        <p:nvPicPr>
          <p:cNvPr id="4" name="Picture 2" descr="Life cycle of Entamoeba histolyt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3698" y="332893"/>
            <a:ext cx="6372200" cy="62941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394307"/>
              </p:ext>
            </p:extLst>
          </p:nvPr>
        </p:nvGraphicFramePr>
        <p:xfrm>
          <a:off x="2059757" y="342508"/>
          <a:ext cx="8941618" cy="5966101"/>
        </p:xfrm>
        <a:graphic>
          <a:graphicData uri="http://schemas.openxmlformats.org/drawingml/2006/table">
            <a:tbl>
              <a:tblPr/>
              <a:tblGrid>
                <a:gridCol w="2256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1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3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156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itchFamily="34" charset="0"/>
                        <a:ea typeface="Franklin Gothic Book"/>
                        <a:cs typeface="Aparajita" pitchFamily="34" charset="0"/>
                      </a:endParaRPr>
                    </a:p>
                  </a:txBody>
                  <a:tcPr marL="44252" marR="44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Entamoeba</a:t>
                      </a:r>
                      <a:r>
                        <a:rPr lang="en-US" sz="320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 histolytica</a:t>
                      </a:r>
                      <a:endParaRPr lang="en-US" sz="3200" b="1" dirty="0"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itchFamily="34" charset="0"/>
                        <a:ea typeface="Franklin Gothic Book"/>
                        <a:cs typeface="Aparajita" pitchFamily="34" charset="0"/>
                      </a:endParaRPr>
                    </a:p>
                  </a:txBody>
                  <a:tcPr marL="44252" marR="44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Entamoeba</a:t>
                      </a:r>
                      <a:r>
                        <a:rPr lang="en-US" sz="320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 coli</a:t>
                      </a:r>
                      <a:endParaRPr lang="en-US" sz="3200" b="1" dirty="0"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itchFamily="34" charset="0"/>
                        <a:ea typeface="Franklin Gothic Book"/>
                        <a:cs typeface="Aparajita" pitchFamily="34" charset="0"/>
                      </a:endParaRPr>
                    </a:p>
                  </a:txBody>
                  <a:tcPr marL="44252" marR="44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32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Habitat</a:t>
                      </a:r>
                    </a:p>
                  </a:txBody>
                  <a:tcPr marL="44252" marR="44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Large Intestine</a:t>
                      </a:r>
                    </a:p>
                  </a:txBody>
                  <a:tcPr marL="44252" marR="44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Large Intestine</a:t>
                      </a:r>
                    </a:p>
                  </a:txBody>
                  <a:tcPr marL="44252" marR="44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2133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Trophozoite</a:t>
                      </a:r>
                      <a:endParaRPr lang="en-US" sz="2400" b="1" dirty="0"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itchFamily="34" charset="0"/>
                        <a:ea typeface="Franklin Gothic Book"/>
                        <a:cs typeface="Aparajita" pitchFamily="34" charset="0"/>
                      </a:endParaRPr>
                    </a:p>
                  </a:txBody>
                  <a:tcPr marL="44252" marR="44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itchFamily="34" charset="0"/>
                        <a:ea typeface="Franklin Gothic Book"/>
                        <a:cs typeface="Aparajita" pitchFamily="34" charset="0"/>
                      </a:endParaRPr>
                    </a:p>
                  </a:txBody>
                  <a:tcPr marL="44252" marR="44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itchFamily="34" charset="0"/>
                        <a:ea typeface="Franklin Gothic Book"/>
                        <a:cs typeface="Aparajita" pitchFamily="34" charset="0"/>
                      </a:endParaRPr>
                    </a:p>
                  </a:txBody>
                  <a:tcPr marL="44252" marR="44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32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Size</a:t>
                      </a:r>
                    </a:p>
                  </a:txBody>
                  <a:tcPr marL="44252" marR="44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10 – 30 µ</a:t>
                      </a:r>
                    </a:p>
                  </a:txBody>
                  <a:tcPr marL="44252" marR="44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15 – 50 µ</a:t>
                      </a:r>
                    </a:p>
                  </a:txBody>
                  <a:tcPr marL="44252" marR="44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4053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Ectoplasm &amp; endoplasm</a:t>
                      </a:r>
                    </a:p>
                  </a:txBody>
                  <a:tcPr marL="44252" marR="44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Differentiated</a:t>
                      </a:r>
                    </a:p>
                  </a:txBody>
                  <a:tcPr marL="44252" marR="44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Not differentiated</a:t>
                      </a:r>
                    </a:p>
                  </a:txBody>
                  <a:tcPr marL="44252" marR="44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579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Nucleus</a:t>
                      </a: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Karyosome</a:t>
                      </a:r>
                      <a:endParaRPr lang="en-US" sz="2400" b="1" dirty="0"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itchFamily="34" charset="0"/>
                        <a:ea typeface="Franklin Gothic Book"/>
                        <a:cs typeface="Aparajita" pitchFamily="34" charset="0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4400" b="1" dirty="0"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itchFamily="34" charset="0"/>
                        <a:ea typeface="Franklin Gothic Book"/>
                        <a:cs typeface="Aparajita" pitchFamily="34" charset="0"/>
                      </a:endParaRP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peripheral chromatin</a:t>
                      </a:r>
                    </a:p>
                  </a:txBody>
                  <a:tcPr marL="44252" marR="44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1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Small – central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itchFamily="34" charset="0"/>
                        <a:ea typeface="Franklin Gothic Book"/>
                        <a:cs typeface="Aparajita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Fine granules of equal size and even distribution</a:t>
                      </a:r>
                    </a:p>
                  </a:txBody>
                  <a:tcPr marL="44252" marR="44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1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Big – eccentric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itchFamily="34" charset="0"/>
                        <a:ea typeface="Franklin Gothic Book"/>
                        <a:cs typeface="Aparajita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 Coarse granules of irregular size and distribution</a:t>
                      </a:r>
                    </a:p>
                  </a:txBody>
                  <a:tcPr marL="44252" marR="44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074" name="Picture 2" descr="scan0003"/>
          <p:cNvPicPr>
            <a:picLocks noChangeAspect="1" noChangeArrowheads="1"/>
          </p:cNvPicPr>
          <p:nvPr/>
        </p:nvPicPr>
        <p:blipFill>
          <a:blip r:embed="rId2" cstate="print"/>
          <a:srcRect b="20000"/>
          <a:stretch>
            <a:fillRect/>
          </a:stretch>
        </p:blipFill>
        <p:spPr bwMode="auto">
          <a:xfrm>
            <a:off x="4994931" y="1398168"/>
            <a:ext cx="1458594" cy="1115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</a:blip>
          <a:srcRect l="4380" r="63686"/>
          <a:stretch>
            <a:fillRect/>
          </a:stretch>
        </p:blipFill>
        <p:spPr bwMode="auto">
          <a:xfrm>
            <a:off x="8337638" y="1480008"/>
            <a:ext cx="928911" cy="85890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209472"/>
              </p:ext>
            </p:extLst>
          </p:nvPr>
        </p:nvGraphicFramePr>
        <p:xfrm>
          <a:off x="2674640" y="156533"/>
          <a:ext cx="7648280" cy="6544933"/>
        </p:xfrm>
        <a:graphic>
          <a:graphicData uri="http://schemas.openxmlformats.org/drawingml/2006/table">
            <a:tbl>
              <a:tblPr/>
              <a:tblGrid>
                <a:gridCol w="2017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0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0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851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itchFamily="34" charset="0"/>
                        <a:ea typeface="Franklin Gothic Book"/>
                        <a:cs typeface="Aparajita" pitchFamily="34" charset="0"/>
                      </a:endParaRPr>
                    </a:p>
                  </a:txBody>
                  <a:tcPr marL="53247" marR="53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Entamoeba</a:t>
                      </a:r>
                      <a:r>
                        <a:rPr lang="en-US" sz="280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 histolytica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itchFamily="34" charset="0"/>
                        <a:ea typeface="Franklin Gothic Book"/>
                        <a:cs typeface="Aparajita" pitchFamily="34" charset="0"/>
                      </a:endParaRPr>
                    </a:p>
                  </a:txBody>
                  <a:tcPr marL="53247" marR="53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Entamoeba</a:t>
                      </a:r>
                      <a:r>
                        <a:rPr lang="en-US" sz="280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 coli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itchFamily="34" charset="0"/>
                        <a:ea typeface="Franklin Gothic Book"/>
                        <a:cs typeface="Aparajita" pitchFamily="34" charset="0"/>
                      </a:endParaRPr>
                    </a:p>
                  </a:txBody>
                  <a:tcPr marL="53247" marR="53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094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Mature cyst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itchFamily="34" charset="0"/>
                        <a:ea typeface="Franklin Gothic Book"/>
                        <a:cs typeface="Aparajita" pitchFamily="34" charset="0"/>
                      </a:endParaRPr>
                    </a:p>
                  </a:txBody>
                  <a:tcPr marL="53247" marR="53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itchFamily="34" charset="0"/>
                        <a:ea typeface="Franklin Gothic Book"/>
                        <a:cs typeface="Aparajita" pitchFamily="34" charset="0"/>
                      </a:endParaRPr>
                    </a:p>
                  </a:txBody>
                  <a:tcPr marL="53247" marR="53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itchFamily="34" charset="0"/>
                        <a:ea typeface="Franklin Gothic Book"/>
                        <a:cs typeface="Aparajita" pitchFamily="34" charset="0"/>
                      </a:endParaRPr>
                    </a:p>
                  </a:txBody>
                  <a:tcPr marL="53247" marR="53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333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Size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itchFamily="34" charset="0"/>
                        <a:ea typeface="Franklin Gothic Book"/>
                        <a:cs typeface="Aparajita" pitchFamily="34" charset="0"/>
                      </a:endParaRPr>
                    </a:p>
                  </a:txBody>
                  <a:tcPr marL="53247" marR="53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15 µ</a:t>
                      </a:r>
                    </a:p>
                  </a:txBody>
                  <a:tcPr marL="53247" marR="53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20 µ</a:t>
                      </a:r>
                    </a:p>
                  </a:txBody>
                  <a:tcPr marL="53247" marR="53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333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Shape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itchFamily="34" charset="0"/>
                        <a:ea typeface="Franklin Gothic Book"/>
                        <a:cs typeface="Aparajita" pitchFamily="34" charset="0"/>
                      </a:endParaRPr>
                    </a:p>
                  </a:txBody>
                  <a:tcPr marL="53247" marR="53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Round</a:t>
                      </a:r>
                    </a:p>
                  </a:txBody>
                  <a:tcPr marL="53247" marR="53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arkisim" pitchFamily="34" charset="-79"/>
                        <a:ea typeface="Franklin Gothic Book"/>
                        <a:cs typeface="Narkisim" pitchFamily="34" charset="-79"/>
                      </a:endParaRPr>
                    </a:p>
                  </a:txBody>
                  <a:tcPr marL="53247" marR="53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028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Glycogen vacuoles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itchFamily="34" charset="0"/>
                        <a:ea typeface="Franklin Gothic Book"/>
                        <a:cs typeface="Aparajita" pitchFamily="34" charset="0"/>
                      </a:endParaRPr>
                    </a:p>
                  </a:txBody>
                  <a:tcPr marL="53247" marR="53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In young cyst only</a:t>
                      </a:r>
                    </a:p>
                  </a:txBody>
                  <a:tcPr marL="53247" marR="53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arkisim" pitchFamily="34" charset="-79"/>
                        <a:ea typeface="Franklin Gothic Book"/>
                        <a:cs typeface="Narkisim" pitchFamily="34" charset="-79"/>
                      </a:endParaRPr>
                    </a:p>
                  </a:txBody>
                  <a:tcPr marL="53247" marR="53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1033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Chromatoid</a:t>
                      </a:r>
                      <a:r>
                        <a:rPr lang="en-US" sz="2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 bodies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itchFamily="34" charset="0"/>
                        <a:ea typeface="Franklin Gothic Book"/>
                        <a:cs typeface="Aparajita" pitchFamily="34" charset="0"/>
                      </a:endParaRPr>
                    </a:p>
                  </a:txBody>
                  <a:tcPr marL="53247" marR="53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Often present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(bar-like rods)</a:t>
                      </a:r>
                    </a:p>
                  </a:txBody>
                  <a:tcPr marL="53247" marR="53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Sometimes present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(splinter-like)</a:t>
                      </a:r>
                    </a:p>
                  </a:txBody>
                  <a:tcPr marL="53247" marR="53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816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Nuclei: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itchFamily="34" charset="0"/>
                        <a:ea typeface="Franklin Gothic Book"/>
                        <a:cs typeface="Aparajita" pitchFamily="34" charset="0"/>
                      </a:endParaRP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number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itchFamily="34" charset="0"/>
                        <a:ea typeface="Franklin Gothic Book"/>
                        <a:cs typeface="Aparajita" pitchFamily="34" charset="0"/>
                      </a:endParaRPr>
                    </a:p>
                  </a:txBody>
                  <a:tcPr marL="53247" marR="53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itchFamily="34" charset="0"/>
                        <a:ea typeface="Franklin Gothic Book"/>
                        <a:cs typeface="Aparajita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4</a:t>
                      </a:r>
                    </a:p>
                  </a:txBody>
                  <a:tcPr marL="53247" marR="53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itchFamily="34" charset="0"/>
                        <a:ea typeface="Franklin Gothic Book"/>
                        <a:cs typeface="Aparajita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8</a:t>
                      </a:r>
                    </a:p>
                  </a:txBody>
                  <a:tcPr marL="53247" marR="53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6">
            <a:extLst>
              <a:ext uri="{FF2B5EF4-FFF2-40B4-BE49-F238E27FC236}">
                <a16:creationId xmlns:a16="http://schemas.microsoft.com/office/drawing/2014/main" id="{FBAB2098-F8EA-4303-83EC-CCA355D8C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8" t="16068" b="30278"/>
          <a:stretch>
            <a:fillRect/>
          </a:stretch>
        </p:blipFill>
        <p:spPr bwMode="auto">
          <a:xfrm>
            <a:off x="5333999" y="1219200"/>
            <a:ext cx="1322885" cy="9779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9">
            <a:extLst>
              <a:ext uri="{FF2B5EF4-FFF2-40B4-BE49-F238E27FC236}">
                <a16:creationId xmlns:a16="http://schemas.microsoft.com/office/drawing/2014/main" id="{FA2E6E3A-9D98-421A-9763-DAF12E5C5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9" t="60541" r="9705" b="16786"/>
          <a:stretch>
            <a:fillRect/>
          </a:stretch>
        </p:blipFill>
        <p:spPr bwMode="auto">
          <a:xfrm>
            <a:off x="8024367" y="1219200"/>
            <a:ext cx="149299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41220"/>
              </p:ext>
            </p:extLst>
          </p:nvPr>
        </p:nvGraphicFramePr>
        <p:xfrm>
          <a:off x="2702350" y="735293"/>
          <a:ext cx="7846244" cy="5902244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936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1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8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525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Entamoeba</a:t>
                      </a:r>
                      <a:r>
                        <a:rPr lang="en-US" sz="280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 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coli</a:t>
                      </a:r>
                      <a:endParaRPr lang="en-US" sz="2800" b="1" dirty="0"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itchFamily="34" charset="0"/>
                        <a:ea typeface="Franklin Gothic Book"/>
                        <a:cs typeface="Aparajit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Entamoeba</a:t>
                      </a:r>
                      <a:r>
                        <a:rPr lang="en-US" sz="280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 histolytica</a:t>
                      </a:r>
                      <a:endParaRPr lang="en-US" sz="2800" b="1" dirty="0"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itchFamily="34" charset="0"/>
                        <a:ea typeface="Franklin Gothic Book"/>
                        <a:cs typeface="Aparajit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rtl="1"/>
                      <a:endParaRPr lang="ar-SA" sz="2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2376">
                <a:tc>
                  <a:txBody>
                    <a:bodyPr/>
                    <a:lstStyle/>
                    <a:p>
                      <a:pPr algn="l"/>
                      <a:r>
                        <a:rPr lang="ar-SA" sz="2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cs typeface="Aparajita" pitchFamily="34" charset="0"/>
                        </a:rPr>
                        <a:t>Mature cysts </a:t>
                      </a:r>
                      <a:r>
                        <a:rPr lang="en-US" sz="2800" b="1" i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4-8 nuclei</a:t>
                      </a:r>
                      <a:endParaRPr lang="ar-SA" sz="2800" b="1" i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ar-SA" sz="2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ea typeface="Franklin Gothic Book"/>
                          <a:cs typeface="Aparajita" pitchFamily="34" charset="0"/>
                        </a:rPr>
                        <a:t>4 nuclei</a:t>
                      </a:r>
                      <a:r>
                        <a:rPr lang="ar-SA" sz="2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cs typeface="Aparajita" pitchFamily="34" charset="0"/>
                        </a:rPr>
                        <a:t>Mature cysts</a:t>
                      </a:r>
                      <a:endParaRPr lang="ar-SA" sz="2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cs typeface="Aparajita" pitchFamily="34" charset="0"/>
                        </a:rPr>
                        <a:t>Infective </a:t>
                      </a:r>
                      <a:r>
                        <a:rPr lang="en-US" sz="2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cs typeface="Aparajita" pitchFamily="34" charset="0"/>
                        </a:rPr>
                        <a:t>stage &amp;Diagnostic</a:t>
                      </a:r>
                      <a:r>
                        <a:rPr lang="en-US" sz="2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cs typeface="Aparajita" pitchFamily="34" charset="0"/>
                        </a:rPr>
                        <a:t> stage </a:t>
                      </a:r>
                      <a:endParaRPr lang="ar-SA" sz="2800" b="1" dirty="0"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593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u="sng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cs typeface="Aparajita" pitchFamily="34" charset="0"/>
                        </a:rPr>
                        <a:t>Nonpathogenic ameba</a:t>
                      </a:r>
                      <a:endParaRPr lang="ar-SA" sz="2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itchFamily="34" charset="0"/>
                      </a:endParaRPr>
                    </a:p>
                    <a:p>
                      <a:pPr algn="l"/>
                      <a:r>
                        <a:rPr lang="en-US" sz="2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cs typeface="Aparajita" pitchFamily="34" charset="0"/>
                        </a:rPr>
                        <a:t>reside in the large intestine </a:t>
                      </a:r>
                      <a:endParaRPr lang="ar-SA" sz="2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u="sng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cs typeface="Aparajita" pitchFamily="34" charset="0"/>
                        </a:rPr>
                        <a:t>Pathogenic ameba</a:t>
                      </a:r>
                      <a:endParaRPr lang="ar-SA" sz="2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u="sng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cs typeface="Aparajita" pitchFamily="34" charset="0"/>
                        </a:rPr>
                        <a:t>Pathogenicity</a:t>
                      </a:r>
                      <a:r>
                        <a:rPr lang="en-US" sz="2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cs typeface="Aparajita" pitchFamily="34" charset="0"/>
                        </a:rPr>
                        <a:t> </a:t>
                      </a:r>
                      <a:endParaRPr lang="ar-SA" sz="2800" b="1" dirty="0"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9148">
                <a:tc gridSpan="2"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cs typeface="Aparajita" pitchFamily="34" charset="0"/>
                        </a:rPr>
                        <a:t>Ingestion of mature cysts in fecal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cs typeface="Aparajita" pitchFamily="34" charset="0"/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cs typeface="Aparajita" pitchFamily="34" charset="0"/>
                        </a:rPr>
                        <a:t>contaminated food, water, or hands.</a:t>
                      </a:r>
                      <a:endParaRPr lang="ar-SA" sz="2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itchFamily="34" charset="0"/>
                      </a:endParaRPr>
                    </a:p>
                    <a:p>
                      <a:pPr algn="l"/>
                      <a:endParaRPr lang="en-US" sz="2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itchFamily="34" charset="0"/>
                        <a:cs typeface="Aparajita" pitchFamily="34" charset="0"/>
                      </a:endParaRPr>
                    </a:p>
                    <a:p>
                      <a:pPr algn="l"/>
                      <a:endParaRPr lang="ar-SA" sz="2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ar-SA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arkisim" pitchFamily="34" charset="-79"/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SA" sz="2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</a:rPr>
                        <a:t> </a:t>
                      </a:r>
                      <a:r>
                        <a:rPr lang="en-US" sz="2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cs typeface="Aparajita" pitchFamily="34" charset="0"/>
                        </a:rPr>
                        <a:t>Mode</a:t>
                      </a:r>
                      <a:r>
                        <a:rPr lang="en-US" sz="2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arajita" pitchFamily="34" charset="0"/>
                          <a:cs typeface="Aparajita" pitchFamily="34" charset="0"/>
                        </a:rPr>
                        <a:t> of the infection </a:t>
                      </a:r>
                      <a:endParaRPr lang="ar-SA" sz="2800" b="1" dirty="0"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arajita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7" descr="mnn"/>
          <p:cNvPicPr>
            <a:picLocks noChangeAspect="1" noChangeArrowheads="1"/>
          </p:cNvPicPr>
          <p:nvPr/>
        </p:nvPicPr>
        <p:blipFill>
          <a:blip cstate="print"/>
          <a:srcRect l="57449" t="60033" r="24416" b="7388"/>
          <a:stretch>
            <a:fillRect/>
          </a:stretch>
        </p:blipFill>
        <p:spPr bwMode="auto">
          <a:xfrm>
            <a:off x="4799856" y="1700808"/>
            <a:ext cx="1512168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scan0051"/>
          <p:cNvPicPr>
            <a:picLocks noChangeAspect="1" noChangeArrowheads="1"/>
          </p:cNvPicPr>
          <p:nvPr/>
        </p:nvPicPr>
        <p:blipFill>
          <a:blip cstate="print"/>
          <a:srcRect l="73541" t="24490" r="2921" b="13776"/>
          <a:stretch>
            <a:fillRect/>
          </a:stretch>
        </p:blipFill>
        <p:spPr bwMode="auto">
          <a:xfrm>
            <a:off x="7608168" y="1628800"/>
            <a:ext cx="136815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o.quizlet.com/JM7k4Wo30AflwIVX1ok8Ww_m.png"/>
          <p:cNvPicPr>
            <a:picLocks noChangeAspect="1" noChangeArrowheads="1"/>
          </p:cNvPicPr>
          <p:nvPr/>
        </p:nvPicPr>
        <p:blipFill>
          <a:blip cstate="print">
            <a:lum bright="20000" contrast="40000"/>
          </a:blip>
          <a:srcRect/>
          <a:stretch>
            <a:fillRect/>
          </a:stretch>
        </p:blipFill>
        <p:spPr bwMode="auto">
          <a:xfrm>
            <a:off x="1524000" y="0"/>
            <a:ext cx="42672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8" name="Picture 8" descr="http://o.quizlet.com/vSaQULcLpjqFohmwnDp2xQ.png"/>
          <p:cNvPicPr>
            <a:picLocks noChangeAspect="1" noChangeArrowheads="1"/>
          </p:cNvPicPr>
          <p:nvPr/>
        </p:nvPicPr>
        <p:blipFill>
          <a:blip cstate="print">
            <a:lum bright="30000" contrast="40000"/>
          </a:blip>
          <a:srcRect/>
          <a:stretch>
            <a:fillRect/>
          </a:stretch>
        </p:blipFill>
        <p:spPr bwMode="auto">
          <a:xfrm>
            <a:off x="6858000" y="3638550"/>
            <a:ext cx="3810000" cy="321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مستطيل 7"/>
          <p:cNvSpPr/>
          <p:nvPr/>
        </p:nvSpPr>
        <p:spPr>
          <a:xfrm>
            <a:off x="6938128" y="135020"/>
            <a:ext cx="4628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ea typeface="Franklin Gothic Book"/>
                <a:cs typeface="Aparajita" pitchFamily="34" charset="0"/>
              </a:rPr>
              <a:t>Entamoeba</a:t>
            </a:r>
            <a:r>
              <a:rPr 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ea typeface="Franklin Gothic Book"/>
                <a:cs typeface="Aparajita" pitchFamily="34" charset="0"/>
              </a:rPr>
              <a:t> histolytica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ea typeface="Franklin Gothic Book"/>
                <a:cs typeface="Aparajita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Mature cysts</a:t>
            </a:r>
            <a:endParaRPr lang="ar-SA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663319" y="140108"/>
            <a:ext cx="3988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ea typeface="Franklin Gothic Book"/>
                <a:cs typeface="Aparajita" pitchFamily="34" charset="0"/>
              </a:rPr>
              <a:t>Entamoeba</a:t>
            </a:r>
            <a:r>
              <a:rPr 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ea typeface="Franklin Gothic Book"/>
                <a:cs typeface="Aparajita" pitchFamily="34" charset="0"/>
              </a:rPr>
              <a:t> coli 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Mature cysts</a:t>
            </a:r>
            <a:endParaRPr lang="ar-SA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itchFamily="34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7089250" y="3639299"/>
            <a:ext cx="4628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ea typeface="Franklin Gothic Book"/>
                <a:cs typeface="Aparajita" pitchFamily="34" charset="0"/>
              </a:rPr>
              <a:t>Entamoeba</a:t>
            </a:r>
            <a:r>
              <a:rPr 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ea typeface="Franklin Gothic Book"/>
                <a:cs typeface="Aparajita" pitchFamily="34" charset="0"/>
              </a:rPr>
              <a:t> histolytica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ea typeface="Franklin Gothic Book"/>
                <a:cs typeface="Aparajita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trophozoirte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 </a:t>
            </a:r>
            <a:endParaRPr lang="ar-SA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itchFamily="34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663319" y="3638550"/>
            <a:ext cx="37353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ea typeface="Franklin Gothic Book"/>
                <a:cs typeface="Aparajita" pitchFamily="34" charset="0"/>
              </a:rPr>
              <a:t>Entamoeba</a:t>
            </a:r>
            <a:r>
              <a:rPr 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ea typeface="Franklin Gothic Book"/>
                <a:cs typeface="Aparajita" pitchFamily="34" charset="0"/>
              </a:rPr>
              <a:t> coli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trophozoirte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 </a:t>
            </a:r>
            <a:endParaRPr lang="ar-SA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itchFamily="34" charset="0"/>
            </a:endParaRPr>
          </a:p>
        </p:txBody>
      </p:sp>
      <p:pic>
        <p:nvPicPr>
          <p:cNvPr id="5" name="صورة 4" descr="صورة تحتوي على عشب, حيوان, عفن&#10;&#10;وصف منشأ بثقة عالية جداً">
            <a:extLst>
              <a:ext uri="{FF2B5EF4-FFF2-40B4-BE49-F238E27FC236}">
                <a16:creationId xmlns:a16="http://schemas.microsoft.com/office/drawing/2014/main" id="{E428784B-8241-4406-B786-B30B3ED2F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27609"/>
            <a:ext cx="2362200" cy="2362200"/>
          </a:xfrm>
          <a:prstGeom prst="rect">
            <a:avLst/>
          </a:prstGeom>
        </p:spPr>
      </p:pic>
      <p:pic>
        <p:nvPicPr>
          <p:cNvPr id="7" name="صورة 6" descr="صورة تحتوي على فطريات, عفن&#10;&#10;وصف منشأ بثقة عالية">
            <a:extLst>
              <a:ext uri="{FF2B5EF4-FFF2-40B4-BE49-F238E27FC236}">
                <a16:creationId xmlns:a16="http://schemas.microsoft.com/office/drawing/2014/main" id="{BEA68D87-3964-441B-9074-B6625B76A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396" y="666313"/>
            <a:ext cx="2600531" cy="2810636"/>
          </a:xfrm>
          <a:prstGeom prst="rect">
            <a:avLst/>
          </a:prstGeom>
        </p:spPr>
      </p:pic>
      <p:pic>
        <p:nvPicPr>
          <p:cNvPr id="14" name="صورة 13" descr="صورة تحتوي على نص&#10;&#10;وصف منشأ بثقة عالية جداً">
            <a:extLst>
              <a:ext uri="{FF2B5EF4-FFF2-40B4-BE49-F238E27FC236}">
                <a16:creationId xmlns:a16="http://schemas.microsoft.com/office/drawing/2014/main" id="{12D885E5-1341-4708-A492-571103064A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270" y="4302662"/>
            <a:ext cx="3200400" cy="2370667"/>
          </a:xfrm>
          <a:prstGeom prst="rect">
            <a:avLst/>
          </a:prstGeom>
        </p:spPr>
      </p:pic>
      <p:pic>
        <p:nvPicPr>
          <p:cNvPr id="16" name="صورة 15" descr="صورة تحتوي على نص&#10;&#10;وصف منشأ بثقة عالية جداً">
            <a:extLst>
              <a:ext uri="{FF2B5EF4-FFF2-40B4-BE49-F238E27FC236}">
                <a16:creationId xmlns:a16="http://schemas.microsoft.com/office/drawing/2014/main" id="{324737C0-0939-4406-9668-74287F90A7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647" y="4211773"/>
            <a:ext cx="3352949" cy="24308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Entamoeba coli cysts in wet mount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1617" t="10588" r="3810" b="21650"/>
          <a:stretch>
            <a:fillRect/>
          </a:stretch>
        </p:blipFill>
        <p:spPr bwMode="auto">
          <a:xfrm>
            <a:off x="6925992" y="1044824"/>
            <a:ext cx="3059832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مستطيل 13"/>
          <p:cNvSpPr/>
          <p:nvPr/>
        </p:nvSpPr>
        <p:spPr>
          <a:xfrm>
            <a:off x="2409371" y="2863370"/>
            <a:ext cx="3960440" cy="15696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Cyst of 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E. coli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 in a concentrated wet mount stained with iodine. Five nuclei are visible in this focal plane.</a:t>
            </a:r>
            <a:b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</a:br>
            <a:endParaRPr lang="ar-SA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itchFamily="34" charset="0"/>
            </a:endParaRPr>
          </a:p>
        </p:txBody>
      </p:sp>
      <p:sp>
        <p:nvSpPr>
          <p:cNvPr id="12" name="سهم إلى اليمين 11"/>
          <p:cNvSpPr/>
          <p:nvPr/>
        </p:nvSpPr>
        <p:spPr bwMode="auto">
          <a:xfrm>
            <a:off x="6369811" y="3432176"/>
            <a:ext cx="415280" cy="432048"/>
          </a:xfrm>
          <a:prstGeom prst="rightArrow">
            <a:avLst/>
          </a:prstGeom>
          <a:solidFill>
            <a:schemeClr val="bg1">
              <a:lumMod val="75000"/>
              <a:alpha val="7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دارة">
  <a:themeElements>
    <a:clrScheme name="دارة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دارة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ارة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TM04033919[[fn=دارة]]</Template>
  <TotalTime>30</TotalTime>
  <Words>291</Words>
  <Application>Microsoft Office PowerPoint</Application>
  <PresentationFormat>شاشة عريضة</PresentationFormat>
  <Paragraphs>77</Paragraphs>
  <Slides>10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8" baseType="lpstr">
      <vt:lpstr>Aharoni</vt:lpstr>
      <vt:lpstr>Aparajita</vt:lpstr>
      <vt:lpstr>Arial</vt:lpstr>
      <vt:lpstr>Calibri</vt:lpstr>
      <vt:lpstr>Symbol</vt:lpstr>
      <vt:lpstr>Tw Cen MT</vt:lpstr>
      <vt:lpstr>Wingdings</vt:lpstr>
      <vt:lpstr>دارة</vt:lpstr>
      <vt:lpstr>عرض تقديمي في PowerPoint</vt:lpstr>
      <vt:lpstr>Classification Of Entameoba spp. </vt:lpstr>
      <vt:lpstr>Introduction </vt:lpstr>
      <vt:lpstr>Life cycle Of Entamoeba histolytica.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momo</dc:creator>
  <cp:lastModifiedBy>momo</cp:lastModifiedBy>
  <cp:revision>6</cp:revision>
  <dcterms:created xsi:type="dcterms:W3CDTF">2018-09-15T15:17:28Z</dcterms:created>
  <dcterms:modified xsi:type="dcterms:W3CDTF">2019-09-14T21:13:01Z</dcterms:modified>
</cp:coreProperties>
</file>