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7"/>
  </p:notesMasterIdLst>
  <p:sldIdLst>
    <p:sldId id="259" r:id="rId2"/>
    <p:sldId id="264" r:id="rId3"/>
    <p:sldId id="275" r:id="rId4"/>
    <p:sldId id="265" r:id="rId5"/>
    <p:sldId id="266" r:id="rId6"/>
    <p:sldId id="267" r:id="rId7"/>
    <p:sldId id="261" r:id="rId8"/>
    <p:sldId id="262" r:id="rId9"/>
    <p:sldId id="263" r:id="rId10"/>
    <p:sldId id="276" r:id="rId11"/>
    <p:sldId id="279" r:id="rId12"/>
    <p:sldId id="281" r:id="rId13"/>
    <p:sldId id="277" r:id="rId14"/>
    <p:sldId id="280" r:id="rId15"/>
    <p:sldId id="273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C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465" autoAdjust="0"/>
    <p:restoredTop sz="94662" autoAdjust="0"/>
  </p:normalViewPr>
  <p:slideViewPr>
    <p:cSldViewPr>
      <p:cViewPr>
        <p:scale>
          <a:sx n="77" d="100"/>
          <a:sy n="77" d="100"/>
        </p:scale>
        <p:origin x="-90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5B8D0EF-761D-4FAD-9B8E-EDE76D3A62CE}" type="datetimeFigureOut">
              <a:rPr lang="ar-SA" smtClean="0"/>
              <a:t>23/12/35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2ECCEC5-F8A5-4135-8182-AB33E309C4D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9935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B316-42FC-4712-A5F6-1330A186157F}" type="datetimeFigureOut">
              <a:rPr lang="ar-SA" smtClean="0"/>
              <a:t>23/12/35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AACF-5AAC-4D3B-A243-B84B9AECE25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B316-42FC-4712-A5F6-1330A186157F}" type="datetimeFigureOut">
              <a:rPr lang="ar-SA" smtClean="0"/>
              <a:t>23/12/35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AACF-5AAC-4D3B-A243-B84B9AECE25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B316-42FC-4712-A5F6-1330A186157F}" type="datetimeFigureOut">
              <a:rPr lang="ar-SA" smtClean="0"/>
              <a:t>23/12/35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AACF-5AAC-4D3B-A243-B84B9AECE25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B316-42FC-4712-A5F6-1330A186157F}" type="datetimeFigureOut">
              <a:rPr lang="ar-SA" smtClean="0"/>
              <a:t>23/12/35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AACF-5AAC-4D3B-A243-B84B9AECE25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B316-42FC-4712-A5F6-1330A186157F}" type="datetimeFigureOut">
              <a:rPr lang="ar-SA" smtClean="0"/>
              <a:t>23/12/35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AACF-5AAC-4D3B-A243-B84B9AECE25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B316-42FC-4712-A5F6-1330A186157F}" type="datetimeFigureOut">
              <a:rPr lang="ar-SA" smtClean="0"/>
              <a:t>23/12/35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AACF-5AAC-4D3B-A243-B84B9AECE25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B316-42FC-4712-A5F6-1330A186157F}" type="datetimeFigureOut">
              <a:rPr lang="ar-SA" smtClean="0"/>
              <a:t>23/12/35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AACF-5AAC-4D3B-A243-B84B9AECE25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B316-42FC-4712-A5F6-1330A186157F}" type="datetimeFigureOut">
              <a:rPr lang="ar-SA" smtClean="0"/>
              <a:t>23/12/35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AACF-5AAC-4D3B-A243-B84B9AECE25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B316-42FC-4712-A5F6-1330A186157F}" type="datetimeFigureOut">
              <a:rPr lang="ar-SA" smtClean="0"/>
              <a:t>23/12/35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AACF-5AAC-4D3B-A243-B84B9AECE25A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B316-42FC-4712-A5F6-1330A186157F}" type="datetimeFigureOut">
              <a:rPr lang="ar-SA" smtClean="0"/>
              <a:t>23/12/35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AACF-5AAC-4D3B-A243-B84B9AECE25A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B316-42FC-4712-A5F6-1330A186157F}" type="datetimeFigureOut">
              <a:rPr lang="ar-SA" smtClean="0"/>
              <a:t>23/12/35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5CAACF-5AAC-4D3B-A243-B84B9AECE25A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D5CAACF-5AAC-4D3B-A243-B84B9AECE25A}" type="slidenum">
              <a:rPr lang="ar-SA" smtClean="0"/>
              <a:t>‹#›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E23B316-42FC-4712-A5F6-1330A186157F}" type="datetimeFigureOut">
              <a:rPr lang="ar-SA" smtClean="0"/>
              <a:t>23/12/35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7543800" cy="259397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+mn-lt"/>
              </a:rPr>
              <a:t>Enzyme-Linked </a:t>
            </a:r>
            <a:r>
              <a:rPr lang="en-US" sz="3600" b="1" dirty="0" err="1">
                <a:solidFill>
                  <a:schemeClr val="tx1"/>
                </a:solidFill>
                <a:latin typeface="+mn-lt"/>
              </a:rPr>
              <a:t>Immunosorbent</a:t>
            </a:r>
            <a:r>
              <a:rPr lang="en-US" sz="3600" b="1" dirty="0">
                <a:solidFill>
                  <a:schemeClr val="tx1"/>
                </a:solidFill>
                <a:latin typeface="+mn-lt"/>
              </a:rPr>
              <a:t> Assay </a:t>
            </a:r>
            <a:r>
              <a:rPr lang="en-US" sz="3600" b="1" dirty="0" smtClean="0">
                <a:solidFill>
                  <a:schemeClr val="tx1"/>
                </a:solidFill>
                <a:latin typeface="+mn-lt"/>
              </a:rPr>
              <a:t>[</a:t>
            </a:r>
            <a:r>
              <a:rPr lang="en-US" sz="3600" b="1" dirty="0">
                <a:solidFill>
                  <a:schemeClr val="tx1"/>
                </a:solidFill>
                <a:latin typeface="+mn-lt"/>
              </a:rPr>
              <a:t>ELISA</a:t>
            </a:r>
            <a:r>
              <a:rPr lang="en-US" sz="3600" b="1" dirty="0" smtClean="0">
                <a:solidFill>
                  <a:schemeClr val="tx1"/>
                </a:solidFill>
                <a:latin typeface="+mn-lt"/>
              </a:rPr>
              <a:t>]</a:t>
            </a:r>
            <a:endParaRPr lang="ar-SA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  <a:latin typeface="Calibri" pitchFamily="34" charset="0"/>
              </a:rPr>
              <a:t>BCH </a:t>
            </a:r>
            <a:r>
              <a:rPr lang="en-GB" b="1" dirty="0" smtClean="0">
                <a:solidFill>
                  <a:schemeClr val="tx1"/>
                </a:solidFill>
                <a:latin typeface="Calibri" pitchFamily="34" charset="0"/>
              </a:rPr>
              <a:t>462[practical</a:t>
            </a:r>
            <a:r>
              <a:rPr lang="en-GB" b="1" dirty="0">
                <a:solidFill>
                  <a:schemeClr val="tx1"/>
                </a:solidFill>
                <a:latin typeface="Calibri" pitchFamily="34" charset="0"/>
              </a:rPr>
              <a:t>] </a:t>
            </a:r>
            <a:endParaRPr lang="ar-SA" b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48971" y="404664"/>
            <a:ext cx="74732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Lab#5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24649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323463" y="227738"/>
            <a:ext cx="763291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smtClean="0">
                <a:solidFill>
                  <a:schemeClr val="accent1"/>
                </a:solidFill>
              </a:rPr>
              <a:t>Direct ELISA: </a:t>
            </a:r>
            <a:r>
              <a:rPr lang="en-US" sz="2400" dirty="0"/>
              <a:t>Sandwich ELISA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pPr algn="l" rtl="0"/>
            <a:endParaRPr lang="ar-SA" sz="2400" b="1" dirty="0">
              <a:solidFill>
                <a:schemeClr val="accent1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72008" y="764704"/>
            <a:ext cx="83884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/>
              <a:t>-It is used to detect the presence and the concentration of specific </a:t>
            </a:r>
            <a:r>
              <a:rPr lang="en-US" b="1" dirty="0">
                <a:solidFill>
                  <a:schemeClr val="accent1"/>
                </a:solidFill>
              </a:rPr>
              <a:t>antigen</a:t>
            </a:r>
            <a:r>
              <a:rPr lang="en-US" dirty="0"/>
              <a:t> in </a:t>
            </a:r>
            <a:r>
              <a:rPr lang="en-US" dirty="0" smtClean="0"/>
              <a:t>the sample</a:t>
            </a:r>
            <a:r>
              <a:rPr lang="en-US" dirty="0"/>
              <a:t>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-Test </a:t>
            </a:r>
            <a:r>
              <a:rPr lang="en-US" dirty="0"/>
              <a:t>which is considered to be the simplest type of </a:t>
            </a:r>
            <a:r>
              <a:rPr lang="en-US" dirty="0" smtClean="0"/>
              <a:t>ELISA.</a:t>
            </a:r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 -The antigen “of interest” </a:t>
            </a:r>
            <a:r>
              <a:rPr lang="en-US" dirty="0"/>
              <a:t>is adsorbed  </a:t>
            </a:r>
            <a:r>
              <a:rPr lang="en-US" dirty="0" smtClean="0"/>
              <a:t>or fixed to </a:t>
            </a:r>
            <a:r>
              <a:rPr lang="en-US" dirty="0"/>
              <a:t>a </a:t>
            </a:r>
            <a:r>
              <a:rPr lang="en-US" dirty="0" err="1" smtClean="0"/>
              <a:t>microtiter</a:t>
            </a:r>
            <a:r>
              <a:rPr lang="en-US" dirty="0" smtClean="0"/>
              <a:t> plate , an </a:t>
            </a:r>
            <a:r>
              <a:rPr lang="en-US" dirty="0"/>
              <a:t>enzyme is linked to an antibody </a:t>
            </a:r>
            <a:r>
              <a:rPr lang="en-US" dirty="0" smtClean="0"/>
              <a:t> applied </a:t>
            </a:r>
            <a:r>
              <a:rPr lang="en-US" dirty="0"/>
              <a:t>to </a:t>
            </a:r>
            <a:r>
              <a:rPr lang="en-US" dirty="0" smtClean="0"/>
              <a:t>the </a:t>
            </a:r>
            <a:r>
              <a:rPr lang="en-US" dirty="0"/>
              <a:t>antigen. </a:t>
            </a:r>
            <a:r>
              <a:rPr lang="en-US" dirty="0" smtClean="0"/>
              <a:t> The enzyme-antibody, will bound </a:t>
            </a:r>
            <a:r>
              <a:rPr lang="en-US" dirty="0"/>
              <a:t>to antigen </a:t>
            </a:r>
            <a:r>
              <a:rPr lang="en-US" dirty="0" smtClean="0"/>
              <a:t> of interest.  By </a:t>
            </a:r>
            <a:r>
              <a:rPr lang="en-US" dirty="0"/>
              <a:t>adding in the enzyme's substrate, the enzyme </a:t>
            </a:r>
            <a:r>
              <a:rPr lang="en-US" dirty="0" smtClean="0"/>
              <a:t>will convert colorless substrate to colored product. The color produced is  proportional the amount of the antigen of interest . </a:t>
            </a:r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-The name “direct ELISA” due to, that the antibody linked to the enzyme is </a:t>
            </a:r>
            <a:r>
              <a:rPr lang="en-US" u="sng" dirty="0" smtClean="0"/>
              <a:t>directly bind </a:t>
            </a:r>
            <a:r>
              <a:rPr lang="en-US" dirty="0" smtClean="0"/>
              <a:t>to the protein of interest “antigen”.</a:t>
            </a:r>
            <a:endParaRPr lang="en-US" dirty="0"/>
          </a:p>
          <a:p>
            <a:pPr algn="l" rtl="0"/>
            <a:endParaRPr lang="ar-SA" dirty="0"/>
          </a:p>
        </p:txBody>
      </p:sp>
      <p:pic>
        <p:nvPicPr>
          <p:cNvPr id="1026" name="Picture 2" descr="C:\Users\Areej\Desktop\pla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797152"/>
            <a:ext cx="25241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81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275856" y="4869160"/>
            <a:ext cx="14578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000" b="1" dirty="0"/>
              <a:t>Direct </a:t>
            </a:r>
            <a:r>
              <a:rPr lang="en-US" sz="2000" b="1" dirty="0" smtClean="0"/>
              <a:t>ELISA</a:t>
            </a:r>
            <a:endParaRPr lang="en-US" sz="2000" b="1" dirty="0"/>
          </a:p>
        </p:txBody>
      </p:sp>
      <p:pic>
        <p:nvPicPr>
          <p:cNvPr id="1026" name="Picture 2" descr="C:\Users\Areej\Desktop\sandwich_4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00808"/>
            <a:ext cx="6840760" cy="2845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870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2564904"/>
            <a:ext cx="6461760" cy="1066800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>
                <a:solidFill>
                  <a:srgbClr val="FF0000"/>
                </a:solidFill>
              </a:rPr>
              <a:t>see the method that we discuss together during the lab</a:t>
            </a:r>
            <a:br>
              <a:rPr lang="en-US" sz="3000" dirty="0">
                <a:solidFill>
                  <a:srgbClr val="FF0000"/>
                </a:solidFill>
              </a:rPr>
            </a:br>
            <a:endParaRPr lang="en-US" sz="3000" b="1" dirty="0">
              <a:solidFill>
                <a:srgbClr val="FF0000"/>
              </a:solidFill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3256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548680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-Is used to detect the presence and the concentration of  specific </a:t>
            </a:r>
            <a:r>
              <a:rPr lang="en-US" b="1" dirty="0" smtClean="0">
                <a:solidFill>
                  <a:schemeClr val="accent1"/>
                </a:solidFill>
              </a:rPr>
              <a:t>antibody</a:t>
            </a:r>
            <a:r>
              <a:rPr lang="en-US" dirty="0" smtClean="0"/>
              <a:t>.</a:t>
            </a:r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/>
              <a:t>This method differs than direct ELISA in that one more labeled secondary antibody is added in the reaction. The primary </a:t>
            </a:r>
            <a:r>
              <a:rPr lang="en-US" dirty="0" smtClean="0"/>
              <a:t>antibody </a:t>
            </a:r>
            <a:r>
              <a:rPr lang="en-US" dirty="0"/>
              <a:t>added to the fixed antigen. Then labeled secondary antibody added that recognizes the primary antibody. The color or the signal produced as a result of addition of substrate is proportional to antibodies in the sample.</a:t>
            </a:r>
          </a:p>
          <a:p>
            <a:pPr algn="l" rtl="0"/>
            <a:r>
              <a:rPr lang="en-US" dirty="0" smtClean="0"/>
              <a:t> “antibody of interest “in </a:t>
            </a:r>
            <a:r>
              <a:rPr lang="en-US" dirty="0"/>
              <a:t>the </a:t>
            </a:r>
            <a:r>
              <a:rPr lang="en-US" dirty="0" smtClean="0"/>
              <a:t>sample. </a:t>
            </a:r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Do not forget:</a:t>
            </a:r>
          </a:p>
          <a:p>
            <a:pPr algn="l" rtl="0"/>
            <a:r>
              <a:rPr lang="en-US" dirty="0" smtClean="0"/>
              <a:t> 1.</a:t>
            </a:r>
            <a:r>
              <a:rPr lang="en-US" dirty="0"/>
              <a:t> The primary antibody </a:t>
            </a:r>
            <a:r>
              <a:rPr lang="en-US" dirty="0" smtClean="0"/>
              <a:t> [1ry antibody]: is not linked to an enzyme. And it is the antibody of interest.  it is specific to the antigen.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2. The </a:t>
            </a:r>
            <a:r>
              <a:rPr lang="en-US" dirty="0"/>
              <a:t>secondary antibody </a:t>
            </a:r>
            <a:r>
              <a:rPr lang="en-US" dirty="0" smtClean="0"/>
              <a:t>[2ry antibody]: is conjugated with an enzyme , and it is specific to 1ry antibody.</a:t>
            </a:r>
          </a:p>
          <a:p>
            <a:pPr algn="l" rtl="0"/>
            <a:endParaRPr lang="en-US" dirty="0"/>
          </a:p>
          <a:p>
            <a:pPr algn="l" rtl="0"/>
            <a:endParaRPr lang="ar-SA" dirty="0"/>
          </a:p>
        </p:txBody>
      </p:sp>
      <p:sp>
        <p:nvSpPr>
          <p:cNvPr id="3" name="مربع نص 2"/>
          <p:cNvSpPr txBox="1"/>
          <p:nvPr/>
        </p:nvSpPr>
        <p:spPr>
          <a:xfrm>
            <a:off x="366169" y="148570"/>
            <a:ext cx="1711110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Indirect ELISA:</a:t>
            </a:r>
            <a:endParaRPr lang="ar-SA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22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971600" y="4230691"/>
            <a:ext cx="7416824" cy="12618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000" b="1" dirty="0" smtClean="0"/>
              <a:t>Indirect ELISA</a:t>
            </a:r>
          </a:p>
          <a:p>
            <a:pPr algn="l" rtl="0"/>
            <a:r>
              <a:rPr lang="en-US" sz="1600" dirty="0" smtClean="0"/>
              <a:t>The </a:t>
            </a:r>
            <a:r>
              <a:rPr lang="en-US" sz="1600" dirty="0" smtClean="0"/>
              <a:t>name </a:t>
            </a:r>
            <a:r>
              <a:rPr lang="en-US" sz="1600" dirty="0"/>
              <a:t>Indirect </a:t>
            </a:r>
            <a:r>
              <a:rPr lang="en-US" sz="1600" dirty="0" smtClean="0"/>
              <a:t>ELISA, is due to that 2ry antibody bind indirectly to the antigen.</a:t>
            </a:r>
          </a:p>
          <a:p>
            <a:pPr algn="l" rtl="0"/>
            <a:endParaRPr lang="en-US" sz="2000" b="1" dirty="0" smtClean="0"/>
          </a:p>
          <a:p>
            <a:pPr algn="l" rtl="0"/>
            <a:endParaRPr lang="ar-SA" sz="2000" b="1" dirty="0"/>
          </a:p>
        </p:txBody>
      </p:sp>
      <p:pic>
        <p:nvPicPr>
          <p:cNvPr id="3074" name="Picture 2" descr="C:\Users\Areej\Desktop\imagesKKP8TDK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37596"/>
            <a:ext cx="6048672" cy="289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1560" y="332656"/>
            <a:ext cx="66967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see the method that we discuss together during the lab</a:t>
            </a:r>
            <a:br>
              <a:rPr lang="en-US" sz="3200" dirty="0">
                <a:solidFill>
                  <a:srgbClr val="FF0000"/>
                </a:solidFill>
              </a:rPr>
            </a:b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98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497966" y="188640"/>
            <a:ext cx="2246897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2000" b="1" dirty="0" smtClean="0">
                <a:solidFill>
                  <a:schemeClr val="accent1"/>
                </a:solidFill>
              </a:rPr>
              <a:t>Competitive ELISA: </a:t>
            </a:r>
            <a:endParaRPr lang="ar-SA" sz="2000" b="1" dirty="0">
              <a:solidFill>
                <a:schemeClr val="accent1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251520" y="836712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endParaRPr lang="en-US" dirty="0"/>
          </a:p>
          <a:p>
            <a:pPr algn="l" rtl="0"/>
            <a:endParaRPr lang="ar-SA" dirty="0"/>
          </a:p>
        </p:txBody>
      </p:sp>
      <p:sp>
        <p:nvSpPr>
          <p:cNvPr id="4" name="Rectangle 3"/>
          <p:cNvSpPr/>
          <p:nvPr/>
        </p:nvSpPr>
        <p:spPr>
          <a:xfrm>
            <a:off x="899592" y="1483043"/>
            <a:ext cx="6696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see the method that we discuss together during the lab</a:t>
            </a:r>
            <a:br>
              <a:rPr lang="en-US" dirty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4910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0" y="509923"/>
            <a:ext cx="8820472" cy="52014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>
                <a:solidFill>
                  <a:schemeClr val="accent1"/>
                </a:solidFill>
              </a:rPr>
              <a:t>Antigens [Ag</a:t>
            </a:r>
            <a:r>
              <a:rPr lang="en-US" sz="2000" b="1" dirty="0" smtClean="0">
                <a:solidFill>
                  <a:schemeClr val="accent1"/>
                </a:solidFill>
              </a:rPr>
              <a:t>]:</a:t>
            </a:r>
          </a:p>
          <a:p>
            <a:pPr algn="l" rtl="0"/>
            <a:r>
              <a:rPr lang="en-US" dirty="0" smtClean="0"/>
              <a:t> A </a:t>
            </a:r>
            <a:r>
              <a:rPr lang="en-US" dirty="0"/>
              <a:t>substance that when introduced into the body stimulates the production of an antibody. Antigens include toxins, bacteria, foreign blood cells, and the cells of transplanted organs.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sz="2000" b="1" dirty="0" smtClean="0">
                <a:solidFill>
                  <a:schemeClr val="accent1"/>
                </a:solidFill>
              </a:rPr>
              <a:t>Antibody [</a:t>
            </a:r>
            <a:r>
              <a:rPr lang="en-US" sz="2000" b="1" dirty="0" err="1" smtClean="0">
                <a:solidFill>
                  <a:schemeClr val="accent1"/>
                </a:solidFill>
              </a:rPr>
              <a:t>Ab</a:t>
            </a:r>
            <a:r>
              <a:rPr lang="en-US" sz="2000" b="1" dirty="0" smtClean="0">
                <a:solidFill>
                  <a:schemeClr val="accent1"/>
                </a:solidFill>
              </a:rPr>
              <a:t>]</a:t>
            </a:r>
            <a:r>
              <a:rPr lang="en-US" sz="2400" b="1" dirty="0" smtClean="0">
                <a:solidFill>
                  <a:schemeClr val="accent1"/>
                </a:solidFill>
              </a:rPr>
              <a:t>:</a:t>
            </a:r>
          </a:p>
          <a:p>
            <a:pPr algn="l" rtl="0"/>
            <a:r>
              <a:rPr lang="en-US" dirty="0"/>
              <a:t>Antibodies are large Y-shaped </a:t>
            </a:r>
            <a:r>
              <a:rPr lang="en-US" dirty="0" smtClean="0"/>
              <a:t>glycoproteins. </a:t>
            </a:r>
            <a:r>
              <a:rPr lang="en-US" dirty="0"/>
              <a:t>They are </a:t>
            </a:r>
            <a:r>
              <a:rPr lang="en-US" dirty="0" smtClean="0"/>
              <a:t>produced by </a:t>
            </a:r>
            <a:r>
              <a:rPr lang="en-US" dirty="0"/>
              <a:t>the immune system to identify and neutralize foreign objects like bacteria and </a:t>
            </a:r>
            <a:r>
              <a:rPr lang="en-US" dirty="0" smtClean="0"/>
              <a:t>viruses or antigens in general.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antibody recognizes a unique </a:t>
            </a:r>
            <a:r>
              <a:rPr lang="en-US" dirty="0" smtClean="0"/>
              <a:t>foreign target</a:t>
            </a:r>
            <a:r>
              <a:rPr lang="en-US" dirty="0"/>
              <a:t>, called an </a:t>
            </a:r>
            <a:r>
              <a:rPr lang="en-US" dirty="0" smtClean="0"/>
              <a:t>antigen[ </a:t>
            </a:r>
            <a:r>
              <a:rPr lang="en-US" dirty="0"/>
              <a:t>not normally found in the </a:t>
            </a:r>
            <a:r>
              <a:rPr lang="en-US" dirty="0" smtClean="0"/>
              <a:t>body] 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So, each antibody recognize specific antigen.</a:t>
            </a:r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881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11560" y="1783796"/>
            <a:ext cx="74888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/>
            <a:r>
              <a:rPr lang="en-US" sz="2000" b="1" dirty="0">
                <a:solidFill>
                  <a:srgbClr val="FF388C"/>
                </a:solidFill>
              </a:rPr>
              <a:t>Immunoassay </a:t>
            </a:r>
            <a:r>
              <a:rPr lang="en-US" dirty="0">
                <a:solidFill>
                  <a:prstClr val="black"/>
                </a:solidFill>
              </a:rPr>
              <a:t>is : a test that uses antibody and antigen </a:t>
            </a:r>
            <a:r>
              <a:rPr lang="en-US" dirty="0" smtClean="0">
                <a:solidFill>
                  <a:prstClr val="black"/>
                </a:solidFill>
              </a:rPr>
              <a:t>complexes[immuno-complexes]as </a:t>
            </a:r>
            <a:r>
              <a:rPr lang="en-US" dirty="0">
                <a:solidFill>
                  <a:prstClr val="black"/>
                </a:solidFill>
              </a:rPr>
              <a:t>a means of generating measurable results</a:t>
            </a:r>
            <a:r>
              <a:rPr lang="en-US" dirty="0" smtClean="0">
                <a:solidFill>
                  <a:prstClr val="black"/>
                </a:solidFill>
              </a:rPr>
              <a:t>.</a:t>
            </a:r>
          </a:p>
          <a:p>
            <a:pPr lvl="0" algn="l" rtl="0"/>
            <a:endParaRPr lang="en-US" dirty="0">
              <a:solidFill>
                <a:prstClr val="black"/>
              </a:solidFill>
            </a:endParaRPr>
          </a:p>
          <a:p>
            <a:pPr algn="l" rtl="0"/>
            <a:r>
              <a:rPr lang="en-US" sz="2400" b="1" dirty="0" smtClean="0">
                <a:solidFill>
                  <a:schemeClr val="accent1"/>
                </a:solidFill>
              </a:rPr>
              <a:t>ELISA: </a:t>
            </a:r>
            <a:r>
              <a:rPr lang="en-US" dirty="0" smtClean="0"/>
              <a:t>method used in immunology and other scientific field, designed for detecting and quantitating substances such as:</a:t>
            </a:r>
          </a:p>
          <a:p>
            <a:pPr marL="342900" indent="-342900" algn="l" rtl="0">
              <a:buAutoNum type="arabicPeriod"/>
            </a:pPr>
            <a:r>
              <a:rPr lang="en-US" dirty="0" smtClean="0"/>
              <a:t>peptides</a:t>
            </a:r>
            <a:r>
              <a:rPr lang="en-US" dirty="0"/>
              <a:t>, proteins, hormones  </a:t>
            </a:r>
            <a:r>
              <a:rPr lang="en-US" dirty="0">
                <a:solidFill>
                  <a:schemeClr val="accent1"/>
                </a:solidFill>
              </a:rPr>
              <a:t>“</a:t>
            </a:r>
            <a:r>
              <a:rPr lang="en-US" dirty="0" smtClean="0">
                <a:solidFill>
                  <a:schemeClr val="accent1"/>
                </a:solidFill>
              </a:rPr>
              <a:t>antigens in general” </a:t>
            </a:r>
            <a:r>
              <a:rPr lang="en-US" dirty="0" smtClean="0"/>
              <a:t>.</a:t>
            </a:r>
          </a:p>
          <a:p>
            <a:pPr marL="342900" indent="-342900" algn="l" rtl="0">
              <a:buAutoNum type="arabicPeriod"/>
            </a:pPr>
            <a:r>
              <a:rPr lang="en-US" dirty="0" smtClean="0"/>
              <a:t>antibodies</a:t>
            </a:r>
            <a:r>
              <a:rPr lang="en-US" dirty="0"/>
              <a:t>.</a:t>
            </a:r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r>
              <a:rPr lang="en-US" sz="2400" b="1" dirty="0">
                <a:solidFill>
                  <a:schemeClr val="accent1"/>
                </a:solidFill>
              </a:rPr>
              <a:t>Principle:</a:t>
            </a:r>
          </a:p>
          <a:p>
            <a:pPr algn="l" rtl="0"/>
            <a:endParaRPr lang="en-US" sz="1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l" rtl="0"/>
            <a:r>
              <a:rPr lang="en-US" dirty="0" smtClean="0"/>
              <a:t>The basic  principle of ELISA is  to  detect a specific antibody- antigen reaction by using an enzyme which can convert  a colorless  substrate  to a color product indicating the  presence of the antibody - antigen [</a:t>
            </a:r>
            <a:r>
              <a:rPr lang="en-US" dirty="0" err="1" smtClean="0"/>
              <a:t>Ab</a:t>
            </a:r>
            <a:r>
              <a:rPr lang="en-US" dirty="0" smtClean="0"/>
              <a:t>-Ag] binding.</a:t>
            </a:r>
            <a:endParaRPr lang="ar-SA" sz="2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22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79512" y="548680"/>
            <a:ext cx="8280920" cy="28931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Propose of ELISA:</a:t>
            </a:r>
          </a:p>
          <a:p>
            <a:pPr algn="l" rtl="0"/>
            <a:r>
              <a:rPr lang="en-US" dirty="0"/>
              <a:t> </a:t>
            </a:r>
          </a:p>
          <a:p>
            <a:pPr algn="l" rtl="0"/>
            <a:r>
              <a:rPr lang="en-US" dirty="0" smtClean="0"/>
              <a:t>-To  </a:t>
            </a:r>
            <a:r>
              <a:rPr lang="en-US" dirty="0"/>
              <a:t>determine the presence and the concentration of a particular Ag or </a:t>
            </a:r>
            <a:r>
              <a:rPr lang="en-US" dirty="0" err="1"/>
              <a:t>Ab</a:t>
            </a:r>
            <a:r>
              <a:rPr lang="en-US" dirty="0"/>
              <a:t> in a sample. Thus it can be run in a qualitative format.</a:t>
            </a:r>
          </a:p>
          <a:p>
            <a:pPr algn="l" rtl="0"/>
            <a:r>
              <a:rPr lang="en-US" dirty="0"/>
              <a:t> </a:t>
            </a:r>
          </a:p>
          <a:p>
            <a:pPr algn="l" rtl="0"/>
            <a:r>
              <a:rPr lang="en-US" dirty="0"/>
              <a:t>-</a:t>
            </a:r>
            <a:r>
              <a:rPr lang="en-US" b="1" dirty="0" smtClean="0"/>
              <a:t>In </a:t>
            </a:r>
            <a:r>
              <a:rPr lang="en-US" b="1" dirty="0"/>
              <a:t>qualitative ELISA</a:t>
            </a:r>
            <a:r>
              <a:rPr lang="en-US" dirty="0"/>
              <a:t>, results provide a positive or negative result for a  sample.</a:t>
            </a:r>
          </a:p>
          <a:p>
            <a:pPr algn="l" rtl="0"/>
            <a:r>
              <a:rPr lang="en-US" dirty="0"/>
              <a:t> </a:t>
            </a:r>
          </a:p>
          <a:p>
            <a:pPr algn="l" rtl="0"/>
            <a:r>
              <a:rPr lang="en-US" dirty="0" smtClean="0"/>
              <a:t>-</a:t>
            </a:r>
            <a:r>
              <a:rPr lang="en-US" b="1" dirty="0" smtClean="0"/>
              <a:t>In </a:t>
            </a:r>
            <a:r>
              <a:rPr lang="en-US" b="1" dirty="0"/>
              <a:t>quantitative ELISA</a:t>
            </a:r>
            <a:r>
              <a:rPr lang="en-US" dirty="0"/>
              <a:t>, the optical density or  </a:t>
            </a:r>
            <a:r>
              <a:rPr lang="en-US" dirty="0" err="1"/>
              <a:t>flurescent</a:t>
            </a:r>
            <a:r>
              <a:rPr lang="en-US" dirty="0"/>
              <a:t> units of the sample is interpolated into a standard curve  (obtained from serial dilutions of a </a:t>
            </a:r>
            <a:r>
              <a:rPr lang="en-US" dirty="0" smtClean="0"/>
              <a:t>standard).</a:t>
            </a:r>
            <a:endParaRPr lang="en-US" dirty="0"/>
          </a:p>
          <a:p>
            <a:pPr algn="l" rtl="0"/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0093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593968"/>
            <a:ext cx="846043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b="1" dirty="0">
                <a:solidFill>
                  <a:schemeClr val="accent1"/>
                </a:solidFill>
              </a:rPr>
              <a:t>Application of ELISA: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ELISA </a:t>
            </a:r>
            <a:r>
              <a:rPr lang="en-US" dirty="0"/>
              <a:t>can be used in the field of medicine, food industry and in toxicology labs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to evaluate the presence of a specific Ag  or </a:t>
            </a:r>
            <a:r>
              <a:rPr lang="en-US" dirty="0" err="1"/>
              <a:t>Ab</a:t>
            </a:r>
            <a:r>
              <a:rPr lang="en-US" dirty="0"/>
              <a:t> in a sample. 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They </a:t>
            </a:r>
            <a:r>
              <a:rPr lang="en-US" dirty="0"/>
              <a:t>can be used for:</a:t>
            </a:r>
          </a:p>
          <a:p>
            <a:pPr algn="l" rtl="0"/>
            <a:r>
              <a:rPr lang="en-US" dirty="0"/>
              <a:t> </a:t>
            </a:r>
          </a:p>
          <a:p>
            <a:pPr algn="l" rtl="0"/>
            <a:r>
              <a:rPr lang="en-US" dirty="0"/>
              <a:t>-screening donated blood for evidence of viral contamination.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-</a:t>
            </a:r>
            <a:r>
              <a:rPr lang="en-US" dirty="0"/>
              <a:t>measuring hormones level.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-</a:t>
            </a:r>
            <a:r>
              <a:rPr lang="en-US" dirty="0"/>
              <a:t>it can measure autoantibody in autoimmune disease  Such as rheumatoid </a:t>
            </a:r>
            <a:r>
              <a:rPr lang="en-US" dirty="0" smtClean="0"/>
              <a:t>arthritis. </a:t>
            </a:r>
          </a:p>
          <a:p>
            <a:pPr algn="l" rtl="0"/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8698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4441" y="116632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endParaRPr lang="en-US" dirty="0"/>
          </a:p>
          <a:p>
            <a:pPr algn="l" rtl="0"/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Types of ELISA</a:t>
            </a:r>
            <a:r>
              <a:rPr lang="en-US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:</a:t>
            </a:r>
          </a:p>
          <a:p>
            <a:pPr algn="l" rtl="0"/>
            <a:endParaRPr lang="en-US" sz="2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342900" indent="-342900" algn="l" rtl="0">
              <a:buFont typeface="+mj-lt"/>
              <a:buAutoNum type="arabicPeriod"/>
            </a:pPr>
            <a:r>
              <a:rPr lang="en-US" dirty="0"/>
              <a:t>Direct ELISA .(Sandwich ELISA</a:t>
            </a:r>
            <a:r>
              <a:rPr lang="en-US" dirty="0" smtClean="0"/>
              <a:t>.</a:t>
            </a:r>
            <a:endParaRPr lang="en-US" dirty="0"/>
          </a:p>
          <a:p>
            <a:pPr marL="342900" lvl="0" indent="-342900" algn="l" rtl="0">
              <a:buFont typeface="+mj-lt"/>
              <a:buAutoNum type="arabicPeriod"/>
            </a:pPr>
            <a:r>
              <a:rPr lang="en-US" dirty="0"/>
              <a:t>Indirect ELISA.</a:t>
            </a:r>
          </a:p>
          <a:p>
            <a:pPr marL="342900" lvl="0" indent="-342900" algn="l" rtl="0">
              <a:buFont typeface="+mj-lt"/>
              <a:buAutoNum type="arabicPeriod"/>
            </a:pPr>
            <a:r>
              <a:rPr lang="en-US" dirty="0" smtClean="0"/>
              <a:t>Competitive </a:t>
            </a:r>
            <a:r>
              <a:rPr lang="en-US" dirty="0"/>
              <a:t>ELISA.</a:t>
            </a:r>
          </a:p>
        </p:txBody>
      </p:sp>
    </p:spTree>
    <p:extLst>
      <p:ext uri="{BB962C8B-B14F-4D97-AF65-F5344CB8AC3E}">
        <p14:creationId xmlns:p14="http://schemas.microsoft.com/office/powerpoint/2010/main" val="126778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صورة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810000"/>
            <a:ext cx="3518693" cy="4967567"/>
          </a:xfrm>
          <a:prstGeom prst="rect">
            <a:avLst/>
          </a:prstGeom>
        </p:spPr>
      </p:pic>
      <p:sp>
        <p:nvSpPr>
          <p:cNvPr id="2" name="مربع نص 1"/>
          <p:cNvSpPr txBox="1"/>
          <p:nvPr/>
        </p:nvSpPr>
        <p:spPr>
          <a:xfrm>
            <a:off x="8646646" y="5580529"/>
            <a:ext cx="389850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3200" dirty="0" smtClean="0"/>
              <a:t>*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212664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76672"/>
            <a:ext cx="6552982" cy="5489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ربع نص 1"/>
          <p:cNvSpPr txBox="1"/>
          <p:nvPr/>
        </p:nvSpPr>
        <p:spPr>
          <a:xfrm>
            <a:off x="6712804" y="2348880"/>
            <a:ext cx="88915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antigen</a:t>
            </a:r>
            <a:endParaRPr lang="ar-SA" dirty="0"/>
          </a:p>
        </p:txBody>
      </p:sp>
      <p:sp>
        <p:nvSpPr>
          <p:cNvPr id="3" name="مربع نص 2"/>
          <p:cNvSpPr txBox="1"/>
          <p:nvPr/>
        </p:nvSpPr>
        <p:spPr>
          <a:xfrm>
            <a:off x="2449277" y="5908630"/>
            <a:ext cx="101450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antibody</a:t>
            </a:r>
            <a:endParaRPr lang="ar-SA" dirty="0"/>
          </a:p>
        </p:txBody>
      </p:sp>
      <p:sp>
        <p:nvSpPr>
          <p:cNvPr id="4" name="شكل بيضاوي 3"/>
          <p:cNvSpPr/>
          <p:nvPr/>
        </p:nvSpPr>
        <p:spPr>
          <a:xfrm>
            <a:off x="6143944" y="1700808"/>
            <a:ext cx="576064" cy="50405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10" name="رابط مستقيم 9"/>
          <p:cNvCxnSpPr>
            <a:stCxn id="4" idx="1"/>
          </p:cNvCxnSpPr>
          <p:nvPr/>
        </p:nvCxnSpPr>
        <p:spPr>
          <a:xfrm flipH="1" flipV="1">
            <a:off x="5796136" y="1340768"/>
            <a:ext cx="432171" cy="4338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مربع نص 10"/>
          <p:cNvSpPr txBox="1"/>
          <p:nvPr/>
        </p:nvSpPr>
        <p:spPr>
          <a:xfrm>
            <a:off x="5004048" y="971436"/>
            <a:ext cx="90858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epitope</a:t>
            </a:r>
            <a:endParaRPr lang="ar-SA" dirty="0"/>
          </a:p>
        </p:txBody>
      </p:sp>
      <p:sp>
        <p:nvSpPr>
          <p:cNvPr id="8" name="مربع نص 7"/>
          <p:cNvSpPr txBox="1"/>
          <p:nvPr/>
        </p:nvSpPr>
        <p:spPr>
          <a:xfrm>
            <a:off x="8646646" y="5580529"/>
            <a:ext cx="389850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3200" dirty="0" smtClean="0"/>
              <a:t>*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53976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-33401" y="4030775"/>
            <a:ext cx="3831049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en-US" dirty="0" smtClean="0"/>
              <a:t>Primary antibody</a:t>
            </a:r>
          </a:p>
          <a:p>
            <a:pPr algn="ctr" rtl="0"/>
            <a:r>
              <a:rPr lang="en-US" dirty="0" smtClean="0"/>
              <a:t>“antibody specified to specific antigen”</a:t>
            </a:r>
          </a:p>
          <a:p>
            <a:pPr algn="ctr" rtl="0"/>
            <a:endParaRPr lang="ar-SA" dirty="0"/>
          </a:p>
        </p:txBody>
      </p:sp>
      <p:cxnSp>
        <p:nvCxnSpPr>
          <p:cNvPr id="4" name="رابط مستقيم 3"/>
          <p:cNvCxnSpPr/>
          <p:nvPr/>
        </p:nvCxnSpPr>
        <p:spPr>
          <a:xfrm>
            <a:off x="4499992" y="548680"/>
            <a:ext cx="0" cy="59766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صورة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41" t="27887" r="54444" b="38962"/>
          <a:stretch/>
        </p:blipFill>
        <p:spPr>
          <a:xfrm>
            <a:off x="5551727" y="645806"/>
            <a:ext cx="2634932" cy="2538046"/>
          </a:xfrm>
          <a:prstGeom prst="rect">
            <a:avLst/>
          </a:prstGeom>
        </p:spPr>
      </p:pic>
      <p:sp>
        <p:nvSpPr>
          <p:cNvPr id="7" name="شكل بيضاوي 6"/>
          <p:cNvSpPr/>
          <p:nvPr/>
        </p:nvSpPr>
        <p:spPr>
          <a:xfrm>
            <a:off x="6411993" y="2852936"/>
            <a:ext cx="914400" cy="9144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ربع نص 7"/>
          <p:cNvSpPr txBox="1"/>
          <p:nvPr/>
        </p:nvSpPr>
        <p:spPr>
          <a:xfrm>
            <a:off x="4283968" y="4077072"/>
            <a:ext cx="442567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/>
              <a:t>Secondary antibody</a:t>
            </a:r>
          </a:p>
          <a:p>
            <a:pPr algn="ctr" rtl="0"/>
            <a:r>
              <a:rPr lang="en-US" dirty="0" smtClean="0"/>
              <a:t>“antibody specified to Primary antibody”</a:t>
            </a:r>
            <a:endParaRPr lang="ar-SA" dirty="0"/>
          </a:p>
        </p:txBody>
      </p:sp>
      <p:sp>
        <p:nvSpPr>
          <p:cNvPr id="9" name="مربع نص 8"/>
          <p:cNvSpPr txBox="1"/>
          <p:nvPr/>
        </p:nvSpPr>
        <p:spPr>
          <a:xfrm>
            <a:off x="7326393" y="3121321"/>
            <a:ext cx="91518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enzyme</a:t>
            </a:r>
            <a:endParaRPr lang="ar-SA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253365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مربع نص 9"/>
          <p:cNvSpPr txBox="1"/>
          <p:nvPr/>
        </p:nvSpPr>
        <p:spPr>
          <a:xfrm>
            <a:off x="4518963" y="4968356"/>
            <a:ext cx="396044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The enzyme linked: will convert colorless substrate to colored product, </a:t>
            </a:r>
          </a:p>
          <a:p>
            <a:pPr algn="l" rtl="0"/>
            <a:r>
              <a:rPr lang="en-US" dirty="0" smtClean="0"/>
              <a:t>Indicate the </a:t>
            </a:r>
            <a:r>
              <a:rPr lang="en-US" dirty="0"/>
              <a:t>presence of the antibody - antigen [</a:t>
            </a:r>
            <a:r>
              <a:rPr lang="en-US" dirty="0" err="1"/>
              <a:t>Ab</a:t>
            </a:r>
            <a:r>
              <a:rPr lang="en-US" dirty="0"/>
              <a:t>-Ag] binding</a:t>
            </a:r>
            <a:r>
              <a:rPr lang="en-US" dirty="0" smtClean="0"/>
              <a:t> complex.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3362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5517</TotalTime>
  <Words>643</Words>
  <Application>Microsoft Office PowerPoint</Application>
  <PresentationFormat>On-screen Show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تجاور</vt:lpstr>
      <vt:lpstr>Enzyme-Linked Immunosorbent Assay [ELISA]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لينة</dc:creator>
  <cp:lastModifiedBy>Areej Alzahrani</cp:lastModifiedBy>
  <cp:revision>89</cp:revision>
  <dcterms:created xsi:type="dcterms:W3CDTF">2013-10-10T13:44:05Z</dcterms:created>
  <dcterms:modified xsi:type="dcterms:W3CDTF">2014-10-17T10:57:53Z</dcterms:modified>
</cp:coreProperties>
</file>