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6121400" cy="8636000"/>
  <p:notesSz cx="6121400" cy="863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2140" y="4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59105" y="2677160"/>
            <a:ext cx="5203190" cy="181356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18210" y="4836160"/>
            <a:ext cx="4284980" cy="2159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9/20/2020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9/20/2020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06070" y="1986280"/>
            <a:ext cx="2662809" cy="569976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152521" y="1986280"/>
            <a:ext cx="2662809" cy="569976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9/20/2020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9/20/2020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9/20/2020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06070" y="345440"/>
            <a:ext cx="5509260" cy="138176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06070" y="1986280"/>
            <a:ext cx="5509260" cy="569976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081276" y="8031480"/>
            <a:ext cx="1958848" cy="4318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06070" y="8031480"/>
            <a:ext cx="1407922" cy="4318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9/20/2020</a:t>
            </a:fld>
            <a:endParaRPr lang="en-US"/>
          </a:p>
        </p:txBody>
      </p:sp>
      <p:sp>
        <p:nvSpPr>
          <p:cNvPr id="6" name="Holder 6"/>
          <p:cNvSpPr>
            <a:spLocks noGrp="1"/>
          </p:cNvSpPr>
          <p:nvPr>
            <p:ph type="sldNum" sz="quarter" idx="7"/>
          </p:nvPr>
        </p:nvSpPr>
        <p:spPr>
          <a:xfrm>
            <a:off x="4407408" y="8031480"/>
            <a:ext cx="1407922" cy="4318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p:nvPr/>
        </p:nvSpPr>
        <p:spPr>
          <a:xfrm>
            <a:off x="707390" y="575373"/>
            <a:ext cx="4706620" cy="881010"/>
          </a:xfrm>
          <a:prstGeom prst="rect">
            <a:avLst/>
          </a:prstGeom>
        </p:spPr>
        <p:txBody>
          <a:bodyPr vert="horz" wrap="square" lIns="0" tIns="12065" rIns="0" bIns="0" rtlCol="0">
            <a:spAutoFit/>
          </a:bodyPr>
          <a:lstStyle/>
          <a:p>
            <a:pPr>
              <a:lnSpc>
                <a:spcPct val="100000"/>
              </a:lnSpc>
            </a:pPr>
            <a:endParaRPr sz="1200" dirty="0">
              <a:latin typeface="Times New Roman"/>
              <a:cs typeface="Times New Roman"/>
            </a:endParaRPr>
          </a:p>
          <a:p>
            <a:pPr>
              <a:lnSpc>
                <a:spcPct val="100000"/>
              </a:lnSpc>
              <a:spcBef>
                <a:spcPts val="40"/>
              </a:spcBef>
            </a:pPr>
            <a:endParaRPr sz="950" dirty="0">
              <a:latin typeface="Times New Roman"/>
              <a:cs typeface="Times New Roman"/>
            </a:endParaRPr>
          </a:p>
          <a:p>
            <a:pPr marL="12700" marR="1468755">
              <a:lnSpc>
                <a:spcPct val="113799"/>
              </a:lnSpc>
            </a:pPr>
            <a:r>
              <a:rPr sz="1600" b="1" spc="-50" dirty="0">
                <a:latin typeface="Arial"/>
                <a:cs typeface="Arial"/>
              </a:rPr>
              <a:t>Electronic </a:t>
            </a:r>
            <a:r>
              <a:rPr sz="1600" b="1" spc="-15" dirty="0">
                <a:latin typeface="Arial"/>
                <a:cs typeface="Arial"/>
              </a:rPr>
              <a:t>(Absorption) </a:t>
            </a:r>
            <a:r>
              <a:rPr sz="1600" b="1" spc="-45" dirty="0">
                <a:latin typeface="Arial"/>
                <a:cs typeface="Arial"/>
              </a:rPr>
              <a:t>Spectra </a:t>
            </a:r>
            <a:r>
              <a:rPr sz="1600" b="1" spc="40" dirty="0">
                <a:latin typeface="Arial"/>
                <a:cs typeface="Arial"/>
              </a:rPr>
              <a:t>of  </a:t>
            </a:r>
            <a:r>
              <a:rPr sz="1600" b="1" spc="-5" dirty="0">
                <a:latin typeface="Arial"/>
                <a:cs typeface="Arial"/>
              </a:rPr>
              <a:t>3d </a:t>
            </a:r>
            <a:r>
              <a:rPr sz="1600" b="1" spc="-25" dirty="0">
                <a:latin typeface="Arial"/>
                <a:cs typeface="Arial"/>
              </a:rPr>
              <a:t>Transition </a:t>
            </a:r>
            <a:r>
              <a:rPr sz="1600" b="1" spc="50" dirty="0">
                <a:latin typeface="Arial"/>
                <a:cs typeface="Arial"/>
              </a:rPr>
              <a:t>Metal</a:t>
            </a:r>
            <a:r>
              <a:rPr sz="1600" b="1" spc="-5" dirty="0">
                <a:latin typeface="Arial"/>
                <a:cs typeface="Arial"/>
              </a:rPr>
              <a:t> </a:t>
            </a:r>
            <a:r>
              <a:rPr sz="1600" b="1" spc="-45" dirty="0">
                <a:latin typeface="Arial"/>
                <a:cs typeface="Arial"/>
              </a:rPr>
              <a:t>Complexes</a:t>
            </a:r>
            <a:endParaRPr sz="1600" dirty="0">
              <a:latin typeface="Arial"/>
              <a:cs typeface="Arial"/>
            </a:endParaRPr>
          </a:p>
        </p:txBody>
      </p:sp>
      <p:sp>
        <p:nvSpPr>
          <p:cNvPr id="6" name="object 6"/>
          <p:cNvSpPr txBox="1"/>
          <p:nvPr/>
        </p:nvSpPr>
        <p:spPr>
          <a:xfrm>
            <a:off x="707390" y="2108200"/>
            <a:ext cx="4867910" cy="3806427"/>
          </a:xfrm>
          <a:prstGeom prst="rect">
            <a:avLst/>
          </a:prstGeom>
        </p:spPr>
        <p:txBody>
          <a:bodyPr vert="horz" wrap="square" lIns="0" tIns="12065" rIns="0" bIns="0" rtlCol="0">
            <a:spAutoFit/>
          </a:bodyPr>
          <a:lstStyle/>
          <a:p>
            <a:pPr marL="152400" indent="-140335" algn="just">
              <a:lnSpc>
                <a:spcPct val="100000"/>
              </a:lnSpc>
              <a:spcBef>
                <a:spcPts val="95"/>
              </a:spcBef>
              <a:buAutoNum type="arabicPeriod"/>
              <a:tabLst>
                <a:tab pos="153035" algn="l"/>
              </a:tabLst>
            </a:pPr>
            <a:r>
              <a:rPr sz="1100" b="1" spc="-5" dirty="0">
                <a:latin typeface="Palatino Linotype"/>
                <a:cs typeface="Palatino Linotype"/>
              </a:rPr>
              <a:t>Introduction</a:t>
            </a:r>
            <a:endParaRPr sz="1100" dirty="0">
              <a:latin typeface="Palatino Linotype"/>
              <a:cs typeface="Palatino Linotype"/>
            </a:endParaRPr>
          </a:p>
          <a:p>
            <a:pPr marL="234950" lvl="1" indent="-222885" algn="just">
              <a:lnSpc>
                <a:spcPct val="100000"/>
              </a:lnSpc>
              <a:spcBef>
                <a:spcPts val="755"/>
              </a:spcBef>
              <a:buAutoNum type="arabicPeriod"/>
              <a:tabLst>
                <a:tab pos="235585" algn="l"/>
              </a:tabLst>
            </a:pPr>
            <a:r>
              <a:rPr sz="1000" b="1" spc="-5" dirty="0">
                <a:latin typeface="Palatino Linotype"/>
                <a:cs typeface="Palatino Linotype"/>
              </a:rPr>
              <a:t>Types </a:t>
            </a:r>
            <a:r>
              <a:rPr sz="1000" b="1" dirty="0">
                <a:latin typeface="Palatino Linotype"/>
                <a:cs typeface="Palatino Linotype"/>
              </a:rPr>
              <a:t>of</a:t>
            </a:r>
            <a:r>
              <a:rPr sz="1000" b="1" spc="-20" dirty="0">
                <a:latin typeface="Palatino Linotype"/>
                <a:cs typeface="Palatino Linotype"/>
              </a:rPr>
              <a:t> </a:t>
            </a:r>
            <a:r>
              <a:rPr sz="1000" b="1" spc="-5" dirty="0">
                <a:latin typeface="Palatino Linotype"/>
                <a:cs typeface="Palatino Linotype"/>
              </a:rPr>
              <a:t>spectra</a:t>
            </a:r>
            <a:endParaRPr sz="1000" dirty="0">
              <a:latin typeface="Palatino Linotype"/>
              <a:cs typeface="Palatino Linotype"/>
            </a:endParaRPr>
          </a:p>
          <a:p>
            <a:pPr marL="12700" marR="6350" algn="just">
              <a:lnSpc>
                <a:spcPct val="116700"/>
              </a:lnSpc>
              <a:spcBef>
                <a:spcPts val="575"/>
              </a:spcBef>
            </a:pPr>
            <a:r>
              <a:rPr sz="900" spc="5" dirty="0">
                <a:latin typeface="Palatino Linotype"/>
                <a:cs typeface="Palatino Linotype"/>
              </a:rPr>
              <a:t>Spectra </a:t>
            </a:r>
            <a:r>
              <a:rPr sz="900" dirty="0">
                <a:latin typeface="Palatino Linotype"/>
                <a:cs typeface="Palatino Linotype"/>
              </a:rPr>
              <a:t>are </a:t>
            </a:r>
            <a:r>
              <a:rPr sz="900" spc="5" dirty="0">
                <a:latin typeface="Palatino Linotype"/>
                <a:cs typeface="Palatino Linotype"/>
              </a:rPr>
              <a:t>broadly classified into two groups (i) emission spectra </a:t>
            </a:r>
            <a:r>
              <a:rPr sz="900" dirty="0">
                <a:latin typeface="Palatino Linotype"/>
                <a:cs typeface="Palatino Linotype"/>
              </a:rPr>
              <a:t>and </a:t>
            </a:r>
            <a:r>
              <a:rPr sz="900" spc="5" dirty="0">
                <a:latin typeface="Palatino Linotype"/>
                <a:cs typeface="Palatino Linotype"/>
              </a:rPr>
              <a:t>(ii) absorption  spectra</a:t>
            </a:r>
            <a:endParaRPr sz="900" dirty="0">
              <a:latin typeface="Palatino Linotype"/>
              <a:cs typeface="Palatino Linotype"/>
            </a:endParaRPr>
          </a:p>
          <a:p>
            <a:pPr marL="239395" marR="5715" indent="-227329" algn="just">
              <a:lnSpc>
                <a:spcPct val="117200"/>
              </a:lnSpc>
              <a:spcBef>
                <a:spcPts val="600"/>
              </a:spcBef>
              <a:buFont typeface="Palatino Linotype"/>
              <a:buAutoNum type="romanLcPeriod"/>
              <a:tabLst>
                <a:tab pos="240029" algn="l"/>
              </a:tabLst>
            </a:pPr>
            <a:r>
              <a:rPr sz="900" i="1" spc="-5" dirty="0">
                <a:latin typeface="Palatino Linotype"/>
                <a:cs typeface="Palatino Linotype"/>
              </a:rPr>
              <a:t>Emission spectra </a:t>
            </a:r>
            <a:r>
              <a:rPr sz="900" spc="-5" dirty="0">
                <a:latin typeface="Palatino Linotype"/>
                <a:cs typeface="Palatino Linotype"/>
              </a:rPr>
              <a:t>Emission spectra </a:t>
            </a:r>
            <a:r>
              <a:rPr sz="900" dirty="0">
                <a:latin typeface="Palatino Linotype"/>
                <a:cs typeface="Palatino Linotype"/>
              </a:rPr>
              <a:t>are of </a:t>
            </a:r>
            <a:r>
              <a:rPr sz="900" spc="-5" dirty="0">
                <a:latin typeface="Palatino Linotype"/>
                <a:cs typeface="Palatino Linotype"/>
              </a:rPr>
              <a:t>three kinds </a:t>
            </a:r>
            <a:r>
              <a:rPr sz="900" dirty="0">
                <a:latin typeface="Palatino Linotype"/>
                <a:cs typeface="Palatino Linotype"/>
              </a:rPr>
              <a:t>(a) </a:t>
            </a:r>
            <a:r>
              <a:rPr sz="900" spc="-5" dirty="0">
                <a:latin typeface="Palatino Linotype"/>
                <a:cs typeface="Palatino Linotype"/>
              </a:rPr>
              <a:t>continuous </a:t>
            </a:r>
            <a:r>
              <a:rPr sz="900" dirty="0">
                <a:latin typeface="Palatino Linotype"/>
                <a:cs typeface="Palatino Linotype"/>
              </a:rPr>
              <a:t>spectra,(b) band  spectra and (c) line</a:t>
            </a:r>
            <a:r>
              <a:rPr sz="900" spc="-15" dirty="0">
                <a:latin typeface="Palatino Linotype"/>
                <a:cs typeface="Palatino Linotype"/>
              </a:rPr>
              <a:t> </a:t>
            </a:r>
            <a:r>
              <a:rPr sz="900" spc="-5" dirty="0">
                <a:latin typeface="Palatino Linotype"/>
                <a:cs typeface="Palatino Linotype"/>
              </a:rPr>
              <a:t>spectra.</a:t>
            </a:r>
            <a:endParaRPr sz="900" dirty="0">
              <a:latin typeface="Palatino Linotype"/>
              <a:cs typeface="Palatino Linotype"/>
            </a:endParaRPr>
          </a:p>
          <a:p>
            <a:pPr marL="12700" marR="6350" algn="just">
              <a:lnSpc>
                <a:spcPct val="116900"/>
              </a:lnSpc>
              <a:spcBef>
                <a:spcPts val="605"/>
              </a:spcBef>
            </a:pPr>
            <a:r>
              <a:rPr sz="900" i="1" spc="-5" dirty="0">
                <a:latin typeface="Palatino Linotype"/>
                <a:cs typeface="Palatino Linotype"/>
              </a:rPr>
              <a:t>Continuous spectra: </a:t>
            </a:r>
            <a:r>
              <a:rPr sz="900" spc="-5" dirty="0">
                <a:latin typeface="Palatino Linotype"/>
                <a:cs typeface="Palatino Linotype"/>
              </a:rPr>
              <a:t>Solids like </a:t>
            </a:r>
            <a:r>
              <a:rPr sz="900" dirty="0">
                <a:latin typeface="Palatino Linotype"/>
                <a:cs typeface="Palatino Linotype"/>
              </a:rPr>
              <a:t>iron or carbon </a:t>
            </a:r>
            <a:r>
              <a:rPr sz="900" spc="-5" dirty="0">
                <a:latin typeface="Palatino Linotype"/>
                <a:cs typeface="Palatino Linotype"/>
              </a:rPr>
              <a:t>emit continuous spectra when they are heated  until they glow. Continuous spectrum </a:t>
            </a:r>
            <a:r>
              <a:rPr sz="900" dirty="0">
                <a:latin typeface="Palatino Linotype"/>
                <a:cs typeface="Palatino Linotype"/>
              </a:rPr>
              <a:t>is </a:t>
            </a:r>
            <a:r>
              <a:rPr sz="900" spc="-5" dirty="0">
                <a:latin typeface="Palatino Linotype"/>
                <a:cs typeface="Palatino Linotype"/>
              </a:rPr>
              <a:t>due to </a:t>
            </a:r>
            <a:r>
              <a:rPr sz="900" dirty="0">
                <a:latin typeface="Palatino Linotype"/>
                <a:cs typeface="Palatino Linotype"/>
              </a:rPr>
              <a:t>the thermal excitation of the molecules of  the</a:t>
            </a:r>
            <a:r>
              <a:rPr sz="900" spc="-5" dirty="0">
                <a:latin typeface="Palatino Linotype"/>
                <a:cs typeface="Palatino Linotype"/>
              </a:rPr>
              <a:t> substance.</a:t>
            </a:r>
            <a:endParaRPr sz="900" dirty="0">
              <a:latin typeface="Palatino Linotype"/>
              <a:cs typeface="Palatino Linotype"/>
            </a:endParaRPr>
          </a:p>
          <a:p>
            <a:pPr marL="12700" marR="5080" algn="just">
              <a:lnSpc>
                <a:spcPct val="117100"/>
              </a:lnSpc>
              <a:spcBef>
                <a:spcPts val="600"/>
              </a:spcBef>
            </a:pPr>
            <a:r>
              <a:rPr sz="900" i="1" spc="-5" dirty="0">
                <a:latin typeface="Palatino Linotype"/>
                <a:cs typeface="Palatino Linotype"/>
              </a:rPr>
              <a:t>Band spectra: </a:t>
            </a:r>
            <a:r>
              <a:rPr sz="900" spc="-5" dirty="0">
                <a:latin typeface="Palatino Linotype"/>
                <a:cs typeface="Palatino Linotype"/>
              </a:rPr>
              <a:t>The </a:t>
            </a:r>
            <a:r>
              <a:rPr sz="900" dirty="0">
                <a:latin typeface="Palatino Linotype"/>
                <a:cs typeface="Palatino Linotype"/>
              </a:rPr>
              <a:t>band </a:t>
            </a:r>
            <a:r>
              <a:rPr sz="900" spc="-5" dirty="0">
                <a:latin typeface="Palatino Linotype"/>
                <a:cs typeface="Palatino Linotype"/>
              </a:rPr>
              <a:t>spectrum </a:t>
            </a:r>
            <a:r>
              <a:rPr sz="900" dirty="0">
                <a:latin typeface="Palatino Linotype"/>
                <a:cs typeface="Palatino Linotype"/>
              </a:rPr>
              <a:t>consists of a </a:t>
            </a:r>
            <a:r>
              <a:rPr sz="900" spc="-5" dirty="0">
                <a:latin typeface="Palatino Linotype"/>
                <a:cs typeface="Palatino Linotype"/>
              </a:rPr>
              <a:t>number </a:t>
            </a:r>
            <a:r>
              <a:rPr sz="900" dirty="0">
                <a:latin typeface="Palatino Linotype"/>
                <a:cs typeface="Palatino Linotype"/>
              </a:rPr>
              <a:t>of bands of </a:t>
            </a:r>
            <a:r>
              <a:rPr sz="900" spc="-5" dirty="0">
                <a:latin typeface="Palatino Linotype"/>
                <a:cs typeface="Palatino Linotype"/>
              </a:rPr>
              <a:t>different colours separated  </a:t>
            </a:r>
            <a:r>
              <a:rPr sz="900" dirty="0">
                <a:latin typeface="Palatino Linotype"/>
                <a:cs typeface="Palatino Linotype"/>
              </a:rPr>
              <a:t>by dark </a:t>
            </a:r>
            <a:r>
              <a:rPr sz="900" spc="-5" dirty="0">
                <a:latin typeface="Palatino Linotype"/>
                <a:cs typeface="Palatino Linotype"/>
              </a:rPr>
              <a:t>regions. </a:t>
            </a:r>
            <a:r>
              <a:rPr sz="900" dirty="0">
                <a:latin typeface="Palatino Linotype"/>
                <a:cs typeface="Palatino Linotype"/>
              </a:rPr>
              <a:t>The </a:t>
            </a:r>
            <a:r>
              <a:rPr sz="900" spc="-5" dirty="0">
                <a:latin typeface="Palatino Linotype"/>
                <a:cs typeface="Palatino Linotype"/>
              </a:rPr>
              <a:t>bands </a:t>
            </a:r>
            <a:r>
              <a:rPr sz="900" dirty="0">
                <a:latin typeface="Palatino Linotype"/>
                <a:cs typeface="Palatino Linotype"/>
              </a:rPr>
              <a:t>are sharply </a:t>
            </a:r>
            <a:r>
              <a:rPr sz="900" spc="-5" dirty="0">
                <a:latin typeface="Palatino Linotype"/>
                <a:cs typeface="Palatino Linotype"/>
              </a:rPr>
              <a:t>defined </a:t>
            </a:r>
            <a:r>
              <a:rPr sz="900" dirty="0">
                <a:latin typeface="Palatino Linotype"/>
                <a:cs typeface="Palatino Linotype"/>
              </a:rPr>
              <a:t>at one edge </a:t>
            </a:r>
            <a:r>
              <a:rPr sz="900" spc="-5" dirty="0">
                <a:latin typeface="Palatino Linotype"/>
                <a:cs typeface="Palatino Linotype"/>
              </a:rPr>
              <a:t>called </a:t>
            </a:r>
            <a:r>
              <a:rPr sz="900" dirty="0">
                <a:latin typeface="Palatino Linotype"/>
                <a:cs typeface="Palatino Linotype"/>
              </a:rPr>
              <a:t>the head of the band and  shade off gradually at the other edge. Band spectrum is emitted by substances in the  </a:t>
            </a:r>
            <a:r>
              <a:rPr sz="900" spc="-5" dirty="0">
                <a:latin typeface="Palatino Linotype"/>
                <a:cs typeface="Palatino Linotype"/>
              </a:rPr>
              <a:t>molecular </a:t>
            </a:r>
            <a:r>
              <a:rPr sz="900" dirty="0">
                <a:latin typeface="Palatino Linotype"/>
                <a:cs typeface="Palatino Linotype"/>
              </a:rPr>
              <a:t>state when the thermal </a:t>
            </a:r>
            <a:r>
              <a:rPr sz="900" spc="-5" dirty="0">
                <a:latin typeface="Palatino Linotype"/>
                <a:cs typeface="Palatino Linotype"/>
              </a:rPr>
              <a:t>excitement </a:t>
            </a:r>
            <a:r>
              <a:rPr sz="900" dirty="0">
                <a:latin typeface="Palatino Linotype"/>
                <a:cs typeface="Palatino Linotype"/>
              </a:rPr>
              <a:t>of the substance is not quite sufficient to </a:t>
            </a:r>
            <a:r>
              <a:rPr sz="900" spc="-5" dirty="0">
                <a:latin typeface="Palatino Linotype"/>
                <a:cs typeface="Palatino Linotype"/>
              </a:rPr>
              <a:t>break  </a:t>
            </a:r>
            <a:r>
              <a:rPr sz="900" dirty="0">
                <a:latin typeface="Palatino Linotype"/>
                <a:cs typeface="Palatino Linotype"/>
              </a:rPr>
              <a:t>the </a:t>
            </a:r>
            <a:r>
              <a:rPr sz="900" spc="-5" dirty="0">
                <a:latin typeface="Palatino Linotype"/>
                <a:cs typeface="Palatino Linotype"/>
              </a:rPr>
              <a:t>molecules into continuous</a:t>
            </a:r>
            <a:r>
              <a:rPr sz="900" spc="15" dirty="0">
                <a:latin typeface="Palatino Linotype"/>
                <a:cs typeface="Palatino Linotype"/>
              </a:rPr>
              <a:t> </a:t>
            </a:r>
            <a:r>
              <a:rPr sz="900" spc="-5" dirty="0">
                <a:latin typeface="Palatino Linotype"/>
                <a:cs typeface="Palatino Linotype"/>
              </a:rPr>
              <a:t>atoms.</a:t>
            </a:r>
            <a:endParaRPr sz="900" dirty="0">
              <a:latin typeface="Palatino Linotype"/>
              <a:cs typeface="Palatino Linotype"/>
            </a:endParaRPr>
          </a:p>
          <a:p>
            <a:pPr marL="12700" marR="5715" algn="just">
              <a:lnSpc>
                <a:spcPct val="117100"/>
              </a:lnSpc>
              <a:spcBef>
                <a:spcPts val="600"/>
              </a:spcBef>
            </a:pPr>
            <a:r>
              <a:rPr sz="900" i="1" spc="-5" dirty="0">
                <a:latin typeface="Palatino Linotype"/>
                <a:cs typeface="Palatino Linotype"/>
              </a:rPr>
              <a:t>Line spectra: </a:t>
            </a:r>
            <a:r>
              <a:rPr sz="900" dirty="0">
                <a:latin typeface="Palatino Linotype"/>
                <a:cs typeface="Palatino Linotype"/>
              </a:rPr>
              <a:t>A line </a:t>
            </a:r>
            <a:r>
              <a:rPr sz="900" spc="-5" dirty="0">
                <a:latin typeface="Palatino Linotype"/>
                <a:cs typeface="Palatino Linotype"/>
              </a:rPr>
              <a:t>spectrum consists </a:t>
            </a:r>
            <a:r>
              <a:rPr sz="900" dirty="0">
                <a:latin typeface="Palatino Linotype"/>
                <a:cs typeface="Palatino Linotype"/>
              </a:rPr>
              <a:t>of </a:t>
            </a:r>
            <a:r>
              <a:rPr sz="900" spc="-5" dirty="0">
                <a:latin typeface="Palatino Linotype"/>
                <a:cs typeface="Palatino Linotype"/>
              </a:rPr>
              <a:t>bright </a:t>
            </a:r>
            <a:r>
              <a:rPr sz="900" dirty="0">
                <a:latin typeface="Palatino Linotype"/>
                <a:cs typeface="Palatino Linotype"/>
              </a:rPr>
              <a:t>lines in different </a:t>
            </a:r>
            <a:r>
              <a:rPr sz="900" spc="-5" dirty="0">
                <a:latin typeface="Palatino Linotype"/>
                <a:cs typeface="Palatino Linotype"/>
              </a:rPr>
              <a:t>regions </a:t>
            </a:r>
            <a:r>
              <a:rPr sz="900" dirty="0">
                <a:latin typeface="Palatino Linotype"/>
                <a:cs typeface="Palatino Linotype"/>
              </a:rPr>
              <a:t>of the </a:t>
            </a:r>
            <a:r>
              <a:rPr sz="900" spc="-5" dirty="0">
                <a:latin typeface="Palatino Linotype"/>
                <a:cs typeface="Palatino Linotype"/>
              </a:rPr>
              <a:t>visible  </a:t>
            </a:r>
            <a:r>
              <a:rPr sz="900" dirty="0">
                <a:latin typeface="Palatino Linotype"/>
                <a:cs typeface="Palatino Linotype"/>
              </a:rPr>
              <a:t>spectrum against a dark background. All </a:t>
            </a:r>
            <a:r>
              <a:rPr sz="900" spc="-5" dirty="0">
                <a:latin typeface="Palatino Linotype"/>
                <a:cs typeface="Palatino Linotype"/>
              </a:rPr>
              <a:t>the </a:t>
            </a:r>
            <a:r>
              <a:rPr sz="900" dirty="0">
                <a:latin typeface="Palatino Linotype"/>
                <a:cs typeface="Palatino Linotype"/>
              </a:rPr>
              <a:t>lines do </a:t>
            </a:r>
            <a:r>
              <a:rPr sz="900" spc="-5" dirty="0">
                <a:latin typeface="Palatino Linotype"/>
                <a:cs typeface="Palatino Linotype"/>
              </a:rPr>
              <a:t>not </a:t>
            </a:r>
            <a:r>
              <a:rPr sz="900" dirty="0">
                <a:latin typeface="Palatino Linotype"/>
                <a:cs typeface="Palatino Linotype"/>
              </a:rPr>
              <a:t>have the same intensity. The  </a:t>
            </a:r>
            <a:r>
              <a:rPr sz="900" spc="-5" dirty="0">
                <a:latin typeface="Palatino Linotype"/>
                <a:cs typeface="Palatino Linotype"/>
              </a:rPr>
              <a:t>number </a:t>
            </a:r>
            <a:r>
              <a:rPr sz="900" dirty="0">
                <a:latin typeface="Palatino Linotype"/>
                <a:cs typeface="Palatino Linotype"/>
              </a:rPr>
              <a:t>of </a:t>
            </a:r>
            <a:r>
              <a:rPr sz="900" spc="-5" dirty="0">
                <a:latin typeface="Palatino Linotype"/>
                <a:cs typeface="Palatino Linotype"/>
              </a:rPr>
              <a:t>lines, their nature and arrangement </a:t>
            </a:r>
            <a:r>
              <a:rPr sz="900" dirty="0">
                <a:latin typeface="Palatino Linotype"/>
                <a:cs typeface="Palatino Linotype"/>
              </a:rPr>
              <a:t>depends on </a:t>
            </a:r>
            <a:r>
              <a:rPr sz="900" spc="-5" dirty="0">
                <a:latin typeface="Palatino Linotype"/>
                <a:cs typeface="Palatino Linotype"/>
              </a:rPr>
              <a:t>the nature </a:t>
            </a:r>
            <a:r>
              <a:rPr sz="900" dirty="0">
                <a:latin typeface="Palatino Linotype"/>
                <a:cs typeface="Palatino Linotype"/>
              </a:rPr>
              <a:t>of </a:t>
            </a:r>
            <a:r>
              <a:rPr sz="900" spc="-5" dirty="0">
                <a:latin typeface="Palatino Linotype"/>
                <a:cs typeface="Palatino Linotype"/>
              </a:rPr>
              <a:t>the substance  excited. </a:t>
            </a:r>
            <a:r>
              <a:rPr sz="900" dirty="0">
                <a:latin typeface="Palatino Linotype"/>
                <a:cs typeface="Palatino Linotype"/>
              </a:rPr>
              <a:t>Line spectra are emitted </a:t>
            </a:r>
            <a:r>
              <a:rPr sz="900" spc="-5" dirty="0">
                <a:latin typeface="Palatino Linotype"/>
                <a:cs typeface="Palatino Linotype"/>
              </a:rPr>
              <a:t>by </a:t>
            </a:r>
            <a:r>
              <a:rPr sz="900" dirty="0">
                <a:latin typeface="Palatino Linotype"/>
                <a:cs typeface="Palatino Linotype"/>
              </a:rPr>
              <a:t>vapours of elements. No two </a:t>
            </a:r>
            <a:r>
              <a:rPr sz="900" spc="-5" dirty="0">
                <a:latin typeface="Palatino Linotype"/>
                <a:cs typeface="Palatino Linotype"/>
              </a:rPr>
              <a:t>elements </a:t>
            </a:r>
            <a:r>
              <a:rPr sz="900" dirty="0">
                <a:latin typeface="Palatino Linotype"/>
                <a:cs typeface="Palatino Linotype"/>
              </a:rPr>
              <a:t>do ever produce  </a:t>
            </a:r>
            <a:r>
              <a:rPr sz="900" spc="-5" dirty="0">
                <a:latin typeface="Palatino Linotype"/>
                <a:cs typeface="Palatino Linotype"/>
              </a:rPr>
              <a:t>similar </a:t>
            </a:r>
            <a:r>
              <a:rPr sz="900" dirty="0">
                <a:latin typeface="Palatino Linotype"/>
                <a:cs typeface="Palatino Linotype"/>
              </a:rPr>
              <a:t>line</a:t>
            </a:r>
            <a:r>
              <a:rPr sz="900" spc="-10" dirty="0">
                <a:latin typeface="Palatino Linotype"/>
                <a:cs typeface="Palatino Linotype"/>
              </a:rPr>
              <a:t> </a:t>
            </a:r>
            <a:r>
              <a:rPr sz="900" spc="-5" dirty="0">
                <a:latin typeface="Palatino Linotype"/>
                <a:cs typeface="Palatino Linotype"/>
              </a:rPr>
              <a:t>spectra.</a:t>
            </a:r>
            <a:endParaRPr sz="900" dirty="0">
              <a:latin typeface="Palatino Linotype"/>
              <a:cs typeface="Palatino Linotype"/>
            </a:endParaRPr>
          </a:p>
          <a:p>
            <a:pPr marL="239395" marR="6985" indent="-227329" algn="just">
              <a:lnSpc>
                <a:spcPct val="117200"/>
              </a:lnSpc>
              <a:spcBef>
                <a:spcPts val="600"/>
              </a:spcBef>
              <a:buFont typeface="Palatino Linotype"/>
              <a:buAutoNum type="romanLcPeriod" startAt="2"/>
              <a:tabLst>
                <a:tab pos="240029" algn="l"/>
              </a:tabLst>
            </a:pPr>
            <a:r>
              <a:rPr sz="900" i="1" spc="-5" dirty="0">
                <a:latin typeface="Palatino Linotype"/>
                <a:cs typeface="Palatino Linotype"/>
              </a:rPr>
              <a:t>Absorption spectra: </a:t>
            </a:r>
            <a:r>
              <a:rPr sz="900" dirty="0">
                <a:latin typeface="Palatino Linotype"/>
                <a:cs typeface="Palatino Linotype"/>
              </a:rPr>
              <a:t>When a substance </a:t>
            </a:r>
            <a:r>
              <a:rPr sz="900" spc="-5" dirty="0">
                <a:latin typeface="Palatino Linotype"/>
                <a:cs typeface="Palatino Linotype"/>
              </a:rPr>
              <a:t>is </a:t>
            </a:r>
            <a:r>
              <a:rPr sz="900" dirty="0">
                <a:latin typeface="Palatino Linotype"/>
                <a:cs typeface="Palatino Linotype"/>
              </a:rPr>
              <a:t>placed </a:t>
            </a:r>
            <a:r>
              <a:rPr sz="900" spc="-5" dirty="0">
                <a:latin typeface="Palatino Linotype"/>
                <a:cs typeface="Palatino Linotype"/>
              </a:rPr>
              <a:t>between </a:t>
            </a:r>
            <a:r>
              <a:rPr sz="900" dirty="0">
                <a:latin typeface="Palatino Linotype"/>
                <a:cs typeface="Palatino Linotype"/>
              </a:rPr>
              <a:t>a light source and a  spectrometer, the substance absorbs </a:t>
            </a:r>
            <a:r>
              <a:rPr sz="900" spc="-5" dirty="0">
                <a:latin typeface="Palatino Linotype"/>
                <a:cs typeface="Palatino Linotype"/>
              </a:rPr>
              <a:t>certain </a:t>
            </a:r>
            <a:r>
              <a:rPr sz="900" dirty="0">
                <a:latin typeface="Palatino Linotype"/>
                <a:cs typeface="Palatino Linotype"/>
              </a:rPr>
              <a:t>part of the spectrum. This spectrum is  </a:t>
            </a:r>
            <a:r>
              <a:rPr sz="900" spc="-5" dirty="0">
                <a:latin typeface="Palatino Linotype"/>
                <a:cs typeface="Palatino Linotype"/>
              </a:rPr>
              <a:t>called </a:t>
            </a:r>
            <a:r>
              <a:rPr sz="900" dirty="0">
                <a:latin typeface="Palatino Linotype"/>
                <a:cs typeface="Palatino Linotype"/>
              </a:rPr>
              <a:t>the </a:t>
            </a:r>
            <a:r>
              <a:rPr sz="900" spc="-5" dirty="0">
                <a:latin typeface="Palatino Linotype"/>
                <a:cs typeface="Palatino Linotype"/>
              </a:rPr>
              <a:t>absorption spectrum </a:t>
            </a:r>
            <a:r>
              <a:rPr sz="900" dirty="0">
                <a:latin typeface="Palatino Linotype"/>
                <a:cs typeface="Palatino Linotype"/>
              </a:rPr>
              <a:t>of the</a:t>
            </a:r>
            <a:r>
              <a:rPr sz="900" spc="5" dirty="0">
                <a:latin typeface="Palatino Linotype"/>
                <a:cs typeface="Palatino Linotype"/>
              </a:rPr>
              <a:t> </a:t>
            </a:r>
            <a:r>
              <a:rPr sz="900" spc="-5" dirty="0">
                <a:latin typeface="Palatino Linotype"/>
                <a:cs typeface="Palatino Linotype"/>
              </a:rPr>
              <a:t>substance.</a:t>
            </a:r>
            <a:endParaRPr sz="900" dirty="0">
              <a:latin typeface="Palatino Linotype"/>
              <a:cs typeface="Palatino Linotype"/>
            </a:endParaRPr>
          </a:p>
        </p:txBody>
      </p:sp>
      <p:sp>
        <p:nvSpPr>
          <p:cNvPr id="11" name="object 11"/>
          <p:cNvSpPr/>
          <p:nvPr/>
        </p:nvSpPr>
        <p:spPr>
          <a:xfrm>
            <a:off x="720090" y="896684"/>
            <a:ext cx="1080770" cy="0"/>
          </a:xfrm>
          <a:custGeom>
            <a:avLst/>
            <a:gdLst/>
            <a:ahLst/>
            <a:cxnLst/>
            <a:rect l="l" t="t" r="r" b="b"/>
            <a:pathLst>
              <a:path w="1080770">
                <a:moveTo>
                  <a:pt x="0" y="0"/>
                </a:moveTo>
                <a:lnTo>
                  <a:pt x="1080516" y="0"/>
                </a:lnTo>
              </a:path>
            </a:pathLst>
          </a:custGeom>
          <a:ln w="22858">
            <a:solidFill>
              <a:srgbClr val="000000"/>
            </a:solidFill>
          </a:ln>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07745" y="611949"/>
            <a:ext cx="1701164" cy="139700"/>
          </a:xfrm>
          <a:prstGeom prst="rect">
            <a:avLst/>
          </a:prstGeom>
        </p:spPr>
        <p:txBody>
          <a:bodyPr vert="horz" wrap="square" lIns="0" tIns="12700" rIns="0" bIns="0" rtlCol="0">
            <a:spAutoFit/>
          </a:bodyPr>
          <a:lstStyle/>
          <a:p>
            <a:pPr marL="12700">
              <a:lnSpc>
                <a:spcPct val="100000"/>
              </a:lnSpc>
              <a:spcBef>
                <a:spcPts val="100"/>
              </a:spcBef>
            </a:pPr>
            <a:r>
              <a:rPr sz="750" spc="50" dirty="0">
                <a:latin typeface="Calibri"/>
                <a:cs typeface="Calibri"/>
              </a:rPr>
              <a:t>12 </a:t>
            </a:r>
            <a:r>
              <a:rPr sz="750" spc="40" dirty="0">
                <a:latin typeface="Calibri"/>
                <a:cs typeface="Calibri"/>
              </a:rPr>
              <a:t>Advanced </a:t>
            </a:r>
            <a:r>
              <a:rPr sz="750" spc="30" dirty="0">
                <a:latin typeface="Calibri"/>
                <a:cs typeface="Calibri"/>
              </a:rPr>
              <a:t>Aspects </a:t>
            </a:r>
            <a:r>
              <a:rPr sz="750" spc="35" dirty="0">
                <a:latin typeface="Calibri"/>
                <a:cs typeface="Calibri"/>
              </a:rPr>
              <a:t>of</a:t>
            </a:r>
            <a:r>
              <a:rPr sz="750" spc="-45" dirty="0">
                <a:latin typeface="Calibri"/>
                <a:cs typeface="Calibri"/>
              </a:rPr>
              <a:t> </a:t>
            </a:r>
            <a:r>
              <a:rPr sz="750" spc="30" dirty="0">
                <a:latin typeface="Calibri"/>
                <a:cs typeface="Calibri"/>
              </a:rPr>
              <a:t>Spectroscopy</a:t>
            </a:r>
            <a:endParaRPr sz="750">
              <a:latin typeface="Calibri"/>
              <a:cs typeface="Calibri"/>
            </a:endParaRPr>
          </a:p>
        </p:txBody>
      </p:sp>
      <p:graphicFrame>
        <p:nvGraphicFramePr>
          <p:cNvPr id="3" name="object 3"/>
          <p:cNvGraphicFramePr>
            <a:graphicFrameLocks noGrp="1"/>
          </p:cNvGraphicFramePr>
          <p:nvPr/>
        </p:nvGraphicFramePr>
        <p:xfrm>
          <a:off x="720090" y="1050289"/>
          <a:ext cx="4681855" cy="1459164"/>
        </p:xfrm>
        <a:graphic>
          <a:graphicData uri="http://schemas.openxmlformats.org/drawingml/2006/table">
            <a:tbl>
              <a:tblPr firstRow="1" bandRow="1">
                <a:tableStyleId>{2D5ABB26-0587-4C30-8999-92F81FD0307C}</a:tableStyleId>
              </a:tblPr>
              <a:tblGrid>
                <a:gridCol w="1031240">
                  <a:extLst>
                    <a:ext uri="{9D8B030D-6E8A-4147-A177-3AD203B41FA5}">
                      <a16:colId xmlns:a16="http://schemas.microsoft.com/office/drawing/2014/main" val="20000"/>
                    </a:ext>
                  </a:extLst>
                </a:gridCol>
                <a:gridCol w="816610">
                  <a:extLst>
                    <a:ext uri="{9D8B030D-6E8A-4147-A177-3AD203B41FA5}">
                      <a16:colId xmlns:a16="http://schemas.microsoft.com/office/drawing/2014/main" val="20001"/>
                    </a:ext>
                  </a:extLst>
                </a:gridCol>
                <a:gridCol w="1024255">
                  <a:extLst>
                    <a:ext uri="{9D8B030D-6E8A-4147-A177-3AD203B41FA5}">
                      <a16:colId xmlns:a16="http://schemas.microsoft.com/office/drawing/2014/main" val="20002"/>
                    </a:ext>
                  </a:extLst>
                </a:gridCol>
                <a:gridCol w="843280">
                  <a:extLst>
                    <a:ext uri="{9D8B030D-6E8A-4147-A177-3AD203B41FA5}">
                      <a16:colId xmlns:a16="http://schemas.microsoft.com/office/drawing/2014/main" val="20003"/>
                    </a:ext>
                  </a:extLst>
                </a:gridCol>
                <a:gridCol w="286385">
                  <a:extLst>
                    <a:ext uri="{9D8B030D-6E8A-4147-A177-3AD203B41FA5}">
                      <a16:colId xmlns:a16="http://schemas.microsoft.com/office/drawing/2014/main" val="20004"/>
                    </a:ext>
                  </a:extLst>
                </a:gridCol>
                <a:gridCol w="680085">
                  <a:extLst>
                    <a:ext uri="{9D8B030D-6E8A-4147-A177-3AD203B41FA5}">
                      <a16:colId xmlns:a16="http://schemas.microsoft.com/office/drawing/2014/main" val="20005"/>
                    </a:ext>
                  </a:extLst>
                </a:gridCol>
              </a:tblGrid>
              <a:tr h="580580">
                <a:tc>
                  <a:txBody>
                    <a:bodyPr/>
                    <a:lstStyle/>
                    <a:p>
                      <a:pPr>
                        <a:lnSpc>
                          <a:spcPct val="100000"/>
                        </a:lnSpc>
                      </a:pPr>
                      <a:endParaRPr sz="900">
                        <a:latin typeface="Times New Roman"/>
                        <a:cs typeface="Times New Roman"/>
                      </a:endParaRPr>
                    </a:p>
                    <a:p>
                      <a:pPr marL="195580">
                        <a:lnSpc>
                          <a:spcPct val="100000"/>
                        </a:lnSpc>
                        <a:spcBef>
                          <a:spcPts val="650"/>
                        </a:spcBef>
                      </a:pPr>
                      <a:r>
                        <a:rPr sz="900" b="1" i="1" spc="-5" dirty="0">
                          <a:solidFill>
                            <a:srgbClr val="FFFFFF"/>
                          </a:solidFill>
                          <a:latin typeface="Palatino Linotype"/>
                          <a:cs typeface="Palatino Linotype"/>
                        </a:rPr>
                        <a:t>Configuration</a:t>
                      </a:r>
                      <a:endParaRPr sz="900">
                        <a:latin typeface="Palatino Linotype"/>
                        <a:cs typeface="Palatino Linotype"/>
                      </a:endParaRPr>
                    </a:p>
                  </a:txBody>
                  <a:tcPr marL="0" marR="0" marT="0" marB="0">
                    <a:lnB w="19050">
                      <a:solidFill>
                        <a:srgbClr val="000000"/>
                      </a:solidFill>
                      <a:prstDash val="solid"/>
                    </a:lnB>
                    <a:solidFill>
                      <a:srgbClr val="7F0000"/>
                    </a:solidFill>
                  </a:tcPr>
                </a:tc>
                <a:tc>
                  <a:txBody>
                    <a:bodyPr/>
                    <a:lstStyle/>
                    <a:p>
                      <a:pPr>
                        <a:lnSpc>
                          <a:spcPct val="100000"/>
                        </a:lnSpc>
                        <a:spcBef>
                          <a:spcPts val="30"/>
                        </a:spcBef>
                      </a:pPr>
                      <a:endParaRPr sz="800">
                        <a:latin typeface="Times New Roman"/>
                        <a:cs typeface="Times New Roman"/>
                      </a:endParaRPr>
                    </a:p>
                    <a:p>
                      <a:pPr marL="133350" marR="38100" indent="118110">
                        <a:lnSpc>
                          <a:spcPct val="112200"/>
                        </a:lnSpc>
                      </a:pPr>
                      <a:r>
                        <a:rPr sz="900" b="1" i="1" spc="-5" dirty="0">
                          <a:solidFill>
                            <a:srgbClr val="FFFFFF"/>
                          </a:solidFill>
                          <a:latin typeface="Palatino Linotype"/>
                          <a:cs typeface="Palatino Linotype"/>
                        </a:rPr>
                        <a:t>Free ion  ground</a:t>
                      </a:r>
                      <a:r>
                        <a:rPr sz="900" b="1" i="1" spc="-75" dirty="0">
                          <a:solidFill>
                            <a:srgbClr val="FFFFFF"/>
                          </a:solidFill>
                          <a:latin typeface="Palatino Linotype"/>
                          <a:cs typeface="Palatino Linotype"/>
                        </a:rPr>
                        <a:t> </a:t>
                      </a:r>
                      <a:r>
                        <a:rPr sz="900" b="1" i="1" spc="-5" dirty="0">
                          <a:solidFill>
                            <a:srgbClr val="FFFFFF"/>
                          </a:solidFill>
                          <a:latin typeface="Palatino Linotype"/>
                          <a:cs typeface="Palatino Linotype"/>
                        </a:rPr>
                        <a:t>state</a:t>
                      </a:r>
                      <a:endParaRPr sz="900">
                        <a:latin typeface="Palatino Linotype"/>
                        <a:cs typeface="Palatino Linotype"/>
                      </a:endParaRPr>
                    </a:p>
                  </a:txBody>
                  <a:tcPr marL="0" marR="0" marT="3810" marB="0">
                    <a:lnB w="19050">
                      <a:solidFill>
                        <a:srgbClr val="000000"/>
                      </a:solidFill>
                      <a:prstDash val="solid"/>
                    </a:lnB>
                    <a:solidFill>
                      <a:srgbClr val="7F0000"/>
                    </a:solidFill>
                  </a:tcPr>
                </a:tc>
                <a:tc>
                  <a:txBody>
                    <a:bodyPr/>
                    <a:lstStyle/>
                    <a:p>
                      <a:pPr>
                        <a:lnSpc>
                          <a:spcPct val="100000"/>
                        </a:lnSpc>
                        <a:spcBef>
                          <a:spcPts val="30"/>
                        </a:spcBef>
                      </a:pPr>
                      <a:endParaRPr sz="800">
                        <a:latin typeface="Times New Roman"/>
                        <a:cs typeface="Times New Roman"/>
                      </a:endParaRPr>
                    </a:p>
                    <a:p>
                      <a:pPr marL="327025" marR="128905" indent="-80010">
                        <a:lnSpc>
                          <a:spcPct val="112200"/>
                        </a:lnSpc>
                      </a:pPr>
                      <a:r>
                        <a:rPr sz="900" b="1" i="1" spc="-5" dirty="0">
                          <a:solidFill>
                            <a:srgbClr val="FFFFFF"/>
                          </a:solidFill>
                          <a:latin typeface="Palatino Linotype"/>
                          <a:cs typeface="Palatino Linotype"/>
                        </a:rPr>
                        <a:t>Crystal</a:t>
                      </a:r>
                      <a:r>
                        <a:rPr sz="900" b="1" i="1" spc="-75" dirty="0">
                          <a:solidFill>
                            <a:srgbClr val="FFFFFF"/>
                          </a:solidFill>
                          <a:latin typeface="Palatino Linotype"/>
                          <a:cs typeface="Palatino Linotype"/>
                        </a:rPr>
                        <a:t> </a:t>
                      </a:r>
                      <a:r>
                        <a:rPr sz="900" b="1" i="1" spc="-5" dirty="0">
                          <a:solidFill>
                            <a:srgbClr val="FFFFFF"/>
                          </a:solidFill>
                          <a:latin typeface="Palatino Linotype"/>
                          <a:cs typeface="Palatino Linotype"/>
                        </a:rPr>
                        <a:t>field  substates</a:t>
                      </a:r>
                      <a:endParaRPr sz="900">
                        <a:latin typeface="Palatino Linotype"/>
                        <a:cs typeface="Palatino Linotype"/>
                      </a:endParaRPr>
                    </a:p>
                  </a:txBody>
                  <a:tcPr marL="0" marR="0" marT="3810" marB="0">
                    <a:lnB w="19050">
                      <a:solidFill>
                        <a:srgbClr val="000000"/>
                      </a:solidFill>
                      <a:prstDash val="solid"/>
                    </a:lnB>
                    <a:solidFill>
                      <a:srgbClr val="7F0000"/>
                    </a:solidFill>
                  </a:tcPr>
                </a:tc>
                <a:tc>
                  <a:txBody>
                    <a:bodyPr/>
                    <a:lstStyle/>
                    <a:p>
                      <a:pPr marL="208279" marR="100330" algn="ctr">
                        <a:lnSpc>
                          <a:spcPct val="112500"/>
                        </a:lnSpc>
                        <a:spcBef>
                          <a:spcPts val="340"/>
                        </a:spcBef>
                      </a:pPr>
                      <a:r>
                        <a:rPr sz="900" b="1" i="1" spc="-5" dirty="0">
                          <a:solidFill>
                            <a:srgbClr val="FFFFFF"/>
                          </a:solidFill>
                          <a:latin typeface="Palatino Linotype"/>
                          <a:cs typeface="Palatino Linotype"/>
                        </a:rPr>
                        <a:t>Imp</a:t>
                      </a:r>
                      <a:r>
                        <a:rPr sz="900" b="1" i="1" dirty="0">
                          <a:solidFill>
                            <a:srgbClr val="FFFFFF"/>
                          </a:solidFill>
                          <a:latin typeface="Palatino Linotype"/>
                          <a:cs typeface="Palatino Linotype"/>
                        </a:rPr>
                        <a:t>o</a:t>
                      </a:r>
                      <a:r>
                        <a:rPr sz="900" b="1" i="1" spc="-5" dirty="0">
                          <a:solidFill>
                            <a:srgbClr val="FFFFFF"/>
                          </a:solidFill>
                          <a:latin typeface="Palatino Linotype"/>
                          <a:cs typeface="Palatino Linotype"/>
                        </a:rPr>
                        <a:t>rt</a:t>
                      </a:r>
                      <a:r>
                        <a:rPr sz="900" b="1" i="1" dirty="0">
                          <a:solidFill>
                            <a:srgbClr val="FFFFFF"/>
                          </a:solidFill>
                          <a:latin typeface="Palatino Linotype"/>
                          <a:cs typeface="Palatino Linotype"/>
                        </a:rPr>
                        <a:t>a</a:t>
                      </a:r>
                      <a:r>
                        <a:rPr sz="900" b="1" i="1" spc="-5" dirty="0">
                          <a:solidFill>
                            <a:srgbClr val="FFFFFF"/>
                          </a:solidFill>
                          <a:latin typeface="Palatino Linotype"/>
                          <a:cs typeface="Palatino Linotype"/>
                        </a:rPr>
                        <a:t>nt  excited  states</a:t>
                      </a:r>
                      <a:endParaRPr sz="900">
                        <a:latin typeface="Palatino Linotype"/>
                        <a:cs typeface="Palatino Linotype"/>
                      </a:endParaRPr>
                    </a:p>
                  </a:txBody>
                  <a:tcPr marL="0" marR="0" marT="43180" marB="0">
                    <a:lnB w="19050">
                      <a:solidFill>
                        <a:srgbClr val="000000"/>
                      </a:solidFill>
                      <a:prstDash val="solid"/>
                    </a:lnB>
                    <a:solidFill>
                      <a:srgbClr val="7F0000"/>
                    </a:solidFill>
                  </a:tcPr>
                </a:tc>
                <a:tc>
                  <a:txBody>
                    <a:bodyPr/>
                    <a:lstStyle/>
                    <a:p>
                      <a:pPr>
                        <a:lnSpc>
                          <a:spcPct val="100000"/>
                        </a:lnSpc>
                        <a:spcBef>
                          <a:spcPts val="45"/>
                        </a:spcBef>
                      </a:pPr>
                      <a:endParaRPr sz="900">
                        <a:latin typeface="Times New Roman"/>
                        <a:cs typeface="Times New Roman"/>
                      </a:endParaRPr>
                    </a:p>
                    <a:p>
                      <a:pPr marL="162560">
                        <a:lnSpc>
                          <a:spcPct val="100000"/>
                        </a:lnSpc>
                      </a:pPr>
                      <a:r>
                        <a:rPr sz="900" b="1" i="1" spc="-5" dirty="0">
                          <a:solidFill>
                            <a:srgbClr val="FFFFFF"/>
                          </a:solidFill>
                          <a:latin typeface="Palatino Linotype"/>
                          <a:cs typeface="Palatino Linotype"/>
                        </a:rPr>
                        <a:t>Cr</a:t>
                      </a:r>
                      <a:endParaRPr sz="900">
                        <a:latin typeface="Palatino Linotype"/>
                        <a:cs typeface="Palatino Linotype"/>
                      </a:endParaRPr>
                    </a:p>
                  </a:txBody>
                  <a:tcPr marL="0" marR="0" marT="5715" marB="0">
                    <a:lnB w="19050">
                      <a:solidFill>
                        <a:srgbClr val="000000"/>
                      </a:solidFill>
                      <a:prstDash val="solid"/>
                    </a:lnB>
                    <a:solidFill>
                      <a:srgbClr val="7F0000"/>
                    </a:solidFill>
                  </a:tcPr>
                </a:tc>
                <a:tc>
                  <a:txBody>
                    <a:bodyPr/>
                    <a:lstStyle/>
                    <a:p>
                      <a:pPr>
                        <a:lnSpc>
                          <a:spcPct val="100000"/>
                        </a:lnSpc>
                        <a:spcBef>
                          <a:spcPts val="30"/>
                        </a:spcBef>
                      </a:pPr>
                      <a:endParaRPr sz="800">
                        <a:latin typeface="Times New Roman"/>
                        <a:cs typeface="Times New Roman"/>
                      </a:endParaRPr>
                    </a:p>
                    <a:p>
                      <a:pPr marL="69850" marR="154940" indent="-71120">
                        <a:lnSpc>
                          <a:spcPct val="112200"/>
                        </a:lnSpc>
                      </a:pPr>
                      <a:r>
                        <a:rPr sz="900" b="1" i="1" spc="-5" dirty="0">
                          <a:solidFill>
                            <a:srgbClr val="FFFFFF"/>
                          </a:solidFill>
                          <a:latin typeface="Palatino Linotype"/>
                          <a:cs typeface="Palatino Linotype"/>
                        </a:rPr>
                        <a:t>ystal</a:t>
                      </a:r>
                      <a:r>
                        <a:rPr sz="900" b="1" i="1" spc="-75" dirty="0">
                          <a:solidFill>
                            <a:srgbClr val="FFFFFF"/>
                          </a:solidFill>
                          <a:latin typeface="Palatino Linotype"/>
                          <a:cs typeface="Palatino Linotype"/>
                        </a:rPr>
                        <a:t> </a:t>
                      </a:r>
                      <a:r>
                        <a:rPr sz="900" b="1" i="1" spc="-5" dirty="0">
                          <a:solidFill>
                            <a:srgbClr val="FFFFFF"/>
                          </a:solidFill>
                          <a:latin typeface="Palatino Linotype"/>
                          <a:cs typeface="Palatino Linotype"/>
                        </a:rPr>
                        <a:t>field  state</a:t>
                      </a:r>
                      <a:endParaRPr sz="900">
                        <a:latin typeface="Palatino Linotype"/>
                        <a:cs typeface="Palatino Linotype"/>
                      </a:endParaRPr>
                    </a:p>
                  </a:txBody>
                  <a:tcPr marL="0" marR="0" marT="3810" marB="0">
                    <a:lnB w="19050">
                      <a:solidFill>
                        <a:srgbClr val="000000"/>
                      </a:solidFill>
                      <a:prstDash val="solid"/>
                    </a:lnB>
                    <a:solidFill>
                      <a:srgbClr val="7F0000"/>
                    </a:solidFill>
                  </a:tcPr>
                </a:tc>
                <a:extLst>
                  <a:ext uri="{0D108BD9-81ED-4DB2-BD59-A6C34878D82A}">
                    <a16:rowId xmlns:a16="http://schemas.microsoft.com/office/drawing/2014/main" val="10000"/>
                  </a:ext>
                </a:extLst>
              </a:tr>
              <a:tr h="216064">
                <a:tc>
                  <a:txBody>
                    <a:bodyPr/>
                    <a:lstStyle/>
                    <a:p>
                      <a:pPr marL="36195">
                        <a:lnSpc>
                          <a:spcPct val="100000"/>
                        </a:lnSpc>
                        <a:spcBef>
                          <a:spcPts val="390"/>
                        </a:spcBef>
                      </a:pPr>
                      <a:r>
                        <a:rPr sz="900" b="1" dirty="0">
                          <a:latin typeface="Palatino Linotype"/>
                          <a:cs typeface="Palatino Linotype"/>
                        </a:rPr>
                        <a:t>d</a:t>
                      </a:r>
                      <a:r>
                        <a:rPr sz="825" b="1" baseline="25252" dirty="0">
                          <a:latin typeface="Palatino Linotype"/>
                          <a:cs typeface="Palatino Linotype"/>
                        </a:rPr>
                        <a:t>1</a:t>
                      </a:r>
                      <a:r>
                        <a:rPr sz="900" b="1" dirty="0">
                          <a:latin typeface="Palatino Linotype"/>
                          <a:cs typeface="Palatino Linotype"/>
                        </a:rPr>
                        <a:t>,</a:t>
                      </a:r>
                      <a:r>
                        <a:rPr sz="900" b="1" spc="-5" dirty="0">
                          <a:latin typeface="Palatino Linotype"/>
                          <a:cs typeface="Palatino Linotype"/>
                        </a:rPr>
                        <a:t> </a:t>
                      </a:r>
                      <a:r>
                        <a:rPr sz="900" b="1" dirty="0">
                          <a:latin typeface="Palatino Linotype"/>
                          <a:cs typeface="Palatino Linotype"/>
                        </a:rPr>
                        <a:t>d</a:t>
                      </a:r>
                      <a:r>
                        <a:rPr sz="825" b="1" baseline="25252" dirty="0">
                          <a:latin typeface="Palatino Linotype"/>
                          <a:cs typeface="Palatino Linotype"/>
                        </a:rPr>
                        <a:t>9</a:t>
                      </a:r>
                      <a:endParaRPr sz="825" baseline="25252">
                        <a:latin typeface="Palatino Linotype"/>
                        <a:cs typeface="Palatino Linotype"/>
                      </a:endParaRPr>
                    </a:p>
                  </a:txBody>
                  <a:tcPr marL="0" marR="0" marT="49530" marB="0">
                    <a:lnT w="19050">
                      <a:solidFill>
                        <a:srgbClr val="000000"/>
                      </a:solidFill>
                      <a:prstDash val="solid"/>
                    </a:lnT>
                  </a:tcPr>
                </a:tc>
                <a:tc>
                  <a:txBody>
                    <a:bodyPr/>
                    <a:lstStyle/>
                    <a:p>
                      <a:pPr marL="115570">
                        <a:lnSpc>
                          <a:spcPct val="100000"/>
                        </a:lnSpc>
                        <a:spcBef>
                          <a:spcPts val="145"/>
                        </a:spcBef>
                      </a:pPr>
                      <a:r>
                        <a:rPr sz="550" dirty="0">
                          <a:latin typeface="Palatino Linotype"/>
                          <a:cs typeface="Palatino Linotype"/>
                        </a:rPr>
                        <a:t>2</a:t>
                      </a:r>
                      <a:r>
                        <a:rPr sz="1350" baseline="-15432" dirty="0">
                          <a:latin typeface="Palatino Linotype"/>
                          <a:cs typeface="Palatino Linotype"/>
                        </a:rPr>
                        <a:t>D</a:t>
                      </a:r>
                      <a:endParaRPr sz="1350" baseline="-15432">
                        <a:latin typeface="Palatino Linotype"/>
                        <a:cs typeface="Palatino Linotype"/>
                      </a:endParaRPr>
                    </a:p>
                  </a:txBody>
                  <a:tcPr marL="0" marR="0" marT="18415" marB="0">
                    <a:lnT w="19050">
                      <a:solidFill>
                        <a:srgbClr val="000000"/>
                      </a:solidFill>
                      <a:prstDash val="solid"/>
                    </a:lnT>
                  </a:tcPr>
                </a:tc>
                <a:tc>
                  <a:txBody>
                    <a:bodyPr/>
                    <a:lstStyle/>
                    <a:p>
                      <a:pPr marL="45720">
                        <a:lnSpc>
                          <a:spcPct val="100000"/>
                        </a:lnSpc>
                        <a:spcBef>
                          <a:spcPts val="400"/>
                        </a:spcBef>
                      </a:pPr>
                      <a:r>
                        <a:rPr sz="825" spc="-7" baseline="25252" dirty="0">
                          <a:latin typeface="Palatino Linotype"/>
                          <a:cs typeface="Palatino Linotype"/>
                        </a:rPr>
                        <a:t>2</a:t>
                      </a:r>
                      <a:r>
                        <a:rPr sz="900" spc="-5" dirty="0">
                          <a:latin typeface="Palatino Linotype"/>
                          <a:cs typeface="Palatino Linotype"/>
                        </a:rPr>
                        <a:t>T</a:t>
                      </a:r>
                      <a:r>
                        <a:rPr sz="550" spc="-5" dirty="0">
                          <a:latin typeface="Palatino Linotype"/>
                          <a:cs typeface="Palatino Linotype"/>
                        </a:rPr>
                        <a:t>2g</a:t>
                      </a:r>
                      <a:r>
                        <a:rPr sz="900" spc="-5" dirty="0">
                          <a:latin typeface="Palatino Linotype"/>
                          <a:cs typeface="Palatino Linotype"/>
                        </a:rPr>
                        <a:t>,</a:t>
                      </a:r>
                      <a:r>
                        <a:rPr sz="900" spc="-10" dirty="0">
                          <a:latin typeface="Palatino Linotype"/>
                          <a:cs typeface="Palatino Linotype"/>
                        </a:rPr>
                        <a:t> </a:t>
                      </a:r>
                      <a:r>
                        <a:rPr sz="825" baseline="25252" dirty="0">
                          <a:latin typeface="Palatino Linotype"/>
                          <a:cs typeface="Palatino Linotype"/>
                        </a:rPr>
                        <a:t>2</a:t>
                      </a:r>
                      <a:r>
                        <a:rPr sz="900" dirty="0">
                          <a:latin typeface="Palatino Linotype"/>
                          <a:cs typeface="Palatino Linotype"/>
                        </a:rPr>
                        <a:t>E</a:t>
                      </a:r>
                      <a:r>
                        <a:rPr sz="550" dirty="0">
                          <a:latin typeface="Palatino Linotype"/>
                          <a:cs typeface="Palatino Linotype"/>
                        </a:rPr>
                        <a:t>g</a:t>
                      </a:r>
                      <a:endParaRPr sz="550">
                        <a:latin typeface="Palatino Linotype"/>
                        <a:cs typeface="Palatino Linotype"/>
                      </a:endParaRPr>
                    </a:p>
                  </a:txBody>
                  <a:tcPr marL="0" marR="0" marT="50800" marB="0">
                    <a:lnT w="19050">
                      <a:solidFill>
                        <a:srgbClr val="000000"/>
                      </a:solidFill>
                      <a:prstDash val="solid"/>
                    </a:lnT>
                  </a:tcPr>
                </a:tc>
                <a:tc>
                  <a:txBody>
                    <a:bodyPr/>
                    <a:lstStyle/>
                    <a:p>
                      <a:pPr>
                        <a:lnSpc>
                          <a:spcPct val="100000"/>
                        </a:lnSpc>
                      </a:pPr>
                      <a:endParaRPr sz="800">
                        <a:latin typeface="Times New Roman"/>
                        <a:cs typeface="Times New Roman"/>
                      </a:endParaRPr>
                    </a:p>
                  </a:txBody>
                  <a:tcPr marL="0" marR="0" marT="0" marB="0">
                    <a:lnT w="19050">
                      <a:solidFill>
                        <a:srgbClr val="000000"/>
                      </a:solidFill>
                      <a:prstDash val="solid"/>
                    </a:lnT>
                  </a:tcPr>
                </a:tc>
                <a:tc gridSpan="2">
                  <a:txBody>
                    <a:bodyPr/>
                    <a:lstStyle/>
                    <a:p>
                      <a:pPr>
                        <a:lnSpc>
                          <a:spcPct val="100000"/>
                        </a:lnSpc>
                      </a:pPr>
                      <a:endParaRPr sz="800">
                        <a:latin typeface="Times New Roman"/>
                        <a:cs typeface="Times New Roman"/>
                      </a:endParaRPr>
                    </a:p>
                  </a:txBody>
                  <a:tcPr marL="0" marR="0" marT="0" marB="0">
                    <a:lnT w="19050">
                      <a:solidFill>
                        <a:srgbClr val="000000"/>
                      </a:solidFill>
                      <a:prstDash val="solid"/>
                    </a:lnT>
                    <a:solidFill>
                      <a:srgbClr val="C0C0C0"/>
                    </a:solidFill>
                  </a:tcPr>
                </a:tc>
                <a:tc hMerge="1">
                  <a:txBody>
                    <a:bodyPr/>
                    <a:lstStyle/>
                    <a:p>
                      <a:endParaRPr/>
                    </a:p>
                  </a:txBody>
                  <a:tcPr marL="0" marR="0" marT="0" marB="0"/>
                </a:tc>
                <a:extLst>
                  <a:ext uri="{0D108BD9-81ED-4DB2-BD59-A6C34878D82A}">
                    <a16:rowId xmlns:a16="http://schemas.microsoft.com/office/drawing/2014/main" val="10001"/>
                  </a:ext>
                </a:extLst>
              </a:tr>
              <a:tr h="153924">
                <a:tc>
                  <a:txBody>
                    <a:bodyPr/>
                    <a:lstStyle/>
                    <a:p>
                      <a:pPr marL="36195">
                        <a:lnSpc>
                          <a:spcPts val="985"/>
                        </a:lnSpc>
                      </a:pPr>
                      <a:r>
                        <a:rPr sz="900" b="1" dirty="0">
                          <a:latin typeface="Palatino Linotype"/>
                          <a:cs typeface="Palatino Linotype"/>
                        </a:rPr>
                        <a:t>d</a:t>
                      </a:r>
                      <a:r>
                        <a:rPr sz="825" b="1" baseline="25252" dirty="0">
                          <a:latin typeface="Palatino Linotype"/>
                          <a:cs typeface="Palatino Linotype"/>
                        </a:rPr>
                        <a:t>2</a:t>
                      </a:r>
                      <a:r>
                        <a:rPr sz="900" b="1" dirty="0">
                          <a:latin typeface="Palatino Linotype"/>
                          <a:cs typeface="Palatino Linotype"/>
                        </a:rPr>
                        <a:t>,</a:t>
                      </a:r>
                      <a:r>
                        <a:rPr sz="900" b="1" spc="-5" dirty="0">
                          <a:latin typeface="Palatino Linotype"/>
                          <a:cs typeface="Palatino Linotype"/>
                        </a:rPr>
                        <a:t> </a:t>
                      </a:r>
                      <a:r>
                        <a:rPr sz="900" b="1" dirty="0">
                          <a:latin typeface="Palatino Linotype"/>
                          <a:cs typeface="Palatino Linotype"/>
                        </a:rPr>
                        <a:t>d</a:t>
                      </a:r>
                      <a:r>
                        <a:rPr sz="825" b="1" baseline="25252" dirty="0">
                          <a:latin typeface="Palatino Linotype"/>
                          <a:cs typeface="Palatino Linotype"/>
                        </a:rPr>
                        <a:t>8</a:t>
                      </a:r>
                      <a:endParaRPr sz="825" baseline="25252">
                        <a:latin typeface="Palatino Linotype"/>
                        <a:cs typeface="Palatino Linotype"/>
                      </a:endParaRPr>
                    </a:p>
                  </a:txBody>
                  <a:tcPr marL="0" marR="0" marT="0" marB="0"/>
                </a:tc>
                <a:tc>
                  <a:txBody>
                    <a:bodyPr/>
                    <a:lstStyle/>
                    <a:p>
                      <a:pPr marL="115570">
                        <a:lnSpc>
                          <a:spcPts val="740"/>
                        </a:lnSpc>
                      </a:pPr>
                      <a:r>
                        <a:rPr sz="550" dirty="0">
                          <a:latin typeface="Palatino Linotype"/>
                          <a:cs typeface="Palatino Linotype"/>
                        </a:rPr>
                        <a:t>3</a:t>
                      </a:r>
                      <a:r>
                        <a:rPr sz="1350" baseline="-15432" dirty="0">
                          <a:latin typeface="Palatino Linotype"/>
                          <a:cs typeface="Palatino Linotype"/>
                        </a:rPr>
                        <a:t>F</a:t>
                      </a:r>
                      <a:endParaRPr sz="1350" baseline="-15432">
                        <a:latin typeface="Palatino Linotype"/>
                        <a:cs typeface="Palatino Linotype"/>
                      </a:endParaRPr>
                    </a:p>
                  </a:txBody>
                  <a:tcPr marL="0" marR="0" marT="0" marB="0"/>
                </a:tc>
                <a:tc>
                  <a:txBody>
                    <a:bodyPr/>
                    <a:lstStyle/>
                    <a:p>
                      <a:pPr marL="45720">
                        <a:lnSpc>
                          <a:spcPts val="990"/>
                        </a:lnSpc>
                      </a:pPr>
                      <a:r>
                        <a:rPr sz="825" spc="-7" baseline="25252" dirty="0">
                          <a:latin typeface="Palatino Linotype"/>
                          <a:cs typeface="Palatino Linotype"/>
                        </a:rPr>
                        <a:t>3</a:t>
                      </a:r>
                      <a:r>
                        <a:rPr sz="900" spc="-5" dirty="0">
                          <a:latin typeface="Palatino Linotype"/>
                          <a:cs typeface="Palatino Linotype"/>
                        </a:rPr>
                        <a:t>T</a:t>
                      </a:r>
                      <a:r>
                        <a:rPr sz="550" spc="-5" dirty="0">
                          <a:latin typeface="Palatino Linotype"/>
                          <a:cs typeface="Palatino Linotype"/>
                        </a:rPr>
                        <a:t>1g</a:t>
                      </a:r>
                      <a:r>
                        <a:rPr sz="900" spc="-5" dirty="0">
                          <a:latin typeface="Palatino Linotype"/>
                          <a:cs typeface="Palatino Linotype"/>
                        </a:rPr>
                        <a:t>, </a:t>
                      </a:r>
                      <a:r>
                        <a:rPr sz="825" spc="-7" baseline="25252" dirty="0">
                          <a:latin typeface="Palatino Linotype"/>
                          <a:cs typeface="Palatino Linotype"/>
                        </a:rPr>
                        <a:t>3</a:t>
                      </a:r>
                      <a:r>
                        <a:rPr sz="900" spc="-5" dirty="0">
                          <a:latin typeface="Palatino Linotype"/>
                          <a:cs typeface="Palatino Linotype"/>
                        </a:rPr>
                        <a:t>T</a:t>
                      </a:r>
                      <a:r>
                        <a:rPr sz="550" spc="-5" dirty="0">
                          <a:latin typeface="Palatino Linotype"/>
                          <a:cs typeface="Palatino Linotype"/>
                        </a:rPr>
                        <a:t>2g,</a:t>
                      </a:r>
                      <a:r>
                        <a:rPr sz="550" spc="-95" dirty="0">
                          <a:latin typeface="Palatino Linotype"/>
                          <a:cs typeface="Palatino Linotype"/>
                        </a:rPr>
                        <a:t> </a:t>
                      </a:r>
                      <a:r>
                        <a:rPr sz="825" baseline="25252" dirty="0">
                          <a:latin typeface="Palatino Linotype"/>
                          <a:cs typeface="Palatino Linotype"/>
                        </a:rPr>
                        <a:t>3</a:t>
                      </a:r>
                      <a:r>
                        <a:rPr sz="900" dirty="0">
                          <a:latin typeface="Palatino Linotype"/>
                          <a:cs typeface="Palatino Linotype"/>
                        </a:rPr>
                        <a:t>A</a:t>
                      </a:r>
                      <a:r>
                        <a:rPr sz="550" dirty="0">
                          <a:latin typeface="Palatino Linotype"/>
                          <a:cs typeface="Palatino Linotype"/>
                        </a:rPr>
                        <a:t>2g</a:t>
                      </a:r>
                      <a:endParaRPr sz="550">
                        <a:latin typeface="Palatino Linotype"/>
                        <a:cs typeface="Palatino Linotype"/>
                      </a:endParaRPr>
                    </a:p>
                  </a:txBody>
                  <a:tcPr marL="0" marR="0" marT="0" marB="0"/>
                </a:tc>
                <a:tc>
                  <a:txBody>
                    <a:bodyPr/>
                    <a:lstStyle/>
                    <a:p>
                      <a:pPr marL="136525">
                        <a:lnSpc>
                          <a:spcPts val="740"/>
                        </a:lnSpc>
                      </a:pPr>
                      <a:r>
                        <a:rPr sz="550" dirty="0">
                          <a:latin typeface="Palatino Linotype"/>
                          <a:cs typeface="Palatino Linotype"/>
                        </a:rPr>
                        <a:t>3</a:t>
                      </a:r>
                      <a:r>
                        <a:rPr sz="1350" baseline="-15432" dirty="0">
                          <a:latin typeface="Palatino Linotype"/>
                          <a:cs typeface="Palatino Linotype"/>
                        </a:rPr>
                        <a:t>P</a:t>
                      </a:r>
                      <a:endParaRPr sz="1350" baseline="-15432">
                        <a:latin typeface="Palatino Linotype"/>
                        <a:cs typeface="Palatino Linotype"/>
                      </a:endParaRPr>
                    </a:p>
                  </a:txBody>
                  <a:tcPr marL="0" marR="0" marT="0" marB="0"/>
                </a:tc>
                <a:tc gridSpan="2">
                  <a:txBody>
                    <a:bodyPr/>
                    <a:lstStyle/>
                    <a:p>
                      <a:pPr marL="36195">
                        <a:lnSpc>
                          <a:spcPts val="990"/>
                        </a:lnSpc>
                      </a:pPr>
                      <a:r>
                        <a:rPr sz="825" spc="-7" baseline="25252" dirty="0">
                          <a:latin typeface="Palatino Linotype"/>
                          <a:cs typeface="Palatino Linotype"/>
                        </a:rPr>
                        <a:t>3</a:t>
                      </a:r>
                      <a:r>
                        <a:rPr sz="900" spc="-5" dirty="0">
                          <a:latin typeface="Palatino Linotype"/>
                          <a:cs typeface="Palatino Linotype"/>
                        </a:rPr>
                        <a:t>T</a:t>
                      </a:r>
                      <a:r>
                        <a:rPr sz="550" spc="-5" dirty="0">
                          <a:latin typeface="Palatino Linotype"/>
                          <a:cs typeface="Palatino Linotype"/>
                        </a:rPr>
                        <a:t>1g</a:t>
                      </a:r>
                      <a:endParaRPr sz="550">
                        <a:latin typeface="Palatino Linotype"/>
                        <a:cs typeface="Palatino Linotype"/>
                      </a:endParaRPr>
                    </a:p>
                  </a:txBody>
                  <a:tcPr marL="0" marR="0" marT="0" marB="0">
                    <a:solidFill>
                      <a:srgbClr val="C0C0C0"/>
                    </a:solidFill>
                  </a:tcPr>
                </a:tc>
                <a:tc hMerge="1">
                  <a:txBody>
                    <a:bodyPr/>
                    <a:lstStyle/>
                    <a:p>
                      <a:endParaRPr/>
                    </a:p>
                  </a:txBody>
                  <a:tcPr marL="0" marR="0" marT="0" marB="0"/>
                </a:tc>
                <a:extLst>
                  <a:ext uri="{0D108BD9-81ED-4DB2-BD59-A6C34878D82A}">
                    <a16:rowId xmlns:a16="http://schemas.microsoft.com/office/drawing/2014/main" val="10002"/>
                  </a:ext>
                </a:extLst>
              </a:tr>
              <a:tr h="154304">
                <a:tc>
                  <a:txBody>
                    <a:bodyPr/>
                    <a:lstStyle/>
                    <a:p>
                      <a:pPr marL="36195">
                        <a:lnSpc>
                          <a:spcPts val="985"/>
                        </a:lnSpc>
                      </a:pPr>
                      <a:r>
                        <a:rPr sz="900" b="1" dirty="0">
                          <a:latin typeface="Palatino Linotype"/>
                          <a:cs typeface="Palatino Linotype"/>
                        </a:rPr>
                        <a:t>d</a:t>
                      </a:r>
                      <a:r>
                        <a:rPr sz="825" b="1" baseline="25252" dirty="0">
                          <a:latin typeface="Palatino Linotype"/>
                          <a:cs typeface="Palatino Linotype"/>
                        </a:rPr>
                        <a:t>3</a:t>
                      </a:r>
                      <a:r>
                        <a:rPr sz="900" b="1" dirty="0">
                          <a:latin typeface="Palatino Linotype"/>
                          <a:cs typeface="Palatino Linotype"/>
                        </a:rPr>
                        <a:t>,</a:t>
                      </a:r>
                      <a:r>
                        <a:rPr sz="900" b="1" spc="-5" dirty="0">
                          <a:latin typeface="Palatino Linotype"/>
                          <a:cs typeface="Palatino Linotype"/>
                        </a:rPr>
                        <a:t> </a:t>
                      </a:r>
                      <a:r>
                        <a:rPr sz="900" b="1" dirty="0">
                          <a:latin typeface="Palatino Linotype"/>
                          <a:cs typeface="Palatino Linotype"/>
                        </a:rPr>
                        <a:t>d</a:t>
                      </a:r>
                      <a:r>
                        <a:rPr sz="825" b="1" baseline="25252" dirty="0">
                          <a:latin typeface="Palatino Linotype"/>
                          <a:cs typeface="Palatino Linotype"/>
                        </a:rPr>
                        <a:t>7</a:t>
                      </a:r>
                      <a:endParaRPr sz="825" baseline="25252">
                        <a:latin typeface="Palatino Linotype"/>
                        <a:cs typeface="Palatino Linotype"/>
                      </a:endParaRPr>
                    </a:p>
                  </a:txBody>
                  <a:tcPr marL="0" marR="0" marT="0" marB="0"/>
                </a:tc>
                <a:tc>
                  <a:txBody>
                    <a:bodyPr/>
                    <a:lstStyle/>
                    <a:p>
                      <a:pPr marL="115570">
                        <a:lnSpc>
                          <a:spcPts val="740"/>
                        </a:lnSpc>
                      </a:pPr>
                      <a:r>
                        <a:rPr sz="550" dirty="0">
                          <a:latin typeface="Palatino Linotype"/>
                          <a:cs typeface="Palatino Linotype"/>
                        </a:rPr>
                        <a:t>4</a:t>
                      </a:r>
                      <a:r>
                        <a:rPr sz="1350" baseline="-15432" dirty="0">
                          <a:latin typeface="Palatino Linotype"/>
                          <a:cs typeface="Palatino Linotype"/>
                        </a:rPr>
                        <a:t>F</a:t>
                      </a:r>
                      <a:endParaRPr sz="1350" baseline="-15432">
                        <a:latin typeface="Palatino Linotype"/>
                        <a:cs typeface="Palatino Linotype"/>
                      </a:endParaRPr>
                    </a:p>
                  </a:txBody>
                  <a:tcPr marL="0" marR="0" marT="0" marB="0"/>
                </a:tc>
                <a:tc>
                  <a:txBody>
                    <a:bodyPr/>
                    <a:lstStyle/>
                    <a:p>
                      <a:pPr marL="45720">
                        <a:lnSpc>
                          <a:spcPts val="990"/>
                        </a:lnSpc>
                      </a:pPr>
                      <a:r>
                        <a:rPr sz="825" spc="-7" baseline="25252" dirty="0">
                          <a:latin typeface="Palatino Linotype"/>
                          <a:cs typeface="Palatino Linotype"/>
                        </a:rPr>
                        <a:t>4</a:t>
                      </a:r>
                      <a:r>
                        <a:rPr sz="900" spc="-5" dirty="0">
                          <a:latin typeface="Palatino Linotype"/>
                          <a:cs typeface="Palatino Linotype"/>
                        </a:rPr>
                        <a:t>T</a:t>
                      </a:r>
                      <a:r>
                        <a:rPr sz="550" spc="-5" dirty="0">
                          <a:latin typeface="Palatino Linotype"/>
                          <a:cs typeface="Palatino Linotype"/>
                        </a:rPr>
                        <a:t>1g</a:t>
                      </a:r>
                      <a:r>
                        <a:rPr sz="900" spc="-5" dirty="0">
                          <a:latin typeface="Palatino Linotype"/>
                          <a:cs typeface="Palatino Linotype"/>
                        </a:rPr>
                        <a:t>, </a:t>
                      </a:r>
                      <a:r>
                        <a:rPr sz="825" spc="-7" baseline="25252" dirty="0">
                          <a:latin typeface="Palatino Linotype"/>
                          <a:cs typeface="Palatino Linotype"/>
                        </a:rPr>
                        <a:t>4</a:t>
                      </a:r>
                      <a:r>
                        <a:rPr sz="900" spc="-5" dirty="0">
                          <a:latin typeface="Palatino Linotype"/>
                          <a:cs typeface="Palatino Linotype"/>
                        </a:rPr>
                        <a:t>T</a:t>
                      </a:r>
                      <a:r>
                        <a:rPr sz="550" spc="-5" dirty="0">
                          <a:latin typeface="Palatino Linotype"/>
                          <a:cs typeface="Palatino Linotype"/>
                        </a:rPr>
                        <a:t>2g,</a:t>
                      </a:r>
                      <a:r>
                        <a:rPr sz="550" spc="-95" dirty="0">
                          <a:latin typeface="Palatino Linotype"/>
                          <a:cs typeface="Palatino Linotype"/>
                        </a:rPr>
                        <a:t> </a:t>
                      </a:r>
                      <a:r>
                        <a:rPr sz="825" baseline="25252" dirty="0">
                          <a:latin typeface="Palatino Linotype"/>
                          <a:cs typeface="Palatino Linotype"/>
                        </a:rPr>
                        <a:t>4</a:t>
                      </a:r>
                      <a:r>
                        <a:rPr sz="900" dirty="0">
                          <a:latin typeface="Palatino Linotype"/>
                          <a:cs typeface="Palatino Linotype"/>
                        </a:rPr>
                        <a:t>A</a:t>
                      </a:r>
                      <a:r>
                        <a:rPr sz="550" dirty="0">
                          <a:latin typeface="Palatino Linotype"/>
                          <a:cs typeface="Palatino Linotype"/>
                        </a:rPr>
                        <a:t>2g</a:t>
                      </a:r>
                      <a:endParaRPr sz="550">
                        <a:latin typeface="Palatino Linotype"/>
                        <a:cs typeface="Palatino Linotype"/>
                      </a:endParaRPr>
                    </a:p>
                  </a:txBody>
                  <a:tcPr marL="0" marR="0" marT="0" marB="0"/>
                </a:tc>
                <a:tc>
                  <a:txBody>
                    <a:bodyPr/>
                    <a:lstStyle/>
                    <a:p>
                      <a:pPr marL="136525">
                        <a:lnSpc>
                          <a:spcPts val="740"/>
                        </a:lnSpc>
                      </a:pPr>
                      <a:r>
                        <a:rPr sz="550" dirty="0">
                          <a:latin typeface="Palatino Linotype"/>
                          <a:cs typeface="Palatino Linotype"/>
                        </a:rPr>
                        <a:t>4</a:t>
                      </a:r>
                      <a:r>
                        <a:rPr sz="1350" baseline="-15432" dirty="0">
                          <a:latin typeface="Palatino Linotype"/>
                          <a:cs typeface="Palatino Linotype"/>
                        </a:rPr>
                        <a:t>p</a:t>
                      </a:r>
                      <a:endParaRPr sz="1350" baseline="-15432">
                        <a:latin typeface="Palatino Linotype"/>
                        <a:cs typeface="Palatino Linotype"/>
                      </a:endParaRPr>
                    </a:p>
                  </a:txBody>
                  <a:tcPr marL="0" marR="0" marT="0" marB="0"/>
                </a:tc>
                <a:tc gridSpan="2">
                  <a:txBody>
                    <a:bodyPr/>
                    <a:lstStyle/>
                    <a:p>
                      <a:pPr marL="36195">
                        <a:lnSpc>
                          <a:spcPts val="990"/>
                        </a:lnSpc>
                      </a:pPr>
                      <a:r>
                        <a:rPr sz="825" baseline="25252" dirty="0">
                          <a:latin typeface="Palatino Linotype"/>
                          <a:cs typeface="Palatino Linotype"/>
                        </a:rPr>
                        <a:t>4</a:t>
                      </a:r>
                      <a:r>
                        <a:rPr sz="900" dirty="0">
                          <a:latin typeface="Palatino Linotype"/>
                          <a:cs typeface="Palatino Linotype"/>
                        </a:rPr>
                        <a:t>T</a:t>
                      </a:r>
                      <a:r>
                        <a:rPr sz="550" dirty="0">
                          <a:latin typeface="Palatino Linotype"/>
                          <a:cs typeface="Palatino Linotype"/>
                        </a:rPr>
                        <a:t>1g</a:t>
                      </a:r>
                      <a:endParaRPr sz="550">
                        <a:latin typeface="Palatino Linotype"/>
                        <a:cs typeface="Palatino Linotype"/>
                      </a:endParaRPr>
                    </a:p>
                  </a:txBody>
                  <a:tcPr marL="0" marR="0" marT="0" marB="0">
                    <a:solidFill>
                      <a:srgbClr val="C0C0C0"/>
                    </a:solidFill>
                  </a:tcPr>
                </a:tc>
                <a:tc hMerge="1">
                  <a:txBody>
                    <a:bodyPr/>
                    <a:lstStyle/>
                    <a:p>
                      <a:endParaRPr/>
                    </a:p>
                  </a:txBody>
                  <a:tcPr marL="0" marR="0" marT="0" marB="0"/>
                </a:tc>
                <a:extLst>
                  <a:ext uri="{0D108BD9-81ED-4DB2-BD59-A6C34878D82A}">
                    <a16:rowId xmlns:a16="http://schemas.microsoft.com/office/drawing/2014/main" val="10003"/>
                  </a:ext>
                </a:extLst>
              </a:tr>
              <a:tr h="154305">
                <a:tc>
                  <a:txBody>
                    <a:bodyPr/>
                    <a:lstStyle/>
                    <a:p>
                      <a:pPr marL="36195">
                        <a:lnSpc>
                          <a:spcPts val="985"/>
                        </a:lnSpc>
                      </a:pPr>
                      <a:r>
                        <a:rPr sz="900" b="1" dirty="0">
                          <a:latin typeface="Palatino Linotype"/>
                          <a:cs typeface="Palatino Linotype"/>
                        </a:rPr>
                        <a:t>d</a:t>
                      </a:r>
                      <a:r>
                        <a:rPr sz="825" b="1" baseline="25252" dirty="0">
                          <a:latin typeface="Palatino Linotype"/>
                          <a:cs typeface="Palatino Linotype"/>
                        </a:rPr>
                        <a:t>4</a:t>
                      </a:r>
                      <a:r>
                        <a:rPr sz="900" b="1" dirty="0">
                          <a:latin typeface="Palatino Linotype"/>
                          <a:cs typeface="Palatino Linotype"/>
                        </a:rPr>
                        <a:t>,</a:t>
                      </a:r>
                      <a:r>
                        <a:rPr sz="900" b="1" spc="-5" dirty="0">
                          <a:latin typeface="Palatino Linotype"/>
                          <a:cs typeface="Palatino Linotype"/>
                        </a:rPr>
                        <a:t> </a:t>
                      </a:r>
                      <a:r>
                        <a:rPr sz="900" b="1" dirty="0">
                          <a:latin typeface="Palatino Linotype"/>
                          <a:cs typeface="Palatino Linotype"/>
                        </a:rPr>
                        <a:t>d</a:t>
                      </a:r>
                      <a:r>
                        <a:rPr sz="825" b="1" baseline="25252" dirty="0">
                          <a:latin typeface="Palatino Linotype"/>
                          <a:cs typeface="Palatino Linotype"/>
                        </a:rPr>
                        <a:t>6</a:t>
                      </a:r>
                      <a:endParaRPr sz="825" baseline="25252">
                        <a:latin typeface="Palatino Linotype"/>
                        <a:cs typeface="Palatino Linotype"/>
                      </a:endParaRPr>
                    </a:p>
                  </a:txBody>
                  <a:tcPr marL="0" marR="0" marT="0" marB="0"/>
                </a:tc>
                <a:tc>
                  <a:txBody>
                    <a:bodyPr/>
                    <a:lstStyle/>
                    <a:p>
                      <a:pPr marL="115570">
                        <a:lnSpc>
                          <a:spcPts val="740"/>
                        </a:lnSpc>
                      </a:pPr>
                      <a:r>
                        <a:rPr sz="550" dirty="0">
                          <a:latin typeface="Palatino Linotype"/>
                          <a:cs typeface="Palatino Linotype"/>
                        </a:rPr>
                        <a:t>5</a:t>
                      </a:r>
                      <a:r>
                        <a:rPr sz="1350" baseline="-15432" dirty="0">
                          <a:latin typeface="Palatino Linotype"/>
                          <a:cs typeface="Palatino Linotype"/>
                        </a:rPr>
                        <a:t>D</a:t>
                      </a:r>
                      <a:endParaRPr sz="1350" baseline="-15432">
                        <a:latin typeface="Palatino Linotype"/>
                        <a:cs typeface="Palatino Linotype"/>
                      </a:endParaRPr>
                    </a:p>
                  </a:txBody>
                  <a:tcPr marL="0" marR="0" marT="0" marB="0"/>
                </a:tc>
                <a:tc>
                  <a:txBody>
                    <a:bodyPr/>
                    <a:lstStyle/>
                    <a:p>
                      <a:pPr marL="45720">
                        <a:lnSpc>
                          <a:spcPts val="994"/>
                        </a:lnSpc>
                      </a:pPr>
                      <a:r>
                        <a:rPr sz="825" spc="-7" baseline="25252" dirty="0">
                          <a:latin typeface="Palatino Linotype"/>
                          <a:cs typeface="Palatino Linotype"/>
                        </a:rPr>
                        <a:t>5</a:t>
                      </a:r>
                      <a:r>
                        <a:rPr sz="900" spc="-5" dirty="0">
                          <a:latin typeface="Palatino Linotype"/>
                          <a:cs typeface="Palatino Linotype"/>
                        </a:rPr>
                        <a:t>T</a:t>
                      </a:r>
                      <a:r>
                        <a:rPr sz="550" spc="-5" dirty="0">
                          <a:latin typeface="Palatino Linotype"/>
                          <a:cs typeface="Palatino Linotype"/>
                        </a:rPr>
                        <a:t>2g</a:t>
                      </a:r>
                      <a:r>
                        <a:rPr sz="900" spc="-5" dirty="0">
                          <a:latin typeface="Palatino Linotype"/>
                          <a:cs typeface="Palatino Linotype"/>
                        </a:rPr>
                        <a:t>,</a:t>
                      </a:r>
                      <a:r>
                        <a:rPr sz="900" spc="-10" dirty="0">
                          <a:latin typeface="Palatino Linotype"/>
                          <a:cs typeface="Palatino Linotype"/>
                        </a:rPr>
                        <a:t> </a:t>
                      </a:r>
                      <a:r>
                        <a:rPr sz="825" baseline="25252" dirty="0">
                          <a:latin typeface="Palatino Linotype"/>
                          <a:cs typeface="Palatino Linotype"/>
                        </a:rPr>
                        <a:t>5</a:t>
                      </a:r>
                      <a:r>
                        <a:rPr sz="900" dirty="0">
                          <a:latin typeface="Palatino Linotype"/>
                          <a:cs typeface="Palatino Linotype"/>
                        </a:rPr>
                        <a:t>E</a:t>
                      </a:r>
                      <a:r>
                        <a:rPr sz="550" dirty="0">
                          <a:latin typeface="Palatino Linotype"/>
                          <a:cs typeface="Palatino Linotype"/>
                        </a:rPr>
                        <a:t>g</a:t>
                      </a:r>
                      <a:endParaRPr sz="550">
                        <a:latin typeface="Palatino Linotype"/>
                        <a:cs typeface="Palatino Linotype"/>
                      </a:endParaRPr>
                    </a:p>
                  </a:txBody>
                  <a:tcPr marL="0" marR="0" marT="0" marB="0"/>
                </a:tc>
                <a:tc>
                  <a:txBody>
                    <a:bodyPr/>
                    <a:lstStyle/>
                    <a:p>
                      <a:pPr>
                        <a:lnSpc>
                          <a:spcPct val="100000"/>
                        </a:lnSpc>
                      </a:pPr>
                      <a:endParaRPr sz="800">
                        <a:latin typeface="Times New Roman"/>
                        <a:cs typeface="Times New Roman"/>
                      </a:endParaRPr>
                    </a:p>
                  </a:txBody>
                  <a:tcPr marL="0" marR="0" marT="0" marB="0"/>
                </a:tc>
                <a:tc gridSpan="2">
                  <a:txBody>
                    <a:bodyPr/>
                    <a:lstStyle/>
                    <a:p>
                      <a:pPr>
                        <a:lnSpc>
                          <a:spcPct val="100000"/>
                        </a:lnSpc>
                      </a:pPr>
                      <a:endParaRPr sz="800">
                        <a:latin typeface="Times New Roman"/>
                        <a:cs typeface="Times New Roman"/>
                      </a:endParaRPr>
                    </a:p>
                  </a:txBody>
                  <a:tcPr marL="0" marR="0" marT="0" marB="0">
                    <a:solidFill>
                      <a:srgbClr val="C0C0C0"/>
                    </a:solidFill>
                  </a:tcPr>
                </a:tc>
                <a:tc hMerge="1">
                  <a:txBody>
                    <a:bodyPr/>
                    <a:lstStyle/>
                    <a:p>
                      <a:endParaRPr/>
                    </a:p>
                  </a:txBody>
                  <a:tcPr marL="0" marR="0" marT="0" marB="0"/>
                </a:tc>
                <a:extLst>
                  <a:ext uri="{0D108BD9-81ED-4DB2-BD59-A6C34878D82A}">
                    <a16:rowId xmlns:a16="http://schemas.microsoft.com/office/drawing/2014/main" val="10004"/>
                  </a:ext>
                </a:extLst>
              </a:tr>
              <a:tr h="199987">
                <a:tc>
                  <a:txBody>
                    <a:bodyPr/>
                    <a:lstStyle/>
                    <a:p>
                      <a:pPr marL="36195">
                        <a:lnSpc>
                          <a:spcPts val="730"/>
                        </a:lnSpc>
                      </a:pPr>
                      <a:r>
                        <a:rPr sz="1350" b="1" baseline="-15432" dirty="0">
                          <a:latin typeface="Palatino Linotype"/>
                          <a:cs typeface="Palatino Linotype"/>
                        </a:rPr>
                        <a:t>d</a:t>
                      </a:r>
                      <a:r>
                        <a:rPr sz="550" b="1" dirty="0">
                          <a:latin typeface="Palatino Linotype"/>
                          <a:cs typeface="Palatino Linotype"/>
                        </a:rPr>
                        <a:t>5</a:t>
                      </a:r>
                      <a:endParaRPr sz="550">
                        <a:latin typeface="Palatino Linotype"/>
                        <a:cs typeface="Palatino Linotype"/>
                      </a:endParaRPr>
                    </a:p>
                  </a:txBody>
                  <a:tcPr marL="0" marR="0" marT="0" marB="0">
                    <a:lnB w="19050">
                      <a:solidFill>
                        <a:srgbClr val="000000"/>
                      </a:solidFill>
                      <a:prstDash val="solid"/>
                    </a:lnB>
                  </a:tcPr>
                </a:tc>
                <a:tc>
                  <a:txBody>
                    <a:bodyPr/>
                    <a:lstStyle/>
                    <a:p>
                      <a:pPr marL="115570">
                        <a:lnSpc>
                          <a:spcPts val="740"/>
                        </a:lnSpc>
                      </a:pPr>
                      <a:r>
                        <a:rPr sz="550" dirty="0">
                          <a:latin typeface="Palatino Linotype"/>
                          <a:cs typeface="Palatino Linotype"/>
                        </a:rPr>
                        <a:t>6</a:t>
                      </a:r>
                      <a:r>
                        <a:rPr sz="1350" baseline="-15432" dirty="0">
                          <a:latin typeface="Palatino Linotype"/>
                          <a:cs typeface="Palatino Linotype"/>
                        </a:rPr>
                        <a:t>S</a:t>
                      </a:r>
                      <a:endParaRPr sz="1350" baseline="-15432">
                        <a:latin typeface="Palatino Linotype"/>
                        <a:cs typeface="Palatino Linotype"/>
                      </a:endParaRPr>
                    </a:p>
                  </a:txBody>
                  <a:tcPr marL="0" marR="0" marT="0" marB="0">
                    <a:lnB w="19050">
                      <a:solidFill>
                        <a:srgbClr val="000000"/>
                      </a:solidFill>
                      <a:prstDash val="solid"/>
                    </a:lnB>
                  </a:tcPr>
                </a:tc>
                <a:tc>
                  <a:txBody>
                    <a:bodyPr/>
                    <a:lstStyle/>
                    <a:p>
                      <a:pPr marL="45720">
                        <a:lnSpc>
                          <a:spcPts val="990"/>
                        </a:lnSpc>
                      </a:pPr>
                      <a:r>
                        <a:rPr sz="825" baseline="25252" dirty="0">
                          <a:latin typeface="Palatino Linotype"/>
                          <a:cs typeface="Palatino Linotype"/>
                        </a:rPr>
                        <a:t>6</a:t>
                      </a:r>
                      <a:r>
                        <a:rPr sz="900" dirty="0">
                          <a:latin typeface="Palatino Linotype"/>
                          <a:cs typeface="Palatino Linotype"/>
                        </a:rPr>
                        <a:t>A</a:t>
                      </a:r>
                      <a:r>
                        <a:rPr sz="550" dirty="0">
                          <a:latin typeface="Palatino Linotype"/>
                          <a:cs typeface="Palatino Linotype"/>
                        </a:rPr>
                        <a:t>1g</a:t>
                      </a:r>
                      <a:endParaRPr sz="550">
                        <a:latin typeface="Palatino Linotype"/>
                        <a:cs typeface="Palatino Linotype"/>
                      </a:endParaRPr>
                    </a:p>
                  </a:txBody>
                  <a:tcPr marL="0" marR="0" marT="0" marB="0">
                    <a:lnB w="190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B w="19050">
                      <a:solidFill>
                        <a:srgbClr val="000000"/>
                      </a:solidFill>
                      <a:prstDash val="solid"/>
                    </a:lnB>
                  </a:tcPr>
                </a:tc>
                <a:tc gridSpan="2">
                  <a:txBody>
                    <a:bodyPr/>
                    <a:lstStyle/>
                    <a:p>
                      <a:pPr>
                        <a:lnSpc>
                          <a:spcPct val="100000"/>
                        </a:lnSpc>
                      </a:pPr>
                      <a:endParaRPr sz="800">
                        <a:latin typeface="Times New Roman"/>
                        <a:cs typeface="Times New Roman"/>
                      </a:endParaRPr>
                    </a:p>
                  </a:txBody>
                  <a:tcPr marL="0" marR="0" marT="0" marB="0">
                    <a:lnB w="19050">
                      <a:solidFill>
                        <a:srgbClr val="000000"/>
                      </a:solidFill>
                      <a:prstDash val="solid"/>
                    </a:lnB>
                    <a:solidFill>
                      <a:srgbClr val="C0C0C0"/>
                    </a:solidFill>
                  </a:tcPr>
                </a:tc>
                <a:tc hMerge="1">
                  <a:txBody>
                    <a:bodyPr/>
                    <a:lstStyle/>
                    <a:p>
                      <a:endParaRPr/>
                    </a:p>
                  </a:txBody>
                  <a:tcPr marL="0" marR="0" marT="0" marB="0"/>
                </a:tc>
                <a:extLst>
                  <a:ext uri="{0D108BD9-81ED-4DB2-BD59-A6C34878D82A}">
                    <a16:rowId xmlns:a16="http://schemas.microsoft.com/office/drawing/2014/main" val="10005"/>
                  </a:ext>
                </a:extLst>
              </a:tr>
            </a:tbl>
          </a:graphicData>
        </a:graphic>
      </p:graphicFrame>
      <p:sp>
        <p:nvSpPr>
          <p:cNvPr id="4" name="object 4"/>
          <p:cNvSpPr txBox="1"/>
          <p:nvPr/>
        </p:nvSpPr>
        <p:spPr>
          <a:xfrm>
            <a:off x="631190" y="2717355"/>
            <a:ext cx="4835525" cy="4826000"/>
          </a:xfrm>
          <a:prstGeom prst="rect">
            <a:avLst/>
          </a:prstGeom>
        </p:spPr>
        <p:txBody>
          <a:bodyPr vert="horz" wrap="square" lIns="0" tIns="12065" rIns="0" bIns="0" rtlCol="0">
            <a:spAutoFit/>
          </a:bodyPr>
          <a:lstStyle/>
          <a:p>
            <a:pPr marL="88900" algn="just">
              <a:lnSpc>
                <a:spcPct val="100000"/>
              </a:lnSpc>
              <a:spcBef>
                <a:spcPts val="95"/>
              </a:spcBef>
            </a:pPr>
            <a:r>
              <a:rPr sz="800" b="1" spc="-10" dirty="0">
                <a:latin typeface="Arial"/>
                <a:cs typeface="Arial"/>
              </a:rPr>
              <a:t>Table </a:t>
            </a:r>
            <a:r>
              <a:rPr sz="800" b="1" spc="-5" dirty="0">
                <a:latin typeface="Arial"/>
                <a:cs typeface="Arial"/>
              </a:rPr>
              <a:t>7. </a:t>
            </a:r>
            <a:r>
              <a:rPr sz="800" spc="-5" dirty="0">
                <a:latin typeface="Palatino Linotype"/>
                <a:cs typeface="Palatino Linotype"/>
              </a:rPr>
              <a:t>Crystal field components </a:t>
            </a:r>
            <a:r>
              <a:rPr sz="800" dirty="0">
                <a:latin typeface="Palatino Linotype"/>
                <a:cs typeface="Palatino Linotype"/>
              </a:rPr>
              <a:t>of </a:t>
            </a:r>
            <a:r>
              <a:rPr sz="800" spc="-5" dirty="0">
                <a:latin typeface="Palatino Linotype"/>
                <a:cs typeface="Palatino Linotype"/>
              </a:rPr>
              <a:t>the ground and some excited states of </a:t>
            </a:r>
            <a:r>
              <a:rPr sz="800" dirty="0">
                <a:latin typeface="Palatino Linotype"/>
                <a:cs typeface="Palatino Linotype"/>
              </a:rPr>
              <a:t>d</a:t>
            </a:r>
            <a:r>
              <a:rPr sz="750" baseline="22222" dirty="0">
                <a:latin typeface="Palatino Linotype"/>
                <a:cs typeface="Palatino Linotype"/>
              </a:rPr>
              <a:t>n </a:t>
            </a:r>
            <a:r>
              <a:rPr sz="800" spc="-5" dirty="0">
                <a:latin typeface="Palatino Linotype"/>
                <a:cs typeface="Palatino Linotype"/>
              </a:rPr>
              <a:t>(n=1 to 9)</a:t>
            </a:r>
            <a:r>
              <a:rPr sz="800" spc="-25" dirty="0">
                <a:latin typeface="Palatino Linotype"/>
                <a:cs typeface="Palatino Linotype"/>
              </a:rPr>
              <a:t> </a:t>
            </a:r>
            <a:r>
              <a:rPr sz="800" spc="-5" dirty="0">
                <a:latin typeface="Palatino Linotype"/>
                <a:cs typeface="Palatino Linotype"/>
              </a:rPr>
              <a:t>configuration</a:t>
            </a:r>
            <a:endParaRPr sz="800">
              <a:latin typeface="Palatino Linotype"/>
              <a:cs typeface="Palatino Linotype"/>
            </a:endParaRPr>
          </a:p>
          <a:p>
            <a:pPr>
              <a:lnSpc>
                <a:spcPct val="100000"/>
              </a:lnSpc>
              <a:spcBef>
                <a:spcPts val="35"/>
              </a:spcBef>
            </a:pPr>
            <a:endParaRPr sz="1300">
              <a:latin typeface="Times New Roman"/>
              <a:cs typeface="Times New Roman"/>
            </a:endParaRPr>
          </a:p>
          <a:p>
            <a:pPr marL="298450" indent="-210185" algn="just">
              <a:lnSpc>
                <a:spcPct val="100000"/>
              </a:lnSpc>
              <a:buAutoNum type="arabicPeriod" startAt="10"/>
              <a:tabLst>
                <a:tab pos="299085" algn="l"/>
              </a:tabLst>
            </a:pPr>
            <a:r>
              <a:rPr sz="1100" b="1" spc="-5" dirty="0">
                <a:latin typeface="Palatino Linotype"/>
                <a:cs typeface="Palatino Linotype"/>
              </a:rPr>
              <a:t>Energy level</a:t>
            </a:r>
            <a:r>
              <a:rPr sz="1100" b="1" dirty="0">
                <a:latin typeface="Palatino Linotype"/>
                <a:cs typeface="Palatino Linotype"/>
              </a:rPr>
              <a:t> </a:t>
            </a:r>
            <a:r>
              <a:rPr sz="1100" b="1" spc="-5" dirty="0">
                <a:latin typeface="Palatino Linotype"/>
                <a:cs typeface="Palatino Linotype"/>
              </a:rPr>
              <a:t>diagram</a:t>
            </a:r>
            <a:endParaRPr sz="1100">
              <a:latin typeface="Palatino Linotype"/>
              <a:cs typeface="Palatino Linotype"/>
            </a:endParaRPr>
          </a:p>
          <a:p>
            <a:pPr marL="88900" marR="56515" algn="just">
              <a:lnSpc>
                <a:spcPct val="112500"/>
              </a:lnSpc>
              <a:spcBef>
                <a:spcPts val="625"/>
              </a:spcBef>
            </a:pPr>
            <a:r>
              <a:rPr sz="900" spc="-5" dirty="0">
                <a:latin typeface="Palatino Linotype"/>
                <a:cs typeface="Palatino Linotype"/>
              </a:rPr>
              <a:t>Energy Level Diagrams are described </a:t>
            </a:r>
            <a:r>
              <a:rPr sz="900" dirty="0">
                <a:latin typeface="Palatino Linotype"/>
                <a:cs typeface="Palatino Linotype"/>
              </a:rPr>
              <a:t>by </a:t>
            </a:r>
            <a:r>
              <a:rPr sz="900" spc="-5" dirty="0">
                <a:latin typeface="Palatino Linotype"/>
                <a:cs typeface="Palatino Linotype"/>
              </a:rPr>
              <a:t>two independent schemes </a:t>
            </a:r>
            <a:r>
              <a:rPr sz="900" dirty="0">
                <a:latin typeface="Palatino Linotype"/>
                <a:cs typeface="Palatino Linotype"/>
              </a:rPr>
              <a:t>- </a:t>
            </a:r>
            <a:r>
              <a:rPr sz="900" spc="-5" dirty="0">
                <a:latin typeface="Palatino Linotype"/>
                <a:cs typeface="Palatino Linotype"/>
              </a:rPr>
              <a:t>Orgel Diagrams which  are applicable to weak field complexes and Tanabe –Sugano (or simply T-S) Diagrams  which are applicable to both weak </a:t>
            </a:r>
            <a:r>
              <a:rPr sz="900" dirty="0">
                <a:latin typeface="Palatino Linotype"/>
                <a:cs typeface="Palatino Linotype"/>
              </a:rPr>
              <a:t>field </a:t>
            </a:r>
            <a:r>
              <a:rPr sz="900" spc="-5" dirty="0">
                <a:latin typeface="Palatino Linotype"/>
                <a:cs typeface="Palatino Linotype"/>
              </a:rPr>
              <a:t>and strong </a:t>
            </a:r>
            <a:r>
              <a:rPr sz="900" dirty="0">
                <a:latin typeface="Palatino Linotype"/>
                <a:cs typeface="Palatino Linotype"/>
              </a:rPr>
              <a:t>field</a:t>
            </a:r>
            <a:r>
              <a:rPr sz="900" spc="-5" dirty="0">
                <a:latin typeface="Palatino Linotype"/>
                <a:cs typeface="Palatino Linotype"/>
              </a:rPr>
              <a:t> complexes.</a:t>
            </a:r>
            <a:endParaRPr sz="900">
              <a:latin typeface="Palatino Linotype"/>
              <a:cs typeface="Palatino Linotype"/>
            </a:endParaRPr>
          </a:p>
          <a:p>
            <a:pPr>
              <a:lnSpc>
                <a:spcPct val="100000"/>
              </a:lnSpc>
              <a:spcBef>
                <a:spcPts val="45"/>
              </a:spcBef>
            </a:pPr>
            <a:endParaRPr sz="1300">
              <a:latin typeface="Times New Roman"/>
              <a:cs typeface="Times New Roman"/>
            </a:endParaRPr>
          </a:p>
          <a:p>
            <a:pPr marL="298450" indent="-210185" algn="just">
              <a:lnSpc>
                <a:spcPct val="100000"/>
              </a:lnSpc>
              <a:buAutoNum type="arabicPeriod" startAt="11"/>
              <a:tabLst>
                <a:tab pos="299085" algn="l"/>
              </a:tabLst>
            </a:pPr>
            <a:r>
              <a:rPr sz="1100" b="1" spc="-5" dirty="0">
                <a:latin typeface="Palatino Linotype"/>
                <a:cs typeface="Palatino Linotype"/>
              </a:rPr>
              <a:t>Inter-electronic repulsion</a:t>
            </a:r>
            <a:r>
              <a:rPr sz="1100" b="1" spc="5" dirty="0">
                <a:latin typeface="Palatino Linotype"/>
                <a:cs typeface="Palatino Linotype"/>
              </a:rPr>
              <a:t> </a:t>
            </a:r>
            <a:r>
              <a:rPr sz="1100" b="1" spc="-5" dirty="0">
                <a:latin typeface="Palatino Linotype"/>
                <a:cs typeface="Palatino Linotype"/>
              </a:rPr>
              <a:t>parameters</a:t>
            </a:r>
            <a:endParaRPr sz="1100">
              <a:latin typeface="Palatino Linotype"/>
              <a:cs typeface="Palatino Linotype"/>
            </a:endParaRPr>
          </a:p>
          <a:p>
            <a:pPr marL="88265" marR="56515" algn="just">
              <a:lnSpc>
                <a:spcPct val="114599"/>
              </a:lnSpc>
              <a:spcBef>
                <a:spcPts val="600"/>
              </a:spcBef>
            </a:pPr>
            <a:r>
              <a:rPr sz="900" spc="-5" dirty="0">
                <a:latin typeface="Palatino Linotype"/>
                <a:cs typeface="Palatino Linotype"/>
              </a:rPr>
              <a:t>The inter-electronic repulsions within </a:t>
            </a:r>
            <a:r>
              <a:rPr sz="900" dirty="0">
                <a:latin typeface="Palatino Linotype"/>
                <a:cs typeface="Palatino Linotype"/>
              </a:rPr>
              <a:t>a </a:t>
            </a:r>
            <a:r>
              <a:rPr sz="900" spc="-5" dirty="0">
                <a:latin typeface="Palatino Linotype"/>
                <a:cs typeface="Palatino Linotype"/>
              </a:rPr>
              <a:t>configuration are linear combinations of Coulombic  and exchange integrals above the ground term. They are expressed </a:t>
            </a:r>
            <a:r>
              <a:rPr sz="900" dirty="0">
                <a:latin typeface="Palatino Linotype"/>
                <a:cs typeface="Palatino Linotype"/>
              </a:rPr>
              <a:t>by </a:t>
            </a:r>
            <a:r>
              <a:rPr sz="900" spc="-5" dirty="0">
                <a:latin typeface="Palatino Linotype"/>
                <a:cs typeface="Palatino Linotype"/>
              </a:rPr>
              <a:t>either of the two  ways: Condon </a:t>
            </a:r>
            <a:r>
              <a:rPr sz="900" dirty="0">
                <a:latin typeface="Palatino Linotype"/>
                <a:cs typeface="Palatino Linotype"/>
              </a:rPr>
              <a:t>- </a:t>
            </a:r>
            <a:r>
              <a:rPr sz="900" spc="-5" dirty="0">
                <a:latin typeface="Palatino Linotype"/>
                <a:cs typeface="Palatino Linotype"/>
              </a:rPr>
              <a:t>Shortley parameters, F</a:t>
            </a:r>
            <a:r>
              <a:rPr sz="550" spc="-5" dirty="0">
                <a:latin typeface="Palatino Linotype"/>
                <a:cs typeface="Palatino Linotype"/>
              </a:rPr>
              <a:t>0</a:t>
            </a:r>
            <a:r>
              <a:rPr sz="900" spc="-5" dirty="0">
                <a:latin typeface="Palatino Linotype"/>
                <a:cs typeface="Palatino Linotype"/>
              </a:rPr>
              <a:t>, F</a:t>
            </a:r>
            <a:r>
              <a:rPr sz="550" spc="-5" dirty="0">
                <a:latin typeface="Palatino Linotype"/>
                <a:cs typeface="Palatino Linotype"/>
              </a:rPr>
              <a:t>2 </a:t>
            </a:r>
            <a:r>
              <a:rPr sz="900" spc="-5" dirty="0">
                <a:latin typeface="Palatino Linotype"/>
                <a:cs typeface="Palatino Linotype"/>
              </a:rPr>
              <a:t>and F</a:t>
            </a:r>
            <a:r>
              <a:rPr sz="550" spc="-5" dirty="0">
                <a:latin typeface="Palatino Linotype"/>
                <a:cs typeface="Palatino Linotype"/>
              </a:rPr>
              <a:t>4 </a:t>
            </a:r>
            <a:r>
              <a:rPr sz="900" spc="-5" dirty="0">
                <a:latin typeface="Palatino Linotype"/>
                <a:cs typeface="Palatino Linotype"/>
              </a:rPr>
              <a:t>and Racah parameters, </a:t>
            </a:r>
            <a:r>
              <a:rPr sz="900" dirty="0">
                <a:latin typeface="Palatino Linotype"/>
                <a:cs typeface="Palatino Linotype"/>
              </a:rPr>
              <a:t>A, B </a:t>
            </a:r>
            <a:r>
              <a:rPr sz="900" spc="-5" dirty="0">
                <a:latin typeface="Palatino Linotype"/>
                <a:cs typeface="Palatino Linotype"/>
              </a:rPr>
              <a:t>and </a:t>
            </a:r>
            <a:r>
              <a:rPr sz="900" dirty="0">
                <a:latin typeface="Palatino Linotype"/>
                <a:cs typeface="Palatino Linotype"/>
              </a:rPr>
              <a:t>C. </a:t>
            </a:r>
            <a:r>
              <a:rPr sz="900" spc="-5" dirty="0">
                <a:latin typeface="Palatino Linotype"/>
                <a:cs typeface="Palatino Linotype"/>
              </a:rPr>
              <a:t>The  magnitude of these parameters varies with the nature of metal</a:t>
            </a:r>
            <a:r>
              <a:rPr sz="900" spc="50" dirty="0">
                <a:latin typeface="Palatino Linotype"/>
                <a:cs typeface="Palatino Linotype"/>
              </a:rPr>
              <a:t> </a:t>
            </a:r>
            <a:r>
              <a:rPr sz="900" spc="-5" dirty="0">
                <a:latin typeface="Palatino Linotype"/>
                <a:cs typeface="Palatino Linotype"/>
              </a:rPr>
              <a:t>ion.</a:t>
            </a:r>
            <a:endParaRPr sz="900">
              <a:latin typeface="Palatino Linotype"/>
              <a:cs typeface="Palatino Linotype"/>
            </a:endParaRPr>
          </a:p>
          <a:p>
            <a:pPr>
              <a:lnSpc>
                <a:spcPct val="100000"/>
              </a:lnSpc>
            </a:pPr>
            <a:endParaRPr sz="900">
              <a:latin typeface="Times New Roman"/>
              <a:cs typeface="Times New Roman"/>
            </a:endParaRPr>
          </a:p>
          <a:p>
            <a:pPr marL="375285" lvl="1" indent="-287020" algn="just">
              <a:lnSpc>
                <a:spcPct val="100000"/>
              </a:lnSpc>
              <a:spcBef>
                <a:spcPts val="525"/>
              </a:spcBef>
              <a:buAutoNum type="arabicPeriod"/>
              <a:tabLst>
                <a:tab pos="375920" algn="l"/>
              </a:tabLst>
            </a:pPr>
            <a:r>
              <a:rPr sz="1000" b="1" spc="-5" dirty="0">
                <a:latin typeface="Palatino Linotype"/>
                <a:cs typeface="Palatino Linotype"/>
              </a:rPr>
              <a:t>Racah parameters</a:t>
            </a:r>
            <a:endParaRPr sz="1000">
              <a:latin typeface="Palatino Linotype"/>
              <a:cs typeface="Palatino Linotype"/>
            </a:endParaRPr>
          </a:p>
          <a:p>
            <a:pPr marL="88265" marR="55880" algn="just">
              <a:lnSpc>
                <a:spcPct val="114799"/>
              </a:lnSpc>
              <a:spcBef>
                <a:spcPts val="590"/>
              </a:spcBef>
            </a:pPr>
            <a:r>
              <a:rPr sz="900" spc="5" dirty="0">
                <a:latin typeface="Palatino Linotype"/>
                <a:cs typeface="Palatino Linotype"/>
              </a:rPr>
              <a:t>The Racah parameters </a:t>
            </a:r>
            <a:r>
              <a:rPr sz="900" dirty="0">
                <a:latin typeface="Palatino Linotype"/>
                <a:cs typeface="Palatino Linotype"/>
              </a:rPr>
              <a:t>are A, B </a:t>
            </a:r>
            <a:r>
              <a:rPr sz="900" spc="5" dirty="0">
                <a:latin typeface="Palatino Linotype"/>
                <a:cs typeface="Palatino Linotype"/>
              </a:rPr>
              <a:t>and C. </a:t>
            </a:r>
            <a:r>
              <a:rPr sz="900" dirty="0">
                <a:latin typeface="Palatino Linotype"/>
                <a:cs typeface="Palatino Linotype"/>
              </a:rPr>
              <a:t>The </a:t>
            </a:r>
            <a:r>
              <a:rPr sz="900" spc="5" dirty="0">
                <a:latin typeface="Palatino Linotype"/>
                <a:cs typeface="Palatino Linotype"/>
              </a:rPr>
              <a:t>Racah parameter </a:t>
            </a:r>
            <a:r>
              <a:rPr sz="900" dirty="0">
                <a:latin typeface="Palatino Linotype"/>
                <a:cs typeface="Palatino Linotype"/>
              </a:rPr>
              <a:t>A </a:t>
            </a:r>
            <a:r>
              <a:rPr sz="900" spc="5" dirty="0">
                <a:latin typeface="Palatino Linotype"/>
                <a:cs typeface="Palatino Linotype"/>
              </a:rPr>
              <a:t>corresponds </a:t>
            </a:r>
            <a:r>
              <a:rPr sz="900" dirty="0">
                <a:latin typeface="Palatino Linotype"/>
                <a:cs typeface="Palatino Linotype"/>
              </a:rPr>
              <a:t>to </a:t>
            </a:r>
            <a:r>
              <a:rPr sz="900" spc="5" dirty="0">
                <a:latin typeface="Palatino Linotype"/>
                <a:cs typeface="Palatino Linotype"/>
              </a:rPr>
              <a:t>the </a:t>
            </a:r>
            <a:r>
              <a:rPr sz="900" dirty="0">
                <a:latin typeface="Palatino Linotype"/>
                <a:cs typeface="Palatino Linotype"/>
              </a:rPr>
              <a:t>partial  </a:t>
            </a:r>
            <a:r>
              <a:rPr sz="900" spc="5" dirty="0">
                <a:latin typeface="Palatino Linotype"/>
                <a:cs typeface="Palatino Linotype"/>
              </a:rPr>
              <a:t>shift </a:t>
            </a:r>
            <a:r>
              <a:rPr sz="900" dirty="0">
                <a:latin typeface="Palatino Linotype"/>
                <a:cs typeface="Palatino Linotype"/>
              </a:rPr>
              <a:t>of </a:t>
            </a:r>
            <a:r>
              <a:rPr sz="900" spc="5" dirty="0">
                <a:latin typeface="Palatino Linotype"/>
                <a:cs typeface="Palatino Linotype"/>
              </a:rPr>
              <a:t>all </a:t>
            </a:r>
            <a:r>
              <a:rPr sz="900" dirty="0">
                <a:latin typeface="Palatino Linotype"/>
                <a:cs typeface="Palatino Linotype"/>
              </a:rPr>
              <a:t>terms of a given </a:t>
            </a:r>
            <a:r>
              <a:rPr sz="900" spc="5" dirty="0">
                <a:latin typeface="Palatino Linotype"/>
                <a:cs typeface="Palatino Linotype"/>
              </a:rPr>
              <a:t>electronic configuration. Hence </a:t>
            </a:r>
            <a:r>
              <a:rPr sz="900" dirty="0">
                <a:latin typeface="Palatino Linotype"/>
                <a:cs typeface="Palatino Linotype"/>
              </a:rPr>
              <a:t>in the </a:t>
            </a:r>
            <a:r>
              <a:rPr sz="900" spc="5" dirty="0">
                <a:latin typeface="Palatino Linotype"/>
                <a:cs typeface="Palatino Linotype"/>
              </a:rPr>
              <a:t>optical transition  considerations, it </a:t>
            </a:r>
            <a:r>
              <a:rPr sz="900" dirty="0">
                <a:latin typeface="Palatino Linotype"/>
                <a:cs typeface="Palatino Linotype"/>
              </a:rPr>
              <a:t>is not </a:t>
            </a:r>
            <a:r>
              <a:rPr sz="900" spc="5" dirty="0">
                <a:latin typeface="Palatino Linotype"/>
                <a:cs typeface="Palatino Linotype"/>
              </a:rPr>
              <a:t>taken into </a:t>
            </a:r>
            <a:r>
              <a:rPr sz="900" dirty="0">
                <a:latin typeface="Palatino Linotype"/>
                <a:cs typeface="Palatino Linotype"/>
              </a:rPr>
              <a:t>account. The </a:t>
            </a:r>
            <a:r>
              <a:rPr sz="900" spc="5" dirty="0">
                <a:latin typeface="Palatino Linotype"/>
                <a:cs typeface="Palatino Linotype"/>
              </a:rPr>
              <a:t>parameter, </a:t>
            </a:r>
            <a:r>
              <a:rPr sz="900" dirty="0">
                <a:latin typeface="Palatino Linotype"/>
                <a:cs typeface="Palatino Linotype"/>
              </a:rPr>
              <a:t>B measures the </a:t>
            </a:r>
            <a:r>
              <a:rPr sz="900" spc="5" dirty="0">
                <a:latin typeface="Palatino Linotype"/>
                <a:cs typeface="Palatino Linotype"/>
              </a:rPr>
              <a:t>inter electronic  repulsion among the electrons in the d-orbitals. The decrease in the </a:t>
            </a:r>
            <a:r>
              <a:rPr sz="900" dirty="0">
                <a:latin typeface="Palatino Linotype"/>
                <a:cs typeface="Palatino Linotype"/>
              </a:rPr>
              <a:t>value </a:t>
            </a:r>
            <a:r>
              <a:rPr sz="900" spc="5" dirty="0">
                <a:latin typeface="Palatino Linotype"/>
                <a:cs typeface="Palatino Linotype"/>
              </a:rPr>
              <a:t>of </a:t>
            </a:r>
            <a:r>
              <a:rPr sz="900" spc="10" dirty="0">
                <a:latin typeface="Palatino Linotype"/>
                <a:cs typeface="Palatino Linotype"/>
              </a:rPr>
              <a:t>the   </a:t>
            </a:r>
            <a:r>
              <a:rPr sz="900" spc="5" dirty="0">
                <a:latin typeface="Palatino Linotype"/>
                <a:cs typeface="Palatino Linotype"/>
              </a:rPr>
              <a:t>interelectronic repulsion parameter, </a:t>
            </a:r>
            <a:r>
              <a:rPr sz="900" dirty="0">
                <a:latin typeface="Palatino Linotype"/>
                <a:cs typeface="Palatino Linotype"/>
              </a:rPr>
              <a:t>B </a:t>
            </a:r>
            <a:r>
              <a:rPr sz="900" spc="5" dirty="0">
                <a:latin typeface="Palatino Linotype"/>
                <a:cs typeface="Palatino Linotype"/>
              </a:rPr>
              <a:t>leads </a:t>
            </a:r>
            <a:r>
              <a:rPr sz="900" dirty="0">
                <a:latin typeface="Palatino Linotype"/>
                <a:cs typeface="Palatino Linotype"/>
              </a:rPr>
              <a:t>to </a:t>
            </a:r>
            <a:r>
              <a:rPr sz="900" spc="5" dirty="0">
                <a:latin typeface="Palatino Linotype"/>
                <a:cs typeface="Palatino Linotype"/>
              </a:rPr>
              <a:t>formation </a:t>
            </a:r>
            <a:r>
              <a:rPr sz="900" dirty="0">
                <a:latin typeface="Palatino Linotype"/>
                <a:cs typeface="Palatino Linotype"/>
              </a:rPr>
              <a:t>of </a:t>
            </a:r>
            <a:r>
              <a:rPr sz="900" spc="5" dirty="0">
                <a:latin typeface="Palatino Linotype"/>
                <a:cs typeface="Palatino Linotype"/>
              </a:rPr>
              <a:t>partially covalent bonding.  The ratio between </a:t>
            </a:r>
            <a:r>
              <a:rPr sz="900" dirty="0">
                <a:latin typeface="Palatino Linotype"/>
                <a:cs typeface="Palatino Linotype"/>
              </a:rPr>
              <a:t>the </a:t>
            </a:r>
            <a:r>
              <a:rPr sz="900" spc="5" dirty="0">
                <a:latin typeface="Palatino Linotype"/>
                <a:cs typeface="Palatino Linotype"/>
              </a:rPr>
              <a:t>crystal </a:t>
            </a:r>
            <a:r>
              <a:rPr sz="900" dirty="0">
                <a:latin typeface="Palatino Linotype"/>
                <a:cs typeface="Palatino Linotype"/>
              </a:rPr>
              <a:t>B</a:t>
            </a:r>
            <a:r>
              <a:rPr sz="825" b="1" baseline="25252" dirty="0">
                <a:latin typeface="Palatino Linotype"/>
                <a:cs typeface="Palatino Linotype"/>
              </a:rPr>
              <a:t>1 </a:t>
            </a:r>
            <a:r>
              <a:rPr sz="900" spc="5" dirty="0">
                <a:latin typeface="Palatino Linotype"/>
                <a:cs typeface="Palatino Linotype"/>
              </a:rPr>
              <a:t>parameter and the free ion </a:t>
            </a:r>
            <a:r>
              <a:rPr sz="900" dirty="0">
                <a:latin typeface="Palatino Linotype"/>
                <a:cs typeface="Palatino Linotype"/>
              </a:rPr>
              <a:t>B </a:t>
            </a:r>
            <a:r>
              <a:rPr sz="900" spc="5" dirty="0">
                <a:latin typeface="Palatino Linotype"/>
                <a:cs typeface="Palatino Linotype"/>
              </a:rPr>
              <a:t>parameter is known as  nephelauxetic rato </a:t>
            </a:r>
            <a:r>
              <a:rPr sz="900" dirty="0">
                <a:latin typeface="Palatino Linotype"/>
                <a:cs typeface="Palatino Linotype"/>
              </a:rPr>
              <a:t>and it is </a:t>
            </a:r>
            <a:r>
              <a:rPr sz="900" spc="5" dirty="0">
                <a:latin typeface="Palatino Linotype"/>
                <a:cs typeface="Palatino Linotype"/>
              </a:rPr>
              <a:t>denoted by </a:t>
            </a:r>
            <a:r>
              <a:rPr sz="900" dirty="0">
                <a:latin typeface="Palatino Linotype"/>
                <a:cs typeface="Palatino Linotype"/>
              </a:rPr>
              <a:t>β. </a:t>
            </a:r>
            <a:r>
              <a:rPr sz="900" spc="5" dirty="0">
                <a:latin typeface="Palatino Linotype"/>
                <a:cs typeface="Palatino Linotype"/>
              </a:rPr>
              <a:t>The value of </a:t>
            </a:r>
            <a:r>
              <a:rPr sz="900" dirty="0">
                <a:latin typeface="Palatino Linotype"/>
                <a:cs typeface="Palatino Linotype"/>
              </a:rPr>
              <a:t>β is a </a:t>
            </a:r>
            <a:r>
              <a:rPr sz="900" spc="5" dirty="0">
                <a:latin typeface="Palatino Linotype"/>
                <a:cs typeface="Palatino Linotype"/>
              </a:rPr>
              <a:t>measure </a:t>
            </a:r>
            <a:r>
              <a:rPr sz="900" dirty="0">
                <a:latin typeface="Palatino Linotype"/>
                <a:cs typeface="Palatino Linotype"/>
              </a:rPr>
              <a:t>of </a:t>
            </a:r>
            <a:r>
              <a:rPr sz="900" spc="5" dirty="0">
                <a:latin typeface="Palatino Linotype"/>
                <a:cs typeface="Palatino Linotype"/>
              </a:rPr>
              <a:t>covalency. The  smaller the value, the greater </a:t>
            </a:r>
            <a:r>
              <a:rPr sz="900" dirty="0">
                <a:latin typeface="Palatino Linotype"/>
                <a:cs typeface="Palatino Linotype"/>
              </a:rPr>
              <a:t>is the </a:t>
            </a:r>
            <a:r>
              <a:rPr sz="900" spc="5" dirty="0">
                <a:latin typeface="Palatino Linotype"/>
                <a:cs typeface="Palatino Linotype"/>
              </a:rPr>
              <a:t>covalency between </a:t>
            </a:r>
            <a:r>
              <a:rPr sz="900" dirty="0">
                <a:latin typeface="Palatino Linotype"/>
                <a:cs typeface="Palatino Linotype"/>
              </a:rPr>
              <a:t>the metal </a:t>
            </a:r>
            <a:r>
              <a:rPr sz="900" spc="5" dirty="0">
                <a:latin typeface="Palatino Linotype"/>
                <a:cs typeface="Palatino Linotype"/>
              </a:rPr>
              <a:t>ion and </a:t>
            </a:r>
            <a:r>
              <a:rPr sz="900" dirty="0">
                <a:latin typeface="Palatino Linotype"/>
                <a:cs typeface="Palatino Linotype"/>
              </a:rPr>
              <a:t>the </a:t>
            </a:r>
            <a:r>
              <a:rPr sz="900" spc="5" dirty="0">
                <a:latin typeface="Palatino Linotype"/>
                <a:cs typeface="Palatino Linotype"/>
              </a:rPr>
              <a:t>ligands. </a:t>
            </a:r>
            <a:r>
              <a:rPr sz="900" spc="10" dirty="0">
                <a:latin typeface="Palatino Linotype"/>
                <a:cs typeface="Palatino Linotype"/>
              </a:rPr>
              <a:t>The  </a:t>
            </a:r>
            <a:r>
              <a:rPr sz="900" dirty="0">
                <a:latin typeface="Palatino Linotype"/>
                <a:cs typeface="Palatino Linotype"/>
              </a:rPr>
              <a:t>B </a:t>
            </a:r>
            <a:r>
              <a:rPr sz="900" spc="5" dirty="0">
                <a:latin typeface="Palatino Linotype"/>
                <a:cs typeface="Palatino Linotype"/>
              </a:rPr>
              <a:t>and </a:t>
            </a:r>
            <a:r>
              <a:rPr sz="900" dirty="0">
                <a:latin typeface="Palatino Linotype"/>
                <a:cs typeface="Palatino Linotype"/>
              </a:rPr>
              <a:t>C </a:t>
            </a:r>
            <a:r>
              <a:rPr sz="900" spc="5" dirty="0">
                <a:latin typeface="Palatino Linotype"/>
                <a:cs typeface="Palatino Linotype"/>
              </a:rPr>
              <a:t>values are </a:t>
            </a:r>
            <a:r>
              <a:rPr sz="900" dirty="0">
                <a:latin typeface="Palatino Linotype"/>
                <a:cs typeface="Palatino Linotype"/>
              </a:rPr>
              <a:t>a </a:t>
            </a:r>
            <a:r>
              <a:rPr sz="900" spc="5" dirty="0">
                <a:latin typeface="Palatino Linotype"/>
                <a:cs typeface="Palatino Linotype"/>
              </a:rPr>
              <a:t>measure </a:t>
            </a:r>
            <a:r>
              <a:rPr sz="900" dirty="0">
                <a:latin typeface="Palatino Linotype"/>
                <a:cs typeface="Palatino Linotype"/>
              </a:rPr>
              <a:t>of spatial </a:t>
            </a:r>
            <a:r>
              <a:rPr sz="900" spc="5" dirty="0">
                <a:latin typeface="Palatino Linotype"/>
                <a:cs typeface="Palatino Linotype"/>
              </a:rPr>
              <a:t>arrangement of </a:t>
            </a:r>
            <a:r>
              <a:rPr sz="900" dirty="0">
                <a:latin typeface="Palatino Linotype"/>
                <a:cs typeface="Palatino Linotype"/>
              </a:rPr>
              <a:t>the </a:t>
            </a:r>
            <a:r>
              <a:rPr sz="900" spc="5" dirty="0">
                <a:latin typeface="Palatino Linotype"/>
                <a:cs typeface="Palatino Linotype"/>
              </a:rPr>
              <a:t>orbitals of </a:t>
            </a:r>
            <a:r>
              <a:rPr sz="900" dirty="0">
                <a:latin typeface="Palatino Linotype"/>
                <a:cs typeface="Palatino Linotype"/>
              </a:rPr>
              <a:t>the </a:t>
            </a:r>
            <a:r>
              <a:rPr sz="900" spc="5" dirty="0">
                <a:latin typeface="Palatino Linotype"/>
                <a:cs typeface="Palatino Linotype"/>
              </a:rPr>
              <a:t>ligand and the  metal</a:t>
            </a:r>
            <a:r>
              <a:rPr sz="900" spc="15" dirty="0">
                <a:latin typeface="Palatino Linotype"/>
                <a:cs typeface="Palatino Linotype"/>
              </a:rPr>
              <a:t> </a:t>
            </a:r>
            <a:r>
              <a:rPr sz="900" dirty="0">
                <a:latin typeface="Palatino Linotype"/>
                <a:cs typeface="Palatino Linotype"/>
              </a:rPr>
              <a:t>ion.</a:t>
            </a:r>
            <a:endParaRPr sz="900">
              <a:latin typeface="Palatino Linotype"/>
              <a:cs typeface="Palatino Linotype"/>
            </a:endParaRPr>
          </a:p>
          <a:p>
            <a:pPr marL="88265" marR="57785" algn="just">
              <a:lnSpc>
                <a:spcPct val="114799"/>
              </a:lnSpc>
              <a:spcBef>
                <a:spcPts val="605"/>
              </a:spcBef>
            </a:pPr>
            <a:r>
              <a:rPr sz="900" dirty="0">
                <a:latin typeface="Palatino Linotype"/>
                <a:cs typeface="Palatino Linotype"/>
              </a:rPr>
              <a:t>Racah </a:t>
            </a:r>
            <a:r>
              <a:rPr sz="900" spc="-5" dirty="0">
                <a:latin typeface="Palatino Linotype"/>
                <a:cs typeface="Palatino Linotype"/>
              </a:rPr>
              <a:t>redefined the empirical Condon –Shortley parameters </a:t>
            </a:r>
            <a:r>
              <a:rPr sz="900" dirty="0">
                <a:latin typeface="Palatino Linotype"/>
                <a:cs typeface="Palatino Linotype"/>
              </a:rPr>
              <a:t>so </a:t>
            </a:r>
            <a:r>
              <a:rPr sz="900" spc="-5" dirty="0">
                <a:latin typeface="Palatino Linotype"/>
                <a:cs typeface="Palatino Linotype"/>
              </a:rPr>
              <a:t>that the separation between  states having the maximum multiplicity (for example, difference between </a:t>
            </a:r>
            <a:r>
              <a:rPr sz="900" dirty="0">
                <a:latin typeface="Palatino Linotype"/>
                <a:cs typeface="Palatino Linotype"/>
              </a:rPr>
              <a:t>is a </a:t>
            </a:r>
            <a:r>
              <a:rPr sz="900" spc="-5" dirty="0">
                <a:latin typeface="Palatino Linotype"/>
                <a:cs typeface="Palatino Linotype"/>
              </a:rPr>
              <a:t>function of </a:t>
            </a:r>
            <a:r>
              <a:rPr sz="825" baseline="25252" dirty="0">
                <a:latin typeface="Palatino Linotype"/>
                <a:cs typeface="Palatino Linotype"/>
              </a:rPr>
              <a:t>3</a:t>
            </a:r>
            <a:r>
              <a:rPr sz="900" dirty="0">
                <a:latin typeface="Palatino Linotype"/>
                <a:cs typeface="Palatino Linotype"/>
              </a:rPr>
              <a:t>F  </a:t>
            </a:r>
            <a:r>
              <a:rPr sz="900" spc="-5" dirty="0">
                <a:latin typeface="Palatino Linotype"/>
                <a:cs typeface="Palatino Linotype"/>
              </a:rPr>
              <a:t>and </a:t>
            </a:r>
            <a:r>
              <a:rPr sz="825" baseline="25252" dirty="0">
                <a:latin typeface="Palatino Linotype"/>
                <a:cs typeface="Palatino Linotype"/>
              </a:rPr>
              <a:t>3</a:t>
            </a:r>
            <a:r>
              <a:rPr sz="900" dirty="0">
                <a:latin typeface="Palatino Linotype"/>
                <a:cs typeface="Palatino Linotype"/>
              </a:rPr>
              <a:t>P or </a:t>
            </a:r>
            <a:r>
              <a:rPr sz="825" baseline="25252" dirty="0">
                <a:latin typeface="Palatino Linotype"/>
                <a:cs typeface="Palatino Linotype"/>
              </a:rPr>
              <a:t>4</a:t>
            </a:r>
            <a:r>
              <a:rPr sz="900" dirty="0">
                <a:latin typeface="Palatino Linotype"/>
                <a:cs typeface="Palatino Linotype"/>
              </a:rPr>
              <a:t>F </a:t>
            </a:r>
            <a:r>
              <a:rPr sz="900" spc="-5" dirty="0">
                <a:latin typeface="Palatino Linotype"/>
                <a:cs typeface="Palatino Linotype"/>
              </a:rPr>
              <a:t>and </a:t>
            </a:r>
            <a:r>
              <a:rPr sz="825" baseline="25252" dirty="0">
                <a:latin typeface="Palatino Linotype"/>
                <a:cs typeface="Palatino Linotype"/>
              </a:rPr>
              <a:t>4</a:t>
            </a:r>
            <a:r>
              <a:rPr sz="900" dirty="0">
                <a:latin typeface="Palatino Linotype"/>
                <a:cs typeface="Palatino Linotype"/>
              </a:rPr>
              <a:t>P </a:t>
            </a:r>
            <a:r>
              <a:rPr sz="900" spc="-5" dirty="0">
                <a:latin typeface="Palatino Linotype"/>
                <a:cs typeface="Palatino Linotype"/>
              </a:rPr>
              <a:t>is </a:t>
            </a:r>
            <a:r>
              <a:rPr sz="900" dirty="0">
                <a:latin typeface="Palatino Linotype"/>
                <a:cs typeface="Palatino Linotype"/>
              </a:rPr>
              <a:t>a </a:t>
            </a:r>
            <a:r>
              <a:rPr sz="900" spc="-5" dirty="0">
                <a:latin typeface="Palatino Linotype"/>
                <a:cs typeface="Palatino Linotype"/>
              </a:rPr>
              <a:t>function of </a:t>
            </a:r>
            <a:r>
              <a:rPr sz="900" dirty="0">
                <a:latin typeface="Palatino Linotype"/>
                <a:cs typeface="Palatino Linotype"/>
              </a:rPr>
              <a:t>a </a:t>
            </a:r>
            <a:r>
              <a:rPr sz="900" spc="-5" dirty="0">
                <a:latin typeface="Palatino Linotype"/>
                <a:cs typeface="Palatino Linotype"/>
              </a:rPr>
              <a:t>single parameter, B. However, separations between  terms of different multiplicity involve both </a:t>
            </a:r>
            <a:r>
              <a:rPr sz="900" dirty="0">
                <a:latin typeface="Palatino Linotype"/>
                <a:cs typeface="Palatino Linotype"/>
              </a:rPr>
              <a:t>B </a:t>
            </a:r>
            <a:r>
              <a:rPr sz="900" spc="-5" dirty="0">
                <a:latin typeface="Palatino Linotype"/>
                <a:cs typeface="Palatino Linotype"/>
              </a:rPr>
              <a:t>and </a:t>
            </a:r>
            <a:r>
              <a:rPr sz="900" dirty="0">
                <a:latin typeface="Palatino Linotype"/>
                <a:cs typeface="Palatino Linotype"/>
              </a:rPr>
              <a:t>C</a:t>
            </a:r>
            <a:endParaRPr sz="900">
              <a:latin typeface="Palatino Linotype"/>
              <a:cs typeface="Palatino Linotype"/>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18490" y="611949"/>
            <a:ext cx="5058410" cy="6929120"/>
          </a:xfrm>
          <a:prstGeom prst="rect">
            <a:avLst/>
          </a:prstGeom>
        </p:spPr>
        <p:txBody>
          <a:bodyPr vert="horz" wrap="square" lIns="0" tIns="12700" rIns="0" bIns="0" rtlCol="0">
            <a:spAutoFit/>
          </a:bodyPr>
          <a:lstStyle/>
          <a:p>
            <a:pPr marL="2014855">
              <a:lnSpc>
                <a:spcPct val="100000"/>
              </a:lnSpc>
              <a:spcBef>
                <a:spcPts val="100"/>
              </a:spcBef>
            </a:pPr>
            <a:r>
              <a:rPr sz="750" spc="20" dirty="0">
                <a:latin typeface="Calibri"/>
                <a:cs typeface="Calibri"/>
              </a:rPr>
              <a:t>Electronic </a:t>
            </a:r>
            <a:r>
              <a:rPr sz="750" spc="25" dirty="0">
                <a:latin typeface="Calibri"/>
                <a:cs typeface="Calibri"/>
              </a:rPr>
              <a:t>(Absorption) Spectra </a:t>
            </a:r>
            <a:r>
              <a:rPr sz="750" spc="35" dirty="0">
                <a:latin typeface="Calibri"/>
                <a:cs typeface="Calibri"/>
              </a:rPr>
              <a:t>of </a:t>
            </a:r>
            <a:r>
              <a:rPr sz="750" spc="50" dirty="0">
                <a:latin typeface="Calibri"/>
                <a:cs typeface="Calibri"/>
              </a:rPr>
              <a:t>3d </a:t>
            </a:r>
            <a:r>
              <a:rPr sz="750" spc="25" dirty="0">
                <a:latin typeface="Calibri"/>
                <a:cs typeface="Calibri"/>
              </a:rPr>
              <a:t>Transition </a:t>
            </a:r>
            <a:r>
              <a:rPr sz="750" spc="30" dirty="0">
                <a:latin typeface="Calibri"/>
                <a:cs typeface="Calibri"/>
              </a:rPr>
              <a:t>Metal </a:t>
            </a:r>
            <a:r>
              <a:rPr sz="750" spc="35" dirty="0">
                <a:latin typeface="Calibri"/>
                <a:cs typeface="Calibri"/>
              </a:rPr>
              <a:t>Complexes</a:t>
            </a:r>
            <a:r>
              <a:rPr sz="750" spc="155" dirty="0">
                <a:latin typeface="Calibri"/>
                <a:cs typeface="Calibri"/>
              </a:rPr>
              <a:t> </a:t>
            </a:r>
            <a:r>
              <a:rPr sz="750" spc="50" dirty="0">
                <a:latin typeface="Calibri"/>
                <a:cs typeface="Calibri"/>
              </a:rPr>
              <a:t>13</a:t>
            </a:r>
            <a:endParaRPr sz="750">
              <a:latin typeface="Calibri"/>
              <a:cs typeface="Calibri"/>
            </a:endParaRPr>
          </a:p>
          <a:p>
            <a:pPr>
              <a:lnSpc>
                <a:spcPct val="100000"/>
              </a:lnSpc>
            </a:pPr>
            <a:endParaRPr sz="700">
              <a:latin typeface="Times New Roman"/>
              <a:cs typeface="Times New Roman"/>
            </a:endParaRPr>
          </a:p>
          <a:p>
            <a:pPr marL="311150" indent="-210185">
              <a:lnSpc>
                <a:spcPct val="100000"/>
              </a:lnSpc>
              <a:spcBef>
                <a:spcPts val="489"/>
              </a:spcBef>
              <a:buAutoNum type="arabicPeriod" startAt="12"/>
              <a:tabLst>
                <a:tab pos="311785" algn="l"/>
              </a:tabLst>
            </a:pPr>
            <a:r>
              <a:rPr sz="1100" b="1" spc="-5" dirty="0">
                <a:latin typeface="Palatino Linotype"/>
                <a:cs typeface="Palatino Linotype"/>
              </a:rPr>
              <a:t>Tanabe –Sugano diagrams</a:t>
            </a:r>
            <a:endParaRPr sz="1100">
              <a:latin typeface="Palatino Linotype"/>
              <a:cs typeface="Palatino Linotype"/>
            </a:endParaRPr>
          </a:p>
          <a:p>
            <a:pPr marL="101600" marR="266700" algn="just">
              <a:lnSpc>
                <a:spcPct val="117600"/>
              </a:lnSpc>
              <a:spcBef>
                <a:spcPts val="565"/>
              </a:spcBef>
            </a:pPr>
            <a:r>
              <a:rPr sz="900" spc="-5" dirty="0">
                <a:latin typeface="Palatino Linotype"/>
                <a:cs typeface="Palatino Linotype"/>
              </a:rPr>
              <a:t>Exact solutions for the excited sate energy levels in terms of Dq, </a:t>
            </a:r>
            <a:r>
              <a:rPr sz="900" dirty="0">
                <a:latin typeface="Palatino Linotype"/>
                <a:cs typeface="Palatino Linotype"/>
              </a:rPr>
              <a:t>B </a:t>
            </a:r>
            <a:r>
              <a:rPr sz="900" spc="-5" dirty="0">
                <a:latin typeface="Palatino Linotype"/>
                <a:cs typeface="Palatino Linotype"/>
              </a:rPr>
              <a:t>and </a:t>
            </a:r>
            <a:r>
              <a:rPr sz="900" dirty="0">
                <a:latin typeface="Palatino Linotype"/>
                <a:cs typeface="Palatino Linotype"/>
              </a:rPr>
              <a:t>C </a:t>
            </a:r>
            <a:r>
              <a:rPr sz="900" spc="-5" dirty="0">
                <a:latin typeface="Palatino Linotype"/>
                <a:cs typeface="Palatino Linotype"/>
              </a:rPr>
              <a:t>are obtained from  Tanabe-Sugano matrices. However, these are very large (10 </a:t>
            </a:r>
            <a:r>
              <a:rPr sz="900" dirty="0">
                <a:latin typeface="Palatino Linotype"/>
                <a:cs typeface="Palatino Linotype"/>
              </a:rPr>
              <a:t>x </a:t>
            </a:r>
            <a:r>
              <a:rPr sz="900" spc="-5" dirty="0">
                <a:latin typeface="Palatino Linotype"/>
                <a:cs typeface="Palatino Linotype"/>
              </a:rPr>
              <a:t>10) matrices and hand  calculations are not feasible. For this reason Tanabe-Sugano have drawn energy level  diagrams known </a:t>
            </a:r>
            <a:r>
              <a:rPr sz="900" dirty="0">
                <a:latin typeface="Palatino Linotype"/>
                <a:cs typeface="Palatino Linotype"/>
              </a:rPr>
              <a:t>as </a:t>
            </a:r>
            <a:r>
              <a:rPr sz="900" spc="-5" dirty="0">
                <a:latin typeface="Palatino Linotype"/>
                <a:cs typeface="Palatino Linotype"/>
              </a:rPr>
              <a:t>T-S diagrams </a:t>
            </a:r>
            <a:r>
              <a:rPr sz="900" dirty="0">
                <a:latin typeface="Palatino Linotype"/>
                <a:cs typeface="Palatino Linotype"/>
              </a:rPr>
              <a:t>or </a:t>
            </a:r>
            <a:r>
              <a:rPr sz="900" spc="-5" dirty="0">
                <a:latin typeface="Palatino Linotype"/>
                <a:cs typeface="Palatino Linotype"/>
              </a:rPr>
              <a:t>energy level diagrams. The T-S diagrams are valid only  if the value of B, </a:t>
            </a:r>
            <a:r>
              <a:rPr sz="900" dirty="0">
                <a:latin typeface="Palatino Linotype"/>
                <a:cs typeface="Palatino Linotype"/>
              </a:rPr>
              <a:t>C </a:t>
            </a:r>
            <a:r>
              <a:rPr sz="900" spc="-5" dirty="0">
                <a:latin typeface="Palatino Linotype"/>
                <a:cs typeface="Palatino Linotype"/>
              </a:rPr>
              <a:t>and </a:t>
            </a:r>
            <a:r>
              <a:rPr sz="900" dirty="0">
                <a:latin typeface="Palatino Linotype"/>
                <a:cs typeface="Palatino Linotype"/>
              </a:rPr>
              <a:t>Dq ae </a:t>
            </a:r>
            <a:r>
              <a:rPr sz="900" spc="-5" dirty="0">
                <a:latin typeface="Palatino Linotype"/>
                <a:cs typeface="Palatino Linotype"/>
              </a:rPr>
              <a:t>lower for </a:t>
            </a:r>
            <a:r>
              <a:rPr sz="900" dirty="0">
                <a:latin typeface="Palatino Linotype"/>
                <a:cs typeface="Palatino Linotype"/>
              </a:rPr>
              <a:t>a </a:t>
            </a:r>
            <a:r>
              <a:rPr sz="900" spc="-5" dirty="0">
                <a:latin typeface="Palatino Linotype"/>
                <a:cs typeface="Palatino Linotype"/>
              </a:rPr>
              <a:t>complex than for the free ion</a:t>
            </a:r>
            <a:r>
              <a:rPr sz="900" spc="30" dirty="0">
                <a:latin typeface="Palatino Linotype"/>
                <a:cs typeface="Palatino Linotype"/>
              </a:rPr>
              <a:t> </a:t>
            </a:r>
            <a:r>
              <a:rPr sz="900" spc="-5" dirty="0">
                <a:latin typeface="Palatino Linotype"/>
                <a:cs typeface="Palatino Linotype"/>
              </a:rPr>
              <a:t>value.</a:t>
            </a:r>
            <a:endParaRPr sz="900">
              <a:latin typeface="Palatino Linotype"/>
              <a:cs typeface="Palatino Linotype"/>
            </a:endParaRPr>
          </a:p>
          <a:p>
            <a:pPr marL="101600" marR="267335" algn="just">
              <a:lnSpc>
                <a:spcPct val="117600"/>
              </a:lnSpc>
              <a:spcBef>
                <a:spcPts val="595"/>
              </a:spcBef>
            </a:pPr>
            <a:r>
              <a:rPr sz="900" spc="-5" dirty="0">
                <a:latin typeface="Palatino Linotype"/>
                <a:cs typeface="Palatino Linotype"/>
              </a:rPr>
              <a:t>Quantitative interpretation of electronic absorption spectra is possible by using Tanabe </a:t>
            </a:r>
            <a:r>
              <a:rPr sz="900" dirty="0">
                <a:latin typeface="Palatino Linotype"/>
                <a:cs typeface="Palatino Linotype"/>
              </a:rPr>
              <a:t>–  </a:t>
            </a:r>
            <a:r>
              <a:rPr sz="900" spc="-5" dirty="0">
                <a:latin typeface="Palatino Linotype"/>
                <a:cs typeface="Palatino Linotype"/>
              </a:rPr>
              <a:t>Sugano diagrams </a:t>
            </a:r>
            <a:r>
              <a:rPr sz="900" dirty="0">
                <a:latin typeface="Palatino Linotype"/>
                <a:cs typeface="Palatino Linotype"/>
              </a:rPr>
              <a:t>or </a:t>
            </a:r>
            <a:r>
              <a:rPr sz="900" spc="-5" dirty="0">
                <a:latin typeface="Palatino Linotype"/>
                <a:cs typeface="Palatino Linotype"/>
              </a:rPr>
              <a:t>simply T-S diagrams. These diagrams are widely employed to correlate  and interpret spectra for ions of all types, from d</a:t>
            </a:r>
            <a:r>
              <a:rPr sz="825" spc="-7" baseline="25252" dirty="0">
                <a:latin typeface="Palatino Linotype"/>
                <a:cs typeface="Palatino Linotype"/>
              </a:rPr>
              <a:t>2 </a:t>
            </a:r>
            <a:r>
              <a:rPr sz="900" spc="-5" dirty="0">
                <a:latin typeface="Palatino Linotype"/>
                <a:cs typeface="Palatino Linotype"/>
              </a:rPr>
              <a:t>to </a:t>
            </a:r>
            <a:r>
              <a:rPr sz="900" dirty="0">
                <a:latin typeface="Palatino Linotype"/>
                <a:cs typeface="Palatino Linotype"/>
              </a:rPr>
              <a:t>d</a:t>
            </a:r>
            <a:r>
              <a:rPr sz="825" baseline="25252" dirty="0">
                <a:latin typeface="Palatino Linotype"/>
                <a:cs typeface="Palatino Linotype"/>
              </a:rPr>
              <a:t>8</a:t>
            </a:r>
            <a:r>
              <a:rPr sz="900" dirty="0">
                <a:latin typeface="Palatino Linotype"/>
                <a:cs typeface="Palatino Linotype"/>
              </a:rPr>
              <a:t>. </a:t>
            </a:r>
            <a:r>
              <a:rPr sz="900" spc="-5" dirty="0">
                <a:latin typeface="Palatino Linotype"/>
                <a:cs typeface="Palatino Linotype"/>
              </a:rPr>
              <a:t>Orgel diagrams are useful only  qualitatively for high spin complexes whereas T-S diagrams are useful both for high spin  and low spin complexes. The x-axis in T-S diagrams represent the ground state term.  Further, in T-S diagrams, the axes are divided </a:t>
            </a:r>
            <a:r>
              <a:rPr sz="900" dirty="0">
                <a:latin typeface="Palatino Linotype"/>
                <a:cs typeface="Palatino Linotype"/>
              </a:rPr>
              <a:t>by </a:t>
            </a:r>
            <a:r>
              <a:rPr sz="900" spc="-5" dirty="0">
                <a:latin typeface="Palatino Linotype"/>
                <a:cs typeface="Palatino Linotype"/>
              </a:rPr>
              <a:t>B, the interelectronic repulsion parameter  </a:t>
            </a:r>
            <a:r>
              <a:rPr sz="900" dirty="0">
                <a:latin typeface="Palatino Linotype"/>
                <a:cs typeface="Palatino Linotype"/>
              </a:rPr>
              <a:t>or </a:t>
            </a:r>
            <a:r>
              <a:rPr sz="900" spc="-5" dirty="0">
                <a:latin typeface="Palatino Linotype"/>
                <a:cs typeface="Palatino Linotype"/>
              </a:rPr>
              <a:t>Racah Parameter. The x-axis represents the crystal field strength in terms of Dq/ </a:t>
            </a:r>
            <a:r>
              <a:rPr sz="900" dirty="0">
                <a:latin typeface="Palatino Linotype"/>
                <a:cs typeface="Palatino Linotype"/>
              </a:rPr>
              <a:t>B or Δ / B  </a:t>
            </a:r>
            <a:r>
              <a:rPr sz="900" spc="-5" dirty="0">
                <a:latin typeface="Palatino Linotype"/>
                <a:cs typeface="Palatino Linotype"/>
              </a:rPr>
              <a:t>and the Y-axis represents the energy in terms of</a:t>
            </a:r>
            <a:r>
              <a:rPr sz="900" spc="20" dirty="0">
                <a:latin typeface="Palatino Linotype"/>
                <a:cs typeface="Palatino Linotype"/>
              </a:rPr>
              <a:t> </a:t>
            </a:r>
            <a:r>
              <a:rPr sz="900" spc="-5" dirty="0">
                <a:latin typeface="Palatino Linotype"/>
                <a:cs typeface="Palatino Linotype"/>
              </a:rPr>
              <a:t>E/B.</a:t>
            </a:r>
            <a:endParaRPr sz="900">
              <a:latin typeface="Palatino Linotype"/>
              <a:cs typeface="Palatino Linotype"/>
            </a:endParaRPr>
          </a:p>
          <a:p>
            <a:pPr marL="101600" marR="267335" algn="just">
              <a:lnSpc>
                <a:spcPct val="117600"/>
              </a:lnSpc>
              <a:spcBef>
                <a:spcPts val="595"/>
              </a:spcBef>
            </a:pPr>
            <a:r>
              <a:rPr sz="900" spc="-5" dirty="0">
                <a:latin typeface="Palatino Linotype"/>
                <a:cs typeface="Palatino Linotype"/>
              </a:rPr>
              <a:t>The energies of the various electronic states are given in the T-S diagrams </a:t>
            </a:r>
            <a:r>
              <a:rPr sz="900" dirty="0">
                <a:latin typeface="Palatino Linotype"/>
                <a:cs typeface="Palatino Linotype"/>
              </a:rPr>
              <a:t>on </a:t>
            </a:r>
            <a:r>
              <a:rPr sz="900" spc="-5" dirty="0">
                <a:latin typeface="Palatino Linotype"/>
                <a:cs typeface="Palatino Linotype"/>
              </a:rPr>
              <a:t>the vertical  axis and the ligand field strength increases from left to right </a:t>
            </a:r>
            <a:r>
              <a:rPr sz="900" dirty="0">
                <a:latin typeface="Palatino Linotype"/>
                <a:cs typeface="Palatino Linotype"/>
              </a:rPr>
              <a:t>on </a:t>
            </a:r>
            <a:r>
              <a:rPr sz="900" spc="-5" dirty="0">
                <a:latin typeface="Palatino Linotype"/>
                <a:cs typeface="Palatino Linotype"/>
              </a:rPr>
              <a:t>the horizontal axis. The  symbols in the diagram omit the subscript, g, with the understanding that all states are  </a:t>
            </a:r>
            <a:r>
              <a:rPr sz="900" i="1" spc="-5" dirty="0">
                <a:latin typeface="Palatino Linotype"/>
                <a:cs typeface="Palatino Linotype"/>
              </a:rPr>
              <a:t>gerade </a:t>
            </a:r>
            <a:r>
              <a:rPr sz="900" spc="-5" dirty="0">
                <a:latin typeface="Palatino Linotype"/>
                <a:cs typeface="Palatino Linotype"/>
              </a:rPr>
              <a:t>states. Also, in T.S. diagrams, the zero of energy for any particular d</a:t>
            </a:r>
            <a:r>
              <a:rPr sz="825" spc="-7" baseline="25252" dirty="0">
                <a:latin typeface="Palatino Linotype"/>
                <a:cs typeface="Palatino Linotype"/>
              </a:rPr>
              <a:t>n </a:t>
            </a:r>
            <a:r>
              <a:rPr sz="900" spc="-5" dirty="0">
                <a:latin typeface="Palatino Linotype"/>
                <a:cs typeface="Palatino Linotype"/>
              </a:rPr>
              <a:t>ion is taken to  </a:t>
            </a:r>
            <a:r>
              <a:rPr sz="900" dirty="0">
                <a:latin typeface="Palatino Linotype"/>
                <a:cs typeface="Palatino Linotype"/>
              </a:rPr>
              <a:t>be </a:t>
            </a:r>
            <a:r>
              <a:rPr sz="900" spc="-5" dirty="0">
                <a:latin typeface="Palatino Linotype"/>
                <a:cs typeface="Palatino Linotype"/>
              </a:rPr>
              <a:t>the energy of the ground state. Regardless of the ligand field strength, then, the  horizontal axis represents the energy of the ground state because the vertical axis is in units  of E/B and x-axis is also in units of </a:t>
            </a:r>
            <a:r>
              <a:rPr sz="900" dirty="0">
                <a:latin typeface="Palatino Linotype"/>
                <a:cs typeface="Palatino Linotype"/>
              </a:rPr>
              <a:t>Δ </a:t>
            </a:r>
            <a:r>
              <a:rPr sz="900" spc="-5" dirty="0">
                <a:latin typeface="Palatino Linotype"/>
                <a:cs typeface="Palatino Linotype"/>
              </a:rPr>
              <a:t>/B. Thus, the unit of energy in T-S diagram is B, Racah  Parameter.</a:t>
            </a:r>
            <a:endParaRPr sz="900">
              <a:latin typeface="Palatino Linotype"/>
              <a:cs typeface="Palatino Linotype"/>
            </a:endParaRPr>
          </a:p>
          <a:p>
            <a:pPr marL="101600" marR="267970" algn="just">
              <a:lnSpc>
                <a:spcPct val="117800"/>
              </a:lnSpc>
              <a:spcBef>
                <a:spcPts val="595"/>
              </a:spcBef>
            </a:pPr>
            <a:r>
              <a:rPr sz="900" spc="-5" dirty="0">
                <a:latin typeface="Palatino Linotype"/>
                <a:cs typeface="Palatino Linotype"/>
              </a:rPr>
              <a:t>The values of </a:t>
            </a:r>
            <a:r>
              <a:rPr sz="900" dirty="0">
                <a:latin typeface="Palatino Linotype"/>
                <a:cs typeface="Palatino Linotype"/>
              </a:rPr>
              <a:t>B </a:t>
            </a:r>
            <a:r>
              <a:rPr sz="900" spc="-5" dirty="0">
                <a:latin typeface="Palatino Linotype"/>
                <a:cs typeface="Palatino Linotype"/>
              </a:rPr>
              <a:t>are different for different ions of the same d</a:t>
            </a:r>
            <a:r>
              <a:rPr sz="825" spc="-7" baseline="25252" dirty="0">
                <a:latin typeface="Palatino Linotype"/>
                <a:cs typeface="Palatino Linotype"/>
              </a:rPr>
              <a:t>n </a:t>
            </a:r>
            <a:r>
              <a:rPr sz="900" spc="-5" dirty="0">
                <a:latin typeface="Palatino Linotype"/>
                <a:cs typeface="Palatino Linotype"/>
              </a:rPr>
              <a:t>(or different </a:t>
            </a:r>
            <a:r>
              <a:rPr sz="900" dirty="0">
                <a:latin typeface="Palatino Linotype"/>
                <a:cs typeface="Palatino Linotype"/>
              </a:rPr>
              <a:t>d</a:t>
            </a:r>
            <a:r>
              <a:rPr sz="825" baseline="25252" dirty="0">
                <a:latin typeface="Palatino Linotype"/>
                <a:cs typeface="Palatino Linotype"/>
              </a:rPr>
              <a:t>n </a:t>
            </a:r>
            <a:r>
              <a:rPr sz="900" spc="-5" dirty="0">
                <a:latin typeface="Palatino Linotype"/>
                <a:cs typeface="Palatino Linotype"/>
              </a:rPr>
              <a:t>configuration)  which is shown </a:t>
            </a:r>
            <a:r>
              <a:rPr sz="900" dirty="0">
                <a:latin typeface="Palatino Linotype"/>
                <a:cs typeface="Palatino Linotype"/>
              </a:rPr>
              <a:t>on </a:t>
            </a:r>
            <a:r>
              <a:rPr sz="900" spc="-5" dirty="0">
                <a:latin typeface="Palatino Linotype"/>
                <a:cs typeface="Palatino Linotype"/>
              </a:rPr>
              <a:t>the top of each diagram. </a:t>
            </a:r>
            <a:r>
              <a:rPr sz="900" dirty="0">
                <a:latin typeface="Palatino Linotype"/>
                <a:cs typeface="Palatino Linotype"/>
              </a:rPr>
              <a:t>One </a:t>
            </a:r>
            <a:r>
              <a:rPr sz="900" spc="-5" dirty="0">
                <a:latin typeface="Palatino Linotype"/>
                <a:cs typeface="Palatino Linotype"/>
              </a:rPr>
              <a:t>T-S diagram </a:t>
            </a:r>
            <a:r>
              <a:rPr sz="900" dirty="0">
                <a:latin typeface="Palatino Linotype"/>
                <a:cs typeface="Palatino Linotype"/>
              </a:rPr>
              <a:t>is </a:t>
            </a:r>
            <a:r>
              <a:rPr sz="900" spc="-5" dirty="0">
                <a:latin typeface="Palatino Linotype"/>
                <a:cs typeface="Palatino Linotype"/>
              </a:rPr>
              <a:t>used for </a:t>
            </a:r>
            <a:r>
              <a:rPr sz="900" dirty="0">
                <a:latin typeface="Palatino Linotype"/>
                <a:cs typeface="Palatino Linotype"/>
              </a:rPr>
              <a:t>all </a:t>
            </a:r>
            <a:r>
              <a:rPr sz="900" spc="-5" dirty="0">
                <a:latin typeface="Palatino Linotype"/>
                <a:cs typeface="Palatino Linotype"/>
              </a:rPr>
              <a:t>members of </a:t>
            </a:r>
            <a:r>
              <a:rPr sz="900" dirty="0">
                <a:latin typeface="Palatino Linotype"/>
                <a:cs typeface="Palatino Linotype"/>
              </a:rPr>
              <a:t>an  </a:t>
            </a:r>
            <a:r>
              <a:rPr sz="900" spc="-5" dirty="0">
                <a:latin typeface="Palatino Linotype"/>
                <a:cs typeface="Palatino Linotype"/>
              </a:rPr>
              <a:t>isoelectronic group. Also some assumption is made about the relative value of</a:t>
            </a:r>
            <a:r>
              <a:rPr sz="900" spc="75" dirty="0">
                <a:latin typeface="Palatino Linotype"/>
                <a:cs typeface="Palatino Linotype"/>
              </a:rPr>
              <a:t> </a:t>
            </a:r>
            <a:r>
              <a:rPr sz="900" spc="-5" dirty="0">
                <a:latin typeface="Palatino Linotype"/>
                <a:cs typeface="Palatino Linotype"/>
              </a:rPr>
              <a:t>C/B.</a:t>
            </a:r>
            <a:endParaRPr sz="900">
              <a:latin typeface="Palatino Linotype"/>
              <a:cs typeface="Palatino Linotype"/>
            </a:endParaRPr>
          </a:p>
          <a:p>
            <a:pPr>
              <a:lnSpc>
                <a:spcPct val="100000"/>
              </a:lnSpc>
            </a:pPr>
            <a:endParaRPr sz="900">
              <a:latin typeface="Times New Roman"/>
              <a:cs typeface="Times New Roman"/>
            </a:endParaRPr>
          </a:p>
          <a:p>
            <a:pPr marL="311150" indent="-210185">
              <a:lnSpc>
                <a:spcPct val="100000"/>
              </a:lnSpc>
              <a:spcBef>
                <a:spcPts val="560"/>
              </a:spcBef>
              <a:buAutoNum type="arabicPeriod" startAt="13"/>
              <a:tabLst>
                <a:tab pos="311785" algn="l"/>
              </a:tabLst>
            </a:pPr>
            <a:r>
              <a:rPr sz="1100" b="1" spc="-5" dirty="0">
                <a:latin typeface="Palatino Linotype"/>
                <a:cs typeface="Palatino Linotype"/>
              </a:rPr>
              <a:t>Electron spin resonance</a:t>
            </a:r>
            <a:endParaRPr sz="1100">
              <a:latin typeface="Palatino Linotype"/>
              <a:cs typeface="Palatino Linotype"/>
            </a:endParaRPr>
          </a:p>
          <a:p>
            <a:pPr marL="101600" marR="266700" algn="just">
              <a:lnSpc>
                <a:spcPct val="117600"/>
              </a:lnSpc>
              <a:spcBef>
                <a:spcPts val="570"/>
              </a:spcBef>
            </a:pPr>
            <a:r>
              <a:rPr sz="900" spc="5" dirty="0">
                <a:latin typeface="Palatino Linotype"/>
                <a:cs typeface="Palatino Linotype"/>
              </a:rPr>
              <a:t>Electron Spin Resonance (ESR) </a:t>
            </a:r>
            <a:r>
              <a:rPr sz="900" dirty="0">
                <a:latin typeface="Palatino Linotype"/>
                <a:cs typeface="Palatino Linotype"/>
              </a:rPr>
              <a:t>is a </a:t>
            </a:r>
            <a:r>
              <a:rPr sz="900" spc="5" dirty="0">
                <a:latin typeface="Palatino Linotype"/>
                <a:cs typeface="Palatino Linotype"/>
              </a:rPr>
              <a:t>branch of spectroscopy in which radiation </a:t>
            </a:r>
            <a:r>
              <a:rPr sz="900" spc="10" dirty="0">
                <a:latin typeface="Palatino Linotype"/>
                <a:cs typeface="Palatino Linotype"/>
              </a:rPr>
              <a:t>of  </a:t>
            </a:r>
            <a:r>
              <a:rPr sz="900" spc="5" dirty="0">
                <a:latin typeface="Palatino Linotype"/>
                <a:cs typeface="Palatino Linotype"/>
              </a:rPr>
              <a:t>microwave frequency is absorbed by molecules possessing electrons with unpaired spins.  It </a:t>
            </a:r>
            <a:r>
              <a:rPr sz="900" dirty="0">
                <a:latin typeface="Palatino Linotype"/>
                <a:cs typeface="Palatino Linotype"/>
              </a:rPr>
              <a:t>is </a:t>
            </a:r>
            <a:r>
              <a:rPr sz="900" spc="5" dirty="0">
                <a:latin typeface="Palatino Linotype"/>
                <a:cs typeface="Palatino Linotype"/>
              </a:rPr>
              <a:t>known by different names such </a:t>
            </a:r>
            <a:r>
              <a:rPr sz="900" dirty="0">
                <a:latin typeface="Palatino Linotype"/>
                <a:cs typeface="Palatino Linotype"/>
              </a:rPr>
              <a:t>as </a:t>
            </a:r>
            <a:r>
              <a:rPr sz="900" spc="5" dirty="0">
                <a:latin typeface="Palatino Linotype"/>
                <a:cs typeface="Palatino Linotype"/>
              </a:rPr>
              <a:t>Electron Paramagnetic Resonance (EPR), Electron  Spin Resonance (ESR) </a:t>
            </a:r>
            <a:r>
              <a:rPr sz="900" dirty="0">
                <a:latin typeface="Palatino Linotype"/>
                <a:cs typeface="Palatino Linotype"/>
              </a:rPr>
              <a:t>and </a:t>
            </a:r>
            <a:r>
              <a:rPr sz="900" spc="5" dirty="0">
                <a:latin typeface="Palatino Linotype"/>
                <a:cs typeface="Palatino Linotype"/>
              </a:rPr>
              <a:t>Electron Magnetic Resonance (EMR). This </a:t>
            </a:r>
            <a:r>
              <a:rPr sz="900" dirty="0">
                <a:latin typeface="Palatino Linotype"/>
                <a:cs typeface="Palatino Linotype"/>
              </a:rPr>
              <a:t>method is </a:t>
            </a:r>
            <a:r>
              <a:rPr sz="900" spc="5" dirty="0">
                <a:latin typeface="Palatino Linotype"/>
                <a:cs typeface="Palatino Linotype"/>
              </a:rPr>
              <a:t>an  essential </a:t>
            </a:r>
            <a:r>
              <a:rPr sz="900" dirty="0">
                <a:latin typeface="Palatino Linotype"/>
                <a:cs typeface="Palatino Linotype"/>
              </a:rPr>
              <a:t>tool </a:t>
            </a:r>
            <a:r>
              <a:rPr sz="900" spc="5" dirty="0">
                <a:latin typeface="Palatino Linotype"/>
                <a:cs typeface="Palatino Linotype"/>
              </a:rPr>
              <a:t>for the analysis of the structure </a:t>
            </a:r>
            <a:r>
              <a:rPr sz="900" dirty="0">
                <a:latin typeface="Palatino Linotype"/>
                <a:cs typeface="Palatino Linotype"/>
              </a:rPr>
              <a:t>of </a:t>
            </a:r>
            <a:r>
              <a:rPr sz="900" spc="5" dirty="0">
                <a:latin typeface="Palatino Linotype"/>
                <a:cs typeface="Palatino Linotype"/>
              </a:rPr>
              <a:t>molecular systems or ions containing  unpaired electrons, which have spin-degenerate ground states </a:t>
            </a:r>
            <a:r>
              <a:rPr sz="900" dirty="0">
                <a:latin typeface="Palatino Linotype"/>
                <a:cs typeface="Palatino Linotype"/>
              </a:rPr>
              <a:t>in the </a:t>
            </a:r>
            <a:r>
              <a:rPr sz="900" spc="5" dirty="0">
                <a:latin typeface="Palatino Linotype"/>
                <a:cs typeface="Palatino Linotype"/>
              </a:rPr>
              <a:t>absence </a:t>
            </a:r>
            <a:r>
              <a:rPr sz="900" dirty="0">
                <a:latin typeface="Palatino Linotype"/>
                <a:cs typeface="Palatino Linotype"/>
              </a:rPr>
              <a:t>of </a:t>
            </a:r>
            <a:r>
              <a:rPr sz="900" spc="5" dirty="0">
                <a:latin typeface="Palatino Linotype"/>
                <a:cs typeface="Palatino Linotype"/>
              </a:rPr>
              <a:t>magnetic  field. In the study </a:t>
            </a:r>
            <a:r>
              <a:rPr sz="900" dirty="0">
                <a:latin typeface="Palatino Linotype"/>
                <a:cs typeface="Palatino Linotype"/>
              </a:rPr>
              <a:t>of </a:t>
            </a:r>
            <a:r>
              <a:rPr sz="900" spc="5" dirty="0">
                <a:latin typeface="Palatino Linotype"/>
                <a:cs typeface="Palatino Linotype"/>
              </a:rPr>
              <a:t>solid state materials, EPR method </a:t>
            </a:r>
            <a:r>
              <a:rPr sz="900" dirty="0">
                <a:latin typeface="Palatino Linotype"/>
                <a:cs typeface="Palatino Linotype"/>
              </a:rPr>
              <a:t>is </a:t>
            </a:r>
            <a:r>
              <a:rPr sz="900" spc="5" dirty="0">
                <a:latin typeface="Palatino Linotype"/>
                <a:cs typeface="Palatino Linotype"/>
              </a:rPr>
              <a:t>employed </a:t>
            </a:r>
            <a:r>
              <a:rPr sz="900" dirty="0">
                <a:latin typeface="Palatino Linotype"/>
                <a:cs typeface="Palatino Linotype"/>
              </a:rPr>
              <a:t>to </a:t>
            </a:r>
            <a:r>
              <a:rPr sz="900" spc="5" dirty="0">
                <a:latin typeface="Palatino Linotype"/>
                <a:cs typeface="Palatino Linotype"/>
              </a:rPr>
              <a:t>understand the  symmetry </a:t>
            </a:r>
            <a:r>
              <a:rPr sz="900" dirty="0">
                <a:latin typeface="Palatino Linotype"/>
                <a:cs typeface="Palatino Linotype"/>
              </a:rPr>
              <a:t>of </a:t>
            </a:r>
            <a:r>
              <a:rPr sz="900" spc="5" dirty="0">
                <a:latin typeface="Palatino Linotype"/>
                <a:cs typeface="Palatino Linotype"/>
              </a:rPr>
              <a:t>surroundings </a:t>
            </a:r>
            <a:r>
              <a:rPr sz="900" dirty="0">
                <a:latin typeface="Palatino Linotype"/>
                <a:cs typeface="Palatino Linotype"/>
              </a:rPr>
              <a:t>of </a:t>
            </a:r>
            <a:r>
              <a:rPr sz="900" spc="5" dirty="0">
                <a:latin typeface="Palatino Linotype"/>
                <a:cs typeface="Palatino Linotype"/>
              </a:rPr>
              <a:t>the paramagnetic ion </a:t>
            </a:r>
            <a:r>
              <a:rPr sz="900" dirty="0">
                <a:latin typeface="Palatino Linotype"/>
                <a:cs typeface="Palatino Linotype"/>
              </a:rPr>
              <a:t>and </a:t>
            </a:r>
            <a:r>
              <a:rPr sz="900" spc="5" dirty="0">
                <a:latin typeface="Palatino Linotype"/>
                <a:cs typeface="Palatino Linotype"/>
              </a:rPr>
              <a:t>the nature </a:t>
            </a:r>
            <a:r>
              <a:rPr sz="900" dirty="0">
                <a:latin typeface="Palatino Linotype"/>
                <a:cs typeface="Palatino Linotype"/>
              </a:rPr>
              <a:t>of </a:t>
            </a:r>
            <a:r>
              <a:rPr sz="900" spc="5" dirty="0">
                <a:latin typeface="Palatino Linotype"/>
                <a:cs typeface="Palatino Linotype"/>
              </a:rPr>
              <a:t>its bonding to the  nearest neighbouring</a:t>
            </a:r>
            <a:r>
              <a:rPr sz="900" spc="15" dirty="0">
                <a:latin typeface="Palatino Linotype"/>
                <a:cs typeface="Palatino Linotype"/>
              </a:rPr>
              <a:t> </a:t>
            </a:r>
            <a:r>
              <a:rPr sz="900" spc="5" dirty="0">
                <a:latin typeface="Palatino Linotype"/>
                <a:cs typeface="Palatino Linotype"/>
              </a:rPr>
              <a:t>ligands.</a:t>
            </a:r>
            <a:endParaRPr sz="900">
              <a:latin typeface="Palatino Linotype"/>
              <a:cs typeface="Palatino Linotype"/>
            </a:endParaRPr>
          </a:p>
          <a:p>
            <a:pPr marL="101600" marR="267970" algn="just">
              <a:lnSpc>
                <a:spcPct val="112200"/>
              </a:lnSpc>
              <a:spcBef>
                <a:spcPts val="660"/>
              </a:spcBef>
            </a:pPr>
            <a:r>
              <a:rPr sz="900" spc="-5" dirty="0">
                <a:latin typeface="Palatino Linotype"/>
                <a:cs typeface="Palatino Linotype"/>
              </a:rPr>
              <a:t>When </a:t>
            </a:r>
            <a:r>
              <a:rPr sz="900" dirty="0">
                <a:latin typeface="Palatino Linotype"/>
                <a:cs typeface="Palatino Linotype"/>
              </a:rPr>
              <a:t>a </a:t>
            </a:r>
            <a:r>
              <a:rPr sz="900" spc="-5" dirty="0">
                <a:latin typeface="Palatino Linotype"/>
                <a:cs typeface="Palatino Linotype"/>
              </a:rPr>
              <a:t>paramagnetic substance is placed in </a:t>
            </a:r>
            <a:r>
              <a:rPr sz="900" dirty="0">
                <a:latin typeface="Palatino Linotype"/>
                <a:cs typeface="Palatino Linotype"/>
              </a:rPr>
              <a:t>a </a:t>
            </a:r>
            <a:r>
              <a:rPr sz="900" spc="-5" dirty="0">
                <a:latin typeface="Palatino Linotype"/>
                <a:cs typeface="Palatino Linotype"/>
              </a:rPr>
              <a:t>steady magnetic field (H), the unpaired  electron in the outer shell tends to align with the field. So the two fold spin degeneracy</a:t>
            </a:r>
            <a:r>
              <a:rPr sz="900" spc="55" dirty="0">
                <a:latin typeface="Palatino Linotype"/>
                <a:cs typeface="Palatino Linotype"/>
              </a:rPr>
              <a:t> </a:t>
            </a:r>
            <a:r>
              <a:rPr sz="900" dirty="0">
                <a:latin typeface="Palatino Linotype"/>
                <a:cs typeface="Palatino Linotype"/>
              </a:rPr>
              <a:t>is</a:t>
            </a:r>
            <a:endParaRPr sz="900">
              <a:latin typeface="Palatino Linotype"/>
              <a:cs typeface="Palatino Linotype"/>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5045" y="611949"/>
            <a:ext cx="4958080" cy="6915784"/>
          </a:xfrm>
          <a:prstGeom prst="rect">
            <a:avLst/>
          </a:prstGeom>
        </p:spPr>
        <p:txBody>
          <a:bodyPr vert="horz" wrap="square" lIns="0" tIns="12700" rIns="0" bIns="0" rtlCol="0">
            <a:spAutoFit/>
          </a:bodyPr>
          <a:lstStyle/>
          <a:p>
            <a:pPr marL="25400">
              <a:lnSpc>
                <a:spcPct val="100000"/>
              </a:lnSpc>
              <a:spcBef>
                <a:spcPts val="100"/>
              </a:spcBef>
            </a:pPr>
            <a:r>
              <a:rPr sz="750" spc="50" dirty="0">
                <a:latin typeface="Calibri"/>
                <a:cs typeface="Calibri"/>
              </a:rPr>
              <a:t>14   </a:t>
            </a:r>
            <a:r>
              <a:rPr sz="750" spc="40" dirty="0">
                <a:latin typeface="Calibri"/>
                <a:cs typeface="Calibri"/>
              </a:rPr>
              <a:t>Advanced </a:t>
            </a:r>
            <a:r>
              <a:rPr sz="750" spc="30" dirty="0">
                <a:latin typeface="Calibri"/>
                <a:cs typeface="Calibri"/>
              </a:rPr>
              <a:t>Aspects </a:t>
            </a:r>
            <a:r>
              <a:rPr sz="750" spc="35" dirty="0">
                <a:latin typeface="Calibri"/>
                <a:cs typeface="Calibri"/>
              </a:rPr>
              <a:t>of</a:t>
            </a:r>
            <a:r>
              <a:rPr sz="750" spc="-50" dirty="0">
                <a:latin typeface="Calibri"/>
                <a:cs typeface="Calibri"/>
              </a:rPr>
              <a:t> </a:t>
            </a:r>
            <a:r>
              <a:rPr sz="750" spc="30" dirty="0">
                <a:latin typeface="Calibri"/>
                <a:cs typeface="Calibri"/>
              </a:rPr>
              <a:t>Spectroscopy</a:t>
            </a:r>
            <a:endParaRPr sz="750">
              <a:latin typeface="Calibri"/>
              <a:cs typeface="Calibri"/>
            </a:endParaRPr>
          </a:p>
          <a:p>
            <a:pPr>
              <a:lnSpc>
                <a:spcPct val="100000"/>
              </a:lnSpc>
              <a:spcBef>
                <a:spcPts val="5"/>
              </a:spcBef>
            </a:pPr>
            <a:endParaRPr sz="1000">
              <a:latin typeface="Times New Roman"/>
              <a:cs typeface="Times New Roman"/>
            </a:endParaRPr>
          </a:p>
          <a:p>
            <a:pPr marL="224790" marR="42545" algn="just">
              <a:lnSpc>
                <a:spcPct val="112400"/>
              </a:lnSpc>
            </a:pPr>
            <a:r>
              <a:rPr sz="900" spc="-5" dirty="0">
                <a:latin typeface="Palatino Linotype"/>
                <a:cs typeface="Palatino Linotype"/>
              </a:rPr>
              <a:t>removed. Thus the two energy levels, E</a:t>
            </a:r>
            <a:r>
              <a:rPr sz="550" spc="-5" dirty="0">
                <a:latin typeface="Palatino Linotype"/>
                <a:cs typeface="Palatino Linotype"/>
              </a:rPr>
              <a:t>1/2 </a:t>
            </a:r>
            <a:r>
              <a:rPr sz="900" spc="-5" dirty="0">
                <a:latin typeface="Palatino Linotype"/>
                <a:cs typeface="Palatino Linotype"/>
              </a:rPr>
              <a:t>and E</a:t>
            </a:r>
            <a:r>
              <a:rPr sz="550" spc="-5" dirty="0">
                <a:latin typeface="Palatino Linotype"/>
                <a:cs typeface="Palatino Linotype"/>
              </a:rPr>
              <a:t>-1/2 </a:t>
            </a:r>
            <a:r>
              <a:rPr sz="900" spc="-5" dirty="0">
                <a:latin typeface="Palatino Linotype"/>
                <a:cs typeface="Palatino Linotype"/>
              </a:rPr>
              <a:t>are separated </a:t>
            </a:r>
            <a:r>
              <a:rPr sz="900" dirty="0">
                <a:latin typeface="Palatino Linotype"/>
                <a:cs typeface="Palatino Linotype"/>
              </a:rPr>
              <a:t>by </a:t>
            </a:r>
            <a:r>
              <a:rPr sz="900" spc="-5" dirty="0">
                <a:latin typeface="Palatino Linotype"/>
                <a:cs typeface="Palatino Linotype"/>
              </a:rPr>
              <a:t>g</a:t>
            </a:r>
            <a:r>
              <a:rPr sz="900" spc="-5" dirty="0">
                <a:latin typeface="Symbol"/>
                <a:cs typeface="Symbol"/>
              </a:rPr>
              <a:t></a:t>
            </a:r>
            <a:r>
              <a:rPr sz="900" spc="-5" dirty="0">
                <a:latin typeface="Palatino Linotype"/>
                <a:cs typeface="Palatino Linotype"/>
              </a:rPr>
              <a:t>H, where </a:t>
            </a:r>
            <a:r>
              <a:rPr sz="900" dirty="0">
                <a:latin typeface="Palatino Linotype"/>
                <a:cs typeface="Palatino Linotype"/>
              </a:rPr>
              <a:t>g </a:t>
            </a:r>
            <a:r>
              <a:rPr sz="900" spc="-5" dirty="0">
                <a:latin typeface="Palatino Linotype"/>
                <a:cs typeface="Palatino Linotype"/>
              </a:rPr>
              <a:t>is  spectroscopic splitting factor and is called gyro magnetic ratio and </a:t>
            </a:r>
            <a:r>
              <a:rPr sz="900" dirty="0">
                <a:latin typeface="Symbol"/>
                <a:cs typeface="Symbol"/>
              </a:rPr>
              <a:t></a:t>
            </a:r>
            <a:r>
              <a:rPr sz="900" dirty="0">
                <a:latin typeface="Times New Roman"/>
                <a:cs typeface="Times New Roman"/>
              </a:rPr>
              <a:t> </a:t>
            </a:r>
            <a:r>
              <a:rPr sz="900" spc="-5" dirty="0">
                <a:latin typeface="Palatino Linotype"/>
                <a:cs typeface="Palatino Linotype"/>
              </a:rPr>
              <a:t>is the Bohr magneton.  Since there is </a:t>
            </a:r>
            <a:r>
              <a:rPr sz="900" dirty="0">
                <a:latin typeface="Palatino Linotype"/>
                <a:cs typeface="Palatino Linotype"/>
              </a:rPr>
              <a:t>a </a:t>
            </a:r>
            <a:r>
              <a:rPr sz="900" spc="-5" dirty="0">
                <a:latin typeface="Palatino Linotype"/>
                <a:cs typeface="Palatino Linotype"/>
              </a:rPr>
              <a:t>finite probability for </a:t>
            </a:r>
            <a:r>
              <a:rPr sz="900" dirty="0">
                <a:latin typeface="Palatino Linotype"/>
                <a:cs typeface="Palatino Linotype"/>
              </a:rPr>
              <a:t>a </a:t>
            </a:r>
            <a:r>
              <a:rPr sz="900" spc="-5" dirty="0">
                <a:latin typeface="Palatino Linotype"/>
                <a:cs typeface="Palatino Linotype"/>
              </a:rPr>
              <a:t>transition between these two energy levels, </a:t>
            </a:r>
            <a:r>
              <a:rPr sz="900" dirty="0">
                <a:latin typeface="Palatino Linotype"/>
                <a:cs typeface="Palatino Linotype"/>
              </a:rPr>
              <a:t>a </a:t>
            </a:r>
            <a:r>
              <a:rPr sz="900" spc="-5" dirty="0">
                <a:latin typeface="Palatino Linotype"/>
                <a:cs typeface="Palatino Linotype"/>
              </a:rPr>
              <a:t>change  in the energy state can </a:t>
            </a:r>
            <a:r>
              <a:rPr sz="900" dirty="0">
                <a:latin typeface="Palatino Linotype"/>
                <a:cs typeface="Palatino Linotype"/>
              </a:rPr>
              <a:t>be </a:t>
            </a:r>
            <a:r>
              <a:rPr sz="900" spc="-5" dirty="0">
                <a:latin typeface="Palatino Linotype"/>
                <a:cs typeface="Palatino Linotype"/>
              </a:rPr>
              <a:t>stimulated </a:t>
            </a:r>
            <a:r>
              <a:rPr sz="900" dirty="0">
                <a:latin typeface="Palatino Linotype"/>
                <a:cs typeface="Palatino Linotype"/>
              </a:rPr>
              <a:t>by an </a:t>
            </a:r>
            <a:r>
              <a:rPr sz="900" spc="-5" dirty="0">
                <a:latin typeface="Palatino Linotype"/>
                <a:cs typeface="Palatino Linotype"/>
              </a:rPr>
              <a:t>external radio frequency. When microwave  frequency (</a:t>
            </a:r>
            <a:r>
              <a:rPr sz="900" spc="-5" dirty="0">
                <a:latin typeface="Symbol"/>
                <a:cs typeface="Symbol"/>
              </a:rPr>
              <a:t></a:t>
            </a:r>
            <a:r>
              <a:rPr sz="900" spc="-5" dirty="0">
                <a:latin typeface="Palatino Linotype"/>
                <a:cs typeface="Palatino Linotype"/>
              </a:rPr>
              <a:t>) is applied perpendicular to the direction of the field, resonance absorption will  occur between the two split spin levels. The resonance condition is given by, h</a:t>
            </a:r>
            <a:r>
              <a:rPr sz="900" spc="-5" dirty="0">
                <a:latin typeface="Symbol"/>
                <a:cs typeface="Symbol"/>
              </a:rPr>
              <a:t></a:t>
            </a:r>
            <a:r>
              <a:rPr sz="900" spc="-5" dirty="0">
                <a:latin typeface="Times New Roman"/>
                <a:cs typeface="Times New Roman"/>
              </a:rPr>
              <a:t> </a:t>
            </a:r>
            <a:r>
              <a:rPr sz="900" dirty="0">
                <a:latin typeface="Palatino Linotype"/>
                <a:cs typeface="Palatino Linotype"/>
              </a:rPr>
              <a:t>= </a:t>
            </a:r>
            <a:r>
              <a:rPr sz="900" spc="-5" dirty="0">
                <a:latin typeface="Palatino Linotype"/>
                <a:cs typeface="Palatino Linotype"/>
              </a:rPr>
              <a:t>g</a:t>
            </a:r>
            <a:r>
              <a:rPr sz="900" spc="-5" dirty="0">
                <a:latin typeface="Symbol"/>
                <a:cs typeface="Symbol"/>
              </a:rPr>
              <a:t></a:t>
            </a:r>
            <a:r>
              <a:rPr sz="900" spc="-5" dirty="0">
                <a:latin typeface="Palatino Linotype"/>
                <a:cs typeface="Palatino Linotype"/>
              </a:rPr>
              <a:t>H,  where </a:t>
            </a:r>
            <a:r>
              <a:rPr sz="900" dirty="0">
                <a:latin typeface="Palatino Linotype"/>
                <a:cs typeface="Palatino Linotype"/>
              </a:rPr>
              <a:t>h is </a:t>
            </a:r>
            <a:r>
              <a:rPr sz="900" spc="-5" dirty="0">
                <a:latin typeface="Palatino Linotype"/>
                <a:cs typeface="Palatino Linotype"/>
              </a:rPr>
              <a:t>Planck’s</a:t>
            </a:r>
            <a:r>
              <a:rPr sz="900" spc="-20" dirty="0">
                <a:latin typeface="Palatino Linotype"/>
                <a:cs typeface="Palatino Linotype"/>
              </a:rPr>
              <a:t> </a:t>
            </a:r>
            <a:r>
              <a:rPr sz="900" spc="-5" dirty="0">
                <a:latin typeface="Palatino Linotype"/>
                <a:cs typeface="Palatino Linotype"/>
              </a:rPr>
              <a:t>constant.</a:t>
            </a:r>
            <a:endParaRPr sz="900">
              <a:latin typeface="Palatino Linotype"/>
              <a:cs typeface="Palatino Linotype"/>
            </a:endParaRPr>
          </a:p>
          <a:p>
            <a:pPr marL="224790" marR="43180" algn="just">
              <a:lnSpc>
                <a:spcPct val="112500"/>
              </a:lnSpc>
              <a:spcBef>
                <a:spcPts val="595"/>
              </a:spcBef>
            </a:pPr>
            <a:r>
              <a:rPr sz="900" spc="-5" dirty="0">
                <a:latin typeface="Palatino Linotype"/>
                <a:cs typeface="Palatino Linotype"/>
              </a:rPr>
              <a:t>The resonance condition </a:t>
            </a:r>
            <a:r>
              <a:rPr sz="900" dirty="0">
                <a:latin typeface="Palatino Linotype"/>
                <a:cs typeface="Palatino Linotype"/>
              </a:rPr>
              <a:t>can be </a:t>
            </a:r>
            <a:r>
              <a:rPr sz="900" spc="-5" dirty="0">
                <a:latin typeface="Palatino Linotype"/>
                <a:cs typeface="Palatino Linotype"/>
              </a:rPr>
              <a:t>satisfied </a:t>
            </a:r>
            <a:r>
              <a:rPr sz="900" dirty="0">
                <a:latin typeface="Palatino Linotype"/>
                <a:cs typeface="Palatino Linotype"/>
              </a:rPr>
              <a:t>by </a:t>
            </a:r>
            <a:r>
              <a:rPr sz="900" spc="-5" dirty="0">
                <a:latin typeface="Palatino Linotype"/>
                <a:cs typeface="Palatino Linotype"/>
              </a:rPr>
              <a:t>varying </a:t>
            </a:r>
            <a:r>
              <a:rPr sz="900" dirty="0">
                <a:latin typeface="Symbol"/>
                <a:cs typeface="Symbol"/>
              </a:rPr>
              <a:t></a:t>
            </a:r>
            <a:r>
              <a:rPr sz="900" dirty="0">
                <a:latin typeface="Times New Roman"/>
                <a:cs typeface="Times New Roman"/>
              </a:rPr>
              <a:t> </a:t>
            </a:r>
            <a:r>
              <a:rPr sz="900" dirty="0">
                <a:latin typeface="Palatino Linotype"/>
                <a:cs typeface="Palatino Linotype"/>
              </a:rPr>
              <a:t>or H. </a:t>
            </a:r>
            <a:r>
              <a:rPr sz="900" spc="-5" dirty="0">
                <a:latin typeface="Palatino Linotype"/>
                <a:cs typeface="Palatino Linotype"/>
              </a:rPr>
              <a:t>However, </a:t>
            </a:r>
            <a:r>
              <a:rPr sz="900" dirty="0">
                <a:latin typeface="Palatino Linotype"/>
                <a:cs typeface="Palatino Linotype"/>
              </a:rPr>
              <a:t>EPR </a:t>
            </a:r>
            <a:r>
              <a:rPr sz="900" spc="-5" dirty="0">
                <a:latin typeface="Palatino Linotype"/>
                <a:cs typeface="Palatino Linotype"/>
              </a:rPr>
              <a:t>studies are  carried out at </a:t>
            </a:r>
            <a:r>
              <a:rPr sz="900" dirty="0">
                <a:latin typeface="Palatino Linotype"/>
                <a:cs typeface="Palatino Linotype"/>
              </a:rPr>
              <a:t>a </a:t>
            </a:r>
            <a:r>
              <a:rPr sz="900" spc="-5" dirty="0">
                <a:latin typeface="Palatino Linotype"/>
                <a:cs typeface="Palatino Linotype"/>
              </a:rPr>
              <a:t>constant frequency </a:t>
            </a:r>
            <a:r>
              <a:rPr sz="900" dirty="0">
                <a:latin typeface="Palatino Linotype"/>
                <a:cs typeface="Palatino Linotype"/>
              </a:rPr>
              <a:t>(</a:t>
            </a:r>
            <a:r>
              <a:rPr sz="900" dirty="0">
                <a:latin typeface="Symbol"/>
                <a:cs typeface="Symbol"/>
              </a:rPr>
              <a:t></a:t>
            </a:r>
            <a:r>
              <a:rPr sz="900" dirty="0">
                <a:latin typeface="Palatino Linotype"/>
                <a:cs typeface="Palatino Linotype"/>
              </a:rPr>
              <a:t>), by </a:t>
            </a:r>
            <a:r>
              <a:rPr sz="900" spc="-5" dirty="0">
                <a:latin typeface="Palatino Linotype"/>
                <a:cs typeface="Palatino Linotype"/>
              </a:rPr>
              <a:t>varying magnetic field (H). For </a:t>
            </a:r>
            <a:r>
              <a:rPr sz="900" dirty="0">
                <a:latin typeface="Palatino Linotype"/>
                <a:cs typeface="Palatino Linotype"/>
              </a:rPr>
              <a:t>a </a:t>
            </a:r>
            <a:r>
              <a:rPr sz="900" spc="-5" dirty="0">
                <a:latin typeface="Palatino Linotype"/>
                <a:cs typeface="Palatino Linotype"/>
              </a:rPr>
              <a:t>free electron, the  </a:t>
            </a:r>
            <a:r>
              <a:rPr sz="900" dirty="0">
                <a:latin typeface="Palatino Linotype"/>
                <a:cs typeface="Palatino Linotype"/>
              </a:rPr>
              <a:t>g </a:t>
            </a:r>
            <a:r>
              <a:rPr sz="900" spc="-5" dirty="0">
                <a:latin typeface="Palatino Linotype"/>
                <a:cs typeface="Palatino Linotype"/>
              </a:rPr>
              <a:t>value is 2.0023. Since </a:t>
            </a:r>
            <a:r>
              <a:rPr sz="900" dirty="0">
                <a:latin typeface="Palatino Linotype"/>
                <a:cs typeface="Palatino Linotype"/>
              </a:rPr>
              <a:t>h </a:t>
            </a:r>
            <a:r>
              <a:rPr sz="900" spc="-5" dirty="0">
                <a:latin typeface="Palatino Linotype"/>
                <a:cs typeface="Palatino Linotype"/>
              </a:rPr>
              <a:t>and </a:t>
            </a:r>
            <a:r>
              <a:rPr sz="900" dirty="0">
                <a:latin typeface="Symbol"/>
                <a:cs typeface="Symbol"/>
              </a:rPr>
              <a:t></a:t>
            </a:r>
            <a:r>
              <a:rPr sz="900" dirty="0">
                <a:latin typeface="Times New Roman"/>
                <a:cs typeface="Times New Roman"/>
              </a:rPr>
              <a:t> </a:t>
            </a:r>
            <a:r>
              <a:rPr sz="900" spc="-5" dirty="0">
                <a:latin typeface="Palatino Linotype"/>
                <a:cs typeface="Palatino Linotype"/>
              </a:rPr>
              <a:t>are constants, one </a:t>
            </a:r>
            <a:r>
              <a:rPr sz="900" dirty="0">
                <a:latin typeface="Palatino Linotype"/>
                <a:cs typeface="Palatino Linotype"/>
              </a:rPr>
              <a:t>can </a:t>
            </a:r>
            <a:r>
              <a:rPr sz="900" spc="-5" dirty="0">
                <a:latin typeface="Palatino Linotype"/>
                <a:cs typeface="Palatino Linotype"/>
              </a:rPr>
              <a:t>calculate the </a:t>
            </a:r>
            <a:r>
              <a:rPr sz="900" dirty="0">
                <a:latin typeface="Palatino Linotype"/>
                <a:cs typeface="Palatino Linotype"/>
              </a:rPr>
              <a:t>g </a:t>
            </a:r>
            <a:r>
              <a:rPr sz="900" spc="-5" dirty="0">
                <a:latin typeface="Palatino Linotype"/>
                <a:cs typeface="Palatino Linotype"/>
              </a:rPr>
              <a:t>factor. This factor  determines the divergence of the Zeeman levels of the unpaired electron in </a:t>
            </a:r>
            <a:r>
              <a:rPr sz="900" dirty="0">
                <a:latin typeface="Palatino Linotype"/>
                <a:cs typeface="Palatino Linotype"/>
              </a:rPr>
              <a:t>a </a:t>
            </a:r>
            <a:r>
              <a:rPr sz="900" spc="-5" dirty="0">
                <a:latin typeface="Palatino Linotype"/>
                <a:cs typeface="Palatino Linotype"/>
              </a:rPr>
              <a:t>magnetic field  and is characteristic of the spin</a:t>
            </a:r>
            <a:r>
              <a:rPr sz="900" dirty="0">
                <a:latin typeface="Palatino Linotype"/>
                <a:cs typeface="Palatino Linotype"/>
              </a:rPr>
              <a:t> </a:t>
            </a:r>
            <a:r>
              <a:rPr sz="900" spc="-5" dirty="0">
                <a:latin typeface="Palatino Linotype"/>
                <a:cs typeface="Palatino Linotype"/>
              </a:rPr>
              <a:t>system.</a:t>
            </a:r>
            <a:endParaRPr sz="900">
              <a:latin typeface="Palatino Linotype"/>
              <a:cs typeface="Palatino Linotype"/>
            </a:endParaRPr>
          </a:p>
          <a:p>
            <a:pPr marL="224790" marR="42545" algn="just">
              <a:lnSpc>
                <a:spcPct val="114799"/>
              </a:lnSpc>
              <a:spcBef>
                <a:spcPts val="575"/>
              </a:spcBef>
            </a:pPr>
            <a:r>
              <a:rPr sz="900" dirty="0">
                <a:latin typeface="Palatino Linotype"/>
                <a:cs typeface="Palatino Linotype"/>
              </a:rPr>
              <a:t>In </a:t>
            </a:r>
            <a:r>
              <a:rPr sz="900" spc="-5" dirty="0">
                <a:latin typeface="Palatino Linotype"/>
                <a:cs typeface="Palatino Linotype"/>
              </a:rPr>
              <a:t>the crystal systems, the electron spins couple with the orbital motions and the </a:t>
            </a:r>
            <a:r>
              <a:rPr sz="900" dirty="0">
                <a:latin typeface="Palatino Linotype"/>
                <a:cs typeface="Palatino Linotype"/>
              </a:rPr>
              <a:t>g </a:t>
            </a:r>
            <a:r>
              <a:rPr sz="900" spc="-5" dirty="0">
                <a:latin typeface="Palatino Linotype"/>
                <a:cs typeface="Palatino Linotype"/>
              </a:rPr>
              <a:t>value is </a:t>
            </a:r>
            <a:r>
              <a:rPr sz="900" dirty="0">
                <a:latin typeface="Palatino Linotype"/>
                <a:cs typeface="Palatino Linotype"/>
              </a:rPr>
              <a:t>a  </a:t>
            </a:r>
            <a:r>
              <a:rPr sz="900" spc="-5" dirty="0">
                <a:latin typeface="Palatino Linotype"/>
                <a:cs typeface="Palatino Linotype"/>
              </a:rPr>
              <a:t>measure of the spin and orbital contributions to the total magnetic moment of the unpaired  electron and any deviation of magnetic moment from the free spin value is due to the spin-  orbit interaction. It is known that the crystal field removes only the orbital degeneracy of the  ground terms of the central metal ion either partially </a:t>
            </a:r>
            <a:r>
              <a:rPr sz="900" dirty="0">
                <a:latin typeface="Palatino Linotype"/>
                <a:cs typeface="Palatino Linotype"/>
              </a:rPr>
              <a:t>or </a:t>
            </a:r>
            <a:r>
              <a:rPr sz="900" spc="-5" dirty="0">
                <a:latin typeface="Palatino Linotype"/>
                <a:cs typeface="Palatino Linotype"/>
              </a:rPr>
              <a:t>completely. The strong electrical  fields of the surrounding ligands results in “Stark Splitting” of the energy levels of the  paramagnetic ion. The nature and amount of splitting strongly depends on the symmetry of  the crystalline electric field. The Stark splitting of the free ion levels in the crystal field  determines the magnetic behaviour of the paramagnetic ion in </a:t>
            </a:r>
            <a:r>
              <a:rPr sz="900" dirty="0">
                <a:latin typeface="Palatino Linotype"/>
                <a:cs typeface="Palatino Linotype"/>
              </a:rPr>
              <a:t>a </a:t>
            </a:r>
            <a:r>
              <a:rPr sz="900" spc="-5" dirty="0">
                <a:latin typeface="Palatino Linotype"/>
                <a:cs typeface="Palatino Linotype"/>
              </a:rPr>
              <a:t>crystal. Whenever there is </a:t>
            </a:r>
            <a:r>
              <a:rPr sz="900" dirty="0">
                <a:latin typeface="Palatino Linotype"/>
                <a:cs typeface="Palatino Linotype"/>
              </a:rPr>
              <a:t>a  </a:t>
            </a:r>
            <a:r>
              <a:rPr sz="900" spc="-5" dirty="0">
                <a:latin typeface="Palatino Linotype"/>
                <a:cs typeface="Palatino Linotype"/>
              </a:rPr>
              <a:t>contribution from the unquenched orbital angular momentum, the measured </a:t>
            </a:r>
            <a:r>
              <a:rPr sz="900" dirty="0">
                <a:latin typeface="Palatino Linotype"/>
                <a:cs typeface="Palatino Linotype"/>
              </a:rPr>
              <a:t>g </a:t>
            </a:r>
            <a:r>
              <a:rPr sz="900" spc="-5" dirty="0">
                <a:latin typeface="Palatino Linotype"/>
                <a:cs typeface="Palatino Linotype"/>
              </a:rPr>
              <a:t>values are  isotropic </a:t>
            </a:r>
            <a:r>
              <a:rPr sz="900" dirty="0">
                <a:latin typeface="Palatino Linotype"/>
                <a:cs typeface="Palatino Linotype"/>
              </a:rPr>
              <a:t>as a </a:t>
            </a:r>
            <a:r>
              <a:rPr sz="900" spc="-5" dirty="0">
                <a:latin typeface="Palatino Linotype"/>
                <a:cs typeface="Palatino Linotype"/>
              </a:rPr>
              <a:t>result of the asymmetric crystal field since the contribution from the orbital  motion is anisotropic. To decide the ultimate ground state of </a:t>
            </a:r>
            <a:r>
              <a:rPr sz="900" dirty="0">
                <a:latin typeface="Palatino Linotype"/>
                <a:cs typeface="Palatino Linotype"/>
              </a:rPr>
              <a:t>a </a:t>
            </a:r>
            <a:r>
              <a:rPr sz="900" spc="-5" dirty="0">
                <a:latin typeface="Palatino Linotype"/>
                <a:cs typeface="Palatino Linotype"/>
              </a:rPr>
              <a:t>paramagnetic ion in the  crystal, the two important theorems, Kramers and Jahn-Teller, are useful. Using group  theory, one can know the nature of the splitting of the free ion levels in the crystal fields of  various symmetries.</a:t>
            </a:r>
            <a:endParaRPr sz="900">
              <a:latin typeface="Palatino Linotype"/>
              <a:cs typeface="Palatino Linotype"/>
            </a:endParaRPr>
          </a:p>
          <a:p>
            <a:pPr marL="224790" marR="42545" algn="just">
              <a:lnSpc>
                <a:spcPct val="114799"/>
              </a:lnSpc>
              <a:spcBef>
                <a:spcPts val="600"/>
              </a:spcBef>
            </a:pPr>
            <a:r>
              <a:rPr sz="900" spc="-5" dirty="0">
                <a:latin typeface="Palatino Linotype"/>
                <a:cs typeface="Palatino Linotype"/>
              </a:rPr>
              <a:t>Jahn-Teller theorem states that any nonlinear molecule in </a:t>
            </a:r>
            <a:r>
              <a:rPr sz="900" dirty="0">
                <a:latin typeface="Palatino Linotype"/>
                <a:cs typeface="Palatino Linotype"/>
              </a:rPr>
              <a:t>an </a:t>
            </a:r>
            <a:r>
              <a:rPr sz="900" spc="-5" dirty="0">
                <a:latin typeface="Palatino Linotype"/>
                <a:cs typeface="Palatino Linotype"/>
              </a:rPr>
              <a:t>electronically degenerate  ground state is unstable and tends to distort in order to remove this degeneracy. </a:t>
            </a:r>
            <a:r>
              <a:rPr sz="900" dirty="0">
                <a:latin typeface="Palatino Linotype"/>
                <a:cs typeface="Palatino Linotype"/>
              </a:rPr>
              <a:t>The  </a:t>
            </a:r>
            <a:r>
              <a:rPr sz="900" spc="-5" dirty="0">
                <a:latin typeface="Palatino Linotype"/>
                <a:cs typeface="Palatino Linotype"/>
              </a:rPr>
              <a:t>direction of distortion which results in greatest stabilization can often </a:t>
            </a:r>
            <a:r>
              <a:rPr sz="900" dirty="0">
                <a:latin typeface="Palatino Linotype"/>
                <a:cs typeface="Palatino Linotype"/>
              </a:rPr>
              <a:t>be </a:t>
            </a:r>
            <a:r>
              <a:rPr sz="900" spc="-5" dirty="0">
                <a:latin typeface="Palatino Linotype"/>
                <a:cs typeface="Palatino Linotype"/>
              </a:rPr>
              <a:t>deduced from EPR  and other spectroscopic</a:t>
            </a:r>
            <a:r>
              <a:rPr sz="900" spc="5" dirty="0">
                <a:latin typeface="Palatino Linotype"/>
                <a:cs typeface="Palatino Linotype"/>
              </a:rPr>
              <a:t> </a:t>
            </a:r>
            <a:r>
              <a:rPr sz="900" spc="-5" dirty="0">
                <a:latin typeface="Palatino Linotype"/>
                <a:cs typeface="Palatino Linotype"/>
              </a:rPr>
              <a:t>data.</a:t>
            </a:r>
            <a:endParaRPr sz="900">
              <a:latin typeface="Palatino Linotype"/>
              <a:cs typeface="Palatino Linotype"/>
            </a:endParaRPr>
          </a:p>
          <a:p>
            <a:pPr marL="224790" marR="43180" algn="just">
              <a:lnSpc>
                <a:spcPct val="114799"/>
              </a:lnSpc>
              <a:spcBef>
                <a:spcPts val="595"/>
              </a:spcBef>
            </a:pPr>
            <a:r>
              <a:rPr sz="900" spc="-5" dirty="0">
                <a:latin typeface="Palatino Linotype"/>
                <a:cs typeface="Palatino Linotype"/>
              </a:rPr>
              <a:t>Kramers’ theorem deals with restrictions to the amount of </a:t>
            </a:r>
            <a:r>
              <a:rPr sz="900" dirty="0">
                <a:latin typeface="Palatino Linotype"/>
                <a:cs typeface="Palatino Linotype"/>
              </a:rPr>
              <a:t>spin </a:t>
            </a:r>
            <a:r>
              <a:rPr sz="900" spc="-5" dirty="0">
                <a:latin typeface="Palatino Linotype"/>
                <a:cs typeface="Palatino Linotype"/>
              </a:rPr>
              <a:t>degeneracy </a:t>
            </a:r>
            <a:r>
              <a:rPr sz="900" dirty="0">
                <a:latin typeface="Palatino Linotype"/>
                <a:cs typeface="Palatino Linotype"/>
              </a:rPr>
              <a:t>which can </a:t>
            </a:r>
            <a:r>
              <a:rPr sz="900" spc="-5" dirty="0">
                <a:latin typeface="Palatino Linotype"/>
                <a:cs typeface="Palatino Linotype"/>
              </a:rPr>
              <a:t>be  removed </a:t>
            </a:r>
            <a:r>
              <a:rPr sz="900" dirty="0">
                <a:latin typeface="Palatino Linotype"/>
                <a:cs typeface="Palatino Linotype"/>
              </a:rPr>
              <a:t>by a </a:t>
            </a:r>
            <a:r>
              <a:rPr sz="900" spc="-5" dirty="0">
                <a:latin typeface="Palatino Linotype"/>
                <a:cs typeface="Palatino Linotype"/>
              </a:rPr>
              <a:t>purely electrostatic field. If the system contains </a:t>
            </a:r>
            <a:r>
              <a:rPr sz="900" dirty="0">
                <a:latin typeface="Palatino Linotype"/>
                <a:cs typeface="Palatino Linotype"/>
              </a:rPr>
              <a:t>an </a:t>
            </a:r>
            <a:r>
              <a:rPr sz="900" spc="-5" dirty="0">
                <a:latin typeface="Palatino Linotype"/>
                <a:cs typeface="Palatino Linotype"/>
              </a:rPr>
              <a:t>odd number of electrons,  such </a:t>
            </a:r>
            <a:r>
              <a:rPr sz="900" dirty="0">
                <a:latin typeface="Palatino Linotype"/>
                <a:cs typeface="Palatino Linotype"/>
              </a:rPr>
              <a:t>an </a:t>
            </a:r>
            <a:r>
              <a:rPr sz="900" spc="-5" dirty="0">
                <a:latin typeface="Palatino Linotype"/>
                <a:cs typeface="Palatino Linotype"/>
              </a:rPr>
              <a:t>electrostatic field cannot reduce the degeneracy of any level below two. Each pair  forms what is known </a:t>
            </a:r>
            <a:r>
              <a:rPr sz="900" dirty="0">
                <a:latin typeface="Palatino Linotype"/>
                <a:cs typeface="Palatino Linotype"/>
              </a:rPr>
              <a:t>as a </a:t>
            </a:r>
            <a:r>
              <a:rPr sz="900" spc="-5" dirty="0">
                <a:latin typeface="Palatino Linotype"/>
                <a:cs typeface="Palatino Linotype"/>
              </a:rPr>
              <a:t>Kramers’ doublet, which can </a:t>
            </a:r>
            <a:r>
              <a:rPr sz="900" dirty="0">
                <a:latin typeface="Palatino Linotype"/>
                <a:cs typeface="Palatino Linotype"/>
              </a:rPr>
              <a:t>be </a:t>
            </a:r>
            <a:r>
              <a:rPr sz="900" spc="-5" dirty="0">
                <a:latin typeface="Palatino Linotype"/>
                <a:cs typeface="Palatino Linotype"/>
              </a:rPr>
              <a:t>separated only </a:t>
            </a:r>
            <a:r>
              <a:rPr sz="900" dirty="0">
                <a:latin typeface="Palatino Linotype"/>
                <a:cs typeface="Palatino Linotype"/>
              </a:rPr>
              <a:t>by a </a:t>
            </a:r>
            <a:r>
              <a:rPr sz="900" spc="-5" dirty="0">
                <a:latin typeface="Palatino Linotype"/>
                <a:cs typeface="Palatino Linotype"/>
              </a:rPr>
              <a:t>magnetic  field. For example, Fe(III) and Mn(II) belonging to </a:t>
            </a:r>
            <a:r>
              <a:rPr sz="900" dirty="0">
                <a:latin typeface="Palatino Linotype"/>
                <a:cs typeface="Palatino Linotype"/>
              </a:rPr>
              <a:t>d</a:t>
            </a:r>
            <a:r>
              <a:rPr sz="825" baseline="25252" dirty="0">
                <a:latin typeface="Palatino Linotype"/>
                <a:cs typeface="Palatino Linotype"/>
              </a:rPr>
              <a:t>5 </a:t>
            </a:r>
            <a:r>
              <a:rPr sz="900" spc="-5" dirty="0">
                <a:latin typeface="Palatino Linotype"/>
                <a:cs typeface="Palatino Linotype"/>
              </a:rPr>
              <a:t>configuration, exhibit three Kramers’  doublets labeled </a:t>
            </a:r>
            <a:r>
              <a:rPr sz="900" dirty="0">
                <a:latin typeface="Palatino Linotype"/>
                <a:cs typeface="Palatino Linotype"/>
              </a:rPr>
              <a:t>as </a:t>
            </a:r>
            <a:r>
              <a:rPr sz="900" spc="-5" dirty="0">
                <a:latin typeface="Symbol"/>
                <a:cs typeface="Symbol"/>
              </a:rPr>
              <a:t></a:t>
            </a:r>
            <a:r>
              <a:rPr sz="900" spc="-5" dirty="0">
                <a:latin typeface="Palatino Linotype"/>
                <a:cs typeface="Palatino Linotype"/>
              </a:rPr>
              <a:t>5/2</a:t>
            </a:r>
            <a:r>
              <a:rPr sz="900" spc="-5" dirty="0">
                <a:latin typeface="Symbol"/>
                <a:cs typeface="Symbol"/>
              </a:rPr>
              <a:t></a:t>
            </a:r>
            <a:r>
              <a:rPr sz="900" spc="-5" dirty="0">
                <a:latin typeface="Palatino Linotype"/>
                <a:cs typeface="Palatino Linotype"/>
              </a:rPr>
              <a:t>, </a:t>
            </a:r>
            <a:r>
              <a:rPr sz="900" spc="-5" dirty="0">
                <a:latin typeface="Symbol"/>
                <a:cs typeface="Symbol"/>
              </a:rPr>
              <a:t></a:t>
            </a:r>
            <a:r>
              <a:rPr sz="900" spc="-5" dirty="0">
                <a:latin typeface="Palatino Linotype"/>
                <a:cs typeface="Palatino Linotype"/>
              </a:rPr>
              <a:t>3/2</a:t>
            </a:r>
            <a:r>
              <a:rPr sz="900" spc="-5" dirty="0">
                <a:latin typeface="Symbol"/>
                <a:cs typeface="Symbol"/>
              </a:rPr>
              <a:t></a:t>
            </a:r>
            <a:r>
              <a:rPr sz="900" spc="-5" dirty="0">
                <a:latin typeface="Times New Roman"/>
                <a:cs typeface="Times New Roman"/>
              </a:rPr>
              <a:t> </a:t>
            </a:r>
            <a:r>
              <a:rPr sz="900" spc="-5" dirty="0">
                <a:latin typeface="Palatino Linotype"/>
                <a:cs typeface="Palatino Linotype"/>
              </a:rPr>
              <a:t>and </a:t>
            </a:r>
            <a:r>
              <a:rPr sz="900" spc="-5" dirty="0">
                <a:latin typeface="Symbol"/>
                <a:cs typeface="Symbol"/>
              </a:rPr>
              <a:t></a:t>
            </a:r>
            <a:r>
              <a:rPr sz="900" spc="-5" dirty="0">
                <a:latin typeface="Palatino Linotype"/>
                <a:cs typeface="Palatino Linotype"/>
              </a:rPr>
              <a:t>1/2</a:t>
            </a:r>
            <a:r>
              <a:rPr sz="900" spc="-5" dirty="0">
                <a:latin typeface="Symbol"/>
                <a:cs typeface="Symbol"/>
              </a:rPr>
              <a:t></a:t>
            </a:r>
            <a:r>
              <a:rPr sz="900" spc="-5" dirty="0">
                <a:latin typeface="Palatino Linotype"/>
                <a:cs typeface="Palatino Linotype"/>
              </a:rPr>
              <a:t>.</a:t>
            </a:r>
            <a:endParaRPr sz="900">
              <a:latin typeface="Palatino Linotype"/>
              <a:cs typeface="Palatino Linotype"/>
            </a:endParaRPr>
          </a:p>
          <a:p>
            <a:pPr marL="224790" marR="43180" algn="just">
              <a:lnSpc>
                <a:spcPct val="112200"/>
              </a:lnSpc>
              <a:spcBef>
                <a:spcPts val="630"/>
              </a:spcBef>
            </a:pPr>
            <a:r>
              <a:rPr sz="900" dirty="0">
                <a:latin typeface="Palatino Linotype"/>
                <a:cs typeface="Palatino Linotype"/>
              </a:rPr>
              <a:t>If </a:t>
            </a:r>
            <a:r>
              <a:rPr sz="900" spc="-5" dirty="0">
                <a:latin typeface="Palatino Linotype"/>
                <a:cs typeface="Palatino Linotype"/>
              </a:rPr>
              <a:t>the central metal </a:t>
            </a:r>
            <a:r>
              <a:rPr sz="900" dirty="0">
                <a:latin typeface="Palatino Linotype"/>
                <a:cs typeface="Palatino Linotype"/>
              </a:rPr>
              <a:t>ion also </a:t>
            </a:r>
            <a:r>
              <a:rPr sz="900" spc="-5" dirty="0">
                <a:latin typeface="Palatino Linotype"/>
                <a:cs typeface="Palatino Linotype"/>
              </a:rPr>
              <a:t>possesses </a:t>
            </a:r>
            <a:r>
              <a:rPr sz="900" dirty="0">
                <a:latin typeface="Palatino Linotype"/>
                <a:cs typeface="Palatino Linotype"/>
              </a:rPr>
              <a:t>a </a:t>
            </a:r>
            <a:r>
              <a:rPr sz="900" spc="-5" dirty="0">
                <a:latin typeface="Palatino Linotype"/>
                <a:cs typeface="Palatino Linotype"/>
              </a:rPr>
              <a:t>non-zero nuclear spin, </a:t>
            </a:r>
            <a:r>
              <a:rPr sz="900" dirty="0">
                <a:latin typeface="Palatino Linotype"/>
                <a:cs typeface="Palatino Linotype"/>
              </a:rPr>
              <a:t>I, </a:t>
            </a:r>
            <a:r>
              <a:rPr sz="900" spc="-5" dirty="0">
                <a:latin typeface="Palatino Linotype"/>
                <a:cs typeface="Palatino Linotype"/>
              </a:rPr>
              <a:t>then hyperfine </a:t>
            </a:r>
            <a:r>
              <a:rPr sz="900" dirty="0">
                <a:latin typeface="Palatino Linotype"/>
                <a:cs typeface="Palatino Linotype"/>
              </a:rPr>
              <a:t>splitting  </a:t>
            </a:r>
            <a:r>
              <a:rPr sz="900" spc="-5" dirty="0">
                <a:latin typeface="Palatino Linotype"/>
                <a:cs typeface="Palatino Linotype"/>
              </a:rPr>
              <a:t>occurs as </a:t>
            </a:r>
            <a:r>
              <a:rPr sz="900" dirty="0">
                <a:latin typeface="Palatino Linotype"/>
                <a:cs typeface="Palatino Linotype"/>
              </a:rPr>
              <a:t>a </a:t>
            </a:r>
            <a:r>
              <a:rPr sz="900" spc="-5" dirty="0">
                <a:latin typeface="Palatino Linotype"/>
                <a:cs typeface="Palatino Linotype"/>
              </a:rPr>
              <a:t>result of the interaction between the nuclear magnetic moment and the electronic  magnetic moment. The measurement of </a:t>
            </a:r>
            <a:r>
              <a:rPr sz="900" dirty="0">
                <a:latin typeface="Palatino Linotype"/>
                <a:cs typeface="Palatino Linotype"/>
              </a:rPr>
              <a:t>g </a:t>
            </a:r>
            <a:r>
              <a:rPr sz="900" spc="-5" dirty="0">
                <a:latin typeface="Palatino Linotype"/>
                <a:cs typeface="Palatino Linotype"/>
              </a:rPr>
              <a:t>value and hyperfine splitting factor</a:t>
            </a:r>
            <a:r>
              <a:rPr sz="900" spc="95" dirty="0">
                <a:latin typeface="Palatino Linotype"/>
                <a:cs typeface="Palatino Linotype"/>
              </a:rPr>
              <a:t> </a:t>
            </a:r>
            <a:r>
              <a:rPr sz="900" spc="-5" dirty="0">
                <a:latin typeface="Palatino Linotype"/>
                <a:cs typeface="Palatino Linotype"/>
              </a:rPr>
              <a:t>provides</a:t>
            </a:r>
            <a:endParaRPr sz="900">
              <a:latin typeface="Palatino Linotype"/>
              <a:cs typeface="Palatino Linotyp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448" y="611949"/>
            <a:ext cx="4967605" cy="4377055"/>
          </a:xfrm>
          <a:prstGeom prst="rect">
            <a:avLst/>
          </a:prstGeom>
        </p:spPr>
        <p:txBody>
          <a:bodyPr vert="horz" wrap="square" lIns="0" tIns="12700" rIns="0" bIns="0" rtlCol="0">
            <a:spAutoFit/>
          </a:bodyPr>
          <a:lstStyle/>
          <a:p>
            <a:pPr marL="38100">
              <a:lnSpc>
                <a:spcPct val="100000"/>
              </a:lnSpc>
              <a:spcBef>
                <a:spcPts val="100"/>
              </a:spcBef>
            </a:pPr>
            <a:r>
              <a:rPr sz="750" spc="50" dirty="0">
                <a:latin typeface="Calibri"/>
                <a:cs typeface="Calibri"/>
              </a:rPr>
              <a:t>4 </a:t>
            </a:r>
            <a:r>
              <a:rPr sz="750" spc="40" dirty="0">
                <a:latin typeface="Calibri"/>
                <a:cs typeface="Calibri"/>
              </a:rPr>
              <a:t>Advanced </a:t>
            </a:r>
            <a:r>
              <a:rPr sz="750" spc="30" dirty="0">
                <a:latin typeface="Calibri"/>
                <a:cs typeface="Calibri"/>
              </a:rPr>
              <a:t>Aspects </a:t>
            </a:r>
            <a:r>
              <a:rPr sz="750" spc="35" dirty="0">
                <a:latin typeface="Calibri"/>
                <a:cs typeface="Calibri"/>
              </a:rPr>
              <a:t>of</a:t>
            </a:r>
            <a:r>
              <a:rPr sz="750" spc="-20" dirty="0">
                <a:latin typeface="Calibri"/>
                <a:cs typeface="Calibri"/>
              </a:rPr>
              <a:t> </a:t>
            </a:r>
            <a:r>
              <a:rPr sz="750" spc="30" dirty="0">
                <a:latin typeface="Calibri"/>
                <a:cs typeface="Calibri"/>
              </a:rPr>
              <a:t>Spectroscopy</a:t>
            </a:r>
            <a:endParaRPr sz="750">
              <a:latin typeface="Calibri"/>
              <a:cs typeface="Calibri"/>
            </a:endParaRPr>
          </a:p>
          <a:p>
            <a:pPr>
              <a:lnSpc>
                <a:spcPct val="100000"/>
              </a:lnSpc>
              <a:spcBef>
                <a:spcPts val="5"/>
              </a:spcBef>
            </a:pPr>
            <a:endParaRPr sz="1000">
              <a:latin typeface="Times New Roman"/>
              <a:cs typeface="Times New Roman"/>
            </a:endParaRPr>
          </a:p>
          <a:p>
            <a:pPr marL="183515" marR="94615" algn="just">
              <a:lnSpc>
                <a:spcPct val="112200"/>
              </a:lnSpc>
            </a:pPr>
            <a:r>
              <a:rPr sz="900" dirty="0">
                <a:latin typeface="Palatino Linotype"/>
                <a:cs typeface="Palatino Linotype"/>
              </a:rPr>
              <a:t>Electronic </a:t>
            </a:r>
            <a:r>
              <a:rPr sz="900" spc="-5" dirty="0">
                <a:latin typeface="Palatino Linotype"/>
                <a:cs typeface="Palatino Linotype"/>
              </a:rPr>
              <a:t>absorption </a:t>
            </a:r>
            <a:r>
              <a:rPr sz="900" dirty="0">
                <a:latin typeface="Palatino Linotype"/>
                <a:cs typeface="Palatino Linotype"/>
              </a:rPr>
              <a:t>spectrum is of two </a:t>
            </a:r>
            <a:r>
              <a:rPr sz="900" spc="-5" dirty="0">
                <a:latin typeface="Palatino Linotype"/>
                <a:cs typeface="Palatino Linotype"/>
              </a:rPr>
              <a:t>types. </a:t>
            </a:r>
            <a:r>
              <a:rPr sz="900" dirty="0">
                <a:latin typeface="Palatino Linotype"/>
                <a:cs typeface="Palatino Linotype"/>
              </a:rPr>
              <a:t>d-d </a:t>
            </a:r>
            <a:r>
              <a:rPr sz="900" spc="-5" dirty="0">
                <a:latin typeface="Palatino Linotype"/>
                <a:cs typeface="Palatino Linotype"/>
              </a:rPr>
              <a:t>spectrum </a:t>
            </a:r>
            <a:r>
              <a:rPr sz="900" dirty="0">
                <a:latin typeface="Palatino Linotype"/>
                <a:cs typeface="Palatino Linotype"/>
              </a:rPr>
              <a:t>and </a:t>
            </a:r>
            <a:r>
              <a:rPr sz="900" spc="-5" dirty="0">
                <a:latin typeface="Palatino Linotype"/>
                <a:cs typeface="Palatino Linotype"/>
              </a:rPr>
              <a:t>charge transfer spectrum.  </a:t>
            </a:r>
            <a:r>
              <a:rPr sz="900" dirty="0">
                <a:latin typeface="Palatino Linotype"/>
                <a:cs typeface="Palatino Linotype"/>
              </a:rPr>
              <a:t>d-d </a:t>
            </a:r>
            <a:r>
              <a:rPr sz="900" spc="-5" dirty="0">
                <a:latin typeface="Palatino Linotype"/>
                <a:cs typeface="Palatino Linotype"/>
              </a:rPr>
              <a:t>spectrum </a:t>
            </a:r>
            <a:r>
              <a:rPr sz="900" dirty="0">
                <a:latin typeface="Palatino Linotype"/>
                <a:cs typeface="Palatino Linotype"/>
              </a:rPr>
              <a:t>deals </a:t>
            </a:r>
            <a:r>
              <a:rPr sz="900" spc="-5" dirty="0">
                <a:latin typeface="Palatino Linotype"/>
                <a:cs typeface="Palatino Linotype"/>
              </a:rPr>
              <a:t>with </a:t>
            </a:r>
            <a:r>
              <a:rPr sz="900" dirty="0">
                <a:latin typeface="Palatino Linotype"/>
                <a:cs typeface="Palatino Linotype"/>
              </a:rPr>
              <a:t>the </a:t>
            </a:r>
            <a:r>
              <a:rPr sz="900" spc="-5" dirty="0">
                <a:latin typeface="Palatino Linotype"/>
                <a:cs typeface="Palatino Linotype"/>
              </a:rPr>
              <a:t>electronic transitions within the </a:t>
            </a:r>
            <a:r>
              <a:rPr sz="900" dirty="0">
                <a:latin typeface="Palatino Linotype"/>
                <a:cs typeface="Palatino Linotype"/>
              </a:rPr>
              <a:t>d-orbitals. In the charge –  transfer </a:t>
            </a:r>
            <a:r>
              <a:rPr sz="900" spc="-5" dirty="0">
                <a:latin typeface="Palatino Linotype"/>
                <a:cs typeface="Palatino Linotype"/>
              </a:rPr>
              <a:t>spectrum, electronic transitions </a:t>
            </a:r>
            <a:r>
              <a:rPr sz="900" dirty="0">
                <a:latin typeface="Palatino Linotype"/>
                <a:cs typeface="Palatino Linotype"/>
              </a:rPr>
              <a:t>occur </a:t>
            </a:r>
            <a:r>
              <a:rPr sz="900" spc="-5" dirty="0">
                <a:latin typeface="Palatino Linotype"/>
                <a:cs typeface="Palatino Linotype"/>
              </a:rPr>
              <a:t>from </a:t>
            </a:r>
            <a:r>
              <a:rPr sz="900" dirty="0">
                <a:latin typeface="Palatino Linotype"/>
                <a:cs typeface="Palatino Linotype"/>
              </a:rPr>
              <a:t>metal </a:t>
            </a:r>
            <a:r>
              <a:rPr sz="900" spc="-5" dirty="0">
                <a:latin typeface="Palatino Linotype"/>
                <a:cs typeface="Palatino Linotype"/>
              </a:rPr>
              <a:t>to ligand </a:t>
            </a:r>
            <a:r>
              <a:rPr sz="900" dirty="0">
                <a:latin typeface="Palatino Linotype"/>
                <a:cs typeface="Palatino Linotype"/>
              </a:rPr>
              <a:t>or</a:t>
            </a:r>
            <a:r>
              <a:rPr sz="900" spc="30" dirty="0">
                <a:latin typeface="Palatino Linotype"/>
                <a:cs typeface="Palatino Linotype"/>
              </a:rPr>
              <a:t> </a:t>
            </a:r>
            <a:r>
              <a:rPr sz="900" spc="-5" dirty="0">
                <a:latin typeface="Palatino Linotype"/>
                <a:cs typeface="Palatino Linotype"/>
              </a:rPr>
              <a:t>vice-versa.</a:t>
            </a:r>
            <a:endParaRPr sz="900">
              <a:latin typeface="Palatino Linotype"/>
              <a:cs typeface="Palatino Linotype"/>
            </a:endParaRPr>
          </a:p>
          <a:p>
            <a:pPr>
              <a:lnSpc>
                <a:spcPct val="100000"/>
              </a:lnSpc>
              <a:spcBef>
                <a:spcPts val="50"/>
              </a:spcBef>
            </a:pPr>
            <a:endParaRPr sz="1300">
              <a:latin typeface="Times New Roman"/>
              <a:cs typeface="Times New Roman"/>
            </a:endParaRPr>
          </a:p>
          <a:p>
            <a:pPr marL="183515">
              <a:lnSpc>
                <a:spcPct val="100000"/>
              </a:lnSpc>
              <a:spcBef>
                <a:spcPts val="5"/>
              </a:spcBef>
            </a:pPr>
            <a:r>
              <a:rPr sz="1100" b="1" spc="-5" dirty="0">
                <a:latin typeface="Palatino Linotype"/>
                <a:cs typeface="Palatino Linotype"/>
              </a:rPr>
              <a:t>2. Electronic spectra of transitions metal</a:t>
            </a:r>
            <a:r>
              <a:rPr sz="1100" b="1" spc="40" dirty="0">
                <a:latin typeface="Palatino Linotype"/>
                <a:cs typeface="Palatino Linotype"/>
              </a:rPr>
              <a:t> </a:t>
            </a:r>
            <a:r>
              <a:rPr sz="1100" b="1" spc="-5" dirty="0">
                <a:latin typeface="Palatino Linotype"/>
                <a:cs typeface="Palatino Linotype"/>
              </a:rPr>
              <a:t>complexes</a:t>
            </a:r>
            <a:endParaRPr sz="1100">
              <a:latin typeface="Palatino Linotype"/>
              <a:cs typeface="Palatino Linotype"/>
            </a:endParaRPr>
          </a:p>
          <a:p>
            <a:pPr marL="183515" algn="just">
              <a:lnSpc>
                <a:spcPct val="100000"/>
              </a:lnSpc>
              <a:spcBef>
                <a:spcPts val="730"/>
              </a:spcBef>
            </a:pPr>
            <a:r>
              <a:rPr sz="900" dirty="0">
                <a:latin typeface="Palatino Linotype"/>
                <a:cs typeface="Palatino Linotype"/>
              </a:rPr>
              <a:t>Electronic </a:t>
            </a:r>
            <a:r>
              <a:rPr sz="900" spc="-5" dirty="0">
                <a:latin typeface="Palatino Linotype"/>
                <a:cs typeface="Palatino Linotype"/>
              </a:rPr>
              <a:t>absorption spectroscopy requires consideration </a:t>
            </a:r>
            <a:r>
              <a:rPr sz="900" dirty="0">
                <a:latin typeface="Palatino Linotype"/>
                <a:cs typeface="Palatino Linotype"/>
              </a:rPr>
              <a:t>of the </a:t>
            </a:r>
            <a:r>
              <a:rPr sz="900" spc="-5" dirty="0">
                <a:latin typeface="Palatino Linotype"/>
                <a:cs typeface="Palatino Linotype"/>
              </a:rPr>
              <a:t>following</a:t>
            </a:r>
            <a:r>
              <a:rPr sz="900" spc="145" dirty="0">
                <a:latin typeface="Palatino Linotype"/>
                <a:cs typeface="Palatino Linotype"/>
              </a:rPr>
              <a:t> </a:t>
            </a:r>
            <a:r>
              <a:rPr sz="900" spc="-5" dirty="0">
                <a:latin typeface="Palatino Linotype"/>
                <a:cs typeface="Palatino Linotype"/>
              </a:rPr>
              <a:t>principles:</a:t>
            </a:r>
            <a:endParaRPr sz="900">
              <a:latin typeface="Palatino Linotype"/>
              <a:cs typeface="Palatino Linotype"/>
            </a:endParaRPr>
          </a:p>
          <a:p>
            <a:pPr marL="410209" marR="93980" indent="-227329" algn="just">
              <a:lnSpc>
                <a:spcPct val="110600"/>
              </a:lnSpc>
              <a:spcBef>
                <a:spcPts val="600"/>
              </a:spcBef>
              <a:buFont typeface="Palatino Linotype"/>
              <a:buAutoNum type="alphaLcPeriod"/>
              <a:tabLst>
                <a:tab pos="410845" algn="l"/>
              </a:tabLst>
            </a:pPr>
            <a:r>
              <a:rPr sz="900" i="1" dirty="0">
                <a:latin typeface="Palatino Linotype"/>
                <a:cs typeface="Palatino Linotype"/>
              </a:rPr>
              <a:t>Franck-Condon Principle: </a:t>
            </a:r>
            <a:r>
              <a:rPr sz="900" spc="-5" dirty="0">
                <a:latin typeface="Palatino Linotype"/>
                <a:cs typeface="Palatino Linotype"/>
              </a:rPr>
              <a:t>Electronic transitions occur </a:t>
            </a:r>
            <a:r>
              <a:rPr sz="900" dirty="0">
                <a:latin typeface="Palatino Linotype"/>
                <a:cs typeface="Palatino Linotype"/>
              </a:rPr>
              <a:t>in a very short </a:t>
            </a:r>
            <a:r>
              <a:rPr sz="900" spc="-5" dirty="0">
                <a:latin typeface="Palatino Linotype"/>
                <a:cs typeface="Palatino Linotype"/>
              </a:rPr>
              <a:t>time (about 10</a:t>
            </a:r>
            <a:r>
              <a:rPr sz="825" spc="-7" baseline="25252" dirty="0">
                <a:latin typeface="Palatino Linotype"/>
                <a:cs typeface="Palatino Linotype"/>
              </a:rPr>
              <a:t>-15 </a:t>
            </a:r>
            <a:r>
              <a:rPr sz="550" spc="-5" dirty="0">
                <a:latin typeface="Palatino Linotype"/>
                <a:cs typeface="Palatino Linotype"/>
              </a:rPr>
              <a:t> </a:t>
            </a:r>
            <a:r>
              <a:rPr sz="900" dirty="0">
                <a:latin typeface="Palatino Linotype"/>
                <a:cs typeface="Palatino Linotype"/>
              </a:rPr>
              <a:t>sec.) and hence the atoms in a molecule do </a:t>
            </a:r>
            <a:r>
              <a:rPr sz="900" spc="-10" dirty="0">
                <a:latin typeface="Palatino Linotype"/>
                <a:cs typeface="Palatino Linotype"/>
              </a:rPr>
              <a:t>not </a:t>
            </a:r>
            <a:r>
              <a:rPr sz="900" dirty="0">
                <a:latin typeface="Palatino Linotype"/>
                <a:cs typeface="Palatino Linotype"/>
              </a:rPr>
              <a:t>have </a:t>
            </a:r>
            <a:r>
              <a:rPr sz="900" spc="-5" dirty="0">
                <a:latin typeface="Palatino Linotype"/>
                <a:cs typeface="Palatino Linotype"/>
              </a:rPr>
              <a:t>time </a:t>
            </a:r>
            <a:r>
              <a:rPr sz="900" dirty="0">
                <a:latin typeface="Palatino Linotype"/>
                <a:cs typeface="Palatino Linotype"/>
              </a:rPr>
              <a:t>to change position appreciably  during </a:t>
            </a:r>
            <a:r>
              <a:rPr sz="900" spc="-5" dirty="0">
                <a:latin typeface="Palatino Linotype"/>
                <a:cs typeface="Palatino Linotype"/>
              </a:rPr>
              <a:t>electronic transition .So </a:t>
            </a:r>
            <a:r>
              <a:rPr sz="900" dirty="0">
                <a:latin typeface="Palatino Linotype"/>
                <a:cs typeface="Palatino Linotype"/>
              </a:rPr>
              <a:t>the </a:t>
            </a:r>
            <a:r>
              <a:rPr sz="900" spc="-5" dirty="0">
                <a:latin typeface="Palatino Linotype"/>
                <a:cs typeface="Palatino Linotype"/>
              </a:rPr>
              <a:t>molecule </a:t>
            </a:r>
            <a:r>
              <a:rPr sz="900" dirty="0">
                <a:latin typeface="Palatino Linotype"/>
                <a:cs typeface="Palatino Linotype"/>
              </a:rPr>
              <a:t>will find </a:t>
            </a:r>
            <a:r>
              <a:rPr sz="900" spc="-5" dirty="0">
                <a:latin typeface="Palatino Linotype"/>
                <a:cs typeface="Palatino Linotype"/>
              </a:rPr>
              <a:t>itself </a:t>
            </a:r>
            <a:r>
              <a:rPr sz="900" dirty="0">
                <a:latin typeface="Palatino Linotype"/>
                <a:cs typeface="Palatino Linotype"/>
              </a:rPr>
              <a:t>with the </a:t>
            </a:r>
            <a:r>
              <a:rPr sz="900" spc="-5" dirty="0">
                <a:latin typeface="Palatino Linotype"/>
                <a:cs typeface="Palatino Linotype"/>
              </a:rPr>
              <a:t>same molecular  </a:t>
            </a:r>
            <a:r>
              <a:rPr sz="900" dirty="0">
                <a:latin typeface="Palatino Linotype"/>
                <a:cs typeface="Palatino Linotype"/>
              </a:rPr>
              <a:t>configuration and hence </a:t>
            </a:r>
            <a:r>
              <a:rPr sz="900" spc="-5" dirty="0">
                <a:latin typeface="Palatino Linotype"/>
                <a:cs typeface="Palatino Linotype"/>
              </a:rPr>
              <a:t>the </a:t>
            </a:r>
            <a:r>
              <a:rPr sz="900" dirty="0">
                <a:latin typeface="Palatino Linotype"/>
                <a:cs typeface="Palatino Linotype"/>
              </a:rPr>
              <a:t>vibrational </a:t>
            </a:r>
            <a:r>
              <a:rPr sz="900" spc="-5" dirty="0">
                <a:latin typeface="Palatino Linotype"/>
                <a:cs typeface="Palatino Linotype"/>
              </a:rPr>
              <a:t>kinetic </a:t>
            </a:r>
            <a:r>
              <a:rPr sz="900" dirty="0">
                <a:latin typeface="Palatino Linotype"/>
                <a:cs typeface="Palatino Linotype"/>
              </a:rPr>
              <a:t>energy in the exited state remains the  </a:t>
            </a:r>
            <a:r>
              <a:rPr sz="900" spc="-5" dirty="0">
                <a:latin typeface="Palatino Linotype"/>
                <a:cs typeface="Palatino Linotype"/>
              </a:rPr>
              <a:t>same </a:t>
            </a:r>
            <a:r>
              <a:rPr sz="900" dirty="0">
                <a:latin typeface="Palatino Linotype"/>
                <a:cs typeface="Palatino Linotype"/>
              </a:rPr>
              <a:t>as it </a:t>
            </a:r>
            <a:r>
              <a:rPr sz="900" spc="-5" dirty="0">
                <a:latin typeface="Palatino Linotype"/>
                <a:cs typeface="Palatino Linotype"/>
              </a:rPr>
              <a:t>had in the ground state </a:t>
            </a:r>
            <a:r>
              <a:rPr sz="900" dirty="0">
                <a:latin typeface="Palatino Linotype"/>
                <a:cs typeface="Palatino Linotype"/>
              </a:rPr>
              <a:t>at </a:t>
            </a:r>
            <a:r>
              <a:rPr sz="900" spc="-5" dirty="0">
                <a:latin typeface="Palatino Linotype"/>
                <a:cs typeface="Palatino Linotype"/>
              </a:rPr>
              <a:t>the moment </a:t>
            </a:r>
            <a:r>
              <a:rPr sz="900" dirty="0">
                <a:latin typeface="Palatino Linotype"/>
                <a:cs typeface="Palatino Linotype"/>
              </a:rPr>
              <a:t>of</a:t>
            </a:r>
            <a:r>
              <a:rPr sz="900" spc="35" dirty="0">
                <a:latin typeface="Palatino Linotype"/>
                <a:cs typeface="Palatino Linotype"/>
              </a:rPr>
              <a:t> </a:t>
            </a:r>
            <a:r>
              <a:rPr sz="900" spc="-5" dirty="0">
                <a:latin typeface="Palatino Linotype"/>
                <a:cs typeface="Palatino Linotype"/>
              </a:rPr>
              <a:t>absorption.</a:t>
            </a:r>
            <a:endParaRPr sz="900">
              <a:latin typeface="Palatino Linotype"/>
              <a:cs typeface="Palatino Linotype"/>
            </a:endParaRPr>
          </a:p>
          <a:p>
            <a:pPr marL="410209" marR="93980" indent="-227329" algn="just">
              <a:lnSpc>
                <a:spcPts val="1190"/>
              </a:lnSpc>
              <a:spcBef>
                <a:spcPts val="65"/>
              </a:spcBef>
              <a:buFont typeface="Palatino Linotype"/>
              <a:buAutoNum type="alphaLcPeriod"/>
              <a:tabLst>
                <a:tab pos="410845" algn="l"/>
              </a:tabLst>
            </a:pPr>
            <a:r>
              <a:rPr sz="900" i="1" spc="-15" dirty="0">
                <a:latin typeface="Palatino Linotype"/>
                <a:cs typeface="Palatino Linotype"/>
              </a:rPr>
              <a:t>Electronic transitions </a:t>
            </a:r>
            <a:r>
              <a:rPr sz="900" i="1" spc="-10" dirty="0">
                <a:latin typeface="Palatino Linotype"/>
                <a:cs typeface="Palatino Linotype"/>
              </a:rPr>
              <a:t>between </a:t>
            </a:r>
            <a:r>
              <a:rPr sz="900" i="1" spc="-15" dirty="0">
                <a:latin typeface="Palatino Linotype"/>
                <a:cs typeface="Palatino Linotype"/>
              </a:rPr>
              <a:t>vibrational states: </a:t>
            </a:r>
            <a:r>
              <a:rPr sz="900" spc="-15" dirty="0">
                <a:latin typeface="Palatino Linotype"/>
                <a:cs typeface="Palatino Linotype"/>
              </a:rPr>
              <a:t>Frequently, transitions </a:t>
            </a:r>
            <a:r>
              <a:rPr sz="900" spc="-10" dirty="0">
                <a:latin typeface="Palatino Linotype"/>
                <a:cs typeface="Palatino Linotype"/>
              </a:rPr>
              <a:t>occur from the  </a:t>
            </a:r>
            <a:r>
              <a:rPr sz="900" spc="-15" dirty="0">
                <a:latin typeface="Palatino Linotype"/>
                <a:cs typeface="Palatino Linotype"/>
              </a:rPr>
              <a:t>ground vibrational </a:t>
            </a:r>
            <a:r>
              <a:rPr sz="900" spc="-10" dirty="0">
                <a:latin typeface="Palatino Linotype"/>
                <a:cs typeface="Palatino Linotype"/>
              </a:rPr>
              <a:t>level of the </a:t>
            </a:r>
            <a:r>
              <a:rPr sz="900" spc="-15" dirty="0">
                <a:latin typeface="Palatino Linotype"/>
                <a:cs typeface="Palatino Linotype"/>
              </a:rPr>
              <a:t>ground electronic state </a:t>
            </a:r>
            <a:r>
              <a:rPr sz="900" spc="-5" dirty="0">
                <a:latin typeface="Palatino Linotype"/>
                <a:cs typeface="Palatino Linotype"/>
              </a:rPr>
              <a:t>to </a:t>
            </a:r>
            <a:r>
              <a:rPr sz="900" spc="-10" dirty="0">
                <a:latin typeface="Palatino Linotype"/>
                <a:cs typeface="Palatino Linotype"/>
              </a:rPr>
              <a:t>many </a:t>
            </a:r>
            <a:r>
              <a:rPr sz="900" spc="-15" dirty="0">
                <a:latin typeface="Palatino Linotype"/>
                <a:cs typeface="Palatino Linotype"/>
              </a:rPr>
              <a:t>different vibrational levels  </a:t>
            </a:r>
            <a:r>
              <a:rPr sz="900" spc="-10" dirty="0">
                <a:latin typeface="Palatino Linotype"/>
                <a:cs typeface="Palatino Linotype"/>
              </a:rPr>
              <a:t>of </a:t>
            </a:r>
            <a:r>
              <a:rPr sz="900" spc="-15" dirty="0">
                <a:latin typeface="Palatino Linotype"/>
                <a:cs typeface="Palatino Linotype"/>
              </a:rPr>
              <a:t>particular excited electronic states. </a:t>
            </a:r>
            <a:r>
              <a:rPr sz="900" spc="-10" dirty="0">
                <a:latin typeface="Palatino Linotype"/>
                <a:cs typeface="Palatino Linotype"/>
              </a:rPr>
              <a:t>Such </a:t>
            </a:r>
            <a:r>
              <a:rPr sz="900" spc="-15" dirty="0">
                <a:latin typeface="Palatino Linotype"/>
                <a:cs typeface="Palatino Linotype"/>
              </a:rPr>
              <a:t>transitions </a:t>
            </a:r>
            <a:r>
              <a:rPr sz="900" spc="-10" dirty="0">
                <a:latin typeface="Palatino Linotype"/>
                <a:cs typeface="Palatino Linotype"/>
              </a:rPr>
              <a:t>may give rise </a:t>
            </a:r>
            <a:r>
              <a:rPr sz="900" spc="-5" dirty="0">
                <a:latin typeface="Palatino Linotype"/>
                <a:cs typeface="Palatino Linotype"/>
              </a:rPr>
              <a:t>to </a:t>
            </a:r>
            <a:r>
              <a:rPr sz="900" spc="-15" dirty="0">
                <a:latin typeface="Palatino Linotype"/>
                <a:cs typeface="Palatino Linotype"/>
              </a:rPr>
              <a:t>vibrational </a:t>
            </a:r>
            <a:r>
              <a:rPr sz="900" spc="-10" dirty="0">
                <a:latin typeface="Palatino Linotype"/>
                <a:cs typeface="Palatino Linotype"/>
              </a:rPr>
              <a:t>fine  </a:t>
            </a:r>
            <a:r>
              <a:rPr sz="900" spc="-15" dirty="0">
                <a:latin typeface="Palatino Linotype"/>
                <a:cs typeface="Palatino Linotype"/>
              </a:rPr>
              <a:t>structure </a:t>
            </a:r>
            <a:r>
              <a:rPr sz="900" spc="-10" dirty="0">
                <a:latin typeface="Palatino Linotype"/>
                <a:cs typeface="Palatino Linotype"/>
              </a:rPr>
              <a:t>in the </a:t>
            </a:r>
            <a:r>
              <a:rPr sz="900" spc="-15" dirty="0">
                <a:latin typeface="Palatino Linotype"/>
                <a:cs typeface="Palatino Linotype"/>
              </a:rPr>
              <a:t>main </a:t>
            </a:r>
            <a:r>
              <a:rPr sz="900" spc="-10" dirty="0">
                <a:latin typeface="Palatino Linotype"/>
                <a:cs typeface="Palatino Linotype"/>
              </a:rPr>
              <a:t>peak of the </a:t>
            </a:r>
            <a:r>
              <a:rPr sz="900" spc="-15" dirty="0">
                <a:latin typeface="Palatino Linotype"/>
                <a:cs typeface="Palatino Linotype"/>
              </a:rPr>
              <a:t>electronic transition. </a:t>
            </a:r>
            <a:r>
              <a:rPr sz="900" spc="-10" dirty="0">
                <a:latin typeface="Palatino Linotype"/>
                <a:cs typeface="Palatino Linotype"/>
              </a:rPr>
              <a:t>Since all the </a:t>
            </a:r>
            <a:r>
              <a:rPr sz="900" spc="-15" dirty="0">
                <a:latin typeface="Palatino Linotype"/>
                <a:cs typeface="Palatino Linotype"/>
              </a:rPr>
              <a:t>molecules </a:t>
            </a:r>
            <a:r>
              <a:rPr sz="900" spc="-10" dirty="0">
                <a:latin typeface="Palatino Linotype"/>
                <a:cs typeface="Palatino Linotype"/>
              </a:rPr>
              <a:t>are </a:t>
            </a:r>
            <a:r>
              <a:rPr sz="900" spc="-15" dirty="0">
                <a:latin typeface="Palatino Linotype"/>
                <a:cs typeface="Palatino Linotype"/>
              </a:rPr>
              <a:t>present  </a:t>
            </a:r>
            <a:r>
              <a:rPr sz="900" spc="-10" dirty="0">
                <a:latin typeface="Palatino Linotype"/>
                <a:cs typeface="Palatino Linotype"/>
              </a:rPr>
              <a:t>in the </a:t>
            </a:r>
            <a:r>
              <a:rPr sz="900" spc="-15" dirty="0">
                <a:latin typeface="Palatino Linotype"/>
                <a:cs typeface="Palatino Linotype"/>
              </a:rPr>
              <a:t>ground vibrational level, nearly </a:t>
            </a:r>
            <a:r>
              <a:rPr sz="900" spc="-10" dirty="0">
                <a:latin typeface="Palatino Linotype"/>
                <a:cs typeface="Palatino Linotype"/>
              </a:rPr>
              <a:t>all </a:t>
            </a:r>
            <a:r>
              <a:rPr sz="900" spc="-15" dirty="0">
                <a:latin typeface="Palatino Linotype"/>
                <a:cs typeface="Palatino Linotype"/>
              </a:rPr>
              <a:t>transitions that give rise </a:t>
            </a:r>
            <a:r>
              <a:rPr sz="900" spc="-10" dirty="0">
                <a:latin typeface="Palatino Linotype"/>
                <a:cs typeface="Palatino Linotype"/>
              </a:rPr>
              <a:t>to </a:t>
            </a:r>
            <a:r>
              <a:rPr sz="900" dirty="0">
                <a:latin typeface="Palatino Linotype"/>
                <a:cs typeface="Palatino Linotype"/>
              </a:rPr>
              <a:t>a </a:t>
            </a:r>
            <a:r>
              <a:rPr sz="900" spc="-15" dirty="0">
                <a:latin typeface="Palatino Linotype"/>
                <a:cs typeface="Palatino Linotype"/>
              </a:rPr>
              <a:t>peak </a:t>
            </a:r>
            <a:r>
              <a:rPr sz="900" spc="-5" dirty="0">
                <a:latin typeface="Palatino Linotype"/>
                <a:cs typeface="Palatino Linotype"/>
              </a:rPr>
              <a:t>in </a:t>
            </a:r>
            <a:r>
              <a:rPr sz="900" spc="-15" dirty="0">
                <a:latin typeface="Palatino Linotype"/>
                <a:cs typeface="Palatino Linotype"/>
              </a:rPr>
              <a:t>the  absorption spectrum will </a:t>
            </a:r>
            <a:r>
              <a:rPr sz="900" spc="-10" dirty="0">
                <a:latin typeface="Palatino Linotype"/>
                <a:cs typeface="Palatino Linotype"/>
              </a:rPr>
              <a:t>arise from the </a:t>
            </a:r>
            <a:r>
              <a:rPr sz="900" spc="-15" dirty="0">
                <a:latin typeface="Palatino Linotype"/>
                <a:cs typeface="Palatino Linotype"/>
              </a:rPr>
              <a:t>ground electronic </a:t>
            </a:r>
            <a:r>
              <a:rPr sz="900" spc="-10" dirty="0">
                <a:latin typeface="Palatino Linotype"/>
                <a:cs typeface="Palatino Linotype"/>
              </a:rPr>
              <a:t>state. If the </a:t>
            </a:r>
            <a:r>
              <a:rPr sz="900" spc="-15" dirty="0">
                <a:latin typeface="Palatino Linotype"/>
                <a:cs typeface="Palatino Linotype"/>
              </a:rPr>
              <a:t>different excited  vibrational levels </a:t>
            </a:r>
            <a:r>
              <a:rPr sz="900" spc="-10" dirty="0">
                <a:latin typeface="Palatino Linotype"/>
                <a:cs typeface="Palatino Linotype"/>
              </a:rPr>
              <a:t>are </a:t>
            </a:r>
            <a:r>
              <a:rPr sz="900" spc="-15" dirty="0">
                <a:latin typeface="Palatino Linotype"/>
                <a:cs typeface="Palatino Linotype"/>
              </a:rPr>
              <a:t>represented </a:t>
            </a:r>
            <a:r>
              <a:rPr sz="900" spc="-10" dirty="0">
                <a:latin typeface="Palatino Linotype"/>
                <a:cs typeface="Palatino Linotype"/>
              </a:rPr>
              <a:t>as υ</a:t>
            </a:r>
            <a:r>
              <a:rPr sz="550" spc="-10" dirty="0">
                <a:latin typeface="Palatino Linotype"/>
                <a:cs typeface="Palatino Linotype"/>
              </a:rPr>
              <a:t>1, </a:t>
            </a:r>
            <a:r>
              <a:rPr sz="900" spc="-10" dirty="0">
                <a:latin typeface="Palatino Linotype"/>
                <a:cs typeface="Palatino Linotype"/>
              </a:rPr>
              <a:t>υ</a:t>
            </a:r>
            <a:r>
              <a:rPr sz="550" spc="-10" dirty="0">
                <a:latin typeface="Palatino Linotype"/>
                <a:cs typeface="Palatino Linotype"/>
              </a:rPr>
              <a:t>2, </a:t>
            </a:r>
            <a:r>
              <a:rPr sz="900" spc="-15" dirty="0">
                <a:latin typeface="Palatino Linotype"/>
                <a:cs typeface="Palatino Linotype"/>
              </a:rPr>
              <a:t>etc., </a:t>
            </a:r>
            <a:r>
              <a:rPr sz="900" spc="-10" dirty="0">
                <a:latin typeface="Palatino Linotype"/>
                <a:cs typeface="Palatino Linotype"/>
              </a:rPr>
              <a:t>and the </a:t>
            </a:r>
            <a:r>
              <a:rPr sz="900" spc="-15" dirty="0">
                <a:latin typeface="Palatino Linotype"/>
                <a:cs typeface="Palatino Linotype"/>
              </a:rPr>
              <a:t>ground state </a:t>
            </a:r>
            <a:r>
              <a:rPr sz="900" spc="-10" dirty="0">
                <a:latin typeface="Palatino Linotype"/>
                <a:cs typeface="Palatino Linotype"/>
              </a:rPr>
              <a:t>as υ</a:t>
            </a:r>
            <a:r>
              <a:rPr sz="550" spc="-10" dirty="0">
                <a:latin typeface="Palatino Linotype"/>
                <a:cs typeface="Palatino Linotype"/>
              </a:rPr>
              <a:t>0, </a:t>
            </a:r>
            <a:r>
              <a:rPr sz="900" spc="-10" dirty="0">
                <a:latin typeface="Palatino Linotype"/>
                <a:cs typeface="Palatino Linotype"/>
              </a:rPr>
              <a:t>the fine </a:t>
            </a:r>
            <a:r>
              <a:rPr sz="900" spc="-15" dirty="0">
                <a:latin typeface="Palatino Linotype"/>
                <a:cs typeface="Palatino Linotype"/>
              </a:rPr>
              <a:t>structure  </a:t>
            </a:r>
            <a:r>
              <a:rPr sz="900" spc="-10" dirty="0">
                <a:latin typeface="Palatino Linotype"/>
                <a:cs typeface="Palatino Linotype"/>
              </a:rPr>
              <a:t>in the </a:t>
            </a:r>
            <a:r>
              <a:rPr sz="900" spc="-15" dirty="0">
                <a:latin typeface="Palatino Linotype"/>
                <a:cs typeface="Palatino Linotype"/>
              </a:rPr>
              <a:t>main </a:t>
            </a:r>
            <a:r>
              <a:rPr sz="900" spc="-10" dirty="0">
                <a:latin typeface="Palatino Linotype"/>
                <a:cs typeface="Palatino Linotype"/>
              </a:rPr>
              <a:t>peak of the </a:t>
            </a:r>
            <a:r>
              <a:rPr sz="900" spc="-15" dirty="0">
                <a:latin typeface="Palatino Linotype"/>
                <a:cs typeface="Palatino Linotype"/>
              </a:rPr>
              <a:t>spectrum </a:t>
            </a:r>
            <a:r>
              <a:rPr sz="900" spc="-10" dirty="0">
                <a:latin typeface="Palatino Linotype"/>
                <a:cs typeface="Palatino Linotype"/>
              </a:rPr>
              <a:t>is </a:t>
            </a:r>
            <a:r>
              <a:rPr sz="900" spc="-15" dirty="0">
                <a:latin typeface="Palatino Linotype"/>
                <a:cs typeface="Palatino Linotype"/>
              </a:rPr>
              <a:t>assigned </a:t>
            </a:r>
            <a:r>
              <a:rPr sz="900" spc="-10" dirty="0">
                <a:latin typeface="Palatino Linotype"/>
                <a:cs typeface="Palatino Linotype"/>
              </a:rPr>
              <a:t>to </a:t>
            </a:r>
            <a:r>
              <a:rPr sz="900" spc="-5" dirty="0">
                <a:latin typeface="Palatino Linotype"/>
                <a:cs typeface="Palatino Linotype"/>
              </a:rPr>
              <a:t>υ</a:t>
            </a:r>
            <a:r>
              <a:rPr sz="550" spc="-5" dirty="0">
                <a:latin typeface="Palatino Linotype"/>
                <a:cs typeface="Palatino Linotype"/>
              </a:rPr>
              <a:t>0 </a:t>
            </a:r>
            <a:r>
              <a:rPr sz="1575" spc="22" baseline="2645" dirty="0">
                <a:latin typeface="MS UI Gothic"/>
                <a:cs typeface="MS UI Gothic"/>
              </a:rPr>
              <a:t>→ </a:t>
            </a:r>
            <a:r>
              <a:rPr sz="900" spc="-10" dirty="0">
                <a:latin typeface="Palatino Linotype"/>
                <a:cs typeface="Palatino Linotype"/>
              </a:rPr>
              <a:t>υ</a:t>
            </a:r>
            <a:r>
              <a:rPr sz="550" spc="-10" dirty="0">
                <a:latin typeface="Palatino Linotype"/>
                <a:cs typeface="Palatino Linotype"/>
              </a:rPr>
              <a:t>0 </a:t>
            </a:r>
            <a:r>
              <a:rPr sz="900" dirty="0">
                <a:latin typeface="Palatino Linotype"/>
                <a:cs typeface="Palatino Linotype"/>
              </a:rPr>
              <a:t>, </a:t>
            </a:r>
            <a:r>
              <a:rPr sz="900" spc="-10" dirty="0">
                <a:latin typeface="Palatino Linotype"/>
                <a:cs typeface="Palatino Linotype"/>
              </a:rPr>
              <a:t>υ</a:t>
            </a:r>
            <a:r>
              <a:rPr sz="550" spc="-10" dirty="0">
                <a:latin typeface="Palatino Linotype"/>
                <a:cs typeface="Palatino Linotype"/>
              </a:rPr>
              <a:t>0 </a:t>
            </a:r>
            <a:r>
              <a:rPr sz="1575" spc="22" baseline="2645" dirty="0">
                <a:latin typeface="MS UI Gothic"/>
                <a:cs typeface="MS UI Gothic"/>
              </a:rPr>
              <a:t>→ </a:t>
            </a:r>
            <a:r>
              <a:rPr sz="900" spc="-10" dirty="0">
                <a:latin typeface="Palatino Linotype"/>
                <a:cs typeface="Palatino Linotype"/>
              </a:rPr>
              <a:t>υ</a:t>
            </a:r>
            <a:r>
              <a:rPr sz="550" spc="-10" dirty="0">
                <a:latin typeface="Palatino Linotype"/>
                <a:cs typeface="Palatino Linotype"/>
              </a:rPr>
              <a:t>1</a:t>
            </a:r>
            <a:r>
              <a:rPr sz="900" spc="-10" dirty="0">
                <a:latin typeface="Palatino Linotype"/>
                <a:cs typeface="Palatino Linotype"/>
              </a:rPr>
              <a:t>, υ</a:t>
            </a:r>
            <a:r>
              <a:rPr sz="550" spc="-10" dirty="0">
                <a:latin typeface="Palatino Linotype"/>
                <a:cs typeface="Palatino Linotype"/>
              </a:rPr>
              <a:t>0 </a:t>
            </a:r>
            <a:r>
              <a:rPr sz="1575" spc="22" baseline="2645" dirty="0">
                <a:latin typeface="MS UI Gothic"/>
                <a:cs typeface="MS UI Gothic"/>
              </a:rPr>
              <a:t>→ </a:t>
            </a:r>
            <a:r>
              <a:rPr sz="900" spc="-10" dirty="0">
                <a:latin typeface="Palatino Linotype"/>
                <a:cs typeface="Palatino Linotype"/>
              </a:rPr>
              <a:t>υ</a:t>
            </a:r>
            <a:r>
              <a:rPr sz="550" spc="-10" dirty="0">
                <a:latin typeface="Palatino Linotype"/>
                <a:cs typeface="Palatino Linotype"/>
              </a:rPr>
              <a:t>2 </a:t>
            </a:r>
            <a:r>
              <a:rPr sz="900" spc="-10" dirty="0">
                <a:latin typeface="Palatino Linotype"/>
                <a:cs typeface="Palatino Linotype"/>
              </a:rPr>
              <a:t>etc., </a:t>
            </a:r>
            <a:r>
              <a:rPr sz="900" spc="-15" dirty="0">
                <a:latin typeface="Palatino Linotype"/>
                <a:cs typeface="Palatino Linotype"/>
              </a:rPr>
              <a:t>vibrational  </a:t>
            </a:r>
            <a:r>
              <a:rPr sz="900" spc="-10" dirty="0">
                <a:latin typeface="Palatino Linotype"/>
                <a:cs typeface="Palatino Linotype"/>
              </a:rPr>
              <a:t>states. The υ</a:t>
            </a:r>
            <a:r>
              <a:rPr sz="550" spc="-10" dirty="0">
                <a:latin typeface="Palatino Linotype"/>
                <a:cs typeface="Palatino Linotype"/>
              </a:rPr>
              <a:t>0 </a:t>
            </a:r>
            <a:r>
              <a:rPr sz="1575" spc="-22" baseline="2645" dirty="0">
                <a:latin typeface="MS UI Gothic"/>
                <a:cs typeface="MS UI Gothic"/>
              </a:rPr>
              <a:t>→</a:t>
            </a:r>
            <a:r>
              <a:rPr sz="900" spc="-15" dirty="0">
                <a:latin typeface="Palatino Linotype"/>
                <a:cs typeface="Palatino Linotype"/>
              </a:rPr>
              <a:t>υ</a:t>
            </a:r>
            <a:r>
              <a:rPr sz="550" spc="-15" dirty="0">
                <a:latin typeface="Palatino Linotype"/>
                <a:cs typeface="Palatino Linotype"/>
              </a:rPr>
              <a:t>0 </a:t>
            </a:r>
            <a:r>
              <a:rPr sz="900" spc="-15" dirty="0">
                <a:latin typeface="Palatino Linotype"/>
                <a:cs typeface="Palatino Linotype"/>
              </a:rPr>
              <a:t>transition </a:t>
            </a:r>
            <a:r>
              <a:rPr sz="900" spc="-10" dirty="0">
                <a:latin typeface="Palatino Linotype"/>
                <a:cs typeface="Palatino Linotype"/>
              </a:rPr>
              <a:t>is the </a:t>
            </a:r>
            <a:r>
              <a:rPr sz="900" spc="-15" dirty="0">
                <a:latin typeface="Palatino Linotype"/>
                <a:cs typeface="Palatino Linotype"/>
              </a:rPr>
              <a:t>lowest energy (longest </a:t>
            </a:r>
            <a:r>
              <a:rPr sz="900" spc="-10" dirty="0">
                <a:latin typeface="Palatino Linotype"/>
                <a:cs typeface="Palatino Linotype"/>
              </a:rPr>
              <a:t>wave </a:t>
            </a:r>
            <a:r>
              <a:rPr sz="900" spc="-15" dirty="0">
                <a:latin typeface="Palatino Linotype"/>
                <a:cs typeface="Palatino Linotype"/>
              </a:rPr>
              <a:t>length)</a:t>
            </a:r>
            <a:r>
              <a:rPr sz="900" spc="-114" dirty="0">
                <a:latin typeface="Palatino Linotype"/>
                <a:cs typeface="Palatino Linotype"/>
              </a:rPr>
              <a:t> </a:t>
            </a:r>
            <a:r>
              <a:rPr sz="900" spc="-15" dirty="0">
                <a:latin typeface="Palatino Linotype"/>
                <a:cs typeface="Palatino Linotype"/>
              </a:rPr>
              <a:t>transition.</a:t>
            </a:r>
            <a:endParaRPr sz="900">
              <a:latin typeface="Palatino Linotype"/>
              <a:cs typeface="Palatino Linotype"/>
            </a:endParaRPr>
          </a:p>
          <a:p>
            <a:pPr marL="410209" marR="93980" indent="-227329" algn="just">
              <a:lnSpc>
                <a:spcPts val="1190"/>
              </a:lnSpc>
              <a:spcBef>
                <a:spcPts val="35"/>
              </a:spcBef>
              <a:buFont typeface="Palatino Linotype"/>
              <a:buAutoNum type="alphaLcPeriod"/>
              <a:tabLst>
                <a:tab pos="410845" algn="l"/>
              </a:tabLst>
            </a:pPr>
            <a:r>
              <a:rPr sz="900" i="1" spc="-5" dirty="0">
                <a:latin typeface="Palatino Linotype"/>
                <a:cs typeface="Palatino Linotype"/>
              </a:rPr>
              <a:t>Symmetry requirement: </a:t>
            </a:r>
            <a:r>
              <a:rPr sz="900" dirty="0">
                <a:latin typeface="Palatino Linotype"/>
                <a:cs typeface="Palatino Linotype"/>
              </a:rPr>
              <a:t>This requirement is to be </a:t>
            </a:r>
            <a:r>
              <a:rPr sz="900" spc="-5" dirty="0">
                <a:latin typeface="Palatino Linotype"/>
                <a:cs typeface="Palatino Linotype"/>
              </a:rPr>
              <a:t>satisfied for </a:t>
            </a:r>
            <a:r>
              <a:rPr sz="900" dirty="0">
                <a:latin typeface="Palatino Linotype"/>
                <a:cs typeface="Palatino Linotype"/>
              </a:rPr>
              <a:t>the </a:t>
            </a:r>
            <a:r>
              <a:rPr sz="900" spc="-5" dirty="0">
                <a:latin typeface="Palatino Linotype"/>
                <a:cs typeface="Palatino Linotype"/>
              </a:rPr>
              <a:t>transitions discussed  above.</a:t>
            </a:r>
            <a:endParaRPr sz="900">
              <a:latin typeface="Palatino Linotype"/>
              <a:cs typeface="Palatino Linotype"/>
            </a:endParaRPr>
          </a:p>
          <a:p>
            <a:pPr marL="183515" marR="93980" algn="just">
              <a:lnSpc>
                <a:spcPct val="110600"/>
              </a:lnSpc>
              <a:spcBef>
                <a:spcPts val="545"/>
              </a:spcBef>
            </a:pPr>
            <a:r>
              <a:rPr sz="900" dirty="0">
                <a:latin typeface="Palatino Linotype"/>
                <a:cs typeface="Palatino Linotype"/>
              </a:rPr>
              <a:t>Electronic transitions occur </a:t>
            </a:r>
            <a:r>
              <a:rPr sz="900" spc="-5" dirty="0">
                <a:latin typeface="Palatino Linotype"/>
                <a:cs typeface="Palatino Linotype"/>
              </a:rPr>
              <a:t>between </a:t>
            </a:r>
            <a:r>
              <a:rPr sz="900" dirty="0">
                <a:latin typeface="Palatino Linotype"/>
                <a:cs typeface="Palatino Linotype"/>
              </a:rPr>
              <a:t>split </a:t>
            </a:r>
            <a:r>
              <a:rPr sz="900" spc="-5" dirty="0">
                <a:latin typeface="Palatino Linotype"/>
                <a:cs typeface="Palatino Linotype"/>
              </a:rPr>
              <a:t>‘d’ levels </a:t>
            </a:r>
            <a:r>
              <a:rPr sz="900" dirty="0">
                <a:latin typeface="Palatino Linotype"/>
                <a:cs typeface="Palatino Linotype"/>
              </a:rPr>
              <a:t>of the central atom </a:t>
            </a:r>
            <a:r>
              <a:rPr sz="900" spc="-5" dirty="0">
                <a:latin typeface="Palatino Linotype"/>
                <a:cs typeface="Palatino Linotype"/>
              </a:rPr>
              <a:t>giving </a:t>
            </a:r>
            <a:r>
              <a:rPr sz="900" dirty="0">
                <a:latin typeface="Palatino Linotype"/>
                <a:cs typeface="Palatino Linotype"/>
              </a:rPr>
              <a:t>rise to so  </a:t>
            </a:r>
            <a:r>
              <a:rPr sz="900" spc="-5" dirty="0">
                <a:latin typeface="Palatino Linotype"/>
                <a:cs typeface="Palatino Linotype"/>
              </a:rPr>
              <a:t>called d-d </a:t>
            </a:r>
            <a:r>
              <a:rPr sz="900" dirty="0">
                <a:latin typeface="Palatino Linotype"/>
                <a:cs typeface="Palatino Linotype"/>
              </a:rPr>
              <a:t>or </a:t>
            </a:r>
            <a:r>
              <a:rPr sz="900" spc="-5" dirty="0">
                <a:latin typeface="Palatino Linotype"/>
                <a:cs typeface="Palatino Linotype"/>
              </a:rPr>
              <a:t>ligand </a:t>
            </a:r>
            <a:r>
              <a:rPr sz="900" dirty="0">
                <a:latin typeface="Palatino Linotype"/>
                <a:cs typeface="Palatino Linotype"/>
              </a:rPr>
              <a:t>field </a:t>
            </a:r>
            <a:r>
              <a:rPr sz="900" spc="-5" dirty="0">
                <a:latin typeface="Palatino Linotype"/>
                <a:cs typeface="Palatino Linotype"/>
              </a:rPr>
              <a:t>spectra. </a:t>
            </a:r>
            <a:r>
              <a:rPr sz="900" dirty="0">
                <a:latin typeface="Palatino Linotype"/>
                <a:cs typeface="Palatino Linotype"/>
              </a:rPr>
              <a:t>The </a:t>
            </a:r>
            <a:r>
              <a:rPr sz="900" spc="-5" dirty="0">
                <a:latin typeface="Palatino Linotype"/>
                <a:cs typeface="Palatino Linotype"/>
              </a:rPr>
              <a:t>spectral region where these </a:t>
            </a:r>
            <a:r>
              <a:rPr sz="900" dirty="0">
                <a:latin typeface="Palatino Linotype"/>
                <a:cs typeface="Palatino Linotype"/>
              </a:rPr>
              <a:t>occur spans </a:t>
            </a:r>
            <a:r>
              <a:rPr sz="900" spc="-5" dirty="0">
                <a:latin typeface="Palatino Linotype"/>
                <a:cs typeface="Palatino Linotype"/>
              </a:rPr>
              <a:t>the near  infrared, visible and U.V.</a:t>
            </a:r>
            <a:r>
              <a:rPr sz="900" spc="10" dirty="0">
                <a:latin typeface="Palatino Linotype"/>
                <a:cs typeface="Palatino Linotype"/>
              </a:rPr>
              <a:t> </a:t>
            </a:r>
            <a:r>
              <a:rPr sz="900" spc="-5" dirty="0">
                <a:latin typeface="Palatino Linotype"/>
                <a:cs typeface="Palatino Linotype"/>
              </a:rPr>
              <a:t>region.</a:t>
            </a:r>
            <a:endParaRPr sz="900">
              <a:latin typeface="Palatino Linotype"/>
              <a:cs typeface="Palatino Linotype"/>
            </a:endParaRPr>
          </a:p>
        </p:txBody>
      </p:sp>
      <p:sp>
        <p:nvSpPr>
          <p:cNvPr id="3" name="object 3"/>
          <p:cNvSpPr txBox="1"/>
          <p:nvPr/>
        </p:nvSpPr>
        <p:spPr>
          <a:xfrm>
            <a:off x="846582" y="4993130"/>
            <a:ext cx="922655" cy="631190"/>
          </a:xfrm>
          <a:prstGeom prst="rect">
            <a:avLst/>
          </a:prstGeom>
        </p:spPr>
        <p:txBody>
          <a:bodyPr vert="horz" wrap="square" lIns="0" tIns="28575" rIns="0" bIns="0" rtlCol="0">
            <a:spAutoFit/>
          </a:bodyPr>
          <a:lstStyle/>
          <a:p>
            <a:pPr marL="38100" marR="30480">
              <a:lnSpc>
                <a:spcPct val="117800"/>
              </a:lnSpc>
              <a:spcBef>
                <a:spcPts val="225"/>
              </a:spcBef>
            </a:pPr>
            <a:r>
              <a:rPr sz="1350" spc="-7" baseline="6172" dirty="0">
                <a:latin typeface="Palatino Linotype"/>
                <a:cs typeface="Palatino Linotype"/>
              </a:rPr>
              <a:t>Ultraviolet </a:t>
            </a:r>
            <a:r>
              <a:rPr sz="1350" spc="-45" dirty="0">
                <a:latin typeface="Symbol"/>
                <a:cs typeface="Symbol"/>
              </a:rPr>
              <a:t></a:t>
            </a:r>
            <a:r>
              <a:rPr sz="1350" spc="-67" baseline="6172" dirty="0">
                <a:latin typeface="Palatino Linotype"/>
                <a:cs typeface="Palatino Linotype"/>
              </a:rPr>
              <a:t>UV</a:t>
            </a:r>
            <a:r>
              <a:rPr sz="1350" spc="-45" dirty="0">
                <a:latin typeface="Symbol"/>
                <a:cs typeface="Symbol"/>
              </a:rPr>
              <a:t></a:t>
            </a:r>
            <a:r>
              <a:rPr sz="1350" spc="-45" dirty="0">
                <a:latin typeface="Times New Roman"/>
                <a:cs typeface="Times New Roman"/>
              </a:rPr>
              <a:t> </a:t>
            </a:r>
            <a:r>
              <a:rPr sz="900" spc="-5" dirty="0">
                <a:latin typeface="Palatino Linotype"/>
                <a:cs typeface="Palatino Linotype"/>
              </a:rPr>
              <a:t>50,000 </a:t>
            </a:r>
            <a:r>
              <a:rPr sz="900" dirty="0">
                <a:latin typeface="Palatino Linotype"/>
                <a:cs typeface="Palatino Linotype"/>
              </a:rPr>
              <a:t>-</a:t>
            </a:r>
            <a:r>
              <a:rPr sz="900" spc="-75" dirty="0">
                <a:latin typeface="Palatino Linotype"/>
                <a:cs typeface="Palatino Linotype"/>
              </a:rPr>
              <a:t> </a:t>
            </a:r>
            <a:r>
              <a:rPr sz="900" spc="-5" dirty="0">
                <a:latin typeface="Palatino Linotype"/>
                <a:cs typeface="Palatino Linotype"/>
              </a:rPr>
              <a:t>26300</a:t>
            </a:r>
            <a:endParaRPr sz="900">
              <a:latin typeface="Palatino Linotype"/>
              <a:cs typeface="Palatino Linotype"/>
            </a:endParaRPr>
          </a:p>
          <a:p>
            <a:pPr marL="38100">
              <a:lnSpc>
                <a:spcPct val="100000"/>
              </a:lnSpc>
              <a:spcBef>
                <a:spcPts val="285"/>
              </a:spcBef>
            </a:pPr>
            <a:r>
              <a:rPr sz="900" spc="-5" dirty="0">
                <a:latin typeface="Palatino Linotype"/>
                <a:cs typeface="Palatino Linotype"/>
              </a:rPr>
              <a:t>200 </a:t>
            </a:r>
            <a:r>
              <a:rPr sz="900" dirty="0">
                <a:latin typeface="Palatino Linotype"/>
                <a:cs typeface="Palatino Linotype"/>
              </a:rPr>
              <a:t>-</a:t>
            </a:r>
            <a:r>
              <a:rPr sz="900" spc="15" dirty="0">
                <a:latin typeface="Palatino Linotype"/>
                <a:cs typeface="Palatino Linotype"/>
              </a:rPr>
              <a:t> </a:t>
            </a:r>
            <a:r>
              <a:rPr sz="900" spc="-5" dirty="0">
                <a:latin typeface="Palatino Linotype"/>
                <a:cs typeface="Palatino Linotype"/>
              </a:rPr>
              <a:t>380</a:t>
            </a:r>
            <a:endParaRPr sz="900">
              <a:latin typeface="Palatino Linotype"/>
              <a:cs typeface="Palatino Linotype"/>
            </a:endParaRPr>
          </a:p>
        </p:txBody>
      </p:sp>
      <p:sp>
        <p:nvSpPr>
          <p:cNvPr id="4" name="object 4"/>
          <p:cNvSpPr txBox="1"/>
          <p:nvPr/>
        </p:nvSpPr>
        <p:spPr>
          <a:xfrm>
            <a:off x="2227758" y="4993130"/>
            <a:ext cx="712470" cy="631190"/>
          </a:xfrm>
          <a:prstGeom prst="rect">
            <a:avLst/>
          </a:prstGeom>
        </p:spPr>
        <p:txBody>
          <a:bodyPr vert="horz" wrap="square" lIns="0" tIns="28575" rIns="0" bIns="0" rtlCol="0">
            <a:spAutoFit/>
          </a:bodyPr>
          <a:lstStyle/>
          <a:p>
            <a:pPr marL="38735" marR="30480" indent="-1270">
              <a:lnSpc>
                <a:spcPct val="117800"/>
              </a:lnSpc>
              <a:spcBef>
                <a:spcPts val="225"/>
              </a:spcBef>
            </a:pPr>
            <a:r>
              <a:rPr sz="1350" spc="-7" baseline="6172" dirty="0">
                <a:latin typeface="Palatino Linotype"/>
                <a:cs typeface="Palatino Linotype"/>
              </a:rPr>
              <a:t>Visible</a:t>
            </a:r>
            <a:r>
              <a:rPr sz="1350" spc="-60" baseline="6172" dirty="0">
                <a:latin typeface="Palatino Linotype"/>
                <a:cs typeface="Palatino Linotype"/>
              </a:rPr>
              <a:t> </a:t>
            </a:r>
            <a:r>
              <a:rPr sz="1350" spc="-40" dirty="0">
                <a:latin typeface="Symbol"/>
                <a:cs typeface="Symbol"/>
              </a:rPr>
              <a:t></a:t>
            </a:r>
            <a:r>
              <a:rPr sz="1350" spc="-60" baseline="6172" dirty="0">
                <a:latin typeface="Palatino Linotype"/>
                <a:cs typeface="Palatino Linotype"/>
              </a:rPr>
              <a:t>Vis</a:t>
            </a:r>
            <a:r>
              <a:rPr sz="1350" spc="-40" dirty="0">
                <a:latin typeface="Symbol"/>
                <a:cs typeface="Symbol"/>
              </a:rPr>
              <a:t></a:t>
            </a:r>
            <a:r>
              <a:rPr sz="1350" spc="-40" dirty="0">
                <a:latin typeface="Times New Roman"/>
                <a:cs typeface="Times New Roman"/>
              </a:rPr>
              <a:t> </a:t>
            </a:r>
            <a:r>
              <a:rPr sz="900" spc="-5" dirty="0">
                <a:latin typeface="Palatino Linotype"/>
                <a:cs typeface="Palatino Linotype"/>
              </a:rPr>
              <a:t>26300</a:t>
            </a:r>
            <a:r>
              <a:rPr sz="900" spc="-140" dirty="0">
                <a:latin typeface="Palatino Linotype"/>
                <a:cs typeface="Palatino Linotype"/>
              </a:rPr>
              <a:t> </a:t>
            </a:r>
            <a:r>
              <a:rPr sz="900" spc="5" dirty="0">
                <a:latin typeface="Palatino Linotype"/>
                <a:cs typeface="Palatino Linotype"/>
              </a:rPr>
              <a:t>-12800</a:t>
            </a:r>
            <a:endParaRPr sz="900">
              <a:latin typeface="Palatino Linotype"/>
              <a:cs typeface="Palatino Linotype"/>
            </a:endParaRPr>
          </a:p>
          <a:p>
            <a:pPr marL="38735">
              <a:lnSpc>
                <a:spcPct val="100000"/>
              </a:lnSpc>
              <a:spcBef>
                <a:spcPts val="285"/>
              </a:spcBef>
            </a:pPr>
            <a:r>
              <a:rPr sz="900" spc="-5" dirty="0">
                <a:latin typeface="Palatino Linotype"/>
                <a:cs typeface="Palatino Linotype"/>
              </a:rPr>
              <a:t>380</a:t>
            </a:r>
            <a:r>
              <a:rPr sz="900" spc="-100" dirty="0">
                <a:latin typeface="Palatino Linotype"/>
                <a:cs typeface="Palatino Linotype"/>
              </a:rPr>
              <a:t> </a:t>
            </a:r>
            <a:r>
              <a:rPr sz="900" spc="15" dirty="0">
                <a:latin typeface="Palatino Linotype"/>
                <a:cs typeface="Palatino Linotype"/>
              </a:rPr>
              <a:t>-780</a:t>
            </a:r>
            <a:endParaRPr sz="900">
              <a:latin typeface="Palatino Linotype"/>
              <a:cs typeface="Palatino Linotype"/>
            </a:endParaRPr>
          </a:p>
        </p:txBody>
      </p:sp>
      <p:sp>
        <p:nvSpPr>
          <p:cNvPr id="5" name="object 5"/>
          <p:cNvSpPr txBox="1"/>
          <p:nvPr/>
        </p:nvSpPr>
        <p:spPr>
          <a:xfrm>
            <a:off x="3596011" y="4993130"/>
            <a:ext cx="1118870" cy="631190"/>
          </a:xfrm>
          <a:prstGeom prst="rect">
            <a:avLst/>
          </a:prstGeom>
        </p:spPr>
        <p:txBody>
          <a:bodyPr vert="horz" wrap="square" lIns="0" tIns="28575" rIns="0" bIns="0" rtlCol="0">
            <a:spAutoFit/>
          </a:bodyPr>
          <a:lstStyle/>
          <a:p>
            <a:pPr marL="38100" marR="30480" indent="4445">
              <a:lnSpc>
                <a:spcPct val="117800"/>
              </a:lnSpc>
              <a:spcBef>
                <a:spcPts val="225"/>
              </a:spcBef>
            </a:pPr>
            <a:r>
              <a:rPr sz="1350" spc="-7" baseline="6172" dirty="0">
                <a:latin typeface="Palatino Linotype"/>
                <a:cs typeface="Palatino Linotype"/>
              </a:rPr>
              <a:t>Near infrared </a:t>
            </a:r>
            <a:r>
              <a:rPr sz="1350" spc="-30" dirty="0">
                <a:latin typeface="Symbol"/>
                <a:cs typeface="Symbol"/>
              </a:rPr>
              <a:t></a:t>
            </a:r>
            <a:r>
              <a:rPr sz="1350" spc="-44" baseline="6172" dirty="0">
                <a:latin typeface="Palatino Linotype"/>
                <a:cs typeface="Palatino Linotype"/>
              </a:rPr>
              <a:t>NIR</a:t>
            </a:r>
            <a:r>
              <a:rPr sz="1350" spc="-30" dirty="0">
                <a:latin typeface="Symbol"/>
                <a:cs typeface="Symbol"/>
              </a:rPr>
              <a:t></a:t>
            </a:r>
            <a:r>
              <a:rPr sz="1350" spc="-30" dirty="0">
                <a:latin typeface="Times New Roman"/>
                <a:cs typeface="Times New Roman"/>
              </a:rPr>
              <a:t> </a:t>
            </a:r>
            <a:r>
              <a:rPr sz="900" dirty="0">
                <a:latin typeface="Palatino Linotype"/>
                <a:cs typeface="Palatino Linotype"/>
              </a:rPr>
              <a:t>12800</a:t>
            </a:r>
            <a:r>
              <a:rPr sz="900" spc="-15" dirty="0">
                <a:latin typeface="Palatino Linotype"/>
                <a:cs typeface="Palatino Linotype"/>
              </a:rPr>
              <a:t> </a:t>
            </a:r>
            <a:r>
              <a:rPr sz="900" spc="-5" dirty="0">
                <a:latin typeface="Palatino Linotype"/>
                <a:cs typeface="Palatino Linotype"/>
              </a:rPr>
              <a:t>-5000</a:t>
            </a:r>
            <a:endParaRPr sz="900">
              <a:latin typeface="Palatino Linotype"/>
              <a:cs typeface="Palatino Linotype"/>
            </a:endParaRPr>
          </a:p>
          <a:p>
            <a:pPr marL="40005">
              <a:lnSpc>
                <a:spcPct val="100000"/>
              </a:lnSpc>
              <a:spcBef>
                <a:spcPts val="285"/>
              </a:spcBef>
            </a:pPr>
            <a:r>
              <a:rPr sz="900" spc="-5" dirty="0">
                <a:latin typeface="Palatino Linotype"/>
                <a:cs typeface="Palatino Linotype"/>
              </a:rPr>
              <a:t>780 </a:t>
            </a:r>
            <a:r>
              <a:rPr sz="900" dirty="0">
                <a:latin typeface="Palatino Linotype"/>
                <a:cs typeface="Palatino Linotype"/>
              </a:rPr>
              <a:t>-</a:t>
            </a:r>
            <a:r>
              <a:rPr sz="900" spc="-75" dirty="0">
                <a:latin typeface="Palatino Linotype"/>
                <a:cs typeface="Palatino Linotype"/>
              </a:rPr>
              <a:t> </a:t>
            </a:r>
            <a:r>
              <a:rPr sz="900" spc="-5" dirty="0">
                <a:latin typeface="Palatino Linotype"/>
                <a:cs typeface="Palatino Linotype"/>
              </a:rPr>
              <a:t>2000</a:t>
            </a:r>
            <a:endParaRPr sz="900">
              <a:latin typeface="Palatino Linotype"/>
              <a:cs typeface="Palatino Linotype"/>
            </a:endParaRPr>
          </a:p>
        </p:txBody>
      </p:sp>
      <p:sp>
        <p:nvSpPr>
          <p:cNvPr id="6" name="object 6"/>
          <p:cNvSpPr txBox="1"/>
          <p:nvPr/>
        </p:nvSpPr>
        <p:spPr>
          <a:xfrm>
            <a:off x="4973188" y="5236527"/>
            <a:ext cx="288290" cy="387985"/>
          </a:xfrm>
          <a:prstGeom prst="rect">
            <a:avLst/>
          </a:prstGeom>
        </p:spPr>
        <p:txBody>
          <a:bodyPr vert="horz" wrap="square" lIns="0" tIns="13335" rIns="0" bIns="0" rtlCol="0">
            <a:spAutoFit/>
          </a:bodyPr>
          <a:lstStyle/>
          <a:p>
            <a:pPr marL="38100">
              <a:lnSpc>
                <a:spcPct val="100000"/>
              </a:lnSpc>
              <a:spcBef>
                <a:spcPts val="105"/>
              </a:spcBef>
            </a:pPr>
            <a:r>
              <a:rPr sz="1350" spc="15" baseline="-24691" dirty="0">
                <a:latin typeface="Palatino Linotype"/>
                <a:cs typeface="Palatino Linotype"/>
              </a:rPr>
              <a:t>cm</a:t>
            </a:r>
            <a:r>
              <a:rPr sz="500" spc="10" dirty="0">
                <a:latin typeface="Palatino Linotype"/>
                <a:cs typeface="Palatino Linotype"/>
              </a:rPr>
              <a:t>-1</a:t>
            </a:r>
            <a:endParaRPr sz="500">
              <a:latin typeface="Palatino Linotype"/>
              <a:cs typeface="Palatino Linotype"/>
            </a:endParaRPr>
          </a:p>
          <a:p>
            <a:pPr marL="38735">
              <a:lnSpc>
                <a:spcPct val="100000"/>
              </a:lnSpc>
              <a:spcBef>
                <a:spcPts val="685"/>
              </a:spcBef>
            </a:pPr>
            <a:r>
              <a:rPr sz="900" spc="-5" dirty="0">
                <a:latin typeface="Palatino Linotype"/>
                <a:cs typeface="Palatino Linotype"/>
              </a:rPr>
              <a:t>nm</a:t>
            </a:r>
            <a:endParaRPr sz="900">
              <a:latin typeface="Palatino Linotype"/>
              <a:cs typeface="Palatino Linotype"/>
            </a:endParaRPr>
          </a:p>
        </p:txBody>
      </p:sp>
      <p:sp>
        <p:nvSpPr>
          <p:cNvPr id="7" name="object 7"/>
          <p:cNvSpPr txBox="1"/>
          <p:nvPr/>
        </p:nvSpPr>
        <p:spPr>
          <a:xfrm>
            <a:off x="707390" y="5813361"/>
            <a:ext cx="4707255" cy="1735455"/>
          </a:xfrm>
          <a:prstGeom prst="rect">
            <a:avLst/>
          </a:prstGeom>
        </p:spPr>
        <p:txBody>
          <a:bodyPr vert="horz" wrap="square" lIns="0" tIns="12065" rIns="0" bIns="0" rtlCol="0">
            <a:spAutoFit/>
          </a:bodyPr>
          <a:lstStyle/>
          <a:p>
            <a:pPr marL="12700">
              <a:lnSpc>
                <a:spcPct val="100000"/>
              </a:lnSpc>
              <a:spcBef>
                <a:spcPts val="95"/>
              </a:spcBef>
            </a:pPr>
            <a:r>
              <a:rPr sz="1100" b="1" spc="-5" dirty="0">
                <a:latin typeface="Palatino Linotype"/>
                <a:cs typeface="Palatino Linotype"/>
              </a:rPr>
              <a:t>3. Russel-Saunders or L-S coupling</a:t>
            </a:r>
            <a:r>
              <a:rPr sz="1100" b="1" spc="20" dirty="0">
                <a:latin typeface="Palatino Linotype"/>
                <a:cs typeface="Palatino Linotype"/>
              </a:rPr>
              <a:t> </a:t>
            </a:r>
            <a:r>
              <a:rPr sz="1100" b="1" spc="-5" dirty="0">
                <a:latin typeface="Palatino Linotype"/>
                <a:cs typeface="Palatino Linotype"/>
              </a:rPr>
              <a:t>scheme</a:t>
            </a:r>
            <a:endParaRPr sz="1100">
              <a:latin typeface="Palatino Linotype"/>
              <a:cs typeface="Palatino Linotype"/>
            </a:endParaRPr>
          </a:p>
          <a:p>
            <a:pPr marL="12700" marR="5080" algn="just">
              <a:lnSpc>
                <a:spcPct val="112400"/>
              </a:lnSpc>
              <a:spcBef>
                <a:spcPts val="620"/>
              </a:spcBef>
            </a:pPr>
            <a:r>
              <a:rPr sz="900" dirty="0">
                <a:latin typeface="Palatino Linotype"/>
                <a:cs typeface="Palatino Linotype"/>
              </a:rPr>
              <a:t>An orbiting electronic charge produces </a:t>
            </a:r>
            <a:r>
              <a:rPr sz="900" spc="-5" dirty="0">
                <a:latin typeface="Palatino Linotype"/>
                <a:cs typeface="Palatino Linotype"/>
              </a:rPr>
              <a:t>magnetic </a:t>
            </a:r>
            <a:r>
              <a:rPr sz="900" dirty="0">
                <a:latin typeface="Palatino Linotype"/>
                <a:cs typeface="Palatino Linotype"/>
              </a:rPr>
              <a:t>field perpendicular to the plane of the  </a:t>
            </a:r>
            <a:r>
              <a:rPr sz="900" spc="-5" dirty="0">
                <a:latin typeface="Palatino Linotype"/>
                <a:cs typeface="Palatino Linotype"/>
              </a:rPr>
              <a:t>orbit. Hence the orbital angular momentum </a:t>
            </a:r>
            <a:r>
              <a:rPr sz="900" dirty="0">
                <a:latin typeface="Palatino Linotype"/>
                <a:cs typeface="Palatino Linotype"/>
              </a:rPr>
              <a:t>and </a:t>
            </a:r>
            <a:r>
              <a:rPr sz="900" spc="-5" dirty="0">
                <a:latin typeface="Palatino Linotype"/>
                <a:cs typeface="Palatino Linotype"/>
              </a:rPr>
              <a:t>spin angular momentum have  </a:t>
            </a:r>
            <a:r>
              <a:rPr sz="900" dirty="0">
                <a:latin typeface="Palatino Linotype"/>
                <a:cs typeface="Palatino Linotype"/>
              </a:rPr>
              <a:t>corresponding </a:t>
            </a:r>
            <a:r>
              <a:rPr sz="900" spc="-5" dirty="0">
                <a:latin typeface="Palatino Linotype"/>
                <a:cs typeface="Palatino Linotype"/>
              </a:rPr>
              <a:t>magnetic vectors. </a:t>
            </a:r>
            <a:r>
              <a:rPr sz="900" dirty="0">
                <a:latin typeface="Palatino Linotype"/>
                <a:cs typeface="Palatino Linotype"/>
              </a:rPr>
              <a:t>As a </a:t>
            </a:r>
            <a:r>
              <a:rPr sz="900" spc="-5" dirty="0">
                <a:latin typeface="Palatino Linotype"/>
                <a:cs typeface="Palatino Linotype"/>
              </a:rPr>
              <a:t>result, </a:t>
            </a:r>
            <a:r>
              <a:rPr sz="900" dirty="0">
                <a:latin typeface="Palatino Linotype"/>
                <a:cs typeface="Palatino Linotype"/>
              </a:rPr>
              <a:t>both of these </a:t>
            </a:r>
            <a:r>
              <a:rPr sz="900" spc="-5" dirty="0">
                <a:latin typeface="Palatino Linotype"/>
                <a:cs typeface="Palatino Linotype"/>
              </a:rPr>
              <a:t>momenta </a:t>
            </a:r>
            <a:r>
              <a:rPr sz="900" dirty="0">
                <a:latin typeface="Palatino Linotype"/>
                <a:cs typeface="Palatino Linotype"/>
              </a:rPr>
              <a:t>couple </a:t>
            </a:r>
            <a:r>
              <a:rPr sz="900" spc="-5" dirty="0">
                <a:latin typeface="Palatino Linotype"/>
                <a:cs typeface="Palatino Linotype"/>
              </a:rPr>
              <a:t>magnetically </a:t>
            </a:r>
            <a:r>
              <a:rPr sz="900" dirty="0">
                <a:latin typeface="Palatino Linotype"/>
                <a:cs typeface="Palatino Linotype"/>
              </a:rPr>
              <a:t>to  </a:t>
            </a:r>
            <a:r>
              <a:rPr sz="900" spc="-5" dirty="0">
                <a:latin typeface="Palatino Linotype"/>
                <a:cs typeface="Palatino Linotype"/>
              </a:rPr>
              <a:t>give </a:t>
            </a:r>
            <a:r>
              <a:rPr sz="900" dirty="0">
                <a:latin typeface="Palatino Linotype"/>
                <a:cs typeface="Palatino Linotype"/>
              </a:rPr>
              <a:t>rise </a:t>
            </a:r>
            <a:r>
              <a:rPr sz="900" spc="-5" dirty="0">
                <a:latin typeface="Palatino Linotype"/>
                <a:cs typeface="Palatino Linotype"/>
              </a:rPr>
              <a:t>to total </a:t>
            </a:r>
            <a:r>
              <a:rPr sz="900" dirty="0">
                <a:latin typeface="Palatino Linotype"/>
                <a:cs typeface="Palatino Linotype"/>
              </a:rPr>
              <a:t>orbital angular momentum. There are two schemes of </a:t>
            </a:r>
            <a:r>
              <a:rPr sz="900" spc="-5" dirty="0">
                <a:latin typeface="Palatino Linotype"/>
                <a:cs typeface="Palatino Linotype"/>
              </a:rPr>
              <a:t>coupling: Russel-  Saunders or L-S coupling and j-j</a:t>
            </a:r>
            <a:r>
              <a:rPr sz="900" spc="25" dirty="0">
                <a:latin typeface="Palatino Linotype"/>
                <a:cs typeface="Palatino Linotype"/>
              </a:rPr>
              <a:t> </a:t>
            </a:r>
            <a:r>
              <a:rPr sz="900" spc="-5" dirty="0">
                <a:latin typeface="Palatino Linotype"/>
                <a:cs typeface="Palatino Linotype"/>
              </a:rPr>
              <a:t>coupling.</a:t>
            </a:r>
            <a:endParaRPr sz="900">
              <a:latin typeface="Palatino Linotype"/>
              <a:cs typeface="Palatino Linotype"/>
            </a:endParaRPr>
          </a:p>
          <a:p>
            <a:pPr marL="12700">
              <a:lnSpc>
                <a:spcPct val="100000"/>
              </a:lnSpc>
              <a:spcBef>
                <a:spcPts val="740"/>
              </a:spcBef>
              <a:tabLst>
                <a:tab pos="239395" algn="l"/>
              </a:tabLst>
            </a:pPr>
            <a:r>
              <a:rPr sz="900" dirty="0">
                <a:latin typeface="Palatino Linotype"/>
                <a:cs typeface="Palatino Linotype"/>
              </a:rPr>
              <a:t>a.	The</a:t>
            </a:r>
            <a:r>
              <a:rPr sz="900" spc="15" dirty="0">
                <a:latin typeface="Palatino Linotype"/>
                <a:cs typeface="Palatino Linotype"/>
              </a:rPr>
              <a:t> </a:t>
            </a:r>
            <a:r>
              <a:rPr sz="900" spc="-5" dirty="0">
                <a:latin typeface="Palatino Linotype"/>
                <a:cs typeface="Palatino Linotype"/>
              </a:rPr>
              <a:t>individual</a:t>
            </a:r>
            <a:r>
              <a:rPr sz="900" spc="15" dirty="0">
                <a:latin typeface="Palatino Linotype"/>
                <a:cs typeface="Palatino Linotype"/>
              </a:rPr>
              <a:t> </a:t>
            </a:r>
            <a:r>
              <a:rPr sz="900" dirty="0">
                <a:latin typeface="Palatino Linotype"/>
                <a:cs typeface="Palatino Linotype"/>
              </a:rPr>
              <a:t>spin</a:t>
            </a:r>
            <a:r>
              <a:rPr sz="900" spc="15" dirty="0">
                <a:latin typeface="Palatino Linotype"/>
                <a:cs typeface="Palatino Linotype"/>
              </a:rPr>
              <a:t> </a:t>
            </a:r>
            <a:r>
              <a:rPr sz="900" spc="-5" dirty="0">
                <a:latin typeface="Palatino Linotype"/>
                <a:cs typeface="Palatino Linotype"/>
              </a:rPr>
              <a:t>angular</a:t>
            </a:r>
            <a:r>
              <a:rPr sz="900" spc="15" dirty="0">
                <a:latin typeface="Palatino Linotype"/>
                <a:cs typeface="Palatino Linotype"/>
              </a:rPr>
              <a:t> </a:t>
            </a:r>
            <a:r>
              <a:rPr sz="900" dirty="0">
                <a:latin typeface="Palatino Linotype"/>
                <a:cs typeface="Palatino Linotype"/>
              </a:rPr>
              <a:t>momenta</a:t>
            </a:r>
            <a:r>
              <a:rPr sz="900" spc="20" dirty="0">
                <a:latin typeface="Palatino Linotype"/>
                <a:cs typeface="Palatino Linotype"/>
              </a:rPr>
              <a:t> </a:t>
            </a:r>
            <a:r>
              <a:rPr sz="900" dirty="0">
                <a:latin typeface="Palatino Linotype"/>
                <a:cs typeface="Palatino Linotype"/>
              </a:rPr>
              <a:t>of</a:t>
            </a:r>
            <a:r>
              <a:rPr sz="900" spc="15" dirty="0">
                <a:latin typeface="Palatino Linotype"/>
                <a:cs typeface="Palatino Linotype"/>
              </a:rPr>
              <a:t> </a:t>
            </a:r>
            <a:r>
              <a:rPr sz="900" dirty="0">
                <a:latin typeface="Palatino Linotype"/>
                <a:cs typeface="Palatino Linotype"/>
              </a:rPr>
              <a:t>the</a:t>
            </a:r>
            <a:r>
              <a:rPr sz="900" spc="20" dirty="0">
                <a:latin typeface="Palatino Linotype"/>
                <a:cs typeface="Palatino Linotype"/>
              </a:rPr>
              <a:t> </a:t>
            </a:r>
            <a:r>
              <a:rPr sz="900" dirty="0">
                <a:latin typeface="Palatino Linotype"/>
                <a:cs typeface="Palatino Linotype"/>
              </a:rPr>
              <a:t>electrons,</a:t>
            </a:r>
            <a:r>
              <a:rPr sz="900" spc="20" dirty="0">
                <a:latin typeface="Palatino Linotype"/>
                <a:cs typeface="Palatino Linotype"/>
              </a:rPr>
              <a:t> </a:t>
            </a:r>
            <a:r>
              <a:rPr sz="900" spc="-5" dirty="0">
                <a:latin typeface="Palatino Linotype"/>
                <a:cs typeface="Palatino Linotype"/>
              </a:rPr>
              <a:t>s</a:t>
            </a:r>
            <a:r>
              <a:rPr sz="550" spc="-5" dirty="0">
                <a:latin typeface="Palatino Linotype"/>
                <a:cs typeface="Palatino Linotype"/>
              </a:rPr>
              <a:t>i</a:t>
            </a:r>
            <a:r>
              <a:rPr sz="900" spc="-5" dirty="0">
                <a:latin typeface="Palatino Linotype"/>
                <a:cs typeface="Palatino Linotype"/>
              </a:rPr>
              <a:t>,</a:t>
            </a:r>
            <a:r>
              <a:rPr sz="900" spc="10" dirty="0">
                <a:latin typeface="Palatino Linotype"/>
                <a:cs typeface="Palatino Linotype"/>
              </a:rPr>
              <a:t> </a:t>
            </a:r>
            <a:r>
              <a:rPr sz="900" dirty="0">
                <a:latin typeface="Palatino Linotype"/>
                <a:cs typeface="Palatino Linotype"/>
              </a:rPr>
              <a:t>each</a:t>
            </a:r>
            <a:r>
              <a:rPr sz="900" spc="20" dirty="0">
                <a:latin typeface="Palatino Linotype"/>
                <a:cs typeface="Palatino Linotype"/>
              </a:rPr>
              <a:t> </a:t>
            </a:r>
            <a:r>
              <a:rPr sz="900" dirty="0">
                <a:latin typeface="Palatino Linotype"/>
                <a:cs typeface="Palatino Linotype"/>
              </a:rPr>
              <a:t>of</a:t>
            </a:r>
            <a:r>
              <a:rPr sz="900" spc="15" dirty="0">
                <a:latin typeface="Palatino Linotype"/>
                <a:cs typeface="Palatino Linotype"/>
              </a:rPr>
              <a:t> </a:t>
            </a:r>
            <a:r>
              <a:rPr sz="900" dirty="0">
                <a:latin typeface="Palatino Linotype"/>
                <a:cs typeface="Palatino Linotype"/>
              </a:rPr>
              <a:t>which</a:t>
            </a:r>
            <a:r>
              <a:rPr sz="900" spc="15" dirty="0">
                <a:latin typeface="Palatino Linotype"/>
                <a:cs typeface="Palatino Linotype"/>
              </a:rPr>
              <a:t> </a:t>
            </a:r>
            <a:r>
              <a:rPr sz="900" dirty="0">
                <a:latin typeface="Palatino Linotype"/>
                <a:cs typeface="Palatino Linotype"/>
              </a:rPr>
              <a:t>has</a:t>
            </a:r>
            <a:r>
              <a:rPr sz="900" spc="20" dirty="0">
                <a:latin typeface="Palatino Linotype"/>
                <a:cs typeface="Palatino Linotype"/>
              </a:rPr>
              <a:t> </a:t>
            </a:r>
            <a:r>
              <a:rPr sz="900" dirty="0">
                <a:latin typeface="Palatino Linotype"/>
                <a:cs typeface="Palatino Linotype"/>
              </a:rPr>
              <a:t>a</a:t>
            </a:r>
            <a:r>
              <a:rPr sz="900" spc="15" dirty="0">
                <a:latin typeface="Palatino Linotype"/>
                <a:cs typeface="Palatino Linotype"/>
              </a:rPr>
              <a:t> </a:t>
            </a:r>
            <a:r>
              <a:rPr sz="900" dirty="0">
                <a:latin typeface="Palatino Linotype"/>
                <a:cs typeface="Palatino Linotype"/>
              </a:rPr>
              <a:t>value</a:t>
            </a:r>
            <a:r>
              <a:rPr sz="900" spc="20" dirty="0">
                <a:latin typeface="Palatino Linotype"/>
                <a:cs typeface="Palatino Linotype"/>
              </a:rPr>
              <a:t> </a:t>
            </a:r>
            <a:r>
              <a:rPr sz="900" dirty="0">
                <a:latin typeface="Palatino Linotype"/>
                <a:cs typeface="Palatino Linotype"/>
              </a:rPr>
              <a:t>of</a:t>
            </a:r>
            <a:r>
              <a:rPr sz="900" spc="15" dirty="0">
                <a:latin typeface="Palatino Linotype"/>
                <a:cs typeface="Palatino Linotype"/>
              </a:rPr>
              <a:t> </a:t>
            </a:r>
            <a:r>
              <a:rPr sz="900" dirty="0">
                <a:latin typeface="Palatino Linotype"/>
                <a:cs typeface="Palatino Linotype"/>
              </a:rPr>
              <a:t>±</a:t>
            </a:r>
            <a:endParaRPr sz="900">
              <a:latin typeface="Palatino Linotype"/>
              <a:cs typeface="Palatino Linotype"/>
            </a:endParaRPr>
          </a:p>
          <a:p>
            <a:pPr marL="239395">
              <a:lnSpc>
                <a:spcPct val="100000"/>
              </a:lnSpc>
              <a:spcBef>
                <a:spcPts val="130"/>
              </a:spcBef>
            </a:pPr>
            <a:r>
              <a:rPr sz="900" dirty="0">
                <a:latin typeface="Palatino Linotype"/>
                <a:cs typeface="Palatino Linotype"/>
              </a:rPr>
              <a:t>½, </a:t>
            </a:r>
            <a:r>
              <a:rPr sz="900" spc="50" dirty="0">
                <a:latin typeface="Palatino Linotype"/>
                <a:cs typeface="Palatino Linotype"/>
              </a:rPr>
              <a:t> </a:t>
            </a:r>
            <a:r>
              <a:rPr sz="900" dirty="0">
                <a:latin typeface="Palatino Linotype"/>
                <a:cs typeface="Palatino Linotype"/>
              </a:rPr>
              <a:t>combine </a:t>
            </a:r>
            <a:r>
              <a:rPr sz="900" spc="45" dirty="0">
                <a:latin typeface="Palatino Linotype"/>
                <a:cs typeface="Palatino Linotype"/>
              </a:rPr>
              <a:t> </a:t>
            </a:r>
            <a:r>
              <a:rPr sz="900" dirty="0">
                <a:latin typeface="Palatino Linotype"/>
                <a:cs typeface="Palatino Linotype"/>
              </a:rPr>
              <a:t>to </a:t>
            </a:r>
            <a:r>
              <a:rPr sz="900" spc="50" dirty="0">
                <a:latin typeface="Palatino Linotype"/>
                <a:cs typeface="Palatino Linotype"/>
              </a:rPr>
              <a:t> </a:t>
            </a:r>
            <a:r>
              <a:rPr sz="900" dirty="0">
                <a:latin typeface="Palatino Linotype"/>
                <a:cs typeface="Palatino Linotype"/>
              </a:rPr>
              <a:t>give </a:t>
            </a:r>
            <a:r>
              <a:rPr sz="900" spc="50" dirty="0">
                <a:latin typeface="Palatino Linotype"/>
                <a:cs typeface="Palatino Linotype"/>
              </a:rPr>
              <a:t> </a:t>
            </a:r>
            <a:r>
              <a:rPr sz="900" dirty="0">
                <a:latin typeface="Palatino Linotype"/>
                <a:cs typeface="Palatino Linotype"/>
              </a:rPr>
              <a:t>a </a:t>
            </a:r>
            <a:r>
              <a:rPr sz="900" spc="50" dirty="0">
                <a:latin typeface="Palatino Linotype"/>
                <a:cs typeface="Palatino Linotype"/>
              </a:rPr>
              <a:t> </a:t>
            </a:r>
            <a:r>
              <a:rPr sz="900" spc="-5" dirty="0">
                <a:latin typeface="Palatino Linotype"/>
                <a:cs typeface="Palatino Linotype"/>
              </a:rPr>
              <a:t>resultant </a:t>
            </a:r>
            <a:r>
              <a:rPr sz="900" spc="60" dirty="0">
                <a:latin typeface="Palatino Linotype"/>
                <a:cs typeface="Palatino Linotype"/>
              </a:rPr>
              <a:t> </a:t>
            </a:r>
            <a:r>
              <a:rPr sz="900" dirty="0">
                <a:latin typeface="Palatino Linotype"/>
                <a:cs typeface="Palatino Linotype"/>
              </a:rPr>
              <a:t>spin </a:t>
            </a:r>
            <a:r>
              <a:rPr sz="900" spc="50" dirty="0">
                <a:latin typeface="Palatino Linotype"/>
                <a:cs typeface="Palatino Linotype"/>
              </a:rPr>
              <a:t> </a:t>
            </a:r>
            <a:r>
              <a:rPr sz="900" spc="-5" dirty="0">
                <a:latin typeface="Palatino Linotype"/>
                <a:cs typeface="Palatino Linotype"/>
              </a:rPr>
              <a:t>angular </a:t>
            </a:r>
            <a:r>
              <a:rPr sz="900" spc="55" dirty="0">
                <a:latin typeface="Palatino Linotype"/>
                <a:cs typeface="Palatino Linotype"/>
              </a:rPr>
              <a:t> </a:t>
            </a:r>
            <a:r>
              <a:rPr sz="900" spc="-5" dirty="0">
                <a:latin typeface="Palatino Linotype"/>
                <a:cs typeface="Palatino Linotype"/>
              </a:rPr>
              <a:t>momentum </a:t>
            </a:r>
            <a:r>
              <a:rPr sz="900" spc="60" dirty="0">
                <a:latin typeface="Palatino Linotype"/>
                <a:cs typeface="Palatino Linotype"/>
              </a:rPr>
              <a:t> </a:t>
            </a:r>
            <a:r>
              <a:rPr sz="900" spc="-5" dirty="0">
                <a:latin typeface="Palatino Linotype"/>
                <a:cs typeface="Palatino Linotype"/>
              </a:rPr>
              <a:t>(individual </a:t>
            </a:r>
            <a:r>
              <a:rPr sz="900" spc="55" dirty="0">
                <a:latin typeface="Palatino Linotype"/>
                <a:cs typeface="Palatino Linotype"/>
              </a:rPr>
              <a:t> </a:t>
            </a:r>
            <a:r>
              <a:rPr sz="900" spc="-5" dirty="0">
                <a:latin typeface="Palatino Linotype"/>
                <a:cs typeface="Palatino Linotype"/>
              </a:rPr>
              <a:t>spin </a:t>
            </a:r>
            <a:r>
              <a:rPr sz="900" spc="60" dirty="0">
                <a:latin typeface="Palatino Linotype"/>
                <a:cs typeface="Palatino Linotype"/>
              </a:rPr>
              <a:t> </a:t>
            </a:r>
            <a:r>
              <a:rPr sz="900" spc="-5" dirty="0">
                <a:latin typeface="Palatino Linotype"/>
                <a:cs typeface="Palatino Linotype"/>
              </a:rPr>
              <a:t>angular</a:t>
            </a:r>
            <a:endParaRPr sz="900">
              <a:latin typeface="Palatino Linotype"/>
              <a:cs typeface="Palatino Linotype"/>
            </a:endParaRPr>
          </a:p>
          <a:p>
            <a:pPr marL="239395" marR="5080">
              <a:lnSpc>
                <a:spcPct val="112200"/>
              </a:lnSpc>
              <a:spcBef>
                <a:spcPts val="5"/>
              </a:spcBef>
            </a:pPr>
            <a:r>
              <a:rPr sz="900" spc="-5" dirty="0">
                <a:latin typeface="Palatino Linotype"/>
                <a:cs typeface="Palatino Linotype"/>
              </a:rPr>
              <a:t>momentum </a:t>
            </a:r>
            <a:r>
              <a:rPr sz="900" dirty="0">
                <a:latin typeface="Palatino Linotype"/>
                <a:cs typeface="Palatino Linotype"/>
              </a:rPr>
              <a:t>is </a:t>
            </a:r>
            <a:r>
              <a:rPr sz="900" spc="-5" dirty="0">
                <a:latin typeface="Palatino Linotype"/>
                <a:cs typeface="Palatino Linotype"/>
              </a:rPr>
              <a:t>represented by </a:t>
            </a:r>
            <a:r>
              <a:rPr sz="900" dirty="0">
                <a:latin typeface="Palatino Linotype"/>
                <a:cs typeface="Palatino Linotype"/>
              </a:rPr>
              <a:t>a </a:t>
            </a:r>
            <a:r>
              <a:rPr sz="900" spc="-5" dirty="0">
                <a:latin typeface="Palatino Linotype"/>
                <a:cs typeface="Palatino Linotype"/>
              </a:rPr>
              <a:t>lower </a:t>
            </a:r>
            <a:r>
              <a:rPr sz="900" dirty="0">
                <a:latin typeface="Palatino Linotype"/>
                <a:cs typeface="Palatino Linotype"/>
              </a:rPr>
              <a:t>case </a:t>
            </a:r>
            <a:r>
              <a:rPr sz="900" spc="-5" dirty="0">
                <a:latin typeface="Palatino Linotype"/>
                <a:cs typeface="Palatino Linotype"/>
              </a:rPr>
              <a:t>symbol </a:t>
            </a:r>
            <a:r>
              <a:rPr sz="900" dirty="0">
                <a:latin typeface="Palatino Linotype"/>
                <a:cs typeface="Palatino Linotype"/>
              </a:rPr>
              <a:t>whereas </a:t>
            </a:r>
            <a:r>
              <a:rPr sz="900" spc="-5" dirty="0">
                <a:latin typeface="Palatino Linotype"/>
                <a:cs typeface="Palatino Linotype"/>
              </a:rPr>
              <a:t>the total resultant </a:t>
            </a:r>
            <a:r>
              <a:rPr sz="900" dirty="0">
                <a:latin typeface="Palatino Linotype"/>
                <a:cs typeface="Palatino Linotype"/>
              </a:rPr>
              <a:t>value is  </a:t>
            </a:r>
            <a:r>
              <a:rPr sz="900" spc="-5" dirty="0">
                <a:latin typeface="Palatino Linotype"/>
                <a:cs typeface="Palatino Linotype"/>
              </a:rPr>
              <a:t>given </a:t>
            </a:r>
            <a:r>
              <a:rPr sz="900" dirty="0">
                <a:latin typeface="Palatino Linotype"/>
                <a:cs typeface="Palatino Linotype"/>
              </a:rPr>
              <a:t>by a </a:t>
            </a:r>
            <a:r>
              <a:rPr sz="900" spc="-5" dirty="0">
                <a:latin typeface="Palatino Linotype"/>
                <a:cs typeface="Palatino Linotype"/>
              </a:rPr>
              <a:t>upper </a:t>
            </a:r>
            <a:r>
              <a:rPr sz="900" dirty="0">
                <a:latin typeface="Palatino Linotype"/>
                <a:cs typeface="Palatino Linotype"/>
              </a:rPr>
              <a:t>case </a:t>
            </a:r>
            <a:r>
              <a:rPr sz="900" spc="-5" dirty="0">
                <a:latin typeface="Palatino Linotype"/>
                <a:cs typeface="Palatino Linotype"/>
              </a:rPr>
              <a:t>symbol).</a:t>
            </a:r>
            <a:endParaRPr sz="900">
              <a:latin typeface="Palatino Linotype"/>
              <a:cs typeface="Palatino Linotype"/>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43874" y="558526"/>
            <a:ext cx="4953000" cy="2121535"/>
          </a:xfrm>
          <a:prstGeom prst="rect">
            <a:avLst/>
          </a:prstGeom>
        </p:spPr>
        <p:txBody>
          <a:bodyPr vert="horz" wrap="square" lIns="0" tIns="66040" rIns="0" bIns="0" rtlCol="0">
            <a:spAutoFit/>
          </a:bodyPr>
          <a:lstStyle/>
          <a:p>
            <a:pPr marL="1989455">
              <a:lnSpc>
                <a:spcPct val="100000"/>
              </a:lnSpc>
              <a:spcBef>
                <a:spcPts val="520"/>
              </a:spcBef>
            </a:pPr>
            <a:r>
              <a:rPr sz="750" spc="20" dirty="0">
                <a:latin typeface="Calibri"/>
                <a:cs typeface="Calibri"/>
              </a:rPr>
              <a:t>Electronic </a:t>
            </a:r>
            <a:r>
              <a:rPr sz="750" spc="25" dirty="0">
                <a:latin typeface="Calibri"/>
                <a:cs typeface="Calibri"/>
              </a:rPr>
              <a:t>(Absorption) Spectra </a:t>
            </a:r>
            <a:r>
              <a:rPr sz="750" spc="35" dirty="0">
                <a:latin typeface="Calibri"/>
                <a:cs typeface="Calibri"/>
              </a:rPr>
              <a:t>of </a:t>
            </a:r>
            <a:r>
              <a:rPr sz="750" spc="50" dirty="0">
                <a:latin typeface="Calibri"/>
                <a:cs typeface="Calibri"/>
              </a:rPr>
              <a:t>3d </a:t>
            </a:r>
            <a:r>
              <a:rPr sz="750" spc="25" dirty="0">
                <a:latin typeface="Calibri"/>
                <a:cs typeface="Calibri"/>
              </a:rPr>
              <a:t>Transition </a:t>
            </a:r>
            <a:r>
              <a:rPr sz="750" spc="30" dirty="0">
                <a:latin typeface="Calibri"/>
                <a:cs typeface="Calibri"/>
              </a:rPr>
              <a:t>Metal </a:t>
            </a:r>
            <a:r>
              <a:rPr sz="750" spc="35" dirty="0">
                <a:latin typeface="Calibri"/>
                <a:cs typeface="Calibri"/>
              </a:rPr>
              <a:t>Complexes</a:t>
            </a:r>
            <a:r>
              <a:rPr sz="750" spc="160" dirty="0">
                <a:latin typeface="Calibri"/>
                <a:cs typeface="Calibri"/>
              </a:rPr>
              <a:t> </a:t>
            </a:r>
            <a:r>
              <a:rPr sz="750" spc="50" dirty="0">
                <a:latin typeface="Calibri"/>
                <a:cs typeface="Calibri"/>
              </a:rPr>
              <a:t>5</a:t>
            </a:r>
            <a:endParaRPr sz="750">
              <a:latin typeface="Calibri"/>
              <a:cs typeface="Calibri"/>
            </a:endParaRPr>
          </a:p>
          <a:p>
            <a:pPr>
              <a:lnSpc>
                <a:spcPct val="100000"/>
              </a:lnSpc>
              <a:spcBef>
                <a:spcPts val="50"/>
              </a:spcBef>
            </a:pPr>
            <a:endParaRPr sz="600">
              <a:latin typeface="Times New Roman"/>
              <a:cs typeface="Times New Roman"/>
            </a:endParaRPr>
          </a:p>
          <a:p>
            <a:pPr marR="122555" algn="ctr">
              <a:lnSpc>
                <a:spcPct val="100000"/>
              </a:lnSpc>
              <a:spcBef>
                <a:spcPts val="5"/>
              </a:spcBef>
            </a:pPr>
            <a:r>
              <a:rPr sz="2025" spc="120" baseline="-8230" dirty="0">
                <a:latin typeface="Symbol"/>
                <a:cs typeface="Symbol"/>
              </a:rPr>
              <a:t></a:t>
            </a:r>
            <a:r>
              <a:rPr sz="900" spc="20" dirty="0">
                <a:latin typeface="Palatino Linotype"/>
                <a:cs typeface="Palatino Linotype"/>
              </a:rPr>
              <a:t>s</a:t>
            </a:r>
            <a:r>
              <a:rPr sz="750" spc="7" baseline="-27777" dirty="0">
                <a:latin typeface="Palatino Linotype"/>
                <a:cs typeface="Palatino Linotype"/>
              </a:rPr>
              <a:t>i</a:t>
            </a:r>
            <a:r>
              <a:rPr sz="750" baseline="-27777" dirty="0">
                <a:latin typeface="Palatino Linotype"/>
                <a:cs typeface="Palatino Linotype"/>
              </a:rPr>
              <a:t> </a:t>
            </a:r>
            <a:r>
              <a:rPr sz="750" spc="-44" baseline="-27777" dirty="0">
                <a:latin typeface="Palatino Linotype"/>
                <a:cs typeface="Palatino Linotype"/>
              </a:rPr>
              <a:t> </a:t>
            </a:r>
            <a:r>
              <a:rPr sz="900" spc="-5" dirty="0">
                <a:latin typeface="Palatino Linotype"/>
                <a:cs typeface="Palatino Linotype"/>
              </a:rPr>
              <a:t>=</a:t>
            </a:r>
            <a:r>
              <a:rPr sz="900" spc="-114" dirty="0">
                <a:latin typeface="Palatino Linotype"/>
                <a:cs typeface="Palatino Linotype"/>
              </a:rPr>
              <a:t> </a:t>
            </a:r>
            <a:r>
              <a:rPr sz="900" spc="-5" dirty="0">
                <a:latin typeface="Palatino Linotype"/>
                <a:cs typeface="Palatino Linotype"/>
              </a:rPr>
              <a:t>S</a:t>
            </a:r>
            <a:endParaRPr sz="900">
              <a:latin typeface="Palatino Linotype"/>
              <a:cs typeface="Palatino Linotype"/>
            </a:endParaRPr>
          </a:p>
          <a:p>
            <a:pPr marL="76200" marR="185420" algn="just">
              <a:lnSpc>
                <a:spcPct val="112400"/>
              </a:lnSpc>
              <a:spcBef>
                <a:spcPts val="690"/>
              </a:spcBef>
            </a:pPr>
            <a:r>
              <a:rPr sz="900" dirty="0">
                <a:latin typeface="Palatino Linotype"/>
                <a:cs typeface="Palatino Linotype"/>
              </a:rPr>
              <a:t>Two spins of each ± ½ </a:t>
            </a:r>
            <a:r>
              <a:rPr sz="900" spc="-5" dirty="0">
                <a:latin typeface="Palatino Linotype"/>
                <a:cs typeface="Palatino Linotype"/>
              </a:rPr>
              <a:t>could give </a:t>
            </a:r>
            <a:r>
              <a:rPr sz="900" dirty="0">
                <a:latin typeface="Palatino Linotype"/>
                <a:cs typeface="Palatino Linotype"/>
              </a:rPr>
              <a:t>a </a:t>
            </a:r>
            <a:r>
              <a:rPr sz="900" spc="-5" dirty="0">
                <a:latin typeface="Palatino Linotype"/>
                <a:cs typeface="Palatino Linotype"/>
              </a:rPr>
              <a:t>resultant value </a:t>
            </a:r>
            <a:r>
              <a:rPr sz="900" dirty="0">
                <a:latin typeface="Palatino Linotype"/>
                <a:cs typeface="Palatino Linotype"/>
              </a:rPr>
              <a:t>of S =1 or S= 0; similarly a resultant of  three electrons is 1 ½ or ½ .The </a:t>
            </a:r>
            <a:r>
              <a:rPr sz="900" spc="-5" dirty="0">
                <a:latin typeface="Palatino Linotype"/>
                <a:cs typeface="Palatino Linotype"/>
              </a:rPr>
              <a:t>resultant is expressed </a:t>
            </a:r>
            <a:r>
              <a:rPr sz="900" dirty="0">
                <a:latin typeface="Palatino Linotype"/>
                <a:cs typeface="Palatino Linotype"/>
              </a:rPr>
              <a:t>in </a:t>
            </a:r>
            <a:r>
              <a:rPr sz="900" spc="-5" dirty="0">
                <a:latin typeface="Palatino Linotype"/>
                <a:cs typeface="Palatino Linotype"/>
              </a:rPr>
              <a:t>units </a:t>
            </a:r>
            <a:r>
              <a:rPr sz="900" dirty="0">
                <a:latin typeface="Palatino Linotype"/>
                <a:cs typeface="Palatino Linotype"/>
              </a:rPr>
              <a:t>of h/2 π . The spin </a:t>
            </a:r>
            <a:r>
              <a:rPr sz="900" spc="-5" dirty="0">
                <a:latin typeface="Palatino Linotype"/>
                <a:cs typeface="Palatino Linotype"/>
              </a:rPr>
              <a:t>multiplicity  is given by (2S+1). Hence, </a:t>
            </a:r>
            <a:r>
              <a:rPr sz="900" dirty="0">
                <a:latin typeface="Palatino Linotype"/>
                <a:cs typeface="Palatino Linotype"/>
              </a:rPr>
              <a:t>If n </a:t>
            </a:r>
            <a:r>
              <a:rPr sz="900" spc="-5" dirty="0">
                <a:latin typeface="Palatino Linotype"/>
                <a:cs typeface="Palatino Linotype"/>
              </a:rPr>
              <a:t>is the number of unpaired electrons, </a:t>
            </a:r>
            <a:r>
              <a:rPr sz="900" dirty="0">
                <a:latin typeface="Palatino Linotype"/>
                <a:cs typeface="Palatino Linotype"/>
              </a:rPr>
              <a:t>spin </a:t>
            </a:r>
            <a:r>
              <a:rPr sz="900" spc="-5" dirty="0">
                <a:latin typeface="Palatino Linotype"/>
                <a:cs typeface="Palatino Linotype"/>
              </a:rPr>
              <a:t>multiplicity </a:t>
            </a:r>
            <a:r>
              <a:rPr sz="900" dirty="0">
                <a:latin typeface="Palatino Linotype"/>
                <a:cs typeface="Palatino Linotype"/>
              </a:rPr>
              <a:t>is </a:t>
            </a:r>
            <a:r>
              <a:rPr sz="900" spc="-5" dirty="0">
                <a:latin typeface="Palatino Linotype"/>
                <a:cs typeface="Palatino Linotype"/>
              </a:rPr>
              <a:t>given  by </a:t>
            </a:r>
            <a:r>
              <a:rPr sz="900" dirty="0">
                <a:latin typeface="Palatino Linotype"/>
                <a:cs typeface="Palatino Linotype"/>
              </a:rPr>
              <a:t>n + </a:t>
            </a:r>
            <a:r>
              <a:rPr sz="900" spc="-5" dirty="0">
                <a:latin typeface="Palatino Linotype"/>
                <a:cs typeface="Palatino Linotype"/>
              </a:rPr>
              <a:t>1.</a:t>
            </a:r>
            <a:endParaRPr sz="900">
              <a:latin typeface="Palatino Linotype"/>
              <a:cs typeface="Palatino Linotype"/>
            </a:endParaRPr>
          </a:p>
          <a:p>
            <a:pPr marL="302895" marR="187325" indent="-227329" algn="just">
              <a:lnSpc>
                <a:spcPct val="112500"/>
              </a:lnSpc>
              <a:spcBef>
                <a:spcPts val="600"/>
              </a:spcBef>
            </a:pPr>
            <a:r>
              <a:rPr sz="900" spc="-5" dirty="0">
                <a:latin typeface="Palatino Linotype"/>
                <a:cs typeface="Palatino Linotype"/>
              </a:rPr>
              <a:t>b. </a:t>
            </a:r>
            <a:r>
              <a:rPr sz="900" dirty="0">
                <a:latin typeface="Palatino Linotype"/>
                <a:cs typeface="Palatino Linotype"/>
              </a:rPr>
              <a:t>The </a:t>
            </a:r>
            <a:r>
              <a:rPr sz="900" spc="-5" dirty="0">
                <a:latin typeface="Palatino Linotype"/>
                <a:cs typeface="Palatino Linotype"/>
              </a:rPr>
              <a:t>individual </a:t>
            </a:r>
            <a:r>
              <a:rPr sz="900" dirty="0">
                <a:latin typeface="Palatino Linotype"/>
                <a:cs typeface="Palatino Linotype"/>
              </a:rPr>
              <a:t>orbital </a:t>
            </a:r>
            <a:r>
              <a:rPr sz="900" spc="-5" dirty="0">
                <a:latin typeface="Palatino Linotype"/>
                <a:cs typeface="Palatino Linotype"/>
              </a:rPr>
              <a:t>angular </a:t>
            </a:r>
            <a:r>
              <a:rPr sz="900" dirty="0">
                <a:latin typeface="Palatino Linotype"/>
                <a:cs typeface="Palatino Linotype"/>
              </a:rPr>
              <a:t>momenta </a:t>
            </a:r>
            <a:r>
              <a:rPr sz="900" spc="-5" dirty="0">
                <a:latin typeface="Palatino Linotype"/>
                <a:cs typeface="Palatino Linotype"/>
              </a:rPr>
              <a:t>of electrons, l</a:t>
            </a:r>
            <a:r>
              <a:rPr sz="550" spc="-5" dirty="0">
                <a:latin typeface="Palatino Linotype"/>
                <a:cs typeface="Palatino Linotype"/>
              </a:rPr>
              <a:t>i</a:t>
            </a:r>
            <a:r>
              <a:rPr sz="900" spc="-5" dirty="0">
                <a:latin typeface="Palatino Linotype"/>
                <a:cs typeface="Palatino Linotype"/>
              </a:rPr>
              <a:t>, each of which </a:t>
            </a:r>
            <a:r>
              <a:rPr sz="900" dirty="0">
                <a:latin typeface="Palatino Linotype"/>
                <a:cs typeface="Palatino Linotype"/>
              </a:rPr>
              <a:t>may </a:t>
            </a:r>
            <a:r>
              <a:rPr sz="900" spc="-5" dirty="0">
                <a:latin typeface="Palatino Linotype"/>
                <a:cs typeface="Palatino Linotype"/>
              </a:rPr>
              <a:t>be 0, </a:t>
            </a:r>
            <a:r>
              <a:rPr sz="900" dirty="0">
                <a:latin typeface="Palatino Linotype"/>
                <a:cs typeface="Palatino Linotype"/>
              </a:rPr>
              <a:t>1 </a:t>
            </a:r>
            <a:r>
              <a:rPr sz="900" spc="-5" dirty="0">
                <a:latin typeface="Palatino Linotype"/>
                <a:cs typeface="Palatino Linotype"/>
              </a:rPr>
              <a:t>,2, </a:t>
            </a:r>
            <a:r>
              <a:rPr sz="900" dirty="0">
                <a:latin typeface="Palatino Linotype"/>
                <a:cs typeface="Palatino Linotype"/>
              </a:rPr>
              <a:t>3 ,  4 ….. in </a:t>
            </a:r>
            <a:r>
              <a:rPr sz="900" spc="-5" dirty="0">
                <a:latin typeface="Palatino Linotype"/>
                <a:cs typeface="Palatino Linotype"/>
              </a:rPr>
              <a:t>units </a:t>
            </a:r>
            <a:r>
              <a:rPr sz="900" dirty="0">
                <a:latin typeface="Palatino Linotype"/>
                <a:cs typeface="Palatino Linotype"/>
              </a:rPr>
              <a:t>of </a:t>
            </a:r>
            <a:r>
              <a:rPr sz="900" spc="-5" dirty="0">
                <a:latin typeface="Palatino Linotype"/>
                <a:cs typeface="Palatino Linotype"/>
              </a:rPr>
              <a:t>h/2π </a:t>
            </a:r>
            <a:r>
              <a:rPr sz="900" dirty="0">
                <a:latin typeface="Palatino Linotype"/>
                <a:cs typeface="Palatino Linotype"/>
              </a:rPr>
              <a:t>for s, </a:t>
            </a:r>
            <a:r>
              <a:rPr sz="900" spc="-5" dirty="0">
                <a:latin typeface="Palatino Linotype"/>
                <a:cs typeface="Palatino Linotype"/>
              </a:rPr>
              <a:t>p, </a:t>
            </a:r>
            <a:r>
              <a:rPr sz="900" dirty="0">
                <a:latin typeface="Palatino Linotype"/>
                <a:cs typeface="Palatino Linotype"/>
              </a:rPr>
              <a:t>d, </a:t>
            </a:r>
            <a:r>
              <a:rPr sz="900" spc="-5" dirty="0">
                <a:latin typeface="Palatino Linotype"/>
                <a:cs typeface="Palatino Linotype"/>
              </a:rPr>
              <a:t>f, g, …..orbitals respectively, combine </a:t>
            </a:r>
            <a:r>
              <a:rPr sz="900" dirty="0">
                <a:latin typeface="Palatino Linotype"/>
                <a:cs typeface="Palatino Linotype"/>
              </a:rPr>
              <a:t>to </a:t>
            </a:r>
            <a:r>
              <a:rPr sz="900" spc="-5" dirty="0">
                <a:latin typeface="Palatino Linotype"/>
                <a:cs typeface="Palatino Linotype"/>
              </a:rPr>
              <a:t>give </a:t>
            </a:r>
            <a:r>
              <a:rPr sz="900" dirty="0">
                <a:latin typeface="Palatino Linotype"/>
                <a:cs typeface="Palatino Linotype"/>
              </a:rPr>
              <a:t>a  </a:t>
            </a:r>
            <a:r>
              <a:rPr sz="900" spc="-5" dirty="0">
                <a:latin typeface="Palatino Linotype"/>
                <a:cs typeface="Palatino Linotype"/>
              </a:rPr>
              <a:t>resultant orbital angular momentum, </a:t>
            </a:r>
            <a:r>
              <a:rPr sz="900" dirty="0">
                <a:latin typeface="Palatino Linotype"/>
                <a:cs typeface="Palatino Linotype"/>
              </a:rPr>
              <a:t>L in </a:t>
            </a:r>
            <a:r>
              <a:rPr sz="900" spc="-5" dirty="0">
                <a:latin typeface="Palatino Linotype"/>
                <a:cs typeface="Palatino Linotype"/>
              </a:rPr>
              <a:t>units of h/2π </a:t>
            </a:r>
            <a:r>
              <a:rPr sz="900" dirty="0">
                <a:latin typeface="Palatino Linotype"/>
                <a:cs typeface="Palatino Linotype"/>
              </a:rPr>
              <a:t>. ∑ l</a:t>
            </a:r>
            <a:r>
              <a:rPr sz="550" dirty="0">
                <a:latin typeface="Palatino Linotype"/>
                <a:cs typeface="Palatino Linotype"/>
              </a:rPr>
              <a:t>i </a:t>
            </a:r>
            <a:r>
              <a:rPr sz="900" dirty="0">
                <a:latin typeface="Palatino Linotype"/>
                <a:cs typeface="Palatino Linotype"/>
              </a:rPr>
              <a:t>=</a:t>
            </a:r>
            <a:r>
              <a:rPr sz="900" spc="-114" dirty="0">
                <a:latin typeface="Palatino Linotype"/>
                <a:cs typeface="Palatino Linotype"/>
              </a:rPr>
              <a:t> </a:t>
            </a:r>
            <a:r>
              <a:rPr sz="900" dirty="0">
                <a:latin typeface="Palatino Linotype"/>
                <a:cs typeface="Palatino Linotype"/>
              </a:rPr>
              <a:t>L</a:t>
            </a:r>
            <a:endParaRPr sz="900">
              <a:latin typeface="Palatino Linotype"/>
              <a:cs typeface="Palatino Linotype"/>
            </a:endParaRPr>
          </a:p>
          <a:p>
            <a:pPr marL="76200" marR="187960" algn="just">
              <a:lnSpc>
                <a:spcPct val="112200"/>
              </a:lnSpc>
              <a:spcBef>
                <a:spcPts val="600"/>
              </a:spcBef>
            </a:pPr>
            <a:r>
              <a:rPr sz="900" dirty="0">
                <a:latin typeface="Palatino Linotype"/>
                <a:cs typeface="Palatino Linotype"/>
              </a:rPr>
              <a:t>The resultant L may </a:t>
            </a:r>
            <a:r>
              <a:rPr sz="900" spc="-5" dirty="0">
                <a:latin typeface="Palatino Linotype"/>
                <a:cs typeface="Palatino Linotype"/>
              </a:rPr>
              <a:t>be </a:t>
            </a:r>
            <a:r>
              <a:rPr sz="900" dirty="0">
                <a:latin typeface="Palatino Linotype"/>
                <a:cs typeface="Palatino Linotype"/>
              </a:rPr>
              <a:t>once again 0, 1, 2, 3, 4…. which are referred to as S, </a:t>
            </a:r>
            <a:r>
              <a:rPr sz="900" spc="-5" dirty="0">
                <a:latin typeface="Palatino Linotype"/>
                <a:cs typeface="Palatino Linotype"/>
              </a:rPr>
              <a:t>P, D, </a:t>
            </a:r>
            <a:r>
              <a:rPr sz="900" dirty="0">
                <a:latin typeface="Palatino Linotype"/>
                <a:cs typeface="Palatino Linotype"/>
              </a:rPr>
              <a:t>F </a:t>
            </a:r>
            <a:r>
              <a:rPr sz="900" spc="-5" dirty="0">
                <a:latin typeface="Palatino Linotype"/>
                <a:cs typeface="Palatino Linotype"/>
              </a:rPr>
              <a:t>G,…  respectively </a:t>
            </a:r>
            <a:r>
              <a:rPr sz="900" dirty="0">
                <a:latin typeface="Palatino Linotype"/>
                <a:cs typeface="Palatino Linotype"/>
              </a:rPr>
              <a:t>in </a:t>
            </a:r>
            <a:r>
              <a:rPr sz="900" spc="-5" dirty="0">
                <a:latin typeface="Palatino Linotype"/>
                <a:cs typeface="Palatino Linotype"/>
              </a:rPr>
              <a:t>units </a:t>
            </a:r>
            <a:r>
              <a:rPr sz="900" dirty="0">
                <a:latin typeface="Palatino Linotype"/>
                <a:cs typeface="Palatino Linotype"/>
              </a:rPr>
              <a:t>of </a:t>
            </a:r>
            <a:r>
              <a:rPr sz="900" spc="-5" dirty="0">
                <a:latin typeface="Palatino Linotype"/>
                <a:cs typeface="Palatino Linotype"/>
              </a:rPr>
              <a:t>h/2π.The </a:t>
            </a:r>
            <a:r>
              <a:rPr sz="900" dirty="0">
                <a:latin typeface="Palatino Linotype"/>
                <a:cs typeface="Palatino Linotype"/>
              </a:rPr>
              <a:t>orbital </a:t>
            </a:r>
            <a:r>
              <a:rPr sz="900" spc="-5" dirty="0">
                <a:latin typeface="Palatino Linotype"/>
                <a:cs typeface="Palatino Linotype"/>
              </a:rPr>
              <a:t>multiplicity is given </a:t>
            </a:r>
            <a:r>
              <a:rPr sz="900" dirty="0">
                <a:latin typeface="Palatino Linotype"/>
                <a:cs typeface="Palatino Linotype"/>
              </a:rPr>
              <a:t>by</a:t>
            </a:r>
            <a:r>
              <a:rPr sz="900" spc="25" dirty="0">
                <a:latin typeface="Palatino Linotype"/>
                <a:cs typeface="Palatino Linotype"/>
              </a:rPr>
              <a:t> </a:t>
            </a:r>
            <a:r>
              <a:rPr sz="900" spc="-5" dirty="0">
                <a:latin typeface="Palatino Linotype"/>
                <a:cs typeface="Palatino Linotype"/>
              </a:rPr>
              <a:t>(2L+1).</a:t>
            </a:r>
            <a:endParaRPr sz="900">
              <a:latin typeface="Palatino Linotype"/>
              <a:cs typeface="Palatino Linotype"/>
            </a:endParaRPr>
          </a:p>
        </p:txBody>
      </p:sp>
      <p:graphicFrame>
        <p:nvGraphicFramePr>
          <p:cNvPr id="3" name="object 3"/>
          <p:cNvGraphicFramePr>
            <a:graphicFrameLocks noGrp="1"/>
          </p:cNvGraphicFramePr>
          <p:nvPr/>
        </p:nvGraphicFramePr>
        <p:xfrm>
          <a:off x="2203195" y="2806189"/>
          <a:ext cx="1704972" cy="285326"/>
        </p:xfrm>
        <a:graphic>
          <a:graphicData uri="http://schemas.openxmlformats.org/drawingml/2006/table">
            <a:tbl>
              <a:tblPr firstRow="1" bandRow="1">
                <a:tableStyleId>{2D5ABB26-0587-4C30-8999-92F81FD0307C}</a:tableStyleId>
              </a:tblPr>
              <a:tblGrid>
                <a:gridCol w="205104">
                  <a:extLst>
                    <a:ext uri="{9D8B030D-6E8A-4147-A177-3AD203B41FA5}">
                      <a16:colId xmlns:a16="http://schemas.microsoft.com/office/drawing/2014/main" val="20000"/>
                    </a:ext>
                  </a:extLst>
                </a:gridCol>
                <a:gridCol w="300989">
                  <a:extLst>
                    <a:ext uri="{9D8B030D-6E8A-4147-A177-3AD203B41FA5}">
                      <a16:colId xmlns:a16="http://schemas.microsoft.com/office/drawing/2014/main" val="20001"/>
                    </a:ext>
                  </a:extLst>
                </a:gridCol>
                <a:gridCol w="323215">
                  <a:extLst>
                    <a:ext uri="{9D8B030D-6E8A-4147-A177-3AD203B41FA5}">
                      <a16:colId xmlns:a16="http://schemas.microsoft.com/office/drawing/2014/main" val="20002"/>
                    </a:ext>
                  </a:extLst>
                </a:gridCol>
                <a:gridCol w="318134">
                  <a:extLst>
                    <a:ext uri="{9D8B030D-6E8A-4147-A177-3AD203B41FA5}">
                      <a16:colId xmlns:a16="http://schemas.microsoft.com/office/drawing/2014/main" val="20003"/>
                    </a:ext>
                  </a:extLst>
                </a:gridCol>
                <a:gridCol w="316865">
                  <a:extLst>
                    <a:ext uri="{9D8B030D-6E8A-4147-A177-3AD203B41FA5}">
                      <a16:colId xmlns:a16="http://schemas.microsoft.com/office/drawing/2014/main" val="20004"/>
                    </a:ext>
                  </a:extLst>
                </a:gridCol>
                <a:gridCol w="240665">
                  <a:extLst>
                    <a:ext uri="{9D8B030D-6E8A-4147-A177-3AD203B41FA5}">
                      <a16:colId xmlns:a16="http://schemas.microsoft.com/office/drawing/2014/main" val="20005"/>
                    </a:ext>
                  </a:extLst>
                </a:gridCol>
              </a:tblGrid>
              <a:tr h="142663">
                <a:tc>
                  <a:txBody>
                    <a:bodyPr/>
                    <a:lstStyle/>
                    <a:p>
                      <a:pPr marL="31750">
                        <a:lnSpc>
                          <a:spcPts val="835"/>
                        </a:lnSpc>
                      </a:pPr>
                      <a:r>
                        <a:rPr sz="900" dirty="0">
                          <a:latin typeface="Palatino Linotype"/>
                          <a:cs typeface="Palatino Linotype"/>
                        </a:rPr>
                        <a:t>0</a:t>
                      </a:r>
                      <a:endParaRPr sz="900">
                        <a:latin typeface="Palatino Linotype"/>
                        <a:cs typeface="Palatino Linotype"/>
                      </a:endParaRPr>
                    </a:p>
                  </a:txBody>
                  <a:tcPr marL="0" marR="0" marT="0" marB="0"/>
                </a:tc>
                <a:tc>
                  <a:txBody>
                    <a:bodyPr/>
                    <a:lstStyle/>
                    <a:p>
                      <a:pPr marR="122555" algn="r">
                        <a:lnSpc>
                          <a:spcPts val="835"/>
                        </a:lnSpc>
                      </a:pPr>
                      <a:r>
                        <a:rPr sz="900" dirty="0">
                          <a:latin typeface="Palatino Linotype"/>
                          <a:cs typeface="Palatino Linotype"/>
                        </a:rPr>
                        <a:t>1</a:t>
                      </a:r>
                      <a:endParaRPr sz="900">
                        <a:latin typeface="Palatino Linotype"/>
                        <a:cs typeface="Palatino Linotype"/>
                      </a:endParaRPr>
                    </a:p>
                  </a:txBody>
                  <a:tcPr marL="0" marR="0" marT="0" marB="0"/>
                </a:tc>
                <a:tc>
                  <a:txBody>
                    <a:bodyPr/>
                    <a:lstStyle/>
                    <a:p>
                      <a:pPr marR="1905" algn="ctr">
                        <a:lnSpc>
                          <a:spcPts val="835"/>
                        </a:lnSpc>
                      </a:pPr>
                      <a:r>
                        <a:rPr sz="900" dirty="0">
                          <a:latin typeface="Palatino Linotype"/>
                          <a:cs typeface="Palatino Linotype"/>
                        </a:rPr>
                        <a:t>2</a:t>
                      </a:r>
                      <a:endParaRPr sz="900">
                        <a:latin typeface="Palatino Linotype"/>
                        <a:cs typeface="Palatino Linotype"/>
                      </a:endParaRPr>
                    </a:p>
                  </a:txBody>
                  <a:tcPr marL="0" marR="0" marT="0" marB="0"/>
                </a:tc>
                <a:tc>
                  <a:txBody>
                    <a:bodyPr/>
                    <a:lstStyle/>
                    <a:p>
                      <a:pPr marL="119380">
                        <a:lnSpc>
                          <a:spcPts val="835"/>
                        </a:lnSpc>
                      </a:pPr>
                      <a:r>
                        <a:rPr sz="900" dirty="0">
                          <a:latin typeface="Palatino Linotype"/>
                          <a:cs typeface="Palatino Linotype"/>
                        </a:rPr>
                        <a:t>3</a:t>
                      </a:r>
                      <a:endParaRPr sz="900">
                        <a:latin typeface="Palatino Linotype"/>
                        <a:cs typeface="Palatino Linotype"/>
                      </a:endParaRPr>
                    </a:p>
                  </a:txBody>
                  <a:tcPr marL="0" marR="0" marT="0" marB="0"/>
                </a:tc>
                <a:tc>
                  <a:txBody>
                    <a:bodyPr/>
                    <a:lstStyle/>
                    <a:p>
                      <a:pPr marL="116205">
                        <a:lnSpc>
                          <a:spcPts val="835"/>
                        </a:lnSpc>
                      </a:pPr>
                      <a:r>
                        <a:rPr sz="900" dirty="0">
                          <a:latin typeface="Palatino Linotype"/>
                          <a:cs typeface="Palatino Linotype"/>
                        </a:rPr>
                        <a:t>4</a:t>
                      </a:r>
                      <a:endParaRPr sz="900">
                        <a:latin typeface="Palatino Linotype"/>
                        <a:cs typeface="Palatino Linotype"/>
                      </a:endParaRPr>
                    </a:p>
                  </a:txBody>
                  <a:tcPr marL="0" marR="0" marT="0" marB="0"/>
                </a:tc>
                <a:tc>
                  <a:txBody>
                    <a:bodyPr/>
                    <a:lstStyle/>
                    <a:p>
                      <a:pPr marR="61594" algn="r">
                        <a:lnSpc>
                          <a:spcPts val="835"/>
                        </a:lnSpc>
                      </a:pPr>
                      <a:r>
                        <a:rPr sz="900" dirty="0">
                          <a:latin typeface="Palatino Linotype"/>
                          <a:cs typeface="Palatino Linotype"/>
                        </a:rPr>
                        <a:t>5</a:t>
                      </a:r>
                      <a:endParaRPr sz="900">
                        <a:latin typeface="Palatino Linotype"/>
                        <a:cs typeface="Palatino Linotype"/>
                      </a:endParaRPr>
                    </a:p>
                  </a:txBody>
                  <a:tcPr marL="0" marR="0" marT="0" marB="0"/>
                </a:tc>
                <a:extLst>
                  <a:ext uri="{0D108BD9-81ED-4DB2-BD59-A6C34878D82A}">
                    <a16:rowId xmlns:a16="http://schemas.microsoft.com/office/drawing/2014/main" val="10000"/>
                  </a:ext>
                </a:extLst>
              </a:tr>
              <a:tr h="142663">
                <a:tc>
                  <a:txBody>
                    <a:bodyPr/>
                    <a:lstStyle/>
                    <a:p>
                      <a:pPr marL="31750">
                        <a:lnSpc>
                          <a:spcPts val="1025"/>
                        </a:lnSpc>
                      </a:pPr>
                      <a:r>
                        <a:rPr sz="900" dirty="0">
                          <a:latin typeface="Palatino Linotype"/>
                          <a:cs typeface="Palatino Linotype"/>
                        </a:rPr>
                        <a:t>S</a:t>
                      </a:r>
                      <a:endParaRPr sz="900">
                        <a:latin typeface="Palatino Linotype"/>
                        <a:cs typeface="Palatino Linotype"/>
                      </a:endParaRPr>
                    </a:p>
                  </a:txBody>
                  <a:tcPr marL="0" marR="0" marT="0" marB="0"/>
                </a:tc>
                <a:tc>
                  <a:txBody>
                    <a:bodyPr/>
                    <a:lstStyle/>
                    <a:p>
                      <a:pPr marR="107314" algn="r">
                        <a:lnSpc>
                          <a:spcPts val="1025"/>
                        </a:lnSpc>
                      </a:pPr>
                      <a:r>
                        <a:rPr sz="900" dirty="0">
                          <a:latin typeface="Palatino Linotype"/>
                          <a:cs typeface="Palatino Linotype"/>
                        </a:rPr>
                        <a:t>P</a:t>
                      </a:r>
                      <a:endParaRPr sz="900">
                        <a:latin typeface="Palatino Linotype"/>
                        <a:cs typeface="Palatino Linotype"/>
                      </a:endParaRPr>
                    </a:p>
                  </a:txBody>
                  <a:tcPr marL="0" marR="0" marT="0" marB="0"/>
                </a:tc>
                <a:tc>
                  <a:txBody>
                    <a:bodyPr/>
                    <a:lstStyle/>
                    <a:p>
                      <a:pPr algn="ctr">
                        <a:lnSpc>
                          <a:spcPts val="1025"/>
                        </a:lnSpc>
                      </a:pPr>
                      <a:r>
                        <a:rPr sz="900" dirty="0">
                          <a:latin typeface="Palatino Linotype"/>
                          <a:cs typeface="Palatino Linotype"/>
                        </a:rPr>
                        <a:t>D</a:t>
                      </a:r>
                      <a:endParaRPr sz="900">
                        <a:latin typeface="Palatino Linotype"/>
                        <a:cs typeface="Palatino Linotype"/>
                      </a:endParaRPr>
                    </a:p>
                  </a:txBody>
                  <a:tcPr marL="0" marR="0" marT="0" marB="0"/>
                </a:tc>
                <a:tc>
                  <a:txBody>
                    <a:bodyPr/>
                    <a:lstStyle/>
                    <a:p>
                      <a:pPr marL="139065">
                        <a:lnSpc>
                          <a:spcPts val="1025"/>
                        </a:lnSpc>
                      </a:pPr>
                      <a:r>
                        <a:rPr sz="900" dirty="0">
                          <a:latin typeface="Palatino Linotype"/>
                          <a:cs typeface="Palatino Linotype"/>
                        </a:rPr>
                        <a:t>F</a:t>
                      </a:r>
                      <a:endParaRPr sz="900">
                        <a:latin typeface="Palatino Linotype"/>
                        <a:cs typeface="Palatino Linotype"/>
                      </a:endParaRPr>
                    </a:p>
                  </a:txBody>
                  <a:tcPr marL="0" marR="0" marT="0" marB="0"/>
                </a:tc>
                <a:tc>
                  <a:txBody>
                    <a:bodyPr/>
                    <a:lstStyle/>
                    <a:p>
                      <a:pPr marL="114935">
                        <a:lnSpc>
                          <a:spcPts val="1025"/>
                        </a:lnSpc>
                      </a:pPr>
                      <a:r>
                        <a:rPr sz="900" dirty="0">
                          <a:latin typeface="Palatino Linotype"/>
                          <a:cs typeface="Palatino Linotype"/>
                        </a:rPr>
                        <a:t>G</a:t>
                      </a:r>
                      <a:endParaRPr sz="900">
                        <a:latin typeface="Palatino Linotype"/>
                        <a:cs typeface="Palatino Linotype"/>
                      </a:endParaRPr>
                    </a:p>
                  </a:txBody>
                  <a:tcPr marL="0" marR="0" marT="0" marB="0"/>
                </a:tc>
                <a:tc>
                  <a:txBody>
                    <a:bodyPr/>
                    <a:lstStyle/>
                    <a:p>
                      <a:pPr marR="24130" algn="r">
                        <a:lnSpc>
                          <a:spcPts val="1025"/>
                        </a:lnSpc>
                      </a:pPr>
                      <a:r>
                        <a:rPr sz="900" dirty="0">
                          <a:latin typeface="Palatino Linotype"/>
                          <a:cs typeface="Palatino Linotype"/>
                        </a:rPr>
                        <a:t>H</a:t>
                      </a:r>
                      <a:endParaRPr sz="900">
                        <a:latin typeface="Palatino Linotype"/>
                        <a:cs typeface="Palatino Linotype"/>
                      </a:endParaRPr>
                    </a:p>
                  </a:txBody>
                  <a:tcPr marL="0" marR="0" marT="0" marB="0"/>
                </a:tc>
                <a:extLst>
                  <a:ext uri="{0D108BD9-81ED-4DB2-BD59-A6C34878D82A}">
                    <a16:rowId xmlns:a16="http://schemas.microsoft.com/office/drawing/2014/main" val="10001"/>
                  </a:ext>
                </a:extLst>
              </a:tr>
            </a:tbl>
          </a:graphicData>
        </a:graphic>
      </p:graphicFrame>
      <p:sp>
        <p:nvSpPr>
          <p:cNvPr id="4" name="object 4"/>
          <p:cNvSpPr/>
          <p:nvPr/>
        </p:nvSpPr>
        <p:spPr>
          <a:xfrm>
            <a:off x="4257294" y="3729037"/>
            <a:ext cx="0" cy="158750"/>
          </a:xfrm>
          <a:custGeom>
            <a:avLst/>
            <a:gdLst/>
            <a:ahLst/>
            <a:cxnLst/>
            <a:rect l="l" t="t" r="r" b="b"/>
            <a:pathLst>
              <a:path h="158750">
                <a:moveTo>
                  <a:pt x="0" y="0"/>
                </a:moveTo>
                <a:lnTo>
                  <a:pt x="0" y="158496"/>
                </a:lnTo>
              </a:path>
            </a:pathLst>
          </a:custGeom>
          <a:ln w="5600">
            <a:solidFill>
              <a:srgbClr val="000000"/>
            </a:solidFill>
          </a:ln>
        </p:spPr>
        <p:txBody>
          <a:bodyPr wrap="square" lIns="0" tIns="0" rIns="0" bIns="0" rtlCol="0"/>
          <a:lstStyle/>
          <a:p>
            <a:endParaRPr/>
          </a:p>
        </p:txBody>
      </p:sp>
      <p:sp>
        <p:nvSpPr>
          <p:cNvPr id="5" name="object 5"/>
          <p:cNvSpPr/>
          <p:nvPr/>
        </p:nvSpPr>
        <p:spPr>
          <a:xfrm>
            <a:off x="4567428" y="3729037"/>
            <a:ext cx="0" cy="158750"/>
          </a:xfrm>
          <a:custGeom>
            <a:avLst/>
            <a:gdLst/>
            <a:ahLst/>
            <a:cxnLst/>
            <a:rect l="l" t="t" r="r" b="b"/>
            <a:pathLst>
              <a:path h="158750">
                <a:moveTo>
                  <a:pt x="0" y="0"/>
                </a:moveTo>
                <a:lnTo>
                  <a:pt x="0" y="158496"/>
                </a:lnTo>
              </a:path>
            </a:pathLst>
          </a:custGeom>
          <a:ln w="5600">
            <a:solidFill>
              <a:srgbClr val="000000"/>
            </a:solidFill>
          </a:ln>
        </p:spPr>
        <p:txBody>
          <a:bodyPr wrap="square" lIns="0" tIns="0" rIns="0" bIns="0" rtlCol="0"/>
          <a:lstStyle/>
          <a:p>
            <a:endParaRPr/>
          </a:p>
        </p:txBody>
      </p:sp>
      <p:sp>
        <p:nvSpPr>
          <p:cNvPr id="6" name="object 6"/>
          <p:cNvSpPr txBox="1"/>
          <p:nvPr/>
        </p:nvSpPr>
        <p:spPr>
          <a:xfrm>
            <a:off x="669267" y="3112067"/>
            <a:ext cx="4783455" cy="4402455"/>
          </a:xfrm>
          <a:prstGeom prst="rect">
            <a:avLst/>
          </a:prstGeom>
        </p:spPr>
        <p:txBody>
          <a:bodyPr vert="horz" wrap="square" lIns="0" tIns="12065" rIns="0" bIns="0" rtlCol="0">
            <a:spAutoFit/>
          </a:bodyPr>
          <a:lstStyle/>
          <a:p>
            <a:pPr marL="277495" marR="42545" indent="-227329" algn="just">
              <a:lnSpc>
                <a:spcPct val="112500"/>
              </a:lnSpc>
              <a:spcBef>
                <a:spcPts val="95"/>
              </a:spcBef>
            </a:pPr>
            <a:r>
              <a:rPr sz="900" dirty="0">
                <a:latin typeface="Palatino Linotype"/>
                <a:cs typeface="Palatino Linotype"/>
              </a:rPr>
              <a:t>c. Now the </a:t>
            </a:r>
            <a:r>
              <a:rPr sz="900" spc="-5" dirty="0">
                <a:latin typeface="Palatino Linotype"/>
                <a:cs typeface="Palatino Linotype"/>
              </a:rPr>
              <a:t>resultant </a:t>
            </a:r>
            <a:r>
              <a:rPr sz="900" dirty="0">
                <a:latin typeface="Palatino Linotype"/>
                <a:cs typeface="Palatino Linotype"/>
              </a:rPr>
              <a:t>S and L </a:t>
            </a:r>
            <a:r>
              <a:rPr sz="900" spc="-5" dirty="0">
                <a:latin typeface="Palatino Linotype"/>
                <a:cs typeface="Palatino Linotype"/>
              </a:rPr>
              <a:t>couple </a:t>
            </a:r>
            <a:r>
              <a:rPr sz="900" dirty="0">
                <a:latin typeface="Palatino Linotype"/>
                <a:cs typeface="Palatino Linotype"/>
              </a:rPr>
              <a:t>to </a:t>
            </a:r>
            <a:r>
              <a:rPr sz="900" spc="-5" dirty="0">
                <a:latin typeface="Palatino Linotype"/>
                <a:cs typeface="Palatino Linotype"/>
              </a:rPr>
              <a:t>give </a:t>
            </a:r>
            <a:r>
              <a:rPr sz="900" dirty="0">
                <a:latin typeface="Palatino Linotype"/>
                <a:cs typeface="Palatino Linotype"/>
              </a:rPr>
              <a:t>a </a:t>
            </a:r>
            <a:r>
              <a:rPr sz="900" spc="-5" dirty="0">
                <a:latin typeface="Palatino Linotype"/>
                <a:cs typeface="Palatino Linotype"/>
              </a:rPr>
              <a:t>total angular momentum, </a:t>
            </a:r>
            <a:r>
              <a:rPr sz="900" dirty="0">
                <a:latin typeface="Palatino Linotype"/>
                <a:cs typeface="Palatino Linotype"/>
              </a:rPr>
              <a:t>J. Hence, it is not  </a:t>
            </a:r>
            <a:r>
              <a:rPr sz="900" spc="-5" dirty="0">
                <a:latin typeface="Palatino Linotype"/>
                <a:cs typeface="Palatino Linotype"/>
              </a:rPr>
              <a:t>surprising </a:t>
            </a:r>
            <a:r>
              <a:rPr sz="900" dirty="0">
                <a:latin typeface="Palatino Linotype"/>
                <a:cs typeface="Palatino Linotype"/>
              </a:rPr>
              <a:t>that J is </a:t>
            </a:r>
            <a:r>
              <a:rPr sz="900" spc="-5" dirty="0">
                <a:latin typeface="Palatino Linotype"/>
                <a:cs typeface="Palatino Linotype"/>
              </a:rPr>
              <a:t>also </a:t>
            </a:r>
            <a:r>
              <a:rPr sz="900" dirty="0">
                <a:latin typeface="Palatino Linotype"/>
                <a:cs typeface="Palatino Linotype"/>
              </a:rPr>
              <a:t>quantized in units of </a:t>
            </a:r>
            <a:r>
              <a:rPr sz="900" spc="-5" dirty="0">
                <a:latin typeface="Palatino Linotype"/>
                <a:cs typeface="Palatino Linotype"/>
              </a:rPr>
              <a:t>h/2π.The possible values </a:t>
            </a:r>
            <a:r>
              <a:rPr sz="900" dirty="0">
                <a:latin typeface="Palatino Linotype"/>
                <a:cs typeface="Palatino Linotype"/>
              </a:rPr>
              <a:t>of J quantum  </a:t>
            </a:r>
            <a:r>
              <a:rPr sz="900" spc="-5" dirty="0">
                <a:latin typeface="Palatino Linotype"/>
                <a:cs typeface="Palatino Linotype"/>
              </a:rPr>
              <a:t>number are given</a:t>
            </a:r>
            <a:r>
              <a:rPr sz="900" spc="5" dirty="0">
                <a:latin typeface="Palatino Linotype"/>
                <a:cs typeface="Palatino Linotype"/>
              </a:rPr>
              <a:t> </a:t>
            </a:r>
            <a:r>
              <a:rPr sz="900" spc="-5" dirty="0">
                <a:latin typeface="Palatino Linotype"/>
                <a:cs typeface="Palatino Linotype"/>
              </a:rPr>
              <a:t>as</a:t>
            </a:r>
            <a:endParaRPr sz="900">
              <a:latin typeface="Palatino Linotype"/>
              <a:cs typeface="Palatino Linotype"/>
            </a:endParaRPr>
          </a:p>
          <a:p>
            <a:pPr marR="635" algn="ctr">
              <a:lnSpc>
                <a:spcPct val="100000"/>
              </a:lnSpc>
              <a:spcBef>
                <a:spcPts val="620"/>
              </a:spcBef>
            </a:pPr>
            <a:r>
              <a:rPr sz="900" spc="5" dirty="0">
                <a:latin typeface="Palatino Linotype"/>
                <a:cs typeface="Palatino Linotype"/>
              </a:rPr>
              <a:t>J </a:t>
            </a:r>
            <a:r>
              <a:rPr sz="900" spc="10" dirty="0">
                <a:latin typeface="Palatino Linotype"/>
                <a:cs typeface="Palatino Linotype"/>
              </a:rPr>
              <a:t>= </a:t>
            </a:r>
            <a:r>
              <a:rPr sz="2025" spc="-232" baseline="-4115" dirty="0">
                <a:latin typeface="Symbol"/>
                <a:cs typeface="Symbol"/>
              </a:rPr>
              <a:t></a:t>
            </a:r>
            <a:r>
              <a:rPr sz="2025" spc="-232" baseline="-4115" dirty="0">
                <a:latin typeface="Times New Roman"/>
                <a:cs typeface="Times New Roman"/>
              </a:rPr>
              <a:t> </a:t>
            </a:r>
            <a:r>
              <a:rPr sz="900" spc="10" dirty="0">
                <a:latin typeface="Palatino Linotype"/>
                <a:cs typeface="Palatino Linotype"/>
              </a:rPr>
              <a:t>L + S </a:t>
            </a:r>
            <a:r>
              <a:rPr sz="2025" spc="-232" baseline="-4115" dirty="0">
                <a:latin typeface="Symbol"/>
                <a:cs typeface="Symbol"/>
              </a:rPr>
              <a:t></a:t>
            </a:r>
            <a:r>
              <a:rPr sz="2025" spc="-232" baseline="-4115" dirty="0">
                <a:latin typeface="Times New Roman"/>
                <a:cs typeface="Times New Roman"/>
              </a:rPr>
              <a:t> </a:t>
            </a:r>
            <a:r>
              <a:rPr sz="900" spc="5" dirty="0">
                <a:latin typeface="Palatino Linotype"/>
                <a:cs typeface="Palatino Linotype"/>
              </a:rPr>
              <a:t>, </a:t>
            </a:r>
            <a:r>
              <a:rPr sz="2025" spc="-232" baseline="-4115" dirty="0">
                <a:latin typeface="Symbol"/>
                <a:cs typeface="Symbol"/>
              </a:rPr>
              <a:t></a:t>
            </a:r>
            <a:r>
              <a:rPr sz="2025" spc="-232" baseline="-4115" dirty="0">
                <a:latin typeface="Times New Roman"/>
                <a:cs typeface="Times New Roman"/>
              </a:rPr>
              <a:t> </a:t>
            </a:r>
            <a:r>
              <a:rPr sz="900" spc="10" dirty="0">
                <a:latin typeface="Palatino Linotype"/>
                <a:cs typeface="Palatino Linotype"/>
              </a:rPr>
              <a:t>L + S </a:t>
            </a:r>
            <a:r>
              <a:rPr sz="900" spc="5" dirty="0">
                <a:latin typeface="Palatino Linotype"/>
                <a:cs typeface="Palatino Linotype"/>
              </a:rPr>
              <a:t>- </a:t>
            </a:r>
            <a:r>
              <a:rPr sz="900" spc="10" dirty="0">
                <a:latin typeface="Palatino Linotype"/>
                <a:cs typeface="Palatino Linotype"/>
              </a:rPr>
              <a:t>1 </a:t>
            </a:r>
            <a:r>
              <a:rPr sz="2025" spc="-30" baseline="-4115" dirty="0">
                <a:latin typeface="Symbol"/>
                <a:cs typeface="Symbol"/>
              </a:rPr>
              <a:t></a:t>
            </a:r>
            <a:r>
              <a:rPr sz="900" spc="-20" dirty="0">
                <a:latin typeface="Palatino Linotype"/>
                <a:cs typeface="Palatino Linotype"/>
              </a:rPr>
              <a:t>, </a:t>
            </a:r>
            <a:r>
              <a:rPr sz="2025" spc="-232" baseline="-4115" dirty="0">
                <a:latin typeface="Symbol"/>
                <a:cs typeface="Symbol"/>
              </a:rPr>
              <a:t></a:t>
            </a:r>
            <a:r>
              <a:rPr sz="2025" spc="-232" baseline="-4115" dirty="0">
                <a:latin typeface="Times New Roman"/>
                <a:cs typeface="Times New Roman"/>
              </a:rPr>
              <a:t> </a:t>
            </a:r>
            <a:r>
              <a:rPr sz="900" spc="10" dirty="0">
                <a:latin typeface="Palatino Linotype"/>
                <a:cs typeface="Palatino Linotype"/>
              </a:rPr>
              <a:t>L + S </a:t>
            </a:r>
            <a:r>
              <a:rPr sz="900" spc="5" dirty="0">
                <a:latin typeface="Palatino Linotype"/>
                <a:cs typeface="Palatino Linotype"/>
              </a:rPr>
              <a:t>- </a:t>
            </a:r>
            <a:r>
              <a:rPr sz="900" spc="10" dirty="0">
                <a:latin typeface="Palatino Linotype"/>
                <a:cs typeface="Palatino Linotype"/>
              </a:rPr>
              <a:t>2 </a:t>
            </a:r>
            <a:r>
              <a:rPr sz="2025" spc="-232" baseline="-4115" dirty="0">
                <a:latin typeface="Symbol"/>
                <a:cs typeface="Symbol"/>
              </a:rPr>
              <a:t></a:t>
            </a:r>
            <a:r>
              <a:rPr sz="2025" spc="-232" baseline="-4115" dirty="0">
                <a:latin typeface="Times New Roman"/>
                <a:cs typeface="Times New Roman"/>
              </a:rPr>
              <a:t> </a:t>
            </a:r>
            <a:r>
              <a:rPr sz="900" spc="5" dirty="0">
                <a:latin typeface="Palatino Linotype"/>
                <a:cs typeface="Palatino Linotype"/>
              </a:rPr>
              <a:t>, </a:t>
            </a:r>
            <a:r>
              <a:rPr sz="2025" spc="-232" baseline="-4115" dirty="0">
                <a:latin typeface="Symbol"/>
                <a:cs typeface="Symbol"/>
              </a:rPr>
              <a:t></a:t>
            </a:r>
            <a:r>
              <a:rPr sz="2025" spc="-232" baseline="-4115" dirty="0">
                <a:latin typeface="Times New Roman"/>
                <a:cs typeface="Times New Roman"/>
              </a:rPr>
              <a:t> </a:t>
            </a:r>
            <a:r>
              <a:rPr sz="900" spc="10" dirty="0">
                <a:latin typeface="Palatino Linotype"/>
                <a:cs typeface="Palatino Linotype"/>
              </a:rPr>
              <a:t>L + S </a:t>
            </a:r>
            <a:r>
              <a:rPr sz="900" spc="5" dirty="0">
                <a:latin typeface="Palatino Linotype"/>
                <a:cs typeface="Palatino Linotype"/>
              </a:rPr>
              <a:t>- </a:t>
            </a:r>
            <a:r>
              <a:rPr sz="900" spc="10" dirty="0">
                <a:latin typeface="Palatino Linotype"/>
                <a:cs typeface="Palatino Linotype"/>
              </a:rPr>
              <a:t>3 </a:t>
            </a:r>
            <a:r>
              <a:rPr sz="2025" spc="-30" baseline="-4115" dirty="0">
                <a:latin typeface="Symbol"/>
                <a:cs typeface="Symbol"/>
              </a:rPr>
              <a:t></a:t>
            </a:r>
            <a:r>
              <a:rPr sz="900" spc="-20" dirty="0">
                <a:latin typeface="Palatino Linotype"/>
                <a:cs typeface="Palatino Linotype"/>
              </a:rPr>
              <a:t>, </a:t>
            </a:r>
            <a:r>
              <a:rPr sz="900" dirty="0">
                <a:latin typeface="Palatino Linotype"/>
                <a:cs typeface="Palatino Linotype"/>
              </a:rPr>
              <a:t>….. </a:t>
            </a:r>
            <a:r>
              <a:rPr sz="900" spc="10" dirty="0">
                <a:latin typeface="Palatino Linotype"/>
                <a:cs typeface="Palatino Linotype"/>
              </a:rPr>
              <a:t>L </a:t>
            </a:r>
            <a:r>
              <a:rPr sz="900" spc="5" dirty="0">
                <a:latin typeface="Palatino Linotype"/>
                <a:cs typeface="Palatino Linotype"/>
              </a:rPr>
              <a:t>- </a:t>
            </a:r>
            <a:r>
              <a:rPr sz="900" spc="10" dirty="0">
                <a:latin typeface="Palatino Linotype"/>
                <a:cs typeface="Palatino Linotype"/>
              </a:rPr>
              <a:t>S</a:t>
            </a:r>
            <a:r>
              <a:rPr sz="900" spc="85" dirty="0">
                <a:latin typeface="Palatino Linotype"/>
                <a:cs typeface="Palatino Linotype"/>
              </a:rPr>
              <a:t> </a:t>
            </a:r>
            <a:r>
              <a:rPr sz="900" spc="5" dirty="0">
                <a:latin typeface="Palatino Linotype"/>
                <a:cs typeface="Palatino Linotype"/>
              </a:rPr>
              <a:t>,</a:t>
            </a:r>
            <a:endParaRPr sz="900">
              <a:latin typeface="Palatino Linotype"/>
              <a:cs typeface="Palatino Linotype"/>
            </a:endParaRPr>
          </a:p>
          <a:p>
            <a:pPr marL="50800" algn="just">
              <a:lnSpc>
                <a:spcPct val="100000"/>
              </a:lnSpc>
              <a:spcBef>
                <a:spcPts val="844"/>
              </a:spcBef>
            </a:pPr>
            <a:r>
              <a:rPr sz="900" dirty="0">
                <a:latin typeface="Palatino Linotype"/>
                <a:cs typeface="Palatino Linotype"/>
              </a:rPr>
              <a:t>The </a:t>
            </a:r>
            <a:r>
              <a:rPr sz="900" spc="-5" dirty="0">
                <a:latin typeface="Palatino Linotype"/>
                <a:cs typeface="Palatino Linotype"/>
              </a:rPr>
              <a:t>symbol </a:t>
            </a:r>
            <a:r>
              <a:rPr sz="900" dirty="0">
                <a:latin typeface="Palatino Linotype"/>
                <a:cs typeface="Palatino Linotype"/>
              </a:rPr>
              <a:t>| | </a:t>
            </a:r>
            <a:r>
              <a:rPr sz="900" spc="-5" dirty="0">
                <a:latin typeface="Palatino Linotype"/>
                <a:cs typeface="Palatino Linotype"/>
              </a:rPr>
              <a:t>indicates </a:t>
            </a:r>
            <a:r>
              <a:rPr sz="900" dirty="0">
                <a:latin typeface="Palatino Linotype"/>
                <a:cs typeface="Palatino Linotype"/>
              </a:rPr>
              <a:t>that </a:t>
            </a:r>
            <a:r>
              <a:rPr sz="900" spc="-5" dirty="0">
                <a:latin typeface="Palatino Linotype"/>
                <a:cs typeface="Palatino Linotype"/>
              </a:rPr>
              <a:t>the absolute value </a:t>
            </a:r>
            <a:r>
              <a:rPr sz="900" dirty="0">
                <a:latin typeface="Palatino Linotype"/>
                <a:cs typeface="Palatino Linotype"/>
              </a:rPr>
              <a:t>(L – S) is </a:t>
            </a:r>
            <a:r>
              <a:rPr sz="900" spc="-5" dirty="0">
                <a:latin typeface="Palatino Linotype"/>
                <a:cs typeface="Palatino Linotype"/>
              </a:rPr>
              <a:t>employed, i.e., </a:t>
            </a:r>
            <a:r>
              <a:rPr sz="900" dirty="0">
                <a:latin typeface="Palatino Linotype"/>
                <a:cs typeface="Palatino Linotype"/>
              </a:rPr>
              <a:t>no </a:t>
            </a:r>
            <a:r>
              <a:rPr sz="900" spc="-5" dirty="0">
                <a:latin typeface="Palatino Linotype"/>
                <a:cs typeface="Palatino Linotype"/>
              </a:rPr>
              <a:t>regard </a:t>
            </a:r>
            <a:r>
              <a:rPr sz="900" dirty="0">
                <a:latin typeface="Palatino Linotype"/>
                <a:cs typeface="Palatino Linotype"/>
              </a:rPr>
              <a:t>is paid</a:t>
            </a:r>
            <a:r>
              <a:rPr sz="900" spc="210" dirty="0">
                <a:latin typeface="Palatino Linotype"/>
                <a:cs typeface="Palatino Linotype"/>
              </a:rPr>
              <a:t> </a:t>
            </a:r>
            <a:r>
              <a:rPr sz="900" dirty="0">
                <a:latin typeface="Palatino Linotype"/>
                <a:cs typeface="Palatino Linotype"/>
              </a:rPr>
              <a:t>to</a:t>
            </a:r>
            <a:endParaRPr sz="900">
              <a:latin typeface="Palatino Linotype"/>
              <a:cs typeface="Palatino Linotype"/>
            </a:endParaRPr>
          </a:p>
          <a:p>
            <a:pPr marL="50800" algn="just">
              <a:lnSpc>
                <a:spcPct val="100000"/>
              </a:lnSpc>
              <a:spcBef>
                <a:spcPts val="130"/>
              </a:spcBef>
            </a:pPr>
            <a:r>
              <a:rPr sz="900" dirty="0">
                <a:latin typeface="Palatino Linotype"/>
                <a:cs typeface="Palatino Linotype"/>
              </a:rPr>
              <a:t>± sign. Thus </a:t>
            </a:r>
            <a:r>
              <a:rPr sz="900" spc="-5" dirty="0">
                <a:latin typeface="Palatino Linotype"/>
                <a:cs typeface="Palatino Linotype"/>
              </a:rPr>
              <a:t>for </a:t>
            </a:r>
            <a:r>
              <a:rPr sz="900" dirty="0">
                <a:latin typeface="Palatino Linotype"/>
                <a:cs typeface="Palatino Linotype"/>
              </a:rPr>
              <a:t>L = 2 and S = 1, </a:t>
            </a:r>
            <a:r>
              <a:rPr sz="900" spc="-5" dirty="0">
                <a:latin typeface="Palatino Linotype"/>
                <a:cs typeface="Palatino Linotype"/>
              </a:rPr>
              <a:t>the possible </a:t>
            </a:r>
            <a:r>
              <a:rPr sz="900" dirty="0">
                <a:latin typeface="Palatino Linotype"/>
                <a:cs typeface="Palatino Linotype"/>
              </a:rPr>
              <a:t>J </a:t>
            </a:r>
            <a:r>
              <a:rPr sz="900" spc="-5" dirty="0">
                <a:latin typeface="Palatino Linotype"/>
                <a:cs typeface="Palatino Linotype"/>
              </a:rPr>
              <a:t>states </a:t>
            </a:r>
            <a:r>
              <a:rPr sz="900" dirty="0">
                <a:latin typeface="Palatino Linotype"/>
                <a:cs typeface="Palatino Linotype"/>
              </a:rPr>
              <a:t>are 3, 2 and 1 in units of</a:t>
            </a:r>
            <a:r>
              <a:rPr sz="900" spc="-45" dirty="0">
                <a:latin typeface="Palatino Linotype"/>
                <a:cs typeface="Palatino Linotype"/>
              </a:rPr>
              <a:t> </a:t>
            </a:r>
            <a:r>
              <a:rPr sz="900" spc="-5" dirty="0">
                <a:latin typeface="Palatino Linotype"/>
                <a:cs typeface="Palatino Linotype"/>
              </a:rPr>
              <a:t>h/2π.</a:t>
            </a:r>
            <a:endParaRPr sz="900">
              <a:latin typeface="Palatino Linotype"/>
              <a:cs typeface="Palatino Linotype"/>
            </a:endParaRPr>
          </a:p>
          <a:p>
            <a:pPr marL="50800" marR="42545" algn="just">
              <a:lnSpc>
                <a:spcPct val="112500"/>
              </a:lnSpc>
              <a:spcBef>
                <a:spcPts val="600"/>
              </a:spcBef>
            </a:pPr>
            <a:r>
              <a:rPr sz="900" dirty="0">
                <a:latin typeface="Palatino Linotype"/>
                <a:cs typeface="Palatino Linotype"/>
              </a:rPr>
              <a:t>The </a:t>
            </a:r>
            <a:r>
              <a:rPr sz="900" spc="-5" dirty="0">
                <a:latin typeface="Palatino Linotype"/>
                <a:cs typeface="Palatino Linotype"/>
              </a:rPr>
              <a:t>individual </a:t>
            </a:r>
            <a:r>
              <a:rPr sz="900" dirty="0">
                <a:latin typeface="Palatino Linotype"/>
                <a:cs typeface="Palatino Linotype"/>
              </a:rPr>
              <a:t>spin </a:t>
            </a:r>
            <a:r>
              <a:rPr sz="900" spc="-5" dirty="0">
                <a:latin typeface="Palatino Linotype"/>
                <a:cs typeface="Palatino Linotype"/>
              </a:rPr>
              <a:t>angular momentum, s</a:t>
            </a:r>
            <a:r>
              <a:rPr sz="550" spc="-5" dirty="0">
                <a:latin typeface="Palatino Linotype"/>
                <a:cs typeface="Palatino Linotype"/>
              </a:rPr>
              <a:t>i </a:t>
            </a:r>
            <a:r>
              <a:rPr sz="900" dirty="0">
                <a:latin typeface="Palatino Linotype"/>
                <a:cs typeface="Palatino Linotype"/>
              </a:rPr>
              <a:t>and the </a:t>
            </a:r>
            <a:r>
              <a:rPr sz="900" spc="-5" dirty="0">
                <a:latin typeface="Palatino Linotype"/>
                <a:cs typeface="Palatino Linotype"/>
              </a:rPr>
              <a:t>individual orbital angular momentum, </a:t>
            </a:r>
            <a:r>
              <a:rPr sz="900" dirty="0">
                <a:latin typeface="Palatino Linotype"/>
                <a:cs typeface="Palatino Linotype"/>
              </a:rPr>
              <a:t>l</a:t>
            </a:r>
            <a:r>
              <a:rPr sz="550" dirty="0">
                <a:latin typeface="Palatino Linotype"/>
                <a:cs typeface="Palatino Linotype"/>
              </a:rPr>
              <a:t>i</a:t>
            </a:r>
            <a:r>
              <a:rPr sz="900" dirty="0">
                <a:latin typeface="Palatino Linotype"/>
                <a:cs typeface="Palatino Linotype"/>
              </a:rPr>
              <a:t>,  </a:t>
            </a:r>
            <a:r>
              <a:rPr sz="900" spc="-5" dirty="0">
                <a:latin typeface="Palatino Linotype"/>
                <a:cs typeface="Palatino Linotype"/>
              </a:rPr>
              <a:t>couple </a:t>
            </a:r>
            <a:r>
              <a:rPr sz="900" dirty="0">
                <a:latin typeface="Palatino Linotype"/>
                <a:cs typeface="Palatino Linotype"/>
              </a:rPr>
              <a:t>to </a:t>
            </a:r>
            <a:r>
              <a:rPr sz="900" spc="-5" dirty="0">
                <a:latin typeface="Palatino Linotype"/>
                <a:cs typeface="Palatino Linotype"/>
              </a:rPr>
              <a:t>give </a:t>
            </a:r>
            <a:r>
              <a:rPr sz="900" dirty="0">
                <a:latin typeface="Palatino Linotype"/>
                <a:cs typeface="Palatino Linotype"/>
              </a:rPr>
              <a:t>total </a:t>
            </a:r>
            <a:r>
              <a:rPr sz="900" spc="-5" dirty="0">
                <a:latin typeface="Palatino Linotype"/>
                <a:cs typeface="Palatino Linotype"/>
              </a:rPr>
              <a:t>individual angular momentum, j</a:t>
            </a:r>
            <a:r>
              <a:rPr sz="550" spc="-5" dirty="0">
                <a:latin typeface="Palatino Linotype"/>
                <a:cs typeface="Palatino Linotype"/>
              </a:rPr>
              <a:t>i</a:t>
            </a:r>
            <a:r>
              <a:rPr sz="900" spc="-5" dirty="0">
                <a:latin typeface="Palatino Linotype"/>
                <a:cs typeface="Palatino Linotype"/>
              </a:rPr>
              <a:t>. This scheme </a:t>
            </a:r>
            <a:r>
              <a:rPr sz="900" dirty="0">
                <a:latin typeface="Palatino Linotype"/>
                <a:cs typeface="Palatino Linotype"/>
              </a:rPr>
              <a:t>of </a:t>
            </a:r>
            <a:r>
              <a:rPr sz="900" spc="-5" dirty="0">
                <a:latin typeface="Palatino Linotype"/>
                <a:cs typeface="Palatino Linotype"/>
              </a:rPr>
              <a:t>coupling </a:t>
            </a:r>
            <a:r>
              <a:rPr sz="900" dirty="0">
                <a:latin typeface="Palatino Linotype"/>
                <a:cs typeface="Palatino Linotype"/>
              </a:rPr>
              <a:t>is </a:t>
            </a:r>
            <a:r>
              <a:rPr sz="900" spc="-5" dirty="0">
                <a:latin typeface="Palatino Linotype"/>
                <a:cs typeface="Palatino Linotype"/>
              </a:rPr>
              <a:t>known </a:t>
            </a:r>
            <a:r>
              <a:rPr sz="900" dirty="0">
                <a:latin typeface="Palatino Linotype"/>
                <a:cs typeface="Palatino Linotype"/>
              </a:rPr>
              <a:t>as  spin-orbit </a:t>
            </a:r>
            <a:r>
              <a:rPr sz="900" spc="-5" dirty="0">
                <a:latin typeface="Palatino Linotype"/>
                <a:cs typeface="Palatino Linotype"/>
              </a:rPr>
              <a:t>coupling </a:t>
            </a:r>
            <a:r>
              <a:rPr sz="900" dirty="0">
                <a:latin typeface="Palatino Linotype"/>
                <a:cs typeface="Palatino Linotype"/>
              </a:rPr>
              <a:t>or j -j</a:t>
            </a:r>
            <a:r>
              <a:rPr sz="900" spc="-10" dirty="0">
                <a:latin typeface="Palatino Linotype"/>
                <a:cs typeface="Palatino Linotype"/>
              </a:rPr>
              <a:t> </a:t>
            </a:r>
            <a:r>
              <a:rPr sz="900" spc="-5" dirty="0">
                <a:latin typeface="Palatino Linotype"/>
                <a:cs typeface="Palatino Linotype"/>
              </a:rPr>
              <a:t>coupling.</a:t>
            </a:r>
            <a:endParaRPr sz="900">
              <a:latin typeface="Palatino Linotype"/>
              <a:cs typeface="Palatino Linotype"/>
            </a:endParaRPr>
          </a:p>
          <a:p>
            <a:pPr>
              <a:lnSpc>
                <a:spcPct val="100000"/>
              </a:lnSpc>
              <a:spcBef>
                <a:spcPts val="50"/>
              </a:spcBef>
            </a:pPr>
            <a:endParaRPr sz="1300">
              <a:latin typeface="Times New Roman"/>
              <a:cs typeface="Times New Roman"/>
            </a:endParaRPr>
          </a:p>
          <a:p>
            <a:pPr marL="190500" indent="-140335">
              <a:lnSpc>
                <a:spcPct val="100000"/>
              </a:lnSpc>
              <a:buAutoNum type="arabicPeriod" startAt="4"/>
              <a:tabLst>
                <a:tab pos="191135" algn="l"/>
              </a:tabLst>
            </a:pPr>
            <a:r>
              <a:rPr sz="1100" b="1" spc="-5" dirty="0">
                <a:latin typeface="Palatino Linotype"/>
                <a:cs typeface="Palatino Linotype"/>
              </a:rPr>
              <a:t>Term symbols</a:t>
            </a:r>
            <a:endParaRPr sz="1100">
              <a:latin typeface="Palatino Linotype"/>
              <a:cs typeface="Palatino Linotype"/>
            </a:endParaRPr>
          </a:p>
          <a:p>
            <a:pPr marL="272415" lvl="1" indent="-222250">
              <a:lnSpc>
                <a:spcPct val="100000"/>
              </a:lnSpc>
              <a:spcBef>
                <a:spcPts val="750"/>
              </a:spcBef>
              <a:buAutoNum type="arabicPeriod"/>
              <a:tabLst>
                <a:tab pos="273050" algn="l"/>
              </a:tabLst>
            </a:pPr>
            <a:r>
              <a:rPr sz="1000" b="1" spc="-5" dirty="0">
                <a:latin typeface="Palatino Linotype"/>
                <a:cs typeface="Palatino Linotype"/>
              </a:rPr>
              <a:t>Spectroscopic </a:t>
            </a:r>
            <a:r>
              <a:rPr sz="1000" b="1" dirty="0">
                <a:latin typeface="Palatino Linotype"/>
                <a:cs typeface="Palatino Linotype"/>
              </a:rPr>
              <a:t>terms </a:t>
            </a:r>
            <a:r>
              <a:rPr sz="1000" b="1" spc="-5" dirty="0">
                <a:latin typeface="Palatino Linotype"/>
                <a:cs typeface="Palatino Linotype"/>
              </a:rPr>
              <a:t>for free </a:t>
            </a:r>
            <a:r>
              <a:rPr sz="1000" b="1" dirty="0">
                <a:latin typeface="Palatino Linotype"/>
                <a:cs typeface="Palatino Linotype"/>
              </a:rPr>
              <a:t>ion </a:t>
            </a:r>
            <a:r>
              <a:rPr sz="1000" b="1" spc="-5" dirty="0">
                <a:latin typeface="Palatino Linotype"/>
                <a:cs typeface="Palatino Linotype"/>
              </a:rPr>
              <a:t>ground </a:t>
            </a:r>
            <a:r>
              <a:rPr sz="1000" b="1" dirty="0">
                <a:latin typeface="Palatino Linotype"/>
                <a:cs typeface="Palatino Linotype"/>
              </a:rPr>
              <a:t>states</a:t>
            </a:r>
            <a:endParaRPr sz="1000">
              <a:latin typeface="Palatino Linotype"/>
              <a:cs typeface="Palatino Linotype"/>
            </a:endParaRPr>
          </a:p>
          <a:p>
            <a:pPr marL="50800" marR="43815" algn="just">
              <a:lnSpc>
                <a:spcPct val="112200"/>
              </a:lnSpc>
              <a:spcBef>
                <a:spcPts val="620"/>
              </a:spcBef>
            </a:pPr>
            <a:r>
              <a:rPr sz="900" spc="-5" dirty="0">
                <a:latin typeface="Palatino Linotype"/>
                <a:cs typeface="Palatino Linotype"/>
              </a:rPr>
              <a:t>The rules governing the term symbol for the ground </a:t>
            </a:r>
            <a:r>
              <a:rPr sz="900" dirty="0">
                <a:latin typeface="Palatino Linotype"/>
                <a:cs typeface="Palatino Linotype"/>
              </a:rPr>
              <a:t>state </a:t>
            </a:r>
            <a:r>
              <a:rPr sz="900" spc="-5" dirty="0">
                <a:latin typeface="Palatino Linotype"/>
                <a:cs typeface="Palatino Linotype"/>
              </a:rPr>
              <a:t>according </a:t>
            </a:r>
            <a:r>
              <a:rPr sz="900" dirty="0">
                <a:latin typeface="Palatino Linotype"/>
                <a:cs typeface="Palatino Linotype"/>
              </a:rPr>
              <a:t>to L-S </a:t>
            </a:r>
            <a:r>
              <a:rPr sz="900" spc="-5" dirty="0">
                <a:latin typeface="Palatino Linotype"/>
                <a:cs typeface="Palatino Linotype"/>
              </a:rPr>
              <a:t>coupling scheme  are given</a:t>
            </a:r>
            <a:r>
              <a:rPr sz="900" dirty="0">
                <a:latin typeface="Palatino Linotype"/>
                <a:cs typeface="Palatino Linotype"/>
              </a:rPr>
              <a:t> </a:t>
            </a:r>
            <a:r>
              <a:rPr sz="900" spc="-10" dirty="0">
                <a:latin typeface="Palatino Linotype"/>
                <a:cs typeface="Palatino Linotype"/>
              </a:rPr>
              <a:t>below:</a:t>
            </a:r>
            <a:endParaRPr sz="900">
              <a:latin typeface="Palatino Linotype"/>
              <a:cs typeface="Palatino Linotype"/>
            </a:endParaRPr>
          </a:p>
          <a:p>
            <a:pPr marL="277495" marR="41910" indent="-227329">
              <a:lnSpc>
                <a:spcPct val="112200"/>
              </a:lnSpc>
              <a:spcBef>
                <a:spcPts val="605"/>
              </a:spcBef>
              <a:buAutoNum type="alphaLcPeriod"/>
              <a:tabLst>
                <a:tab pos="277495" algn="l"/>
                <a:tab pos="278130" algn="l"/>
              </a:tabLst>
            </a:pPr>
            <a:r>
              <a:rPr sz="900" dirty="0">
                <a:latin typeface="Palatino Linotype"/>
                <a:cs typeface="Palatino Linotype"/>
              </a:rPr>
              <a:t>The spin </a:t>
            </a:r>
            <a:r>
              <a:rPr sz="900" spc="-5" dirty="0">
                <a:latin typeface="Palatino Linotype"/>
                <a:cs typeface="Palatino Linotype"/>
              </a:rPr>
              <a:t>multiplicity is maximized i.e., </a:t>
            </a:r>
            <a:r>
              <a:rPr sz="900" dirty="0">
                <a:latin typeface="Palatino Linotype"/>
                <a:cs typeface="Palatino Linotype"/>
              </a:rPr>
              <a:t>the </a:t>
            </a:r>
            <a:r>
              <a:rPr sz="900" spc="-5" dirty="0">
                <a:latin typeface="Palatino Linotype"/>
                <a:cs typeface="Palatino Linotype"/>
              </a:rPr>
              <a:t>electrons </a:t>
            </a:r>
            <a:r>
              <a:rPr sz="900" dirty="0">
                <a:latin typeface="Palatino Linotype"/>
                <a:cs typeface="Palatino Linotype"/>
              </a:rPr>
              <a:t>occupy degenerate orbitals so </a:t>
            </a:r>
            <a:r>
              <a:rPr sz="900" spc="-5" dirty="0">
                <a:latin typeface="Palatino Linotype"/>
                <a:cs typeface="Palatino Linotype"/>
              </a:rPr>
              <a:t>as </a:t>
            </a:r>
            <a:r>
              <a:rPr sz="900" dirty="0">
                <a:latin typeface="Palatino Linotype"/>
                <a:cs typeface="Palatino Linotype"/>
              </a:rPr>
              <a:t>to  retain parallel spins </a:t>
            </a:r>
            <a:r>
              <a:rPr sz="900" spc="-5" dirty="0">
                <a:latin typeface="Palatino Linotype"/>
                <a:cs typeface="Palatino Linotype"/>
              </a:rPr>
              <a:t>as </a:t>
            </a:r>
            <a:r>
              <a:rPr sz="900" dirty="0">
                <a:latin typeface="Palatino Linotype"/>
                <a:cs typeface="Palatino Linotype"/>
              </a:rPr>
              <a:t>long as </a:t>
            </a:r>
            <a:r>
              <a:rPr sz="900" spc="-5" dirty="0">
                <a:latin typeface="Palatino Linotype"/>
                <a:cs typeface="Palatino Linotype"/>
              </a:rPr>
              <a:t>possible (Hund’s</a:t>
            </a:r>
            <a:r>
              <a:rPr sz="900" spc="-10" dirty="0">
                <a:latin typeface="Palatino Linotype"/>
                <a:cs typeface="Palatino Linotype"/>
              </a:rPr>
              <a:t> </a:t>
            </a:r>
            <a:r>
              <a:rPr sz="900" spc="-5" dirty="0">
                <a:latin typeface="Palatino Linotype"/>
                <a:cs typeface="Palatino Linotype"/>
              </a:rPr>
              <a:t>rule).</a:t>
            </a:r>
            <a:endParaRPr sz="900">
              <a:latin typeface="Palatino Linotype"/>
              <a:cs typeface="Palatino Linotype"/>
            </a:endParaRPr>
          </a:p>
          <a:p>
            <a:pPr marL="277495" marR="41275" indent="-227329">
              <a:lnSpc>
                <a:spcPct val="112200"/>
              </a:lnSpc>
              <a:spcBef>
                <a:spcPts val="5"/>
              </a:spcBef>
              <a:buAutoNum type="alphaLcPeriod"/>
              <a:tabLst>
                <a:tab pos="277495" algn="l"/>
                <a:tab pos="278130" algn="l"/>
              </a:tabLst>
            </a:pPr>
            <a:r>
              <a:rPr sz="900" dirty="0">
                <a:latin typeface="Palatino Linotype"/>
                <a:cs typeface="Palatino Linotype"/>
              </a:rPr>
              <a:t>The orbital </a:t>
            </a:r>
            <a:r>
              <a:rPr sz="900" spc="-5" dirty="0">
                <a:latin typeface="Palatino Linotype"/>
                <a:cs typeface="Palatino Linotype"/>
              </a:rPr>
              <a:t>angular momentum </a:t>
            </a:r>
            <a:r>
              <a:rPr sz="900" dirty="0">
                <a:latin typeface="Palatino Linotype"/>
                <a:cs typeface="Palatino Linotype"/>
              </a:rPr>
              <a:t>is also </a:t>
            </a:r>
            <a:r>
              <a:rPr sz="900" spc="-5" dirty="0">
                <a:latin typeface="Palatino Linotype"/>
                <a:cs typeface="Palatino Linotype"/>
              </a:rPr>
              <a:t>maximized i.e., </a:t>
            </a:r>
            <a:r>
              <a:rPr sz="900" dirty="0">
                <a:latin typeface="Palatino Linotype"/>
                <a:cs typeface="Palatino Linotype"/>
              </a:rPr>
              <a:t>the orbitals are </a:t>
            </a:r>
            <a:r>
              <a:rPr sz="900" spc="-5" dirty="0">
                <a:latin typeface="Palatino Linotype"/>
                <a:cs typeface="Palatino Linotype"/>
              </a:rPr>
              <a:t>filled </a:t>
            </a:r>
            <a:r>
              <a:rPr sz="900" dirty="0">
                <a:latin typeface="Palatino Linotype"/>
                <a:cs typeface="Palatino Linotype"/>
              </a:rPr>
              <a:t>with  </a:t>
            </a:r>
            <a:r>
              <a:rPr sz="900" spc="-5" dirty="0">
                <a:latin typeface="Palatino Linotype"/>
                <a:cs typeface="Palatino Linotype"/>
              </a:rPr>
              <a:t>highest positive </a:t>
            </a:r>
            <a:r>
              <a:rPr sz="900" dirty="0">
                <a:latin typeface="Palatino Linotype"/>
                <a:cs typeface="Palatino Linotype"/>
              </a:rPr>
              <a:t>m </a:t>
            </a:r>
            <a:r>
              <a:rPr sz="900" spc="-5" dirty="0">
                <a:latin typeface="Palatino Linotype"/>
                <a:cs typeface="Palatino Linotype"/>
              </a:rPr>
              <a:t>values</a:t>
            </a:r>
            <a:r>
              <a:rPr sz="900" spc="5" dirty="0">
                <a:latin typeface="Palatino Linotype"/>
                <a:cs typeface="Palatino Linotype"/>
              </a:rPr>
              <a:t> </a:t>
            </a:r>
            <a:r>
              <a:rPr sz="900" spc="-5" dirty="0">
                <a:latin typeface="Palatino Linotype"/>
                <a:cs typeface="Palatino Linotype"/>
              </a:rPr>
              <a:t>first.</a:t>
            </a:r>
            <a:endParaRPr sz="900">
              <a:latin typeface="Palatino Linotype"/>
              <a:cs typeface="Palatino Linotype"/>
            </a:endParaRPr>
          </a:p>
          <a:p>
            <a:pPr marL="277495" marR="40640" indent="-227329">
              <a:lnSpc>
                <a:spcPts val="1220"/>
              </a:lnSpc>
              <a:spcBef>
                <a:spcPts val="60"/>
              </a:spcBef>
              <a:buAutoNum type="alphaLcPeriod"/>
              <a:tabLst>
                <a:tab pos="277495" algn="l"/>
                <a:tab pos="278130" algn="l"/>
              </a:tabLst>
            </a:pPr>
            <a:r>
              <a:rPr sz="900" dirty="0">
                <a:latin typeface="Palatino Linotype"/>
                <a:cs typeface="Palatino Linotype"/>
              </a:rPr>
              <a:t>If </a:t>
            </a:r>
            <a:r>
              <a:rPr sz="900" spc="-5" dirty="0">
                <a:latin typeface="Palatino Linotype"/>
                <a:cs typeface="Palatino Linotype"/>
              </a:rPr>
              <a:t>the </a:t>
            </a:r>
            <a:r>
              <a:rPr sz="900" dirty="0">
                <a:latin typeface="Palatino Linotype"/>
                <a:cs typeface="Palatino Linotype"/>
              </a:rPr>
              <a:t>sub-shell </a:t>
            </a:r>
            <a:r>
              <a:rPr sz="900" spc="-5" dirty="0">
                <a:latin typeface="Palatino Linotype"/>
                <a:cs typeface="Palatino Linotype"/>
              </a:rPr>
              <a:t>is less than </a:t>
            </a:r>
            <a:r>
              <a:rPr sz="900" dirty="0">
                <a:latin typeface="Palatino Linotype"/>
                <a:cs typeface="Palatino Linotype"/>
              </a:rPr>
              <a:t>half-filled, J = L– S and if </a:t>
            </a:r>
            <a:r>
              <a:rPr sz="900" spc="-5" dirty="0">
                <a:latin typeface="Palatino Linotype"/>
                <a:cs typeface="Palatino Linotype"/>
              </a:rPr>
              <a:t>the </a:t>
            </a:r>
            <a:r>
              <a:rPr sz="900" dirty="0">
                <a:latin typeface="Palatino Linotype"/>
                <a:cs typeface="Palatino Linotype"/>
              </a:rPr>
              <a:t>sub-shell is </a:t>
            </a:r>
            <a:r>
              <a:rPr sz="900" spc="-5" dirty="0">
                <a:latin typeface="Palatino Linotype"/>
                <a:cs typeface="Palatino Linotype"/>
              </a:rPr>
              <a:t>more than </a:t>
            </a:r>
            <a:r>
              <a:rPr sz="900" dirty="0">
                <a:latin typeface="Palatino Linotype"/>
                <a:cs typeface="Palatino Linotype"/>
              </a:rPr>
              <a:t>half –  </a:t>
            </a:r>
            <a:r>
              <a:rPr sz="900" spc="-5" dirty="0">
                <a:latin typeface="Palatino Linotype"/>
                <a:cs typeface="Palatino Linotype"/>
              </a:rPr>
              <a:t>filled, </a:t>
            </a:r>
            <a:r>
              <a:rPr sz="900" dirty="0">
                <a:latin typeface="Palatino Linotype"/>
                <a:cs typeface="Palatino Linotype"/>
              </a:rPr>
              <a:t>J = L</a:t>
            </a:r>
            <a:r>
              <a:rPr sz="900" spc="-10" dirty="0">
                <a:latin typeface="Palatino Linotype"/>
                <a:cs typeface="Palatino Linotype"/>
              </a:rPr>
              <a:t> </a:t>
            </a:r>
            <a:r>
              <a:rPr sz="900" dirty="0">
                <a:latin typeface="Palatino Linotype"/>
                <a:cs typeface="Palatino Linotype"/>
              </a:rPr>
              <a:t>+S.</a:t>
            </a:r>
            <a:endParaRPr sz="900">
              <a:latin typeface="Palatino Linotype"/>
              <a:cs typeface="Palatino Linotype"/>
            </a:endParaRPr>
          </a:p>
          <a:p>
            <a:pPr marL="50800" marR="43180" indent="-635" algn="just">
              <a:lnSpc>
                <a:spcPct val="112400"/>
              </a:lnSpc>
              <a:spcBef>
                <a:spcPts val="530"/>
              </a:spcBef>
            </a:pPr>
            <a:r>
              <a:rPr sz="900" spc="-5" dirty="0">
                <a:latin typeface="Palatino Linotype"/>
                <a:cs typeface="Palatino Linotype"/>
              </a:rPr>
              <a:t>The term symbol </a:t>
            </a:r>
            <a:r>
              <a:rPr sz="900" dirty="0">
                <a:latin typeface="Palatino Linotype"/>
                <a:cs typeface="Palatino Linotype"/>
              </a:rPr>
              <a:t>is </a:t>
            </a:r>
            <a:r>
              <a:rPr sz="900" spc="-5" dirty="0">
                <a:latin typeface="Palatino Linotype"/>
                <a:cs typeface="Palatino Linotype"/>
              </a:rPr>
              <a:t>given by </a:t>
            </a:r>
            <a:r>
              <a:rPr sz="825" spc="-7" baseline="25252" dirty="0">
                <a:latin typeface="Palatino Linotype"/>
                <a:cs typeface="Palatino Linotype"/>
              </a:rPr>
              <a:t>2S+1 </a:t>
            </a:r>
            <a:r>
              <a:rPr sz="900" spc="-5" dirty="0">
                <a:latin typeface="Palatino Linotype"/>
                <a:cs typeface="Palatino Linotype"/>
              </a:rPr>
              <a:t>L</a:t>
            </a:r>
            <a:r>
              <a:rPr sz="550" spc="-5" dirty="0">
                <a:latin typeface="Palatino Linotype"/>
                <a:cs typeface="Palatino Linotype"/>
              </a:rPr>
              <a:t>J</a:t>
            </a:r>
            <a:r>
              <a:rPr sz="900" spc="-5" dirty="0">
                <a:latin typeface="Palatino Linotype"/>
                <a:cs typeface="Palatino Linotype"/>
              </a:rPr>
              <a:t>. </a:t>
            </a:r>
            <a:r>
              <a:rPr sz="900" dirty="0">
                <a:latin typeface="Palatino Linotype"/>
                <a:cs typeface="Palatino Linotype"/>
              </a:rPr>
              <a:t>The left-hand </a:t>
            </a:r>
            <a:r>
              <a:rPr sz="900" spc="-5" dirty="0">
                <a:latin typeface="Palatino Linotype"/>
                <a:cs typeface="Palatino Linotype"/>
              </a:rPr>
              <a:t>superscript </a:t>
            </a:r>
            <a:r>
              <a:rPr sz="900" dirty="0">
                <a:latin typeface="Palatino Linotype"/>
                <a:cs typeface="Palatino Linotype"/>
              </a:rPr>
              <a:t>of the term is the </a:t>
            </a:r>
            <a:r>
              <a:rPr sz="900" spc="-5" dirty="0">
                <a:latin typeface="Palatino Linotype"/>
                <a:cs typeface="Palatino Linotype"/>
              </a:rPr>
              <a:t>spin  multiplicity, given </a:t>
            </a:r>
            <a:r>
              <a:rPr sz="900" dirty="0">
                <a:latin typeface="Palatino Linotype"/>
                <a:cs typeface="Palatino Linotype"/>
              </a:rPr>
              <a:t>by 2S+1 </a:t>
            </a:r>
            <a:r>
              <a:rPr sz="900" spc="-5" dirty="0">
                <a:latin typeface="Palatino Linotype"/>
                <a:cs typeface="Palatino Linotype"/>
              </a:rPr>
              <a:t>and </a:t>
            </a:r>
            <a:r>
              <a:rPr sz="900" dirty="0">
                <a:latin typeface="Palatino Linotype"/>
                <a:cs typeface="Palatino Linotype"/>
              </a:rPr>
              <a:t>the </a:t>
            </a:r>
            <a:r>
              <a:rPr sz="900" spc="-5" dirty="0">
                <a:latin typeface="Palatino Linotype"/>
                <a:cs typeface="Palatino Linotype"/>
              </a:rPr>
              <a:t>right- </a:t>
            </a:r>
            <a:r>
              <a:rPr sz="900" dirty="0">
                <a:latin typeface="Palatino Linotype"/>
                <a:cs typeface="Palatino Linotype"/>
              </a:rPr>
              <a:t>hand </a:t>
            </a:r>
            <a:r>
              <a:rPr sz="900" spc="-5" dirty="0">
                <a:latin typeface="Palatino Linotype"/>
                <a:cs typeface="Palatino Linotype"/>
              </a:rPr>
              <a:t>subscript is given </a:t>
            </a:r>
            <a:r>
              <a:rPr sz="900" dirty="0">
                <a:latin typeface="Palatino Linotype"/>
                <a:cs typeface="Palatino Linotype"/>
              </a:rPr>
              <a:t>by </a:t>
            </a:r>
            <a:r>
              <a:rPr sz="900" spc="-5" dirty="0">
                <a:latin typeface="Palatino Linotype"/>
                <a:cs typeface="Palatino Linotype"/>
              </a:rPr>
              <a:t>J. </a:t>
            </a:r>
            <a:r>
              <a:rPr sz="900" dirty="0">
                <a:latin typeface="Palatino Linotype"/>
                <a:cs typeface="Palatino Linotype"/>
              </a:rPr>
              <a:t>It </a:t>
            </a:r>
            <a:r>
              <a:rPr sz="900" spc="-5" dirty="0">
                <a:latin typeface="Palatino Linotype"/>
                <a:cs typeface="Palatino Linotype"/>
              </a:rPr>
              <a:t>should be noted  </a:t>
            </a:r>
            <a:r>
              <a:rPr sz="900" dirty="0">
                <a:latin typeface="Palatino Linotype"/>
                <a:cs typeface="Palatino Linotype"/>
              </a:rPr>
              <a:t>that S is used to represent two things- (a) </a:t>
            </a:r>
            <a:r>
              <a:rPr sz="900" spc="-5" dirty="0">
                <a:latin typeface="Palatino Linotype"/>
                <a:cs typeface="Palatino Linotype"/>
              </a:rPr>
              <a:t>total </a:t>
            </a:r>
            <a:r>
              <a:rPr sz="900" dirty="0">
                <a:latin typeface="Palatino Linotype"/>
                <a:cs typeface="Palatino Linotype"/>
              </a:rPr>
              <a:t>spin angular momentum and (b) and </a:t>
            </a:r>
            <a:r>
              <a:rPr sz="900" spc="-5" dirty="0">
                <a:latin typeface="Palatino Linotype"/>
                <a:cs typeface="Palatino Linotype"/>
              </a:rPr>
              <a:t>total  angular momentum </a:t>
            </a:r>
            <a:r>
              <a:rPr sz="900" dirty="0">
                <a:latin typeface="Palatino Linotype"/>
                <a:cs typeface="Palatino Linotype"/>
              </a:rPr>
              <a:t>when L = 0. The above </a:t>
            </a:r>
            <a:r>
              <a:rPr sz="900" spc="-5" dirty="0">
                <a:latin typeface="Palatino Linotype"/>
                <a:cs typeface="Palatino Linotype"/>
              </a:rPr>
              <a:t>rules </a:t>
            </a:r>
            <a:r>
              <a:rPr sz="900" dirty="0">
                <a:latin typeface="Palatino Linotype"/>
                <a:cs typeface="Palatino Linotype"/>
              </a:rPr>
              <a:t>are </a:t>
            </a:r>
            <a:r>
              <a:rPr sz="900" spc="-5" dirty="0">
                <a:latin typeface="Palatino Linotype"/>
                <a:cs typeface="Palatino Linotype"/>
              </a:rPr>
              <a:t>illustrated </a:t>
            </a:r>
            <a:r>
              <a:rPr sz="900" dirty="0">
                <a:latin typeface="Palatino Linotype"/>
                <a:cs typeface="Palatino Linotype"/>
              </a:rPr>
              <a:t>with</a:t>
            </a:r>
            <a:r>
              <a:rPr sz="900" spc="15" dirty="0">
                <a:latin typeface="Palatino Linotype"/>
                <a:cs typeface="Palatino Linotype"/>
              </a:rPr>
              <a:t> </a:t>
            </a:r>
            <a:r>
              <a:rPr sz="900" spc="-5" dirty="0">
                <a:latin typeface="Palatino Linotype"/>
                <a:cs typeface="Palatino Linotype"/>
              </a:rPr>
              <a:t>examples.</a:t>
            </a:r>
            <a:endParaRPr sz="900">
              <a:latin typeface="Palatino Linotype"/>
              <a:cs typeface="Palatino Linotyp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49148" y="611949"/>
            <a:ext cx="1671955" cy="440690"/>
          </a:xfrm>
          <a:prstGeom prst="rect">
            <a:avLst/>
          </a:prstGeom>
        </p:spPr>
        <p:txBody>
          <a:bodyPr vert="horz" wrap="square" lIns="0" tIns="12700" rIns="0" bIns="0" rtlCol="0">
            <a:spAutoFit/>
          </a:bodyPr>
          <a:lstStyle/>
          <a:p>
            <a:pPr marL="25400">
              <a:lnSpc>
                <a:spcPct val="100000"/>
              </a:lnSpc>
              <a:spcBef>
                <a:spcPts val="100"/>
              </a:spcBef>
            </a:pPr>
            <a:r>
              <a:rPr sz="750" spc="50" dirty="0">
                <a:latin typeface="Calibri"/>
                <a:cs typeface="Calibri"/>
              </a:rPr>
              <a:t>6 </a:t>
            </a:r>
            <a:r>
              <a:rPr sz="750" spc="40" dirty="0">
                <a:latin typeface="Calibri"/>
                <a:cs typeface="Calibri"/>
              </a:rPr>
              <a:t>Advanced </a:t>
            </a:r>
            <a:r>
              <a:rPr sz="750" spc="30" dirty="0">
                <a:latin typeface="Calibri"/>
                <a:cs typeface="Calibri"/>
              </a:rPr>
              <a:t>Aspects </a:t>
            </a:r>
            <a:r>
              <a:rPr sz="750" spc="35" dirty="0">
                <a:latin typeface="Calibri"/>
                <a:cs typeface="Calibri"/>
              </a:rPr>
              <a:t>of</a:t>
            </a:r>
            <a:r>
              <a:rPr sz="750" spc="-40" dirty="0">
                <a:latin typeface="Calibri"/>
                <a:cs typeface="Calibri"/>
              </a:rPr>
              <a:t> </a:t>
            </a:r>
            <a:r>
              <a:rPr sz="750" spc="30" dirty="0">
                <a:latin typeface="Calibri"/>
                <a:cs typeface="Calibri"/>
              </a:rPr>
              <a:t>Spectroscopy</a:t>
            </a:r>
            <a:endParaRPr sz="750">
              <a:latin typeface="Calibri"/>
              <a:cs typeface="Calibri"/>
            </a:endParaRPr>
          </a:p>
          <a:p>
            <a:pPr>
              <a:lnSpc>
                <a:spcPct val="100000"/>
              </a:lnSpc>
            </a:pPr>
            <a:endParaRPr sz="700">
              <a:latin typeface="Times New Roman"/>
              <a:cs typeface="Times New Roman"/>
            </a:endParaRPr>
          </a:p>
          <a:p>
            <a:pPr marL="170815">
              <a:lnSpc>
                <a:spcPct val="100000"/>
              </a:lnSpc>
              <a:spcBef>
                <a:spcPts val="484"/>
              </a:spcBef>
            </a:pPr>
            <a:r>
              <a:rPr sz="900" spc="-5" dirty="0">
                <a:latin typeface="Palatino Linotype"/>
                <a:cs typeface="Palatino Linotype"/>
              </a:rPr>
              <a:t>For </a:t>
            </a:r>
            <a:r>
              <a:rPr sz="900" dirty="0">
                <a:latin typeface="Palatino Linotype"/>
                <a:cs typeface="Palatino Linotype"/>
              </a:rPr>
              <a:t>d</a:t>
            </a:r>
            <a:r>
              <a:rPr sz="825" baseline="25252" dirty="0">
                <a:latin typeface="Palatino Linotype"/>
                <a:cs typeface="Palatino Linotype"/>
              </a:rPr>
              <a:t>4</a:t>
            </a:r>
            <a:r>
              <a:rPr sz="825" spc="127" baseline="25252" dirty="0">
                <a:latin typeface="Palatino Linotype"/>
                <a:cs typeface="Palatino Linotype"/>
              </a:rPr>
              <a:t> </a:t>
            </a:r>
            <a:r>
              <a:rPr sz="900" spc="-5" dirty="0">
                <a:latin typeface="Palatino Linotype"/>
                <a:cs typeface="Palatino Linotype"/>
              </a:rPr>
              <a:t>configuration:</a:t>
            </a:r>
            <a:endParaRPr sz="900">
              <a:latin typeface="Palatino Linotype"/>
              <a:cs typeface="Palatino Linotype"/>
            </a:endParaRPr>
          </a:p>
        </p:txBody>
      </p:sp>
      <p:sp>
        <p:nvSpPr>
          <p:cNvPr id="3" name="object 3"/>
          <p:cNvSpPr txBox="1"/>
          <p:nvPr/>
        </p:nvSpPr>
        <p:spPr>
          <a:xfrm>
            <a:off x="669286" y="1539303"/>
            <a:ext cx="3886835" cy="393065"/>
          </a:xfrm>
          <a:prstGeom prst="rect">
            <a:avLst/>
          </a:prstGeom>
        </p:spPr>
        <p:txBody>
          <a:bodyPr vert="horz" wrap="square" lIns="0" tIns="12700" rIns="0" bIns="0" rtlCol="0">
            <a:spAutoFit/>
          </a:bodyPr>
          <a:lstStyle/>
          <a:p>
            <a:pPr marL="50800">
              <a:lnSpc>
                <a:spcPct val="100000"/>
              </a:lnSpc>
              <a:spcBef>
                <a:spcPts val="100"/>
              </a:spcBef>
            </a:pPr>
            <a:r>
              <a:rPr sz="900" dirty="0">
                <a:latin typeface="Palatino Linotype"/>
                <a:cs typeface="Palatino Linotype"/>
              </a:rPr>
              <a:t>Hence, L = 3 -1 = 2 </a:t>
            </a:r>
            <a:r>
              <a:rPr sz="900" spc="-5" dirty="0">
                <a:latin typeface="Palatino Linotype"/>
                <a:cs typeface="Palatino Linotype"/>
              </a:rPr>
              <a:t>i.e., </a:t>
            </a:r>
            <a:r>
              <a:rPr sz="900" dirty="0">
                <a:latin typeface="Palatino Linotype"/>
                <a:cs typeface="Palatino Linotype"/>
              </a:rPr>
              <a:t>D; S = 2; 2S+1 = 5; and J = L- S = 0; </a:t>
            </a:r>
            <a:r>
              <a:rPr sz="900" spc="-5" dirty="0">
                <a:latin typeface="Palatino Linotype"/>
                <a:cs typeface="Palatino Linotype"/>
              </a:rPr>
              <a:t>Term </a:t>
            </a:r>
            <a:r>
              <a:rPr sz="900" dirty="0">
                <a:latin typeface="Palatino Linotype"/>
                <a:cs typeface="Palatino Linotype"/>
              </a:rPr>
              <a:t>symbol =</a:t>
            </a:r>
            <a:r>
              <a:rPr sz="900" spc="-105" dirty="0">
                <a:latin typeface="Palatino Linotype"/>
                <a:cs typeface="Palatino Linotype"/>
              </a:rPr>
              <a:t> </a:t>
            </a:r>
            <a:r>
              <a:rPr sz="825" spc="-7" baseline="25252" dirty="0">
                <a:latin typeface="Palatino Linotype"/>
                <a:cs typeface="Palatino Linotype"/>
              </a:rPr>
              <a:t>5</a:t>
            </a:r>
            <a:r>
              <a:rPr sz="900" spc="-5" dirty="0">
                <a:latin typeface="Palatino Linotype"/>
                <a:cs typeface="Palatino Linotype"/>
              </a:rPr>
              <a:t>D</a:t>
            </a:r>
            <a:r>
              <a:rPr sz="550" spc="-5" dirty="0">
                <a:latin typeface="Palatino Linotype"/>
                <a:cs typeface="Palatino Linotype"/>
              </a:rPr>
              <a:t>0</a:t>
            </a:r>
            <a:endParaRPr sz="550">
              <a:latin typeface="Palatino Linotype"/>
              <a:cs typeface="Palatino Linotype"/>
            </a:endParaRPr>
          </a:p>
          <a:p>
            <a:pPr marL="50800">
              <a:lnSpc>
                <a:spcPct val="100000"/>
              </a:lnSpc>
              <a:spcBef>
                <a:spcPts val="730"/>
              </a:spcBef>
            </a:pPr>
            <a:r>
              <a:rPr sz="900" spc="-5" dirty="0">
                <a:latin typeface="Palatino Linotype"/>
                <a:cs typeface="Palatino Linotype"/>
              </a:rPr>
              <a:t>For </a:t>
            </a:r>
            <a:r>
              <a:rPr sz="900" dirty="0">
                <a:latin typeface="Palatino Linotype"/>
                <a:cs typeface="Palatino Linotype"/>
              </a:rPr>
              <a:t>d</a:t>
            </a:r>
            <a:r>
              <a:rPr sz="825" baseline="25252" dirty="0">
                <a:latin typeface="Palatino Linotype"/>
                <a:cs typeface="Palatino Linotype"/>
              </a:rPr>
              <a:t>9</a:t>
            </a:r>
            <a:r>
              <a:rPr sz="825" spc="135" baseline="25252" dirty="0">
                <a:latin typeface="Palatino Linotype"/>
                <a:cs typeface="Palatino Linotype"/>
              </a:rPr>
              <a:t> </a:t>
            </a:r>
            <a:r>
              <a:rPr sz="900" spc="-5" dirty="0">
                <a:latin typeface="Palatino Linotype"/>
                <a:cs typeface="Palatino Linotype"/>
              </a:rPr>
              <a:t>configuration:</a:t>
            </a:r>
            <a:endParaRPr sz="900">
              <a:latin typeface="Palatino Linotype"/>
              <a:cs typeface="Palatino Linotype"/>
            </a:endParaRPr>
          </a:p>
        </p:txBody>
      </p:sp>
      <p:sp>
        <p:nvSpPr>
          <p:cNvPr id="4" name="object 4"/>
          <p:cNvSpPr txBox="1"/>
          <p:nvPr/>
        </p:nvSpPr>
        <p:spPr>
          <a:xfrm>
            <a:off x="656586" y="2419417"/>
            <a:ext cx="4796155" cy="1898014"/>
          </a:xfrm>
          <a:prstGeom prst="rect">
            <a:avLst/>
          </a:prstGeom>
        </p:spPr>
        <p:txBody>
          <a:bodyPr vert="horz" wrap="square" lIns="0" tIns="12700" rIns="0" bIns="0" rtlCol="0">
            <a:spAutoFit/>
          </a:bodyPr>
          <a:lstStyle/>
          <a:p>
            <a:pPr marL="63500" algn="just">
              <a:lnSpc>
                <a:spcPct val="100000"/>
              </a:lnSpc>
              <a:spcBef>
                <a:spcPts val="100"/>
              </a:spcBef>
            </a:pPr>
            <a:r>
              <a:rPr sz="900" dirty="0">
                <a:latin typeface="Palatino Linotype"/>
                <a:cs typeface="Palatino Linotype"/>
              </a:rPr>
              <a:t>Hence, L = </a:t>
            </a:r>
            <a:r>
              <a:rPr sz="900" spc="-5" dirty="0">
                <a:latin typeface="Palatino Linotype"/>
                <a:cs typeface="Palatino Linotype"/>
              </a:rPr>
              <a:t>+2+1+0-1 </a:t>
            </a:r>
            <a:r>
              <a:rPr sz="900" dirty="0">
                <a:latin typeface="Palatino Linotype"/>
                <a:cs typeface="Palatino Linotype"/>
              </a:rPr>
              <a:t>= 2 i.e., D ; S = 1 </a:t>
            </a:r>
            <a:r>
              <a:rPr sz="900" spc="-5" dirty="0">
                <a:latin typeface="Palatino Linotype"/>
                <a:cs typeface="Palatino Linotype"/>
              </a:rPr>
              <a:t>/2 </a:t>
            </a:r>
            <a:r>
              <a:rPr sz="900" dirty="0">
                <a:latin typeface="Palatino Linotype"/>
                <a:cs typeface="Palatino Linotype"/>
              </a:rPr>
              <a:t>; 2S+1 = 2 ; and J = L+ S = 3/2 ; Term symbol =</a:t>
            </a:r>
            <a:r>
              <a:rPr sz="900" spc="-95" dirty="0">
                <a:latin typeface="Palatino Linotype"/>
                <a:cs typeface="Palatino Linotype"/>
              </a:rPr>
              <a:t> </a:t>
            </a:r>
            <a:r>
              <a:rPr sz="825" spc="-7" baseline="25252" dirty="0">
                <a:latin typeface="Palatino Linotype"/>
                <a:cs typeface="Palatino Linotype"/>
              </a:rPr>
              <a:t>2</a:t>
            </a:r>
            <a:r>
              <a:rPr sz="900" spc="-5" dirty="0">
                <a:latin typeface="Palatino Linotype"/>
                <a:cs typeface="Palatino Linotype"/>
              </a:rPr>
              <a:t>D</a:t>
            </a:r>
            <a:r>
              <a:rPr sz="550" spc="-5" dirty="0">
                <a:latin typeface="Palatino Linotype"/>
                <a:cs typeface="Palatino Linotype"/>
              </a:rPr>
              <a:t>5/2</a:t>
            </a:r>
            <a:endParaRPr sz="550">
              <a:latin typeface="Palatino Linotype"/>
              <a:cs typeface="Palatino Linotype"/>
            </a:endParaRPr>
          </a:p>
          <a:p>
            <a:pPr marL="63500" marR="42545" algn="just">
              <a:lnSpc>
                <a:spcPct val="115700"/>
              </a:lnSpc>
              <a:spcBef>
                <a:spcPts val="560"/>
              </a:spcBef>
            </a:pPr>
            <a:r>
              <a:rPr sz="900" dirty="0">
                <a:latin typeface="Palatino Linotype"/>
                <a:cs typeface="Palatino Linotype"/>
              </a:rPr>
              <a:t>Spin </a:t>
            </a:r>
            <a:r>
              <a:rPr sz="900" spc="-5" dirty="0">
                <a:latin typeface="Palatino Linotype"/>
                <a:cs typeface="Palatino Linotype"/>
              </a:rPr>
              <a:t>multiplicity indicates the number </a:t>
            </a:r>
            <a:r>
              <a:rPr sz="900" dirty="0">
                <a:latin typeface="Palatino Linotype"/>
                <a:cs typeface="Palatino Linotype"/>
              </a:rPr>
              <a:t>of </a:t>
            </a:r>
            <a:r>
              <a:rPr sz="900" spc="-5" dirty="0">
                <a:latin typeface="Palatino Linotype"/>
                <a:cs typeface="Palatino Linotype"/>
              </a:rPr>
              <a:t>orientations in the </a:t>
            </a:r>
            <a:r>
              <a:rPr sz="900" dirty="0">
                <a:latin typeface="Palatino Linotype"/>
                <a:cs typeface="Palatino Linotype"/>
              </a:rPr>
              <a:t>external </a:t>
            </a:r>
            <a:r>
              <a:rPr sz="900" spc="-5" dirty="0">
                <a:latin typeface="Palatino Linotype"/>
                <a:cs typeface="Palatino Linotype"/>
              </a:rPr>
              <a:t>field. </a:t>
            </a:r>
            <a:r>
              <a:rPr sz="900" dirty="0">
                <a:latin typeface="Palatino Linotype"/>
                <a:cs typeface="Palatino Linotype"/>
              </a:rPr>
              <a:t>If </a:t>
            </a:r>
            <a:r>
              <a:rPr sz="900" spc="-5" dirty="0">
                <a:latin typeface="Palatino Linotype"/>
                <a:cs typeface="Palatino Linotype"/>
              </a:rPr>
              <a:t>the </a:t>
            </a:r>
            <a:r>
              <a:rPr sz="900" dirty="0">
                <a:latin typeface="Palatino Linotype"/>
                <a:cs typeface="Palatino Linotype"/>
              </a:rPr>
              <a:t>spin  </a:t>
            </a:r>
            <a:r>
              <a:rPr sz="900" spc="-5" dirty="0">
                <a:latin typeface="Palatino Linotype"/>
                <a:cs typeface="Palatino Linotype"/>
              </a:rPr>
              <a:t>multiplicity </a:t>
            </a:r>
            <a:r>
              <a:rPr sz="900" dirty="0">
                <a:latin typeface="Palatino Linotype"/>
                <a:cs typeface="Palatino Linotype"/>
              </a:rPr>
              <a:t>is three, there will be three orientations in the </a:t>
            </a:r>
            <a:r>
              <a:rPr sz="900" spc="-5" dirty="0">
                <a:latin typeface="Palatino Linotype"/>
                <a:cs typeface="Palatino Linotype"/>
              </a:rPr>
              <a:t>magnetic field.- parallel,  </a:t>
            </a:r>
            <a:r>
              <a:rPr sz="900" dirty="0">
                <a:latin typeface="Palatino Linotype"/>
                <a:cs typeface="Palatino Linotype"/>
              </a:rPr>
              <a:t>perpendicular and </a:t>
            </a:r>
            <a:r>
              <a:rPr sz="900" spc="-5" dirty="0">
                <a:latin typeface="Palatino Linotype"/>
                <a:cs typeface="Palatino Linotype"/>
              </a:rPr>
              <a:t>opposed. </a:t>
            </a:r>
            <a:r>
              <a:rPr sz="900" dirty="0">
                <a:latin typeface="Palatino Linotype"/>
                <a:cs typeface="Palatino Linotype"/>
              </a:rPr>
              <a:t>There are </a:t>
            </a:r>
            <a:r>
              <a:rPr sz="900" spc="-5" dirty="0">
                <a:latin typeface="Palatino Linotype"/>
                <a:cs typeface="Palatino Linotype"/>
              </a:rPr>
              <a:t>similar orientations </a:t>
            </a:r>
            <a:r>
              <a:rPr sz="900" dirty="0">
                <a:latin typeface="Palatino Linotype"/>
                <a:cs typeface="Palatino Linotype"/>
              </a:rPr>
              <a:t>in the </a:t>
            </a:r>
            <a:r>
              <a:rPr sz="900" spc="-5" dirty="0">
                <a:latin typeface="Palatino Linotype"/>
                <a:cs typeface="Palatino Linotype"/>
              </a:rPr>
              <a:t>angular momentum </a:t>
            </a:r>
            <a:r>
              <a:rPr sz="900" dirty="0">
                <a:latin typeface="Palatino Linotype"/>
                <a:cs typeface="Palatino Linotype"/>
              </a:rPr>
              <a:t>in an  external</a:t>
            </a:r>
            <a:r>
              <a:rPr sz="900" spc="-5" dirty="0">
                <a:latin typeface="Palatino Linotype"/>
                <a:cs typeface="Palatino Linotype"/>
              </a:rPr>
              <a:t> field.</a:t>
            </a:r>
            <a:endParaRPr sz="900">
              <a:latin typeface="Palatino Linotype"/>
              <a:cs typeface="Palatino Linotype"/>
            </a:endParaRPr>
          </a:p>
          <a:p>
            <a:pPr marL="63500" marR="43180" algn="just">
              <a:lnSpc>
                <a:spcPct val="115799"/>
              </a:lnSpc>
              <a:spcBef>
                <a:spcPts val="600"/>
              </a:spcBef>
            </a:pPr>
            <a:r>
              <a:rPr sz="900" dirty="0">
                <a:latin typeface="Palatino Linotype"/>
                <a:cs typeface="Palatino Linotype"/>
              </a:rPr>
              <a:t>The </a:t>
            </a:r>
            <a:r>
              <a:rPr sz="900" spc="-5" dirty="0">
                <a:latin typeface="Palatino Linotype"/>
                <a:cs typeface="Palatino Linotype"/>
              </a:rPr>
              <a:t>spectroscopic </a:t>
            </a:r>
            <a:r>
              <a:rPr sz="900" dirty="0">
                <a:latin typeface="Palatino Linotype"/>
                <a:cs typeface="Palatino Linotype"/>
              </a:rPr>
              <a:t>term </a:t>
            </a:r>
            <a:r>
              <a:rPr sz="900" spc="-5" dirty="0">
                <a:latin typeface="Palatino Linotype"/>
                <a:cs typeface="Palatino Linotype"/>
              </a:rPr>
              <a:t>symbols </a:t>
            </a:r>
            <a:r>
              <a:rPr sz="900" dirty="0">
                <a:latin typeface="Palatino Linotype"/>
                <a:cs typeface="Palatino Linotype"/>
              </a:rPr>
              <a:t>for d</a:t>
            </a:r>
            <a:r>
              <a:rPr sz="825" baseline="25252" dirty="0">
                <a:latin typeface="Palatino Linotype"/>
                <a:cs typeface="Palatino Linotype"/>
              </a:rPr>
              <a:t>n </a:t>
            </a:r>
            <a:r>
              <a:rPr sz="900" spc="-5" dirty="0">
                <a:latin typeface="Palatino Linotype"/>
                <a:cs typeface="Palatino Linotype"/>
              </a:rPr>
              <a:t>configurations </a:t>
            </a:r>
            <a:r>
              <a:rPr sz="900" dirty="0">
                <a:latin typeface="Palatino Linotype"/>
                <a:cs typeface="Palatino Linotype"/>
              </a:rPr>
              <a:t>are </a:t>
            </a:r>
            <a:r>
              <a:rPr sz="900" spc="-5" dirty="0">
                <a:latin typeface="Palatino Linotype"/>
                <a:cs typeface="Palatino Linotype"/>
              </a:rPr>
              <a:t>given </a:t>
            </a:r>
            <a:r>
              <a:rPr sz="900" dirty="0">
                <a:latin typeface="Palatino Linotype"/>
                <a:cs typeface="Palatino Linotype"/>
              </a:rPr>
              <a:t>in </a:t>
            </a:r>
            <a:r>
              <a:rPr sz="900" spc="-5" dirty="0">
                <a:latin typeface="Palatino Linotype"/>
                <a:cs typeface="Palatino Linotype"/>
              </a:rPr>
              <a:t>the Table-1. </a:t>
            </a:r>
            <a:r>
              <a:rPr sz="900" dirty="0">
                <a:latin typeface="Palatino Linotype"/>
                <a:cs typeface="Palatino Linotype"/>
              </a:rPr>
              <a:t>The </a:t>
            </a:r>
            <a:r>
              <a:rPr sz="900" spc="-5" dirty="0">
                <a:latin typeface="Palatino Linotype"/>
                <a:cs typeface="Palatino Linotype"/>
              </a:rPr>
              <a:t>terms </a:t>
            </a:r>
            <a:r>
              <a:rPr sz="900" dirty="0">
                <a:latin typeface="Palatino Linotype"/>
                <a:cs typeface="Palatino Linotype"/>
              </a:rPr>
              <a:t>are  read as </a:t>
            </a:r>
            <a:r>
              <a:rPr sz="900" spc="-5" dirty="0">
                <a:latin typeface="Palatino Linotype"/>
                <a:cs typeface="Palatino Linotype"/>
              </a:rPr>
              <a:t>follows: </a:t>
            </a:r>
            <a:r>
              <a:rPr sz="900" dirty="0">
                <a:latin typeface="Palatino Linotype"/>
                <a:cs typeface="Palatino Linotype"/>
              </a:rPr>
              <a:t>The </a:t>
            </a:r>
            <a:r>
              <a:rPr sz="900" spc="-5" dirty="0">
                <a:latin typeface="Palatino Linotype"/>
                <a:cs typeface="Palatino Linotype"/>
              </a:rPr>
              <a:t>left-hand superscript </a:t>
            </a:r>
            <a:r>
              <a:rPr sz="900" dirty="0">
                <a:latin typeface="Palatino Linotype"/>
                <a:cs typeface="Palatino Linotype"/>
              </a:rPr>
              <a:t>of the term </a:t>
            </a:r>
            <a:r>
              <a:rPr sz="900" spc="-5" dirty="0">
                <a:latin typeface="Palatino Linotype"/>
                <a:cs typeface="Palatino Linotype"/>
              </a:rPr>
              <a:t>symbol </a:t>
            </a:r>
            <a:r>
              <a:rPr sz="900" dirty="0">
                <a:latin typeface="Palatino Linotype"/>
                <a:cs typeface="Palatino Linotype"/>
              </a:rPr>
              <a:t>is read </a:t>
            </a:r>
            <a:r>
              <a:rPr sz="900" spc="-5" dirty="0">
                <a:latin typeface="Palatino Linotype"/>
                <a:cs typeface="Palatino Linotype"/>
              </a:rPr>
              <a:t>as singlet, doublet,  </a:t>
            </a:r>
            <a:r>
              <a:rPr sz="900" dirty="0">
                <a:latin typeface="Palatino Linotype"/>
                <a:cs typeface="Palatino Linotype"/>
              </a:rPr>
              <a:t>triplet, </a:t>
            </a:r>
            <a:r>
              <a:rPr sz="900" spc="-5" dirty="0">
                <a:latin typeface="Palatino Linotype"/>
                <a:cs typeface="Palatino Linotype"/>
              </a:rPr>
              <a:t>quartet, </a:t>
            </a:r>
            <a:r>
              <a:rPr sz="900" dirty="0">
                <a:latin typeface="Palatino Linotype"/>
                <a:cs typeface="Palatino Linotype"/>
              </a:rPr>
              <a:t>quintet, sextet, </a:t>
            </a:r>
            <a:r>
              <a:rPr sz="900" spc="-5" dirty="0">
                <a:latin typeface="Palatino Linotype"/>
                <a:cs typeface="Palatino Linotype"/>
              </a:rPr>
              <a:t>septet, octet, etc., </a:t>
            </a:r>
            <a:r>
              <a:rPr sz="900" dirty="0">
                <a:latin typeface="Palatino Linotype"/>
                <a:cs typeface="Palatino Linotype"/>
              </a:rPr>
              <a:t>for spin </a:t>
            </a:r>
            <a:r>
              <a:rPr sz="900" spc="-5" dirty="0">
                <a:latin typeface="Palatino Linotype"/>
                <a:cs typeface="Palatino Linotype"/>
              </a:rPr>
              <a:t>multiplicity values </a:t>
            </a:r>
            <a:r>
              <a:rPr sz="900" dirty="0">
                <a:latin typeface="Palatino Linotype"/>
                <a:cs typeface="Palatino Linotype"/>
              </a:rPr>
              <a:t>of </a:t>
            </a:r>
            <a:r>
              <a:rPr sz="900" spc="-5" dirty="0">
                <a:latin typeface="Palatino Linotype"/>
                <a:cs typeface="Palatino Linotype"/>
              </a:rPr>
              <a:t>1, 2, </a:t>
            </a:r>
            <a:r>
              <a:rPr sz="900" dirty="0">
                <a:latin typeface="Palatino Linotype"/>
                <a:cs typeface="Palatino Linotype"/>
              </a:rPr>
              <a:t>3, 4, 5, 6,  7, 8, </a:t>
            </a:r>
            <a:r>
              <a:rPr sz="900" spc="-5" dirty="0">
                <a:latin typeface="Palatino Linotype"/>
                <a:cs typeface="Palatino Linotype"/>
              </a:rPr>
              <a:t>etc., respectively.</a:t>
            </a:r>
            <a:r>
              <a:rPr sz="825" spc="-7" baseline="25252" dirty="0">
                <a:latin typeface="Palatino Linotype"/>
                <a:cs typeface="Palatino Linotype"/>
              </a:rPr>
              <a:t>1</a:t>
            </a:r>
            <a:r>
              <a:rPr sz="900" spc="-5" dirty="0">
                <a:latin typeface="Palatino Linotype"/>
                <a:cs typeface="Palatino Linotype"/>
              </a:rPr>
              <a:t>S</a:t>
            </a:r>
            <a:r>
              <a:rPr sz="550" spc="-5" dirty="0">
                <a:latin typeface="Palatino Linotype"/>
                <a:cs typeface="Palatino Linotype"/>
              </a:rPr>
              <a:t>0 </a:t>
            </a:r>
            <a:r>
              <a:rPr sz="900" spc="-5" dirty="0">
                <a:latin typeface="Palatino Linotype"/>
                <a:cs typeface="Palatino Linotype"/>
              </a:rPr>
              <a:t>(singlet </a:t>
            </a:r>
            <a:r>
              <a:rPr sz="900" dirty="0">
                <a:latin typeface="Palatino Linotype"/>
                <a:cs typeface="Palatino Linotype"/>
              </a:rPr>
              <a:t>S </a:t>
            </a:r>
            <a:r>
              <a:rPr sz="900" spc="-5" dirty="0">
                <a:latin typeface="Palatino Linotype"/>
                <a:cs typeface="Palatino Linotype"/>
              </a:rPr>
              <a:t>nought); </a:t>
            </a:r>
            <a:r>
              <a:rPr sz="825" spc="-7" baseline="25252" dirty="0">
                <a:latin typeface="Palatino Linotype"/>
                <a:cs typeface="Palatino Linotype"/>
              </a:rPr>
              <a:t>2</a:t>
            </a:r>
            <a:r>
              <a:rPr sz="900" spc="-5" dirty="0">
                <a:latin typeface="Palatino Linotype"/>
                <a:cs typeface="Palatino Linotype"/>
              </a:rPr>
              <a:t>S</a:t>
            </a:r>
            <a:r>
              <a:rPr sz="550" spc="-5" dirty="0">
                <a:latin typeface="Palatino Linotype"/>
                <a:cs typeface="Palatino Linotype"/>
              </a:rPr>
              <a:t>1/2 </a:t>
            </a:r>
            <a:r>
              <a:rPr sz="900" dirty="0">
                <a:latin typeface="Palatino Linotype"/>
                <a:cs typeface="Palatino Linotype"/>
              </a:rPr>
              <a:t>(doublet S one–half); </a:t>
            </a:r>
            <a:r>
              <a:rPr sz="825" spc="-7" baseline="25252" dirty="0">
                <a:latin typeface="Palatino Linotype"/>
                <a:cs typeface="Palatino Linotype"/>
              </a:rPr>
              <a:t>3</a:t>
            </a:r>
            <a:r>
              <a:rPr sz="900" spc="-5" dirty="0">
                <a:latin typeface="Palatino Linotype"/>
                <a:cs typeface="Palatino Linotype"/>
              </a:rPr>
              <a:t>P</a:t>
            </a:r>
            <a:r>
              <a:rPr sz="550" spc="-5" dirty="0">
                <a:latin typeface="Palatino Linotype"/>
                <a:cs typeface="Palatino Linotype"/>
              </a:rPr>
              <a:t>2 </a:t>
            </a:r>
            <a:r>
              <a:rPr sz="900" dirty="0">
                <a:latin typeface="Palatino Linotype"/>
                <a:cs typeface="Palatino Linotype"/>
              </a:rPr>
              <a:t>(triplet P </a:t>
            </a:r>
            <a:r>
              <a:rPr sz="900" spc="-5" dirty="0">
                <a:latin typeface="Palatino Linotype"/>
                <a:cs typeface="Palatino Linotype"/>
              </a:rPr>
              <a:t>two </a:t>
            </a:r>
            <a:r>
              <a:rPr sz="900" dirty="0">
                <a:latin typeface="Palatino Linotype"/>
                <a:cs typeface="Palatino Linotype"/>
              </a:rPr>
              <a:t>); </a:t>
            </a:r>
            <a:r>
              <a:rPr sz="825" baseline="25252" dirty="0">
                <a:latin typeface="Palatino Linotype"/>
                <a:cs typeface="Palatino Linotype"/>
              </a:rPr>
              <a:t>5</a:t>
            </a:r>
            <a:r>
              <a:rPr sz="900" dirty="0">
                <a:latin typeface="Palatino Linotype"/>
                <a:cs typeface="Palatino Linotype"/>
              </a:rPr>
              <a:t>I</a:t>
            </a:r>
            <a:r>
              <a:rPr sz="550" dirty="0">
                <a:latin typeface="Palatino Linotype"/>
                <a:cs typeface="Palatino Linotype"/>
              </a:rPr>
              <a:t>8  </a:t>
            </a:r>
            <a:r>
              <a:rPr sz="900" dirty="0">
                <a:latin typeface="Palatino Linotype"/>
                <a:cs typeface="Palatino Linotype"/>
              </a:rPr>
              <a:t>(quintet I </a:t>
            </a:r>
            <a:r>
              <a:rPr sz="900" spc="-5" dirty="0">
                <a:latin typeface="Palatino Linotype"/>
                <a:cs typeface="Palatino Linotype"/>
              </a:rPr>
              <a:t>eight). </a:t>
            </a:r>
            <a:r>
              <a:rPr sz="900" dirty="0">
                <a:latin typeface="Palatino Linotype"/>
                <a:cs typeface="Palatino Linotype"/>
              </a:rPr>
              <a:t>It </a:t>
            </a:r>
            <a:r>
              <a:rPr sz="900" spc="-5" dirty="0">
                <a:latin typeface="Palatino Linotype"/>
                <a:cs typeface="Palatino Linotype"/>
              </a:rPr>
              <a:t>is </a:t>
            </a:r>
            <a:r>
              <a:rPr sz="900" dirty="0">
                <a:latin typeface="Palatino Linotype"/>
                <a:cs typeface="Palatino Linotype"/>
              </a:rPr>
              <a:t>seen </a:t>
            </a:r>
            <a:r>
              <a:rPr sz="900" spc="-5" dirty="0">
                <a:latin typeface="Palatino Linotype"/>
                <a:cs typeface="Palatino Linotype"/>
              </a:rPr>
              <a:t>from </a:t>
            </a:r>
            <a:r>
              <a:rPr sz="900" dirty="0">
                <a:latin typeface="Palatino Linotype"/>
                <a:cs typeface="Palatino Linotype"/>
              </a:rPr>
              <a:t>the Table-1 </a:t>
            </a:r>
            <a:r>
              <a:rPr sz="900" spc="-5" dirty="0">
                <a:latin typeface="Palatino Linotype"/>
                <a:cs typeface="Palatino Linotype"/>
              </a:rPr>
              <a:t>that d</a:t>
            </a:r>
            <a:r>
              <a:rPr sz="825" spc="-7" baseline="25252" dirty="0">
                <a:latin typeface="Palatino Linotype"/>
                <a:cs typeface="Palatino Linotype"/>
              </a:rPr>
              <a:t>n </a:t>
            </a:r>
            <a:r>
              <a:rPr sz="900" dirty="0">
                <a:latin typeface="Palatino Linotype"/>
                <a:cs typeface="Palatino Linotype"/>
              </a:rPr>
              <a:t>and </a:t>
            </a:r>
            <a:r>
              <a:rPr sz="900" spc="-5" dirty="0">
                <a:latin typeface="Palatino Linotype"/>
                <a:cs typeface="Palatino Linotype"/>
              </a:rPr>
              <a:t>d</a:t>
            </a:r>
            <a:r>
              <a:rPr sz="825" spc="-7" baseline="25252" dirty="0">
                <a:latin typeface="Palatino Linotype"/>
                <a:cs typeface="Palatino Linotype"/>
              </a:rPr>
              <a:t>10-n </a:t>
            </a:r>
            <a:r>
              <a:rPr sz="900" spc="-5" dirty="0">
                <a:latin typeface="Palatino Linotype"/>
                <a:cs typeface="Palatino Linotype"/>
              </a:rPr>
              <a:t>have </a:t>
            </a:r>
            <a:r>
              <a:rPr sz="900" dirty="0">
                <a:latin typeface="Palatino Linotype"/>
                <a:cs typeface="Palatino Linotype"/>
              </a:rPr>
              <a:t>same </a:t>
            </a:r>
            <a:r>
              <a:rPr sz="900" spc="-5" dirty="0">
                <a:latin typeface="Palatino Linotype"/>
                <a:cs typeface="Palatino Linotype"/>
              </a:rPr>
              <a:t>term symbols, </a:t>
            </a:r>
            <a:r>
              <a:rPr sz="900" dirty="0">
                <a:latin typeface="Palatino Linotype"/>
                <a:cs typeface="Palatino Linotype"/>
              </a:rPr>
              <a:t>if </a:t>
            </a:r>
            <a:r>
              <a:rPr sz="900" spc="-5" dirty="0">
                <a:latin typeface="Palatino Linotype"/>
                <a:cs typeface="Palatino Linotype"/>
              </a:rPr>
              <a:t>we  ignore </a:t>
            </a:r>
            <a:r>
              <a:rPr sz="900" dirty="0">
                <a:latin typeface="Palatino Linotype"/>
                <a:cs typeface="Palatino Linotype"/>
              </a:rPr>
              <a:t>J </a:t>
            </a:r>
            <a:r>
              <a:rPr sz="900" spc="-5" dirty="0">
                <a:latin typeface="Palatino Linotype"/>
                <a:cs typeface="Palatino Linotype"/>
              </a:rPr>
              <a:t>values. </a:t>
            </a:r>
            <a:r>
              <a:rPr sz="900" dirty="0">
                <a:latin typeface="Palatino Linotype"/>
                <a:cs typeface="Palatino Linotype"/>
              </a:rPr>
              <a:t>Here n stands </a:t>
            </a:r>
            <a:r>
              <a:rPr sz="900" spc="-5" dirty="0">
                <a:latin typeface="Palatino Linotype"/>
                <a:cs typeface="Palatino Linotype"/>
              </a:rPr>
              <a:t>for the number of electrons in </a:t>
            </a:r>
            <a:r>
              <a:rPr sz="900" dirty="0">
                <a:latin typeface="Palatino Linotype"/>
                <a:cs typeface="Palatino Linotype"/>
              </a:rPr>
              <a:t>d</a:t>
            </a:r>
            <a:r>
              <a:rPr sz="825" baseline="25252" dirty="0">
                <a:latin typeface="Palatino Linotype"/>
                <a:cs typeface="Palatino Linotype"/>
              </a:rPr>
              <a:t>n</a:t>
            </a:r>
            <a:r>
              <a:rPr sz="825" spc="165" baseline="25252" dirty="0">
                <a:latin typeface="Palatino Linotype"/>
                <a:cs typeface="Palatino Linotype"/>
              </a:rPr>
              <a:t> </a:t>
            </a:r>
            <a:r>
              <a:rPr sz="900" spc="-5" dirty="0">
                <a:latin typeface="Palatino Linotype"/>
                <a:cs typeface="Palatino Linotype"/>
              </a:rPr>
              <a:t>configuration.</a:t>
            </a:r>
            <a:endParaRPr sz="900">
              <a:latin typeface="Palatino Linotype"/>
              <a:cs typeface="Palatino Linotype"/>
            </a:endParaRPr>
          </a:p>
        </p:txBody>
      </p:sp>
      <p:graphicFrame>
        <p:nvGraphicFramePr>
          <p:cNvPr id="5" name="object 5"/>
          <p:cNvGraphicFramePr>
            <a:graphicFrameLocks noGrp="1"/>
          </p:cNvGraphicFramePr>
          <p:nvPr/>
        </p:nvGraphicFramePr>
        <p:xfrm>
          <a:off x="2151888" y="4446841"/>
          <a:ext cx="1811653" cy="938783"/>
        </p:xfrm>
        <a:graphic>
          <a:graphicData uri="http://schemas.openxmlformats.org/drawingml/2006/table">
            <a:tbl>
              <a:tblPr firstRow="1" bandRow="1">
                <a:tableStyleId>{2D5ABB26-0587-4C30-8999-92F81FD0307C}</a:tableStyleId>
              </a:tblPr>
              <a:tblGrid>
                <a:gridCol w="339725">
                  <a:extLst>
                    <a:ext uri="{9D8B030D-6E8A-4147-A177-3AD203B41FA5}">
                      <a16:colId xmlns:a16="http://schemas.microsoft.com/office/drawing/2014/main" val="20000"/>
                    </a:ext>
                  </a:extLst>
                </a:gridCol>
                <a:gridCol w="544194">
                  <a:extLst>
                    <a:ext uri="{9D8B030D-6E8A-4147-A177-3AD203B41FA5}">
                      <a16:colId xmlns:a16="http://schemas.microsoft.com/office/drawing/2014/main" val="20001"/>
                    </a:ext>
                  </a:extLst>
                </a:gridCol>
                <a:gridCol w="384175">
                  <a:extLst>
                    <a:ext uri="{9D8B030D-6E8A-4147-A177-3AD203B41FA5}">
                      <a16:colId xmlns:a16="http://schemas.microsoft.com/office/drawing/2014/main" val="20002"/>
                    </a:ext>
                  </a:extLst>
                </a:gridCol>
                <a:gridCol w="543559">
                  <a:extLst>
                    <a:ext uri="{9D8B030D-6E8A-4147-A177-3AD203B41FA5}">
                      <a16:colId xmlns:a16="http://schemas.microsoft.com/office/drawing/2014/main" val="20003"/>
                    </a:ext>
                  </a:extLst>
                </a:gridCol>
              </a:tblGrid>
              <a:tr h="160782">
                <a:tc>
                  <a:txBody>
                    <a:bodyPr/>
                    <a:lstStyle/>
                    <a:p>
                      <a:pPr marR="106680" algn="r">
                        <a:lnSpc>
                          <a:spcPts val="905"/>
                        </a:lnSpc>
                      </a:pPr>
                      <a:r>
                        <a:rPr sz="1350" baseline="-15432" dirty="0">
                          <a:latin typeface="Palatino Linotype"/>
                          <a:cs typeface="Palatino Linotype"/>
                        </a:rPr>
                        <a:t>d</a:t>
                      </a:r>
                      <a:r>
                        <a:rPr sz="550" dirty="0">
                          <a:latin typeface="Palatino Linotype"/>
                          <a:cs typeface="Palatino Linotype"/>
                        </a:rPr>
                        <a:t>n</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75"/>
                        </a:spcBef>
                      </a:pPr>
                      <a:r>
                        <a:rPr sz="900" spc="-5" dirty="0">
                          <a:latin typeface="Palatino Linotype"/>
                          <a:cs typeface="Palatino Linotype"/>
                        </a:rPr>
                        <a:t>Term</a:t>
                      </a:r>
                      <a:endParaRPr sz="900">
                        <a:latin typeface="Palatino Linotype"/>
                        <a:cs typeface="Palatino Linotype"/>
                      </a:endParaRPr>
                    </a:p>
                  </a:txBody>
                  <a:tcPr marL="0" marR="0" marT="952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905"/>
                        </a:lnSpc>
                      </a:pPr>
                      <a:r>
                        <a:rPr sz="1350" baseline="-15432" dirty="0">
                          <a:latin typeface="Palatino Linotype"/>
                          <a:cs typeface="Palatino Linotype"/>
                        </a:rPr>
                        <a:t>d</a:t>
                      </a:r>
                      <a:r>
                        <a:rPr sz="550" dirty="0">
                          <a:latin typeface="Palatino Linotype"/>
                          <a:cs typeface="Palatino Linotype"/>
                        </a:rPr>
                        <a:t>n</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75"/>
                        </a:spcBef>
                      </a:pPr>
                      <a:r>
                        <a:rPr sz="900" spc="-5" dirty="0">
                          <a:latin typeface="Palatino Linotype"/>
                          <a:cs typeface="Palatino Linotype"/>
                        </a:rPr>
                        <a:t>Term</a:t>
                      </a:r>
                      <a:endParaRPr sz="900">
                        <a:latin typeface="Palatino Linotype"/>
                        <a:cs typeface="Palatino Linotype"/>
                      </a:endParaRPr>
                    </a:p>
                  </a:txBody>
                  <a:tcPr marL="0" marR="0" marT="952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175196">
                <a:tc>
                  <a:txBody>
                    <a:bodyPr/>
                    <a:lstStyle/>
                    <a:p>
                      <a:pPr marR="109220" algn="r">
                        <a:lnSpc>
                          <a:spcPts val="900"/>
                        </a:lnSpc>
                      </a:pPr>
                      <a:r>
                        <a:rPr sz="1350" baseline="-15432" dirty="0">
                          <a:latin typeface="Palatino Linotype"/>
                          <a:cs typeface="Palatino Linotype"/>
                        </a:rPr>
                        <a:t>d</a:t>
                      </a:r>
                      <a:r>
                        <a:rPr sz="550" dirty="0">
                          <a:latin typeface="Palatino Linotype"/>
                          <a:cs typeface="Palatino Linotype"/>
                        </a:rPr>
                        <a:t>0</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algn="ctr">
                        <a:lnSpc>
                          <a:spcPct val="100000"/>
                        </a:lnSpc>
                        <a:spcBef>
                          <a:spcPts val="70"/>
                        </a:spcBef>
                      </a:pPr>
                      <a:r>
                        <a:rPr sz="825" baseline="25252" dirty="0">
                          <a:latin typeface="Palatino Linotype"/>
                          <a:cs typeface="Palatino Linotype"/>
                        </a:rPr>
                        <a:t>1</a:t>
                      </a:r>
                      <a:r>
                        <a:rPr sz="900" dirty="0">
                          <a:latin typeface="Palatino Linotype"/>
                          <a:cs typeface="Palatino Linotype"/>
                        </a:rPr>
                        <a:t>S</a:t>
                      </a:r>
                      <a:r>
                        <a:rPr sz="550" dirty="0">
                          <a:latin typeface="Palatino Linotype"/>
                          <a:cs typeface="Palatino Linotype"/>
                        </a:rPr>
                        <a:t>0</a:t>
                      </a:r>
                      <a:endParaRPr sz="550">
                        <a:latin typeface="Palatino Linotype"/>
                        <a:cs typeface="Palatino Linotype"/>
                      </a:endParaRPr>
                    </a:p>
                  </a:txBody>
                  <a:tcPr marL="0" marR="0" marT="889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algn="ctr">
                        <a:lnSpc>
                          <a:spcPts val="900"/>
                        </a:lnSpc>
                      </a:pPr>
                      <a:r>
                        <a:rPr sz="1350" baseline="-15432" dirty="0">
                          <a:latin typeface="Palatino Linotype"/>
                          <a:cs typeface="Palatino Linotype"/>
                        </a:rPr>
                        <a:t>d</a:t>
                      </a:r>
                      <a:r>
                        <a:rPr sz="550" dirty="0">
                          <a:latin typeface="Palatino Linotype"/>
                          <a:cs typeface="Palatino Linotype"/>
                        </a:rPr>
                        <a:t>10</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algn="ctr">
                        <a:lnSpc>
                          <a:spcPct val="100000"/>
                        </a:lnSpc>
                        <a:spcBef>
                          <a:spcPts val="70"/>
                        </a:spcBef>
                      </a:pPr>
                      <a:r>
                        <a:rPr sz="825" baseline="25252" dirty="0">
                          <a:latin typeface="Palatino Linotype"/>
                          <a:cs typeface="Palatino Linotype"/>
                        </a:rPr>
                        <a:t>1</a:t>
                      </a:r>
                      <a:r>
                        <a:rPr sz="900" dirty="0">
                          <a:latin typeface="Palatino Linotype"/>
                          <a:cs typeface="Palatino Linotype"/>
                        </a:rPr>
                        <a:t>S</a:t>
                      </a:r>
                      <a:r>
                        <a:rPr sz="550" dirty="0">
                          <a:latin typeface="Palatino Linotype"/>
                          <a:cs typeface="Palatino Linotype"/>
                        </a:rPr>
                        <a:t>0</a:t>
                      </a:r>
                      <a:endParaRPr sz="550">
                        <a:latin typeface="Palatino Linotype"/>
                        <a:cs typeface="Palatino Linotype"/>
                      </a:endParaRPr>
                    </a:p>
                  </a:txBody>
                  <a:tcPr marL="0" marR="0" marT="8890" marB="0">
                    <a:lnL w="6350">
                      <a:solidFill>
                        <a:srgbClr val="000000"/>
                      </a:solidFill>
                      <a:prstDash val="solid"/>
                    </a:lnL>
                    <a:lnR w="6350">
                      <a:solidFill>
                        <a:srgbClr val="000000"/>
                      </a:solidFill>
                      <a:prstDash val="solid"/>
                    </a:lnR>
                    <a:lnT w="6350">
                      <a:solidFill>
                        <a:srgbClr val="000000"/>
                      </a:solidFill>
                      <a:prstDash val="solid"/>
                    </a:lnT>
                  </a:tcPr>
                </a:tc>
                <a:extLst>
                  <a:ext uri="{0D108BD9-81ED-4DB2-BD59-A6C34878D82A}">
                    <a16:rowId xmlns:a16="http://schemas.microsoft.com/office/drawing/2014/main" val="10001"/>
                  </a:ext>
                </a:extLst>
              </a:tr>
              <a:tr h="462537">
                <a:tc>
                  <a:txBody>
                    <a:bodyPr/>
                    <a:lstStyle/>
                    <a:p>
                      <a:pPr algn="ctr">
                        <a:lnSpc>
                          <a:spcPts val="740"/>
                        </a:lnSpc>
                      </a:pPr>
                      <a:r>
                        <a:rPr sz="1350" baseline="-15432" dirty="0">
                          <a:latin typeface="Palatino Linotype"/>
                          <a:cs typeface="Palatino Linotype"/>
                        </a:rPr>
                        <a:t>d</a:t>
                      </a:r>
                      <a:r>
                        <a:rPr sz="550" dirty="0">
                          <a:latin typeface="Palatino Linotype"/>
                          <a:cs typeface="Palatino Linotype"/>
                        </a:rPr>
                        <a:t>1</a:t>
                      </a:r>
                      <a:endParaRPr sz="550">
                        <a:latin typeface="Palatino Linotype"/>
                        <a:cs typeface="Palatino Linotype"/>
                      </a:endParaRPr>
                    </a:p>
                    <a:p>
                      <a:pPr marL="116839" marR="109220" algn="ctr">
                        <a:lnSpc>
                          <a:spcPct val="112200"/>
                        </a:lnSpc>
                      </a:pPr>
                      <a:r>
                        <a:rPr sz="1350" baseline="-15432" dirty="0">
                          <a:latin typeface="Palatino Linotype"/>
                          <a:cs typeface="Palatino Linotype"/>
                        </a:rPr>
                        <a:t>d</a:t>
                      </a:r>
                      <a:r>
                        <a:rPr sz="550" dirty="0">
                          <a:latin typeface="Palatino Linotype"/>
                          <a:cs typeface="Palatino Linotype"/>
                        </a:rPr>
                        <a:t>2  </a:t>
                      </a:r>
                      <a:r>
                        <a:rPr sz="1350" baseline="-15432" dirty="0">
                          <a:latin typeface="Palatino Linotype"/>
                          <a:cs typeface="Palatino Linotype"/>
                        </a:rPr>
                        <a:t>d</a:t>
                      </a:r>
                      <a:r>
                        <a:rPr sz="550" dirty="0">
                          <a:latin typeface="Palatino Linotype"/>
                          <a:cs typeface="Palatino Linotype"/>
                        </a:rPr>
                        <a:t>4</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tcPr>
                </a:tc>
                <a:tc>
                  <a:txBody>
                    <a:bodyPr/>
                    <a:lstStyle/>
                    <a:p>
                      <a:pPr algn="ctr">
                        <a:lnSpc>
                          <a:spcPts val="990"/>
                        </a:lnSpc>
                      </a:pPr>
                      <a:r>
                        <a:rPr sz="825" spc="-7" baseline="25252" dirty="0">
                          <a:latin typeface="Palatino Linotype"/>
                          <a:cs typeface="Palatino Linotype"/>
                        </a:rPr>
                        <a:t>2</a:t>
                      </a:r>
                      <a:r>
                        <a:rPr sz="900" spc="-5" dirty="0">
                          <a:latin typeface="Palatino Linotype"/>
                          <a:cs typeface="Palatino Linotype"/>
                        </a:rPr>
                        <a:t>D</a:t>
                      </a:r>
                      <a:r>
                        <a:rPr sz="550" spc="-5" dirty="0">
                          <a:latin typeface="Palatino Linotype"/>
                          <a:cs typeface="Palatino Linotype"/>
                        </a:rPr>
                        <a:t>3/2</a:t>
                      </a:r>
                      <a:endParaRPr sz="550">
                        <a:latin typeface="Palatino Linotype"/>
                        <a:cs typeface="Palatino Linotype"/>
                      </a:endParaRPr>
                    </a:p>
                    <a:p>
                      <a:pPr algn="ctr">
                        <a:lnSpc>
                          <a:spcPct val="100000"/>
                        </a:lnSpc>
                        <a:spcBef>
                          <a:spcPts val="130"/>
                        </a:spcBef>
                      </a:pPr>
                      <a:r>
                        <a:rPr sz="825" spc="-7" baseline="25252" dirty="0">
                          <a:latin typeface="Palatino Linotype"/>
                          <a:cs typeface="Palatino Linotype"/>
                        </a:rPr>
                        <a:t>3</a:t>
                      </a:r>
                      <a:r>
                        <a:rPr sz="900" spc="-5" dirty="0">
                          <a:latin typeface="Palatino Linotype"/>
                          <a:cs typeface="Palatino Linotype"/>
                        </a:rPr>
                        <a:t>F</a:t>
                      </a:r>
                      <a:r>
                        <a:rPr sz="550" spc="-5" dirty="0">
                          <a:latin typeface="Palatino Linotype"/>
                          <a:cs typeface="Palatino Linotype"/>
                        </a:rPr>
                        <a:t>2</a:t>
                      </a:r>
                      <a:endParaRPr sz="550">
                        <a:latin typeface="Palatino Linotype"/>
                        <a:cs typeface="Palatino Linotype"/>
                      </a:endParaRPr>
                    </a:p>
                    <a:p>
                      <a:pPr algn="ctr">
                        <a:lnSpc>
                          <a:spcPct val="100000"/>
                        </a:lnSpc>
                        <a:spcBef>
                          <a:spcPts val="130"/>
                        </a:spcBef>
                      </a:pPr>
                      <a:r>
                        <a:rPr sz="825" spc="-7" baseline="25252" dirty="0">
                          <a:latin typeface="Palatino Linotype"/>
                          <a:cs typeface="Palatino Linotype"/>
                        </a:rPr>
                        <a:t>5</a:t>
                      </a:r>
                      <a:r>
                        <a:rPr sz="900" spc="-5" dirty="0">
                          <a:latin typeface="Palatino Linotype"/>
                          <a:cs typeface="Palatino Linotype"/>
                        </a:rPr>
                        <a:t>D</a:t>
                      </a:r>
                      <a:r>
                        <a:rPr sz="550" spc="-5" dirty="0">
                          <a:latin typeface="Palatino Linotype"/>
                          <a:cs typeface="Palatino Linotype"/>
                        </a:rPr>
                        <a:t>0</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tcPr>
                </a:tc>
                <a:tc>
                  <a:txBody>
                    <a:bodyPr/>
                    <a:lstStyle/>
                    <a:p>
                      <a:pPr algn="ctr">
                        <a:lnSpc>
                          <a:spcPts val="740"/>
                        </a:lnSpc>
                      </a:pPr>
                      <a:r>
                        <a:rPr sz="1350" baseline="-15432" dirty="0">
                          <a:latin typeface="Palatino Linotype"/>
                          <a:cs typeface="Palatino Linotype"/>
                        </a:rPr>
                        <a:t>d</a:t>
                      </a:r>
                      <a:r>
                        <a:rPr sz="550" dirty="0">
                          <a:latin typeface="Palatino Linotype"/>
                          <a:cs typeface="Palatino Linotype"/>
                        </a:rPr>
                        <a:t>9</a:t>
                      </a:r>
                      <a:endParaRPr sz="550">
                        <a:latin typeface="Palatino Linotype"/>
                        <a:cs typeface="Palatino Linotype"/>
                      </a:endParaRPr>
                    </a:p>
                    <a:p>
                      <a:pPr marL="138430" marR="132080" algn="ctr">
                        <a:lnSpc>
                          <a:spcPct val="112200"/>
                        </a:lnSpc>
                      </a:pPr>
                      <a:r>
                        <a:rPr sz="1350" baseline="-15432" dirty="0">
                          <a:latin typeface="Palatino Linotype"/>
                          <a:cs typeface="Palatino Linotype"/>
                        </a:rPr>
                        <a:t>d</a:t>
                      </a:r>
                      <a:r>
                        <a:rPr sz="550" dirty="0">
                          <a:latin typeface="Palatino Linotype"/>
                          <a:cs typeface="Palatino Linotype"/>
                        </a:rPr>
                        <a:t>8  </a:t>
                      </a:r>
                      <a:r>
                        <a:rPr sz="1350" baseline="-15432" dirty="0">
                          <a:latin typeface="Palatino Linotype"/>
                          <a:cs typeface="Palatino Linotype"/>
                        </a:rPr>
                        <a:t>d</a:t>
                      </a:r>
                      <a:r>
                        <a:rPr sz="550" dirty="0">
                          <a:latin typeface="Palatino Linotype"/>
                          <a:cs typeface="Palatino Linotype"/>
                        </a:rPr>
                        <a:t>6</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tcPr>
                </a:tc>
                <a:tc>
                  <a:txBody>
                    <a:bodyPr/>
                    <a:lstStyle/>
                    <a:p>
                      <a:pPr algn="ctr">
                        <a:lnSpc>
                          <a:spcPts val="990"/>
                        </a:lnSpc>
                      </a:pPr>
                      <a:r>
                        <a:rPr sz="825" spc="-7" baseline="25252" dirty="0">
                          <a:latin typeface="Palatino Linotype"/>
                          <a:cs typeface="Palatino Linotype"/>
                        </a:rPr>
                        <a:t>2</a:t>
                      </a:r>
                      <a:r>
                        <a:rPr sz="900" spc="-5" dirty="0">
                          <a:latin typeface="Palatino Linotype"/>
                          <a:cs typeface="Palatino Linotype"/>
                        </a:rPr>
                        <a:t>D</a:t>
                      </a:r>
                      <a:r>
                        <a:rPr sz="550" spc="-5" dirty="0">
                          <a:latin typeface="Palatino Linotype"/>
                          <a:cs typeface="Palatino Linotype"/>
                        </a:rPr>
                        <a:t>5/2</a:t>
                      </a:r>
                      <a:endParaRPr sz="550">
                        <a:latin typeface="Palatino Linotype"/>
                        <a:cs typeface="Palatino Linotype"/>
                      </a:endParaRPr>
                    </a:p>
                    <a:p>
                      <a:pPr algn="ctr">
                        <a:lnSpc>
                          <a:spcPct val="100000"/>
                        </a:lnSpc>
                        <a:spcBef>
                          <a:spcPts val="130"/>
                        </a:spcBef>
                      </a:pPr>
                      <a:r>
                        <a:rPr sz="825" spc="-7" baseline="25252" dirty="0">
                          <a:latin typeface="Palatino Linotype"/>
                          <a:cs typeface="Palatino Linotype"/>
                        </a:rPr>
                        <a:t>3</a:t>
                      </a:r>
                      <a:r>
                        <a:rPr sz="900" spc="-5" dirty="0">
                          <a:latin typeface="Palatino Linotype"/>
                          <a:cs typeface="Palatino Linotype"/>
                        </a:rPr>
                        <a:t>F</a:t>
                      </a:r>
                      <a:r>
                        <a:rPr sz="550" spc="-5" dirty="0">
                          <a:latin typeface="Palatino Linotype"/>
                          <a:cs typeface="Palatino Linotype"/>
                        </a:rPr>
                        <a:t>4</a:t>
                      </a:r>
                      <a:endParaRPr sz="550">
                        <a:latin typeface="Palatino Linotype"/>
                        <a:cs typeface="Palatino Linotype"/>
                      </a:endParaRPr>
                    </a:p>
                    <a:p>
                      <a:pPr algn="ctr">
                        <a:lnSpc>
                          <a:spcPct val="100000"/>
                        </a:lnSpc>
                        <a:spcBef>
                          <a:spcPts val="130"/>
                        </a:spcBef>
                      </a:pPr>
                      <a:r>
                        <a:rPr sz="825" spc="-7" baseline="25252" dirty="0">
                          <a:latin typeface="Palatino Linotype"/>
                          <a:cs typeface="Palatino Linotype"/>
                        </a:rPr>
                        <a:t>5</a:t>
                      </a:r>
                      <a:r>
                        <a:rPr sz="900" spc="-5" dirty="0">
                          <a:latin typeface="Palatino Linotype"/>
                          <a:cs typeface="Palatino Linotype"/>
                        </a:rPr>
                        <a:t>D</a:t>
                      </a:r>
                      <a:r>
                        <a:rPr sz="550" spc="-5" dirty="0">
                          <a:latin typeface="Palatino Linotype"/>
                          <a:cs typeface="Palatino Linotype"/>
                        </a:rPr>
                        <a:t>4</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10002"/>
                  </a:ext>
                </a:extLst>
              </a:tr>
              <a:tr h="140268">
                <a:tc>
                  <a:txBody>
                    <a:bodyPr/>
                    <a:lstStyle/>
                    <a:p>
                      <a:pPr marR="109220" algn="r">
                        <a:lnSpc>
                          <a:spcPts val="740"/>
                        </a:lnSpc>
                      </a:pPr>
                      <a:r>
                        <a:rPr sz="1350" baseline="-15432" dirty="0">
                          <a:latin typeface="Palatino Linotype"/>
                          <a:cs typeface="Palatino Linotype"/>
                        </a:rPr>
                        <a:t>d</a:t>
                      </a:r>
                      <a:r>
                        <a:rPr sz="550" dirty="0">
                          <a:latin typeface="Palatino Linotype"/>
                          <a:cs typeface="Palatino Linotype"/>
                        </a:rPr>
                        <a:t>5</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algn="ctr">
                        <a:lnSpc>
                          <a:spcPts val="990"/>
                        </a:lnSpc>
                      </a:pPr>
                      <a:r>
                        <a:rPr sz="825" spc="-7" baseline="25252" dirty="0">
                          <a:latin typeface="Palatino Linotype"/>
                          <a:cs typeface="Palatino Linotype"/>
                        </a:rPr>
                        <a:t>6</a:t>
                      </a:r>
                      <a:r>
                        <a:rPr sz="900" spc="-5" dirty="0">
                          <a:latin typeface="Palatino Linotype"/>
                          <a:cs typeface="Palatino Linotype"/>
                        </a:rPr>
                        <a:t>S</a:t>
                      </a:r>
                      <a:r>
                        <a:rPr sz="550" spc="-5" dirty="0">
                          <a:latin typeface="Palatino Linotype"/>
                          <a:cs typeface="Palatino Linotype"/>
                        </a:rPr>
                        <a:t>5/2</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a:lnSpc>
                          <a:spcPct val="100000"/>
                        </a:lnSpc>
                      </a:pPr>
                      <a:endParaRPr sz="70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a:lnSpc>
                          <a:spcPct val="100000"/>
                        </a:lnSpc>
                      </a:pPr>
                      <a:endParaRPr sz="70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extLst>
                  <a:ext uri="{0D108BD9-81ED-4DB2-BD59-A6C34878D82A}">
                    <a16:rowId xmlns:a16="http://schemas.microsoft.com/office/drawing/2014/main" val="10003"/>
                  </a:ext>
                </a:extLst>
              </a:tr>
            </a:tbl>
          </a:graphicData>
        </a:graphic>
      </p:graphicFrame>
      <p:sp>
        <p:nvSpPr>
          <p:cNvPr id="6" name="object 6"/>
          <p:cNvSpPr txBox="1"/>
          <p:nvPr/>
        </p:nvSpPr>
        <p:spPr>
          <a:xfrm>
            <a:off x="656590" y="5435409"/>
            <a:ext cx="4809490" cy="2122170"/>
          </a:xfrm>
          <a:prstGeom prst="rect">
            <a:avLst/>
          </a:prstGeom>
        </p:spPr>
        <p:txBody>
          <a:bodyPr vert="horz" wrap="square" lIns="0" tIns="12065" rIns="0" bIns="0" rtlCol="0">
            <a:spAutoFit/>
          </a:bodyPr>
          <a:lstStyle/>
          <a:p>
            <a:pPr marL="63500" algn="just">
              <a:lnSpc>
                <a:spcPct val="100000"/>
              </a:lnSpc>
              <a:spcBef>
                <a:spcPts val="95"/>
              </a:spcBef>
            </a:pPr>
            <a:r>
              <a:rPr sz="800" b="1" spc="-10" dirty="0">
                <a:latin typeface="Arial"/>
                <a:cs typeface="Arial"/>
              </a:rPr>
              <a:t>Table </a:t>
            </a:r>
            <a:r>
              <a:rPr sz="800" b="1" spc="-5" dirty="0">
                <a:latin typeface="Arial"/>
                <a:cs typeface="Arial"/>
              </a:rPr>
              <a:t>1. </a:t>
            </a:r>
            <a:r>
              <a:rPr sz="800" spc="-5" dirty="0">
                <a:latin typeface="Palatino Linotype"/>
                <a:cs typeface="Palatino Linotype"/>
              </a:rPr>
              <a:t>Term</a:t>
            </a:r>
            <a:r>
              <a:rPr sz="800" spc="-110" dirty="0">
                <a:latin typeface="Palatino Linotype"/>
                <a:cs typeface="Palatino Linotype"/>
              </a:rPr>
              <a:t> </a:t>
            </a:r>
            <a:r>
              <a:rPr sz="800" spc="-5" dirty="0">
                <a:latin typeface="Palatino Linotype"/>
                <a:cs typeface="Palatino Linotype"/>
              </a:rPr>
              <a:t>symbols</a:t>
            </a:r>
            <a:endParaRPr sz="800">
              <a:latin typeface="Palatino Linotype"/>
              <a:cs typeface="Palatino Linotype"/>
            </a:endParaRPr>
          </a:p>
          <a:p>
            <a:pPr>
              <a:lnSpc>
                <a:spcPct val="100000"/>
              </a:lnSpc>
              <a:spcBef>
                <a:spcPts val="50"/>
              </a:spcBef>
            </a:pPr>
            <a:endParaRPr sz="700">
              <a:latin typeface="Times New Roman"/>
              <a:cs typeface="Times New Roman"/>
            </a:endParaRPr>
          </a:p>
          <a:p>
            <a:pPr marL="63500" marR="55880" algn="just">
              <a:lnSpc>
                <a:spcPct val="115700"/>
              </a:lnSpc>
            </a:pPr>
            <a:r>
              <a:rPr sz="900" dirty="0">
                <a:latin typeface="Palatino Linotype"/>
                <a:cs typeface="Palatino Linotype"/>
              </a:rPr>
              <a:t>It is </a:t>
            </a:r>
            <a:r>
              <a:rPr sz="900" spc="-5" dirty="0">
                <a:latin typeface="Palatino Linotype"/>
                <a:cs typeface="Palatino Linotype"/>
              </a:rPr>
              <a:t>also found </a:t>
            </a:r>
            <a:r>
              <a:rPr sz="900" dirty="0">
                <a:latin typeface="Palatino Linotype"/>
                <a:cs typeface="Palatino Linotype"/>
              </a:rPr>
              <a:t>that </a:t>
            </a:r>
            <a:r>
              <a:rPr sz="900" spc="-5" dirty="0">
                <a:latin typeface="Palatino Linotype"/>
                <a:cs typeface="Palatino Linotype"/>
              </a:rPr>
              <a:t>empty </a:t>
            </a:r>
            <a:r>
              <a:rPr sz="900" dirty="0">
                <a:latin typeface="Palatino Linotype"/>
                <a:cs typeface="Palatino Linotype"/>
              </a:rPr>
              <a:t>sub -shell </a:t>
            </a:r>
            <a:r>
              <a:rPr sz="900" spc="-5" dirty="0">
                <a:latin typeface="Palatino Linotype"/>
                <a:cs typeface="Palatino Linotype"/>
              </a:rPr>
              <a:t>configurations such </a:t>
            </a:r>
            <a:r>
              <a:rPr sz="900" dirty="0">
                <a:latin typeface="Palatino Linotype"/>
                <a:cs typeface="Palatino Linotype"/>
              </a:rPr>
              <a:t>as </a:t>
            </a:r>
            <a:r>
              <a:rPr sz="900" spc="-5" dirty="0">
                <a:latin typeface="Palatino Linotype"/>
                <a:cs typeface="Palatino Linotype"/>
              </a:rPr>
              <a:t>p</a:t>
            </a:r>
            <a:r>
              <a:rPr sz="825" spc="-7" baseline="25252" dirty="0">
                <a:latin typeface="Palatino Linotype"/>
                <a:cs typeface="Palatino Linotype"/>
              </a:rPr>
              <a:t>0</a:t>
            </a:r>
            <a:r>
              <a:rPr sz="900" spc="-5" dirty="0">
                <a:latin typeface="Palatino Linotype"/>
                <a:cs typeface="Palatino Linotype"/>
              </a:rPr>
              <a:t>, d</a:t>
            </a:r>
            <a:r>
              <a:rPr sz="825" spc="-7" baseline="25252" dirty="0">
                <a:latin typeface="Palatino Linotype"/>
                <a:cs typeface="Palatino Linotype"/>
              </a:rPr>
              <a:t>0</a:t>
            </a:r>
            <a:r>
              <a:rPr sz="900" spc="-5" dirty="0">
                <a:latin typeface="Palatino Linotype"/>
                <a:cs typeface="Palatino Linotype"/>
              </a:rPr>
              <a:t>, f</a:t>
            </a:r>
            <a:r>
              <a:rPr sz="825" spc="-7" baseline="25252" dirty="0">
                <a:latin typeface="Palatino Linotype"/>
                <a:cs typeface="Palatino Linotype"/>
              </a:rPr>
              <a:t>0</a:t>
            </a:r>
            <a:r>
              <a:rPr sz="900" spc="-5" dirty="0">
                <a:latin typeface="Palatino Linotype"/>
                <a:cs typeface="Palatino Linotype"/>
              </a:rPr>
              <a:t>, etc., </a:t>
            </a:r>
            <a:r>
              <a:rPr sz="900" dirty="0">
                <a:latin typeface="Palatino Linotype"/>
                <a:cs typeface="Palatino Linotype"/>
              </a:rPr>
              <a:t>and </a:t>
            </a:r>
            <a:r>
              <a:rPr sz="900" spc="-5" dirty="0">
                <a:latin typeface="Palatino Linotype"/>
                <a:cs typeface="Palatino Linotype"/>
              </a:rPr>
              <a:t>full filled sub-  </a:t>
            </a:r>
            <a:r>
              <a:rPr sz="900" dirty="0">
                <a:latin typeface="Palatino Linotype"/>
                <a:cs typeface="Palatino Linotype"/>
              </a:rPr>
              <a:t>shell </a:t>
            </a:r>
            <a:r>
              <a:rPr sz="900" spc="-5" dirty="0">
                <a:latin typeface="Palatino Linotype"/>
                <a:cs typeface="Palatino Linotype"/>
              </a:rPr>
              <a:t>configurations such </a:t>
            </a:r>
            <a:r>
              <a:rPr sz="900" dirty="0">
                <a:latin typeface="Palatino Linotype"/>
                <a:cs typeface="Palatino Linotype"/>
              </a:rPr>
              <a:t>as </a:t>
            </a:r>
            <a:r>
              <a:rPr sz="900" spc="-5" dirty="0">
                <a:latin typeface="Palatino Linotype"/>
                <a:cs typeface="Palatino Linotype"/>
              </a:rPr>
              <a:t>p</a:t>
            </a:r>
            <a:r>
              <a:rPr sz="825" spc="-7" baseline="25252" dirty="0">
                <a:latin typeface="Palatino Linotype"/>
                <a:cs typeface="Palatino Linotype"/>
              </a:rPr>
              <a:t>6</a:t>
            </a:r>
            <a:r>
              <a:rPr sz="900" spc="-5" dirty="0">
                <a:latin typeface="Palatino Linotype"/>
                <a:cs typeface="Palatino Linotype"/>
              </a:rPr>
              <a:t>, d</a:t>
            </a:r>
            <a:r>
              <a:rPr sz="825" spc="-7" baseline="25252" dirty="0">
                <a:latin typeface="Palatino Linotype"/>
                <a:cs typeface="Palatino Linotype"/>
              </a:rPr>
              <a:t>10</a:t>
            </a:r>
            <a:r>
              <a:rPr sz="900" spc="-5" dirty="0">
                <a:latin typeface="Palatino Linotype"/>
                <a:cs typeface="Palatino Linotype"/>
              </a:rPr>
              <a:t>, </a:t>
            </a:r>
            <a:r>
              <a:rPr sz="900" dirty="0">
                <a:latin typeface="Palatino Linotype"/>
                <a:cs typeface="Palatino Linotype"/>
              </a:rPr>
              <a:t>f</a:t>
            </a:r>
            <a:r>
              <a:rPr sz="825" baseline="25252" dirty="0">
                <a:latin typeface="Palatino Linotype"/>
                <a:cs typeface="Palatino Linotype"/>
              </a:rPr>
              <a:t>14</a:t>
            </a:r>
            <a:r>
              <a:rPr sz="900" dirty="0">
                <a:latin typeface="Palatino Linotype"/>
                <a:cs typeface="Palatino Linotype"/>
              </a:rPr>
              <a:t>, </a:t>
            </a:r>
            <a:r>
              <a:rPr sz="900" spc="-5" dirty="0">
                <a:latin typeface="Palatino Linotype"/>
                <a:cs typeface="Palatino Linotype"/>
              </a:rPr>
              <a:t>etc., have always the </a:t>
            </a:r>
            <a:r>
              <a:rPr sz="900" dirty="0">
                <a:latin typeface="Palatino Linotype"/>
                <a:cs typeface="Palatino Linotype"/>
              </a:rPr>
              <a:t>term </a:t>
            </a:r>
            <a:r>
              <a:rPr sz="900" spc="-5" dirty="0">
                <a:latin typeface="Palatino Linotype"/>
                <a:cs typeface="Palatino Linotype"/>
              </a:rPr>
              <a:t>symbol </a:t>
            </a:r>
            <a:r>
              <a:rPr sz="825" baseline="25252" dirty="0">
                <a:latin typeface="Palatino Linotype"/>
                <a:cs typeface="Palatino Linotype"/>
              </a:rPr>
              <a:t>1</a:t>
            </a:r>
            <a:r>
              <a:rPr sz="900" dirty="0">
                <a:latin typeface="Palatino Linotype"/>
                <a:cs typeface="Palatino Linotype"/>
              </a:rPr>
              <a:t>S</a:t>
            </a:r>
            <a:r>
              <a:rPr sz="550" dirty="0">
                <a:latin typeface="Palatino Linotype"/>
                <a:cs typeface="Palatino Linotype"/>
              </a:rPr>
              <a:t>0 </a:t>
            </a:r>
            <a:r>
              <a:rPr sz="900" spc="-5" dirty="0">
                <a:latin typeface="Palatino Linotype"/>
                <a:cs typeface="Palatino Linotype"/>
              </a:rPr>
              <a:t>since the  </a:t>
            </a:r>
            <a:r>
              <a:rPr sz="900" dirty="0">
                <a:latin typeface="Palatino Linotype"/>
                <a:cs typeface="Palatino Linotype"/>
              </a:rPr>
              <a:t>resultant spin and angular momenta are equal </a:t>
            </a:r>
            <a:r>
              <a:rPr sz="900" spc="-5" dirty="0">
                <a:latin typeface="Palatino Linotype"/>
                <a:cs typeface="Palatino Linotype"/>
              </a:rPr>
              <a:t>to zero. </a:t>
            </a:r>
            <a:r>
              <a:rPr sz="900" dirty="0">
                <a:latin typeface="Palatino Linotype"/>
                <a:cs typeface="Palatino Linotype"/>
              </a:rPr>
              <a:t>All </a:t>
            </a:r>
            <a:r>
              <a:rPr sz="900" spc="-5" dirty="0">
                <a:latin typeface="Palatino Linotype"/>
                <a:cs typeface="Palatino Linotype"/>
              </a:rPr>
              <a:t>the inert gases have term symbols  for their ground state </a:t>
            </a:r>
            <a:r>
              <a:rPr sz="825" baseline="25252" dirty="0">
                <a:latin typeface="Palatino Linotype"/>
                <a:cs typeface="Palatino Linotype"/>
              </a:rPr>
              <a:t>1</a:t>
            </a:r>
            <a:r>
              <a:rPr sz="900" dirty="0">
                <a:latin typeface="Palatino Linotype"/>
                <a:cs typeface="Palatino Linotype"/>
              </a:rPr>
              <a:t>S</a:t>
            </a:r>
            <a:r>
              <a:rPr sz="550" dirty="0">
                <a:latin typeface="Palatino Linotype"/>
                <a:cs typeface="Palatino Linotype"/>
              </a:rPr>
              <a:t>0 </a:t>
            </a:r>
            <a:r>
              <a:rPr sz="900" spc="-5" dirty="0">
                <a:latin typeface="Palatino Linotype"/>
                <a:cs typeface="Palatino Linotype"/>
              </a:rPr>
              <a:t>.Similarly </a:t>
            </a:r>
            <a:r>
              <a:rPr sz="900" dirty="0">
                <a:latin typeface="Palatino Linotype"/>
                <a:cs typeface="Palatino Linotype"/>
              </a:rPr>
              <a:t>all </a:t>
            </a:r>
            <a:r>
              <a:rPr sz="900" spc="-5" dirty="0">
                <a:latin typeface="Palatino Linotype"/>
                <a:cs typeface="Palatino Linotype"/>
              </a:rPr>
              <a:t>alkali metals reduce </a:t>
            </a:r>
            <a:r>
              <a:rPr sz="900" dirty="0">
                <a:latin typeface="Palatino Linotype"/>
                <a:cs typeface="Palatino Linotype"/>
              </a:rPr>
              <a:t>to one </a:t>
            </a:r>
            <a:r>
              <a:rPr sz="900" spc="-5" dirty="0">
                <a:latin typeface="Palatino Linotype"/>
                <a:cs typeface="Palatino Linotype"/>
              </a:rPr>
              <a:t>electron problems since  closed shell core contributes </a:t>
            </a:r>
            <a:r>
              <a:rPr sz="900" dirty="0">
                <a:latin typeface="Palatino Linotype"/>
                <a:cs typeface="Palatino Linotype"/>
              </a:rPr>
              <a:t>nothing to L , S and J; </a:t>
            </a:r>
            <a:r>
              <a:rPr sz="900" spc="-5" dirty="0">
                <a:latin typeface="Palatino Linotype"/>
                <a:cs typeface="Palatino Linotype"/>
              </a:rPr>
              <a:t>their ground </a:t>
            </a:r>
            <a:r>
              <a:rPr sz="900" dirty="0">
                <a:latin typeface="Palatino Linotype"/>
                <a:cs typeface="Palatino Linotype"/>
              </a:rPr>
              <a:t>state term </a:t>
            </a:r>
            <a:r>
              <a:rPr sz="900" spc="-5" dirty="0">
                <a:latin typeface="Palatino Linotype"/>
                <a:cs typeface="Palatino Linotype"/>
              </a:rPr>
              <a:t>symbol </a:t>
            </a:r>
            <a:r>
              <a:rPr sz="900" dirty="0">
                <a:latin typeface="Palatino Linotype"/>
                <a:cs typeface="Palatino Linotype"/>
              </a:rPr>
              <a:t>is </a:t>
            </a:r>
            <a:r>
              <a:rPr sz="900" spc="-5" dirty="0">
                <a:latin typeface="Palatino Linotype"/>
                <a:cs typeface="Palatino Linotype"/>
              </a:rPr>
              <a:t>given  by </a:t>
            </a:r>
            <a:r>
              <a:rPr sz="825" spc="-7" baseline="25252" dirty="0">
                <a:latin typeface="Palatino Linotype"/>
                <a:cs typeface="Palatino Linotype"/>
              </a:rPr>
              <a:t>2</a:t>
            </a:r>
            <a:r>
              <a:rPr sz="900" spc="-5" dirty="0">
                <a:latin typeface="Palatino Linotype"/>
                <a:cs typeface="Palatino Linotype"/>
              </a:rPr>
              <a:t>S</a:t>
            </a:r>
            <a:r>
              <a:rPr sz="550" spc="-5" dirty="0">
                <a:latin typeface="Palatino Linotype"/>
                <a:cs typeface="Palatino Linotype"/>
              </a:rPr>
              <a:t>1/2</a:t>
            </a:r>
            <a:r>
              <a:rPr sz="900" spc="-5" dirty="0">
                <a:latin typeface="Palatino Linotype"/>
                <a:cs typeface="Palatino Linotype"/>
              </a:rPr>
              <a:t>. </a:t>
            </a:r>
            <a:r>
              <a:rPr sz="900" dirty="0">
                <a:latin typeface="Palatino Linotype"/>
                <a:cs typeface="Palatino Linotype"/>
              </a:rPr>
              <a:t>Hence d electrons are only of importance in </a:t>
            </a:r>
            <a:r>
              <a:rPr sz="900" spc="-5" dirty="0">
                <a:latin typeface="Palatino Linotype"/>
                <a:cs typeface="Palatino Linotype"/>
              </a:rPr>
              <a:t>deciding </a:t>
            </a:r>
            <a:r>
              <a:rPr sz="900" dirty="0">
                <a:latin typeface="Palatino Linotype"/>
                <a:cs typeface="Palatino Linotype"/>
              </a:rPr>
              <a:t>term symbols of </a:t>
            </a:r>
            <a:r>
              <a:rPr sz="900" spc="-5" dirty="0">
                <a:latin typeface="Palatino Linotype"/>
                <a:cs typeface="Palatino Linotype"/>
              </a:rPr>
              <a:t>transition  metals.</a:t>
            </a:r>
            <a:endParaRPr sz="900">
              <a:latin typeface="Palatino Linotype"/>
              <a:cs typeface="Palatino Linotype"/>
            </a:endParaRPr>
          </a:p>
          <a:p>
            <a:pPr>
              <a:lnSpc>
                <a:spcPct val="100000"/>
              </a:lnSpc>
            </a:pPr>
            <a:endParaRPr sz="900">
              <a:latin typeface="Times New Roman"/>
              <a:cs typeface="Times New Roman"/>
            </a:endParaRPr>
          </a:p>
          <a:p>
            <a:pPr marL="63500">
              <a:lnSpc>
                <a:spcPct val="100000"/>
              </a:lnSpc>
              <a:spcBef>
                <a:spcPts val="540"/>
              </a:spcBef>
            </a:pPr>
            <a:r>
              <a:rPr sz="1100" b="1" spc="-5" dirty="0">
                <a:latin typeface="Palatino Linotype"/>
                <a:cs typeface="Palatino Linotype"/>
              </a:rPr>
              <a:t>5. Total</a:t>
            </a:r>
            <a:r>
              <a:rPr sz="1100" b="1" dirty="0">
                <a:latin typeface="Palatino Linotype"/>
                <a:cs typeface="Palatino Linotype"/>
              </a:rPr>
              <a:t> </a:t>
            </a:r>
            <a:r>
              <a:rPr sz="1100" b="1" spc="-5" dirty="0">
                <a:latin typeface="Palatino Linotype"/>
                <a:cs typeface="Palatino Linotype"/>
              </a:rPr>
              <a:t>degeneracy</a:t>
            </a:r>
            <a:endParaRPr sz="1100">
              <a:latin typeface="Palatino Linotype"/>
              <a:cs typeface="Palatino Linotype"/>
            </a:endParaRPr>
          </a:p>
          <a:p>
            <a:pPr marL="63500" marR="57150" algn="just">
              <a:lnSpc>
                <a:spcPct val="112200"/>
              </a:lnSpc>
              <a:spcBef>
                <a:spcPts val="625"/>
              </a:spcBef>
            </a:pPr>
            <a:r>
              <a:rPr sz="900" dirty="0">
                <a:latin typeface="Palatino Linotype"/>
                <a:cs typeface="Palatino Linotype"/>
              </a:rPr>
              <a:t>We </a:t>
            </a:r>
            <a:r>
              <a:rPr sz="900" spc="-5" dirty="0">
                <a:latin typeface="Palatino Linotype"/>
                <a:cs typeface="Palatino Linotype"/>
              </a:rPr>
              <a:t>have </a:t>
            </a:r>
            <a:r>
              <a:rPr sz="900" dirty="0">
                <a:latin typeface="Palatino Linotype"/>
                <a:cs typeface="Palatino Linotype"/>
              </a:rPr>
              <a:t>seen </a:t>
            </a:r>
            <a:r>
              <a:rPr sz="900" spc="-5" dirty="0">
                <a:latin typeface="Palatino Linotype"/>
                <a:cs typeface="Palatino Linotype"/>
              </a:rPr>
              <a:t>that the degeneracy with regard </a:t>
            </a:r>
            <a:r>
              <a:rPr sz="900" dirty="0">
                <a:latin typeface="Palatino Linotype"/>
                <a:cs typeface="Palatino Linotype"/>
              </a:rPr>
              <a:t>to spin is </a:t>
            </a:r>
            <a:r>
              <a:rPr sz="900" spc="-5" dirty="0">
                <a:latin typeface="Palatino Linotype"/>
                <a:cs typeface="Palatino Linotype"/>
              </a:rPr>
              <a:t>its multiplicity </a:t>
            </a:r>
            <a:r>
              <a:rPr sz="900" dirty="0">
                <a:latin typeface="Palatino Linotype"/>
                <a:cs typeface="Palatino Linotype"/>
              </a:rPr>
              <a:t>which is </a:t>
            </a:r>
            <a:r>
              <a:rPr sz="900" spc="-5" dirty="0">
                <a:latin typeface="Palatino Linotype"/>
                <a:cs typeface="Palatino Linotype"/>
              </a:rPr>
              <a:t>given </a:t>
            </a:r>
            <a:r>
              <a:rPr sz="900" dirty="0">
                <a:latin typeface="Palatino Linotype"/>
                <a:cs typeface="Palatino Linotype"/>
              </a:rPr>
              <a:t>by  (2S+1).</a:t>
            </a:r>
            <a:r>
              <a:rPr sz="900" spc="114" dirty="0">
                <a:latin typeface="Palatino Linotype"/>
                <a:cs typeface="Palatino Linotype"/>
              </a:rPr>
              <a:t> </a:t>
            </a:r>
            <a:r>
              <a:rPr sz="900" dirty="0">
                <a:latin typeface="Palatino Linotype"/>
                <a:cs typeface="Palatino Linotype"/>
              </a:rPr>
              <a:t>The</a:t>
            </a:r>
            <a:r>
              <a:rPr sz="900" spc="114" dirty="0">
                <a:latin typeface="Palatino Linotype"/>
                <a:cs typeface="Palatino Linotype"/>
              </a:rPr>
              <a:t> </a:t>
            </a:r>
            <a:r>
              <a:rPr sz="900" spc="-5" dirty="0">
                <a:latin typeface="Palatino Linotype"/>
                <a:cs typeface="Palatino Linotype"/>
              </a:rPr>
              <a:t>total</a:t>
            </a:r>
            <a:r>
              <a:rPr sz="900" spc="114" dirty="0">
                <a:latin typeface="Palatino Linotype"/>
                <a:cs typeface="Palatino Linotype"/>
              </a:rPr>
              <a:t> </a:t>
            </a:r>
            <a:r>
              <a:rPr sz="900" dirty="0">
                <a:latin typeface="Palatino Linotype"/>
                <a:cs typeface="Palatino Linotype"/>
              </a:rPr>
              <a:t>spin</a:t>
            </a:r>
            <a:r>
              <a:rPr sz="900" spc="114" dirty="0">
                <a:latin typeface="Palatino Linotype"/>
                <a:cs typeface="Palatino Linotype"/>
              </a:rPr>
              <a:t> </a:t>
            </a:r>
            <a:r>
              <a:rPr sz="900" spc="-5" dirty="0">
                <a:latin typeface="Palatino Linotype"/>
                <a:cs typeface="Palatino Linotype"/>
              </a:rPr>
              <a:t>multiplicity</a:t>
            </a:r>
            <a:r>
              <a:rPr sz="900" spc="110" dirty="0">
                <a:latin typeface="Palatino Linotype"/>
                <a:cs typeface="Palatino Linotype"/>
              </a:rPr>
              <a:t> </a:t>
            </a:r>
            <a:r>
              <a:rPr sz="900" dirty="0">
                <a:latin typeface="Palatino Linotype"/>
                <a:cs typeface="Palatino Linotype"/>
              </a:rPr>
              <a:t>is</a:t>
            </a:r>
            <a:r>
              <a:rPr sz="900" spc="110" dirty="0">
                <a:latin typeface="Palatino Linotype"/>
                <a:cs typeface="Palatino Linotype"/>
              </a:rPr>
              <a:t> </a:t>
            </a:r>
            <a:r>
              <a:rPr sz="900" spc="-5" dirty="0">
                <a:latin typeface="Palatino Linotype"/>
                <a:cs typeface="Palatino Linotype"/>
              </a:rPr>
              <a:t>denoted</a:t>
            </a:r>
            <a:r>
              <a:rPr sz="900" spc="120" dirty="0">
                <a:latin typeface="Palatino Linotype"/>
                <a:cs typeface="Palatino Linotype"/>
              </a:rPr>
              <a:t> </a:t>
            </a:r>
            <a:r>
              <a:rPr sz="900" dirty="0">
                <a:latin typeface="Palatino Linotype"/>
                <a:cs typeface="Palatino Linotype"/>
              </a:rPr>
              <a:t>by</a:t>
            </a:r>
            <a:r>
              <a:rPr sz="900" spc="110" dirty="0">
                <a:latin typeface="Palatino Linotype"/>
                <a:cs typeface="Palatino Linotype"/>
              </a:rPr>
              <a:t> </a:t>
            </a:r>
            <a:r>
              <a:rPr sz="900" spc="-5" dirty="0">
                <a:latin typeface="Palatino Linotype"/>
                <a:cs typeface="Palatino Linotype"/>
              </a:rPr>
              <a:t>M</a:t>
            </a:r>
            <a:r>
              <a:rPr sz="550" spc="-5" dirty="0">
                <a:latin typeface="Palatino Linotype"/>
                <a:cs typeface="Palatino Linotype"/>
              </a:rPr>
              <a:t>s</a:t>
            </a:r>
            <a:r>
              <a:rPr sz="550" spc="110" dirty="0">
                <a:latin typeface="Palatino Linotype"/>
                <a:cs typeface="Palatino Linotype"/>
              </a:rPr>
              <a:t> </a:t>
            </a:r>
            <a:r>
              <a:rPr sz="900" spc="-5" dirty="0">
                <a:latin typeface="Palatino Linotype"/>
                <a:cs typeface="Palatino Linotype"/>
              </a:rPr>
              <a:t>running</a:t>
            </a:r>
            <a:r>
              <a:rPr sz="900" spc="114" dirty="0">
                <a:latin typeface="Palatino Linotype"/>
                <a:cs typeface="Palatino Linotype"/>
              </a:rPr>
              <a:t> </a:t>
            </a:r>
            <a:r>
              <a:rPr sz="900" spc="-5" dirty="0">
                <a:latin typeface="Palatino Linotype"/>
                <a:cs typeface="Palatino Linotype"/>
              </a:rPr>
              <a:t>from</a:t>
            </a:r>
            <a:r>
              <a:rPr sz="900" spc="114" dirty="0">
                <a:latin typeface="Palatino Linotype"/>
                <a:cs typeface="Palatino Linotype"/>
              </a:rPr>
              <a:t> </a:t>
            </a:r>
            <a:r>
              <a:rPr sz="900" dirty="0">
                <a:latin typeface="Palatino Linotype"/>
                <a:cs typeface="Palatino Linotype"/>
              </a:rPr>
              <a:t>S</a:t>
            </a:r>
            <a:r>
              <a:rPr sz="900" spc="120" dirty="0">
                <a:latin typeface="Palatino Linotype"/>
                <a:cs typeface="Palatino Linotype"/>
              </a:rPr>
              <a:t> </a:t>
            </a:r>
            <a:r>
              <a:rPr sz="900" spc="-5" dirty="0">
                <a:latin typeface="Palatino Linotype"/>
                <a:cs typeface="Palatino Linotype"/>
              </a:rPr>
              <a:t>to</a:t>
            </a:r>
            <a:r>
              <a:rPr sz="900" spc="114" dirty="0">
                <a:latin typeface="Palatino Linotype"/>
                <a:cs typeface="Palatino Linotype"/>
              </a:rPr>
              <a:t> </a:t>
            </a:r>
            <a:r>
              <a:rPr sz="900" dirty="0">
                <a:latin typeface="Palatino Linotype"/>
                <a:cs typeface="Palatino Linotype"/>
              </a:rPr>
              <a:t>-S.</a:t>
            </a:r>
            <a:r>
              <a:rPr sz="900" spc="25" dirty="0">
                <a:latin typeface="Palatino Linotype"/>
                <a:cs typeface="Palatino Linotype"/>
              </a:rPr>
              <a:t> </a:t>
            </a:r>
            <a:r>
              <a:rPr sz="900" spc="-5" dirty="0">
                <a:latin typeface="Palatino Linotype"/>
                <a:cs typeface="Palatino Linotype"/>
              </a:rPr>
              <a:t>Similarly</a:t>
            </a:r>
            <a:r>
              <a:rPr sz="900" spc="110" dirty="0">
                <a:latin typeface="Palatino Linotype"/>
                <a:cs typeface="Palatino Linotype"/>
              </a:rPr>
              <a:t> </a:t>
            </a:r>
            <a:r>
              <a:rPr sz="900" spc="-5" dirty="0">
                <a:latin typeface="Palatino Linotype"/>
                <a:cs typeface="Palatino Linotype"/>
              </a:rPr>
              <a:t>orbital</a:t>
            </a:r>
            <a:endParaRPr sz="900">
              <a:latin typeface="Palatino Linotype"/>
              <a:cs typeface="Palatino Linotype"/>
            </a:endParaRPr>
          </a:p>
        </p:txBody>
      </p:sp>
      <p:sp>
        <p:nvSpPr>
          <p:cNvPr id="7" name="object 7"/>
          <p:cNvSpPr/>
          <p:nvPr/>
        </p:nvSpPr>
        <p:spPr>
          <a:xfrm>
            <a:off x="2319883" y="1212367"/>
            <a:ext cx="27940" cy="83185"/>
          </a:xfrm>
          <a:custGeom>
            <a:avLst/>
            <a:gdLst/>
            <a:ahLst/>
            <a:cxnLst/>
            <a:rect l="l" t="t" r="r" b="b"/>
            <a:pathLst>
              <a:path w="27939" h="83184">
                <a:moveTo>
                  <a:pt x="16510" y="18389"/>
                </a:moveTo>
                <a:lnTo>
                  <a:pt x="10998" y="18389"/>
                </a:lnTo>
                <a:lnTo>
                  <a:pt x="10998" y="82956"/>
                </a:lnTo>
                <a:lnTo>
                  <a:pt x="16510" y="82956"/>
                </a:lnTo>
                <a:lnTo>
                  <a:pt x="16510" y="18389"/>
                </a:lnTo>
                <a:close/>
              </a:path>
              <a:path w="27939" h="83184">
                <a:moveTo>
                  <a:pt x="13779" y="0"/>
                </a:moveTo>
                <a:lnTo>
                  <a:pt x="0" y="23914"/>
                </a:lnTo>
                <a:lnTo>
                  <a:pt x="10998" y="18389"/>
                </a:lnTo>
                <a:lnTo>
                  <a:pt x="24375" y="18389"/>
                </a:lnTo>
                <a:lnTo>
                  <a:pt x="13779" y="0"/>
                </a:lnTo>
                <a:close/>
              </a:path>
              <a:path w="27939" h="83184">
                <a:moveTo>
                  <a:pt x="24375" y="18389"/>
                </a:moveTo>
                <a:lnTo>
                  <a:pt x="16510" y="18389"/>
                </a:lnTo>
                <a:lnTo>
                  <a:pt x="27559" y="23914"/>
                </a:lnTo>
                <a:lnTo>
                  <a:pt x="24375" y="18389"/>
                </a:lnTo>
                <a:close/>
              </a:path>
            </a:pathLst>
          </a:custGeom>
          <a:solidFill>
            <a:srgbClr val="000000"/>
          </a:solidFill>
        </p:spPr>
        <p:txBody>
          <a:bodyPr wrap="square" lIns="0" tIns="0" rIns="0" bIns="0" rtlCol="0"/>
          <a:lstStyle/>
          <a:p>
            <a:endParaRPr/>
          </a:p>
        </p:txBody>
      </p:sp>
      <p:sp>
        <p:nvSpPr>
          <p:cNvPr id="8" name="object 8"/>
          <p:cNvSpPr/>
          <p:nvPr/>
        </p:nvSpPr>
        <p:spPr>
          <a:xfrm>
            <a:off x="2788996" y="1212367"/>
            <a:ext cx="27940" cy="83185"/>
          </a:xfrm>
          <a:custGeom>
            <a:avLst/>
            <a:gdLst/>
            <a:ahLst/>
            <a:cxnLst/>
            <a:rect l="l" t="t" r="r" b="b"/>
            <a:pathLst>
              <a:path w="27939" h="83184">
                <a:moveTo>
                  <a:pt x="16510" y="18389"/>
                </a:moveTo>
                <a:lnTo>
                  <a:pt x="10998" y="18389"/>
                </a:lnTo>
                <a:lnTo>
                  <a:pt x="10998" y="82956"/>
                </a:lnTo>
                <a:lnTo>
                  <a:pt x="16510" y="82956"/>
                </a:lnTo>
                <a:lnTo>
                  <a:pt x="16510" y="18389"/>
                </a:lnTo>
                <a:close/>
              </a:path>
              <a:path w="27939" h="83184">
                <a:moveTo>
                  <a:pt x="13779" y="0"/>
                </a:moveTo>
                <a:lnTo>
                  <a:pt x="0" y="23914"/>
                </a:lnTo>
                <a:lnTo>
                  <a:pt x="10998" y="18389"/>
                </a:lnTo>
                <a:lnTo>
                  <a:pt x="24375" y="18389"/>
                </a:lnTo>
                <a:lnTo>
                  <a:pt x="13779" y="0"/>
                </a:lnTo>
                <a:close/>
              </a:path>
              <a:path w="27939" h="83184">
                <a:moveTo>
                  <a:pt x="24375" y="18389"/>
                </a:moveTo>
                <a:lnTo>
                  <a:pt x="16510" y="18389"/>
                </a:lnTo>
                <a:lnTo>
                  <a:pt x="27559" y="23914"/>
                </a:lnTo>
                <a:lnTo>
                  <a:pt x="24375" y="18389"/>
                </a:lnTo>
                <a:close/>
              </a:path>
            </a:pathLst>
          </a:custGeom>
          <a:solidFill>
            <a:srgbClr val="000000"/>
          </a:solidFill>
        </p:spPr>
        <p:txBody>
          <a:bodyPr wrap="square" lIns="0" tIns="0" rIns="0" bIns="0" rtlCol="0"/>
          <a:lstStyle/>
          <a:p>
            <a:endParaRPr/>
          </a:p>
        </p:txBody>
      </p:sp>
      <p:sp>
        <p:nvSpPr>
          <p:cNvPr id="9" name="object 9"/>
          <p:cNvSpPr/>
          <p:nvPr/>
        </p:nvSpPr>
        <p:spPr>
          <a:xfrm>
            <a:off x="3238334" y="1212367"/>
            <a:ext cx="27940" cy="83185"/>
          </a:xfrm>
          <a:custGeom>
            <a:avLst/>
            <a:gdLst/>
            <a:ahLst/>
            <a:cxnLst/>
            <a:rect l="l" t="t" r="r" b="b"/>
            <a:pathLst>
              <a:path w="27939" h="83184">
                <a:moveTo>
                  <a:pt x="16510" y="18389"/>
                </a:moveTo>
                <a:lnTo>
                  <a:pt x="10947" y="18389"/>
                </a:lnTo>
                <a:lnTo>
                  <a:pt x="10947" y="82956"/>
                </a:lnTo>
                <a:lnTo>
                  <a:pt x="16510" y="82956"/>
                </a:lnTo>
                <a:lnTo>
                  <a:pt x="16510" y="18389"/>
                </a:lnTo>
                <a:close/>
              </a:path>
              <a:path w="27939" h="83184">
                <a:moveTo>
                  <a:pt x="13779" y="0"/>
                </a:moveTo>
                <a:lnTo>
                  <a:pt x="0" y="23914"/>
                </a:lnTo>
                <a:lnTo>
                  <a:pt x="10947" y="18389"/>
                </a:lnTo>
                <a:lnTo>
                  <a:pt x="24375" y="18389"/>
                </a:lnTo>
                <a:lnTo>
                  <a:pt x="13779" y="0"/>
                </a:lnTo>
                <a:close/>
              </a:path>
              <a:path w="27939" h="83184">
                <a:moveTo>
                  <a:pt x="24375" y="18389"/>
                </a:moveTo>
                <a:lnTo>
                  <a:pt x="16510" y="18389"/>
                </a:lnTo>
                <a:lnTo>
                  <a:pt x="27559" y="23914"/>
                </a:lnTo>
                <a:lnTo>
                  <a:pt x="24375" y="18389"/>
                </a:lnTo>
                <a:close/>
              </a:path>
            </a:pathLst>
          </a:custGeom>
          <a:solidFill>
            <a:srgbClr val="000000"/>
          </a:solidFill>
        </p:spPr>
        <p:txBody>
          <a:bodyPr wrap="square" lIns="0" tIns="0" rIns="0" bIns="0" rtlCol="0"/>
          <a:lstStyle/>
          <a:p>
            <a:endParaRPr/>
          </a:p>
        </p:txBody>
      </p:sp>
      <p:sp>
        <p:nvSpPr>
          <p:cNvPr id="10" name="object 10"/>
          <p:cNvSpPr/>
          <p:nvPr/>
        </p:nvSpPr>
        <p:spPr>
          <a:xfrm>
            <a:off x="3668585" y="1212367"/>
            <a:ext cx="27940" cy="83185"/>
          </a:xfrm>
          <a:custGeom>
            <a:avLst/>
            <a:gdLst/>
            <a:ahLst/>
            <a:cxnLst/>
            <a:rect l="l" t="t" r="r" b="b"/>
            <a:pathLst>
              <a:path w="27939" h="83184">
                <a:moveTo>
                  <a:pt x="16497" y="18389"/>
                </a:moveTo>
                <a:lnTo>
                  <a:pt x="10998" y="18389"/>
                </a:lnTo>
                <a:lnTo>
                  <a:pt x="10998" y="82956"/>
                </a:lnTo>
                <a:lnTo>
                  <a:pt x="16497" y="82956"/>
                </a:lnTo>
                <a:lnTo>
                  <a:pt x="16497" y="18389"/>
                </a:lnTo>
                <a:close/>
              </a:path>
              <a:path w="27939" h="83184">
                <a:moveTo>
                  <a:pt x="13779" y="0"/>
                </a:moveTo>
                <a:lnTo>
                  <a:pt x="0" y="23914"/>
                </a:lnTo>
                <a:lnTo>
                  <a:pt x="10998" y="18389"/>
                </a:lnTo>
                <a:lnTo>
                  <a:pt x="24365" y="18389"/>
                </a:lnTo>
                <a:lnTo>
                  <a:pt x="13779" y="0"/>
                </a:lnTo>
                <a:close/>
              </a:path>
              <a:path w="27939" h="83184">
                <a:moveTo>
                  <a:pt x="24365" y="18389"/>
                </a:moveTo>
                <a:lnTo>
                  <a:pt x="16497" y="18389"/>
                </a:lnTo>
                <a:lnTo>
                  <a:pt x="27546" y="23914"/>
                </a:lnTo>
                <a:lnTo>
                  <a:pt x="24365" y="18389"/>
                </a:lnTo>
                <a:close/>
              </a:path>
            </a:pathLst>
          </a:custGeom>
          <a:solidFill>
            <a:srgbClr val="000000"/>
          </a:solidFill>
        </p:spPr>
        <p:txBody>
          <a:bodyPr wrap="square" lIns="0" tIns="0" rIns="0" bIns="0" rtlCol="0"/>
          <a:lstStyle/>
          <a:p>
            <a:endParaRPr/>
          </a:p>
        </p:txBody>
      </p:sp>
      <p:sp>
        <p:nvSpPr>
          <p:cNvPr id="11" name="object 11"/>
          <p:cNvSpPr/>
          <p:nvPr/>
        </p:nvSpPr>
        <p:spPr>
          <a:xfrm>
            <a:off x="1803654" y="1403248"/>
            <a:ext cx="96520" cy="54610"/>
          </a:xfrm>
          <a:custGeom>
            <a:avLst/>
            <a:gdLst/>
            <a:ahLst/>
            <a:cxnLst/>
            <a:rect l="l" t="t" r="r" b="b"/>
            <a:pathLst>
              <a:path w="96519" h="54609">
                <a:moveTo>
                  <a:pt x="18389" y="152"/>
                </a:moveTo>
                <a:lnTo>
                  <a:pt x="13525" y="2095"/>
                </a:lnTo>
                <a:lnTo>
                  <a:pt x="7543" y="3492"/>
                </a:lnTo>
                <a:lnTo>
                  <a:pt x="444" y="4330"/>
                </a:lnTo>
                <a:lnTo>
                  <a:pt x="0" y="4787"/>
                </a:lnTo>
                <a:lnTo>
                  <a:pt x="0" y="7175"/>
                </a:lnTo>
                <a:lnTo>
                  <a:pt x="495" y="7632"/>
                </a:lnTo>
                <a:lnTo>
                  <a:pt x="6642" y="7683"/>
                </a:lnTo>
                <a:lnTo>
                  <a:pt x="7594" y="7823"/>
                </a:lnTo>
                <a:lnTo>
                  <a:pt x="9461" y="36512"/>
                </a:lnTo>
                <a:lnTo>
                  <a:pt x="9282" y="40119"/>
                </a:lnTo>
                <a:lnTo>
                  <a:pt x="9118" y="44742"/>
                </a:lnTo>
                <a:lnTo>
                  <a:pt x="8945" y="47231"/>
                </a:lnTo>
                <a:lnTo>
                  <a:pt x="8813" y="47878"/>
                </a:lnTo>
                <a:lnTo>
                  <a:pt x="8731" y="48539"/>
                </a:lnTo>
                <a:lnTo>
                  <a:pt x="800" y="50672"/>
                </a:lnTo>
                <a:lnTo>
                  <a:pt x="292" y="51117"/>
                </a:lnTo>
                <a:lnTo>
                  <a:pt x="344" y="53555"/>
                </a:lnTo>
                <a:lnTo>
                  <a:pt x="800" y="54000"/>
                </a:lnTo>
                <a:lnTo>
                  <a:pt x="5461" y="53708"/>
                </a:lnTo>
                <a:lnTo>
                  <a:pt x="9855" y="53555"/>
                </a:lnTo>
                <a:lnTo>
                  <a:pt x="28021" y="53555"/>
                </a:lnTo>
                <a:lnTo>
                  <a:pt x="28067" y="51117"/>
                </a:lnTo>
                <a:lnTo>
                  <a:pt x="27571" y="50672"/>
                </a:lnTo>
                <a:lnTo>
                  <a:pt x="24003" y="50469"/>
                </a:lnTo>
                <a:lnTo>
                  <a:pt x="22009" y="50317"/>
                </a:lnTo>
                <a:lnTo>
                  <a:pt x="18865" y="33426"/>
                </a:lnTo>
                <a:lnTo>
                  <a:pt x="18986" y="16395"/>
                </a:lnTo>
                <a:lnTo>
                  <a:pt x="19355" y="14947"/>
                </a:lnTo>
                <a:lnTo>
                  <a:pt x="19532" y="14147"/>
                </a:lnTo>
                <a:lnTo>
                  <a:pt x="20327" y="12903"/>
                </a:lnTo>
                <a:lnTo>
                  <a:pt x="22606" y="10375"/>
                </a:lnTo>
                <a:lnTo>
                  <a:pt x="23524" y="9715"/>
                </a:lnTo>
                <a:lnTo>
                  <a:pt x="19037" y="9715"/>
                </a:lnTo>
                <a:lnTo>
                  <a:pt x="19157" y="4940"/>
                </a:lnTo>
                <a:lnTo>
                  <a:pt x="19274" y="2984"/>
                </a:lnTo>
                <a:lnTo>
                  <a:pt x="19388" y="1803"/>
                </a:lnTo>
                <a:lnTo>
                  <a:pt x="19421" y="800"/>
                </a:lnTo>
                <a:lnTo>
                  <a:pt x="18389" y="152"/>
                </a:lnTo>
                <a:close/>
              </a:path>
              <a:path w="96519" h="54609">
                <a:moveTo>
                  <a:pt x="28021" y="53555"/>
                </a:moveTo>
                <a:lnTo>
                  <a:pt x="18491" y="53555"/>
                </a:lnTo>
                <a:lnTo>
                  <a:pt x="22961" y="53708"/>
                </a:lnTo>
                <a:lnTo>
                  <a:pt x="27622" y="54000"/>
                </a:lnTo>
                <a:lnTo>
                  <a:pt x="28021" y="53555"/>
                </a:lnTo>
                <a:close/>
              </a:path>
              <a:path w="96519" h="54609">
                <a:moveTo>
                  <a:pt x="50831" y="7073"/>
                </a:moveTo>
                <a:lnTo>
                  <a:pt x="34950" y="7073"/>
                </a:lnTo>
                <a:lnTo>
                  <a:pt x="37325" y="7873"/>
                </a:lnTo>
                <a:lnTo>
                  <a:pt x="39217" y="9410"/>
                </a:lnTo>
                <a:lnTo>
                  <a:pt x="43669" y="36512"/>
                </a:lnTo>
                <a:lnTo>
                  <a:pt x="43383" y="44742"/>
                </a:lnTo>
                <a:lnTo>
                  <a:pt x="35001" y="50672"/>
                </a:lnTo>
                <a:lnTo>
                  <a:pt x="34505" y="51117"/>
                </a:lnTo>
                <a:lnTo>
                  <a:pt x="34556" y="53555"/>
                </a:lnTo>
                <a:lnTo>
                  <a:pt x="35001" y="54000"/>
                </a:lnTo>
                <a:lnTo>
                  <a:pt x="39954" y="53708"/>
                </a:lnTo>
                <a:lnTo>
                  <a:pt x="44424" y="53555"/>
                </a:lnTo>
                <a:lnTo>
                  <a:pt x="62273" y="53555"/>
                </a:lnTo>
                <a:lnTo>
                  <a:pt x="62318" y="51117"/>
                </a:lnTo>
                <a:lnTo>
                  <a:pt x="61772" y="50672"/>
                </a:lnTo>
                <a:lnTo>
                  <a:pt x="58254" y="50469"/>
                </a:lnTo>
                <a:lnTo>
                  <a:pt x="56273" y="50317"/>
                </a:lnTo>
                <a:lnTo>
                  <a:pt x="53340" y="40119"/>
                </a:lnTo>
                <a:lnTo>
                  <a:pt x="53188" y="36512"/>
                </a:lnTo>
                <a:lnTo>
                  <a:pt x="53272" y="16789"/>
                </a:lnTo>
                <a:lnTo>
                  <a:pt x="53359" y="16040"/>
                </a:lnTo>
                <a:lnTo>
                  <a:pt x="53441" y="14947"/>
                </a:lnTo>
                <a:lnTo>
                  <a:pt x="54229" y="13461"/>
                </a:lnTo>
                <a:lnTo>
                  <a:pt x="56833" y="10464"/>
                </a:lnTo>
                <a:lnTo>
                  <a:pt x="52247" y="10464"/>
                </a:lnTo>
                <a:lnTo>
                  <a:pt x="50914" y="7175"/>
                </a:lnTo>
                <a:close/>
              </a:path>
              <a:path w="96519" h="54609">
                <a:moveTo>
                  <a:pt x="62273" y="53555"/>
                </a:moveTo>
                <a:lnTo>
                  <a:pt x="52692" y="53555"/>
                </a:lnTo>
                <a:lnTo>
                  <a:pt x="57213" y="53708"/>
                </a:lnTo>
                <a:lnTo>
                  <a:pt x="61874" y="54000"/>
                </a:lnTo>
                <a:lnTo>
                  <a:pt x="62273" y="53555"/>
                </a:lnTo>
                <a:close/>
              </a:path>
              <a:path w="96519" h="54609">
                <a:moveTo>
                  <a:pt x="84503" y="7073"/>
                </a:moveTo>
                <a:lnTo>
                  <a:pt x="68821" y="7073"/>
                </a:lnTo>
                <a:lnTo>
                  <a:pt x="71234" y="7823"/>
                </a:lnTo>
                <a:lnTo>
                  <a:pt x="75311" y="10871"/>
                </a:lnTo>
                <a:lnTo>
                  <a:pt x="76644" y="12801"/>
                </a:lnTo>
                <a:lnTo>
                  <a:pt x="77724" y="17487"/>
                </a:lnTo>
                <a:lnTo>
                  <a:pt x="77827" y="18834"/>
                </a:lnTo>
                <a:lnTo>
                  <a:pt x="77937" y="44589"/>
                </a:lnTo>
                <a:lnTo>
                  <a:pt x="77767" y="48729"/>
                </a:lnTo>
                <a:lnTo>
                  <a:pt x="77292" y="53365"/>
                </a:lnTo>
                <a:lnTo>
                  <a:pt x="78028" y="54000"/>
                </a:lnTo>
                <a:lnTo>
                  <a:pt x="85178" y="53555"/>
                </a:lnTo>
                <a:lnTo>
                  <a:pt x="96177" y="53555"/>
                </a:lnTo>
                <a:lnTo>
                  <a:pt x="96177" y="51117"/>
                </a:lnTo>
                <a:lnTo>
                  <a:pt x="95681" y="50672"/>
                </a:lnTo>
                <a:lnTo>
                  <a:pt x="91808" y="50672"/>
                </a:lnTo>
                <a:lnTo>
                  <a:pt x="89547" y="50368"/>
                </a:lnTo>
                <a:lnTo>
                  <a:pt x="87363" y="19342"/>
                </a:lnTo>
                <a:lnTo>
                  <a:pt x="87245" y="16789"/>
                </a:lnTo>
                <a:lnTo>
                  <a:pt x="87124" y="15189"/>
                </a:lnTo>
                <a:lnTo>
                  <a:pt x="86766" y="11264"/>
                </a:lnTo>
                <a:lnTo>
                  <a:pt x="85877" y="9016"/>
                </a:lnTo>
                <a:lnTo>
                  <a:pt x="84503" y="7073"/>
                </a:lnTo>
                <a:close/>
              </a:path>
              <a:path w="96519" h="54609">
                <a:moveTo>
                  <a:pt x="96177" y="53555"/>
                </a:moveTo>
                <a:lnTo>
                  <a:pt x="87807" y="53555"/>
                </a:lnTo>
                <a:lnTo>
                  <a:pt x="90982" y="53708"/>
                </a:lnTo>
                <a:lnTo>
                  <a:pt x="95681" y="54000"/>
                </a:lnTo>
                <a:lnTo>
                  <a:pt x="96177" y="53555"/>
                </a:lnTo>
                <a:close/>
              </a:path>
              <a:path w="96519" h="54609">
                <a:moveTo>
                  <a:pt x="73418" y="50"/>
                </a:moveTo>
                <a:lnTo>
                  <a:pt x="68668" y="50"/>
                </a:lnTo>
                <a:lnTo>
                  <a:pt x="66840" y="342"/>
                </a:lnTo>
                <a:lnTo>
                  <a:pt x="63207" y="1435"/>
                </a:lnTo>
                <a:lnTo>
                  <a:pt x="61874" y="1943"/>
                </a:lnTo>
                <a:lnTo>
                  <a:pt x="61036" y="2489"/>
                </a:lnTo>
                <a:lnTo>
                  <a:pt x="60185" y="2984"/>
                </a:lnTo>
                <a:lnTo>
                  <a:pt x="57264" y="5676"/>
                </a:lnTo>
                <a:lnTo>
                  <a:pt x="52247" y="10464"/>
                </a:lnTo>
                <a:lnTo>
                  <a:pt x="56833" y="10464"/>
                </a:lnTo>
                <a:lnTo>
                  <a:pt x="57010" y="10261"/>
                </a:lnTo>
                <a:lnTo>
                  <a:pt x="58597" y="9067"/>
                </a:lnTo>
                <a:lnTo>
                  <a:pt x="62077" y="7467"/>
                </a:lnTo>
                <a:lnTo>
                  <a:pt x="63957" y="7073"/>
                </a:lnTo>
                <a:lnTo>
                  <a:pt x="84503" y="7073"/>
                </a:lnTo>
                <a:lnTo>
                  <a:pt x="82994" y="4940"/>
                </a:lnTo>
                <a:lnTo>
                  <a:pt x="81064" y="3238"/>
                </a:lnTo>
                <a:lnTo>
                  <a:pt x="78479" y="1943"/>
                </a:lnTo>
                <a:lnTo>
                  <a:pt x="76149" y="698"/>
                </a:lnTo>
                <a:lnTo>
                  <a:pt x="73418" y="50"/>
                </a:lnTo>
                <a:close/>
              </a:path>
              <a:path w="96519" h="54609">
                <a:moveTo>
                  <a:pt x="40005" y="0"/>
                </a:moveTo>
                <a:lnTo>
                  <a:pt x="34353" y="0"/>
                </a:lnTo>
                <a:lnTo>
                  <a:pt x="32473" y="304"/>
                </a:lnTo>
                <a:lnTo>
                  <a:pt x="19037" y="9715"/>
                </a:lnTo>
                <a:lnTo>
                  <a:pt x="23524" y="9715"/>
                </a:lnTo>
                <a:lnTo>
                  <a:pt x="24142" y="9270"/>
                </a:lnTo>
                <a:lnTo>
                  <a:pt x="25984" y="8420"/>
                </a:lnTo>
                <a:lnTo>
                  <a:pt x="27813" y="7531"/>
                </a:lnTo>
                <a:lnTo>
                  <a:pt x="29845" y="7073"/>
                </a:lnTo>
                <a:lnTo>
                  <a:pt x="50831" y="7073"/>
                </a:lnTo>
                <a:lnTo>
                  <a:pt x="48844" y="4635"/>
                </a:lnTo>
                <a:lnTo>
                  <a:pt x="43281" y="939"/>
                </a:lnTo>
                <a:lnTo>
                  <a:pt x="40005" y="0"/>
                </a:lnTo>
                <a:close/>
              </a:path>
            </a:pathLst>
          </a:custGeom>
          <a:solidFill>
            <a:srgbClr val="000000"/>
          </a:solidFill>
        </p:spPr>
        <p:txBody>
          <a:bodyPr wrap="square" lIns="0" tIns="0" rIns="0" bIns="0" rtlCol="0"/>
          <a:lstStyle/>
          <a:p>
            <a:endParaRPr/>
          </a:p>
        </p:txBody>
      </p:sp>
      <p:sp>
        <p:nvSpPr>
          <p:cNvPr id="12" name="object 12"/>
          <p:cNvSpPr/>
          <p:nvPr/>
        </p:nvSpPr>
        <p:spPr>
          <a:xfrm>
            <a:off x="1903564" y="1405889"/>
            <a:ext cx="17780" cy="51435"/>
          </a:xfrm>
          <a:custGeom>
            <a:avLst/>
            <a:gdLst/>
            <a:ahLst/>
            <a:cxnLst/>
            <a:rect l="l" t="t" r="r" b="b"/>
            <a:pathLst>
              <a:path w="17780" h="51434">
                <a:moveTo>
                  <a:pt x="11302" y="0"/>
                </a:moveTo>
                <a:lnTo>
                  <a:pt x="8318" y="1193"/>
                </a:lnTo>
                <a:lnTo>
                  <a:pt x="4648" y="2044"/>
                </a:lnTo>
                <a:lnTo>
                  <a:pt x="304" y="2540"/>
                </a:lnTo>
                <a:lnTo>
                  <a:pt x="0" y="2844"/>
                </a:lnTo>
                <a:lnTo>
                  <a:pt x="0" y="4279"/>
                </a:lnTo>
                <a:lnTo>
                  <a:pt x="304" y="4584"/>
                </a:lnTo>
                <a:lnTo>
                  <a:pt x="2717" y="4584"/>
                </a:lnTo>
                <a:lnTo>
                  <a:pt x="4102" y="4635"/>
                </a:lnTo>
                <a:lnTo>
                  <a:pt x="5841" y="19481"/>
                </a:lnTo>
                <a:lnTo>
                  <a:pt x="5791" y="40462"/>
                </a:lnTo>
                <a:lnTo>
                  <a:pt x="5605" y="45389"/>
                </a:lnTo>
                <a:lnTo>
                  <a:pt x="5499" y="46990"/>
                </a:lnTo>
                <a:lnTo>
                  <a:pt x="5397" y="47434"/>
                </a:lnTo>
                <a:lnTo>
                  <a:pt x="5320" y="47929"/>
                </a:lnTo>
                <a:lnTo>
                  <a:pt x="4203" y="48831"/>
                </a:lnTo>
                <a:lnTo>
                  <a:pt x="3962" y="48933"/>
                </a:lnTo>
                <a:lnTo>
                  <a:pt x="495" y="49187"/>
                </a:lnTo>
                <a:lnTo>
                  <a:pt x="203" y="49428"/>
                </a:lnTo>
                <a:lnTo>
                  <a:pt x="251" y="50914"/>
                </a:lnTo>
                <a:lnTo>
                  <a:pt x="495" y="51168"/>
                </a:lnTo>
                <a:lnTo>
                  <a:pt x="3314" y="51015"/>
                </a:lnTo>
                <a:lnTo>
                  <a:pt x="6045" y="50914"/>
                </a:lnTo>
                <a:lnTo>
                  <a:pt x="17166" y="50914"/>
                </a:lnTo>
                <a:lnTo>
                  <a:pt x="17208" y="49428"/>
                </a:lnTo>
                <a:lnTo>
                  <a:pt x="16903" y="49187"/>
                </a:lnTo>
                <a:lnTo>
                  <a:pt x="13487" y="48933"/>
                </a:lnTo>
                <a:lnTo>
                  <a:pt x="12890" y="48831"/>
                </a:lnTo>
                <a:lnTo>
                  <a:pt x="11621" y="40462"/>
                </a:lnTo>
                <a:lnTo>
                  <a:pt x="11744" y="2540"/>
                </a:lnTo>
                <a:lnTo>
                  <a:pt x="11950" y="393"/>
                </a:lnTo>
                <a:lnTo>
                  <a:pt x="11302" y="0"/>
                </a:lnTo>
                <a:close/>
              </a:path>
              <a:path w="17780" h="51434">
                <a:moveTo>
                  <a:pt x="17166" y="50914"/>
                </a:moveTo>
                <a:lnTo>
                  <a:pt x="11353" y="50914"/>
                </a:lnTo>
                <a:lnTo>
                  <a:pt x="14071" y="51015"/>
                </a:lnTo>
                <a:lnTo>
                  <a:pt x="16954" y="51168"/>
                </a:lnTo>
                <a:lnTo>
                  <a:pt x="17166" y="50914"/>
                </a:lnTo>
                <a:close/>
              </a:path>
            </a:pathLst>
          </a:custGeom>
          <a:solidFill>
            <a:srgbClr val="000000"/>
          </a:solidFill>
        </p:spPr>
        <p:txBody>
          <a:bodyPr wrap="square" lIns="0" tIns="0" rIns="0" bIns="0" rtlCol="0"/>
          <a:lstStyle/>
          <a:p>
            <a:endParaRPr/>
          </a:p>
        </p:txBody>
      </p:sp>
      <p:sp>
        <p:nvSpPr>
          <p:cNvPr id="13" name="object 13"/>
          <p:cNvSpPr/>
          <p:nvPr/>
        </p:nvSpPr>
        <p:spPr>
          <a:xfrm>
            <a:off x="2278430" y="1378089"/>
            <a:ext cx="108686" cy="79273"/>
          </a:xfrm>
          <a:prstGeom prst="rect">
            <a:avLst/>
          </a:prstGeom>
          <a:blipFill>
            <a:blip r:embed="rId2" cstate="print"/>
            <a:stretch>
              <a:fillRect/>
            </a:stretch>
          </a:blipFill>
        </p:spPr>
        <p:txBody>
          <a:bodyPr wrap="square" lIns="0" tIns="0" rIns="0" bIns="0" rtlCol="0"/>
          <a:lstStyle/>
          <a:p>
            <a:endParaRPr/>
          </a:p>
        </p:txBody>
      </p:sp>
      <p:sp>
        <p:nvSpPr>
          <p:cNvPr id="14" name="object 14"/>
          <p:cNvSpPr/>
          <p:nvPr/>
        </p:nvSpPr>
        <p:spPr>
          <a:xfrm>
            <a:off x="2747543" y="1377238"/>
            <a:ext cx="102971" cy="80022"/>
          </a:xfrm>
          <a:prstGeom prst="rect">
            <a:avLst/>
          </a:prstGeom>
          <a:blipFill>
            <a:blip r:embed="rId3" cstate="print"/>
            <a:stretch>
              <a:fillRect/>
            </a:stretch>
          </a:blipFill>
        </p:spPr>
        <p:txBody>
          <a:bodyPr wrap="square" lIns="0" tIns="0" rIns="0" bIns="0" rtlCol="0"/>
          <a:lstStyle/>
          <a:p>
            <a:endParaRPr/>
          </a:p>
        </p:txBody>
      </p:sp>
      <p:sp>
        <p:nvSpPr>
          <p:cNvPr id="15" name="object 15"/>
          <p:cNvSpPr/>
          <p:nvPr/>
        </p:nvSpPr>
        <p:spPr>
          <a:xfrm>
            <a:off x="3226828" y="1377899"/>
            <a:ext cx="49530" cy="81280"/>
          </a:xfrm>
          <a:custGeom>
            <a:avLst/>
            <a:gdLst/>
            <a:ahLst/>
            <a:cxnLst/>
            <a:rect l="l" t="t" r="r" b="b"/>
            <a:pathLst>
              <a:path w="49529" h="81280">
                <a:moveTo>
                  <a:pt x="30746" y="0"/>
                </a:moveTo>
                <a:lnTo>
                  <a:pt x="21374" y="0"/>
                </a:lnTo>
                <a:lnTo>
                  <a:pt x="17449" y="1041"/>
                </a:lnTo>
                <a:lnTo>
                  <a:pt x="28" y="37515"/>
                </a:lnTo>
                <a:lnTo>
                  <a:pt x="0" y="49771"/>
                </a:lnTo>
                <a:lnTo>
                  <a:pt x="393" y="54597"/>
                </a:lnTo>
                <a:lnTo>
                  <a:pt x="19735" y="81152"/>
                </a:lnTo>
                <a:lnTo>
                  <a:pt x="31826" y="81152"/>
                </a:lnTo>
                <a:lnTo>
                  <a:pt x="38125" y="77622"/>
                </a:lnTo>
                <a:lnTo>
                  <a:pt x="38387" y="77215"/>
                </a:lnTo>
                <a:lnTo>
                  <a:pt x="21907" y="77215"/>
                </a:lnTo>
                <a:lnTo>
                  <a:pt x="18935" y="75933"/>
                </a:lnTo>
                <a:lnTo>
                  <a:pt x="16510" y="73393"/>
                </a:lnTo>
                <a:lnTo>
                  <a:pt x="14020" y="70840"/>
                </a:lnTo>
                <a:lnTo>
                  <a:pt x="12242" y="66598"/>
                </a:lnTo>
                <a:lnTo>
                  <a:pt x="11201" y="60782"/>
                </a:lnTo>
                <a:lnTo>
                  <a:pt x="10121" y="54952"/>
                </a:lnTo>
                <a:lnTo>
                  <a:pt x="9723" y="49771"/>
                </a:lnTo>
                <a:lnTo>
                  <a:pt x="13335" y="11163"/>
                </a:lnTo>
                <a:lnTo>
                  <a:pt x="19481" y="4025"/>
                </a:lnTo>
                <a:lnTo>
                  <a:pt x="39190" y="4025"/>
                </a:lnTo>
                <a:lnTo>
                  <a:pt x="35140" y="1282"/>
                </a:lnTo>
                <a:lnTo>
                  <a:pt x="30746" y="0"/>
                </a:lnTo>
                <a:close/>
              </a:path>
              <a:path w="49529" h="81280">
                <a:moveTo>
                  <a:pt x="39190" y="4025"/>
                </a:moveTo>
                <a:lnTo>
                  <a:pt x="29946" y="4025"/>
                </a:lnTo>
                <a:lnTo>
                  <a:pt x="33959" y="7061"/>
                </a:lnTo>
                <a:lnTo>
                  <a:pt x="36385" y="13195"/>
                </a:lnTo>
                <a:lnTo>
                  <a:pt x="40000" y="49771"/>
                </a:lnTo>
                <a:lnTo>
                  <a:pt x="39458" y="56540"/>
                </a:lnTo>
                <a:lnTo>
                  <a:pt x="38468" y="62077"/>
                </a:lnTo>
                <a:lnTo>
                  <a:pt x="37426" y="67614"/>
                </a:lnTo>
                <a:lnTo>
                  <a:pt x="35839" y="71539"/>
                </a:lnTo>
                <a:lnTo>
                  <a:pt x="33604" y="73786"/>
                </a:lnTo>
                <a:lnTo>
                  <a:pt x="31394" y="76085"/>
                </a:lnTo>
                <a:lnTo>
                  <a:pt x="28663" y="77215"/>
                </a:lnTo>
                <a:lnTo>
                  <a:pt x="38387" y="77215"/>
                </a:lnTo>
                <a:lnTo>
                  <a:pt x="49509" y="38011"/>
                </a:lnTo>
                <a:lnTo>
                  <a:pt x="49530" y="28333"/>
                </a:lnTo>
                <a:lnTo>
                  <a:pt x="48691" y="21069"/>
                </a:lnTo>
                <a:lnTo>
                  <a:pt x="45415" y="10401"/>
                </a:lnTo>
                <a:lnTo>
                  <a:pt x="42684" y="6426"/>
                </a:lnTo>
                <a:lnTo>
                  <a:pt x="39190" y="4025"/>
                </a:lnTo>
                <a:close/>
              </a:path>
            </a:pathLst>
          </a:custGeom>
          <a:solidFill>
            <a:srgbClr val="000000"/>
          </a:solidFill>
        </p:spPr>
        <p:txBody>
          <a:bodyPr wrap="square" lIns="0" tIns="0" rIns="0" bIns="0" rtlCol="0"/>
          <a:lstStyle/>
          <a:p>
            <a:endParaRPr/>
          </a:p>
        </p:txBody>
      </p:sp>
      <p:sp>
        <p:nvSpPr>
          <p:cNvPr id="16" name="object 16"/>
          <p:cNvSpPr/>
          <p:nvPr/>
        </p:nvSpPr>
        <p:spPr>
          <a:xfrm>
            <a:off x="3637140" y="1377238"/>
            <a:ext cx="83045" cy="80022"/>
          </a:xfrm>
          <a:prstGeom prst="rect">
            <a:avLst/>
          </a:prstGeom>
          <a:blipFill>
            <a:blip r:embed="rId4" cstate="print"/>
            <a:stretch>
              <a:fillRect/>
            </a:stretch>
          </a:blipFill>
        </p:spPr>
        <p:txBody>
          <a:bodyPr wrap="square" lIns="0" tIns="0" rIns="0" bIns="0" rtlCol="0"/>
          <a:lstStyle/>
          <a:p>
            <a:endParaRPr/>
          </a:p>
        </p:txBody>
      </p:sp>
      <p:sp>
        <p:nvSpPr>
          <p:cNvPr id="17" name="object 17"/>
          <p:cNvSpPr/>
          <p:nvPr/>
        </p:nvSpPr>
        <p:spPr>
          <a:xfrm>
            <a:off x="4065854" y="1378089"/>
            <a:ext cx="88798" cy="79273"/>
          </a:xfrm>
          <a:prstGeom prst="rect">
            <a:avLst/>
          </a:prstGeom>
          <a:blipFill>
            <a:blip r:embed="rId5" cstate="print"/>
            <a:stretch>
              <a:fillRect/>
            </a:stretch>
          </a:blipFill>
        </p:spPr>
        <p:txBody>
          <a:bodyPr wrap="square" lIns="0" tIns="0" rIns="0" bIns="0" rtlCol="0"/>
          <a:lstStyle/>
          <a:p>
            <a:endParaRPr/>
          </a:p>
        </p:txBody>
      </p:sp>
      <p:graphicFrame>
        <p:nvGraphicFramePr>
          <p:cNvPr id="18" name="object 18"/>
          <p:cNvGraphicFramePr>
            <a:graphicFrameLocks noGrp="1"/>
          </p:cNvGraphicFramePr>
          <p:nvPr/>
        </p:nvGraphicFramePr>
        <p:xfrm>
          <a:off x="2096274" y="1168271"/>
          <a:ext cx="2226309" cy="160712"/>
        </p:xfrm>
        <a:graphic>
          <a:graphicData uri="http://schemas.openxmlformats.org/drawingml/2006/table">
            <a:tbl>
              <a:tblPr firstRow="1" bandRow="1">
                <a:tableStyleId>{2D5ABB26-0587-4C30-8999-92F81FD0307C}</a:tableStyleId>
              </a:tblPr>
              <a:tblGrid>
                <a:gridCol w="469265">
                  <a:extLst>
                    <a:ext uri="{9D8B030D-6E8A-4147-A177-3AD203B41FA5}">
                      <a16:colId xmlns:a16="http://schemas.microsoft.com/office/drawing/2014/main" val="20000"/>
                    </a:ext>
                  </a:extLst>
                </a:gridCol>
                <a:gridCol w="469265">
                  <a:extLst>
                    <a:ext uri="{9D8B030D-6E8A-4147-A177-3AD203B41FA5}">
                      <a16:colId xmlns:a16="http://schemas.microsoft.com/office/drawing/2014/main" val="20001"/>
                    </a:ext>
                  </a:extLst>
                </a:gridCol>
                <a:gridCol w="430530">
                  <a:extLst>
                    <a:ext uri="{9D8B030D-6E8A-4147-A177-3AD203B41FA5}">
                      <a16:colId xmlns:a16="http://schemas.microsoft.com/office/drawing/2014/main" val="20002"/>
                    </a:ext>
                  </a:extLst>
                </a:gridCol>
                <a:gridCol w="430530">
                  <a:extLst>
                    <a:ext uri="{9D8B030D-6E8A-4147-A177-3AD203B41FA5}">
                      <a16:colId xmlns:a16="http://schemas.microsoft.com/office/drawing/2014/main" val="20003"/>
                    </a:ext>
                  </a:extLst>
                </a:gridCol>
                <a:gridCol w="426719">
                  <a:extLst>
                    <a:ext uri="{9D8B030D-6E8A-4147-A177-3AD203B41FA5}">
                      <a16:colId xmlns:a16="http://schemas.microsoft.com/office/drawing/2014/main" val="20004"/>
                    </a:ext>
                  </a:extLst>
                </a:gridCol>
              </a:tblGrid>
              <a:tr h="160712">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bl>
          </a:graphicData>
        </a:graphic>
      </p:graphicFrame>
      <p:sp>
        <p:nvSpPr>
          <p:cNvPr id="19" name="object 19"/>
          <p:cNvSpPr/>
          <p:nvPr/>
        </p:nvSpPr>
        <p:spPr>
          <a:xfrm>
            <a:off x="2266213" y="2091842"/>
            <a:ext cx="27940" cy="83185"/>
          </a:xfrm>
          <a:custGeom>
            <a:avLst/>
            <a:gdLst/>
            <a:ahLst/>
            <a:cxnLst/>
            <a:rect l="l" t="t" r="r" b="b"/>
            <a:pathLst>
              <a:path w="27939" h="83185">
                <a:moveTo>
                  <a:pt x="0" y="59143"/>
                </a:moveTo>
                <a:lnTo>
                  <a:pt x="13766" y="83172"/>
                </a:lnTo>
                <a:lnTo>
                  <a:pt x="24324" y="64744"/>
                </a:lnTo>
                <a:lnTo>
                  <a:pt x="10985" y="64744"/>
                </a:lnTo>
                <a:lnTo>
                  <a:pt x="0" y="59143"/>
                </a:lnTo>
                <a:close/>
              </a:path>
              <a:path w="27939" h="83185">
                <a:moveTo>
                  <a:pt x="16497" y="0"/>
                </a:moveTo>
                <a:lnTo>
                  <a:pt x="10985" y="0"/>
                </a:lnTo>
                <a:lnTo>
                  <a:pt x="10985" y="64744"/>
                </a:lnTo>
                <a:lnTo>
                  <a:pt x="24324" y="64744"/>
                </a:lnTo>
                <a:lnTo>
                  <a:pt x="16497" y="64693"/>
                </a:lnTo>
                <a:lnTo>
                  <a:pt x="16497" y="0"/>
                </a:lnTo>
                <a:close/>
              </a:path>
              <a:path w="27939" h="83185">
                <a:moveTo>
                  <a:pt x="27533" y="59143"/>
                </a:moveTo>
                <a:lnTo>
                  <a:pt x="16497" y="64693"/>
                </a:lnTo>
                <a:lnTo>
                  <a:pt x="24353" y="64693"/>
                </a:lnTo>
                <a:lnTo>
                  <a:pt x="27533" y="59143"/>
                </a:lnTo>
                <a:close/>
              </a:path>
            </a:pathLst>
          </a:custGeom>
          <a:solidFill>
            <a:srgbClr val="000000"/>
          </a:solidFill>
        </p:spPr>
        <p:txBody>
          <a:bodyPr wrap="square" lIns="0" tIns="0" rIns="0" bIns="0" rtlCol="0"/>
          <a:lstStyle/>
          <a:p>
            <a:endParaRPr/>
          </a:p>
        </p:txBody>
      </p:sp>
      <p:sp>
        <p:nvSpPr>
          <p:cNvPr id="20" name="object 20"/>
          <p:cNvSpPr/>
          <p:nvPr/>
        </p:nvSpPr>
        <p:spPr>
          <a:xfrm>
            <a:off x="2326347" y="2091829"/>
            <a:ext cx="27940" cy="83185"/>
          </a:xfrm>
          <a:custGeom>
            <a:avLst/>
            <a:gdLst/>
            <a:ahLst/>
            <a:cxnLst/>
            <a:rect l="l" t="t" r="r" b="b"/>
            <a:pathLst>
              <a:path w="27939" h="83185">
                <a:moveTo>
                  <a:pt x="16497" y="18440"/>
                </a:moveTo>
                <a:lnTo>
                  <a:pt x="10985" y="18440"/>
                </a:lnTo>
                <a:lnTo>
                  <a:pt x="10985" y="83172"/>
                </a:lnTo>
                <a:lnTo>
                  <a:pt x="16497" y="83172"/>
                </a:lnTo>
                <a:lnTo>
                  <a:pt x="16497" y="18440"/>
                </a:lnTo>
                <a:close/>
              </a:path>
              <a:path w="27939" h="83185">
                <a:moveTo>
                  <a:pt x="13766" y="0"/>
                </a:moveTo>
                <a:lnTo>
                  <a:pt x="0" y="23977"/>
                </a:lnTo>
                <a:lnTo>
                  <a:pt x="10985" y="18440"/>
                </a:lnTo>
                <a:lnTo>
                  <a:pt x="24354" y="18440"/>
                </a:lnTo>
                <a:lnTo>
                  <a:pt x="13766" y="0"/>
                </a:lnTo>
                <a:close/>
              </a:path>
              <a:path w="27939" h="83185">
                <a:moveTo>
                  <a:pt x="24354" y="18440"/>
                </a:moveTo>
                <a:lnTo>
                  <a:pt x="16497" y="18440"/>
                </a:lnTo>
                <a:lnTo>
                  <a:pt x="27533" y="23977"/>
                </a:lnTo>
                <a:lnTo>
                  <a:pt x="24354" y="18440"/>
                </a:lnTo>
                <a:close/>
              </a:path>
            </a:pathLst>
          </a:custGeom>
          <a:solidFill>
            <a:srgbClr val="000000"/>
          </a:solidFill>
        </p:spPr>
        <p:txBody>
          <a:bodyPr wrap="square" lIns="0" tIns="0" rIns="0" bIns="0" rtlCol="0"/>
          <a:lstStyle/>
          <a:p>
            <a:endParaRPr/>
          </a:p>
        </p:txBody>
      </p:sp>
      <p:sp>
        <p:nvSpPr>
          <p:cNvPr id="21" name="object 21"/>
          <p:cNvSpPr/>
          <p:nvPr/>
        </p:nvSpPr>
        <p:spPr>
          <a:xfrm>
            <a:off x="2723514" y="2091842"/>
            <a:ext cx="27940" cy="83185"/>
          </a:xfrm>
          <a:custGeom>
            <a:avLst/>
            <a:gdLst/>
            <a:ahLst/>
            <a:cxnLst/>
            <a:rect l="l" t="t" r="r" b="b"/>
            <a:pathLst>
              <a:path w="27939" h="83185">
                <a:moveTo>
                  <a:pt x="0" y="59143"/>
                </a:moveTo>
                <a:lnTo>
                  <a:pt x="13754" y="83172"/>
                </a:lnTo>
                <a:lnTo>
                  <a:pt x="24312" y="64744"/>
                </a:lnTo>
                <a:lnTo>
                  <a:pt x="10985" y="64744"/>
                </a:lnTo>
                <a:lnTo>
                  <a:pt x="0" y="59143"/>
                </a:lnTo>
                <a:close/>
              </a:path>
              <a:path w="27939" h="83185">
                <a:moveTo>
                  <a:pt x="16484" y="0"/>
                </a:moveTo>
                <a:lnTo>
                  <a:pt x="10985" y="0"/>
                </a:lnTo>
                <a:lnTo>
                  <a:pt x="10985" y="64744"/>
                </a:lnTo>
                <a:lnTo>
                  <a:pt x="24312" y="64744"/>
                </a:lnTo>
                <a:lnTo>
                  <a:pt x="16484" y="64693"/>
                </a:lnTo>
                <a:lnTo>
                  <a:pt x="16484" y="0"/>
                </a:lnTo>
                <a:close/>
              </a:path>
              <a:path w="27939" h="83185">
                <a:moveTo>
                  <a:pt x="27520" y="59143"/>
                </a:moveTo>
                <a:lnTo>
                  <a:pt x="16484" y="64693"/>
                </a:lnTo>
                <a:lnTo>
                  <a:pt x="24341" y="64693"/>
                </a:lnTo>
                <a:lnTo>
                  <a:pt x="27520" y="59143"/>
                </a:lnTo>
                <a:close/>
              </a:path>
            </a:pathLst>
          </a:custGeom>
          <a:solidFill>
            <a:srgbClr val="000000"/>
          </a:solidFill>
        </p:spPr>
        <p:txBody>
          <a:bodyPr wrap="square" lIns="0" tIns="0" rIns="0" bIns="0" rtlCol="0"/>
          <a:lstStyle/>
          <a:p>
            <a:endParaRPr/>
          </a:p>
        </p:txBody>
      </p:sp>
      <p:sp>
        <p:nvSpPr>
          <p:cNvPr id="22" name="object 22"/>
          <p:cNvSpPr/>
          <p:nvPr/>
        </p:nvSpPr>
        <p:spPr>
          <a:xfrm>
            <a:off x="2783662" y="2091829"/>
            <a:ext cx="27940" cy="83185"/>
          </a:xfrm>
          <a:custGeom>
            <a:avLst/>
            <a:gdLst/>
            <a:ahLst/>
            <a:cxnLst/>
            <a:rect l="l" t="t" r="r" b="b"/>
            <a:pathLst>
              <a:path w="27939" h="83185">
                <a:moveTo>
                  <a:pt x="16484" y="18440"/>
                </a:moveTo>
                <a:lnTo>
                  <a:pt x="10985" y="18440"/>
                </a:lnTo>
                <a:lnTo>
                  <a:pt x="10985" y="83172"/>
                </a:lnTo>
                <a:lnTo>
                  <a:pt x="16484" y="83172"/>
                </a:lnTo>
                <a:lnTo>
                  <a:pt x="16484" y="18440"/>
                </a:lnTo>
                <a:close/>
              </a:path>
              <a:path w="27939" h="83185">
                <a:moveTo>
                  <a:pt x="13766" y="0"/>
                </a:moveTo>
                <a:lnTo>
                  <a:pt x="0" y="23977"/>
                </a:lnTo>
                <a:lnTo>
                  <a:pt x="10985" y="18440"/>
                </a:lnTo>
                <a:lnTo>
                  <a:pt x="24354" y="18440"/>
                </a:lnTo>
                <a:lnTo>
                  <a:pt x="13766" y="0"/>
                </a:lnTo>
                <a:close/>
              </a:path>
              <a:path w="27939" h="83185">
                <a:moveTo>
                  <a:pt x="24354" y="18440"/>
                </a:moveTo>
                <a:lnTo>
                  <a:pt x="16484" y="18440"/>
                </a:lnTo>
                <a:lnTo>
                  <a:pt x="27533" y="23977"/>
                </a:lnTo>
                <a:lnTo>
                  <a:pt x="24354" y="18440"/>
                </a:lnTo>
                <a:close/>
              </a:path>
            </a:pathLst>
          </a:custGeom>
          <a:solidFill>
            <a:srgbClr val="000000"/>
          </a:solidFill>
        </p:spPr>
        <p:txBody>
          <a:bodyPr wrap="square" lIns="0" tIns="0" rIns="0" bIns="0" rtlCol="0"/>
          <a:lstStyle/>
          <a:p>
            <a:endParaRPr/>
          </a:p>
        </p:txBody>
      </p:sp>
      <p:sp>
        <p:nvSpPr>
          <p:cNvPr id="23" name="object 23"/>
          <p:cNvSpPr/>
          <p:nvPr/>
        </p:nvSpPr>
        <p:spPr>
          <a:xfrm>
            <a:off x="3180867" y="2091842"/>
            <a:ext cx="27940" cy="83185"/>
          </a:xfrm>
          <a:custGeom>
            <a:avLst/>
            <a:gdLst/>
            <a:ahLst/>
            <a:cxnLst/>
            <a:rect l="l" t="t" r="r" b="b"/>
            <a:pathLst>
              <a:path w="27939" h="83185">
                <a:moveTo>
                  <a:pt x="0" y="59143"/>
                </a:moveTo>
                <a:lnTo>
                  <a:pt x="13766" y="83172"/>
                </a:lnTo>
                <a:lnTo>
                  <a:pt x="24324" y="64744"/>
                </a:lnTo>
                <a:lnTo>
                  <a:pt x="10985" y="64744"/>
                </a:lnTo>
                <a:lnTo>
                  <a:pt x="0" y="59143"/>
                </a:lnTo>
                <a:close/>
              </a:path>
              <a:path w="27939" h="83185">
                <a:moveTo>
                  <a:pt x="16497" y="0"/>
                </a:moveTo>
                <a:lnTo>
                  <a:pt x="10985" y="0"/>
                </a:lnTo>
                <a:lnTo>
                  <a:pt x="10985" y="64744"/>
                </a:lnTo>
                <a:lnTo>
                  <a:pt x="24324" y="64744"/>
                </a:lnTo>
                <a:lnTo>
                  <a:pt x="16497" y="64693"/>
                </a:lnTo>
                <a:lnTo>
                  <a:pt x="16497" y="0"/>
                </a:lnTo>
                <a:close/>
              </a:path>
              <a:path w="27939" h="83185">
                <a:moveTo>
                  <a:pt x="27533" y="59143"/>
                </a:moveTo>
                <a:lnTo>
                  <a:pt x="16497" y="64693"/>
                </a:lnTo>
                <a:lnTo>
                  <a:pt x="24353" y="64693"/>
                </a:lnTo>
                <a:lnTo>
                  <a:pt x="27533" y="59143"/>
                </a:lnTo>
                <a:close/>
              </a:path>
            </a:pathLst>
          </a:custGeom>
          <a:solidFill>
            <a:srgbClr val="000000"/>
          </a:solidFill>
        </p:spPr>
        <p:txBody>
          <a:bodyPr wrap="square" lIns="0" tIns="0" rIns="0" bIns="0" rtlCol="0"/>
          <a:lstStyle/>
          <a:p>
            <a:endParaRPr/>
          </a:p>
        </p:txBody>
      </p:sp>
      <p:sp>
        <p:nvSpPr>
          <p:cNvPr id="24" name="object 24"/>
          <p:cNvSpPr/>
          <p:nvPr/>
        </p:nvSpPr>
        <p:spPr>
          <a:xfrm>
            <a:off x="3241001" y="2091829"/>
            <a:ext cx="27940" cy="83185"/>
          </a:xfrm>
          <a:custGeom>
            <a:avLst/>
            <a:gdLst/>
            <a:ahLst/>
            <a:cxnLst/>
            <a:rect l="l" t="t" r="r" b="b"/>
            <a:pathLst>
              <a:path w="27939" h="83185">
                <a:moveTo>
                  <a:pt x="16497" y="18440"/>
                </a:moveTo>
                <a:lnTo>
                  <a:pt x="10985" y="18440"/>
                </a:lnTo>
                <a:lnTo>
                  <a:pt x="10985" y="83172"/>
                </a:lnTo>
                <a:lnTo>
                  <a:pt x="16497" y="83172"/>
                </a:lnTo>
                <a:lnTo>
                  <a:pt x="16497" y="18440"/>
                </a:lnTo>
                <a:close/>
              </a:path>
              <a:path w="27939" h="83185">
                <a:moveTo>
                  <a:pt x="13766" y="0"/>
                </a:moveTo>
                <a:lnTo>
                  <a:pt x="0" y="23977"/>
                </a:lnTo>
                <a:lnTo>
                  <a:pt x="10985" y="18440"/>
                </a:lnTo>
                <a:lnTo>
                  <a:pt x="24354" y="18440"/>
                </a:lnTo>
                <a:lnTo>
                  <a:pt x="13766" y="0"/>
                </a:lnTo>
                <a:close/>
              </a:path>
              <a:path w="27939" h="83185">
                <a:moveTo>
                  <a:pt x="24354" y="18440"/>
                </a:moveTo>
                <a:lnTo>
                  <a:pt x="16497" y="18440"/>
                </a:lnTo>
                <a:lnTo>
                  <a:pt x="27533" y="23977"/>
                </a:lnTo>
                <a:lnTo>
                  <a:pt x="24354" y="18440"/>
                </a:lnTo>
                <a:close/>
              </a:path>
            </a:pathLst>
          </a:custGeom>
          <a:solidFill>
            <a:srgbClr val="000000"/>
          </a:solidFill>
        </p:spPr>
        <p:txBody>
          <a:bodyPr wrap="square" lIns="0" tIns="0" rIns="0" bIns="0" rtlCol="0"/>
          <a:lstStyle/>
          <a:p>
            <a:endParaRPr/>
          </a:p>
        </p:txBody>
      </p:sp>
      <p:sp>
        <p:nvSpPr>
          <p:cNvPr id="25" name="object 25"/>
          <p:cNvSpPr/>
          <p:nvPr/>
        </p:nvSpPr>
        <p:spPr>
          <a:xfrm>
            <a:off x="3638169" y="2091842"/>
            <a:ext cx="27940" cy="83185"/>
          </a:xfrm>
          <a:custGeom>
            <a:avLst/>
            <a:gdLst/>
            <a:ahLst/>
            <a:cxnLst/>
            <a:rect l="l" t="t" r="r" b="b"/>
            <a:pathLst>
              <a:path w="27939" h="83185">
                <a:moveTo>
                  <a:pt x="0" y="59143"/>
                </a:moveTo>
                <a:lnTo>
                  <a:pt x="13766" y="83172"/>
                </a:lnTo>
                <a:lnTo>
                  <a:pt x="24315" y="64744"/>
                </a:lnTo>
                <a:lnTo>
                  <a:pt x="10985" y="64744"/>
                </a:lnTo>
                <a:lnTo>
                  <a:pt x="0" y="59143"/>
                </a:lnTo>
                <a:close/>
              </a:path>
              <a:path w="27939" h="83185">
                <a:moveTo>
                  <a:pt x="16484" y="0"/>
                </a:moveTo>
                <a:lnTo>
                  <a:pt x="10985" y="0"/>
                </a:lnTo>
                <a:lnTo>
                  <a:pt x="10985" y="64744"/>
                </a:lnTo>
                <a:lnTo>
                  <a:pt x="24315" y="64744"/>
                </a:lnTo>
                <a:lnTo>
                  <a:pt x="16484" y="64693"/>
                </a:lnTo>
                <a:lnTo>
                  <a:pt x="16484" y="0"/>
                </a:lnTo>
                <a:close/>
              </a:path>
              <a:path w="27939" h="83185">
                <a:moveTo>
                  <a:pt x="27520" y="59143"/>
                </a:moveTo>
                <a:lnTo>
                  <a:pt x="16484" y="64693"/>
                </a:lnTo>
                <a:lnTo>
                  <a:pt x="24344" y="64693"/>
                </a:lnTo>
                <a:lnTo>
                  <a:pt x="27520" y="59143"/>
                </a:lnTo>
                <a:close/>
              </a:path>
            </a:pathLst>
          </a:custGeom>
          <a:solidFill>
            <a:srgbClr val="000000"/>
          </a:solidFill>
        </p:spPr>
        <p:txBody>
          <a:bodyPr wrap="square" lIns="0" tIns="0" rIns="0" bIns="0" rtlCol="0"/>
          <a:lstStyle/>
          <a:p>
            <a:endParaRPr/>
          </a:p>
        </p:txBody>
      </p:sp>
      <p:sp>
        <p:nvSpPr>
          <p:cNvPr id="26" name="object 26"/>
          <p:cNvSpPr/>
          <p:nvPr/>
        </p:nvSpPr>
        <p:spPr>
          <a:xfrm>
            <a:off x="3698303" y="2091829"/>
            <a:ext cx="27940" cy="83185"/>
          </a:xfrm>
          <a:custGeom>
            <a:avLst/>
            <a:gdLst/>
            <a:ahLst/>
            <a:cxnLst/>
            <a:rect l="l" t="t" r="r" b="b"/>
            <a:pathLst>
              <a:path w="27939" h="83185">
                <a:moveTo>
                  <a:pt x="16497" y="18440"/>
                </a:moveTo>
                <a:lnTo>
                  <a:pt x="10985" y="18440"/>
                </a:lnTo>
                <a:lnTo>
                  <a:pt x="10985" y="83172"/>
                </a:lnTo>
                <a:lnTo>
                  <a:pt x="16497" y="83172"/>
                </a:lnTo>
                <a:lnTo>
                  <a:pt x="16497" y="18440"/>
                </a:lnTo>
                <a:close/>
              </a:path>
              <a:path w="27939" h="83185">
                <a:moveTo>
                  <a:pt x="13766" y="0"/>
                </a:moveTo>
                <a:lnTo>
                  <a:pt x="0" y="23977"/>
                </a:lnTo>
                <a:lnTo>
                  <a:pt x="10985" y="18440"/>
                </a:lnTo>
                <a:lnTo>
                  <a:pt x="24354" y="18440"/>
                </a:lnTo>
                <a:lnTo>
                  <a:pt x="13766" y="0"/>
                </a:lnTo>
                <a:close/>
              </a:path>
              <a:path w="27939" h="83185">
                <a:moveTo>
                  <a:pt x="24354" y="18440"/>
                </a:moveTo>
                <a:lnTo>
                  <a:pt x="16497" y="18440"/>
                </a:lnTo>
                <a:lnTo>
                  <a:pt x="27533" y="23977"/>
                </a:lnTo>
                <a:lnTo>
                  <a:pt x="24354" y="18440"/>
                </a:lnTo>
                <a:close/>
              </a:path>
            </a:pathLst>
          </a:custGeom>
          <a:solidFill>
            <a:srgbClr val="000000"/>
          </a:solidFill>
        </p:spPr>
        <p:txBody>
          <a:bodyPr wrap="square" lIns="0" tIns="0" rIns="0" bIns="0" rtlCol="0"/>
          <a:lstStyle/>
          <a:p>
            <a:endParaRPr/>
          </a:p>
        </p:txBody>
      </p:sp>
      <p:sp>
        <p:nvSpPr>
          <p:cNvPr id="27" name="object 27"/>
          <p:cNvSpPr/>
          <p:nvPr/>
        </p:nvSpPr>
        <p:spPr>
          <a:xfrm>
            <a:off x="1793748" y="2283218"/>
            <a:ext cx="96520" cy="54610"/>
          </a:xfrm>
          <a:custGeom>
            <a:avLst/>
            <a:gdLst/>
            <a:ahLst/>
            <a:cxnLst/>
            <a:rect l="l" t="t" r="r" b="b"/>
            <a:pathLst>
              <a:path w="96519" h="54610">
                <a:moveTo>
                  <a:pt x="18376" y="152"/>
                </a:moveTo>
                <a:lnTo>
                  <a:pt x="13525" y="2095"/>
                </a:lnTo>
                <a:lnTo>
                  <a:pt x="7531" y="3492"/>
                </a:lnTo>
                <a:lnTo>
                  <a:pt x="444" y="4343"/>
                </a:lnTo>
                <a:lnTo>
                  <a:pt x="0" y="4800"/>
                </a:lnTo>
                <a:lnTo>
                  <a:pt x="0" y="7200"/>
                </a:lnTo>
                <a:lnTo>
                  <a:pt x="495" y="7645"/>
                </a:lnTo>
                <a:lnTo>
                  <a:pt x="6629" y="7696"/>
                </a:lnTo>
                <a:lnTo>
                  <a:pt x="7581" y="7835"/>
                </a:lnTo>
                <a:lnTo>
                  <a:pt x="9461" y="36614"/>
                </a:lnTo>
                <a:lnTo>
                  <a:pt x="9282" y="40220"/>
                </a:lnTo>
                <a:lnTo>
                  <a:pt x="9118" y="44856"/>
                </a:lnTo>
                <a:lnTo>
                  <a:pt x="8945" y="47358"/>
                </a:lnTo>
                <a:lnTo>
                  <a:pt x="8813" y="48006"/>
                </a:lnTo>
                <a:lnTo>
                  <a:pt x="8731" y="48653"/>
                </a:lnTo>
                <a:lnTo>
                  <a:pt x="800" y="50812"/>
                </a:lnTo>
                <a:lnTo>
                  <a:pt x="292" y="51257"/>
                </a:lnTo>
                <a:lnTo>
                  <a:pt x="344" y="53695"/>
                </a:lnTo>
                <a:lnTo>
                  <a:pt x="800" y="54140"/>
                </a:lnTo>
                <a:lnTo>
                  <a:pt x="5448" y="53848"/>
                </a:lnTo>
                <a:lnTo>
                  <a:pt x="9855" y="53695"/>
                </a:lnTo>
                <a:lnTo>
                  <a:pt x="27996" y="53695"/>
                </a:lnTo>
                <a:lnTo>
                  <a:pt x="28041" y="51257"/>
                </a:lnTo>
                <a:lnTo>
                  <a:pt x="27546" y="50812"/>
                </a:lnTo>
                <a:lnTo>
                  <a:pt x="23977" y="50596"/>
                </a:lnTo>
                <a:lnTo>
                  <a:pt x="21996" y="50444"/>
                </a:lnTo>
                <a:lnTo>
                  <a:pt x="18852" y="33515"/>
                </a:lnTo>
                <a:lnTo>
                  <a:pt x="18973" y="16433"/>
                </a:lnTo>
                <a:lnTo>
                  <a:pt x="19343" y="14986"/>
                </a:lnTo>
                <a:lnTo>
                  <a:pt x="19519" y="14185"/>
                </a:lnTo>
                <a:lnTo>
                  <a:pt x="20314" y="12941"/>
                </a:lnTo>
                <a:lnTo>
                  <a:pt x="22593" y="10401"/>
                </a:lnTo>
                <a:lnTo>
                  <a:pt x="23504" y="9740"/>
                </a:lnTo>
                <a:lnTo>
                  <a:pt x="19024" y="9740"/>
                </a:lnTo>
                <a:lnTo>
                  <a:pt x="19144" y="4953"/>
                </a:lnTo>
                <a:lnTo>
                  <a:pt x="19261" y="2997"/>
                </a:lnTo>
                <a:lnTo>
                  <a:pt x="19376" y="1803"/>
                </a:lnTo>
                <a:lnTo>
                  <a:pt x="19408" y="800"/>
                </a:lnTo>
                <a:lnTo>
                  <a:pt x="18376" y="152"/>
                </a:lnTo>
                <a:close/>
              </a:path>
              <a:path w="96519" h="54610">
                <a:moveTo>
                  <a:pt x="27996" y="53695"/>
                </a:moveTo>
                <a:lnTo>
                  <a:pt x="18478" y="53695"/>
                </a:lnTo>
                <a:lnTo>
                  <a:pt x="22936" y="53848"/>
                </a:lnTo>
                <a:lnTo>
                  <a:pt x="27597" y="54140"/>
                </a:lnTo>
                <a:lnTo>
                  <a:pt x="27996" y="53695"/>
                </a:lnTo>
                <a:close/>
              </a:path>
              <a:path w="96519" h="54610">
                <a:moveTo>
                  <a:pt x="50794" y="7099"/>
                </a:moveTo>
                <a:lnTo>
                  <a:pt x="34925" y="7099"/>
                </a:lnTo>
                <a:lnTo>
                  <a:pt x="37299" y="7886"/>
                </a:lnTo>
                <a:lnTo>
                  <a:pt x="39192" y="9436"/>
                </a:lnTo>
                <a:lnTo>
                  <a:pt x="43631" y="36614"/>
                </a:lnTo>
                <a:lnTo>
                  <a:pt x="43345" y="44856"/>
                </a:lnTo>
                <a:lnTo>
                  <a:pt x="34975" y="50812"/>
                </a:lnTo>
                <a:lnTo>
                  <a:pt x="34480" y="51257"/>
                </a:lnTo>
                <a:lnTo>
                  <a:pt x="34531" y="53695"/>
                </a:lnTo>
                <a:lnTo>
                  <a:pt x="34975" y="54140"/>
                </a:lnTo>
                <a:lnTo>
                  <a:pt x="39928" y="53848"/>
                </a:lnTo>
                <a:lnTo>
                  <a:pt x="44386" y="53695"/>
                </a:lnTo>
                <a:lnTo>
                  <a:pt x="62222" y="53695"/>
                </a:lnTo>
                <a:lnTo>
                  <a:pt x="62268" y="51257"/>
                </a:lnTo>
                <a:lnTo>
                  <a:pt x="61722" y="50812"/>
                </a:lnTo>
                <a:lnTo>
                  <a:pt x="58216" y="50596"/>
                </a:lnTo>
                <a:lnTo>
                  <a:pt x="56235" y="50444"/>
                </a:lnTo>
                <a:lnTo>
                  <a:pt x="53301" y="40220"/>
                </a:lnTo>
                <a:lnTo>
                  <a:pt x="53151" y="36614"/>
                </a:lnTo>
                <a:lnTo>
                  <a:pt x="53234" y="16827"/>
                </a:lnTo>
                <a:lnTo>
                  <a:pt x="53320" y="16090"/>
                </a:lnTo>
                <a:lnTo>
                  <a:pt x="53403" y="14986"/>
                </a:lnTo>
                <a:lnTo>
                  <a:pt x="54190" y="13487"/>
                </a:lnTo>
                <a:lnTo>
                  <a:pt x="56795" y="10490"/>
                </a:lnTo>
                <a:lnTo>
                  <a:pt x="52209" y="10490"/>
                </a:lnTo>
                <a:lnTo>
                  <a:pt x="50876" y="7200"/>
                </a:lnTo>
                <a:close/>
              </a:path>
              <a:path w="96519" h="54610">
                <a:moveTo>
                  <a:pt x="62222" y="53695"/>
                </a:moveTo>
                <a:lnTo>
                  <a:pt x="52654" y="53695"/>
                </a:lnTo>
                <a:lnTo>
                  <a:pt x="57175" y="53848"/>
                </a:lnTo>
                <a:lnTo>
                  <a:pt x="61823" y="54140"/>
                </a:lnTo>
                <a:lnTo>
                  <a:pt x="62222" y="53695"/>
                </a:lnTo>
                <a:close/>
              </a:path>
              <a:path w="96519" h="54610">
                <a:moveTo>
                  <a:pt x="84444" y="7099"/>
                </a:moveTo>
                <a:lnTo>
                  <a:pt x="68757" y="7099"/>
                </a:lnTo>
                <a:lnTo>
                  <a:pt x="71183" y="7835"/>
                </a:lnTo>
                <a:lnTo>
                  <a:pt x="73284" y="9436"/>
                </a:lnTo>
                <a:lnTo>
                  <a:pt x="77874" y="44704"/>
                </a:lnTo>
                <a:lnTo>
                  <a:pt x="77703" y="48856"/>
                </a:lnTo>
                <a:lnTo>
                  <a:pt x="77228" y="53505"/>
                </a:lnTo>
                <a:lnTo>
                  <a:pt x="77965" y="54140"/>
                </a:lnTo>
                <a:lnTo>
                  <a:pt x="85115" y="53695"/>
                </a:lnTo>
                <a:lnTo>
                  <a:pt x="96100" y="53695"/>
                </a:lnTo>
                <a:lnTo>
                  <a:pt x="96100" y="51257"/>
                </a:lnTo>
                <a:lnTo>
                  <a:pt x="95605" y="50812"/>
                </a:lnTo>
                <a:lnTo>
                  <a:pt x="91744" y="50812"/>
                </a:lnTo>
                <a:lnTo>
                  <a:pt x="89471" y="50495"/>
                </a:lnTo>
                <a:lnTo>
                  <a:pt x="87287" y="19380"/>
                </a:lnTo>
                <a:lnTo>
                  <a:pt x="87168" y="16827"/>
                </a:lnTo>
                <a:lnTo>
                  <a:pt x="87048" y="15227"/>
                </a:lnTo>
                <a:lnTo>
                  <a:pt x="86690" y="11290"/>
                </a:lnTo>
                <a:lnTo>
                  <a:pt x="85813" y="9042"/>
                </a:lnTo>
                <a:lnTo>
                  <a:pt x="84444" y="7099"/>
                </a:lnTo>
                <a:close/>
              </a:path>
              <a:path w="96519" h="54610">
                <a:moveTo>
                  <a:pt x="96100" y="53695"/>
                </a:moveTo>
                <a:lnTo>
                  <a:pt x="87731" y="53695"/>
                </a:lnTo>
                <a:lnTo>
                  <a:pt x="90906" y="53848"/>
                </a:lnTo>
                <a:lnTo>
                  <a:pt x="95605" y="54140"/>
                </a:lnTo>
                <a:lnTo>
                  <a:pt x="96100" y="53695"/>
                </a:lnTo>
                <a:close/>
              </a:path>
              <a:path w="96519" h="54610">
                <a:moveTo>
                  <a:pt x="73367" y="50"/>
                </a:moveTo>
                <a:lnTo>
                  <a:pt x="68605" y="50"/>
                </a:lnTo>
                <a:lnTo>
                  <a:pt x="66789" y="342"/>
                </a:lnTo>
                <a:lnTo>
                  <a:pt x="63157" y="1447"/>
                </a:lnTo>
                <a:lnTo>
                  <a:pt x="61823" y="1943"/>
                </a:lnTo>
                <a:lnTo>
                  <a:pt x="60985" y="2489"/>
                </a:lnTo>
                <a:lnTo>
                  <a:pt x="60134" y="2997"/>
                </a:lnTo>
                <a:lnTo>
                  <a:pt x="57226" y="5689"/>
                </a:lnTo>
                <a:lnTo>
                  <a:pt x="52209" y="10490"/>
                </a:lnTo>
                <a:lnTo>
                  <a:pt x="56795" y="10490"/>
                </a:lnTo>
                <a:lnTo>
                  <a:pt x="56972" y="10287"/>
                </a:lnTo>
                <a:lnTo>
                  <a:pt x="58559" y="9093"/>
                </a:lnTo>
                <a:lnTo>
                  <a:pt x="62026" y="7493"/>
                </a:lnTo>
                <a:lnTo>
                  <a:pt x="63906" y="7099"/>
                </a:lnTo>
                <a:lnTo>
                  <a:pt x="84444" y="7099"/>
                </a:lnTo>
                <a:lnTo>
                  <a:pt x="82931" y="4953"/>
                </a:lnTo>
                <a:lnTo>
                  <a:pt x="81000" y="3251"/>
                </a:lnTo>
                <a:lnTo>
                  <a:pt x="78416" y="1943"/>
                </a:lnTo>
                <a:lnTo>
                  <a:pt x="76098" y="698"/>
                </a:lnTo>
                <a:lnTo>
                  <a:pt x="73367" y="50"/>
                </a:lnTo>
                <a:close/>
              </a:path>
              <a:path w="96519" h="54610">
                <a:moveTo>
                  <a:pt x="39979" y="0"/>
                </a:moveTo>
                <a:lnTo>
                  <a:pt x="34328" y="0"/>
                </a:lnTo>
                <a:lnTo>
                  <a:pt x="32448" y="292"/>
                </a:lnTo>
                <a:lnTo>
                  <a:pt x="19024" y="9740"/>
                </a:lnTo>
                <a:lnTo>
                  <a:pt x="23504" y="9740"/>
                </a:lnTo>
                <a:lnTo>
                  <a:pt x="24117" y="9296"/>
                </a:lnTo>
                <a:lnTo>
                  <a:pt x="27787" y="7543"/>
                </a:lnTo>
                <a:lnTo>
                  <a:pt x="29832" y="7099"/>
                </a:lnTo>
                <a:lnTo>
                  <a:pt x="50794" y="7099"/>
                </a:lnTo>
                <a:lnTo>
                  <a:pt x="48806" y="4635"/>
                </a:lnTo>
                <a:lnTo>
                  <a:pt x="43243" y="939"/>
                </a:lnTo>
                <a:lnTo>
                  <a:pt x="39979" y="0"/>
                </a:lnTo>
                <a:close/>
              </a:path>
            </a:pathLst>
          </a:custGeom>
          <a:solidFill>
            <a:srgbClr val="000000"/>
          </a:solidFill>
        </p:spPr>
        <p:txBody>
          <a:bodyPr wrap="square" lIns="0" tIns="0" rIns="0" bIns="0" rtlCol="0"/>
          <a:lstStyle/>
          <a:p>
            <a:endParaRPr/>
          </a:p>
        </p:txBody>
      </p:sp>
      <p:sp>
        <p:nvSpPr>
          <p:cNvPr id="28" name="object 28"/>
          <p:cNvSpPr/>
          <p:nvPr/>
        </p:nvSpPr>
        <p:spPr>
          <a:xfrm>
            <a:off x="1893570" y="2285860"/>
            <a:ext cx="17780" cy="51435"/>
          </a:xfrm>
          <a:custGeom>
            <a:avLst/>
            <a:gdLst/>
            <a:ahLst/>
            <a:cxnLst/>
            <a:rect l="l" t="t" r="r" b="b"/>
            <a:pathLst>
              <a:path w="17780" h="51435">
                <a:moveTo>
                  <a:pt x="11302" y="0"/>
                </a:moveTo>
                <a:lnTo>
                  <a:pt x="8318" y="1206"/>
                </a:lnTo>
                <a:lnTo>
                  <a:pt x="4660" y="2044"/>
                </a:lnTo>
                <a:lnTo>
                  <a:pt x="304" y="2540"/>
                </a:lnTo>
                <a:lnTo>
                  <a:pt x="0" y="2857"/>
                </a:lnTo>
                <a:lnTo>
                  <a:pt x="0" y="4292"/>
                </a:lnTo>
                <a:lnTo>
                  <a:pt x="304" y="4584"/>
                </a:lnTo>
                <a:lnTo>
                  <a:pt x="2730" y="4584"/>
                </a:lnTo>
                <a:lnTo>
                  <a:pt x="4114" y="4648"/>
                </a:lnTo>
                <a:lnTo>
                  <a:pt x="5854" y="19532"/>
                </a:lnTo>
                <a:lnTo>
                  <a:pt x="5803" y="40563"/>
                </a:lnTo>
                <a:lnTo>
                  <a:pt x="5616" y="45516"/>
                </a:lnTo>
                <a:lnTo>
                  <a:pt x="5511" y="47117"/>
                </a:lnTo>
                <a:lnTo>
                  <a:pt x="5410" y="47561"/>
                </a:lnTo>
                <a:lnTo>
                  <a:pt x="5332" y="48056"/>
                </a:lnTo>
                <a:lnTo>
                  <a:pt x="4216" y="48958"/>
                </a:lnTo>
                <a:lnTo>
                  <a:pt x="3975" y="49060"/>
                </a:lnTo>
                <a:lnTo>
                  <a:pt x="495" y="49314"/>
                </a:lnTo>
                <a:lnTo>
                  <a:pt x="203" y="49555"/>
                </a:lnTo>
                <a:lnTo>
                  <a:pt x="251" y="51053"/>
                </a:lnTo>
                <a:lnTo>
                  <a:pt x="495" y="51308"/>
                </a:lnTo>
                <a:lnTo>
                  <a:pt x="3327" y="51155"/>
                </a:lnTo>
                <a:lnTo>
                  <a:pt x="6057" y="51053"/>
                </a:lnTo>
                <a:lnTo>
                  <a:pt x="17153" y="51053"/>
                </a:lnTo>
                <a:lnTo>
                  <a:pt x="17195" y="49555"/>
                </a:lnTo>
                <a:lnTo>
                  <a:pt x="16890" y="49314"/>
                </a:lnTo>
                <a:lnTo>
                  <a:pt x="13487" y="49060"/>
                </a:lnTo>
                <a:lnTo>
                  <a:pt x="12890" y="48958"/>
                </a:lnTo>
                <a:lnTo>
                  <a:pt x="11621" y="40563"/>
                </a:lnTo>
                <a:lnTo>
                  <a:pt x="11745" y="2540"/>
                </a:lnTo>
                <a:lnTo>
                  <a:pt x="11950" y="393"/>
                </a:lnTo>
                <a:lnTo>
                  <a:pt x="11302" y="0"/>
                </a:lnTo>
                <a:close/>
              </a:path>
              <a:path w="17780" h="51435">
                <a:moveTo>
                  <a:pt x="17153" y="51053"/>
                </a:moveTo>
                <a:lnTo>
                  <a:pt x="11353" y="51053"/>
                </a:lnTo>
                <a:lnTo>
                  <a:pt x="14071" y="51155"/>
                </a:lnTo>
                <a:lnTo>
                  <a:pt x="16941" y="51308"/>
                </a:lnTo>
                <a:lnTo>
                  <a:pt x="17153" y="51053"/>
                </a:lnTo>
                <a:close/>
              </a:path>
            </a:pathLst>
          </a:custGeom>
          <a:solidFill>
            <a:srgbClr val="000000"/>
          </a:solidFill>
        </p:spPr>
        <p:txBody>
          <a:bodyPr wrap="square" lIns="0" tIns="0" rIns="0" bIns="0" rtlCol="0"/>
          <a:lstStyle/>
          <a:p>
            <a:endParaRPr/>
          </a:p>
        </p:txBody>
      </p:sp>
      <p:sp>
        <p:nvSpPr>
          <p:cNvPr id="29" name="object 29"/>
          <p:cNvSpPr/>
          <p:nvPr/>
        </p:nvSpPr>
        <p:spPr>
          <a:xfrm>
            <a:off x="2255215" y="2257983"/>
            <a:ext cx="108572" cy="79476"/>
          </a:xfrm>
          <a:prstGeom prst="rect">
            <a:avLst/>
          </a:prstGeom>
          <a:blipFill>
            <a:blip r:embed="rId6" cstate="print"/>
            <a:stretch>
              <a:fillRect/>
            </a:stretch>
          </a:blipFill>
        </p:spPr>
        <p:txBody>
          <a:bodyPr wrap="square" lIns="0" tIns="0" rIns="0" bIns="0" rtlCol="0"/>
          <a:lstStyle/>
          <a:p>
            <a:endParaRPr/>
          </a:p>
        </p:txBody>
      </p:sp>
      <p:sp>
        <p:nvSpPr>
          <p:cNvPr id="30" name="object 30"/>
          <p:cNvSpPr/>
          <p:nvPr/>
        </p:nvSpPr>
        <p:spPr>
          <a:xfrm>
            <a:off x="2711767" y="2257132"/>
            <a:ext cx="102895" cy="80225"/>
          </a:xfrm>
          <a:prstGeom prst="rect">
            <a:avLst/>
          </a:prstGeom>
          <a:blipFill>
            <a:blip r:embed="rId7" cstate="print"/>
            <a:stretch>
              <a:fillRect/>
            </a:stretch>
          </a:blipFill>
        </p:spPr>
        <p:txBody>
          <a:bodyPr wrap="square" lIns="0" tIns="0" rIns="0" bIns="0" rtlCol="0"/>
          <a:lstStyle/>
          <a:p>
            <a:endParaRPr/>
          </a:p>
        </p:txBody>
      </p:sp>
      <p:sp>
        <p:nvSpPr>
          <p:cNvPr id="31" name="object 31"/>
          <p:cNvSpPr/>
          <p:nvPr/>
        </p:nvSpPr>
        <p:spPr>
          <a:xfrm>
            <a:off x="3199828" y="2257793"/>
            <a:ext cx="49530" cy="81915"/>
          </a:xfrm>
          <a:custGeom>
            <a:avLst/>
            <a:gdLst/>
            <a:ahLst/>
            <a:cxnLst/>
            <a:rect l="l" t="t" r="r" b="b"/>
            <a:pathLst>
              <a:path w="49530" h="81914">
                <a:moveTo>
                  <a:pt x="30721" y="0"/>
                </a:moveTo>
                <a:lnTo>
                  <a:pt x="21361" y="0"/>
                </a:lnTo>
                <a:lnTo>
                  <a:pt x="17437" y="1041"/>
                </a:lnTo>
                <a:lnTo>
                  <a:pt x="990" y="26771"/>
                </a:lnTo>
                <a:lnTo>
                  <a:pt x="304" y="32105"/>
                </a:lnTo>
                <a:lnTo>
                  <a:pt x="25" y="37604"/>
                </a:lnTo>
                <a:lnTo>
                  <a:pt x="0" y="49898"/>
                </a:lnTo>
                <a:lnTo>
                  <a:pt x="393" y="54737"/>
                </a:lnTo>
                <a:lnTo>
                  <a:pt x="19672" y="81368"/>
                </a:lnTo>
                <a:lnTo>
                  <a:pt x="31800" y="81368"/>
                </a:lnTo>
                <a:lnTo>
                  <a:pt x="38100" y="77825"/>
                </a:lnTo>
                <a:lnTo>
                  <a:pt x="38360" y="77419"/>
                </a:lnTo>
                <a:lnTo>
                  <a:pt x="21856" y="77419"/>
                </a:lnTo>
                <a:lnTo>
                  <a:pt x="18923" y="76123"/>
                </a:lnTo>
                <a:lnTo>
                  <a:pt x="13970" y="71018"/>
                </a:lnTo>
                <a:lnTo>
                  <a:pt x="12192" y="66776"/>
                </a:lnTo>
                <a:lnTo>
                  <a:pt x="10109" y="55092"/>
                </a:lnTo>
                <a:lnTo>
                  <a:pt x="9669" y="49898"/>
                </a:lnTo>
                <a:lnTo>
                  <a:pt x="9796" y="30901"/>
                </a:lnTo>
                <a:lnTo>
                  <a:pt x="19469" y="4038"/>
                </a:lnTo>
                <a:lnTo>
                  <a:pt x="39124" y="4038"/>
                </a:lnTo>
                <a:lnTo>
                  <a:pt x="35077" y="1282"/>
                </a:lnTo>
                <a:lnTo>
                  <a:pt x="30721" y="0"/>
                </a:lnTo>
                <a:close/>
              </a:path>
              <a:path w="49530" h="81914">
                <a:moveTo>
                  <a:pt x="39124" y="4038"/>
                </a:moveTo>
                <a:lnTo>
                  <a:pt x="29921" y="4038"/>
                </a:lnTo>
                <a:lnTo>
                  <a:pt x="33883" y="7086"/>
                </a:lnTo>
                <a:lnTo>
                  <a:pt x="36309" y="13233"/>
                </a:lnTo>
                <a:lnTo>
                  <a:pt x="39937" y="49898"/>
                </a:lnTo>
                <a:lnTo>
                  <a:pt x="39433" y="56680"/>
                </a:lnTo>
                <a:lnTo>
                  <a:pt x="38392" y="62230"/>
                </a:lnTo>
                <a:lnTo>
                  <a:pt x="37401" y="67792"/>
                </a:lnTo>
                <a:lnTo>
                  <a:pt x="35763" y="71729"/>
                </a:lnTo>
                <a:lnTo>
                  <a:pt x="33540" y="73977"/>
                </a:lnTo>
                <a:lnTo>
                  <a:pt x="31368" y="76276"/>
                </a:lnTo>
                <a:lnTo>
                  <a:pt x="28587" y="77419"/>
                </a:lnTo>
                <a:lnTo>
                  <a:pt x="38360" y="77419"/>
                </a:lnTo>
                <a:lnTo>
                  <a:pt x="49471" y="38100"/>
                </a:lnTo>
                <a:lnTo>
                  <a:pt x="49491" y="28409"/>
                </a:lnTo>
                <a:lnTo>
                  <a:pt x="48653" y="21120"/>
                </a:lnTo>
                <a:lnTo>
                  <a:pt x="46956" y="15746"/>
                </a:lnTo>
                <a:lnTo>
                  <a:pt x="45326" y="10426"/>
                </a:lnTo>
                <a:lnTo>
                  <a:pt x="42595" y="6438"/>
                </a:lnTo>
                <a:lnTo>
                  <a:pt x="39124" y="4038"/>
                </a:lnTo>
                <a:close/>
              </a:path>
            </a:pathLst>
          </a:custGeom>
          <a:solidFill>
            <a:srgbClr val="000000"/>
          </a:solidFill>
        </p:spPr>
        <p:txBody>
          <a:bodyPr wrap="square" lIns="0" tIns="0" rIns="0" bIns="0" rtlCol="0"/>
          <a:lstStyle/>
          <a:p>
            <a:endParaRPr/>
          </a:p>
        </p:txBody>
      </p:sp>
      <p:sp>
        <p:nvSpPr>
          <p:cNvPr id="32" name="object 32"/>
          <p:cNvSpPr/>
          <p:nvPr/>
        </p:nvSpPr>
        <p:spPr>
          <a:xfrm>
            <a:off x="3637153" y="2257132"/>
            <a:ext cx="82994" cy="80225"/>
          </a:xfrm>
          <a:prstGeom prst="rect">
            <a:avLst/>
          </a:prstGeom>
          <a:blipFill>
            <a:blip r:embed="rId8" cstate="print"/>
            <a:stretch>
              <a:fillRect/>
            </a:stretch>
          </a:blipFill>
        </p:spPr>
        <p:txBody>
          <a:bodyPr wrap="square" lIns="0" tIns="0" rIns="0" bIns="0" rtlCol="0"/>
          <a:lstStyle/>
          <a:p>
            <a:endParaRPr/>
          </a:p>
        </p:txBody>
      </p:sp>
      <p:sp>
        <p:nvSpPr>
          <p:cNvPr id="33" name="object 33"/>
          <p:cNvSpPr/>
          <p:nvPr/>
        </p:nvSpPr>
        <p:spPr>
          <a:xfrm>
            <a:off x="4070134" y="2257983"/>
            <a:ext cx="88722" cy="79476"/>
          </a:xfrm>
          <a:prstGeom prst="rect">
            <a:avLst/>
          </a:prstGeom>
          <a:blipFill>
            <a:blip r:embed="rId9" cstate="print"/>
            <a:stretch>
              <a:fillRect/>
            </a:stretch>
          </a:blipFill>
        </p:spPr>
        <p:txBody>
          <a:bodyPr wrap="square" lIns="0" tIns="0" rIns="0" bIns="0" rtlCol="0"/>
          <a:lstStyle/>
          <a:p>
            <a:endParaRPr/>
          </a:p>
        </p:txBody>
      </p:sp>
      <p:graphicFrame>
        <p:nvGraphicFramePr>
          <p:cNvPr id="34" name="object 34"/>
          <p:cNvGraphicFramePr>
            <a:graphicFrameLocks noGrp="1"/>
          </p:cNvGraphicFramePr>
          <p:nvPr/>
        </p:nvGraphicFramePr>
        <p:xfrm>
          <a:off x="2078494" y="2047629"/>
          <a:ext cx="2238374" cy="161118"/>
        </p:xfrm>
        <a:graphic>
          <a:graphicData uri="http://schemas.openxmlformats.org/drawingml/2006/table">
            <a:tbl>
              <a:tblPr firstRow="1" bandRow="1">
                <a:tableStyleId>{2D5ABB26-0587-4C30-8999-92F81FD0307C}</a:tableStyleId>
              </a:tblPr>
              <a:tblGrid>
                <a:gridCol w="457834">
                  <a:extLst>
                    <a:ext uri="{9D8B030D-6E8A-4147-A177-3AD203B41FA5}">
                      <a16:colId xmlns:a16="http://schemas.microsoft.com/office/drawing/2014/main" val="20000"/>
                    </a:ext>
                  </a:extLst>
                </a:gridCol>
                <a:gridCol w="456565">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457200">
                  <a:extLst>
                    <a:ext uri="{9D8B030D-6E8A-4147-A177-3AD203B41FA5}">
                      <a16:colId xmlns:a16="http://schemas.microsoft.com/office/drawing/2014/main" val="20003"/>
                    </a:ext>
                  </a:extLst>
                </a:gridCol>
                <a:gridCol w="409575">
                  <a:extLst>
                    <a:ext uri="{9D8B030D-6E8A-4147-A177-3AD203B41FA5}">
                      <a16:colId xmlns:a16="http://schemas.microsoft.com/office/drawing/2014/main" val="20004"/>
                    </a:ext>
                  </a:extLst>
                </a:gridCol>
              </a:tblGrid>
              <a:tr h="161118">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bl>
          </a:graphicData>
        </a:graphic>
      </p:graphicFrame>
      <p:sp>
        <p:nvSpPr>
          <p:cNvPr id="35" name="object 35"/>
          <p:cNvSpPr/>
          <p:nvPr/>
        </p:nvSpPr>
        <p:spPr>
          <a:xfrm>
            <a:off x="4123347" y="2089785"/>
            <a:ext cx="27940" cy="83185"/>
          </a:xfrm>
          <a:custGeom>
            <a:avLst/>
            <a:gdLst/>
            <a:ahLst/>
            <a:cxnLst/>
            <a:rect l="l" t="t" r="r" b="b"/>
            <a:pathLst>
              <a:path w="27939" h="83185">
                <a:moveTo>
                  <a:pt x="16497" y="18427"/>
                </a:moveTo>
                <a:lnTo>
                  <a:pt x="10947" y="18427"/>
                </a:lnTo>
                <a:lnTo>
                  <a:pt x="10947" y="83172"/>
                </a:lnTo>
                <a:lnTo>
                  <a:pt x="16497" y="83172"/>
                </a:lnTo>
                <a:lnTo>
                  <a:pt x="16497" y="18427"/>
                </a:lnTo>
                <a:close/>
              </a:path>
              <a:path w="27939" h="83185">
                <a:moveTo>
                  <a:pt x="13766" y="0"/>
                </a:moveTo>
                <a:lnTo>
                  <a:pt x="0" y="23977"/>
                </a:lnTo>
                <a:lnTo>
                  <a:pt x="10947" y="18427"/>
                </a:lnTo>
                <a:lnTo>
                  <a:pt x="24356" y="18427"/>
                </a:lnTo>
                <a:lnTo>
                  <a:pt x="13766" y="0"/>
                </a:lnTo>
                <a:close/>
              </a:path>
              <a:path w="27939" h="83185">
                <a:moveTo>
                  <a:pt x="24356" y="18427"/>
                </a:moveTo>
                <a:lnTo>
                  <a:pt x="16497" y="18427"/>
                </a:lnTo>
                <a:lnTo>
                  <a:pt x="27546" y="23977"/>
                </a:lnTo>
                <a:lnTo>
                  <a:pt x="24356" y="18427"/>
                </a:lnTo>
                <a:close/>
              </a:path>
            </a:pathLst>
          </a:custGeom>
          <a:solidFill>
            <a:srgbClr val="000000"/>
          </a:solidFill>
        </p:spPr>
        <p:txBody>
          <a:bodyPr wrap="square" lIns="0" tIns="0" rIns="0" bIns="0" rtlCol="0"/>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56586" y="611949"/>
            <a:ext cx="4927600" cy="2655570"/>
          </a:xfrm>
          <a:prstGeom prst="rect">
            <a:avLst/>
          </a:prstGeom>
        </p:spPr>
        <p:txBody>
          <a:bodyPr vert="horz" wrap="square" lIns="0" tIns="12700" rIns="0" bIns="0" rtlCol="0">
            <a:spAutoFit/>
          </a:bodyPr>
          <a:lstStyle/>
          <a:p>
            <a:pPr marL="1976755">
              <a:lnSpc>
                <a:spcPct val="100000"/>
              </a:lnSpc>
              <a:spcBef>
                <a:spcPts val="100"/>
              </a:spcBef>
            </a:pPr>
            <a:r>
              <a:rPr sz="750" spc="20" dirty="0">
                <a:latin typeface="Calibri"/>
                <a:cs typeface="Calibri"/>
              </a:rPr>
              <a:t>Electronic </a:t>
            </a:r>
            <a:r>
              <a:rPr sz="750" spc="25" dirty="0">
                <a:latin typeface="Calibri"/>
                <a:cs typeface="Calibri"/>
              </a:rPr>
              <a:t>(Absorption) Spectra </a:t>
            </a:r>
            <a:r>
              <a:rPr sz="750" spc="35" dirty="0">
                <a:latin typeface="Calibri"/>
                <a:cs typeface="Calibri"/>
              </a:rPr>
              <a:t>of </a:t>
            </a:r>
            <a:r>
              <a:rPr sz="750" spc="50" dirty="0">
                <a:latin typeface="Calibri"/>
                <a:cs typeface="Calibri"/>
              </a:rPr>
              <a:t>3d </a:t>
            </a:r>
            <a:r>
              <a:rPr sz="750" spc="25" dirty="0">
                <a:latin typeface="Calibri"/>
                <a:cs typeface="Calibri"/>
              </a:rPr>
              <a:t>Transition </a:t>
            </a:r>
            <a:r>
              <a:rPr sz="750" spc="30" dirty="0">
                <a:latin typeface="Calibri"/>
                <a:cs typeface="Calibri"/>
              </a:rPr>
              <a:t>Metal </a:t>
            </a:r>
            <a:r>
              <a:rPr sz="750" spc="35" dirty="0">
                <a:latin typeface="Calibri"/>
                <a:cs typeface="Calibri"/>
              </a:rPr>
              <a:t>Complexes</a:t>
            </a:r>
            <a:r>
              <a:rPr sz="750" spc="160" dirty="0">
                <a:latin typeface="Calibri"/>
                <a:cs typeface="Calibri"/>
              </a:rPr>
              <a:t> </a:t>
            </a:r>
            <a:r>
              <a:rPr sz="750" spc="50" dirty="0">
                <a:latin typeface="Calibri"/>
                <a:cs typeface="Calibri"/>
              </a:rPr>
              <a:t>7</a:t>
            </a:r>
            <a:endParaRPr sz="750">
              <a:latin typeface="Calibri"/>
              <a:cs typeface="Calibri"/>
            </a:endParaRPr>
          </a:p>
          <a:p>
            <a:pPr>
              <a:lnSpc>
                <a:spcPct val="100000"/>
              </a:lnSpc>
              <a:spcBef>
                <a:spcPts val="5"/>
              </a:spcBef>
            </a:pPr>
            <a:endParaRPr sz="1000">
              <a:latin typeface="Times New Roman"/>
              <a:cs typeface="Times New Roman"/>
            </a:endParaRPr>
          </a:p>
          <a:p>
            <a:pPr marL="62865" marR="174625" algn="just">
              <a:lnSpc>
                <a:spcPct val="112400"/>
              </a:lnSpc>
            </a:pPr>
            <a:r>
              <a:rPr sz="900" spc="-5" dirty="0">
                <a:latin typeface="Palatino Linotype"/>
                <a:cs typeface="Palatino Linotype"/>
              </a:rPr>
              <a:t>degeneracy, M</a:t>
            </a:r>
            <a:r>
              <a:rPr sz="550" spc="-5" dirty="0">
                <a:latin typeface="Palatino Linotype"/>
                <a:cs typeface="Palatino Linotype"/>
              </a:rPr>
              <a:t>L</a:t>
            </a:r>
            <a:r>
              <a:rPr sz="900" spc="-5" dirty="0">
                <a:latin typeface="Palatino Linotype"/>
                <a:cs typeface="Palatino Linotype"/>
              </a:rPr>
              <a:t>, is given by (2L+1) running from </a:t>
            </a:r>
            <a:r>
              <a:rPr sz="900" dirty="0">
                <a:latin typeface="Palatino Linotype"/>
                <a:cs typeface="Palatino Linotype"/>
              </a:rPr>
              <a:t>L </a:t>
            </a:r>
            <a:r>
              <a:rPr sz="900" spc="-5" dirty="0">
                <a:latin typeface="Palatino Linotype"/>
                <a:cs typeface="Palatino Linotype"/>
              </a:rPr>
              <a:t>to </a:t>
            </a:r>
            <a:r>
              <a:rPr sz="900" dirty="0">
                <a:latin typeface="Palatino Linotype"/>
                <a:cs typeface="Palatino Linotype"/>
              </a:rPr>
              <a:t>-L. For example, L= 2 for D state and  so the orbital degeneracy is </a:t>
            </a:r>
            <a:r>
              <a:rPr sz="900" spc="-5" dirty="0">
                <a:latin typeface="Palatino Linotype"/>
                <a:cs typeface="Palatino Linotype"/>
              </a:rPr>
              <a:t>(2x2+1) </a:t>
            </a:r>
            <a:r>
              <a:rPr sz="900" dirty="0">
                <a:latin typeface="Palatino Linotype"/>
                <a:cs typeface="Palatino Linotype"/>
              </a:rPr>
              <a:t>=5 fold. </a:t>
            </a:r>
            <a:r>
              <a:rPr sz="900" spc="-5" dirty="0">
                <a:latin typeface="Palatino Linotype"/>
                <a:cs typeface="Palatino Linotype"/>
              </a:rPr>
              <a:t>Similarly, </a:t>
            </a:r>
            <a:r>
              <a:rPr sz="900" dirty="0">
                <a:latin typeface="Palatino Linotype"/>
                <a:cs typeface="Palatino Linotype"/>
              </a:rPr>
              <a:t>for F state, </a:t>
            </a:r>
            <a:r>
              <a:rPr sz="900" spc="-5" dirty="0">
                <a:latin typeface="Palatino Linotype"/>
                <a:cs typeface="Palatino Linotype"/>
              </a:rPr>
              <a:t>the orbital </a:t>
            </a:r>
            <a:r>
              <a:rPr sz="900" dirty="0">
                <a:latin typeface="Palatino Linotype"/>
                <a:cs typeface="Palatino Linotype"/>
              </a:rPr>
              <a:t>degeneracy is  seven </a:t>
            </a:r>
            <a:r>
              <a:rPr sz="900" spc="-5" dirty="0">
                <a:latin typeface="Palatino Linotype"/>
                <a:cs typeface="Palatino Linotype"/>
              </a:rPr>
              <a:t>fold. Since </a:t>
            </a:r>
            <a:r>
              <a:rPr sz="900" dirty="0">
                <a:latin typeface="Palatino Linotype"/>
                <a:cs typeface="Palatino Linotype"/>
              </a:rPr>
              <a:t>there are </a:t>
            </a:r>
            <a:r>
              <a:rPr sz="900" spc="-5" dirty="0">
                <a:latin typeface="Palatino Linotype"/>
                <a:cs typeface="Palatino Linotype"/>
              </a:rPr>
              <a:t>(2L+1) </a:t>
            </a:r>
            <a:r>
              <a:rPr sz="900" dirty="0">
                <a:latin typeface="Palatino Linotype"/>
                <a:cs typeface="Palatino Linotype"/>
              </a:rPr>
              <a:t>values of </a:t>
            </a:r>
            <a:r>
              <a:rPr sz="900" spc="-5" dirty="0">
                <a:latin typeface="Palatino Linotype"/>
                <a:cs typeface="Palatino Linotype"/>
              </a:rPr>
              <a:t>M</a:t>
            </a:r>
            <a:r>
              <a:rPr sz="550" spc="-5" dirty="0">
                <a:latin typeface="Palatino Linotype"/>
                <a:cs typeface="Palatino Linotype"/>
              </a:rPr>
              <a:t>L</a:t>
            </a:r>
            <a:r>
              <a:rPr sz="900" spc="-5" dirty="0">
                <a:latin typeface="Palatino Linotype"/>
                <a:cs typeface="Palatino Linotype"/>
              </a:rPr>
              <a:t>, </a:t>
            </a:r>
            <a:r>
              <a:rPr sz="900" dirty="0">
                <a:latin typeface="Palatino Linotype"/>
                <a:cs typeface="Palatino Linotype"/>
              </a:rPr>
              <a:t>and (2S+1) </a:t>
            </a:r>
            <a:r>
              <a:rPr sz="900" spc="-5" dirty="0">
                <a:latin typeface="Palatino Linotype"/>
                <a:cs typeface="Palatino Linotype"/>
              </a:rPr>
              <a:t>values </a:t>
            </a:r>
            <a:r>
              <a:rPr sz="900" dirty="0">
                <a:latin typeface="Palatino Linotype"/>
                <a:cs typeface="Palatino Linotype"/>
              </a:rPr>
              <a:t>of </a:t>
            </a:r>
            <a:r>
              <a:rPr sz="900" spc="-5" dirty="0">
                <a:latin typeface="Palatino Linotype"/>
                <a:cs typeface="Palatino Linotype"/>
              </a:rPr>
              <a:t>M</a:t>
            </a:r>
            <a:r>
              <a:rPr sz="550" spc="-5" dirty="0">
                <a:latin typeface="Palatino Linotype"/>
                <a:cs typeface="Palatino Linotype"/>
              </a:rPr>
              <a:t>s </a:t>
            </a:r>
            <a:r>
              <a:rPr sz="900" dirty="0">
                <a:latin typeface="Palatino Linotype"/>
                <a:cs typeface="Palatino Linotype"/>
              </a:rPr>
              <a:t>in </a:t>
            </a:r>
            <a:r>
              <a:rPr sz="900" spc="-5" dirty="0">
                <a:latin typeface="Palatino Linotype"/>
                <a:cs typeface="Palatino Linotype"/>
              </a:rPr>
              <a:t>each </a:t>
            </a:r>
            <a:r>
              <a:rPr sz="900" dirty="0">
                <a:latin typeface="Palatino Linotype"/>
                <a:cs typeface="Palatino Linotype"/>
              </a:rPr>
              <a:t>term, the </a:t>
            </a:r>
            <a:r>
              <a:rPr sz="900" spc="-5" dirty="0">
                <a:latin typeface="Palatino Linotype"/>
                <a:cs typeface="Palatino Linotype"/>
              </a:rPr>
              <a:t>total  </a:t>
            </a:r>
            <a:r>
              <a:rPr sz="900" dirty="0">
                <a:latin typeface="Palatino Linotype"/>
                <a:cs typeface="Palatino Linotype"/>
              </a:rPr>
              <a:t>degeneracy of </a:t>
            </a:r>
            <a:r>
              <a:rPr sz="900" spc="-5" dirty="0">
                <a:latin typeface="Palatino Linotype"/>
                <a:cs typeface="Palatino Linotype"/>
              </a:rPr>
              <a:t>the term </a:t>
            </a:r>
            <a:r>
              <a:rPr sz="900" dirty="0">
                <a:latin typeface="Palatino Linotype"/>
                <a:cs typeface="Palatino Linotype"/>
              </a:rPr>
              <a:t>is </a:t>
            </a:r>
            <a:r>
              <a:rPr sz="900" spc="-5" dirty="0">
                <a:latin typeface="Palatino Linotype"/>
                <a:cs typeface="Palatino Linotype"/>
              </a:rPr>
              <a:t>given by:</a:t>
            </a:r>
            <a:r>
              <a:rPr sz="900" spc="10" dirty="0">
                <a:latin typeface="Palatino Linotype"/>
                <a:cs typeface="Palatino Linotype"/>
              </a:rPr>
              <a:t> </a:t>
            </a:r>
            <a:r>
              <a:rPr sz="900" spc="-5" dirty="0">
                <a:latin typeface="Palatino Linotype"/>
                <a:cs typeface="Palatino Linotype"/>
              </a:rPr>
              <a:t>2(L+1)(2S+1).</a:t>
            </a:r>
            <a:endParaRPr sz="900">
              <a:latin typeface="Palatino Linotype"/>
              <a:cs typeface="Palatino Linotype"/>
            </a:endParaRPr>
          </a:p>
          <a:p>
            <a:pPr marL="63500" marR="174625" algn="just">
              <a:lnSpc>
                <a:spcPct val="112500"/>
              </a:lnSpc>
              <a:spcBef>
                <a:spcPts val="595"/>
              </a:spcBef>
            </a:pPr>
            <a:r>
              <a:rPr sz="900" dirty="0">
                <a:latin typeface="Palatino Linotype"/>
                <a:cs typeface="Palatino Linotype"/>
              </a:rPr>
              <a:t>Each </a:t>
            </a:r>
            <a:r>
              <a:rPr sz="900" spc="-5" dirty="0">
                <a:latin typeface="Palatino Linotype"/>
                <a:cs typeface="Palatino Linotype"/>
              </a:rPr>
              <a:t>value </a:t>
            </a:r>
            <a:r>
              <a:rPr sz="900" dirty="0">
                <a:latin typeface="Palatino Linotype"/>
                <a:cs typeface="Palatino Linotype"/>
              </a:rPr>
              <a:t>of </a:t>
            </a:r>
            <a:r>
              <a:rPr sz="900" spc="-5" dirty="0">
                <a:latin typeface="Palatino Linotype"/>
                <a:cs typeface="Palatino Linotype"/>
              </a:rPr>
              <a:t>M</a:t>
            </a:r>
            <a:r>
              <a:rPr sz="550" spc="-5" dirty="0">
                <a:latin typeface="Palatino Linotype"/>
                <a:cs typeface="Palatino Linotype"/>
              </a:rPr>
              <a:t>L </a:t>
            </a:r>
            <a:r>
              <a:rPr sz="900" spc="-5" dirty="0">
                <a:latin typeface="Palatino Linotype"/>
                <a:cs typeface="Palatino Linotype"/>
              </a:rPr>
              <a:t>occurs </a:t>
            </a:r>
            <a:r>
              <a:rPr sz="900" dirty="0">
                <a:latin typeface="Palatino Linotype"/>
                <a:cs typeface="Palatino Linotype"/>
              </a:rPr>
              <a:t>(2S+1) </a:t>
            </a:r>
            <a:r>
              <a:rPr sz="900" spc="-5" dirty="0">
                <a:latin typeface="Palatino Linotype"/>
                <a:cs typeface="Palatino Linotype"/>
              </a:rPr>
              <a:t>times </a:t>
            </a:r>
            <a:r>
              <a:rPr sz="900" dirty="0">
                <a:latin typeface="Palatino Linotype"/>
                <a:cs typeface="Palatino Linotype"/>
              </a:rPr>
              <a:t>and each </a:t>
            </a:r>
            <a:r>
              <a:rPr sz="900" spc="-5" dirty="0">
                <a:latin typeface="Palatino Linotype"/>
                <a:cs typeface="Palatino Linotype"/>
              </a:rPr>
              <a:t>value </a:t>
            </a:r>
            <a:r>
              <a:rPr sz="900" dirty="0">
                <a:latin typeface="Palatino Linotype"/>
                <a:cs typeface="Palatino Linotype"/>
              </a:rPr>
              <a:t>of M</a:t>
            </a:r>
            <a:r>
              <a:rPr sz="550" dirty="0">
                <a:latin typeface="Palatino Linotype"/>
                <a:cs typeface="Palatino Linotype"/>
              </a:rPr>
              <a:t>s </a:t>
            </a:r>
            <a:r>
              <a:rPr sz="900" dirty="0">
                <a:latin typeface="Palatino Linotype"/>
                <a:cs typeface="Palatino Linotype"/>
              </a:rPr>
              <a:t>occurs (2L+1) times in the term.  </a:t>
            </a:r>
            <a:r>
              <a:rPr sz="900" spc="-5" dirty="0">
                <a:latin typeface="Palatino Linotype"/>
                <a:cs typeface="Palatino Linotype"/>
              </a:rPr>
              <a:t>For </a:t>
            </a:r>
            <a:r>
              <a:rPr sz="825" baseline="25252" dirty="0">
                <a:latin typeface="Palatino Linotype"/>
                <a:cs typeface="Palatino Linotype"/>
              </a:rPr>
              <a:t>3</a:t>
            </a:r>
            <a:r>
              <a:rPr sz="900" dirty="0">
                <a:latin typeface="Palatino Linotype"/>
                <a:cs typeface="Palatino Linotype"/>
              </a:rPr>
              <a:t>F state, </a:t>
            </a:r>
            <a:r>
              <a:rPr sz="900" spc="-5" dirty="0">
                <a:latin typeface="Palatino Linotype"/>
                <a:cs typeface="Palatino Linotype"/>
              </a:rPr>
              <a:t>the </a:t>
            </a:r>
            <a:r>
              <a:rPr sz="900" dirty="0">
                <a:latin typeface="Palatino Linotype"/>
                <a:cs typeface="Palatino Linotype"/>
              </a:rPr>
              <a:t>total degeneracy is 3x7 =21 fold and </a:t>
            </a:r>
            <a:r>
              <a:rPr sz="900" spc="-5" dirty="0">
                <a:latin typeface="Palatino Linotype"/>
                <a:cs typeface="Palatino Linotype"/>
              </a:rPr>
              <a:t>for </a:t>
            </a:r>
            <a:r>
              <a:rPr sz="900" dirty="0">
                <a:latin typeface="Palatino Linotype"/>
                <a:cs typeface="Palatino Linotype"/>
              </a:rPr>
              <a:t>the terms </a:t>
            </a:r>
            <a:r>
              <a:rPr sz="825" spc="-7" baseline="25252" dirty="0">
                <a:latin typeface="Palatino Linotype"/>
                <a:cs typeface="Palatino Linotype"/>
              </a:rPr>
              <a:t>3</a:t>
            </a:r>
            <a:r>
              <a:rPr sz="900" spc="-5" dirty="0">
                <a:latin typeface="Palatino Linotype"/>
                <a:cs typeface="Palatino Linotype"/>
              </a:rPr>
              <a:t>P, </a:t>
            </a:r>
            <a:r>
              <a:rPr sz="825" spc="-7" baseline="25252" dirty="0">
                <a:latin typeface="Palatino Linotype"/>
                <a:cs typeface="Palatino Linotype"/>
              </a:rPr>
              <a:t>1</a:t>
            </a:r>
            <a:r>
              <a:rPr sz="900" spc="-5" dirty="0">
                <a:latin typeface="Palatino Linotype"/>
                <a:cs typeface="Palatino Linotype"/>
              </a:rPr>
              <a:t>G, </a:t>
            </a:r>
            <a:r>
              <a:rPr sz="825" baseline="25252" dirty="0">
                <a:latin typeface="Palatino Linotype"/>
                <a:cs typeface="Palatino Linotype"/>
              </a:rPr>
              <a:t>1</a:t>
            </a:r>
            <a:r>
              <a:rPr sz="900" dirty="0">
                <a:latin typeface="Palatino Linotype"/>
                <a:cs typeface="Palatino Linotype"/>
              </a:rPr>
              <a:t>D, </a:t>
            </a:r>
            <a:r>
              <a:rPr sz="825" spc="-7" baseline="25252" dirty="0">
                <a:latin typeface="Palatino Linotype"/>
                <a:cs typeface="Palatino Linotype"/>
              </a:rPr>
              <a:t>1</a:t>
            </a:r>
            <a:r>
              <a:rPr sz="900" spc="-5" dirty="0">
                <a:latin typeface="Palatino Linotype"/>
                <a:cs typeface="Palatino Linotype"/>
              </a:rPr>
              <a:t>S, the total  degeneracy </a:t>
            </a:r>
            <a:r>
              <a:rPr sz="900" dirty="0">
                <a:latin typeface="Palatino Linotype"/>
                <a:cs typeface="Palatino Linotype"/>
              </a:rPr>
              <a:t>is </a:t>
            </a:r>
            <a:r>
              <a:rPr sz="900" spc="-5" dirty="0">
                <a:latin typeface="Palatino Linotype"/>
                <a:cs typeface="Palatino Linotype"/>
              </a:rPr>
              <a:t>9,9,5,1 fold respectively. </a:t>
            </a:r>
            <a:r>
              <a:rPr sz="900" dirty="0">
                <a:latin typeface="Palatino Linotype"/>
                <a:cs typeface="Palatino Linotype"/>
              </a:rPr>
              <a:t>Each </a:t>
            </a:r>
            <a:r>
              <a:rPr sz="900" spc="-5" dirty="0">
                <a:latin typeface="Palatino Linotype"/>
                <a:cs typeface="Palatino Linotype"/>
              </a:rPr>
              <a:t>fold of degeneracy </a:t>
            </a:r>
            <a:r>
              <a:rPr sz="900" dirty="0">
                <a:latin typeface="Palatino Linotype"/>
                <a:cs typeface="Palatino Linotype"/>
              </a:rPr>
              <a:t>represents one</a:t>
            </a:r>
            <a:r>
              <a:rPr sz="900" spc="55" dirty="0">
                <a:latin typeface="Palatino Linotype"/>
                <a:cs typeface="Palatino Linotype"/>
              </a:rPr>
              <a:t> </a:t>
            </a:r>
            <a:r>
              <a:rPr sz="900" spc="-5" dirty="0">
                <a:latin typeface="Palatino Linotype"/>
                <a:cs typeface="Palatino Linotype"/>
              </a:rPr>
              <a:t>microstate.</a:t>
            </a:r>
            <a:endParaRPr sz="900">
              <a:latin typeface="Palatino Linotype"/>
              <a:cs typeface="Palatino Linotype"/>
            </a:endParaRPr>
          </a:p>
          <a:p>
            <a:pPr>
              <a:lnSpc>
                <a:spcPct val="100000"/>
              </a:lnSpc>
              <a:spcBef>
                <a:spcPts val="45"/>
              </a:spcBef>
            </a:pPr>
            <a:endParaRPr sz="1300">
              <a:latin typeface="Times New Roman"/>
              <a:cs typeface="Times New Roman"/>
            </a:endParaRPr>
          </a:p>
          <a:p>
            <a:pPr marL="63500">
              <a:lnSpc>
                <a:spcPct val="100000"/>
              </a:lnSpc>
            </a:pPr>
            <a:r>
              <a:rPr sz="1100" b="1" spc="-5" dirty="0">
                <a:latin typeface="Palatino Linotype"/>
                <a:cs typeface="Palatino Linotype"/>
              </a:rPr>
              <a:t>6. Number of</a:t>
            </a:r>
            <a:r>
              <a:rPr sz="1100" b="1" spc="5" dirty="0">
                <a:latin typeface="Palatino Linotype"/>
                <a:cs typeface="Palatino Linotype"/>
              </a:rPr>
              <a:t> </a:t>
            </a:r>
            <a:r>
              <a:rPr sz="1100" b="1" spc="-5" dirty="0">
                <a:latin typeface="Palatino Linotype"/>
                <a:cs typeface="Palatino Linotype"/>
              </a:rPr>
              <a:t>microstates</a:t>
            </a:r>
            <a:endParaRPr sz="1100">
              <a:latin typeface="Palatino Linotype"/>
              <a:cs typeface="Palatino Linotype"/>
            </a:endParaRPr>
          </a:p>
          <a:p>
            <a:pPr marL="63500" marR="173990" algn="just">
              <a:lnSpc>
                <a:spcPct val="112400"/>
              </a:lnSpc>
              <a:spcBef>
                <a:spcPts val="625"/>
              </a:spcBef>
            </a:pPr>
            <a:r>
              <a:rPr sz="900" dirty="0">
                <a:latin typeface="Palatino Linotype"/>
                <a:cs typeface="Palatino Linotype"/>
              </a:rPr>
              <a:t>The electrons </a:t>
            </a:r>
            <a:r>
              <a:rPr sz="900" spc="-5" dirty="0">
                <a:latin typeface="Palatino Linotype"/>
                <a:cs typeface="Palatino Linotype"/>
              </a:rPr>
              <a:t>may </a:t>
            </a:r>
            <a:r>
              <a:rPr sz="900" dirty="0">
                <a:latin typeface="Palatino Linotype"/>
                <a:cs typeface="Palatino Linotype"/>
              </a:rPr>
              <a:t>be filled in orbitals by </a:t>
            </a:r>
            <a:r>
              <a:rPr sz="900" spc="-5" dirty="0">
                <a:latin typeface="Palatino Linotype"/>
                <a:cs typeface="Palatino Linotype"/>
              </a:rPr>
              <a:t>different arrangements </a:t>
            </a:r>
            <a:r>
              <a:rPr sz="900" dirty="0">
                <a:latin typeface="Palatino Linotype"/>
                <a:cs typeface="Palatino Linotype"/>
              </a:rPr>
              <a:t>since the orbitals have  different </a:t>
            </a:r>
            <a:r>
              <a:rPr sz="900" spc="-5" dirty="0">
                <a:latin typeface="Palatino Linotype"/>
                <a:cs typeface="Palatino Linotype"/>
              </a:rPr>
              <a:t>m</a:t>
            </a:r>
            <a:r>
              <a:rPr sz="550" spc="-5" dirty="0">
                <a:latin typeface="Palatino Linotype"/>
                <a:cs typeface="Palatino Linotype"/>
              </a:rPr>
              <a:t>l </a:t>
            </a:r>
            <a:r>
              <a:rPr sz="900" spc="-5" dirty="0">
                <a:latin typeface="Palatino Linotype"/>
                <a:cs typeface="Palatino Linotype"/>
              </a:rPr>
              <a:t>values </a:t>
            </a:r>
            <a:r>
              <a:rPr sz="900" dirty="0">
                <a:latin typeface="Palatino Linotype"/>
                <a:cs typeface="Palatino Linotype"/>
              </a:rPr>
              <a:t>and </a:t>
            </a:r>
            <a:r>
              <a:rPr sz="900" spc="-5" dirty="0">
                <a:latin typeface="Palatino Linotype"/>
                <a:cs typeface="Palatino Linotype"/>
              </a:rPr>
              <a:t>electrons may </a:t>
            </a:r>
            <a:r>
              <a:rPr sz="900" dirty="0">
                <a:latin typeface="Palatino Linotype"/>
                <a:cs typeface="Palatino Linotype"/>
              </a:rPr>
              <a:t>also </a:t>
            </a:r>
            <a:r>
              <a:rPr sz="900" spc="-5" dirty="0">
                <a:latin typeface="Palatino Linotype"/>
                <a:cs typeface="Palatino Linotype"/>
              </a:rPr>
              <a:t>occupy singly </a:t>
            </a:r>
            <a:r>
              <a:rPr sz="900" dirty="0">
                <a:latin typeface="Palatino Linotype"/>
                <a:cs typeface="Palatino Linotype"/>
              </a:rPr>
              <a:t>or </a:t>
            </a:r>
            <a:r>
              <a:rPr sz="900" spc="-5" dirty="0">
                <a:latin typeface="Palatino Linotype"/>
                <a:cs typeface="Palatino Linotype"/>
              </a:rPr>
              <a:t>get </a:t>
            </a:r>
            <a:r>
              <a:rPr sz="900" dirty="0">
                <a:latin typeface="Palatino Linotype"/>
                <a:cs typeface="Palatino Linotype"/>
              </a:rPr>
              <a:t>paired. Each different </a:t>
            </a:r>
            <a:r>
              <a:rPr sz="900" spc="-5" dirty="0">
                <a:latin typeface="Palatino Linotype"/>
                <a:cs typeface="Palatino Linotype"/>
              </a:rPr>
              <a:t>type  </a:t>
            </a:r>
            <a:r>
              <a:rPr sz="900" dirty="0">
                <a:latin typeface="Palatino Linotype"/>
                <a:cs typeface="Palatino Linotype"/>
              </a:rPr>
              <a:t>of </a:t>
            </a:r>
            <a:r>
              <a:rPr sz="900" spc="-5" dirty="0">
                <a:latin typeface="Palatino Linotype"/>
                <a:cs typeface="Palatino Linotype"/>
              </a:rPr>
              <a:t>electronic arrangement gives </a:t>
            </a:r>
            <a:r>
              <a:rPr sz="900" dirty="0">
                <a:latin typeface="Palatino Linotype"/>
                <a:cs typeface="Palatino Linotype"/>
              </a:rPr>
              <a:t>rise to a </a:t>
            </a:r>
            <a:r>
              <a:rPr sz="900" spc="-5" dirty="0">
                <a:latin typeface="Palatino Linotype"/>
                <a:cs typeface="Palatino Linotype"/>
              </a:rPr>
              <a:t>microstate. Thus each </a:t>
            </a:r>
            <a:r>
              <a:rPr sz="900" dirty="0">
                <a:latin typeface="Palatino Linotype"/>
                <a:cs typeface="Palatino Linotype"/>
              </a:rPr>
              <a:t>electronic </a:t>
            </a:r>
            <a:r>
              <a:rPr sz="900" spc="-5" dirty="0">
                <a:latin typeface="Palatino Linotype"/>
                <a:cs typeface="Palatino Linotype"/>
              </a:rPr>
              <a:t>configuration </a:t>
            </a:r>
            <a:r>
              <a:rPr sz="900" dirty="0">
                <a:latin typeface="Palatino Linotype"/>
                <a:cs typeface="Palatino Linotype"/>
              </a:rPr>
              <a:t>will  </a:t>
            </a:r>
            <a:r>
              <a:rPr sz="900" spc="-5" dirty="0">
                <a:latin typeface="Palatino Linotype"/>
                <a:cs typeface="Palatino Linotype"/>
              </a:rPr>
              <a:t>have </a:t>
            </a:r>
            <a:r>
              <a:rPr sz="900" dirty="0">
                <a:latin typeface="Palatino Linotype"/>
                <a:cs typeface="Palatino Linotype"/>
              </a:rPr>
              <a:t>a </a:t>
            </a:r>
            <a:r>
              <a:rPr sz="900" spc="-5" dirty="0">
                <a:latin typeface="Palatino Linotype"/>
                <a:cs typeface="Palatino Linotype"/>
              </a:rPr>
              <a:t>fixed number of microstates. The numbers of microstates for </a:t>
            </a:r>
            <a:r>
              <a:rPr sz="900" dirty="0">
                <a:latin typeface="Palatino Linotype"/>
                <a:cs typeface="Palatino Linotype"/>
              </a:rPr>
              <a:t>p</a:t>
            </a:r>
            <a:r>
              <a:rPr sz="825" baseline="25252" dirty="0">
                <a:latin typeface="Palatino Linotype"/>
                <a:cs typeface="Palatino Linotype"/>
              </a:rPr>
              <a:t>2 </a:t>
            </a:r>
            <a:r>
              <a:rPr sz="900" spc="-5" dirty="0">
                <a:latin typeface="Palatino Linotype"/>
                <a:cs typeface="Palatino Linotype"/>
              </a:rPr>
              <a:t>configuration </a:t>
            </a:r>
            <a:r>
              <a:rPr sz="900" dirty="0">
                <a:latin typeface="Palatino Linotype"/>
                <a:cs typeface="Palatino Linotype"/>
              </a:rPr>
              <a:t>are  </a:t>
            </a:r>
            <a:r>
              <a:rPr sz="900" spc="-5" dirty="0">
                <a:latin typeface="Palatino Linotype"/>
                <a:cs typeface="Palatino Linotype"/>
              </a:rPr>
              <a:t>given </a:t>
            </a:r>
            <a:r>
              <a:rPr sz="900" dirty="0">
                <a:latin typeface="Palatino Linotype"/>
                <a:cs typeface="Palatino Linotype"/>
              </a:rPr>
              <a:t>in </a:t>
            </a:r>
            <a:r>
              <a:rPr sz="900" spc="-5" dirty="0">
                <a:latin typeface="Palatino Linotype"/>
                <a:cs typeface="Palatino Linotype"/>
              </a:rPr>
              <a:t>Table-2 </a:t>
            </a:r>
            <a:r>
              <a:rPr sz="900" dirty="0">
                <a:latin typeface="Palatino Linotype"/>
                <a:cs typeface="Palatino Linotype"/>
              </a:rPr>
              <a:t>(for </a:t>
            </a:r>
            <a:r>
              <a:rPr sz="900" spc="-5" dirty="0">
                <a:latin typeface="Palatino Linotype"/>
                <a:cs typeface="Palatino Linotype"/>
              </a:rPr>
              <a:t>both </a:t>
            </a:r>
            <a:r>
              <a:rPr sz="900" dirty="0">
                <a:latin typeface="Palatino Linotype"/>
                <a:cs typeface="Palatino Linotype"/>
              </a:rPr>
              <a:t>excited and </a:t>
            </a:r>
            <a:r>
              <a:rPr sz="900" spc="-5" dirty="0">
                <a:latin typeface="Palatino Linotype"/>
                <a:cs typeface="Palatino Linotype"/>
              </a:rPr>
              <a:t>ground</a:t>
            </a:r>
            <a:r>
              <a:rPr sz="900" dirty="0">
                <a:latin typeface="Palatino Linotype"/>
                <a:cs typeface="Palatino Linotype"/>
              </a:rPr>
              <a:t> </a:t>
            </a:r>
            <a:r>
              <a:rPr sz="900" spc="-5" dirty="0">
                <a:latin typeface="Palatino Linotype"/>
                <a:cs typeface="Palatino Linotype"/>
              </a:rPr>
              <a:t>states).</a:t>
            </a:r>
            <a:endParaRPr sz="900">
              <a:latin typeface="Palatino Linotype"/>
              <a:cs typeface="Palatino Linotype"/>
            </a:endParaRPr>
          </a:p>
        </p:txBody>
      </p:sp>
      <p:graphicFrame>
        <p:nvGraphicFramePr>
          <p:cNvPr id="3" name="object 3"/>
          <p:cNvGraphicFramePr>
            <a:graphicFrameLocks noGrp="1"/>
          </p:cNvGraphicFramePr>
          <p:nvPr/>
        </p:nvGraphicFramePr>
        <p:xfrm>
          <a:off x="717041" y="3392995"/>
          <a:ext cx="4681214" cy="1086610"/>
        </p:xfrm>
        <a:graphic>
          <a:graphicData uri="http://schemas.openxmlformats.org/drawingml/2006/table">
            <a:tbl>
              <a:tblPr firstRow="1" bandRow="1">
                <a:tableStyleId>{2D5ABB26-0587-4C30-8999-92F81FD0307C}</a:tableStyleId>
              </a:tblPr>
              <a:tblGrid>
                <a:gridCol w="358775">
                  <a:extLst>
                    <a:ext uri="{9D8B030D-6E8A-4147-A177-3AD203B41FA5}">
                      <a16:colId xmlns:a16="http://schemas.microsoft.com/office/drawing/2014/main" val="20000"/>
                    </a:ext>
                  </a:extLst>
                </a:gridCol>
                <a:gridCol w="358775">
                  <a:extLst>
                    <a:ext uri="{9D8B030D-6E8A-4147-A177-3AD203B41FA5}">
                      <a16:colId xmlns:a16="http://schemas.microsoft.com/office/drawing/2014/main" val="20001"/>
                    </a:ext>
                  </a:extLst>
                </a:gridCol>
                <a:gridCol w="240665">
                  <a:extLst>
                    <a:ext uri="{9D8B030D-6E8A-4147-A177-3AD203B41FA5}">
                      <a16:colId xmlns:a16="http://schemas.microsoft.com/office/drawing/2014/main" val="20002"/>
                    </a:ext>
                  </a:extLst>
                </a:gridCol>
                <a:gridCol w="274320">
                  <a:extLst>
                    <a:ext uri="{9D8B030D-6E8A-4147-A177-3AD203B41FA5}">
                      <a16:colId xmlns:a16="http://schemas.microsoft.com/office/drawing/2014/main" val="20003"/>
                    </a:ext>
                  </a:extLst>
                </a:gridCol>
                <a:gridCol w="342265">
                  <a:extLst>
                    <a:ext uri="{9D8B030D-6E8A-4147-A177-3AD203B41FA5}">
                      <a16:colId xmlns:a16="http://schemas.microsoft.com/office/drawing/2014/main" val="20004"/>
                    </a:ext>
                  </a:extLst>
                </a:gridCol>
                <a:gridCol w="210184">
                  <a:extLst>
                    <a:ext uri="{9D8B030D-6E8A-4147-A177-3AD203B41FA5}">
                      <a16:colId xmlns:a16="http://schemas.microsoft.com/office/drawing/2014/main" val="20005"/>
                    </a:ext>
                  </a:extLst>
                </a:gridCol>
                <a:gridCol w="270510">
                  <a:extLst>
                    <a:ext uri="{9D8B030D-6E8A-4147-A177-3AD203B41FA5}">
                      <a16:colId xmlns:a16="http://schemas.microsoft.com/office/drawing/2014/main" val="20006"/>
                    </a:ext>
                  </a:extLst>
                </a:gridCol>
                <a:gridCol w="342264">
                  <a:extLst>
                    <a:ext uri="{9D8B030D-6E8A-4147-A177-3AD203B41FA5}">
                      <a16:colId xmlns:a16="http://schemas.microsoft.com/office/drawing/2014/main" val="20007"/>
                    </a:ext>
                  </a:extLst>
                </a:gridCol>
                <a:gridCol w="210185">
                  <a:extLst>
                    <a:ext uri="{9D8B030D-6E8A-4147-A177-3AD203B41FA5}">
                      <a16:colId xmlns:a16="http://schemas.microsoft.com/office/drawing/2014/main" val="20008"/>
                    </a:ext>
                  </a:extLst>
                </a:gridCol>
                <a:gridCol w="270510">
                  <a:extLst>
                    <a:ext uri="{9D8B030D-6E8A-4147-A177-3AD203B41FA5}">
                      <a16:colId xmlns:a16="http://schemas.microsoft.com/office/drawing/2014/main" val="20009"/>
                    </a:ext>
                  </a:extLst>
                </a:gridCol>
                <a:gridCol w="293369">
                  <a:extLst>
                    <a:ext uri="{9D8B030D-6E8A-4147-A177-3AD203B41FA5}">
                      <a16:colId xmlns:a16="http://schemas.microsoft.com/office/drawing/2014/main" val="20010"/>
                    </a:ext>
                  </a:extLst>
                </a:gridCol>
                <a:gridCol w="323215">
                  <a:extLst>
                    <a:ext uri="{9D8B030D-6E8A-4147-A177-3AD203B41FA5}">
                      <a16:colId xmlns:a16="http://schemas.microsoft.com/office/drawing/2014/main" val="20011"/>
                    </a:ext>
                  </a:extLst>
                </a:gridCol>
                <a:gridCol w="274320">
                  <a:extLst>
                    <a:ext uri="{9D8B030D-6E8A-4147-A177-3AD203B41FA5}">
                      <a16:colId xmlns:a16="http://schemas.microsoft.com/office/drawing/2014/main" val="20012"/>
                    </a:ext>
                  </a:extLst>
                </a:gridCol>
                <a:gridCol w="342264">
                  <a:extLst>
                    <a:ext uri="{9D8B030D-6E8A-4147-A177-3AD203B41FA5}">
                      <a16:colId xmlns:a16="http://schemas.microsoft.com/office/drawing/2014/main" val="20013"/>
                    </a:ext>
                  </a:extLst>
                </a:gridCol>
                <a:gridCol w="284479">
                  <a:extLst>
                    <a:ext uri="{9D8B030D-6E8A-4147-A177-3AD203B41FA5}">
                      <a16:colId xmlns:a16="http://schemas.microsoft.com/office/drawing/2014/main" val="20014"/>
                    </a:ext>
                  </a:extLst>
                </a:gridCol>
                <a:gridCol w="285114">
                  <a:extLst>
                    <a:ext uri="{9D8B030D-6E8A-4147-A177-3AD203B41FA5}">
                      <a16:colId xmlns:a16="http://schemas.microsoft.com/office/drawing/2014/main" val="20015"/>
                    </a:ext>
                  </a:extLst>
                </a:gridCol>
              </a:tblGrid>
              <a:tr h="387095">
                <a:tc>
                  <a:txBody>
                    <a:bodyPr/>
                    <a:lstStyle/>
                    <a:p>
                      <a:pPr marL="36195">
                        <a:lnSpc>
                          <a:spcPct val="100000"/>
                        </a:lnSpc>
                        <a:spcBef>
                          <a:spcPts val="359"/>
                        </a:spcBef>
                      </a:pPr>
                      <a:r>
                        <a:rPr sz="900" spc="-5" dirty="0">
                          <a:latin typeface="Palatino Linotype"/>
                          <a:cs typeface="Palatino Linotype"/>
                        </a:rPr>
                        <a:t>m</a:t>
                      </a:r>
                      <a:r>
                        <a:rPr sz="550" spc="-5" dirty="0">
                          <a:latin typeface="Palatino Linotype"/>
                          <a:cs typeface="Palatino Linotype"/>
                        </a:rPr>
                        <a:t>l</a:t>
                      </a:r>
                      <a:endParaRPr sz="550">
                        <a:latin typeface="Palatino Linotype"/>
                        <a:cs typeface="Palatino Linotype"/>
                      </a:endParaRPr>
                    </a:p>
                    <a:p>
                      <a:pPr marL="36195">
                        <a:lnSpc>
                          <a:spcPct val="100000"/>
                        </a:lnSpc>
                        <a:spcBef>
                          <a:spcPts val="130"/>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993265"/>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marL="88900">
                        <a:lnSpc>
                          <a:spcPct val="100000"/>
                        </a:lnSpc>
                        <a:spcBef>
                          <a:spcPts val="785"/>
                        </a:spcBef>
                      </a:pPr>
                      <a:r>
                        <a:rPr sz="1050" dirty="0">
                          <a:latin typeface="MS UI Gothic"/>
                          <a:cs typeface="MS UI Gothic"/>
                        </a:rPr>
                        <a:t>↑</a:t>
                      </a:r>
                      <a:endParaRPr sz="1050">
                        <a:latin typeface="MS UI Gothic"/>
                        <a:cs typeface="MS UI Gothic"/>
                      </a:endParaRPr>
                    </a:p>
                  </a:txBody>
                  <a:tcPr marL="0" marR="0" marT="99695"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marL="105410">
                        <a:lnSpc>
                          <a:spcPct val="100000"/>
                        </a:lnSpc>
                        <a:spcBef>
                          <a:spcPts val="785"/>
                        </a:spcBef>
                      </a:pPr>
                      <a:r>
                        <a:rPr sz="1050" dirty="0">
                          <a:latin typeface="MS UI Gothic"/>
                          <a:cs typeface="MS UI Gothic"/>
                        </a:rPr>
                        <a:t>↑</a:t>
                      </a:r>
                      <a:endParaRPr sz="1050">
                        <a:latin typeface="MS UI Gothic"/>
                        <a:cs typeface="MS UI Gothic"/>
                      </a:endParaRPr>
                    </a:p>
                  </a:txBody>
                  <a:tcPr marL="0" marR="0" marT="99695"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marL="73660">
                        <a:lnSpc>
                          <a:spcPct val="100000"/>
                        </a:lnSpc>
                        <a:spcBef>
                          <a:spcPts val="785"/>
                        </a:spcBef>
                      </a:pPr>
                      <a:r>
                        <a:rPr sz="1050" dirty="0">
                          <a:latin typeface="MS UI Gothic"/>
                          <a:cs typeface="MS UI Gothic"/>
                        </a:rPr>
                        <a:t>↓</a:t>
                      </a:r>
                      <a:endParaRPr sz="1050">
                        <a:latin typeface="MS UI Gothic"/>
                        <a:cs typeface="MS UI Gothic"/>
                      </a:endParaRPr>
                    </a:p>
                  </a:txBody>
                  <a:tcPr marL="0" marR="0" marT="99695"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marL="104139">
                        <a:lnSpc>
                          <a:spcPct val="100000"/>
                        </a:lnSpc>
                        <a:spcBef>
                          <a:spcPts val="785"/>
                        </a:spcBef>
                      </a:pPr>
                      <a:r>
                        <a:rPr sz="1050" dirty="0">
                          <a:latin typeface="MS UI Gothic"/>
                          <a:cs typeface="MS UI Gothic"/>
                        </a:rPr>
                        <a:t>↓</a:t>
                      </a:r>
                      <a:endParaRPr sz="1050">
                        <a:latin typeface="MS UI Gothic"/>
                        <a:cs typeface="MS UI Gothic"/>
                      </a:endParaRPr>
                    </a:p>
                  </a:txBody>
                  <a:tcPr marL="0" marR="0" marT="99695"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marL="73660">
                        <a:lnSpc>
                          <a:spcPct val="100000"/>
                        </a:lnSpc>
                        <a:spcBef>
                          <a:spcPts val="785"/>
                        </a:spcBef>
                      </a:pPr>
                      <a:r>
                        <a:rPr sz="1050" dirty="0">
                          <a:latin typeface="MS UI Gothic"/>
                          <a:cs typeface="MS UI Gothic"/>
                        </a:rPr>
                        <a:t>↓</a:t>
                      </a:r>
                      <a:endParaRPr sz="1050">
                        <a:latin typeface="MS UI Gothic"/>
                        <a:cs typeface="MS UI Gothic"/>
                      </a:endParaRPr>
                    </a:p>
                  </a:txBody>
                  <a:tcPr marL="0" marR="0" marT="99695"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marL="73660" algn="ctr">
                        <a:lnSpc>
                          <a:spcPct val="100000"/>
                        </a:lnSpc>
                        <a:spcBef>
                          <a:spcPts val="785"/>
                        </a:spcBef>
                      </a:pPr>
                      <a:r>
                        <a:rPr sz="1050" dirty="0">
                          <a:latin typeface="MS UI Gothic"/>
                          <a:cs typeface="MS UI Gothic"/>
                        </a:rPr>
                        <a:t>↓</a:t>
                      </a:r>
                      <a:endParaRPr sz="1050">
                        <a:latin typeface="MS UI Gothic"/>
                        <a:cs typeface="MS UI Gothic"/>
                      </a:endParaRPr>
                    </a:p>
                  </a:txBody>
                  <a:tcPr marL="0" marR="0" marT="99695"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marL="105410">
                        <a:lnSpc>
                          <a:spcPct val="100000"/>
                        </a:lnSpc>
                        <a:spcBef>
                          <a:spcPts val="785"/>
                        </a:spcBef>
                      </a:pPr>
                      <a:r>
                        <a:rPr sz="1050" dirty="0">
                          <a:latin typeface="MS UI Gothic"/>
                          <a:cs typeface="MS UI Gothic"/>
                        </a:rPr>
                        <a:t>↑</a:t>
                      </a:r>
                      <a:endParaRPr sz="1050">
                        <a:latin typeface="MS UI Gothic"/>
                        <a:cs typeface="MS UI Gothic"/>
                      </a:endParaRPr>
                    </a:p>
                  </a:txBody>
                  <a:tcPr marL="0" marR="0" marT="99695"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tc>
                  <a:txBody>
                    <a:bodyPr/>
                    <a:lstStyle/>
                    <a:p>
                      <a:pPr marL="80645">
                        <a:lnSpc>
                          <a:spcPct val="100000"/>
                        </a:lnSpc>
                        <a:spcBef>
                          <a:spcPts val="785"/>
                        </a:spcBef>
                      </a:pPr>
                      <a:r>
                        <a:rPr sz="1050" spc="-590" dirty="0">
                          <a:latin typeface="MS UI Gothic"/>
                          <a:cs typeface="MS UI Gothic"/>
                        </a:rPr>
                        <a:t>↑</a:t>
                      </a:r>
                      <a:r>
                        <a:rPr sz="1050" dirty="0">
                          <a:latin typeface="MS UI Gothic"/>
                          <a:cs typeface="MS UI Gothic"/>
                        </a:rPr>
                        <a:t>↓</a:t>
                      </a:r>
                      <a:endParaRPr sz="1050">
                        <a:latin typeface="MS UI Gothic"/>
                        <a:cs typeface="MS UI Gothic"/>
                      </a:endParaRPr>
                    </a:p>
                  </a:txBody>
                  <a:tcPr marL="0" marR="0" marT="99695" marB="0">
                    <a:lnL w="6350">
                      <a:solidFill>
                        <a:srgbClr val="993265"/>
                      </a:solidFill>
                      <a:prstDash val="solid"/>
                    </a:lnL>
                    <a:lnR w="6350">
                      <a:solidFill>
                        <a:srgbClr val="993265"/>
                      </a:solidFill>
                      <a:prstDash val="solid"/>
                    </a:lnR>
                    <a:lnT w="6350">
                      <a:solidFill>
                        <a:srgbClr val="993265"/>
                      </a:solidFill>
                      <a:prstDash val="solid"/>
                    </a:lnT>
                    <a:lnB w="6350">
                      <a:solidFill>
                        <a:srgbClr val="993265"/>
                      </a:solidFill>
                      <a:prstDash val="solid"/>
                    </a:lnB>
                  </a:tcPr>
                </a:tc>
                <a:extLst>
                  <a:ext uri="{0D108BD9-81ED-4DB2-BD59-A6C34878D82A}">
                    <a16:rowId xmlns:a16="http://schemas.microsoft.com/office/drawing/2014/main" val="10000"/>
                  </a:ext>
                </a:extLst>
              </a:tr>
              <a:tr h="233172">
                <a:tc>
                  <a:txBody>
                    <a:bodyPr/>
                    <a:lstStyle/>
                    <a:p>
                      <a:pPr marL="36195">
                        <a:lnSpc>
                          <a:spcPct val="100000"/>
                        </a:lnSpc>
                        <a:spcBef>
                          <a:spcPts val="359"/>
                        </a:spcBef>
                      </a:pPr>
                      <a:r>
                        <a:rPr sz="900" dirty="0">
                          <a:latin typeface="Palatino Linotype"/>
                          <a:cs typeface="Palatino Linotype"/>
                        </a:rPr>
                        <a:t>0</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00"/>
                      </a:solidFill>
                      <a:prstDash val="solid"/>
                    </a:lnT>
                    <a:lnB w="6350">
                      <a:solidFill>
                        <a:srgbClr val="0000FF"/>
                      </a:solidFill>
                      <a:prstDash val="solid"/>
                    </a:lnB>
                  </a:tcPr>
                </a:tc>
                <a:tc>
                  <a:txBody>
                    <a:bodyPr/>
                    <a:lstStyle/>
                    <a:p>
                      <a:pPr marL="147955">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marL="10541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marL="13970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marL="104139">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marL="13970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marL="73660" algn="ctr">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marL="11557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marL="13081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marL="10541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marL="79375">
                        <a:lnSpc>
                          <a:spcPct val="100000"/>
                        </a:lnSpc>
                        <a:spcBef>
                          <a:spcPts val="180"/>
                        </a:spcBef>
                      </a:pPr>
                      <a:r>
                        <a:rPr sz="1050" spc="-590" dirty="0">
                          <a:latin typeface="MS UI Gothic"/>
                          <a:cs typeface="MS UI Gothic"/>
                        </a:rPr>
                        <a:t>↑</a:t>
                      </a:r>
                      <a:r>
                        <a:rPr sz="1050" dirty="0">
                          <a:latin typeface="MS UI Gothic"/>
                          <a:cs typeface="MS UI Gothic"/>
                        </a:rPr>
                        <a:t>↓</a:t>
                      </a:r>
                      <a:endParaRPr sz="1050">
                        <a:latin typeface="MS UI Gothic"/>
                        <a:cs typeface="MS UI Gothic"/>
                      </a:endParaRPr>
                    </a:p>
                  </a:txBody>
                  <a:tcPr marL="0" marR="0" marT="2286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993265"/>
                      </a:solidFill>
                      <a:prstDash val="solid"/>
                    </a:lnT>
                    <a:lnB w="6350">
                      <a:solidFill>
                        <a:srgbClr val="0000FF"/>
                      </a:solidFill>
                      <a:prstDash val="solid"/>
                    </a:lnB>
                  </a:tcPr>
                </a:tc>
                <a:extLst>
                  <a:ext uri="{0D108BD9-81ED-4DB2-BD59-A6C34878D82A}">
                    <a16:rowId xmlns:a16="http://schemas.microsoft.com/office/drawing/2014/main" val="10001"/>
                  </a:ext>
                </a:extLst>
              </a:tr>
              <a:tr h="233171">
                <a:tc>
                  <a:txBody>
                    <a:bodyPr/>
                    <a:lstStyle/>
                    <a:p>
                      <a:pPr marL="36195">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marL="147955">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marL="8890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marL="13970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marL="7366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marL="13970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marL="7366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marL="11557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marL="130810">
                        <a:lnSpc>
                          <a:spcPct val="100000"/>
                        </a:lnSpc>
                        <a:spcBef>
                          <a:spcPts val="180"/>
                        </a:spcBef>
                      </a:pPr>
                      <a:r>
                        <a:rPr sz="1050" dirty="0">
                          <a:latin typeface="MS UI Gothic"/>
                          <a:cs typeface="MS UI Gothic"/>
                        </a:rPr>
                        <a:t>↓</a:t>
                      </a:r>
                      <a:endParaRPr sz="1050">
                        <a:latin typeface="MS UI Gothic"/>
                        <a:cs typeface="MS UI Gothic"/>
                      </a:endParaRPr>
                    </a:p>
                  </a:txBody>
                  <a:tcPr marL="0" marR="0" marT="2286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marL="108585">
                        <a:lnSpc>
                          <a:spcPct val="100000"/>
                        </a:lnSpc>
                        <a:spcBef>
                          <a:spcPts val="180"/>
                        </a:spcBef>
                      </a:pPr>
                      <a:r>
                        <a:rPr sz="1050" spc="-280" dirty="0">
                          <a:latin typeface="MS UI Gothic"/>
                          <a:cs typeface="MS UI Gothic"/>
                        </a:rPr>
                        <a:t>↑↓</a:t>
                      </a:r>
                      <a:endParaRPr sz="1050">
                        <a:latin typeface="MS UI Gothic"/>
                        <a:cs typeface="MS UI Gothic"/>
                      </a:endParaRPr>
                    </a:p>
                  </a:txBody>
                  <a:tcPr marL="0" marR="0" marT="2286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FF"/>
                      </a:solidFill>
                      <a:prstDash val="solid"/>
                    </a:lnL>
                    <a:lnR w="6350">
                      <a:solidFill>
                        <a:srgbClr val="0000FF"/>
                      </a:solidFill>
                      <a:prstDash val="solid"/>
                    </a:lnR>
                    <a:lnT w="6350">
                      <a:solidFill>
                        <a:srgbClr val="0000FF"/>
                      </a:solidFill>
                      <a:prstDash val="solid"/>
                    </a:lnT>
                    <a:lnB w="6350">
                      <a:solidFill>
                        <a:srgbClr val="0000FF"/>
                      </a:solidFill>
                      <a:prstDash val="solid"/>
                    </a:lnB>
                  </a:tcPr>
                </a:tc>
                <a:extLst>
                  <a:ext uri="{0D108BD9-81ED-4DB2-BD59-A6C34878D82A}">
                    <a16:rowId xmlns:a16="http://schemas.microsoft.com/office/drawing/2014/main" val="10002"/>
                  </a:ext>
                </a:extLst>
              </a:tr>
              <a:tr h="233172">
                <a:tc>
                  <a:txBody>
                    <a:bodyPr/>
                    <a:lstStyle/>
                    <a:p>
                      <a:pPr marL="36195">
                        <a:lnSpc>
                          <a:spcPct val="100000"/>
                        </a:lnSpc>
                        <a:spcBef>
                          <a:spcPts val="359"/>
                        </a:spcBef>
                      </a:pPr>
                      <a:r>
                        <a:rPr sz="900" spc="-5" dirty="0">
                          <a:latin typeface="Palatino Linotype"/>
                          <a:cs typeface="Palatino Linotype"/>
                        </a:rPr>
                        <a:t>m</a:t>
                      </a:r>
                      <a:r>
                        <a:rPr sz="550" spc="-5" dirty="0">
                          <a:latin typeface="Palatino Linotype"/>
                          <a:cs typeface="Palatino Linotype"/>
                        </a:rPr>
                        <a:t>L</a:t>
                      </a:r>
                      <a:endParaRPr sz="55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121285">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90805">
                        <a:lnSpc>
                          <a:spcPct val="100000"/>
                        </a:lnSpc>
                        <a:spcBef>
                          <a:spcPts val="359"/>
                        </a:spcBef>
                      </a:pPr>
                      <a:r>
                        <a:rPr sz="900" dirty="0">
                          <a:latin typeface="Palatino Linotype"/>
                          <a:cs typeface="Palatino Linotype"/>
                        </a:rPr>
                        <a:t>0</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88900">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113030">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75565">
                        <a:lnSpc>
                          <a:spcPct val="100000"/>
                        </a:lnSpc>
                        <a:spcBef>
                          <a:spcPts val="359"/>
                        </a:spcBef>
                      </a:pPr>
                      <a:r>
                        <a:rPr sz="900" dirty="0">
                          <a:latin typeface="Palatino Linotype"/>
                          <a:cs typeface="Palatino Linotype"/>
                        </a:rPr>
                        <a:t>0</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86360">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113030">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75565">
                        <a:lnSpc>
                          <a:spcPct val="100000"/>
                        </a:lnSpc>
                        <a:spcBef>
                          <a:spcPts val="359"/>
                        </a:spcBef>
                      </a:pPr>
                      <a:r>
                        <a:rPr sz="900" dirty="0">
                          <a:latin typeface="Palatino Linotype"/>
                          <a:cs typeface="Palatino Linotype"/>
                        </a:rPr>
                        <a:t>0</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algn="ctr">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88900">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104139">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88900">
                        <a:lnSpc>
                          <a:spcPct val="100000"/>
                        </a:lnSpc>
                        <a:spcBef>
                          <a:spcPts val="359"/>
                        </a:spcBef>
                      </a:pPr>
                      <a:r>
                        <a:rPr sz="900" dirty="0">
                          <a:latin typeface="Palatino Linotype"/>
                          <a:cs typeface="Palatino Linotype"/>
                        </a:rPr>
                        <a:t>-1</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113030">
                        <a:lnSpc>
                          <a:spcPct val="100000"/>
                        </a:lnSpc>
                        <a:spcBef>
                          <a:spcPts val="359"/>
                        </a:spcBef>
                      </a:pPr>
                      <a:r>
                        <a:rPr sz="900" dirty="0">
                          <a:latin typeface="Palatino Linotype"/>
                          <a:cs typeface="Palatino Linotype"/>
                        </a:rPr>
                        <a:t>+2</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marL="112395">
                        <a:lnSpc>
                          <a:spcPct val="100000"/>
                        </a:lnSpc>
                        <a:spcBef>
                          <a:spcPts val="359"/>
                        </a:spcBef>
                      </a:pPr>
                      <a:r>
                        <a:rPr sz="900" dirty="0">
                          <a:latin typeface="Palatino Linotype"/>
                          <a:cs typeface="Palatino Linotype"/>
                        </a:rPr>
                        <a:t>0</a:t>
                      </a:r>
                      <a:endParaRPr sz="900">
                        <a:latin typeface="Palatino Linotype"/>
                        <a:cs typeface="Palatino Linotype"/>
                      </a:endParaRPr>
                    </a:p>
                  </a:txBody>
                  <a:tcPr marL="0" marR="0" marT="45719"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FF"/>
                      </a:solidFill>
                      <a:prstDash val="solid"/>
                    </a:lnT>
                    <a:lnB w="6350">
                      <a:solidFill>
                        <a:srgbClr val="000000"/>
                      </a:solidFill>
                      <a:prstDash val="solid"/>
                    </a:lnB>
                  </a:tcPr>
                </a:tc>
                <a:extLst>
                  <a:ext uri="{0D108BD9-81ED-4DB2-BD59-A6C34878D82A}">
                    <a16:rowId xmlns:a16="http://schemas.microsoft.com/office/drawing/2014/main" val="10003"/>
                  </a:ext>
                </a:extLst>
              </a:tr>
            </a:tbl>
          </a:graphicData>
        </a:graphic>
      </p:graphicFrame>
      <p:sp>
        <p:nvSpPr>
          <p:cNvPr id="4" name="object 4"/>
          <p:cNvSpPr txBox="1"/>
          <p:nvPr/>
        </p:nvSpPr>
        <p:spPr>
          <a:xfrm>
            <a:off x="669290" y="4529391"/>
            <a:ext cx="4783455" cy="876935"/>
          </a:xfrm>
          <a:prstGeom prst="rect">
            <a:avLst/>
          </a:prstGeom>
        </p:spPr>
        <p:txBody>
          <a:bodyPr vert="horz" wrap="square" lIns="0" tIns="12065" rIns="0" bIns="0" rtlCol="0">
            <a:spAutoFit/>
          </a:bodyPr>
          <a:lstStyle/>
          <a:p>
            <a:pPr marL="50800" algn="just">
              <a:lnSpc>
                <a:spcPct val="100000"/>
              </a:lnSpc>
              <a:spcBef>
                <a:spcPts val="95"/>
              </a:spcBef>
            </a:pPr>
            <a:r>
              <a:rPr sz="800" b="1" spc="-10" dirty="0">
                <a:latin typeface="Arial"/>
                <a:cs typeface="Arial"/>
              </a:rPr>
              <a:t>Table </a:t>
            </a:r>
            <a:r>
              <a:rPr sz="800" b="1" spc="-5" dirty="0">
                <a:latin typeface="Arial"/>
                <a:cs typeface="Arial"/>
              </a:rPr>
              <a:t>2. </a:t>
            </a:r>
            <a:r>
              <a:rPr sz="800" spc="-5" dirty="0">
                <a:latin typeface="Palatino Linotype"/>
                <a:cs typeface="Palatino Linotype"/>
              </a:rPr>
              <a:t>Number of microstates for p</a:t>
            </a:r>
            <a:r>
              <a:rPr sz="750" spc="-7" baseline="22222" dirty="0">
                <a:latin typeface="Palatino Linotype"/>
                <a:cs typeface="Palatino Linotype"/>
              </a:rPr>
              <a:t>2</a:t>
            </a:r>
            <a:r>
              <a:rPr sz="750" spc="-15" baseline="22222" dirty="0">
                <a:latin typeface="Palatino Linotype"/>
                <a:cs typeface="Palatino Linotype"/>
              </a:rPr>
              <a:t> </a:t>
            </a:r>
            <a:r>
              <a:rPr sz="800" spc="-5" dirty="0">
                <a:latin typeface="Palatino Linotype"/>
                <a:cs typeface="Palatino Linotype"/>
              </a:rPr>
              <a:t>configuration</a:t>
            </a:r>
            <a:endParaRPr sz="800">
              <a:latin typeface="Palatino Linotype"/>
              <a:cs typeface="Palatino Linotype"/>
            </a:endParaRPr>
          </a:p>
          <a:p>
            <a:pPr>
              <a:lnSpc>
                <a:spcPct val="100000"/>
              </a:lnSpc>
              <a:spcBef>
                <a:spcPts val="25"/>
              </a:spcBef>
            </a:pPr>
            <a:endParaRPr sz="750">
              <a:latin typeface="Times New Roman"/>
              <a:cs typeface="Times New Roman"/>
            </a:endParaRPr>
          </a:p>
          <a:p>
            <a:pPr marL="50800" marR="43180" algn="just">
              <a:lnSpc>
                <a:spcPct val="112400"/>
              </a:lnSpc>
            </a:pPr>
            <a:r>
              <a:rPr sz="900" dirty="0">
                <a:latin typeface="Palatino Linotype"/>
                <a:cs typeface="Palatino Linotype"/>
              </a:rPr>
              <a:t>Each </a:t>
            </a:r>
            <a:r>
              <a:rPr sz="900" spc="-5" dirty="0">
                <a:latin typeface="Palatino Linotype"/>
                <a:cs typeface="Palatino Linotype"/>
              </a:rPr>
              <a:t>vertical column </a:t>
            </a:r>
            <a:r>
              <a:rPr sz="900" dirty="0">
                <a:latin typeface="Palatino Linotype"/>
                <a:cs typeface="Palatino Linotype"/>
              </a:rPr>
              <a:t>is one </a:t>
            </a:r>
            <a:r>
              <a:rPr sz="900" spc="-5" dirty="0">
                <a:latin typeface="Palatino Linotype"/>
                <a:cs typeface="Palatino Linotype"/>
              </a:rPr>
              <a:t>micro </a:t>
            </a:r>
            <a:r>
              <a:rPr sz="900" dirty="0">
                <a:latin typeface="Palatino Linotype"/>
                <a:cs typeface="Palatino Linotype"/>
              </a:rPr>
              <a:t>state. </a:t>
            </a:r>
            <a:r>
              <a:rPr sz="900" spc="-5" dirty="0">
                <a:latin typeface="Palatino Linotype"/>
                <a:cs typeface="Palatino Linotype"/>
              </a:rPr>
              <a:t>Thus </a:t>
            </a:r>
            <a:r>
              <a:rPr sz="900" dirty="0">
                <a:latin typeface="Palatino Linotype"/>
                <a:cs typeface="Palatino Linotype"/>
              </a:rPr>
              <a:t>for p </a:t>
            </a:r>
            <a:r>
              <a:rPr sz="825" baseline="25252" dirty="0">
                <a:latin typeface="Palatino Linotype"/>
                <a:cs typeface="Palatino Linotype"/>
              </a:rPr>
              <a:t>2 </a:t>
            </a:r>
            <a:r>
              <a:rPr sz="900" dirty="0">
                <a:latin typeface="Palatino Linotype"/>
                <a:cs typeface="Palatino Linotype"/>
              </a:rPr>
              <a:t>configuration, </a:t>
            </a:r>
            <a:r>
              <a:rPr sz="900" spc="-5" dirty="0">
                <a:latin typeface="Palatino Linotype"/>
                <a:cs typeface="Palatino Linotype"/>
              </a:rPr>
              <a:t>there </a:t>
            </a:r>
            <a:r>
              <a:rPr sz="900" dirty="0">
                <a:latin typeface="Palatino Linotype"/>
                <a:cs typeface="Palatino Linotype"/>
              </a:rPr>
              <a:t>are 15 microstates.  In </a:t>
            </a:r>
            <a:r>
              <a:rPr sz="900" spc="-5" dirty="0">
                <a:latin typeface="Palatino Linotype"/>
                <a:cs typeface="Palatino Linotype"/>
              </a:rPr>
              <a:t>the above diagram, the </a:t>
            </a:r>
            <a:r>
              <a:rPr sz="900" dirty="0">
                <a:latin typeface="Palatino Linotype"/>
                <a:cs typeface="Palatino Linotype"/>
              </a:rPr>
              <a:t>arrangement of </a:t>
            </a:r>
            <a:r>
              <a:rPr sz="900" spc="-5" dirty="0">
                <a:latin typeface="Palatino Linotype"/>
                <a:cs typeface="Palatino Linotype"/>
              </a:rPr>
              <a:t>singlet </a:t>
            </a:r>
            <a:r>
              <a:rPr sz="900" dirty="0">
                <a:latin typeface="Palatino Linotype"/>
                <a:cs typeface="Palatino Linotype"/>
              </a:rPr>
              <a:t>states of paired </a:t>
            </a:r>
            <a:r>
              <a:rPr sz="900" spc="-5" dirty="0">
                <a:latin typeface="Palatino Linotype"/>
                <a:cs typeface="Palatino Linotype"/>
              </a:rPr>
              <a:t>configurations given in </a:t>
            </a:r>
            <a:r>
              <a:rPr sz="900" dirty="0">
                <a:latin typeface="Palatino Linotype"/>
                <a:cs typeface="Palatino Linotype"/>
              </a:rPr>
              <a:t>A  (see </a:t>
            </a:r>
            <a:r>
              <a:rPr sz="900" spc="-5" dirty="0">
                <a:latin typeface="Palatino Linotype"/>
                <a:cs typeface="Palatino Linotype"/>
              </a:rPr>
              <a:t>below) </a:t>
            </a:r>
            <a:r>
              <a:rPr sz="900" dirty="0">
                <a:latin typeface="Palatino Linotype"/>
                <a:cs typeface="Palatino Linotype"/>
              </a:rPr>
              <a:t>is </a:t>
            </a:r>
            <a:r>
              <a:rPr sz="900" spc="-5" dirty="0">
                <a:latin typeface="Palatino Linotype"/>
                <a:cs typeface="Palatino Linotype"/>
              </a:rPr>
              <a:t>not </a:t>
            </a:r>
            <a:r>
              <a:rPr sz="900" dirty="0">
                <a:latin typeface="Palatino Linotype"/>
                <a:cs typeface="Palatino Linotype"/>
              </a:rPr>
              <a:t>different </a:t>
            </a:r>
            <a:r>
              <a:rPr sz="900" spc="-5" dirty="0">
                <a:latin typeface="Palatino Linotype"/>
                <a:cs typeface="Palatino Linotype"/>
              </a:rPr>
              <a:t>from that given </a:t>
            </a:r>
            <a:r>
              <a:rPr sz="900" dirty="0">
                <a:latin typeface="Palatino Linotype"/>
                <a:cs typeface="Palatino Linotype"/>
              </a:rPr>
              <a:t>in B </a:t>
            </a:r>
            <a:r>
              <a:rPr sz="900" spc="-5" dirty="0">
                <a:latin typeface="Palatino Linotype"/>
                <a:cs typeface="Palatino Linotype"/>
              </a:rPr>
              <a:t>and hence </a:t>
            </a:r>
            <a:r>
              <a:rPr sz="900" dirty="0">
                <a:latin typeface="Palatino Linotype"/>
                <a:cs typeface="Palatino Linotype"/>
              </a:rPr>
              <a:t>only one </a:t>
            </a:r>
            <a:r>
              <a:rPr sz="900" spc="-5" dirty="0">
                <a:latin typeface="Palatino Linotype"/>
                <a:cs typeface="Palatino Linotype"/>
              </a:rPr>
              <a:t>arrangement for each m</a:t>
            </a:r>
            <a:r>
              <a:rPr sz="550" spc="-5" dirty="0">
                <a:latin typeface="Palatino Linotype"/>
                <a:cs typeface="Palatino Linotype"/>
              </a:rPr>
              <a:t>l  </a:t>
            </a:r>
            <a:r>
              <a:rPr sz="900" dirty="0">
                <a:latin typeface="Palatino Linotype"/>
                <a:cs typeface="Palatino Linotype"/>
              </a:rPr>
              <a:t>value.</a:t>
            </a:r>
            <a:endParaRPr sz="900">
              <a:latin typeface="Palatino Linotype"/>
              <a:cs typeface="Palatino Linotype"/>
            </a:endParaRPr>
          </a:p>
        </p:txBody>
      </p:sp>
      <p:sp>
        <p:nvSpPr>
          <p:cNvPr id="5" name="object 5"/>
          <p:cNvSpPr txBox="1"/>
          <p:nvPr/>
        </p:nvSpPr>
        <p:spPr>
          <a:xfrm>
            <a:off x="643893" y="6017577"/>
            <a:ext cx="4807585" cy="1485900"/>
          </a:xfrm>
          <a:prstGeom prst="rect">
            <a:avLst/>
          </a:prstGeom>
        </p:spPr>
        <p:txBody>
          <a:bodyPr vert="horz" wrap="square" lIns="0" tIns="12700" rIns="0" bIns="0" rtlCol="0">
            <a:spAutoFit/>
          </a:bodyPr>
          <a:lstStyle/>
          <a:p>
            <a:pPr marL="76200" marR="43180">
              <a:lnSpc>
                <a:spcPct val="112200"/>
              </a:lnSpc>
              <a:spcBef>
                <a:spcPts val="100"/>
              </a:spcBef>
            </a:pPr>
            <a:r>
              <a:rPr sz="900" dirty="0">
                <a:latin typeface="Palatino Linotype"/>
                <a:cs typeface="Palatino Linotype"/>
              </a:rPr>
              <a:t>The number of microstates </a:t>
            </a:r>
            <a:r>
              <a:rPr sz="900" spc="-5" dirty="0">
                <a:latin typeface="Palatino Linotype"/>
                <a:cs typeface="Palatino Linotype"/>
              </a:rPr>
              <a:t>possible </a:t>
            </a:r>
            <a:r>
              <a:rPr sz="900" dirty="0">
                <a:latin typeface="Palatino Linotype"/>
                <a:cs typeface="Palatino Linotype"/>
              </a:rPr>
              <a:t>for any </a:t>
            </a:r>
            <a:r>
              <a:rPr sz="900" spc="-5" dirty="0">
                <a:latin typeface="Palatino Linotype"/>
                <a:cs typeface="Palatino Linotype"/>
              </a:rPr>
              <a:t>electronic configuration </a:t>
            </a:r>
            <a:r>
              <a:rPr sz="900" dirty="0">
                <a:latin typeface="Palatino Linotype"/>
                <a:cs typeface="Palatino Linotype"/>
              </a:rPr>
              <a:t>may be </a:t>
            </a:r>
            <a:r>
              <a:rPr sz="900" spc="-5" dirty="0">
                <a:latin typeface="Palatino Linotype"/>
                <a:cs typeface="Palatino Linotype"/>
              </a:rPr>
              <a:t>calculated from  the </a:t>
            </a:r>
            <a:r>
              <a:rPr sz="900" dirty="0">
                <a:latin typeface="Palatino Linotype"/>
                <a:cs typeface="Palatino Linotype"/>
              </a:rPr>
              <a:t>formula,</a:t>
            </a:r>
            <a:endParaRPr sz="900">
              <a:latin typeface="Palatino Linotype"/>
              <a:cs typeface="Palatino Linotype"/>
            </a:endParaRPr>
          </a:p>
          <a:p>
            <a:pPr marL="76200">
              <a:lnSpc>
                <a:spcPct val="100000"/>
              </a:lnSpc>
              <a:spcBef>
                <a:spcPts val="730"/>
              </a:spcBef>
            </a:pPr>
            <a:r>
              <a:rPr sz="900" spc="-5" dirty="0">
                <a:latin typeface="Palatino Linotype"/>
                <a:cs typeface="Palatino Linotype"/>
              </a:rPr>
              <a:t>Number </a:t>
            </a:r>
            <a:r>
              <a:rPr sz="900" dirty="0">
                <a:latin typeface="Palatino Linotype"/>
                <a:cs typeface="Palatino Linotype"/>
              </a:rPr>
              <a:t>of </a:t>
            </a:r>
            <a:r>
              <a:rPr sz="900" spc="-5" dirty="0">
                <a:latin typeface="Palatino Linotype"/>
                <a:cs typeface="Palatino Linotype"/>
              </a:rPr>
              <a:t>microstates </a:t>
            </a:r>
            <a:r>
              <a:rPr sz="900" dirty="0">
                <a:latin typeface="Palatino Linotype"/>
                <a:cs typeface="Palatino Linotype"/>
              </a:rPr>
              <a:t>= </a:t>
            </a:r>
            <a:r>
              <a:rPr sz="900" spc="-5" dirty="0">
                <a:latin typeface="Palatino Linotype"/>
                <a:cs typeface="Palatino Linotype"/>
              </a:rPr>
              <a:t>n! </a:t>
            </a:r>
            <a:r>
              <a:rPr sz="900" dirty="0">
                <a:latin typeface="Palatino Linotype"/>
                <a:cs typeface="Palatino Linotype"/>
              </a:rPr>
              <a:t>/ r! (n -</a:t>
            </a:r>
            <a:r>
              <a:rPr sz="900" spc="-5" dirty="0">
                <a:latin typeface="Palatino Linotype"/>
                <a:cs typeface="Palatino Linotype"/>
              </a:rPr>
              <a:t> </a:t>
            </a:r>
            <a:r>
              <a:rPr sz="900" dirty="0">
                <a:latin typeface="Palatino Linotype"/>
                <a:cs typeface="Palatino Linotype"/>
              </a:rPr>
              <a:t>r)!</a:t>
            </a:r>
            <a:endParaRPr sz="900">
              <a:latin typeface="Palatino Linotype"/>
              <a:cs typeface="Palatino Linotype"/>
            </a:endParaRPr>
          </a:p>
          <a:p>
            <a:pPr marL="76200" marR="50800">
              <a:lnSpc>
                <a:spcPct val="167800"/>
              </a:lnSpc>
              <a:spcBef>
                <a:spcPts val="5"/>
              </a:spcBef>
            </a:pPr>
            <a:r>
              <a:rPr sz="900" dirty="0">
                <a:latin typeface="Palatino Linotype"/>
                <a:cs typeface="Palatino Linotype"/>
              </a:rPr>
              <a:t>Where n is </a:t>
            </a:r>
            <a:r>
              <a:rPr sz="900" spc="-5" dirty="0">
                <a:latin typeface="Palatino Linotype"/>
                <a:cs typeface="Palatino Linotype"/>
              </a:rPr>
              <a:t>the twice the number </a:t>
            </a:r>
            <a:r>
              <a:rPr sz="900" dirty="0">
                <a:latin typeface="Palatino Linotype"/>
                <a:cs typeface="Palatino Linotype"/>
              </a:rPr>
              <a:t>of </a:t>
            </a:r>
            <a:r>
              <a:rPr sz="900" spc="-5" dirty="0">
                <a:latin typeface="Palatino Linotype"/>
                <a:cs typeface="Palatino Linotype"/>
              </a:rPr>
              <a:t>orbitals, </a:t>
            </a:r>
            <a:r>
              <a:rPr sz="900" dirty="0">
                <a:latin typeface="Palatino Linotype"/>
                <a:cs typeface="Palatino Linotype"/>
              </a:rPr>
              <a:t>r is the </a:t>
            </a:r>
            <a:r>
              <a:rPr sz="900" spc="-5" dirty="0">
                <a:latin typeface="Palatino Linotype"/>
                <a:cs typeface="Palatino Linotype"/>
              </a:rPr>
              <a:t>number </a:t>
            </a:r>
            <a:r>
              <a:rPr sz="900" dirty="0">
                <a:latin typeface="Palatino Linotype"/>
                <a:cs typeface="Palatino Linotype"/>
              </a:rPr>
              <a:t>of </a:t>
            </a:r>
            <a:r>
              <a:rPr sz="900" spc="-5" dirty="0">
                <a:latin typeface="Palatino Linotype"/>
                <a:cs typeface="Palatino Linotype"/>
              </a:rPr>
              <a:t>electrons and </a:t>
            </a:r>
            <a:r>
              <a:rPr sz="900" dirty="0">
                <a:latin typeface="Palatino Linotype"/>
                <a:cs typeface="Palatino Linotype"/>
              </a:rPr>
              <a:t>! is the </a:t>
            </a:r>
            <a:r>
              <a:rPr sz="900" spc="-5" dirty="0">
                <a:latin typeface="Palatino Linotype"/>
                <a:cs typeface="Palatino Linotype"/>
              </a:rPr>
              <a:t>factorial.  For </a:t>
            </a:r>
            <a:r>
              <a:rPr sz="900" dirty="0">
                <a:latin typeface="Palatino Linotype"/>
                <a:cs typeface="Palatino Linotype"/>
              </a:rPr>
              <a:t>p</a:t>
            </a:r>
            <a:r>
              <a:rPr sz="825" baseline="25252" dirty="0">
                <a:latin typeface="Palatino Linotype"/>
                <a:cs typeface="Palatino Linotype"/>
              </a:rPr>
              <a:t>2 </a:t>
            </a:r>
            <a:r>
              <a:rPr sz="900" dirty="0">
                <a:latin typeface="Palatino Linotype"/>
                <a:cs typeface="Palatino Linotype"/>
              </a:rPr>
              <a:t>configuration, n= 3x2 </a:t>
            </a:r>
            <a:r>
              <a:rPr sz="900" spc="-5" dirty="0">
                <a:latin typeface="Palatino Linotype"/>
                <a:cs typeface="Palatino Linotype"/>
              </a:rPr>
              <a:t>=6; </a:t>
            </a:r>
            <a:r>
              <a:rPr sz="900" dirty="0">
                <a:latin typeface="Palatino Linotype"/>
                <a:cs typeface="Palatino Linotype"/>
              </a:rPr>
              <a:t>r = 2; n – r =</a:t>
            </a:r>
            <a:r>
              <a:rPr sz="900" spc="-75" dirty="0">
                <a:latin typeface="Palatino Linotype"/>
                <a:cs typeface="Palatino Linotype"/>
              </a:rPr>
              <a:t> </a:t>
            </a:r>
            <a:r>
              <a:rPr sz="900" dirty="0">
                <a:latin typeface="Palatino Linotype"/>
                <a:cs typeface="Palatino Linotype"/>
              </a:rPr>
              <a:t>4</a:t>
            </a:r>
            <a:endParaRPr sz="900">
              <a:latin typeface="Palatino Linotype"/>
              <a:cs typeface="Palatino Linotype"/>
            </a:endParaRPr>
          </a:p>
          <a:p>
            <a:pPr marL="76200">
              <a:lnSpc>
                <a:spcPct val="100000"/>
              </a:lnSpc>
              <a:spcBef>
                <a:spcPts val="735"/>
              </a:spcBef>
            </a:pPr>
            <a:r>
              <a:rPr sz="900" spc="-5" dirty="0">
                <a:latin typeface="Palatino Linotype"/>
                <a:cs typeface="Palatino Linotype"/>
              </a:rPr>
              <a:t>6! </a:t>
            </a:r>
            <a:r>
              <a:rPr sz="900" dirty="0">
                <a:latin typeface="Palatino Linotype"/>
                <a:cs typeface="Palatino Linotype"/>
              </a:rPr>
              <a:t>= 6 x 5 x 4 x 3 x 2 x 1 = </a:t>
            </a:r>
            <a:r>
              <a:rPr sz="900" spc="-5" dirty="0">
                <a:latin typeface="Palatino Linotype"/>
                <a:cs typeface="Palatino Linotype"/>
              </a:rPr>
              <a:t>720; 2! </a:t>
            </a:r>
            <a:r>
              <a:rPr sz="900" dirty="0">
                <a:latin typeface="Palatino Linotype"/>
                <a:cs typeface="Palatino Linotype"/>
              </a:rPr>
              <a:t>= 2 x 1 </a:t>
            </a:r>
            <a:r>
              <a:rPr sz="900" spc="-5" dirty="0">
                <a:latin typeface="Palatino Linotype"/>
                <a:cs typeface="Palatino Linotype"/>
              </a:rPr>
              <a:t>=2; 4! </a:t>
            </a:r>
            <a:r>
              <a:rPr sz="900" dirty="0">
                <a:latin typeface="Palatino Linotype"/>
                <a:cs typeface="Palatino Linotype"/>
              </a:rPr>
              <a:t>= 4 x 3 x 2 x 1 =</a:t>
            </a:r>
            <a:r>
              <a:rPr sz="900" spc="-65" dirty="0">
                <a:latin typeface="Palatino Linotype"/>
                <a:cs typeface="Palatino Linotype"/>
              </a:rPr>
              <a:t> </a:t>
            </a:r>
            <a:r>
              <a:rPr sz="900" spc="-5" dirty="0">
                <a:latin typeface="Palatino Linotype"/>
                <a:cs typeface="Palatino Linotype"/>
              </a:rPr>
              <a:t>24</a:t>
            </a:r>
            <a:endParaRPr sz="900">
              <a:latin typeface="Palatino Linotype"/>
              <a:cs typeface="Palatino Linotype"/>
            </a:endParaRPr>
          </a:p>
          <a:p>
            <a:pPr marL="76200">
              <a:lnSpc>
                <a:spcPct val="100000"/>
              </a:lnSpc>
              <a:spcBef>
                <a:spcPts val="735"/>
              </a:spcBef>
            </a:pPr>
            <a:r>
              <a:rPr sz="900" dirty="0">
                <a:latin typeface="Palatino Linotype"/>
                <a:cs typeface="Palatino Linotype"/>
              </a:rPr>
              <a:t>Substituting in </a:t>
            </a:r>
            <a:r>
              <a:rPr sz="900" spc="-5" dirty="0">
                <a:latin typeface="Palatino Linotype"/>
                <a:cs typeface="Palatino Linotype"/>
              </a:rPr>
              <a:t>the </a:t>
            </a:r>
            <a:r>
              <a:rPr sz="900" dirty="0">
                <a:latin typeface="Palatino Linotype"/>
                <a:cs typeface="Palatino Linotype"/>
              </a:rPr>
              <a:t>formula, </a:t>
            </a:r>
            <a:r>
              <a:rPr sz="900" spc="-5" dirty="0">
                <a:latin typeface="Palatino Linotype"/>
                <a:cs typeface="Palatino Linotype"/>
              </a:rPr>
              <a:t>the number of microstates is</a:t>
            </a:r>
            <a:r>
              <a:rPr sz="900" spc="10" dirty="0">
                <a:latin typeface="Palatino Linotype"/>
                <a:cs typeface="Palatino Linotype"/>
              </a:rPr>
              <a:t> </a:t>
            </a:r>
            <a:r>
              <a:rPr sz="900" spc="-5" dirty="0">
                <a:latin typeface="Palatino Linotype"/>
                <a:cs typeface="Palatino Linotype"/>
              </a:rPr>
              <a:t>15.</a:t>
            </a:r>
            <a:endParaRPr sz="900">
              <a:latin typeface="Palatino Linotype"/>
              <a:cs typeface="Palatino Linotype"/>
            </a:endParaRPr>
          </a:p>
        </p:txBody>
      </p:sp>
      <p:sp>
        <p:nvSpPr>
          <p:cNvPr id="6" name="object 6"/>
          <p:cNvSpPr/>
          <p:nvPr/>
        </p:nvSpPr>
        <p:spPr>
          <a:xfrm>
            <a:off x="2299144" y="5567095"/>
            <a:ext cx="13970" cy="82550"/>
          </a:xfrm>
          <a:custGeom>
            <a:avLst/>
            <a:gdLst/>
            <a:ahLst/>
            <a:cxnLst/>
            <a:rect l="l" t="t" r="r" b="b"/>
            <a:pathLst>
              <a:path w="13969" h="82550">
                <a:moveTo>
                  <a:pt x="8255" y="18237"/>
                </a:moveTo>
                <a:lnTo>
                  <a:pt x="5511" y="18237"/>
                </a:lnTo>
                <a:lnTo>
                  <a:pt x="5511" y="82308"/>
                </a:lnTo>
                <a:lnTo>
                  <a:pt x="8255" y="82308"/>
                </a:lnTo>
                <a:lnTo>
                  <a:pt x="8255" y="18237"/>
                </a:lnTo>
                <a:close/>
              </a:path>
              <a:path w="13969" h="82550">
                <a:moveTo>
                  <a:pt x="6896" y="0"/>
                </a:moveTo>
                <a:lnTo>
                  <a:pt x="0" y="23723"/>
                </a:lnTo>
                <a:lnTo>
                  <a:pt x="5511" y="18237"/>
                </a:lnTo>
                <a:lnTo>
                  <a:pt x="12197" y="18237"/>
                </a:lnTo>
                <a:lnTo>
                  <a:pt x="6896" y="0"/>
                </a:lnTo>
                <a:close/>
              </a:path>
              <a:path w="13969" h="82550">
                <a:moveTo>
                  <a:pt x="12197" y="18237"/>
                </a:moveTo>
                <a:lnTo>
                  <a:pt x="8255" y="18237"/>
                </a:lnTo>
                <a:lnTo>
                  <a:pt x="13792" y="23723"/>
                </a:lnTo>
                <a:lnTo>
                  <a:pt x="12197" y="18237"/>
                </a:lnTo>
                <a:close/>
              </a:path>
            </a:pathLst>
          </a:custGeom>
          <a:solidFill>
            <a:srgbClr val="000000"/>
          </a:solidFill>
        </p:spPr>
        <p:txBody>
          <a:bodyPr wrap="square" lIns="0" tIns="0" rIns="0" bIns="0" rtlCol="0"/>
          <a:lstStyle/>
          <a:p>
            <a:endParaRPr/>
          </a:p>
        </p:txBody>
      </p:sp>
      <p:sp>
        <p:nvSpPr>
          <p:cNvPr id="7" name="object 7"/>
          <p:cNvSpPr/>
          <p:nvPr/>
        </p:nvSpPr>
        <p:spPr>
          <a:xfrm>
            <a:off x="2329243" y="5567095"/>
            <a:ext cx="13970" cy="82550"/>
          </a:xfrm>
          <a:custGeom>
            <a:avLst/>
            <a:gdLst/>
            <a:ahLst/>
            <a:cxnLst/>
            <a:rect l="l" t="t" r="r" b="b"/>
            <a:pathLst>
              <a:path w="13969" h="82550">
                <a:moveTo>
                  <a:pt x="0" y="58534"/>
                </a:moveTo>
                <a:lnTo>
                  <a:pt x="6896" y="82308"/>
                </a:lnTo>
                <a:lnTo>
                  <a:pt x="12189" y="64058"/>
                </a:lnTo>
                <a:lnTo>
                  <a:pt x="5511" y="64058"/>
                </a:lnTo>
                <a:lnTo>
                  <a:pt x="0" y="58534"/>
                </a:lnTo>
                <a:close/>
              </a:path>
              <a:path w="13969" h="82550">
                <a:moveTo>
                  <a:pt x="8255" y="0"/>
                </a:moveTo>
                <a:lnTo>
                  <a:pt x="5511" y="0"/>
                </a:lnTo>
                <a:lnTo>
                  <a:pt x="5511" y="64058"/>
                </a:lnTo>
                <a:lnTo>
                  <a:pt x="12189" y="64058"/>
                </a:lnTo>
                <a:lnTo>
                  <a:pt x="8255" y="64007"/>
                </a:lnTo>
                <a:lnTo>
                  <a:pt x="8255" y="0"/>
                </a:lnTo>
                <a:close/>
              </a:path>
              <a:path w="13969" h="82550">
                <a:moveTo>
                  <a:pt x="13792" y="58534"/>
                </a:moveTo>
                <a:lnTo>
                  <a:pt x="8255" y="64007"/>
                </a:lnTo>
                <a:lnTo>
                  <a:pt x="12204" y="64007"/>
                </a:lnTo>
                <a:lnTo>
                  <a:pt x="13792" y="58534"/>
                </a:lnTo>
                <a:close/>
              </a:path>
            </a:pathLst>
          </a:custGeom>
          <a:solidFill>
            <a:srgbClr val="000000"/>
          </a:solidFill>
        </p:spPr>
        <p:txBody>
          <a:bodyPr wrap="square" lIns="0" tIns="0" rIns="0" bIns="0" rtlCol="0"/>
          <a:lstStyle/>
          <a:p>
            <a:endParaRPr/>
          </a:p>
        </p:txBody>
      </p:sp>
      <p:sp>
        <p:nvSpPr>
          <p:cNvPr id="8" name="object 8"/>
          <p:cNvSpPr/>
          <p:nvPr/>
        </p:nvSpPr>
        <p:spPr>
          <a:xfrm>
            <a:off x="2749003" y="5567095"/>
            <a:ext cx="13970" cy="82550"/>
          </a:xfrm>
          <a:custGeom>
            <a:avLst/>
            <a:gdLst/>
            <a:ahLst/>
            <a:cxnLst/>
            <a:rect l="l" t="t" r="r" b="b"/>
            <a:pathLst>
              <a:path w="13969" h="82550">
                <a:moveTo>
                  <a:pt x="0" y="58534"/>
                </a:moveTo>
                <a:lnTo>
                  <a:pt x="6870" y="82308"/>
                </a:lnTo>
                <a:lnTo>
                  <a:pt x="12154" y="64058"/>
                </a:lnTo>
                <a:lnTo>
                  <a:pt x="5486" y="64058"/>
                </a:lnTo>
                <a:lnTo>
                  <a:pt x="0" y="58534"/>
                </a:lnTo>
                <a:close/>
              </a:path>
              <a:path w="13969" h="82550">
                <a:moveTo>
                  <a:pt x="8254" y="0"/>
                </a:moveTo>
                <a:lnTo>
                  <a:pt x="5486" y="0"/>
                </a:lnTo>
                <a:lnTo>
                  <a:pt x="5486" y="64058"/>
                </a:lnTo>
                <a:lnTo>
                  <a:pt x="12154" y="64058"/>
                </a:lnTo>
                <a:lnTo>
                  <a:pt x="8254" y="64007"/>
                </a:lnTo>
                <a:lnTo>
                  <a:pt x="8254" y="0"/>
                </a:lnTo>
                <a:close/>
              </a:path>
              <a:path w="13969" h="82550">
                <a:moveTo>
                  <a:pt x="13754" y="58534"/>
                </a:moveTo>
                <a:lnTo>
                  <a:pt x="8254" y="64007"/>
                </a:lnTo>
                <a:lnTo>
                  <a:pt x="12169" y="64007"/>
                </a:lnTo>
                <a:lnTo>
                  <a:pt x="13754" y="58534"/>
                </a:lnTo>
                <a:close/>
              </a:path>
            </a:pathLst>
          </a:custGeom>
          <a:solidFill>
            <a:srgbClr val="000000"/>
          </a:solidFill>
        </p:spPr>
        <p:txBody>
          <a:bodyPr wrap="square" lIns="0" tIns="0" rIns="0" bIns="0" rtlCol="0"/>
          <a:lstStyle/>
          <a:p>
            <a:endParaRPr/>
          </a:p>
        </p:txBody>
      </p:sp>
      <p:sp>
        <p:nvSpPr>
          <p:cNvPr id="9" name="object 9"/>
          <p:cNvSpPr/>
          <p:nvPr/>
        </p:nvSpPr>
        <p:spPr>
          <a:xfrm>
            <a:off x="2779102" y="5567095"/>
            <a:ext cx="13970" cy="82550"/>
          </a:xfrm>
          <a:custGeom>
            <a:avLst/>
            <a:gdLst/>
            <a:ahLst/>
            <a:cxnLst/>
            <a:rect l="l" t="t" r="r" b="b"/>
            <a:pathLst>
              <a:path w="13969" h="82550">
                <a:moveTo>
                  <a:pt x="8254" y="18237"/>
                </a:moveTo>
                <a:lnTo>
                  <a:pt x="5486" y="18237"/>
                </a:lnTo>
                <a:lnTo>
                  <a:pt x="5486" y="82308"/>
                </a:lnTo>
                <a:lnTo>
                  <a:pt x="8254" y="82308"/>
                </a:lnTo>
                <a:lnTo>
                  <a:pt x="8254" y="18237"/>
                </a:lnTo>
                <a:close/>
              </a:path>
              <a:path w="13969" h="82550">
                <a:moveTo>
                  <a:pt x="6870" y="0"/>
                </a:moveTo>
                <a:lnTo>
                  <a:pt x="0" y="23723"/>
                </a:lnTo>
                <a:lnTo>
                  <a:pt x="5486" y="18237"/>
                </a:lnTo>
                <a:lnTo>
                  <a:pt x="12171" y="18237"/>
                </a:lnTo>
                <a:lnTo>
                  <a:pt x="6870" y="0"/>
                </a:lnTo>
                <a:close/>
              </a:path>
              <a:path w="13969" h="82550">
                <a:moveTo>
                  <a:pt x="12171" y="18237"/>
                </a:moveTo>
                <a:lnTo>
                  <a:pt x="8254" y="18237"/>
                </a:lnTo>
                <a:lnTo>
                  <a:pt x="13766" y="23723"/>
                </a:lnTo>
                <a:lnTo>
                  <a:pt x="12171" y="18237"/>
                </a:lnTo>
                <a:close/>
              </a:path>
            </a:pathLst>
          </a:custGeom>
          <a:solidFill>
            <a:srgbClr val="000000"/>
          </a:solidFill>
        </p:spPr>
        <p:txBody>
          <a:bodyPr wrap="square" lIns="0" tIns="0" rIns="0" bIns="0" rtlCol="0"/>
          <a:lstStyle/>
          <a:p>
            <a:endParaRPr/>
          </a:p>
        </p:txBody>
      </p:sp>
      <p:sp>
        <p:nvSpPr>
          <p:cNvPr id="10" name="object 10"/>
          <p:cNvSpPr/>
          <p:nvPr/>
        </p:nvSpPr>
        <p:spPr>
          <a:xfrm>
            <a:off x="2094738" y="5526377"/>
            <a:ext cx="902335" cy="0"/>
          </a:xfrm>
          <a:custGeom>
            <a:avLst/>
            <a:gdLst/>
            <a:ahLst/>
            <a:cxnLst/>
            <a:rect l="l" t="t" r="r" b="b"/>
            <a:pathLst>
              <a:path w="902335">
                <a:moveTo>
                  <a:pt x="0" y="0"/>
                </a:moveTo>
                <a:lnTo>
                  <a:pt x="902208" y="0"/>
                </a:lnTo>
              </a:path>
            </a:pathLst>
          </a:custGeom>
          <a:ln w="6074">
            <a:solidFill>
              <a:srgbClr val="000000"/>
            </a:solidFill>
          </a:ln>
        </p:spPr>
        <p:txBody>
          <a:bodyPr wrap="square" lIns="0" tIns="0" rIns="0" bIns="0" rtlCol="0"/>
          <a:lstStyle/>
          <a:p>
            <a:endParaRPr/>
          </a:p>
        </p:txBody>
      </p:sp>
      <p:sp>
        <p:nvSpPr>
          <p:cNvPr id="11" name="object 11"/>
          <p:cNvSpPr/>
          <p:nvPr/>
        </p:nvSpPr>
        <p:spPr>
          <a:xfrm>
            <a:off x="2096261" y="5523339"/>
            <a:ext cx="0" cy="165735"/>
          </a:xfrm>
          <a:custGeom>
            <a:avLst/>
            <a:gdLst/>
            <a:ahLst/>
            <a:cxnLst/>
            <a:rect l="l" t="t" r="r" b="b"/>
            <a:pathLst>
              <a:path h="165735">
                <a:moveTo>
                  <a:pt x="0" y="0"/>
                </a:moveTo>
                <a:lnTo>
                  <a:pt x="0" y="165510"/>
                </a:lnTo>
              </a:path>
            </a:pathLst>
          </a:custGeom>
          <a:ln w="3175">
            <a:solidFill>
              <a:srgbClr val="000000"/>
            </a:solidFill>
          </a:ln>
        </p:spPr>
        <p:txBody>
          <a:bodyPr wrap="square" lIns="0" tIns="0" rIns="0" bIns="0" rtlCol="0"/>
          <a:lstStyle/>
          <a:p>
            <a:endParaRPr/>
          </a:p>
        </p:txBody>
      </p:sp>
      <p:sp>
        <p:nvSpPr>
          <p:cNvPr id="12" name="object 12"/>
          <p:cNvSpPr/>
          <p:nvPr/>
        </p:nvSpPr>
        <p:spPr>
          <a:xfrm>
            <a:off x="2546086" y="5529414"/>
            <a:ext cx="0" cy="153670"/>
          </a:xfrm>
          <a:custGeom>
            <a:avLst/>
            <a:gdLst/>
            <a:ahLst/>
            <a:cxnLst/>
            <a:rect l="l" t="t" r="r" b="b"/>
            <a:pathLst>
              <a:path h="153670">
                <a:moveTo>
                  <a:pt x="0" y="0"/>
                </a:moveTo>
                <a:lnTo>
                  <a:pt x="0" y="153403"/>
                </a:lnTo>
              </a:path>
            </a:pathLst>
          </a:custGeom>
          <a:ln w="3175">
            <a:solidFill>
              <a:srgbClr val="000000"/>
            </a:solidFill>
          </a:ln>
        </p:spPr>
        <p:txBody>
          <a:bodyPr wrap="square" lIns="0" tIns="0" rIns="0" bIns="0" rtlCol="0"/>
          <a:lstStyle/>
          <a:p>
            <a:endParaRPr/>
          </a:p>
        </p:txBody>
      </p:sp>
      <p:sp>
        <p:nvSpPr>
          <p:cNvPr id="13" name="object 13"/>
          <p:cNvSpPr/>
          <p:nvPr/>
        </p:nvSpPr>
        <p:spPr>
          <a:xfrm>
            <a:off x="2995875" y="5523339"/>
            <a:ext cx="0" cy="160020"/>
          </a:xfrm>
          <a:custGeom>
            <a:avLst/>
            <a:gdLst/>
            <a:ahLst/>
            <a:cxnLst/>
            <a:rect l="l" t="t" r="r" b="b"/>
            <a:pathLst>
              <a:path h="160020">
                <a:moveTo>
                  <a:pt x="0" y="0"/>
                </a:moveTo>
                <a:lnTo>
                  <a:pt x="0" y="159478"/>
                </a:lnTo>
              </a:path>
            </a:pathLst>
          </a:custGeom>
          <a:ln w="3175">
            <a:solidFill>
              <a:srgbClr val="000000"/>
            </a:solidFill>
          </a:ln>
        </p:spPr>
        <p:txBody>
          <a:bodyPr wrap="square" lIns="0" tIns="0" rIns="0" bIns="0" rtlCol="0"/>
          <a:lstStyle/>
          <a:p>
            <a:endParaRPr/>
          </a:p>
        </p:txBody>
      </p:sp>
      <p:sp>
        <p:nvSpPr>
          <p:cNvPr id="14" name="object 14"/>
          <p:cNvSpPr/>
          <p:nvPr/>
        </p:nvSpPr>
        <p:spPr>
          <a:xfrm>
            <a:off x="2299855" y="5730227"/>
            <a:ext cx="42545" cy="80010"/>
          </a:xfrm>
          <a:custGeom>
            <a:avLst/>
            <a:gdLst/>
            <a:ahLst/>
            <a:cxnLst/>
            <a:rect l="l" t="t" r="r" b="b"/>
            <a:pathLst>
              <a:path w="42544" h="80010">
                <a:moveTo>
                  <a:pt x="22390" y="0"/>
                </a:moveTo>
                <a:lnTo>
                  <a:pt x="20561" y="0"/>
                </a:lnTo>
                <a:lnTo>
                  <a:pt x="19151" y="6731"/>
                </a:lnTo>
                <a:lnTo>
                  <a:pt x="16294" y="20167"/>
                </a:lnTo>
                <a:lnTo>
                  <a:pt x="4864" y="71094"/>
                </a:lnTo>
                <a:lnTo>
                  <a:pt x="254" y="76034"/>
                </a:lnTo>
                <a:lnTo>
                  <a:pt x="0" y="76479"/>
                </a:lnTo>
                <a:lnTo>
                  <a:pt x="58" y="79502"/>
                </a:lnTo>
                <a:lnTo>
                  <a:pt x="254" y="79844"/>
                </a:lnTo>
                <a:lnTo>
                  <a:pt x="2336" y="79552"/>
                </a:lnTo>
                <a:lnTo>
                  <a:pt x="4419" y="79400"/>
                </a:lnTo>
                <a:lnTo>
                  <a:pt x="12966" y="79400"/>
                </a:lnTo>
                <a:lnTo>
                  <a:pt x="12966" y="76479"/>
                </a:lnTo>
                <a:lnTo>
                  <a:pt x="12725" y="76034"/>
                </a:lnTo>
                <a:lnTo>
                  <a:pt x="10718" y="75984"/>
                </a:lnTo>
                <a:lnTo>
                  <a:pt x="9448" y="75793"/>
                </a:lnTo>
                <a:lnTo>
                  <a:pt x="8432" y="74891"/>
                </a:lnTo>
                <a:lnTo>
                  <a:pt x="8191" y="74218"/>
                </a:lnTo>
                <a:lnTo>
                  <a:pt x="8247" y="71691"/>
                </a:lnTo>
                <a:lnTo>
                  <a:pt x="8458" y="70205"/>
                </a:lnTo>
                <a:lnTo>
                  <a:pt x="12026" y="53390"/>
                </a:lnTo>
                <a:lnTo>
                  <a:pt x="33770" y="53390"/>
                </a:lnTo>
                <a:lnTo>
                  <a:pt x="32760" y="48653"/>
                </a:lnTo>
                <a:lnTo>
                  <a:pt x="12966" y="48653"/>
                </a:lnTo>
                <a:lnTo>
                  <a:pt x="20091" y="15087"/>
                </a:lnTo>
                <a:lnTo>
                  <a:pt x="25606" y="15087"/>
                </a:lnTo>
                <a:lnTo>
                  <a:pt x="22390" y="0"/>
                </a:lnTo>
                <a:close/>
              </a:path>
              <a:path w="42544" h="80010">
                <a:moveTo>
                  <a:pt x="12966" y="79400"/>
                </a:moveTo>
                <a:lnTo>
                  <a:pt x="8255" y="79400"/>
                </a:lnTo>
                <a:lnTo>
                  <a:pt x="10363" y="79552"/>
                </a:lnTo>
                <a:lnTo>
                  <a:pt x="12750" y="79844"/>
                </a:lnTo>
                <a:lnTo>
                  <a:pt x="12966" y="79400"/>
                </a:lnTo>
                <a:close/>
              </a:path>
              <a:path w="42544" h="80010">
                <a:moveTo>
                  <a:pt x="33770" y="53390"/>
                </a:moveTo>
                <a:lnTo>
                  <a:pt x="28194" y="53390"/>
                </a:lnTo>
                <a:lnTo>
                  <a:pt x="31623" y="70358"/>
                </a:lnTo>
                <a:lnTo>
                  <a:pt x="31864" y="71691"/>
                </a:lnTo>
                <a:lnTo>
                  <a:pt x="27330" y="76034"/>
                </a:lnTo>
                <a:lnTo>
                  <a:pt x="27101" y="76479"/>
                </a:lnTo>
                <a:lnTo>
                  <a:pt x="27154" y="79502"/>
                </a:lnTo>
                <a:lnTo>
                  <a:pt x="27330" y="79844"/>
                </a:lnTo>
                <a:lnTo>
                  <a:pt x="30403" y="79692"/>
                </a:lnTo>
                <a:lnTo>
                  <a:pt x="33502" y="79502"/>
                </a:lnTo>
                <a:lnTo>
                  <a:pt x="36576" y="79349"/>
                </a:lnTo>
                <a:lnTo>
                  <a:pt x="42138" y="79349"/>
                </a:lnTo>
                <a:lnTo>
                  <a:pt x="42138" y="76479"/>
                </a:lnTo>
                <a:lnTo>
                  <a:pt x="41910" y="76034"/>
                </a:lnTo>
                <a:lnTo>
                  <a:pt x="40728" y="75984"/>
                </a:lnTo>
                <a:lnTo>
                  <a:pt x="39954" y="75895"/>
                </a:lnTo>
                <a:lnTo>
                  <a:pt x="35890" y="63334"/>
                </a:lnTo>
                <a:lnTo>
                  <a:pt x="33770" y="53390"/>
                </a:lnTo>
                <a:close/>
              </a:path>
              <a:path w="42544" h="80010">
                <a:moveTo>
                  <a:pt x="42138" y="79349"/>
                </a:moveTo>
                <a:lnTo>
                  <a:pt x="38163" y="79349"/>
                </a:lnTo>
                <a:lnTo>
                  <a:pt x="39954" y="79502"/>
                </a:lnTo>
                <a:lnTo>
                  <a:pt x="41910" y="79844"/>
                </a:lnTo>
                <a:lnTo>
                  <a:pt x="42086" y="79502"/>
                </a:lnTo>
                <a:lnTo>
                  <a:pt x="42138" y="79349"/>
                </a:lnTo>
                <a:close/>
              </a:path>
              <a:path w="42544" h="80010">
                <a:moveTo>
                  <a:pt x="25606" y="15087"/>
                </a:moveTo>
                <a:lnTo>
                  <a:pt x="20091" y="15087"/>
                </a:lnTo>
                <a:lnTo>
                  <a:pt x="27101" y="48653"/>
                </a:lnTo>
                <a:lnTo>
                  <a:pt x="32760" y="48653"/>
                </a:lnTo>
                <a:lnTo>
                  <a:pt x="25606" y="15087"/>
                </a:lnTo>
                <a:close/>
              </a:path>
            </a:pathLst>
          </a:custGeom>
          <a:solidFill>
            <a:srgbClr val="000000"/>
          </a:solidFill>
        </p:spPr>
        <p:txBody>
          <a:bodyPr wrap="square" lIns="0" tIns="0" rIns="0" bIns="0" rtlCol="0"/>
          <a:lstStyle/>
          <a:p>
            <a:endParaRPr/>
          </a:p>
        </p:txBody>
      </p:sp>
      <p:sp>
        <p:nvSpPr>
          <p:cNvPr id="15" name="object 15"/>
          <p:cNvSpPr/>
          <p:nvPr/>
        </p:nvSpPr>
        <p:spPr>
          <a:xfrm>
            <a:off x="2754490" y="5730925"/>
            <a:ext cx="31750" cy="79375"/>
          </a:xfrm>
          <a:custGeom>
            <a:avLst/>
            <a:gdLst/>
            <a:ahLst/>
            <a:cxnLst/>
            <a:rect l="l" t="t" r="r" b="b"/>
            <a:pathLst>
              <a:path w="31750" h="79375">
                <a:moveTo>
                  <a:pt x="215" y="101"/>
                </a:moveTo>
                <a:lnTo>
                  <a:pt x="55" y="393"/>
                </a:lnTo>
                <a:lnTo>
                  <a:pt x="0" y="3263"/>
                </a:lnTo>
                <a:lnTo>
                  <a:pt x="215" y="3657"/>
                </a:lnTo>
                <a:lnTo>
                  <a:pt x="2349" y="4013"/>
                </a:lnTo>
                <a:lnTo>
                  <a:pt x="2984" y="4152"/>
                </a:lnTo>
                <a:lnTo>
                  <a:pt x="3467" y="4305"/>
                </a:lnTo>
                <a:lnTo>
                  <a:pt x="3708" y="4559"/>
                </a:lnTo>
                <a:lnTo>
                  <a:pt x="3987" y="4749"/>
                </a:lnTo>
                <a:lnTo>
                  <a:pt x="4793" y="61747"/>
                </a:lnTo>
                <a:lnTo>
                  <a:pt x="4695" y="67779"/>
                </a:lnTo>
                <a:lnTo>
                  <a:pt x="2463" y="76288"/>
                </a:lnTo>
                <a:lnTo>
                  <a:pt x="2247" y="76873"/>
                </a:lnTo>
                <a:lnTo>
                  <a:pt x="2321" y="78854"/>
                </a:lnTo>
                <a:lnTo>
                  <a:pt x="2463" y="79146"/>
                </a:lnTo>
                <a:lnTo>
                  <a:pt x="4330" y="78854"/>
                </a:lnTo>
                <a:lnTo>
                  <a:pt x="5867" y="78701"/>
                </a:lnTo>
                <a:lnTo>
                  <a:pt x="19310" y="78701"/>
                </a:lnTo>
                <a:lnTo>
                  <a:pt x="22161" y="77177"/>
                </a:lnTo>
                <a:lnTo>
                  <a:pt x="23596" y="75933"/>
                </a:lnTo>
                <a:lnTo>
                  <a:pt x="24827" y="74409"/>
                </a:lnTo>
                <a:lnTo>
                  <a:pt x="13182" y="74409"/>
                </a:lnTo>
                <a:lnTo>
                  <a:pt x="11722" y="74066"/>
                </a:lnTo>
                <a:lnTo>
                  <a:pt x="10286" y="73418"/>
                </a:lnTo>
                <a:lnTo>
                  <a:pt x="10236" y="37477"/>
                </a:lnTo>
                <a:lnTo>
                  <a:pt x="11404" y="37325"/>
                </a:lnTo>
                <a:lnTo>
                  <a:pt x="12420" y="37274"/>
                </a:lnTo>
                <a:lnTo>
                  <a:pt x="26605" y="37274"/>
                </a:lnTo>
                <a:lnTo>
                  <a:pt x="26098" y="36779"/>
                </a:lnTo>
                <a:lnTo>
                  <a:pt x="23494" y="35394"/>
                </a:lnTo>
                <a:lnTo>
                  <a:pt x="21843" y="34848"/>
                </a:lnTo>
                <a:lnTo>
                  <a:pt x="19837" y="34467"/>
                </a:lnTo>
                <a:lnTo>
                  <a:pt x="22977" y="33070"/>
                </a:lnTo>
                <a:lnTo>
                  <a:pt x="12217" y="33070"/>
                </a:lnTo>
                <a:lnTo>
                  <a:pt x="11175" y="33032"/>
                </a:lnTo>
                <a:lnTo>
                  <a:pt x="10236" y="32880"/>
                </a:lnTo>
                <a:lnTo>
                  <a:pt x="10314" y="8661"/>
                </a:lnTo>
                <a:lnTo>
                  <a:pt x="10477" y="5397"/>
                </a:lnTo>
                <a:lnTo>
                  <a:pt x="11798" y="4851"/>
                </a:lnTo>
                <a:lnTo>
                  <a:pt x="13334" y="4559"/>
                </a:lnTo>
                <a:lnTo>
                  <a:pt x="27196" y="4559"/>
                </a:lnTo>
                <a:lnTo>
                  <a:pt x="27089" y="4254"/>
                </a:lnTo>
                <a:lnTo>
                  <a:pt x="25907" y="2463"/>
                </a:lnTo>
                <a:lnTo>
                  <a:pt x="23025" y="546"/>
                </a:lnTo>
                <a:lnTo>
                  <a:pt x="5841" y="546"/>
                </a:lnTo>
                <a:lnTo>
                  <a:pt x="3390" y="393"/>
                </a:lnTo>
                <a:lnTo>
                  <a:pt x="215" y="101"/>
                </a:lnTo>
                <a:close/>
              </a:path>
              <a:path w="31750" h="79375">
                <a:moveTo>
                  <a:pt x="19310" y="78701"/>
                </a:moveTo>
                <a:lnTo>
                  <a:pt x="7327" y="78701"/>
                </a:lnTo>
                <a:lnTo>
                  <a:pt x="11150" y="78854"/>
                </a:lnTo>
                <a:lnTo>
                  <a:pt x="14719" y="79146"/>
                </a:lnTo>
                <a:lnTo>
                  <a:pt x="17373" y="79146"/>
                </a:lnTo>
                <a:lnTo>
                  <a:pt x="19215" y="78752"/>
                </a:lnTo>
                <a:close/>
              </a:path>
              <a:path w="31750" h="79375">
                <a:moveTo>
                  <a:pt x="26605" y="37274"/>
                </a:moveTo>
                <a:lnTo>
                  <a:pt x="18300" y="37274"/>
                </a:lnTo>
                <a:lnTo>
                  <a:pt x="21564" y="38849"/>
                </a:lnTo>
                <a:lnTo>
                  <a:pt x="24587" y="45288"/>
                </a:lnTo>
                <a:lnTo>
                  <a:pt x="25361" y="49529"/>
                </a:lnTo>
                <a:lnTo>
                  <a:pt x="25361" y="58432"/>
                </a:lnTo>
                <a:lnTo>
                  <a:pt x="20954" y="71831"/>
                </a:lnTo>
                <a:lnTo>
                  <a:pt x="19430" y="73571"/>
                </a:lnTo>
                <a:lnTo>
                  <a:pt x="17348" y="74409"/>
                </a:lnTo>
                <a:lnTo>
                  <a:pt x="24827" y="74409"/>
                </a:lnTo>
                <a:lnTo>
                  <a:pt x="31185" y="49529"/>
                </a:lnTo>
                <a:lnTo>
                  <a:pt x="30962" y="47358"/>
                </a:lnTo>
                <a:lnTo>
                  <a:pt x="29870" y="42710"/>
                </a:lnTo>
                <a:lnTo>
                  <a:pt x="29133" y="40792"/>
                </a:lnTo>
                <a:lnTo>
                  <a:pt x="28155" y="39357"/>
                </a:lnTo>
                <a:lnTo>
                  <a:pt x="27216" y="37871"/>
                </a:lnTo>
                <a:lnTo>
                  <a:pt x="26605" y="37274"/>
                </a:lnTo>
                <a:close/>
              </a:path>
              <a:path w="31750" h="79375">
                <a:moveTo>
                  <a:pt x="27196" y="4559"/>
                </a:moveTo>
                <a:lnTo>
                  <a:pt x="17183" y="4559"/>
                </a:lnTo>
                <a:lnTo>
                  <a:pt x="18859" y="5105"/>
                </a:lnTo>
                <a:lnTo>
                  <a:pt x="21348" y="7175"/>
                </a:lnTo>
                <a:lnTo>
                  <a:pt x="22237" y="8661"/>
                </a:lnTo>
                <a:lnTo>
                  <a:pt x="23393" y="12560"/>
                </a:lnTo>
                <a:lnTo>
                  <a:pt x="23625" y="14490"/>
                </a:lnTo>
                <a:lnTo>
                  <a:pt x="23672" y="22453"/>
                </a:lnTo>
                <a:lnTo>
                  <a:pt x="22923" y="26200"/>
                </a:lnTo>
                <a:lnTo>
                  <a:pt x="21424" y="28968"/>
                </a:lnTo>
                <a:lnTo>
                  <a:pt x="19913" y="31686"/>
                </a:lnTo>
                <a:lnTo>
                  <a:pt x="17233" y="33070"/>
                </a:lnTo>
                <a:lnTo>
                  <a:pt x="22977" y="33070"/>
                </a:lnTo>
                <a:lnTo>
                  <a:pt x="23177" y="32981"/>
                </a:lnTo>
                <a:lnTo>
                  <a:pt x="25603" y="30454"/>
                </a:lnTo>
                <a:lnTo>
                  <a:pt x="27089" y="26898"/>
                </a:lnTo>
                <a:lnTo>
                  <a:pt x="28587" y="23393"/>
                </a:lnTo>
                <a:lnTo>
                  <a:pt x="29324" y="19583"/>
                </a:lnTo>
                <a:lnTo>
                  <a:pt x="29324" y="12217"/>
                </a:lnTo>
                <a:lnTo>
                  <a:pt x="28879" y="9334"/>
                </a:lnTo>
                <a:lnTo>
                  <a:pt x="27196" y="4559"/>
                </a:lnTo>
                <a:close/>
              </a:path>
              <a:path w="31750" h="79375">
                <a:moveTo>
                  <a:pt x="20967" y="0"/>
                </a:moveTo>
                <a:lnTo>
                  <a:pt x="17818" y="0"/>
                </a:lnTo>
                <a:lnTo>
                  <a:pt x="15316" y="101"/>
                </a:lnTo>
                <a:lnTo>
                  <a:pt x="8229" y="546"/>
                </a:lnTo>
                <a:lnTo>
                  <a:pt x="23025" y="546"/>
                </a:lnTo>
                <a:lnTo>
                  <a:pt x="20967" y="0"/>
                </a:lnTo>
                <a:close/>
              </a:path>
            </a:pathLst>
          </a:custGeom>
          <a:solidFill>
            <a:srgbClr val="000000"/>
          </a:solidFill>
        </p:spPr>
        <p:txBody>
          <a:bodyPr wrap="square" lIns="0" tIns="0" rIns="0" bIns="0" rtlCol="0"/>
          <a:lstStyle/>
          <a:p>
            <a:endParaRPr/>
          </a:p>
        </p:txBody>
      </p:sp>
      <p:sp>
        <p:nvSpPr>
          <p:cNvPr id="16" name="object 16"/>
          <p:cNvSpPr/>
          <p:nvPr/>
        </p:nvSpPr>
        <p:spPr>
          <a:xfrm>
            <a:off x="2094738" y="5685832"/>
            <a:ext cx="902335" cy="0"/>
          </a:xfrm>
          <a:custGeom>
            <a:avLst/>
            <a:gdLst/>
            <a:ahLst/>
            <a:cxnLst/>
            <a:rect l="l" t="t" r="r" b="b"/>
            <a:pathLst>
              <a:path w="902335">
                <a:moveTo>
                  <a:pt x="0" y="0"/>
                </a:moveTo>
                <a:lnTo>
                  <a:pt x="902208" y="0"/>
                </a:lnTo>
              </a:path>
            </a:pathLst>
          </a:custGeom>
          <a:ln w="6036">
            <a:solidFill>
              <a:srgbClr val="000000"/>
            </a:solidFill>
          </a:ln>
        </p:spPr>
        <p:txBody>
          <a:bodyPr wrap="square" lIns="0" tIns="0" rIns="0" bIns="0" rtlCol="0"/>
          <a:lstStyle/>
          <a:p>
            <a:endParaRPr/>
          </a:p>
        </p:txBody>
      </p:sp>
      <p:sp>
        <p:nvSpPr>
          <p:cNvPr id="17" name="object 17"/>
          <p:cNvSpPr/>
          <p:nvPr/>
        </p:nvSpPr>
        <p:spPr>
          <a:xfrm>
            <a:off x="3340976" y="5567095"/>
            <a:ext cx="13970" cy="82550"/>
          </a:xfrm>
          <a:custGeom>
            <a:avLst/>
            <a:gdLst/>
            <a:ahLst/>
            <a:cxnLst/>
            <a:rect l="l" t="t" r="r" b="b"/>
            <a:pathLst>
              <a:path w="13970" h="82550">
                <a:moveTo>
                  <a:pt x="8115" y="18237"/>
                </a:moveTo>
                <a:lnTo>
                  <a:pt x="5397" y="18237"/>
                </a:lnTo>
                <a:lnTo>
                  <a:pt x="5397" y="82308"/>
                </a:lnTo>
                <a:lnTo>
                  <a:pt x="8115" y="82308"/>
                </a:lnTo>
                <a:lnTo>
                  <a:pt x="8115" y="18237"/>
                </a:lnTo>
                <a:close/>
              </a:path>
              <a:path w="13970" h="82550">
                <a:moveTo>
                  <a:pt x="6769" y="0"/>
                </a:moveTo>
                <a:lnTo>
                  <a:pt x="0" y="23723"/>
                </a:lnTo>
                <a:lnTo>
                  <a:pt x="5397" y="18237"/>
                </a:lnTo>
                <a:lnTo>
                  <a:pt x="11972" y="18237"/>
                </a:lnTo>
                <a:lnTo>
                  <a:pt x="6769" y="0"/>
                </a:lnTo>
                <a:close/>
              </a:path>
              <a:path w="13970" h="82550">
                <a:moveTo>
                  <a:pt x="11972" y="18237"/>
                </a:moveTo>
                <a:lnTo>
                  <a:pt x="8115" y="18237"/>
                </a:lnTo>
                <a:lnTo>
                  <a:pt x="13538" y="23723"/>
                </a:lnTo>
                <a:lnTo>
                  <a:pt x="11972" y="18237"/>
                </a:lnTo>
                <a:close/>
              </a:path>
            </a:pathLst>
          </a:custGeom>
          <a:solidFill>
            <a:srgbClr val="000000"/>
          </a:solidFill>
        </p:spPr>
        <p:txBody>
          <a:bodyPr wrap="square" lIns="0" tIns="0" rIns="0" bIns="0" rtlCol="0"/>
          <a:lstStyle/>
          <a:p>
            <a:endParaRPr/>
          </a:p>
        </p:txBody>
      </p:sp>
      <p:sp>
        <p:nvSpPr>
          <p:cNvPr id="18" name="object 18"/>
          <p:cNvSpPr/>
          <p:nvPr/>
        </p:nvSpPr>
        <p:spPr>
          <a:xfrm>
            <a:off x="3370554" y="5567095"/>
            <a:ext cx="13970" cy="82550"/>
          </a:xfrm>
          <a:custGeom>
            <a:avLst/>
            <a:gdLst/>
            <a:ahLst/>
            <a:cxnLst/>
            <a:rect l="l" t="t" r="r" b="b"/>
            <a:pathLst>
              <a:path w="13970" h="82550">
                <a:moveTo>
                  <a:pt x="0" y="58534"/>
                </a:moveTo>
                <a:lnTo>
                  <a:pt x="6769" y="82308"/>
                </a:lnTo>
                <a:lnTo>
                  <a:pt x="11965" y="64058"/>
                </a:lnTo>
                <a:lnTo>
                  <a:pt x="5410" y="64058"/>
                </a:lnTo>
                <a:lnTo>
                  <a:pt x="0" y="58534"/>
                </a:lnTo>
                <a:close/>
              </a:path>
              <a:path w="13970" h="82550">
                <a:moveTo>
                  <a:pt x="8115" y="0"/>
                </a:moveTo>
                <a:lnTo>
                  <a:pt x="5410" y="0"/>
                </a:lnTo>
                <a:lnTo>
                  <a:pt x="5410" y="64058"/>
                </a:lnTo>
                <a:lnTo>
                  <a:pt x="11965" y="64058"/>
                </a:lnTo>
                <a:lnTo>
                  <a:pt x="8115" y="64007"/>
                </a:lnTo>
                <a:lnTo>
                  <a:pt x="8115" y="0"/>
                </a:lnTo>
                <a:close/>
              </a:path>
              <a:path w="13970" h="82550">
                <a:moveTo>
                  <a:pt x="13538" y="58534"/>
                </a:moveTo>
                <a:lnTo>
                  <a:pt x="8115" y="64007"/>
                </a:lnTo>
                <a:lnTo>
                  <a:pt x="11979" y="64007"/>
                </a:lnTo>
                <a:lnTo>
                  <a:pt x="13538" y="58534"/>
                </a:lnTo>
                <a:close/>
              </a:path>
            </a:pathLst>
          </a:custGeom>
          <a:solidFill>
            <a:srgbClr val="000000"/>
          </a:solidFill>
        </p:spPr>
        <p:txBody>
          <a:bodyPr wrap="square" lIns="0" tIns="0" rIns="0" bIns="0" rtlCol="0"/>
          <a:lstStyle/>
          <a:p>
            <a:endParaRPr/>
          </a:p>
        </p:txBody>
      </p:sp>
      <p:sp>
        <p:nvSpPr>
          <p:cNvPr id="19" name="object 19"/>
          <p:cNvSpPr/>
          <p:nvPr/>
        </p:nvSpPr>
        <p:spPr>
          <a:xfrm>
            <a:off x="3782860" y="5567095"/>
            <a:ext cx="13970" cy="82550"/>
          </a:xfrm>
          <a:custGeom>
            <a:avLst/>
            <a:gdLst/>
            <a:ahLst/>
            <a:cxnLst/>
            <a:rect l="l" t="t" r="r" b="b"/>
            <a:pathLst>
              <a:path w="13970" h="82550">
                <a:moveTo>
                  <a:pt x="0" y="58534"/>
                </a:moveTo>
                <a:lnTo>
                  <a:pt x="6743" y="82308"/>
                </a:lnTo>
                <a:lnTo>
                  <a:pt x="11939" y="64058"/>
                </a:lnTo>
                <a:lnTo>
                  <a:pt x="5372" y="64058"/>
                </a:lnTo>
                <a:lnTo>
                  <a:pt x="0" y="58534"/>
                </a:lnTo>
                <a:close/>
              </a:path>
              <a:path w="13970" h="82550">
                <a:moveTo>
                  <a:pt x="8102" y="0"/>
                </a:moveTo>
                <a:lnTo>
                  <a:pt x="5372" y="0"/>
                </a:lnTo>
                <a:lnTo>
                  <a:pt x="5372" y="64058"/>
                </a:lnTo>
                <a:lnTo>
                  <a:pt x="11939" y="64058"/>
                </a:lnTo>
                <a:lnTo>
                  <a:pt x="8102" y="64007"/>
                </a:lnTo>
                <a:lnTo>
                  <a:pt x="8102" y="0"/>
                </a:lnTo>
                <a:close/>
              </a:path>
              <a:path w="13970" h="82550">
                <a:moveTo>
                  <a:pt x="13512" y="58534"/>
                </a:moveTo>
                <a:lnTo>
                  <a:pt x="8102" y="64007"/>
                </a:lnTo>
                <a:lnTo>
                  <a:pt x="11954" y="64007"/>
                </a:lnTo>
                <a:lnTo>
                  <a:pt x="13512" y="58534"/>
                </a:lnTo>
                <a:close/>
              </a:path>
            </a:pathLst>
          </a:custGeom>
          <a:solidFill>
            <a:srgbClr val="000000"/>
          </a:solidFill>
        </p:spPr>
        <p:txBody>
          <a:bodyPr wrap="square" lIns="0" tIns="0" rIns="0" bIns="0" rtlCol="0"/>
          <a:lstStyle/>
          <a:p>
            <a:endParaRPr/>
          </a:p>
        </p:txBody>
      </p:sp>
      <p:sp>
        <p:nvSpPr>
          <p:cNvPr id="20" name="object 20"/>
          <p:cNvSpPr/>
          <p:nvPr/>
        </p:nvSpPr>
        <p:spPr>
          <a:xfrm>
            <a:off x="3812425" y="5567095"/>
            <a:ext cx="13970" cy="82550"/>
          </a:xfrm>
          <a:custGeom>
            <a:avLst/>
            <a:gdLst/>
            <a:ahLst/>
            <a:cxnLst/>
            <a:rect l="l" t="t" r="r" b="b"/>
            <a:pathLst>
              <a:path w="13970" h="82550">
                <a:moveTo>
                  <a:pt x="8102" y="18237"/>
                </a:moveTo>
                <a:lnTo>
                  <a:pt x="5372" y="18237"/>
                </a:lnTo>
                <a:lnTo>
                  <a:pt x="5372" y="82308"/>
                </a:lnTo>
                <a:lnTo>
                  <a:pt x="8102" y="82308"/>
                </a:lnTo>
                <a:lnTo>
                  <a:pt x="8102" y="18237"/>
                </a:lnTo>
                <a:close/>
              </a:path>
              <a:path w="13970" h="82550">
                <a:moveTo>
                  <a:pt x="6743" y="0"/>
                </a:moveTo>
                <a:lnTo>
                  <a:pt x="0" y="23723"/>
                </a:lnTo>
                <a:lnTo>
                  <a:pt x="5372" y="18237"/>
                </a:lnTo>
                <a:lnTo>
                  <a:pt x="11947" y="18237"/>
                </a:lnTo>
                <a:lnTo>
                  <a:pt x="6743" y="0"/>
                </a:lnTo>
                <a:close/>
              </a:path>
              <a:path w="13970" h="82550">
                <a:moveTo>
                  <a:pt x="11947" y="18237"/>
                </a:moveTo>
                <a:lnTo>
                  <a:pt x="8102" y="18237"/>
                </a:lnTo>
                <a:lnTo>
                  <a:pt x="13512" y="23723"/>
                </a:lnTo>
                <a:lnTo>
                  <a:pt x="11947" y="18237"/>
                </a:lnTo>
                <a:close/>
              </a:path>
            </a:pathLst>
          </a:custGeom>
          <a:solidFill>
            <a:srgbClr val="000000"/>
          </a:solidFill>
        </p:spPr>
        <p:txBody>
          <a:bodyPr wrap="square" lIns="0" tIns="0" rIns="0" bIns="0" rtlCol="0"/>
          <a:lstStyle/>
          <a:p>
            <a:endParaRPr/>
          </a:p>
        </p:txBody>
      </p:sp>
      <p:sp>
        <p:nvSpPr>
          <p:cNvPr id="21" name="object 21"/>
          <p:cNvSpPr/>
          <p:nvPr/>
        </p:nvSpPr>
        <p:spPr>
          <a:xfrm>
            <a:off x="3140201" y="5526377"/>
            <a:ext cx="886460" cy="0"/>
          </a:xfrm>
          <a:custGeom>
            <a:avLst/>
            <a:gdLst/>
            <a:ahLst/>
            <a:cxnLst/>
            <a:rect l="l" t="t" r="r" b="b"/>
            <a:pathLst>
              <a:path w="886460">
                <a:moveTo>
                  <a:pt x="0" y="0"/>
                </a:moveTo>
                <a:lnTo>
                  <a:pt x="886205" y="0"/>
                </a:lnTo>
              </a:path>
            </a:pathLst>
          </a:custGeom>
          <a:ln w="6074">
            <a:solidFill>
              <a:srgbClr val="000000"/>
            </a:solidFill>
          </a:ln>
        </p:spPr>
        <p:txBody>
          <a:bodyPr wrap="square" lIns="0" tIns="0" rIns="0" bIns="0" rtlCol="0"/>
          <a:lstStyle/>
          <a:p>
            <a:endParaRPr/>
          </a:p>
        </p:txBody>
      </p:sp>
      <p:sp>
        <p:nvSpPr>
          <p:cNvPr id="22" name="object 22"/>
          <p:cNvSpPr/>
          <p:nvPr/>
        </p:nvSpPr>
        <p:spPr>
          <a:xfrm>
            <a:off x="3141698" y="5523339"/>
            <a:ext cx="0" cy="165735"/>
          </a:xfrm>
          <a:custGeom>
            <a:avLst/>
            <a:gdLst/>
            <a:ahLst/>
            <a:cxnLst/>
            <a:rect l="l" t="t" r="r" b="b"/>
            <a:pathLst>
              <a:path h="165735">
                <a:moveTo>
                  <a:pt x="0" y="0"/>
                </a:moveTo>
                <a:lnTo>
                  <a:pt x="0" y="165510"/>
                </a:lnTo>
              </a:path>
            </a:pathLst>
          </a:custGeom>
          <a:ln w="3175">
            <a:solidFill>
              <a:srgbClr val="000000"/>
            </a:solidFill>
          </a:ln>
        </p:spPr>
        <p:txBody>
          <a:bodyPr wrap="square" lIns="0" tIns="0" rIns="0" bIns="0" rtlCol="0"/>
          <a:lstStyle/>
          <a:p>
            <a:endParaRPr/>
          </a:p>
        </p:txBody>
      </p:sp>
      <p:sp>
        <p:nvSpPr>
          <p:cNvPr id="23" name="object 23"/>
          <p:cNvSpPr/>
          <p:nvPr/>
        </p:nvSpPr>
        <p:spPr>
          <a:xfrm>
            <a:off x="3583547" y="5529414"/>
            <a:ext cx="0" cy="153670"/>
          </a:xfrm>
          <a:custGeom>
            <a:avLst/>
            <a:gdLst/>
            <a:ahLst/>
            <a:cxnLst/>
            <a:rect l="l" t="t" r="r" b="b"/>
            <a:pathLst>
              <a:path h="153670">
                <a:moveTo>
                  <a:pt x="0" y="0"/>
                </a:moveTo>
                <a:lnTo>
                  <a:pt x="0" y="153403"/>
                </a:lnTo>
              </a:path>
            </a:pathLst>
          </a:custGeom>
          <a:ln w="3175">
            <a:solidFill>
              <a:srgbClr val="000000"/>
            </a:solidFill>
          </a:ln>
        </p:spPr>
        <p:txBody>
          <a:bodyPr wrap="square" lIns="0" tIns="0" rIns="0" bIns="0" rtlCol="0"/>
          <a:lstStyle/>
          <a:p>
            <a:endParaRPr/>
          </a:p>
        </p:txBody>
      </p:sp>
      <p:sp>
        <p:nvSpPr>
          <p:cNvPr id="24" name="object 24"/>
          <p:cNvSpPr/>
          <p:nvPr/>
        </p:nvSpPr>
        <p:spPr>
          <a:xfrm>
            <a:off x="4025338" y="5523339"/>
            <a:ext cx="0" cy="160020"/>
          </a:xfrm>
          <a:custGeom>
            <a:avLst/>
            <a:gdLst/>
            <a:ahLst/>
            <a:cxnLst/>
            <a:rect l="l" t="t" r="r" b="b"/>
            <a:pathLst>
              <a:path h="160020">
                <a:moveTo>
                  <a:pt x="0" y="0"/>
                </a:moveTo>
                <a:lnTo>
                  <a:pt x="0" y="159478"/>
                </a:lnTo>
              </a:path>
            </a:pathLst>
          </a:custGeom>
          <a:ln w="3175">
            <a:solidFill>
              <a:srgbClr val="000000"/>
            </a:solidFill>
          </a:ln>
        </p:spPr>
        <p:txBody>
          <a:bodyPr wrap="square" lIns="0" tIns="0" rIns="0" bIns="0" rtlCol="0"/>
          <a:lstStyle/>
          <a:p>
            <a:endParaRPr/>
          </a:p>
        </p:txBody>
      </p:sp>
      <p:sp>
        <p:nvSpPr>
          <p:cNvPr id="25" name="object 25"/>
          <p:cNvSpPr/>
          <p:nvPr/>
        </p:nvSpPr>
        <p:spPr>
          <a:xfrm>
            <a:off x="3341687" y="5730227"/>
            <a:ext cx="41910" cy="80010"/>
          </a:xfrm>
          <a:custGeom>
            <a:avLst/>
            <a:gdLst/>
            <a:ahLst/>
            <a:cxnLst/>
            <a:rect l="l" t="t" r="r" b="b"/>
            <a:pathLst>
              <a:path w="41910" h="80010">
                <a:moveTo>
                  <a:pt x="21996" y="0"/>
                </a:moveTo>
                <a:lnTo>
                  <a:pt x="20193" y="0"/>
                </a:lnTo>
                <a:lnTo>
                  <a:pt x="16002" y="20167"/>
                </a:lnTo>
                <a:lnTo>
                  <a:pt x="8547" y="54432"/>
                </a:lnTo>
                <a:lnTo>
                  <a:pt x="241" y="76034"/>
                </a:lnTo>
                <a:lnTo>
                  <a:pt x="0" y="76479"/>
                </a:lnTo>
                <a:lnTo>
                  <a:pt x="55" y="79502"/>
                </a:lnTo>
                <a:lnTo>
                  <a:pt x="241" y="79844"/>
                </a:lnTo>
                <a:lnTo>
                  <a:pt x="2286" y="79552"/>
                </a:lnTo>
                <a:lnTo>
                  <a:pt x="4330" y="79400"/>
                </a:lnTo>
                <a:lnTo>
                  <a:pt x="12725" y="79400"/>
                </a:lnTo>
                <a:lnTo>
                  <a:pt x="12725" y="76479"/>
                </a:lnTo>
                <a:lnTo>
                  <a:pt x="12484" y="76034"/>
                </a:lnTo>
                <a:lnTo>
                  <a:pt x="10515" y="75984"/>
                </a:lnTo>
                <a:lnTo>
                  <a:pt x="9271" y="75793"/>
                </a:lnTo>
                <a:lnTo>
                  <a:pt x="8280" y="74891"/>
                </a:lnTo>
                <a:lnTo>
                  <a:pt x="8039" y="74218"/>
                </a:lnTo>
                <a:lnTo>
                  <a:pt x="8094" y="71691"/>
                </a:lnTo>
                <a:lnTo>
                  <a:pt x="8305" y="70205"/>
                </a:lnTo>
                <a:lnTo>
                  <a:pt x="11811" y="53390"/>
                </a:lnTo>
                <a:lnTo>
                  <a:pt x="33162" y="53390"/>
                </a:lnTo>
                <a:lnTo>
                  <a:pt x="32172" y="48653"/>
                </a:lnTo>
                <a:lnTo>
                  <a:pt x="12725" y="48653"/>
                </a:lnTo>
                <a:lnTo>
                  <a:pt x="19723" y="15087"/>
                </a:lnTo>
                <a:lnTo>
                  <a:pt x="25151" y="15087"/>
                </a:lnTo>
                <a:lnTo>
                  <a:pt x="21996" y="0"/>
                </a:lnTo>
                <a:close/>
              </a:path>
              <a:path w="41910" h="80010">
                <a:moveTo>
                  <a:pt x="12725" y="79400"/>
                </a:moveTo>
                <a:lnTo>
                  <a:pt x="8102" y="79400"/>
                </a:lnTo>
                <a:lnTo>
                  <a:pt x="10172" y="79552"/>
                </a:lnTo>
                <a:lnTo>
                  <a:pt x="12509" y="79844"/>
                </a:lnTo>
                <a:lnTo>
                  <a:pt x="12725" y="79400"/>
                </a:lnTo>
                <a:close/>
              </a:path>
              <a:path w="41910" h="80010">
                <a:moveTo>
                  <a:pt x="33162" y="53390"/>
                </a:moveTo>
                <a:lnTo>
                  <a:pt x="27686" y="53390"/>
                </a:lnTo>
                <a:lnTo>
                  <a:pt x="31292" y="71691"/>
                </a:lnTo>
                <a:lnTo>
                  <a:pt x="31317" y="74891"/>
                </a:lnTo>
                <a:lnTo>
                  <a:pt x="26835" y="76034"/>
                </a:lnTo>
                <a:lnTo>
                  <a:pt x="26619" y="76479"/>
                </a:lnTo>
                <a:lnTo>
                  <a:pt x="26668" y="79502"/>
                </a:lnTo>
                <a:lnTo>
                  <a:pt x="26835" y="79844"/>
                </a:lnTo>
                <a:lnTo>
                  <a:pt x="29857" y="79692"/>
                </a:lnTo>
                <a:lnTo>
                  <a:pt x="32905" y="79502"/>
                </a:lnTo>
                <a:lnTo>
                  <a:pt x="35915" y="79349"/>
                </a:lnTo>
                <a:lnTo>
                  <a:pt x="41376" y="79349"/>
                </a:lnTo>
                <a:lnTo>
                  <a:pt x="41376" y="76479"/>
                </a:lnTo>
                <a:lnTo>
                  <a:pt x="41160" y="76034"/>
                </a:lnTo>
                <a:lnTo>
                  <a:pt x="39992" y="75984"/>
                </a:lnTo>
                <a:lnTo>
                  <a:pt x="39230" y="75895"/>
                </a:lnTo>
                <a:lnTo>
                  <a:pt x="36830" y="70205"/>
                </a:lnTo>
                <a:lnTo>
                  <a:pt x="36207" y="67729"/>
                </a:lnTo>
                <a:lnTo>
                  <a:pt x="35242" y="63334"/>
                </a:lnTo>
                <a:lnTo>
                  <a:pt x="33162" y="53390"/>
                </a:lnTo>
                <a:close/>
              </a:path>
              <a:path w="41910" h="80010">
                <a:moveTo>
                  <a:pt x="41376" y="79349"/>
                </a:moveTo>
                <a:lnTo>
                  <a:pt x="37477" y="79349"/>
                </a:lnTo>
                <a:lnTo>
                  <a:pt x="39230" y="79502"/>
                </a:lnTo>
                <a:lnTo>
                  <a:pt x="41160" y="79844"/>
                </a:lnTo>
                <a:lnTo>
                  <a:pt x="41327" y="79502"/>
                </a:lnTo>
                <a:lnTo>
                  <a:pt x="41376" y="79349"/>
                </a:lnTo>
                <a:close/>
              </a:path>
              <a:path w="41910" h="80010">
                <a:moveTo>
                  <a:pt x="25151" y="15087"/>
                </a:moveTo>
                <a:lnTo>
                  <a:pt x="19723" y="15087"/>
                </a:lnTo>
                <a:lnTo>
                  <a:pt x="26619" y="48653"/>
                </a:lnTo>
                <a:lnTo>
                  <a:pt x="32172" y="48653"/>
                </a:lnTo>
                <a:lnTo>
                  <a:pt x="25151" y="15087"/>
                </a:lnTo>
                <a:close/>
              </a:path>
            </a:pathLst>
          </a:custGeom>
          <a:solidFill>
            <a:srgbClr val="000000"/>
          </a:solidFill>
        </p:spPr>
        <p:txBody>
          <a:bodyPr wrap="square" lIns="0" tIns="0" rIns="0" bIns="0" rtlCol="0"/>
          <a:lstStyle/>
          <a:p>
            <a:endParaRPr/>
          </a:p>
        </p:txBody>
      </p:sp>
      <p:sp>
        <p:nvSpPr>
          <p:cNvPr id="26" name="object 26"/>
          <p:cNvSpPr/>
          <p:nvPr/>
        </p:nvSpPr>
        <p:spPr>
          <a:xfrm>
            <a:off x="3788232" y="5730925"/>
            <a:ext cx="31115" cy="79375"/>
          </a:xfrm>
          <a:custGeom>
            <a:avLst/>
            <a:gdLst/>
            <a:ahLst/>
            <a:cxnLst/>
            <a:rect l="l" t="t" r="r" b="b"/>
            <a:pathLst>
              <a:path w="31114" h="79375">
                <a:moveTo>
                  <a:pt x="215" y="101"/>
                </a:moveTo>
                <a:lnTo>
                  <a:pt x="55" y="393"/>
                </a:lnTo>
                <a:lnTo>
                  <a:pt x="0" y="3263"/>
                </a:lnTo>
                <a:lnTo>
                  <a:pt x="215" y="3657"/>
                </a:lnTo>
                <a:lnTo>
                  <a:pt x="2311" y="4013"/>
                </a:lnTo>
                <a:lnTo>
                  <a:pt x="2946" y="4152"/>
                </a:lnTo>
                <a:lnTo>
                  <a:pt x="3403" y="4305"/>
                </a:lnTo>
                <a:lnTo>
                  <a:pt x="3657" y="4559"/>
                </a:lnTo>
                <a:lnTo>
                  <a:pt x="3924" y="4749"/>
                </a:lnTo>
                <a:lnTo>
                  <a:pt x="4708" y="61747"/>
                </a:lnTo>
                <a:lnTo>
                  <a:pt x="4616" y="67779"/>
                </a:lnTo>
                <a:lnTo>
                  <a:pt x="2425" y="76288"/>
                </a:lnTo>
                <a:lnTo>
                  <a:pt x="2209" y="76873"/>
                </a:lnTo>
                <a:lnTo>
                  <a:pt x="2283" y="78854"/>
                </a:lnTo>
                <a:lnTo>
                  <a:pt x="2425" y="79146"/>
                </a:lnTo>
                <a:lnTo>
                  <a:pt x="4254" y="78854"/>
                </a:lnTo>
                <a:lnTo>
                  <a:pt x="5778" y="78701"/>
                </a:lnTo>
                <a:lnTo>
                  <a:pt x="18965" y="78701"/>
                </a:lnTo>
                <a:lnTo>
                  <a:pt x="21767" y="77177"/>
                </a:lnTo>
                <a:lnTo>
                  <a:pt x="23190" y="75933"/>
                </a:lnTo>
                <a:lnTo>
                  <a:pt x="24411" y="74409"/>
                </a:lnTo>
                <a:lnTo>
                  <a:pt x="12953" y="74409"/>
                </a:lnTo>
                <a:lnTo>
                  <a:pt x="11518" y="74066"/>
                </a:lnTo>
                <a:lnTo>
                  <a:pt x="10109" y="73418"/>
                </a:lnTo>
                <a:lnTo>
                  <a:pt x="10058" y="37477"/>
                </a:lnTo>
                <a:lnTo>
                  <a:pt x="11201" y="37325"/>
                </a:lnTo>
                <a:lnTo>
                  <a:pt x="12204" y="37274"/>
                </a:lnTo>
                <a:lnTo>
                  <a:pt x="26142" y="37274"/>
                </a:lnTo>
                <a:lnTo>
                  <a:pt x="25641" y="36779"/>
                </a:lnTo>
                <a:lnTo>
                  <a:pt x="23088" y="35394"/>
                </a:lnTo>
                <a:lnTo>
                  <a:pt x="21450" y="34848"/>
                </a:lnTo>
                <a:lnTo>
                  <a:pt x="19481" y="34467"/>
                </a:lnTo>
                <a:lnTo>
                  <a:pt x="22574" y="33070"/>
                </a:lnTo>
                <a:lnTo>
                  <a:pt x="12001" y="33070"/>
                </a:lnTo>
                <a:lnTo>
                  <a:pt x="10985" y="33032"/>
                </a:lnTo>
                <a:lnTo>
                  <a:pt x="10058" y="32880"/>
                </a:lnTo>
                <a:lnTo>
                  <a:pt x="10137" y="8661"/>
                </a:lnTo>
                <a:lnTo>
                  <a:pt x="10299" y="5397"/>
                </a:lnTo>
                <a:lnTo>
                  <a:pt x="11595" y="4851"/>
                </a:lnTo>
                <a:lnTo>
                  <a:pt x="13093" y="4559"/>
                </a:lnTo>
                <a:lnTo>
                  <a:pt x="26724" y="4559"/>
                </a:lnTo>
                <a:lnTo>
                  <a:pt x="26619" y="4254"/>
                </a:lnTo>
                <a:lnTo>
                  <a:pt x="25450" y="2463"/>
                </a:lnTo>
                <a:lnTo>
                  <a:pt x="22629" y="546"/>
                </a:lnTo>
                <a:lnTo>
                  <a:pt x="5753" y="546"/>
                </a:lnTo>
                <a:lnTo>
                  <a:pt x="3340" y="393"/>
                </a:lnTo>
                <a:lnTo>
                  <a:pt x="215" y="101"/>
                </a:lnTo>
                <a:close/>
              </a:path>
              <a:path w="31114" h="79375">
                <a:moveTo>
                  <a:pt x="18965" y="78701"/>
                </a:moveTo>
                <a:lnTo>
                  <a:pt x="7200" y="78701"/>
                </a:lnTo>
                <a:lnTo>
                  <a:pt x="10960" y="78854"/>
                </a:lnTo>
                <a:lnTo>
                  <a:pt x="14465" y="79146"/>
                </a:lnTo>
                <a:lnTo>
                  <a:pt x="17068" y="79146"/>
                </a:lnTo>
                <a:lnTo>
                  <a:pt x="18872" y="78752"/>
                </a:lnTo>
                <a:close/>
              </a:path>
              <a:path w="31114" h="79375">
                <a:moveTo>
                  <a:pt x="26142" y="37274"/>
                </a:moveTo>
                <a:lnTo>
                  <a:pt x="17970" y="37274"/>
                </a:lnTo>
                <a:lnTo>
                  <a:pt x="21183" y="38849"/>
                </a:lnTo>
                <a:lnTo>
                  <a:pt x="22682" y="42062"/>
                </a:lnTo>
                <a:lnTo>
                  <a:pt x="24155" y="45288"/>
                </a:lnTo>
                <a:lnTo>
                  <a:pt x="24917" y="49529"/>
                </a:lnTo>
                <a:lnTo>
                  <a:pt x="24917" y="58432"/>
                </a:lnTo>
                <a:lnTo>
                  <a:pt x="17043" y="74409"/>
                </a:lnTo>
                <a:lnTo>
                  <a:pt x="24411" y="74409"/>
                </a:lnTo>
                <a:lnTo>
                  <a:pt x="25958" y="72428"/>
                </a:lnTo>
                <a:lnTo>
                  <a:pt x="27152" y="70357"/>
                </a:lnTo>
                <a:lnTo>
                  <a:pt x="28166" y="67779"/>
                </a:lnTo>
                <a:lnTo>
                  <a:pt x="29108" y="65455"/>
                </a:lnTo>
                <a:lnTo>
                  <a:pt x="29781" y="62991"/>
                </a:lnTo>
                <a:lnTo>
                  <a:pt x="30518" y="58038"/>
                </a:lnTo>
                <a:lnTo>
                  <a:pt x="30624" y="56451"/>
                </a:lnTo>
                <a:lnTo>
                  <a:pt x="30629" y="49529"/>
                </a:lnTo>
                <a:lnTo>
                  <a:pt x="30416" y="47358"/>
                </a:lnTo>
                <a:lnTo>
                  <a:pt x="29349" y="42710"/>
                </a:lnTo>
                <a:lnTo>
                  <a:pt x="28613" y="40792"/>
                </a:lnTo>
                <a:lnTo>
                  <a:pt x="27660" y="39357"/>
                </a:lnTo>
                <a:lnTo>
                  <a:pt x="26746" y="37871"/>
                </a:lnTo>
                <a:lnTo>
                  <a:pt x="26142" y="37274"/>
                </a:lnTo>
                <a:close/>
              </a:path>
              <a:path w="31114" h="79375">
                <a:moveTo>
                  <a:pt x="26724" y="4559"/>
                </a:moveTo>
                <a:lnTo>
                  <a:pt x="16878" y="4559"/>
                </a:lnTo>
                <a:lnTo>
                  <a:pt x="18529" y="5105"/>
                </a:lnTo>
                <a:lnTo>
                  <a:pt x="20967" y="7175"/>
                </a:lnTo>
                <a:lnTo>
                  <a:pt x="21858" y="8712"/>
                </a:lnTo>
                <a:lnTo>
                  <a:pt x="22986" y="12560"/>
                </a:lnTo>
                <a:lnTo>
                  <a:pt x="23208" y="14490"/>
                </a:lnTo>
                <a:lnTo>
                  <a:pt x="23253" y="22453"/>
                </a:lnTo>
                <a:lnTo>
                  <a:pt x="22529" y="26200"/>
                </a:lnTo>
                <a:lnTo>
                  <a:pt x="19557" y="31686"/>
                </a:lnTo>
                <a:lnTo>
                  <a:pt x="16929" y="33070"/>
                </a:lnTo>
                <a:lnTo>
                  <a:pt x="22574" y="33070"/>
                </a:lnTo>
                <a:lnTo>
                  <a:pt x="22771" y="32981"/>
                </a:lnTo>
                <a:lnTo>
                  <a:pt x="25158" y="30454"/>
                </a:lnTo>
                <a:lnTo>
                  <a:pt x="28079" y="23393"/>
                </a:lnTo>
                <a:lnTo>
                  <a:pt x="28816" y="19583"/>
                </a:lnTo>
                <a:lnTo>
                  <a:pt x="28816" y="12217"/>
                </a:lnTo>
                <a:lnTo>
                  <a:pt x="28371" y="9334"/>
                </a:lnTo>
                <a:lnTo>
                  <a:pt x="26724" y="4559"/>
                </a:lnTo>
                <a:close/>
              </a:path>
              <a:path w="31114" h="79375">
                <a:moveTo>
                  <a:pt x="20599" y="0"/>
                </a:moveTo>
                <a:lnTo>
                  <a:pt x="17513" y="0"/>
                </a:lnTo>
                <a:lnTo>
                  <a:pt x="15049" y="101"/>
                </a:lnTo>
                <a:lnTo>
                  <a:pt x="8089" y="546"/>
                </a:lnTo>
                <a:lnTo>
                  <a:pt x="22629" y="546"/>
                </a:lnTo>
                <a:lnTo>
                  <a:pt x="20599" y="0"/>
                </a:lnTo>
                <a:close/>
              </a:path>
            </a:pathLst>
          </a:custGeom>
          <a:solidFill>
            <a:srgbClr val="000000"/>
          </a:solidFill>
        </p:spPr>
        <p:txBody>
          <a:bodyPr wrap="square" lIns="0" tIns="0" rIns="0" bIns="0" rtlCol="0"/>
          <a:lstStyle/>
          <a:p>
            <a:endParaRPr/>
          </a:p>
        </p:txBody>
      </p:sp>
      <p:sp>
        <p:nvSpPr>
          <p:cNvPr id="27" name="object 27"/>
          <p:cNvSpPr/>
          <p:nvPr/>
        </p:nvSpPr>
        <p:spPr>
          <a:xfrm>
            <a:off x="3140201" y="5685832"/>
            <a:ext cx="886460" cy="0"/>
          </a:xfrm>
          <a:custGeom>
            <a:avLst/>
            <a:gdLst/>
            <a:ahLst/>
            <a:cxnLst/>
            <a:rect l="l" t="t" r="r" b="b"/>
            <a:pathLst>
              <a:path w="886460">
                <a:moveTo>
                  <a:pt x="0" y="0"/>
                </a:moveTo>
                <a:lnTo>
                  <a:pt x="886205" y="0"/>
                </a:lnTo>
              </a:path>
            </a:pathLst>
          </a:custGeom>
          <a:ln w="6036">
            <a:solidFill>
              <a:srgbClr val="000000"/>
            </a:solidFill>
          </a:ln>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23748" y="611949"/>
            <a:ext cx="4928870" cy="1320165"/>
          </a:xfrm>
          <a:prstGeom prst="rect">
            <a:avLst/>
          </a:prstGeom>
        </p:spPr>
        <p:txBody>
          <a:bodyPr vert="horz" wrap="square" lIns="0" tIns="12700" rIns="0" bIns="0" rtlCol="0">
            <a:spAutoFit/>
          </a:bodyPr>
          <a:lstStyle/>
          <a:p>
            <a:pPr marL="50800">
              <a:lnSpc>
                <a:spcPct val="100000"/>
              </a:lnSpc>
              <a:spcBef>
                <a:spcPts val="100"/>
              </a:spcBef>
            </a:pPr>
            <a:r>
              <a:rPr sz="750" spc="50" dirty="0">
                <a:latin typeface="Calibri"/>
                <a:cs typeface="Calibri"/>
              </a:rPr>
              <a:t>8 </a:t>
            </a:r>
            <a:r>
              <a:rPr sz="750" spc="40" dirty="0">
                <a:latin typeface="Calibri"/>
                <a:cs typeface="Calibri"/>
              </a:rPr>
              <a:t>Advanced </a:t>
            </a:r>
            <a:r>
              <a:rPr sz="750" spc="30" dirty="0">
                <a:latin typeface="Calibri"/>
                <a:cs typeface="Calibri"/>
              </a:rPr>
              <a:t>Aspects </a:t>
            </a:r>
            <a:r>
              <a:rPr sz="750" spc="35" dirty="0">
                <a:latin typeface="Calibri"/>
                <a:cs typeface="Calibri"/>
              </a:rPr>
              <a:t>of</a:t>
            </a:r>
            <a:r>
              <a:rPr sz="750" spc="-20" dirty="0">
                <a:latin typeface="Calibri"/>
                <a:cs typeface="Calibri"/>
              </a:rPr>
              <a:t> </a:t>
            </a:r>
            <a:r>
              <a:rPr sz="750" spc="30" dirty="0">
                <a:latin typeface="Calibri"/>
                <a:cs typeface="Calibri"/>
              </a:rPr>
              <a:t>Spectroscopy</a:t>
            </a:r>
            <a:endParaRPr sz="750">
              <a:latin typeface="Calibri"/>
              <a:cs typeface="Calibri"/>
            </a:endParaRPr>
          </a:p>
          <a:p>
            <a:pPr>
              <a:lnSpc>
                <a:spcPct val="100000"/>
              </a:lnSpc>
            </a:pPr>
            <a:endParaRPr sz="700">
              <a:latin typeface="Times New Roman"/>
              <a:cs typeface="Times New Roman"/>
            </a:endParaRPr>
          </a:p>
          <a:p>
            <a:pPr marL="196215">
              <a:lnSpc>
                <a:spcPct val="100000"/>
              </a:lnSpc>
              <a:spcBef>
                <a:spcPts val="484"/>
              </a:spcBef>
            </a:pPr>
            <a:r>
              <a:rPr sz="900" spc="-5" dirty="0">
                <a:latin typeface="Palatino Linotype"/>
                <a:cs typeface="Palatino Linotype"/>
              </a:rPr>
              <a:t>Similarly </a:t>
            </a:r>
            <a:r>
              <a:rPr sz="900" dirty="0">
                <a:latin typeface="Palatino Linotype"/>
                <a:cs typeface="Palatino Linotype"/>
              </a:rPr>
              <a:t>for a d</a:t>
            </a:r>
            <a:r>
              <a:rPr sz="825" baseline="25252" dirty="0">
                <a:latin typeface="Palatino Linotype"/>
                <a:cs typeface="Palatino Linotype"/>
              </a:rPr>
              <a:t>2 </a:t>
            </a:r>
            <a:r>
              <a:rPr sz="900" spc="-5" dirty="0">
                <a:latin typeface="Palatino Linotype"/>
                <a:cs typeface="Palatino Linotype"/>
              </a:rPr>
              <a:t>configuration, the number of microstates </a:t>
            </a:r>
            <a:r>
              <a:rPr sz="900" dirty="0">
                <a:latin typeface="Palatino Linotype"/>
                <a:cs typeface="Palatino Linotype"/>
              </a:rPr>
              <a:t>is </a:t>
            </a:r>
            <a:r>
              <a:rPr sz="900" spc="-5" dirty="0">
                <a:latin typeface="Palatino Linotype"/>
                <a:cs typeface="Palatino Linotype"/>
              </a:rPr>
              <a:t>given by </a:t>
            </a:r>
            <a:r>
              <a:rPr sz="900" dirty="0">
                <a:latin typeface="Palatino Linotype"/>
                <a:cs typeface="Palatino Linotype"/>
              </a:rPr>
              <a:t>10! / 2! (10 –</a:t>
            </a:r>
            <a:r>
              <a:rPr sz="900" spc="-45" dirty="0">
                <a:latin typeface="Palatino Linotype"/>
                <a:cs typeface="Palatino Linotype"/>
              </a:rPr>
              <a:t> </a:t>
            </a:r>
            <a:r>
              <a:rPr sz="900" spc="-5" dirty="0">
                <a:latin typeface="Palatino Linotype"/>
                <a:cs typeface="Palatino Linotype"/>
              </a:rPr>
              <a:t>2)!</a:t>
            </a:r>
            <a:endParaRPr sz="900">
              <a:latin typeface="Palatino Linotype"/>
              <a:cs typeface="Palatino Linotype"/>
            </a:endParaRPr>
          </a:p>
          <a:p>
            <a:pPr>
              <a:lnSpc>
                <a:spcPct val="100000"/>
              </a:lnSpc>
              <a:spcBef>
                <a:spcPts val="25"/>
              </a:spcBef>
            </a:pPr>
            <a:endParaRPr sz="950">
              <a:latin typeface="Times New Roman"/>
              <a:cs typeface="Times New Roman"/>
            </a:endParaRPr>
          </a:p>
          <a:p>
            <a:pPr marL="1699895">
              <a:lnSpc>
                <a:spcPts val="1035"/>
              </a:lnSpc>
              <a:spcBef>
                <a:spcPts val="5"/>
              </a:spcBef>
            </a:pPr>
            <a:r>
              <a:rPr sz="900" u="sng" dirty="0">
                <a:uFill>
                  <a:solidFill>
                    <a:srgbClr val="000000"/>
                  </a:solidFill>
                </a:uFill>
                <a:latin typeface="Palatino Linotype"/>
                <a:cs typeface="Palatino Linotype"/>
              </a:rPr>
              <a:t>10</a:t>
            </a:r>
            <a:r>
              <a:rPr sz="900" u="sng" spc="-130" dirty="0">
                <a:uFill>
                  <a:solidFill>
                    <a:srgbClr val="000000"/>
                  </a:solidFill>
                </a:uFill>
                <a:latin typeface="Palatino Linotype"/>
                <a:cs typeface="Palatino Linotype"/>
              </a:rPr>
              <a:t> </a:t>
            </a:r>
            <a:r>
              <a:rPr sz="900" u="sng" dirty="0">
                <a:uFill>
                  <a:solidFill>
                    <a:srgbClr val="000000"/>
                  </a:solidFill>
                </a:uFill>
                <a:latin typeface="Symbol"/>
                <a:cs typeface="Symbol"/>
              </a:rPr>
              <a:t></a:t>
            </a:r>
            <a:r>
              <a:rPr sz="900" u="sng" spc="-114" dirty="0">
                <a:uFill>
                  <a:solidFill>
                    <a:srgbClr val="000000"/>
                  </a:solidFill>
                </a:uFill>
                <a:latin typeface="Times New Roman"/>
                <a:cs typeface="Times New Roman"/>
              </a:rPr>
              <a:t> </a:t>
            </a:r>
            <a:r>
              <a:rPr sz="900" u="sng" dirty="0">
                <a:uFill>
                  <a:solidFill>
                    <a:srgbClr val="000000"/>
                  </a:solidFill>
                </a:uFill>
                <a:latin typeface="Palatino Linotype"/>
                <a:cs typeface="Palatino Linotype"/>
              </a:rPr>
              <a:t>9</a:t>
            </a:r>
            <a:r>
              <a:rPr sz="900" u="sng" spc="-125" dirty="0">
                <a:uFill>
                  <a:solidFill>
                    <a:srgbClr val="000000"/>
                  </a:solidFill>
                </a:uFill>
                <a:latin typeface="Palatino Linotype"/>
                <a:cs typeface="Palatino Linotype"/>
              </a:rPr>
              <a:t> </a:t>
            </a:r>
            <a:r>
              <a:rPr sz="900" u="sng" dirty="0">
                <a:uFill>
                  <a:solidFill>
                    <a:srgbClr val="000000"/>
                  </a:solidFill>
                </a:uFill>
                <a:latin typeface="Symbol"/>
                <a:cs typeface="Symbol"/>
              </a:rPr>
              <a:t></a:t>
            </a:r>
            <a:r>
              <a:rPr sz="900" u="sng" spc="-114" dirty="0">
                <a:uFill>
                  <a:solidFill>
                    <a:srgbClr val="000000"/>
                  </a:solidFill>
                </a:uFill>
                <a:latin typeface="Times New Roman"/>
                <a:cs typeface="Times New Roman"/>
              </a:rPr>
              <a:t> </a:t>
            </a:r>
            <a:r>
              <a:rPr sz="900" u="sng" dirty="0">
                <a:uFill>
                  <a:solidFill>
                    <a:srgbClr val="000000"/>
                  </a:solidFill>
                </a:uFill>
                <a:latin typeface="Palatino Linotype"/>
                <a:cs typeface="Palatino Linotype"/>
              </a:rPr>
              <a:t>8</a:t>
            </a:r>
            <a:r>
              <a:rPr sz="900" u="sng" spc="-120" dirty="0">
                <a:uFill>
                  <a:solidFill>
                    <a:srgbClr val="000000"/>
                  </a:solidFill>
                </a:uFill>
                <a:latin typeface="Palatino Linotype"/>
                <a:cs typeface="Palatino Linotype"/>
              </a:rPr>
              <a:t> </a:t>
            </a:r>
            <a:r>
              <a:rPr sz="900" u="sng" dirty="0">
                <a:uFill>
                  <a:solidFill>
                    <a:srgbClr val="000000"/>
                  </a:solidFill>
                </a:uFill>
                <a:latin typeface="Symbol"/>
                <a:cs typeface="Symbol"/>
              </a:rPr>
              <a:t></a:t>
            </a:r>
            <a:r>
              <a:rPr sz="900" u="sng" spc="-130" dirty="0">
                <a:uFill>
                  <a:solidFill>
                    <a:srgbClr val="000000"/>
                  </a:solidFill>
                </a:uFill>
                <a:latin typeface="Times New Roman"/>
                <a:cs typeface="Times New Roman"/>
              </a:rPr>
              <a:t> </a:t>
            </a:r>
            <a:r>
              <a:rPr sz="900" u="sng" dirty="0">
                <a:uFill>
                  <a:solidFill>
                    <a:srgbClr val="000000"/>
                  </a:solidFill>
                </a:uFill>
                <a:latin typeface="Palatino Linotype"/>
                <a:cs typeface="Palatino Linotype"/>
              </a:rPr>
              <a:t>7</a:t>
            </a:r>
            <a:r>
              <a:rPr sz="900" u="sng" spc="-100" dirty="0">
                <a:uFill>
                  <a:solidFill>
                    <a:srgbClr val="000000"/>
                  </a:solidFill>
                </a:uFill>
                <a:latin typeface="Palatino Linotype"/>
                <a:cs typeface="Palatino Linotype"/>
              </a:rPr>
              <a:t> </a:t>
            </a:r>
            <a:r>
              <a:rPr sz="900" u="sng" dirty="0">
                <a:uFill>
                  <a:solidFill>
                    <a:srgbClr val="000000"/>
                  </a:solidFill>
                </a:uFill>
                <a:latin typeface="Symbol"/>
                <a:cs typeface="Symbol"/>
              </a:rPr>
              <a:t></a:t>
            </a:r>
            <a:r>
              <a:rPr sz="900" u="sng" spc="-114" dirty="0">
                <a:uFill>
                  <a:solidFill>
                    <a:srgbClr val="000000"/>
                  </a:solidFill>
                </a:uFill>
                <a:latin typeface="Times New Roman"/>
                <a:cs typeface="Times New Roman"/>
              </a:rPr>
              <a:t> </a:t>
            </a:r>
            <a:r>
              <a:rPr sz="900" u="sng" dirty="0">
                <a:uFill>
                  <a:solidFill>
                    <a:srgbClr val="000000"/>
                  </a:solidFill>
                </a:uFill>
                <a:latin typeface="Palatino Linotype"/>
                <a:cs typeface="Palatino Linotype"/>
              </a:rPr>
              <a:t>6</a:t>
            </a:r>
            <a:r>
              <a:rPr sz="900" u="sng" spc="-125" dirty="0">
                <a:uFill>
                  <a:solidFill>
                    <a:srgbClr val="000000"/>
                  </a:solidFill>
                </a:uFill>
                <a:latin typeface="Palatino Linotype"/>
                <a:cs typeface="Palatino Linotype"/>
              </a:rPr>
              <a:t> </a:t>
            </a:r>
            <a:r>
              <a:rPr sz="900" u="sng" dirty="0">
                <a:uFill>
                  <a:solidFill>
                    <a:srgbClr val="000000"/>
                  </a:solidFill>
                </a:uFill>
                <a:latin typeface="Symbol"/>
                <a:cs typeface="Symbol"/>
              </a:rPr>
              <a:t></a:t>
            </a:r>
            <a:r>
              <a:rPr sz="900" u="sng" spc="-105" dirty="0">
                <a:uFill>
                  <a:solidFill>
                    <a:srgbClr val="000000"/>
                  </a:solidFill>
                </a:uFill>
                <a:latin typeface="Times New Roman"/>
                <a:cs typeface="Times New Roman"/>
              </a:rPr>
              <a:t> </a:t>
            </a:r>
            <a:r>
              <a:rPr sz="900" u="sng" dirty="0">
                <a:uFill>
                  <a:solidFill>
                    <a:srgbClr val="000000"/>
                  </a:solidFill>
                </a:uFill>
                <a:latin typeface="Palatino Linotype"/>
                <a:cs typeface="Palatino Linotype"/>
              </a:rPr>
              <a:t>5</a:t>
            </a:r>
            <a:r>
              <a:rPr sz="900" u="sng" spc="-135" dirty="0">
                <a:uFill>
                  <a:solidFill>
                    <a:srgbClr val="000000"/>
                  </a:solidFill>
                </a:uFill>
                <a:latin typeface="Palatino Linotype"/>
                <a:cs typeface="Palatino Linotype"/>
              </a:rPr>
              <a:t> </a:t>
            </a:r>
            <a:r>
              <a:rPr sz="900" u="sng" dirty="0">
                <a:uFill>
                  <a:solidFill>
                    <a:srgbClr val="000000"/>
                  </a:solidFill>
                </a:uFill>
                <a:latin typeface="Symbol"/>
                <a:cs typeface="Symbol"/>
              </a:rPr>
              <a:t></a:t>
            </a:r>
            <a:r>
              <a:rPr sz="900" u="sng" spc="-100" dirty="0">
                <a:uFill>
                  <a:solidFill>
                    <a:srgbClr val="000000"/>
                  </a:solidFill>
                </a:uFill>
                <a:latin typeface="Times New Roman"/>
                <a:cs typeface="Times New Roman"/>
              </a:rPr>
              <a:t> </a:t>
            </a:r>
            <a:r>
              <a:rPr sz="900" u="sng" dirty="0">
                <a:uFill>
                  <a:solidFill>
                    <a:srgbClr val="000000"/>
                  </a:solidFill>
                </a:uFill>
                <a:latin typeface="Palatino Linotype"/>
                <a:cs typeface="Palatino Linotype"/>
              </a:rPr>
              <a:t>4</a:t>
            </a:r>
            <a:r>
              <a:rPr sz="900" u="sng" spc="-125" dirty="0">
                <a:uFill>
                  <a:solidFill>
                    <a:srgbClr val="000000"/>
                  </a:solidFill>
                </a:uFill>
                <a:latin typeface="Palatino Linotype"/>
                <a:cs typeface="Palatino Linotype"/>
              </a:rPr>
              <a:t> </a:t>
            </a:r>
            <a:r>
              <a:rPr sz="900" u="sng" dirty="0">
                <a:uFill>
                  <a:solidFill>
                    <a:srgbClr val="000000"/>
                  </a:solidFill>
                </a:uFill>
                <a:latin typeface="Symbol"/>
                <a:cs typeface="Symbol"/>
              </a:rPr>
              <a:t></a:t>
            </a:r>
            <a:r>
              <a:rPr sz="900" u="sng" spc="-105" dirty="0">
                <a:uFill>
                  <a:solidFill>
                    <a:srgbClr val="000000"/>
                  </a:solidFill>
                </a:uFill>
                <a:latin typeface="Times New Roman"/>
                <a:cs typeface="Times New Roman"/>
              </a:rPr>
              <a:t> </a:t>
            </a:r>
            <a:r>
              <a:rPr sz="900" u="sng" dirty="0">
                <a:uFill>
                  <a:solidFill>
                    <a:srgbClr val="000000"/>
                  </a:solidFill>
                </a:uFill>
                <a:latin typeface="Palatino Linotype"/>
                <a:cs typeface="Palatino Linotype"/>
              </a:rPr>
              <a:t>3</a:t>
            </a:r>
            <a:r>
              <a:rPr sz="900" u="sng" spc="-140" dirty="0">
                <a:uFill>
                  <a:solidFill>
                    <a:srgbClr val="000000"/>
                  </a:solidFill>
                </a:uFill>
                <a:latin typeface="Palatino Linotype"/>
                <a:cs typeface="Palatino Linotype"/>
              </a:rPr>
              <a:t> </a:t>
            </a:r>
            <a:r>
              <a:rPr sz="900" u="sng" dirty="0">
                <a:uFill>
                  <a:solidFill>
                    <a:srgbClr val="000000"/>
                  </a:solidFill>
                </a:uFill>
                <a:latin typeface="Symbol"/>
                <a:cs typeface="Symbol"/>
              </a:rPr>
              <a:t></a:t>
            </a:r>
            <a:r>
              <a:rPr sz="900" u="sng" spc="-100" dirty="0">
                <a:uFill>
                  <a:solidFill>
                    <a:srgbClr val="000000"/>
                  </a:solidFill>
                </a:uFill>
                <a:latin typeface="Times New Roman"/>
                <a:cs typeface="Times New Roman"/>
              </a:rPr>
              <a:t> </a:t>
            </a:r>
            <a:r>
              <a:rPr sz="900" u="sng" dirty="0">
                <a:uFill>
                  <a:solidFill>
                    <a:srgbClr val="000000"/>
                  </a:solidFill>
                </a:uFill>
                <a:latin typeface="Palatino Linotype"/>
                <a:cs typeface="Palatino Linotype"/>
              </a:rPr>
              <a:t>2</a:t>
            </a:r>
            <a:r>
              <a:rPr sz="900" u="sng" spc="-125" dirty="0">
                <a:uFill>
                  <a:solidFill>
                    <a:srgbClr val="000000"/>
                  </a:solidFill>
                </a:uFill>
                <a:latin typeface="Palatino Linotype"/>
                <a:cs typeface="Palatino Linotype"/>
              </a:rPr>
              <a:t> </a:t>
            </a:r>
            <a:r>
              <a:rPr sz="900" u="sng" dirty="0">
                <a:uFill>
                  <a:solidFill>
                    <a:srgbClr val="000000"/>
                  </a:solidFill>
                </a:uFill>
                <a:latin typeface="Symbol"/>
                <a:cs typeface="Symbol"/>
              </a:rPr>
              <a:t></a:t>
            </a:r>
            <a:r>
              <a:rPr sz="900" spc="-145" dirty="0">
                <a:latin typeface="Times New Roman"/>
                <a:cs typeface="Times New Roman"/>
              </a:rPr>
              <a:t> </a:t>
            </a:r>
            <a:r>
              <a:rPr sz="900" u="sng" dirty="0">
                <a:uFill>
                  <a:solidFill>
                    <a:srgbClr val="000000"/>
                  </a:solidFill>
                </a:uFill>
                <a:latin typeface="Palatino Linotype"/>
                <a:cs typeface="Palatino Linotype"/>
              </a:rPr>
              <a:t>1</a:t>
            </a:r>
            <a:r>
              <a:rPr sz="900" dirty="0">
                <a:latin typeface="Palatino Linotype"/>
                <a:cs typeface="Palatino Linotype"/>
              </a:rPr>
              <a:t> </a:t>
            </a:r>
            <a:r>
              <a:rPr sz="1350" baseline="-33950" dirty="0">
                <a:latin typeface="Symbol"/>
                <a:cs typeface="Symbol"/>
              </a:rPr>
              <a:t></a:t>
            </a:r>
            <a:r>
              <a:rPr sz="1350" spc="-37" baseline="-33950" dirty="0">
                <a:latin typeface="Times New Roman"/>
                <a:cs typeface="Times New Roman"/>
              </a:rPr>
              <a:t> </a:t>
            </a:r>
            <a:r>
              <a:rPr sz="1350" baseline="-33950" dirty="0">
                <a:latin typeface="Palatino Linotype"/>
                <a:cs typeface="Palatino Linotype"/>
              </a:rPr>
              <a:t>45</a:t>
            </a:r>
            <a:endParaRPr sz="1350" baseline="-33950">
              <a:latin typeface="Palatino Linotype"/>
              <a:cs typeface="Palatino Linotype"/>
            </a:endParaRPr>
          </a:p>
          <a:p>
            <a:pPr marL="1732914">
              <a:lnSpc>
                <a:spcPts val="1515"/>
              </a:lnSpc>
            </a:pPr>
            <a:r>
              <a:rPr sz="1350" baseline="6172" dirty="0">
                <a:latin typeface="Palatino Linotype"/>
                <a:cs typeface="Palatino Linotype"/>
              </a:rPr>
              <a:t>2</a:t>
            </a:r>
            <a:r>
              <a:rPr sz="1350" spc="-195" baseline="6172" dirty="0">
                <a:latin typeface="Palatino Linotype"/>
                <a:cs typeface="Palatino Linotype"/>
              </a:rPr>
              <a:t> </a:t>
            </a:r>
            <a:r>
              <a:rPr sz="1350" baseline="6172" dirty="0">
                <a:latin typeface="Symbol"/>
                <a:cs typeface="Symbol"/>
              </a:rPr>
              <a:t></a:t>
            </a:r>
            <a:r>
              <a:rPr sz="1350" spc="-217" baseline="6172" dirty="0">
                <a:latin typeface="Times New Roman"/>
                <a:cs typeface="Times New Roman"/>
              </a:rPr>
              <a:t> </a:t>
            </a:r>
            <a:r>
              <a:rPr sz="1350" spc="-37" baseline="6172" dirty="0">
                <a:latin typeface="Palatino Linotype"/>
                <a:cs typeface="Palatino Linotype"/>
              </a:rPr>
              <a:t>1</a:t>
            </a:r>
            <a:r>
              <a:rPr sz="1300" spc="-25" dirty="0">
                <a:latin typeface="Symbol"/>
                <a:cs typeface="Symbol"/>
              </a:rPr>
              <a:t></a:t>
            </a:r>
            <a:r>
              <a:rPr sz="1350" spc="-37" baseline="6172" dirty="0">
                <a:latin typeface="Palatino Linotype"/>
                <a:cs typeface="Palatino Linotype"/>
              </a:rPr>
              <a:t>8</a:t>
            </a:r>
            <a:r>
              <a:rPr sz="1350" spc="-179" baseline="6172" dirty="0">
                <a:latin typeface="Palatino Linotype"/>
                <a:cs typeface="Palatino Linotype"/>
              </a:rPr>
              <a:t> </a:t>
            </a:r>
            <a:r>
              <a:rPr sz="1350" baseline="6172" dirty="0">
                <a:latin typeface="Symbol"/>
                <a:cs typeface="Symbol"/>
              </a:rPr>
              <a:t></a:t>
            </a:r>
            <a:r>
              <a:rPr sz="1350" spc="-195" baseline="6172" dirty="0">
                <a:latin typeface="Times New Roman"/>
                <a:cs typeface="Times New Roman"/>
              </a:rPr>
              <a:t> </a:t>
            </a:r>
            <a:r>
              <a:rPr sz="1350" baseline="6172" dirty="0">
                <a:latin typeface="Palatino Linotype"/>
                <a:cs typeface="Palatino Linotype"/>
              </a:rPr>
              <a:t>7</a:t>
            </a:r>
            <a:r>
              <a:rPr sz="1350" spc="-150" baseline="6172" dirty="0">
                <a:latin typeface="Palatino Linotype"/>
                <a:cs typeface="Palatino Linotype"/>
              </a:rPr>
              <a:t> </a:t>
            </a:r>
            <a:r>
              <a:rPr sz="1350" baseline="6172" dirty="0">
                <a:latin typeface="Symbol"/>
                <a:cs typeface="Symbol"/>
              </a:rPr>
              <a:t></a:t>
            </a:r>
            <a:r>
              <a:rPr sz="1350" spc="-172" baseline="6172" dirty="0">
                <a:latin typeface="Times New Roman"/>
                <a:cs typeface="Times New Roman"/>
              </a:rPr>
              <a:t> </a:t>
            </a:r>
            <a:r>
              <a:rPr sz="1350" baseline="6172" dirty="0">
                <a:latin typeface="Palatino Linotype"/>
                <a:cs typeface="Palatino Linotype"/>
              </a:rPr>
              <a:t>6</a:t>
            </a:r>
            <a:r>
              <a:rPr sz="1350" spc="-179" baseline="6172" dirty="0">
                <a:latin typeface="Palatino Linotype"/>
                <a:cs typeface="Palatino Linotype"/>
              </a:rPr>
              <a:t> </a:t>
            </a:r>
            <a:r>
              <a:rPr sz="1350" baseline="6172" dirty="0">
                <a:latin typeface="Symbol"/>
                <a:cs typeface="Symbol"/>
              </a:rPr>
              <a:t></a:t>
            </a:r>
            <a:r>
              <a:rPr sz="1350" spc="-157" baseline="6172" dirty="0">
                <a:latin typeface="Times New Roman"/>
                <a:cs typeface="Times New Roman"/>
              </a:rPr>
              <a:t> </a:t>
            </a:r>
            <a:r>
              <a:rPr sz="1350" baseline="6172" dirty="0">
                <a:latin typeface="Palatino Linotype"/>
                <a:cs typeface="Palatino Linotype"/>
              </a:rPr>
              <a:t>5</a:t>
            </a:r>
            <a:r>
              <a:rPr sz="1350" spc="-202" baseline="6172" dirty="0">
                <a:latin typeface="Palatino Linotype"/>
                <a:cs typeface="Palatino Linotype"/>
              </a:rPr>
              <a:t> </a:t>
            </a:r>
            <a:r>
              <a:rPr sz="1350" baseline="6172" dirty="0">
                <a:latin typeface="Symbol"/>
                <a:cs typeface="Symbol"/>
              </a:rPr>
              <a:t></a:t>
            </a:r>
            <a:r>
              <a:rPr sz="1350" spc="-157" baseline="6172" dirty="0">
                <a:latin typeface="Times New Roman"/>
                <a:cs typeface="Times New Roman"/>
              </a:rPr>
              <a:t> </a:t>
            </a:r>
            <a:r>
              <a:rPr sz="1350" baseline="6172" dirty="0">
                <a:latin typeface="Palatino Linotype"/>
                <a:cs typeface="Palatino Linotype"/>
              </a:rPr>
              <a:t>4</a:t>
            </a:r>
            <a:r>
              <a:rPr sz="1350" spc="-187" baseline="6172" dirty="0">
                <a:latin typeface="Palatino Linotype"/>
                <a:cs typeface="Palatino Linotype"/>
              </a:rPr>
              <a:t> </a:t>
            </a:r>
            <a:r>
              <a:rPr sz="1350" baseline="6172" dirty="0">
                <a:latin typeface="Symbol"/>
                <a:cs typeface="Symbol"/>
              </a:rPr>
              <a:t></a:t>
            </a:r>
            <a:r>
              <a:rPr sz="1350" spc="-157" baseline="6172" dirty="0">
                <a:latin typeface="Times New Roman"/>
                <a:cs typeface="Times New Roman"/>
              </a:rPr>
              <a:t> </a:t>
            </a:r>
            <a:r>
              <a:rPr sz="1350" baseline="6172" dirty="0">
                <a:latin typeface="Palatino Linotype"/>
                <a:cs typeface="Palatino Linotype"/>
              </a:rPr>
              <a:t>3</a:t>
            </a:r>
            <a:r>
              <a:rPr sz="1350" spc="-202" baseline="6172" dirty="0">
                <a:latin typeface="Palatino Linotype"/>
                <a:cs typeface="Palatino Linotype"/>
              </a:rPr>
              <a:t> </a:t>
            </a:r>
            <a:r>
              <a:rPr sz="1350" baseline="6172" dirty="0">
                <a:latin typeface="Symbol"/>
                <a:cs typeface="Symbol"/>
              </a:rPr>
              <a:t></a:t>
            </a:r>
            <a:r>
              <a:rPr sz="1350" spc="-150" baseline="6172" dirty="0">
                <a:latin typeface="Times New Roman"/>
                <a:cs typeface="Times New Roman"/>
              </a:rPr>
              <a:t> </a:t>
            </a:r>
            <a:r>
              <a:rPr sz="1350" baseline="6172" dirty="0">
                <a:latin typeface="Palatino Linotype"/>
                <a:cs typeface="Palatino Linotype"/>
              </a:rPr>
              <a:t>2</a:t>
            </a:r>
            <a:r>
              <a:rPr sz="1350" spc="-187" baseline="6172" dirty="0">
                <a:latin typeface="Palatino Linotype"/>
                <a:cs typeface="Palatino Linotype"/>
              </a:rPr>
              <a:t> </a:t>
            </a:r>
            <a:r>
              <a:rPr sz="1350" baseline="6172" dirty="0">
                <a:latin typeface="Symbol"/>
                <a:cs typeface="Symbol"/>
              </a:rPr>
              <a:t></a:t>
            </a:r>
            <a:r>
              <a:rPr sz="1350" spc="-217" baseline="6172" dirty="0">
                <a:latin typeface="Times New Roman"/>
                <a:cs typeface="Times New Roman"/>
              </a:rPr>
              <a:t> </a:t>
            </a:r>
            <a:r>
              <a:rPr sz="1350" spc="-104" baseline="6172" dirty="0">
                <a:latin typeface="Palatino Linotype"/>
                <a:cs typeface="Palatino Linotype"/>
              </a:rPr>
              <a:t>1</a:t>
            </a:r>
            <a:r>
              <a:rPr sz="1300" spc="-70" dirty="0">
                <a:latin typeface="Symbol"/>
                <a:cs typeface="Symbol"/>
              </a:rPr>
              <a:t></a:t>
            </a:r>
            <a:endParaRPr sz="1300">
              <a:latin typeface="Symbol"/>
              <a:cs typeface="Symbol"/>
            </a:endParaRPr>
          </a:p>
          <a:p>
            <a:pPr marL="196215" marR="43180">
              <a:lnSpc>
                <a:spcPct val="112200"/>
              </a:lnSpc>
              <a:spcBef>
                <a:spcPts val="825"/>
              </a:spcBef>
            </a:pPr>
            <a:r>
              <a:rPr sz="900" dirty="0">
                <a:latin typeface="Palatino Linotype"/>
                <a:cs typeface="Palatino Linotype"/>
              </a:rPr>
              <a:t>Thus a d</a:t>
            </a:r>
            <a:r>
              <a:rPr sz="825" baseline="25252" dirty="0">
                <a:latin typeface="Palatino Linotype"/>
                <a:cs typeface="Palatino Linotype"/>
              </a:rPr>
              <a:t>2 </a:t>
            </a:r>
            <a:r>
              <a:rPr sz="900" spc="-5" dirty="0">
                <a:latin typeface="Palatino Linotype"/>
                <a:cs typeface="Palatino Linotype"/>
              </a:rPr>
              <a:t>configuration </a:t>
            </a:r>
            <a:r>
              <a:rPr sz="900" dirty="0">
                <a:latin typeface="Palatino Linotype"/>
                <a:cs typeface="Palatino Linotype"/>
              </a:rPr>
              <a:t>will have 45 </a:t>
            </a:r>
            <a:r>
              <a:rPr sz="900" spc="-5" dirty="0">
                <a:latin typeface="Palatino Linotype"/>
                <a:cs typeface="Palatino Linotype"/>
              </a:rPr>
              <a:t>microstates. Microstates </a:t>
            </a:r>
            <a:r>
              <a:rPr sz="900" dirty="0">
                <a:latin typeface="Palatino Linotype"/>
                <a:cs typeface="Palatino Linotype"/>
              </a:rPr>
              <a:t>of </a:t>
            </a:r>
            <a:r>
              <a:rPr sz="900" spc="-5" dirty="0">
                <a:latin typeface="Palatino Linotype"/>
                <a:cs typeface="Palatino Linotype"/>
              </a:rPr>
              <a:t>different d</a:t>
            </a:r>
            <a:r>
              <a:rPr sz="825" spc="-7" baseline="25252" dirty="0">
                <a:latin typeface="Palatino Linotype"/>
                <a:cs typeface="Palatino Linotype"/>
              </a:rPr>
              <a:t>n </a:t>
            </a:r>
            <a:r>
              <a:rPr sz="900" spc="-5" dirty="0">
                <a:latin typeface="Palatino Linotype"/>
                <a:cs typeface="Palatino Linotype"/>
              </a:rPr>
              <a:t>configuration  are given in</a:t>
            </a:r>
            <a:r>
              <a:rPr sz="900" dirty="0">
                <a:latin typeface="Palatino Linotype"/>
                <a:cs typeface="Palatino Linotype"/>
              </a:rPr>
              <a:t> </a:t>
            </a:r>
            <a:r>
              <a:rPr sz="900" spc="-5" dirty="0">
                <a:latin typeface="Palatino Linotype"/>
                <a:cs typeface="Palatino Linotype"/>
              </a:rPr>
              <a:t>Table-3.</a:t>
            </a:r>
            <a:endParaRPr sz="900">
              <a:latin typeface="Palatino Linotype"/>
              <a:cs typeface="Palatino Linotype"/>
            </a:endParaRPr>
          </a:p>
        </p:txBody>
      </p:sp>
      <p:graphicFrame>
        <p:nvGraphicFramePr>
          <p:cNvPr id="3" name="object 3"/>
          <p:cNvGraphicFramePr>
            <a:graphicFrameLocks noGrp="1"/>
          </p:cNvGraphicFramePr>
          <p:nvPr/>
        </p:nvGraphicFramePr>
        <p:xfrm>
          <a:off x="717041" y="2057971"/>
          <a:ext cx="4682490" cy="537208"/>
        </p:xfrm>
        <a:graphic>
          <a:graphicData uri="http://schemas.openxmlformats.org/drawingml/2006/table">
            <a:tbl>
              <a:tblPr firstRow="1" bandRow="1">
                <a:tableStyleId>{2D5ABB26-0587-4C30-8999-92F81FD0307C}</a:tableStyleId>
              </a:tblPr>
              <a:tblGrid>
                <a:gridCol w="1305560">
                  <a:extLst>
                    <a:ext uri="{9D8B030D-6E8A-4147-A177-3AD203B41FA5}">
                      <a16:colId xmlns:a16="http://schemas.microsoft.com/office/drawing/2014/main" val="20000"/>
                    </a:ext>
                  </a:extLst>
                </a:gridCol>
                <a:gridCol w="648970">
                  <a:extLst>
                    <a:ext uri="{9D8B030D-6E8A-4147-A177-3AD203B41FA5}">
                      <a16:colId xmlns:a16="http://schemas.microsoft.com/office/drawing/2014/main" val="20001"/>
                    </a:ext>
                  </a:extLst>
                </a:gridCol>
                <a:gridCol w="596900">
                  <a:extLst>
                    <a:ext uri="{9D8B030D-6E8A-4147-A177-3AD203B41FA5}">
                      <a16:colId xmlns:a16="http://schemas.microsoft.com/office/drawing/2014/main" val="20002"/>
                    </a:ext>
                  </a:extLst>
                </a:gridCol>
                <a:gridCol w="596265">
                  <a:extLst>
                    <a:ext uri="{9D8B030D-6E8A-4147-A177-3AD203B41FA5}">
                      <a16:colId xmlns:a16="http://schemas.microsoft.com/office/drawing/2014/main" val="20003"/>
                    </a:ext>
                  </a:extLst>
                </a:gridCol>
                <a:gridCol w="596900">
                  <a:extLst>
                    <a:ext uri="{9D8B030D-6E8A-4147-A177-3AD203B41FA5}">
                      <a16:colId xmlns:a16="http://schemas.microsoft.com/office/drawing/2014/main" val="20004"/>
                    </a:ext>
                  </a:extLst>
                </a:gridCol>
                <a:gridCol w="502920">
                  <a:extLst>
                    <a:ext uri="{9D8B030D-6E8A-4147-A177-3AD203B41FA5}">
                      <a16:colId xmlns:a16="http://schemas.microsoft.com/office/drawing/2014/main" val="20005"/>
                    </a:ext>
                  </a:extLst>
                </a:gridCol>
                <a:gridCol w="434975">
                  <a:extLst>
                    <a:ext uri="{9D8B030D-6E8A-4147-A177-3AD203B41FA5}">
                      <a16:colId xmlns:a16="http://schemas.microsoft.com/office/drawing/2014/main" val="20006"/>
                    </a:ext>
                  </a:extLst>
                </a:gridCol>
              </a:tblGrid>
              <a:tr h="268985">
                <a:tc>
                  <a:txBody>
                    <a:bodyPr/>
                    <a:lstStyle/>
                    <a:p>
                      <a:pPr marL="36195">
                        <a:lnSpc>
                          <a:spcPct val="100000"/>
                        </a:lnSpc>
                        <a:spcBef>
                          <a:spcPts val="495"/>
                        </a:spcBef>
                      </a:pPr>
                      <a:r>
                        <a:rPr sz="900" dirty="0">
                          <a:latin typeface="Palatino Linotype"/>
                          <a:cs typeface="Palatino Linotype"/>
                        </a:rPr>
                        <a:t>d</a:t>
                      </a:r>
                      <a:r>
                        <a:rPr sz="825" baseline="25252" dirty="0">
                          <a:latin typeface="Palatino Linotype"/>
                          <a:cs typeface="Palatino Linotype"/>
                        </a:rPr>
                        <a:t>n</a:t>
                      </a:r>
                      <a:r>
                        <a:rPr sz="825" spc="112" baseline="25252" dirty="0">
                          <a:latin typeface="Palatino Linotype"/>
                          <a:cs typeface="Palatino Linotype"/>
                        </a:rPr>
                        <a:t> </a:t>
                      </a:r>
                      <a:r>
                        <a:rPr sz="900" spc="-5" dirty="0">
                          <a:latin typeface="Palatino Linotype"/>
                          <a:cs typeface="Palatino Linotype"/>
                        </a:rPr>
                        <a:t>configuration</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ct val="100000"/>
                        </a:lnSpc>
                        <a:spcBef>
                          <a:spcPts val="495"/>
                        </a:spcBef>
                      </a:pPr>
                      <a:r>
                        <a:rPr sz="900" spc="-5" dirty="0">
                          <a:latin typeface="Palatino Linotype"/>
                          <a:cs typeface="Palatino Linotype"/>
                        </a:rPr>
                        <a:t>d</a:t>
                      </a:r>
                      <a:r>
                        <a:rPr sz="825" spc="-7" baseline="25252" dirty="0">
                          <a:latin typeface="Palatino Linotype"/>
                          <a:cs typeface="Palatino Linotype"/>
                        </a:rPr>
                        <a:t>1</a:t>
                      </a:r>
                      <a:r>
                        <a:rPr sz="900" spc="-5" dirty="0">
                          <a:latin typeface="Palatino Linotype"/>
                          <a:cs typeface="Palatino Linotype"/>
                        </a:rPr>
                        <a:t>,d</a:t>
                      </a:r>
                      <a:r>
                        <a:rPr sz="825" spc="-7" baseline="25252" dirty="0">
                          <a:latin typeface="Palatino Linotype"/>
                          <a:cs typeface="Palatino Linotype"/>
                        </a:rPr>
                        <a:t>9</a:t>
                      </a:r>
                      <a:endParaRPr sz="825" baseline="25252">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ct val="100000"/>
                        </a:lnSpc>
                        <a:spcBef>
                          <a:spcPts val="495"/>
                        </a:spcBef>
                      </a:pPr>
                      <a:r>
                        <a:rPr sz="900" spc="-5" dirty="0">
                          <a:latin typeface="Palatino Linotype"/>
                          <a:cs typeface="Palatino Linotype"/>
                        </a:rPr>
                        <a:t>d</a:t>
                      </a:r>
                      <a:r>
                        <a:rPr sz="825" spc="-7" baseline="25252" dirty="0">
                          <a:latin typeface="Palatino Linotype"/>
                          <a:cs typeface="Palatino Linotype"/>
                        </a:rPr>
                        <a:t>2</a:t>
                      </a:r>
                      <a:r>
                        <a:rPr sz="900" spc="-5" dirty="0">
                          <a:latin typeface="Palatino Linotype"/>
                          <a:cs typeface="Palatino Linotype"/>
                        </a:rPr>
                        <a:t>,d</a:t>
                      </a:r>
                      <a:r>
                        <a:rPr sz="825" spc="-7" baseline="25252" dirty="0">
                          <a:latin typeface="Palatino Linotype"/>
                          <a:cs typeface="Palatino Linotype"/>
                        </a:rPr>
                        <a:t>8</a:t>
                      </a:r>
                      <a:endParaRPr sz="825" baseline="25252">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ct val="100000"/>
                        </a:lnSpc>
                        <a:spcBef>
                          <a:spcPts val="495"/>
                        </a:spcBef>
                      </a:pPr>
                      <a:r>
                        <a:rPr sz="900" spc="-5" dirty="0">
                          <a:latin typeface="Palatino Linotype"/>
                          <a:cs typeface="Palatino Linotype"/>
                        </a:rPr>
                        <a:t>d</a:t>
                      </a:r>
                      <a:r>
                        <a:rPr sz="825" spc="-7" baseline="25252" dirty="0">
                          <a:latin typeface="Palatino Linotype"/>
                          <a:cs typeface="Palatino Linotype"/>
                        </a:rPr>
                        <a:t>3</a:t>
                      </a:r>
                      <a:r>
                        <a:rPr sz="900" spc="-5" dirty="0">
                          <a:latin typeface="Palatino Linotype"/>
                          <a:cs typeface="Palatino Linotype"/>
                        </a:rPr>
                        <a:t>,d</a:t>
                      </a:r>
                      <a:r>
                        <a:rPr sz="825" spc="-7" baseline="25252" dirty="0">
                          <a:latin typeface="Palatino Linotype"/>
                          <a:cs typeface="Palatino Linotype"/>
                        </a:rPr>
                        <a:t>7</a:t>
                      </a:r>
                      <a:endParaRPr sz="825" baseline="25252">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ct val="100000"/>
                        </a:lnSpc>
                        <a:spcBef>
                          <a:spcPts val="495"/>
                        </a:spcBef>
                      </a:pPr>
                      <a:r>
                        <a:rPr sz="900" spc="-5" dirty="0">
                          <a:latin typeface="Palatino Linotype"/>
                          <a:cs typeface="Palatino Linotype"/>
                        </a:rPr>
                        <a:t>d</a:t>
                      </a:r>
                      <a:r>
                        <a:rPr sz="825" spc="-7" baseline="25252" dirty="0">
                          <a:latin typeface="Palatino Linotype"/>
                          <a:cs typeface="Palatino Linotype"/>
                        </a:rPr>
                        <a:t>4</a:t>
                      </a:r>
                      <a:r>
                        <a:rPr sz="900" spc="-5" dirty="0">
                          <a:latin typeface="Palatino Linotype"/>
                          <a:cs typeface="Palatino Linotype"/>
                        </a:rPr>
                        <a:t>,d</a:t>
                      </a:r>
                      <a:r>
                        <a:rPr sz="825" spc="-7" baseline="25252" dirty="0">
                          <a:latin typeface="Palatino Linotype"/>
                          <a:cs typeface="Palatino Linotype"/>
                        </a:rPr>
                        <a:t>6</a:t>
                      </a:r>
                      <a:endParaRPr sz="825" baseline="25252">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98755">
                        <a:lnSpc>
                          <a:spcPct val="100000"/>
                        </a:lnSpc>
                        <a:spcBef>
                          <a:spcPts val="245"/>
                        </a:spcBef>
                      </a:pPr>
                      <a:r>
                        <a:rPr sz="1350" baseline="-15432" dirty="0">
                          <a:latin typeface="Palatino Linotype"/>
                          <a:cs typeface="Palatino Linotype"/>
                        </a:rPr>
                        <a:t>d</a:t>
                      </a:r>
                      <a:r>
                        <a:rPr sz="550" dirty="0">
                          <a:latin typeface="Palatino Linotype"/>
                          <a:cs typeface="Palatino Linotype"/>
                        </a:rPr>
                        <a:t>5</a:t>
                      </a:r>
                      <a:endParaRPr sz="550">
                        <a:latin typeface="Palatino Linotype"/>
                        <a:cs typeface="Palatino Linotype"/>
                      </a:endParaRPr>
                    </a:p>
                  </a:txBody>
                  <a:tcPr marL="0" marR="0" marT="311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45"/>
                        </a:spcBef>
                      </a:pPr>
                      <a:r>
                        <a:rPr sz="1350" baseline="-15432" dirty="0">
                          <a:latin typeface="Palatino Linotype"/>
                          <a:cs typeface="Palatino Linotype"/>
                        </a:rPr>
                        <a:t>d</a:t>
                      </a:r>
                      <a:r>
                        <a:rPr sz="550" dirty="0">
                          <a:latin typeface="Palatino Linotype"/>
                          <a:cs typeface="Palatino Linotype"/>
                        </a:rPr>
                        <a:t>10</a:t>
                      </a:r>
                      <a:endParaRPr sz="550">
                        <a:latin typeface="Palatino Linotype"/>
                        <a:cs typeface="Palatino Linotype"/>
                      </a:endParaRPr>
                    </a:p>
                  </a:txBody>
                  <a:tcPr marL="0" marR="0" marT="311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268223">
                <a:tc>
                  <a:txBody>
                    <a:bodyPr/>
                    <a:lstStyle/>
                    <a:p>
                      <a:pPr marL="36195">
                        <a:lnSpc>
                          <a:spcPct val="100000"/>
                        </a:lnSpc>
                        <a:spcBef>
                          <a:spcPts val="495"/>
                        </a:spcBef>
                      </a:pPr>
                      <a:r>
                        <a:rPr sz="900" dirty="0">
                          <a:latin typeface="Palatino Linotype"/>
                          <a:cs typeface="Palatino Linotype"/>
                        </a:rPr>
                        <a:t>No.of</a:t>
                      </a:r>
                      <a:r>
                        <a:rPr sz="900" spc="-10" dirty="0">
                          <a:latin typeface="Palatino Linotype"/>
                          <a:cs typeface="Palatino Linotype"/>
                        </a:rPr>
                        <a:t> </a:t>
                      </a:r>
                      <a:r>
                        <a:rPr sz="900" spc="-5" dirty="0">
                          <a:latin typeface="Palatino Linotype"/>
                          <a:cs typeface="Palatino Linotype"/>
                        </a:rPr>
                        <a:t>microstates</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495"/>
                        </a:spcBef>
                      </a:pPr>
                      <a:r>
                        <a:rPr sz="900" dirty="0">
                          <a:latin typeface="Palatino Linotype"/>
                          <a:cs typeface="Palatino Linotype"/>
                        </a:rPr>
                        <a:t>10</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495"/>
                        </a:spcBef>
                      </a:pPr>
                      <a:r>
                        <a:rPr sz="900" dirty="0">
                          <a:latin typeface="Palatino Linotype"/>
                          <a:cs typeface="Palatino Linotype"/>
                        </a:rPr>
                        <a:t>45</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495"/>
                        </a:spcBef>
                      </a:pPr>
                      <a:r>
                        <a:rPr sz="900" dirty="0">
                          <a:latin typeface="Palatino Linotype"/>
                          <a:cs typeface="Palatino Linotype"/>
                        </a:rPr>
                        <a:t>120</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495"/>
                        </a:spcBef>
                      </a:pPr>
                      <a:r>
                        <a:rPr sz="900" dirty="0">
                          <a:latin typeface="Palatino Linotype"/>
                          <a:cs typeface="Palatino Linotype"/>
                        </a:rPr>
                        <a:t>210</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64465">
                        <a:lnSpc>
                          <a:spcPct val="100000"/>
                        </a:lnSpc>
                        <a:spcBef>
                          <a:spcPts val="495"/>
                        </a:spcBef>
                      </a:pPr>
                      <a:r>
                        <a:rPr sz="900" dirty="0">
                          <a:latin typeface="Palatino Linotype"/>
                          <a:cs typeface="Palatino Linotype"/>
                        </a:rPr>
                        <a:t>252</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495"/>
                        </a:spcBef>
                      </a:pPr>
                      <a:r>
                        <a:rPr sz="900" dirty="0">
                          <a:latin typeface="Palatino Linotype"/>
                          <a:cs typeface="Palatino Linotype"/>
                        </a:rPr>
                        <a:t>1</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bl>
          </a:graphicData>
        </a:graphic>
      </p:graphicFrame>
      <p:sp>
        <p:nvSpPr>
          <p:cNvPr id="4" name="object 4"/>
          <p:cNvSpPr txBox="1"/>
          <p:nvPr/>
        </p:nvSpPr>
        <p:spPr>
          <a:xfrm>
            <a:off x="669290" y="2644965"/>
            <a:ext cx="3909060" cy="743585"/>
          </a:xfrm>
          <a:prstGeom prst="rect">
            <a:avLst/>
          </a:prstGeom>
        </p:spPr>
        <p:txBody>
          <a:bodyPr vert="horz" wrap="square" lIns="0" tIns="12065" rIns="0" bIns="0" rtlCol="0">
            <a:spAutoFit/>
          </a:bodyPr>
          <a:lstStyle/>
          <a:p>
            <a:pPr marL="50800">
              <a:lnSpc>
                <a:spcPct val="100000"/>
              </a:lnSpc>
              <a:spcBef>
                <a:spcPts val="95"/>
              </a:spcBef>
            </a:pPr>
            <a:r>
              <a:rPr sz="800" b="1" spc="-10" dirty="0">
                <a:latin typeface="Arial"/>
                <a:cs typeface="Arial"/>
              </a:rPr>
              <a:t>Table </a:t>
            </a:r>
            <a:r>
              <a:rPr sz="800" b="1" spc="-5" dirty="0">
                <a:latin typeface="Arial"/>
                <a:cs typeface="Arial"/>
              </a:rPr>
              <a:t>3. </a:t>
            </a:r>
            <a:r>
              <a:rPr sz="800" spc="-5" dirty="0">
                <a:latin typeface="Palatino Linotype"/>
                <a:cs typeface="Palatino Linotype"/>
              </a:rPr>
              <a:t>Microstates </a:t>
            </a:r>
            <a:r>
              <a:rPr sz="800" dirty="0">
                <a:latin typeface="Palatino Linotype"/>
                <a:cs typeface="Palatino Linotype"/>
              </a:rPr>
              <a:t>of </a:t>
            </a:r>
            <a:r>
              <a:rPr sz="800" spc="-5" dirty="0">
                <a:latin typeface="Palatino Linotype"/>
                <a:cs typeface="Palatino Linotype"/>
              </a:rPr>
              <a:t>different d</a:t>
            </a:r>
            <a:r>
              <a:rPr sz="750" spc="-7" baseline="22222" dirty="0">
                <a:latin typeface="Palatino Linotype"/>
                <a:cs typeface="Palatino Linotype"/>
              </a:rPr>
              <a:t>n</a:t>
            </a:r>
            <a:r>
              <a:rPr sz="750" spc="165" baseline="22222" dirty="0">
                <a:latin typeface="Palatino Linotype"/>
                <a:cs typeface="Palatino Linotype"/>
              </a:rPr>
              <a:t> </a:t>
            </a:r>
            <a:r>
              <a:rPr sz="800" spc="-5" dirty="0">
                <a:latin typeface="Palatino Linotype"/>
                <a:cs typeface="Palatino Linotype"/>
              </a:rPr>
              <a:t>configuration</a:t>
            </a:r>
            <a:endParaRPr sz="800">
              <a:latin typeface="Palatino Linotype"/>
              <a:cs typeface="Palatino Linotype"/>
            </a:endParaRPr>
          </a:p>
          <a:p>
            <a:pPr>
              <a:lnSpc>
                <a:spcPct val="100000"/>
              </a:lnSpc>
              <a:spcBef>
                <a:spcPts val="40"/>
              </a:spcBef>
            </a:pPr>
            <a:endParaRPr sz="1300">
              <a:latin typeface="Times New Roman"/>
              <a:cs typeface="Times New Roman"/>
            </a:endParaRPr>
          </a:p>
          <a:p>
            <a:pPr marL="50800">
              <a:lnSpc>
                <a:spcPct val="100000"/>
              </a:lnSpc>
              <a:spcBef>
                <a:spcPts val="5"/>
              </a:spcBef>
            </a:pPr>
            <a:r>
              <a:rPr sz="1100" b="1" spc="-5" dirty="0">
                <a:latin typeface="Palatino Linotype"/>
                <a:cs typeface="Palatino Linotype"/>
              </a:rPr>
              <a:t>7. Multiple term symbols of excited</a:t>
            </a:r>
            <a:r>
              <a:rPr sz="1100" b="1" spc="25" dirty="0">
                <a:latin typeface="Palatino Linotype"/>
                <a:cs typeface="Palatino Linotype"/>
              </a:rPr>
              <a:t> </a:t>
            </a:r>
            <a:r>
              <a:rPr sz="1100" b="1" spc="-5" dirty="0">
                <a:latin typeface="Palatino Linotype"/>
                <a:cs typeface="Palatino Linotype"/>
              </a:rPr>
              <a:t>states</a:t>
            </a:r>
            <a:endParaRPr sz="1100">
              <a:latin typeface="Palatino Linotype"/>
              <a:cs typeface="Palatino Linotype"/>
            </a:endParaRPr>
          </a:p>
          <a:p>
            <a:pPr marL="50800">
              <a:lnSpc>
                <a:spcPct val="100000"/>
              </a:lnSpc>
              <a:spcBef>
                <a:spcPts val="755"/>
              </a:spcBef>
            </a:pPr>
            <a:r>
              <a:rPr sz="900" spc="-5" dirty="0">
                <a:latin typeface="Palatino Linotype"/>
                <a:cs typeface="Palatino Linotype"/>
              </a:rPr>
              <a:t>The terms arising from d</a:t>
            </a:r>
            <a:r>
              <a:rPr sz="825" spc="-7" baseline="25252" dirty="0">
                <a:latin typeface="Palatino Linotype"/>
                <a:cs typeface="Palatino Linotype"/>
              </a:rPr>
              <a:t>n </a:t>
            </a:r>
            <a:r>
              <a:rPr sz="900" spc="-5" dirty="0">
                <a:latin typeface="Palatino Linotype"/>
                <a:cs typeface="Palatino Linotype"/>
              </a:rPr>
              <a:t>configuration </a:t>
            </a:r>
            <a:r>
              <a:rPr sz="900" dirty="0">
                <a:latin typeface="Palatino Linotype"/>
                <a:cs typeface="Palatino Linotype"/>
              </a:rPr>
              <a:t>for 3d </a:t>
            </a:r>
            <a:r>
              <a:rPr sz="900" spc="-5" dirty="0">
                <a:latin typeface="Palatino Linotype"/>
                <a:cs typeface="Palatino Linotype"/>
              </a:rPr>
              <a:t>metal ions are given</a:t>
            </a:r>
            <a:r>
              <a:rPr sz="900" spc="45" dirty="0">
                <a:latin typeface="Palatino Linotype"/>
                <a:cs typeface="Palatino Linotype"/>
              </a:rPr>
              <a:t> </a:t>
            </a:r>
            <a:r>
              <a:rPr sz="900" spc="-5" dirty="0">
                <a:latin typeface="Palatino Linotype"/>
                <a:cs typeface="Palatino Linotype"/>
              </a:rPr>
              <a:t>Table-4.</a:t>
            </a:r>
            <a:endParaRPr sz="900">
              <a:latin typeface="Palatino Linotype"/>
              <a:cs typeface="Palatino Linotype"/>
            </a:endParaRPr>
          </a:p>
        </p:txBody>
      </p:sp>
      <p:graphicFrame>
        <p:nvGraphicFramePr>
          <p:cNvPr id="5" name="object 5"/>
          <p:cNvGraphicFramePr>
            <a:graphicFrameLocks noGrp="1"/>
          </p:cNvGraphicFramePr>
          <p:nvPr/>
        </p:nvGraphicFramePr>
        <p:xfrm>
          <a:off x="717041" y="4387405"/>
          <a:ext cx="4681219" cy="2079495"/>
        </p:xfrm>
        <a:graphic>
          <a:graphicData uri="http://schemas.openxmlformats.org/drawingml/2006/table">
            <a:tbl>
              <a:tblPr firstRow="1" bandRow="1">
                <a:tableStyleId>{2D5ABB26-0587-4C30-8999-92F81FD0307C}</a:tableStyleId>
              </a:tblPr>
              <a:tblGrid>
                <a:gridCol w="974090">
                  <a:extLst>
                    <a:ext uri="{9D8B030D-6E8A-4147-A177-3AD203B41FA5}">
                      <a16:colId xmlns:a16="http://schemas.microsoft.com/office/drawing/2014/main" val="20000"/>
                    </a:ext>
                  </a:extLst>
                </a:gridCol>
                <a:gridCol w="879474">
                  <a:extLst>
                    <a:ext uri="{9D8B030D-6E8A-4147-A177-3AD203B41FA5}">
                      <a16:colId xmlns:a16="http://schemas.microsoft.com/office/drawing/2014/main" val="20001"/>
                    </a:ext>
                  </a:extLst>
                </a:gridCol>
                <a:gridCol w="2827655">
                  <a:extLst>
                    <a:ext uri="{9D8B030D-6E8A-4147-A177-3AD203B41FA5}">
                      <a16:colId xmlns:a16="http://schemas.microsoft.com/office/drawing/2014/main" val="20002"/>
                    </a:ext>
                  </a:extLst>
                </a:gridCol>
              </a:tblGrid>
              <a:tr h="268224">
                <a:tc>
                  <a:txBody>
                    <a:bodyPr/>
                    <a:lstStyle/>
                    <a:p>
                      <a:pPr marL="36195">
                        <a:lnSpc>
                          <a:spcPct val="100000"/>
                        </a:lnSpc>
                        <a:spcBef>
                          <a:spcPts val="495"/>
                        </a:spcBef>
                      </a:pPr>
                      <a:r>
                        <a:rPr sz="900" spc="-5" dirty="0">
                          <a:solidFill>
                            <a:srgbClr val="FFFFFF"/>
                          </a:solidFill>
                          <a:latin typeface="Palatino Linotype"/>
                          <a:cs typeface="Palatino Linotype"/>
                        </a:rPr>
                        <a:t>Configuration</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tc>
                  <a:txBody>
                    <a:bodyPr/>
                    <a:lstStyle/>
                    <a:p>
                      <a:pPr marL="36195">
                        <a:lnSpc>
                          <a:spcPct val="100000"/>
                        </a:lnSpc>
                        <a:spcBef>
                          <a:spcPts val="495"/>
                        </a:spcBef>
                      </a:pPr>
                      <a:r>
                        <a:rPr sz="900" dirty="0">
                          <a:latin typeface="Palatino Linotype"/>
                          <a:cs typeface="Palatino Linotype"/>
                        </a:rPr>
                        <a:t>Ion</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FFFF"/>
                    </a:solidFill>
                  </a:tcPr>
                </a:tc>
                <a:tc>
                  <a:txBody>
                    <a:bodyPr/>
                    <a:lstStyle/>
                    <a:p>
                      <a:pPr marL="35560">
                        <a:lnSpc>
                          <a:spcPct val="100000"/>
                        </a:lnSpc>
                        <a:spcBef>
                          <a:spcPts val="495"/>
                        </a:spcBef>
                      </a:pPr>
                      <a:r>
                        <a:rPr sz="900" spc="-5" dirty="0">
                          <a:latin typeface="Palatino Linotype"/>
                          <a:cs typeface="Palatino Linotype"/>
                        </a:rPr>
                        <a:t>Term symbol</a:t>
                      </a:r>
                      <a:endParaRPr sz="900">
                        <a:latin typeface="Palatino Linotype"/>
                        <a:cs typeface="Palatino Linotype"/>
                      </a:endParaRPr>
                    </a:p>
                  </a:txBody>
                  <a:tcPr marL="0" marR="0" marT="628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99"/>
                    </a:solidFill>
                  </a:tcPr>
                </a:tc>
                <a:extLst>
                  <a:ext uri="{0D108BD9-81ED-4DB2-BD59-A6C34878D82A}">
                    <a16:rowId xmlns:a16="http://schemas.microsoft.com/office/drawing/2014/main" val="10000"/>
                  </a:ext>
                </a:extLst>
              </a:tr>
              <a:tr h="537909">
                <a:tc>
                  <a:txBody>
                    <a:bodyPr/>
                    <a:lstStyle/>
                    <a:p>
                      <a:pPr marL="36195" marR="795020" algn="just">
                        <a:lnSpc>
                          <a:spcPct val="112200"/>
                        </a:lnSpc>
                        <a:spcBef>
                          <a:spcPts val="120"/>
                        </a:spcBef>
                      </a:pP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1  </a:t>
                      </a: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9  </a:t>
                      </a: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2</a:t>
                      </a:r>
                      <a:endParaRPr sz="550">
                        <a:latin typeface="Palatino Linotype"/>
                        <a:cs typeface="Palatino Linotype"/>
                      </a:endParaRPr>
                    </a:p>
                  </a:txBody>
                  <a:tcPr marL="0" marR="0" marT="15240" marB="0">
                    <a:lnL w="6350">
                      <a:solidFill>
                        <a:srgbClr val="000000"/>
                      </a:solidFill>
                      <a:prstDash val="solid"/>
                    </a:lnL>
                    <a:lnR w="6350">
                      <a:solidFill>
                        <a:srgbClr val="000000"/>
                      </a:solidFill>
                      <a:prstDash val="solid"/>
                    </a:lnR>
                    <a:lnT w="6350">
                      <a:solidFill>
                        <a:srgbClr val="000000"/>
                      </a:solidFill>
                      <a:prstDash val="solid"/>
                    </a:lnT>
                    <a:solidFill>
                      <a:srgbClr val="0000FF"/>
                    </a:solidFill>
                  </a:tcPr>
                </a:tc>
                <a:tc>
                  <a:txBody>
                    <a:bodyPr/>
                    <a:lstStyle/>
                    <a:p>
                      <a:pPr marL="36195" marR="480695">
                        <a:lnSpc>
                          <a:spcPct val="112200"/>
                        </a:lnSpc>
                        <a:spcBef>
                          <a:spcPts val="120"/>
                        </a:spcBef>
                      </a:pPr>
                      <a:r>
                        <a:rPr sz="1350" baseline="-15432" dirty="0">
                          <a:latin typeface="Palatino Linotype"/>
                          <a:cs typeface="Palatino Linotype"/>
                        </a:rPr>
                        <a:t>Ti</a:t>
                      </a:r>
                      <a:r>
                        <a:rPr sz="550" dirty="0">
                          <a:latin typeface="Palatino Linotype"/>
                          <a:cs typeface="Palatino Linotype"/>
                        </a:rPr>
                        <a:t>3+</a:t>
                      </a:r>
                      <a:r>
                        <a:rPr sz="1350" baseline="-15432" dirty="0">
                          <a:latin typeface="Palatino Linotype"/>
                          <a:cs typeface="Palatino Linotype"/>
                        </a:rPr>
                        <a:t>,</a:t>
                      </a:r>
                      <a:r>
                        <a:rPr sz="1350" spc="-7" baseline="-15432" dirty="0">
                          <a:latin typeface="Palatino Linotype"/>
                          <a:cs typeface="Palatino Linotype"/>
                        </a:rPr>
                        <a:t>V</a:t>
                      </a:r>
                      <a:r>
                        <a:rPr sz="550" dirty="0">
                          <a:latin typeface="Palatino Linotype"/>
                          <a:cs typeface="Palatino Linotype"/>
                        </a:rPr>
                        <a:t>4+  </a:t>
                      </a:r>
                      <a:r>
                        <a:rPr sz="1350" spc="-7" baseline="-15432" dirty="0">
                          <a:latin typeface="Palatino Linotype"/>
                          <a:cs typeface="Palatino Linotype"/>
                        </a:rPr>
                        <a:t>Cu</a:t>
                      </a:r>
                      <a:r>
                        <a:rPr sz="550" spc="-5" dirty="0">
                          <a:latin typeface="Palatino Linotype"/>
                          <a:cs typeface="Palatino Linotype"/>
                        </a:rPr>
                        <a:t>2+</a:t>
                      </a:r>
                      <a:endParaRPr sz="550">
                        <a:latin typeface="Palatino Linotype"/>
                        <a:cs typeface="Palatino Linotype"/>
                      </a:endParaRPr>
                    </a:p>
                    <a:p>
                      <a:pPr marL="36195">
                        <a:lnSpc>
                          <a:spcPct val="100000"/>
                        </a:lnSpc>
                        <a:spcBef>
                          <a:spcPts val="384"/>
                        </a:spcBef>
                      </a:pPr>
                      <a:r>
                        <a:rPr sz="900" spc="-5" dirty="0">
                          <a:latin typeface="Palatino Linotype"/>
                          <a:cs typeface="Palatino Linotype"/>
                        </a:rPr>
                        <a:t>Ti</a:t>
                      </a:r>
                      <a:r>
                        <a:rPr sz="825" spc="-7" baseline="25252" dirty="0">
                          <a:latin typeface="Palatino Linotype"/>
                          <a:cs typeface="Palatino Linotype"/>
                        </a:rPr>
                        <a:t>2+</a:t>
                      </a:r>
                      <a:r>
                        <a:rPr sz="900" spc="-5" dirty="0">
                          <a:latin typeface="Palatino Linotype"/>
                          <a:cs typeface="Palatino Linotype"/>
                        </a:rPr>
                        <a:t>,V</a:t>
                      </a:r>
                      <a:r>
                        <a:rPr sz="825" spc="-7" baseline="25252" dirty="0">
                          <a:latin typeface="Palatino Linotype"/>
                          <a:cs typeface="Palatino Linotype"/>
                        </a:rPr>
                        <a:t>3+</a:t>
                      </a:r>
                      <a:r>
                        <a:rPr sz="900" spc="-5" dirty="0">
                          <a:latin typeface="Palatino Linotype"/>
                          <a:cs typeface="Palatino Linotype"/>
                        </a:rPr>
                        <a:t>,Cr</a:t>
                      </a:r>
                      <a:r>
                        <a:rPr sz="825" spc="-7" baseline="25252" dirty="0">
                          <a:latin typeface="Palatino Linotype"/>
                          <a:cs typeface="Palatino Linotype"/>
                        </a:rPr>
                        <a:t>4+</a:t>
                      </a:r>
                      <a:endParaRPr sz="825" baseline="25252">
                        <a:latin typeface="Palatino Linotype"/>
                        <a:cs typeface="Palatino Linotype"/>
                      </a:endParaRPr>
                    </a:p>
                  </a:txBody>
                  <a:tcPr marL="0" marR="0" marT="15240" marB="0">
                    <a:lnL w="6350">
                      <a:solidFill>
                        <a:srgbClr val="000000"/>
                      </a:solidFill>
                      <a:prstDash val="solid"/>
                    </a:lnL>
                    <a:lnR w="6350">
                      <a:solidFill>
                        <a:srgbClr val="000000"/>
                      </a:solidFill>
                      <a:prstDash val="solid"/>
                    </a:lnR>
                    <a:lnT w="6350">
                      <a:solidFill>
                        <a:srgbClr val="000000"/>
                      </a:solidFill>
                      <a:prstDash val="solid"/>
                    </a:lnT>
                    <a:solidFill>
                      <a:srgbClr val="00FFFF"/>
                    </a:solidFill>
                  </a:tcPr>
                </a:tc>
                <a:tc>
                  <a:txBody>
                    <a:bodyPr/>
                    <a:lstStyle/>
                    <a:p>
                      <a:pPr>
                        <a:lnSpc>
                          <a:spcPct val="100000"/>
                        </a:lnSpc>
                        <a:spcBef>
                          <a:spcPts val="25"/>
                        </a:spcBef>
                      </a:pPr>
                      <a:endParaRPr sz="1250">
                        <a:latin typeface="Times New Roman"/>
                        <a:cs typeface="Times New Roman"/>
                      </a:endParaRPr>
                    </a:p>
                    <a:p>
                      <a:pPr marL="35560">
                        <a:lnSpc>
                          <a:spcPct val="100000"/>
                        </a:lnSpc>
                      </a:pPr>
                      <a:r>
                        <a:rPr sz="550" dirty="0">
                          <a:latin typeface="Palatino Linotype"/>
                          <a:cs typeface="Palatino Linotype"/>
                        </a:rPr>
                        <a:t>2</a:t>
                      </a:r>
                      <a:r>
                        <a:rPr sz="1350" baseline="-15432" dirty="0">
                          <a:latin typeface="Palatino Linotype"/>
                          <a:cs typeface="Palatino Linotype"/>
                        </a:rPr>
                        <a:t>D</a:t>
                      </a:r>
                      <a:endParaRPr sz="1350" baseline="-15432">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solidFill>
                      <a:srgbClr val="FFFF99"/>
                    </a:solidFill>
                  </a:tcPr>
                </a:tc>
                <a:extLst>
                  <a:ext uri="{0D108BD9-81ED-4DB2-BD59-A6C34878D82A}">
                    <a16:rowId xmlns:a16="http://schemas.microsoft.com/office/drawing/2014/main" val="10001"/>
                  </a:ext>
                </a:extLst>
              </a:tr>
              <a:tr h="462533">
                <a:tc>
                  <a:txBody>
                    <a:bodyPr/>
                    <a:lstStyle/>
                    <a:p>
                      <a:pPr marL="36195">
                        <a:lnSpc>
                          <a:spcPts val="740"/>
                        </a:lnSpc>
                      </a:pP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8</a:t>
                      </a:r>
                      <a:endParaRPr sz="550">
                        <a:latin typeface="Palatino Linotype"/>
                        <a:cs typeface="Palatino Linotype"/>
                      </a:endParaRPr>
                    </a:p>
                    <a:p>
                      <a:pPr marL="65405" marR="795020" indent="-29209">
                        <a:lnSpc>
                          <a:spcPct val="112200"/>
                        </a:lnSpc>
                      </a:pP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3  </a:t>
                      </a: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7</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solidFill>
                      <a:srgbClr val="0000FF"/>
                    </a:solidFill>
                  </a:tcPr>
                </a:tc>
                <a:tc>
                  <a:txBody>
                    <a:bodyPr/>
                    <a:lstStyle/>
                    <a:p>
                      <a:pPr marL="36195">
                        <a:lnSpc>
                          <a:spcPts val="740"/>
                        </a:lnSpc>
                      </a:pPr>
                      <a:r>
                        <a:rPr sz="1350" baseline="-15432" dirty="0">
                          <a:latin typeface="Palatino Linotype"/>
                          <a:cs typeface="Palatino Linotype"/>
                        </a:rPr>
                        <a:t>Ni</a:t>
                      </a:r>
                      <a:r>
                        <a:rPr sz="550" dirty="0">
                          <a:latin typeface="Palatino Linotype"/>
                          <a:cs typeface="Palatino Linotype"/>
                        </a:rPr>
                        <a:t>2+</a:t>
                      </a:r>
                      <a:endParaRPr sz="550">
                        <a:latin typeface="Palatino Linotype"/>
                        <a:cs typeface="Palatino Linotype"/>
                      </a:endParaRPr>
                    </a:p>
                    <a:p>
                      <a:pPr marL="36195" marR="184150">
                        <a:lnSpc>
                          <a:spcPct val="112200"/>
                        </a:lnSpc>
                        <a:spcBef>
                          <a:spcPts val="250"/>
                        </a:spcBef>
                      </a:pPr>
                      <a:r>
                        <a:rPr sz="900" spc="-5" dirty="0">
                          <a:latin typeface="Palatino Linotype"/>
                          <a:cs typeface="Palatino Linotype"/>
                        </a:rPr>
                        <a:t>Cr</a:t>
                      </a:r>
                      <a:r>
                        <a:rPr sz="825" baseline="25252" dirty="0">
                          <a:latin typeface="Palatino Linotype"/>
                          <a:cs typeface="Palatino Linotype"/>
                        </a:rPr>
                        <a:t>3+</a:t>
                      </a:r>
                      <a:r>
                        <a:rPr sz="900" dirty="0">
                          <a:latin typeface="Palatino Linotype"/>
                          <a:cs typeface="Palatino Linotype"/>
                        </a:rPr>
                        <a:t>,</a:t>
                      </a:r>
                      <a:r>
                        <a:rPr sz="900" spc="-5" dirty="0">
                          <a:latin typeface="Palatino Linotype"/>
                          <a:cs typeface="Palatino Linotype"/>
                        </a:rPr>
                        <a:t>V</a:t>
                      </a:r>
                      <a:r>
                        <a:rPr sz="825" baseline="25252" dirty="0">
                          <a:latin typeface="Palatino Linotype"/>
                          <a:cs typeface="Palatino Linotype"/>
                        </a:rPr>
                        <a:t>2+</a:t>
                      </a:r>
                      <a:r>
                        <a:rPr sz="900" dirty="0">
                          <a:latin typeface="Palatino Linotype"/>
                          <a:cs typeface="Palatino Linotype"/>
                        </a:rPr>
                        <a:t>,M</a:t>
                      </a:r>
                      <a:r>
                        <a:rPr sz="900" spc="-5" dirty="0">
                          <a:latin typeface="Palatino Linotype"/>
                          <a:cs typeface="Palatino Linotype"/>
                        </a:rPr>
                        <a:t>n</a:t>
                      </a:r>
                      <a:r>
                        <a:rPr sz="825" baseline="25252" dirty="0">
                          <a:latin typeface="Palatino Linotype"/>
                          <a:cs typeface="Palatino Linotype"/>
                        </a:rPr>
                        <a:t>4+  </a:t>
                      </a:r>
                      <a:r>
                        <a:rPr sz="900" spc="-5" dirty="0">
                          <a:latin typeface="Palatino Linotype"/>
                          <a:cs typeface="Palatino Linotype"/>
                        </a:rPr>
                        <a:t>Ni</a:t>
                      </a:r>
                      <a:r>
                        <a:rPr sz="825" spc="-7" baseline="25252" dirty="0">
                          <a:latin typeface="Palatino Linotype"/>
                          <a:cs typeface="Palatino Linotype"/>
                        </a:rPr>
                        <a:t>3+</a:t>
                      </a:r>
                      <a:r>
                        <a:rPr sz="900" spc="-5" dirty="0">
                          <a:latin typeface="Palatino Linotype"/>
                          <a:cs typeface="Palatino Linotype"/>
                        </a:rPr>
                        <a:t>,Co</a:t>
                      </a:r>
                      <a:r>
                        <a:rPr sz="825" spc="-7" baseline="25252" dirty="0">
                          <a:latin typeface="Palatino Linotype"/>
                          <a:cs typeface="Palatino Linotype"/>
                        </a:rPr>
                        <a:t>2+</a:t>
                      </a:r>
                      <a:endParaRPr sz="825" baseline="25252">
                        <a:latin typeface="Palatino Linotype"/>
                        <a:cs typeface="Palatino Linotype"/>
                      </a:endParaRPr>
                    </a:p>
                  </a:txBody>
                  <a:tcPr marL="0" marR="0" marT="0" marB="0">
                    <a:lnL w="6350">
                      <a:solidFill>
                        <a:srgbClr val="000000"/>
                      </a:solidFill>
                      <a:prstDash val="solid"/>
                    </a:lnL>
                    <a:lnR w="6350">
                      <a:solidFill>
                        <a:srgbClr val="000000"/>
                      </a:solidFill>
                      <a:prstDash val="solid"/>
                    </a:lnR>
                    <a:solidFill>
                      <a:srgbClr val="00FFFF"/>
                    </a:solidFill>
                  </a:tcPr>
                </a:tc>
                <a:tc>
                  <a:txBody>
                    <a:bodyPr/>
                    <a:lstStyle/>
                    <a:p>
                      <a:pPr marL="35560">
                        <a:lnSpc>
                          <a:spcPts val="990"/>
                        </a:lnSpc>
                      </a:pPr>
                      <a:r>
                        <a:rPr sz="825" spc="-7" baseline="25252" dirty="0">
                          <a:latin typeface="Palatino Linotype"/>
                          <a:cs typeface="Palatino Linotype"/>
                        </a:rPr>
                        <a:t>3</a:t>
                      </a:r>
                      <a:r>
                        <a:rPr sz="900" spc="-5" dirty="0">
                          <a:latin typeface="Palatino Linotype"/>
                          <a:cs typeface="Palatino Linotype"/>
                        </a:rPr>
                        <a:t>F, </a:t>
                      </a:r>
                      <a:r>
                        <a:rPr sz="825" spc="-7" baseline="25252" dirty="0">
                          <a:latin typeface="Palatino Linotype"/>
                          <a:cs typeface="Palatino Linotype"/>
                        </a:rPr>
                        <a:t>3</a:t>
                      </a:r>
                      <a:r>
                        <a:rPr sz="900" spc="-5" dirty="0">
                          <a:latin typeface="Palatino Linotype"/>
                          <a:cs typeface="Palatino Linotype"/>
                        </a:rPr>
                        <a:t>P, </a:t>
                      </a:r>
                      <a:r>
                        <a:rPr sz="825" spc="-7" baseline="25252" dirty="0">
                          <a:latin typeface="Palatino Linotype"/>
                          <a:cs typeface="Palatino Linotype"/>
                        </a:rPr>
                        <a:t>1</a:t>
                      </a:r>
                      <a:r>
                        <a:rPr sz="900" spc="-5" dirty="0">
                          <a:latin typeface="Palatino Linotype"/>
                          <a:cs typeface="Palatino Linotype"/>
                        </a:rPr>
                        <a:t>G, </a:t>
                      </a:r>
                      <a:r>
                        <a:rPr sz="825" spc="-7" baseline="25252" dirty="0">
                          <a:latin typeface="Palatino Linotype"/>
                          <a:cs typeface="Palatino Linotype"/>
                        </a:rPr>
                        <a:t>1</a:t>
                      </a:r>
                      <a:r>
                        <a:rPr sz="900" spc="-5" dirty="0">
                          <a:latin typeface="Palatino Linotype"/>
                          <a:cs typeface="Palatino Linotype"/>
                        </a:rPr>
                        <a:t>D,</a:t>
                      </a:r>
                      <a:r>
                        <a:rPr sz="900" spc="30" dirty="0">
                          <a:latin typeface="Palatino Linotype"/>
                          <a:cs typeface="Palatino Linotype"/>
                        </a:rPr>
                        <a:t> </a:t>
                      </a:r>
                      <a:r>
                        <a:rPr sz="825" spc="-7" baseline="25252" dirty="0">
                          <a:latin typeface="Palatino Linotype"/>
                          <a:cs typeface="Palatino Linotype"/>
                        </a:rPr>
                        <a:t>1</a:t>
                      </a:r>
                      <a:r>
                        <a:rPr sz="900" spc="-5" dirty="0">
                          <a:latin typeface="Palatino Linotype"/>
                          <a:cs typeface="Palatino Linotype"/>
                        </a:rPr>
                        <a:t>S</a:t>
                      </a:r>
                      <a:endParaRPr sz="900">
                        <a:latin typeface="Palatino Linotype"/>
                        <a:cs typeface="Palatino Linotype"/>
                      </a:endParaRPr>
                    </a:p>
                    <a:p>
                      <a:pPr>
                        <a:lnSpc>
                          <a:spcPct val="100000"/>
                        </a:lnSpc>
                        <a:spcBef>
                          <a:spcPts val="20"/>
                        </a:spcBef>
                      </a:pPr>
                      <a:endParaRPr sz="1150">
                        <a:latin typeface="Times New Roman"/>
                        <a:cs typeface="Times New Roman"/>
                      </a:endParaRPr>
                    </a:p>
                    <a:p>
                      <a:pPr marL="35560">
                        <a:lnSpc>
                          <a:spcPct val="100000"/>
                        </a:lnSpc>
                      </a:pPr>
                      <a:r>
                        <a:rPr sz="825" spc="-7" baseline="25252" dirty="0">
                          <a:latin typeface="Palatino Linotype"/>
                          <a:cs typeface="Palatino Linotype"/>
                        </a:rPr>
                        <a:t>4</a:t>
                      </a:r>
                      <a:r>
                        <a:rPr sz="900" spc="-5" dirty="0">
                          <a:latin typeface="Palatino Linotype"/>
                          <a:cs typeface="Palatino Linotype"/>
                        </a:rPr>
                        <a:t>F, </a:t>
                      </a:r>
                      <a:r>
                        <a:rPr sz="825" spc="-7" baseline="25252" dirty="0">
                          <a:latin typeface="Palatino Linotype"/>
                          <a:cs typeface="Palatino Linotype"/>
                        </a:rPr>
                        <a:t>4</a:t>
                      </a:r>
                      <a:r>
                        <a:rPr sz="900" spc="-5" dirty="0">
                          <a:latin typeface="Palatino Linotype"/>
                          <a:cs typeface="Palatino Linotype"/>
                        </a:rPr>
                        <a:t>P, </a:t>
                      </a:r>
                      <a:r>
                        <a:rPr sz="825" spc="-7" baseline="25252" dirty="0">
                          <a:latin typeface="Palatino Linotype"/>
                          <a:cs typeface="Palatino Linotype"/>
                        </a:rPr>
                        <a:t>2</a:t>
                      </a:r>
                      <a:r>
                        <a:rPr sz="900" spc="-5" dirty="0">
                          <a:latin typeface="Palatino Linotype"/>
                          <a:cs typeface="Palatino Linotype"/>
                        </a:rPr>
                        <a:t>( H, G, F, </a:t>
                      </a:r>
                      <a:r>
                        <a:rPr sz="900" dirty="0">
                          <a:latin typeface="Palatino Linotype"/>
                          <a:cs typeface="Palatino Linotype"/>
                        </a:rPr>
                        <a:t>D, D,</a:t>
                      </a:r>
                      <a:r>
                        <a:rPr sz="900" spc="40" dirty="0">
                          <a:latin typeface="Palatino Linotype"/>
                          <a:cs typeface="Palatino Linotype"/>
                        </a:rPr>
                        <a:t> </a:t>
                      </a:r>
                      <a:r>
                        <a:rPr sz="900" dirty="0">
                          <a:latin typeface="Palatino Linotype"/>
                          <a:cs typeface="Palatino Linotype"/>
                        </a:rPr>
                        <a:t>P)</a:t>
                      </a:r>
                      <a:endParaRPr sz="900">
                        <a:latin typeface="Palatino Linotype"/>
                        <a:cs typeface="Palatino Linotype"/>
                      </a:endParaRPr>
                    </a:p>
                  </a:txBody>
                  <a:tcPr marL="0" marR="0" marT="0" marB="0">
                    <a:lnL w="6350">
                      <a:solidFill>
                        <a:srgbClr val="000000"/>
                      </a:solidFill>
                      <a:prstDash val="solid"/>
                    </a:lnL>
                    <a:lnR w="6350">
                      <a:solidFill>
                        <a:srgbClr val="000000"/>
                      </a:solidFill>
                      <a:prstDash val="solid"/>
                    </a:lnR>
                    <a:solidFill>
                      <a:srgbClr val="FFFF99"/>
                    </a:solidFill>
                  </a:tcPr>
                </a:tc>
                <a:extLst>
                  <a:ext uri="{0D108BD9-81ED-4DB2-BD59-A6C34878D82A}">
                    <a16:rowId xmlns:a16="http://schemas.microsoft.com/office/drawing/2014/main" val="10002"/>
                  </a:ext>
                </a:extLst>
              </a:tr>
              <a:tr h="308609">
                <a:tc>
                  <a:txBody>
                    <a:bodyPr/>
                    <a:lstStyle/>
                    <a:p>
                      <a:pPr marL="36195">
                        <a:lnSpc>
                          <a:spcPts val="740"/>
                        </a:lnSpc>
                      </a:pP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4</a:t>
                      </a:r>
                      <a:endParaRPr sz="550">
                        <a:latin typeface="Palatino Linotype"/>
                        <a:cs typeface="Palatino Linotype"/>
                      </a:endParaRPr>
                    </a:p>
                    <a:p>
                      <a:pPr marL="36195">
                        <a:lnSpc>
                          <a:spcPct val="100000"/>
                        </a:lnSpc>
                        <a:spcBef>
                          <a:spcPts val="130"/>
                        </a:spcBef>
                      </a:pP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6</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solidFill>
                      <a:srgbClr val="0000FF"/>
                    </a:solidFill>
                  </a:tcPr>
                </a:tc>
                <a:tc>
                  <a:txBody>
                    <a:bodyPr/>
                    <a:lstStyle/>
                    <a:p>
                      <a:pPr marL="36195">
                        <a:lnSpc>
                          <a:spcPts val="990"/>
                        </a:lnSpc>
                      </a:pPr>
                      <a:r>
                        <a:rPr sz="900" spc="-5" dirty="0">
                          <a:latin typeface="Palatino Linotype"/>
                          <a:cs typeface="Palatino Linotype"/>
                        </a:rPr>
                        <a:t>Cr</a:t>
                      </a:r>
                      <a:r>
                        <a:rPr sz="825" spc="-7" baseline="25252" dirty="0">
                          <a:latin typeface="Palatino Linotype"/>
                          <a:cs typeface="Palatino Linotype"/>
                        </a:rPr>
                        <a:t>2+</a:t>
                      </a:r>
                      <a:r>
                        <a:rPr sz="900" spc="-5" dirty="0">
                          <a:latin typeface="Palatino Linotype"/>
                          <a:cs typeface="Palatino Linotype"/>
                        </a:rPr>
                        <a:t>,Mn</a:t>
                      </a:r>
                      <a:r>
                        <a:rPr sz="825" spc="-7" baseline="25252" dirty="0">
                          <a:latin typeface="Palatino Linotype"/>
                          <a:cs typeface="Palatino Linotype"/>
                        </a:rPr>
                        <a:t>3+</a:t>
                      </a:r>
                      <a:endParaRPr sz="825" baseline="25252">
                        <a:latin typeface="Palatino Linotype"/>
                        <a:cs typeface="Palatino Linotype"/>
                      </a:endParaRPr>
                    </a:p>
                    <a:p>
                      <a:pPr marL="36195">
                        <a:lnSpc>
                          <a:spcPct val="100000"/>
                        </a:lnSpc>
                        <a:spcBef>
                          <a:spcPts val="130"/>
                        </a:spcBef>
                      </a:pPr>
                      <a:r>
                        <a:rPr sz="900" spc="-5" dirty="0">
                          <a:latin typeface="Palatino Linotype"/>
                          <a:cs typeface="Palatino Linotype"/>
                        </a:rPr>
                        <a:t>Fe</a:t>
                      </a:r>
                      <a:r>
                        <a:rPr sz="825" spc="-7" baseline="25252" dirty="0">
                          <a:latin typeface="Palatino Linotype"/>
                          <a:cs typeface="Palatino Linotype"/>
                        </a:rPr>
                        <a:t>2+</a:t>
                      </a:r>
                      <a:r>
                        <a:rPr sz="900" spc="-5" dirty="0">
                          <a:latin typeface="Palatino Linotype"/>
                          <a:cs typeface="Palatino Linotype"/>
                        </a:rPr>
                        <a:t>,Co</a:t>
                      </a:r>
                      <a:r>
                        <a:rPr sz="825" spc="-7" baseline="25252" dirty="0">
                          <a:latin typeface="Palatino Linotype"/>
                          <a:cs typeface="Palatino Linotype"/>
                        </a:rPr>
                        <a:t>3+</a:t>
                      </a:r>
                      <a:endParaRPr sz="825" baseline="25252">
                        <a:latin typeface="Palatino Linotype"/>
                        <a:cs typeface="Palatino Linotype"/>
                      </a:endParaRPr>
                    </a:p>
                  </a:txBody>
                  <a:tcPr marL="0" marR="0" marT="0" marB="0">
                    <a:lnL w="6350">
                      <a:solidFill>
                        <a:srgbClr val="000000"/>
                      </a:solidFill>
                      <a:prstDash val="solid"/>
                    </a:lnL>
                    <a:lnR w="6350">
                      <a:solidFill>
                        <a:srgbClr val="000000"/>
                      </a:solidFill>
                      <a:prstDash val="solid"/>
                    </a:lnR>
                    <a:solidFill>
                      <a:srgbClr val="00FFFF"/>
                    </a:solidFill>
                  </a:tcPr>
                </a:tc>
                <a:tc>
                  <a:txBody>
                    <a:bodyPr/>
                    <a:lstStyle/>
                    <a:p>
                      <a:pPr>
                        <a:lnSpc>
                          <a:spcPct val="100000"/>
                        </a:lnSpc>
                        <a:spcBef>
                          <a:spcPts val="30"/>
                        </a:spcBef>
                      </a:pPr>
                      <a:endParaRPr sz="950">
                        <a:latin typeface="Times New Roman"/>
                        <a:cs typeface="Times New Roman"/>
                      </a:endParaRPr>
                    </a:p>
                    <a:p>
                      <a:pPr marL="35560">
                        <a:lnSpc>
                          <a:spcPct val="100000"/>
                        </a:lnSpc>
                      </a:pPr>
                      <a:r>
                        <a:rPr sz="825" baseline="25252" dirty="0">
                          <a:latin typeface="Palatino Linotype"/>
                          <a:cs typeface="Palatino Linotype"/>
                        </a:rPr>
                        <a:t>5</a:t>
                      </a:r>
                      <a:r>
                        <a:rPr sz="900" dirty="0">
                          <a:latin typeface="Palatino Linotype"/>
                          <a:cs typeface="Palatino Linotype"/>
                        </a:rPr>
                        <a:t>D , </a:t>
                      </a:r>
                      <a:r>
                        <a:rPr sz="825" baseline="25252" dirty="0">
                          <a:latin typeface="Palatino Linotype"/>
                          <a:cs typeface="Palatino Linotype"/>
                        </a:rPr>
                        <a:t>3</a:t>
                      </a:r>
                      <a:r>
                        <a:rPr sz="900" dirty="0">
                          <a:latin typeface="Palatino Linotype"/>
                          <a:cs typeface="Palatino Linotype"/>
                        </a:rPr>
                        <a:t>( H, </a:t>
                      </a:r>
                      <a:r>
                        <a:rPr sz="900" spc="-5" dirty="0">
                          <a:latin typeface="Palatino Linotype"/>
                          <a:cs typeface="Palatino Linotype"/>
                        </a:rPr>
                        <a:t>G, F, F, </a:t>
                      </a:r>
                      <a:r>
                        <a:rPr sz="900" dirty="0">
                          <a:latin typeface="Palatino Linotype"/>
                          <a:cs typeface="Palatino Linotype"/>
                        </a:rPr>
                        <a:t>, D, P, P ), </a:t>
                      </a:r>
                      <a:r>
                        <a:rPr sz="825" spc="-7" baseline="25252" dirty="0">
                          <a:latin typeface="Palatino Linotype"/>
                          <a:cs typeface="Palatino Linotype"/>
                        </a:rPr>
                        <a:t>1</a:t>
                      </a:r>
                      <a:r>
                        <a:rPr sz="900" spc="-5" dirty="0">
                          <a:latin typeface="Palatino Linotype"/>
                          <a:cs typeface="Palatino Linotype"/>
                        </a:rPr>
                        <a:t>(I, ,G, G, F, D, </a:t>
                      </a:r>
                      <a:r>
                        <a:rPr sz="900" dirty="0">
                          <a:latin typeface="Palatino Linotype"/>
                          <a:cs typeface="Palatino Linotype"/>
                        </a:rPr>
                        <a:t>D,</a:t>
                      </a:r>
                      <a:r>
                        <a:rPr sz="900" spc="5" dirty="0">
                          <a:latin typeface="Palatino Linotype"/>
                          <a:cs typeface="Palatino Linotype"/>
                        </a:rPr>
                        <a:t> </a:t>
                      </a:r>
                      <a:r>
                        <a:rPr sz="900" spc="-5" dirty="0">
                          <a:latin typeface="Palatino Linotype"/>
                          <a:cs typeface="Palatino Linotype"/>
                        </a:rPr>
                        <a:t>S,S)</a:t>
                      </a:r>
                      <a:endParaRPr sz="900">
                        <a:latin typeface="Palatino Linotype"/>
                        <a:cs typeface="Palatino Linotype"/>
                      </a:endParaRPr>
                    </a:p>
                  </a:txBody>
                  <a:tcPr marL="0" marR="0" marT="3810" marB="0">
                    <a:lnL w="6350">
                      <a:solidFill>
                        <a:srgbClr val="000000"/>
                      </a:solidFill>
                      <a:prstDash val="solid"/>
                    </a:lnL>
                    <a:lnR w="6350">
                      <a:solidFill>
                        <a:srgbClr val="000000"/>
                      </a:solidFill>
                      <a:prstDash val="solid"/>
                    </a:lnR>
                    <a:solidFill>
                      <a:srgbClr val="FFFF99"/>
                    </a:solidFill>
                  </a:tcPr>
                </a:tc>
                <a:extLst>
                  <a:ext uri="{0D108BD9-81ED-4DB2-BD59-A6C34878D82A}">
                    <a16:rowId xmlns:a16="http://schemas.microsoft.com/office/drawing/2014/main" val="10003"/>
                  </a:ext>
                </a:extLst>
              </a:tr>
              <a:tr h="502220">
                <a:tc>
                  <a:txBody>
                    <a:bodyPr/>
                    <a:lstStyle/>
                    <a:p>
                      <a:pPr marL="36195">
                        <a:lnSpc>
                          <a:spcPts val="740"/>
                        </a:lnSpc>
                      </a:pP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5</a:t>
                      </a:r>
                      <a:endParaRPr sz="550">
                        <a:latin typeface="Palatino Linotype"/>
                        <a:cs typeface="Palatino Linotype"/>
                      </a:endParaRPr>
                    </a:p>
                    <a:p>
                      <a:pPr marL="36195">
                        <a:lnSpc>
                          <a:spcPct val="100000"/>
                        </a:lnSpc>
                        <a:spcBef>
                          <a:spcPts val="130"/>
                        </a:spcBef>
                      </a:pPr>
                      <a:r>
                        <a:rPr sz="1350" baseline="-15432" dirty="0">
                          <a:solidFill>
                            <a:srgbClr val="FFFFFF"/>
                          </a:solidFill>
                          <a:latin typeface="Palatino Linotype"/>
                          <a:cs typeface="Palatino Linotype"/>
                        </a:rPr>
                        <a:t>d</a:t>
                      </a:r>
                      <a:r>
                        <a:rPr sz="550" dirty="0">
                          <a:solidFill>
                            <a:srgbClr val="FFFFFF"/>
                          </a:solidFill>
                          <a:latin typeface="Palatino Linotype"/>
                          <a:cs typeface="Palatino Linotype"/>
                        </a:rPr>
                        <a:t>10</a:t>
                      </a:r>
                      <a:endParaRPr sz="550">
                        <a:latin typeface="Palatino Linotype"/>
                        <a:cs typeface="Palatino Linotype"/>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solidFill>
                      <a:srgbClr val="0000FF"/>
                    </a:solidFill>
                  </a:tcPr>
                </a:tc>
                <a:tc>
                  <a:txBody>
                    <a:bodyPr/>
                    <a:lstStyle/>
                    <a:p>
                      <a:pPr marL="36195" marR="344170">
                        <a:lnSpc>
                          <a:spcPts val="960"/>
                        </a:lnSpc>
                        <a:spcBef>
                          <a:spcPts val="40"/>
                        </a:spcBef>
                      </a:pPr>
                      <a:r>
                        <a:rPr sz="900" spc="-5" dirty="0">
                          <a:latin typeface="Palatino Linotype"/>
                          <a:cs typeface="Palatino Linotype"/>
                        </a:rPr>
                        <a:t>Mn</a:t>
                      </a:r>
                      <a:r>
                        <a:rPr sz="825" spc="-7" baseline="25252" dirty="0">
                          <a:latin typeface="Palatino Linotype"/>
                          <a:cs typeface="Palatino Linotype"/>
                        </a:rPr>
                        <a:t>2+</a:t>
                      </a:r>
                      <a:r>
                        <a:rPr sz="900" spc="-5" dirty="0">
                          <a:latin typeface="Palatino Linotype"/>
                          <a:cs typeface="Palatino Linotype"/>
                        </a:rPr>
                        <a:t>,</a:t>
                      </a:r>
                      <a:r>
                        <a:rPr sz="900" spc="-55" dirty="0">
                          <a:latin typeface="Palatino Linotype"/>
                          <a:cs typeface="Palatino Linotype"/>
                        </a:rPr>
                        <a:t> </a:t>
                      </a:r>
                      <a:r>
                        <a:rPr sz="900" spc="-5" dirty="0">
                          <a:latin typeface="Palatino Linotype"/>
                          <a:cs typeface="Palatino Linotype"/>
                        </a:rPr>
                        <a:t>Fe</a:t>
                      </a:r>
                      <a:r>
                        <a:rPr sz="825" spc="-7" baseline="25252" dirty="0">
                          <a:latin typeface="Palatino Linotype"/>
                          <a:cs typeface="Palatino Linotype"/>
                        </a:rPr>
                        <a:t>3+  </a:t>
                      </a:r>
                      <a:r>
                        <a:rPr sz="1350" spc="-7" baseline="-15432" dirty="0">
                          <a:latin typeface="Palatino Linotype"/>
                          <a:cs typeface="Palatino Linotype"/>
                        </a:rPr>
                        <a:t>Zn</a:t>
                      </a:r>
                      <a:r>
                        <a:rPr sz="550" spc="-5" dirty="0">
                          <a:latin typeface="Palatino Linotype"/>
                          <a:cs typeface="Palatino Linotype"/>
                        </a:rPr>
                        <a:t>2+</a:t>
                      </a:r>
                      <a:endParaRPr sz="550">
                        <a:latin typeface="Palatino Linotype"/>
                        <a:cs typeface="Palatino Linotype"/>
                      </a:endParaRPr>
                    </a:p>
                  </a:txBody>
                  <a:tcPr marL="0" marR="0" marT="5080" marB="0">
                    <a:lnL w="6350">
                      <a:solidFill>
                        <a:srgbClr val="000000"/>
                      </a:solidFill>
                      <a:prstDash val="solid"/>
                    </a:lnL>
                    <a:lnR w="6350">
                      <a:solidFill>
                        <a:srgbClr val="000000"/>
                      </a:solidFill>
                      <a:prstDash val="solid"/>
                    </a:lnR>
                    <a:lnB w="6350">
                      <a:solidFill>
                        <a:srgbClr val="000000"/>
                      </a:solidFill>
                      <a:prstDash val="solid"/>
                    </a:lnB>
                    <a:solidFill>
                      <a:srgbClr val="00FFFF"/>
                    </a:solidFill>
                  </a:tcPr>
                </a:tc>
                <a:tc>
                  <a:txBody>
                    <a:bodyPr/>
                    <a:lstStyle/>
                    <a:p>
                      <a:pPr>
                        <a:lnSpc>
                          <a:spcPct val="100000"/>
                        </a:lnSpc>
                        <a:spcBef>
                          <a:spcPts val="30"/>
                        </a:spcBef>
                      </a:pPr>
                      <a:endParaRPr sz="950">
                        <a:latin typeface="Times New Roman"/>
                        <a:cs typeface="Times New Roman"/>
                      </a:endParaRPr>
                    </a:p>
                    <a:p>
                      <a:pPr marL="35560">
                        <a:lnSpc>
                          <a:spcPts val="1019"/>
                        </a:lnSpc>
                      </a:pPr>
                      <a:r>
                        <a:rPr sz="825" baseline="25252" dirty="0">
                          <a:latin typeface="Palatino Linotype"/>
                          <a:cs typeface="Palatino Linotype"/>
                        </a:rPr>
                        <a:t>6</a:t>
                      </a:r>
                      <a:r>
                        <a:rPr sz="900" dirty="0">
                          <a:latin typeface="Palatino Linotype"/>
                          <a:cs typeface="Palatino Linotype"/>
                        </a:rPr>
                        <a:t>S, </a:t>
                      </a:r>
                      <a:r>
                        <a:rPr sz="825" spc="-7" baseline="25252" dirty="0">
                          <a:latin typeface="Palatino Linotype"/>
                          <a:cs typeface="Palatino Linotype"/>
                        </a:rPr>
                        <a:t>4</a:t>
                      </a:r>
                      <a:r>
                        <a:rPr sz="900" spc="-5" dirty="0">
                          <a:latin typeface="Palatino Linotype"/>
                          <a:cs typeface="Palatino Linotype"/>
                        </a:rPr>
                        <a:t>(G, F, </a:t>
                      </a:r>
                      <a:r>
                        <a:rPr sz="900" dirty="0">
                          <a:latin typeface="Palatino Linotype"/>
                          <a:cs typeface="Palatino Linotype"/>
                        </a:rPr>
                        <a:t>D, </a:t>
                      </a:r>
                      <a:r>
                        <a:rPr sz="900" spc="-5" dirty="0">
                          <a:latin typeface="Palatino Linotype"/>
                          <a:cs typeface="Palatino Linotype"/>
                        </a:rPr>
                        <a:t>P), </a:t>
                      </a:r>
                      <a:r>
                        <a:rPr sz="825" spc="-7" baseline="25252" dirty="0">
                          <a:latin typeface="Palatino Linotype"/>
                          <a:cs typeface="Palatino Linotype"/>
                        </a:rPr>
                        <a:t>2</a:t>
                      </a:r>
                      <a:r>
                        <a:rPr sz="900" spc="-5" dirty="0">
                          <a:latin typeface="Palatino Linotype"/>
                          <a:cs typeface="Palatino Linotype"/>
                        </a:rPr>
                        <a:t>(I, H, G, G, F, F), </a:t>
                      </a:r>
                      <a:r>
                        <a:rPr sz="825" spc="-7" baseline="25252" dirty="0">
                          <a:latin typeface="Palatino Linotype"/>
                          <a:cs typeface="Palatino Linotype"/>
                        </a:rPr>
                        <a:t>2</a:t>
                      </a:r>
                      <a:r>
                        <a:rPr sz="900" spc="-5" dirty="0">
                          <a:latin typeface="Palatino Linotype"/>
                          <a:cs typeface="Palatino Linotype"/>
                        </a:rPr>
                        <a:t>(D, D, D, P,</a:t>
                      </a:r>
                      <a:r>
                        <a:rPr sz="900" spc="65" dirty="0">
                          <a:latin typeface="Palatino Linotype"/>
                          <a:cs typeface="Palatino Linotype"/>
                        </a:rPr>
                        <a:t> </a:t>
                      </a:r>
                      <a:r>
                        <a:rPr sz="900" spc="-5" dirty="0">
                          <a:latin typeface="Palatino Linotype"/>
                          <a:cs typeface="Palatino Linotype"/>
                        </a:rPr>
                        <a:t>S)</a:t>
                      </a:r>
                      <a:endParaRPr sz="900">
                        <a:latin typeface="Palatino Linotype"/>
                        <a:cs typeface="Palatino Linotype"/>
                      </a:endParaRPr>
                    </a:p>
                    <a:p>
                      <a:pPr marL="35560">
                        <a:lnSpc>
                          <a:spcPts val="1019"/>
                        </a:lnSpc>
                      </a:pPr>
                      <a:r>
                        <a:rPr sz="550" dirty="0">
                          <a:latin typeface="Palatino Linotype"/>
                          <a:cs typeface="Palatino Linotype"/>
                        </a:rPr>
                        <a:t>6</a:t>
                      </a:r>
                      <a:r>
                        <a:rPr sz="1350" baseline="-15432" dirty="0">
                          <a:latin typeface="Palatino Linotype"/>
                          <a:cs typeface="Palatino Linotype"/>
                        </a:rPr>
                        <a:t>S</a:t>
                      </a:r>
                      <a:endParaRPr sz="1350" baseline="-15432">
                        <a:latin typeface="Palatino Linotype"/>
                        <a:cs typeface="Palatino Linotype"/>
                      </a:endParaRPr>
                    </a:p>
                  </a:txBody>
                  <a:tcPr marL="0" marR="0" marT="3810" marB="0">
                    <a:lnL w="6350">
                      <a:solidFill>
                        <a:srgbClr val="000000"/>
                      </a:solidFill>
                      <a:prstDash val="solid"/>
                    </a:lnL>
                    <a:lnR w="6350">
                      <a:solidFill>
                        <a:srgbClr val="000000"/>
                      </a:solidFill>
                      <a:prstDash val="solid"/>
                    </a:lnR>
                    <a:lnB w="6350">
                      <a:solidFill>
                        <a:srgbClr val="000000"/>
                      </a:solidFill>
                      <a:prstDash val="solid"/>
                    </a:lnB>
                    <a:solidFill>
                      <a:srgbClr val="FFFF99"/>
                    </a:solidFill>
                  </a:tcPr>
                </a:tc>
                <a:extLst>
                  <a:ext uri="{0D108BD9-81ED-4DB2-BD59-A6C34878D82A}">
                    <a16:rowId xmlns:a16="http://schemas.microsoft.com/office/drawing/2014/main" val="10004"/>
                  </a:ext>
                </a:extLst>
              </a:tr>
            </a:tbl>
          </a:graphicData>
        </a:graphic>
      </p:graphicFrame>
      <p:sp>
        <p:nvSpPr>
          <p:cNvPr id="6" name="object 6"/>
          <p:cNvSpPr txBox="1"/>
          <p:nvPr/>
        </p:nvSpPr>
        <p:spPr>
          <a:xfrm>
            <a:off x="681990" y="7407465"/>
            <a:ext cx="3078480" cy="147320"/>
          </a:xfrm>
          <a:prstGeom prst="rect">
            <a:avLst/>
          </a:prstGeom>
        </p:spPr>
        <p:txBody>
          <a:bodyPr vert="horz" wrap="square" lIns="0" tIns="12065" rIns="0" bIns="0" rtlCol="0">
            <a:spAutoFit/>
          </a:bodyPr>
          <a:lstStyle/>
          <a:p>
            <a:pPr marL="38100">
              <a:lnSpc>
                <a:spcPct val="100000"/>
              </a:lnSpc>
              <a:spcBef>
                <a:spcPts val="95"/>
              </a:spcBef>
            </a:pPr>
            <a:r>
              <a:rPr sz="800" b="1" spc="-10" dirty="0">
                <a:latin typeface="Arial"/>
                <a:cs typeface="Arial"/>
              </a:rPr>
              <a:t>Table </a:t>
            </a:r>
            <a:r>
              <a:rPr sz="800" b="1" spc="-5" dirty="0">
                <a:latin typeface="Arial"/>
                <a:cs typeface="Arial"/>
              </a:rPr>
              <a:t>4. </a:t>
            </a:r>
            <a:r>
              <a:rPr sz="800" spc="-5" dirty="0">
                <a:latin typeface="Palatino Linotype"/>
                <a:cs typeface="Palatino Linotype"/>
              </a:rPr>
              <a:t>Terms arising from </a:t>
            </a:r>
            <a:r>
              <a:rPr sz="800" dirty="0">
                <a:latin typeface="Palatino Linotype"/>
                <a:cs typeface="Palatino Linotype"/>
              </a:rPr>
              <a:t>d</a:t>
            </a:r>
            <a:r>
              <a:rPr sz="750" baseline="22222" dirty="0">
                <a:latin typeface="Palatino Linotype"/>
                <a:cs typeface="Palatino Linotype"/>
              </a:rPr>
              <a:t>n </a:t>
            </a:r>
            <a:r>
              <a:rPr sz="800" spc="-5" dirty="0">
                <a:latin typeface="Palatino Linotype"/>
                <a:cs typeface="Palatino Linotype"/>
              </a:rPr>
              <a:t>configuration for 3d ions (n=1</a:t>
            </a:r>
            <a:r>
              <a:rPr sz="800" spc="-40" dirty="0">
                <a:latin typeface="Palatino Linotype"/>
                <a:cs typeface="Palatino Linotype"/>
              </a:rPr>
              <a:t> </a:t>
            </a:r>
            <a:r>
              <a:rPr sz="800" spc="-5" dirty="0">
                <a:latin typeface="Palatino Linotype"/>
                <a:cs typeface="Palatino Linotype"/>
              </a:rPr>
              <a:t>to10)</a:t>
            </a:r>
            <a:endParaRPr sz="800">
              <a:latin typeface="Palatino Linotype"/>
              <a:cs typeface="Palatino Linotyp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20772" y="611949"/>
            <a:ext cx="2938145" cy="139700"/>
          </a:xfrm>
          <a:prstGeom prst="rect">
            <a:avLst/>
          </a:prstGeom>
        </p:spPr>
        <p:txBody>
          <a:bodyPr vert="horz" wrap="square" lIns="0" tIns="12700" rIns="0" bIns="0" rtlCol="0">
            <a:spAutoFit/>
          </a:bodyPr>
          <a:lstStyle/>
          <a:p>
            <a:pPr marL="12700">
              <a:lnSpc>
                <a:spcPct val="100000"/>
              </a:lnSpc>
              <a:spcBef>
                <a:spcPts val="100"/>
              </a:spcBef>
            </a:pPr>
            <a:r>
              <a:rPr sz="750" spc="20" dirty="0">
                <a:latin typeface="Calibri"/>
                <a:cs typeface="Calibri"/>
              </a:rPr>
              <a:t>Electronic </a:t>
            </a:r>
            <a:r>
              <a:rPr sz="750" spc="25" dirty="0">
                <a:latin typeface="Calibri"/>
                <a:cs typeface="Calibri"/>
              </a:rPr>
              <a:t>(Absorption) Spectra </a:t>
            </a:r>
            <a:r>
              <a:rPr sz="750" spc="35" dirty="0">
                <a:latin typeface="Calibri"/>
                <a:cs typeface="Calibri"/>
              </a:rPr>
              <a:t>of </a:t>
            </a:r>
            <a:r>
              <a:rPr sz="750" spc="50" dirty="0">
                <a:latin typeface="Calibri"/>
                <a:cs typeface="Calibri"/>
              </a:rPr>
              <a:t>3d </a:t>
            </a:r>
            <a:r>
              <a:rPr sz="750" spc="25" dirty="0">
                <a:latin typeface="Calibri"/>
                <a:cs typeface="Calibri"/>
              </a:rPr>
              <a:t>Transition </a:t>
            </a:r>
            <a:r>
              <a:rPr sz="750" spc="30" dirty="0">
                <a:latin typeface="Calibri"/>
                <a:cs typeface="Calibri"/>
              </a:rPr>
              <a:t>Metal </a:t>
            </a:r>
            <a:r>
              <a:rPr sz="750" spc="35" dirty="0">
                <a:latin typeface="Calibri"/>
                <a:cs typeface="Calibri"/>
              </a:rPr>
              <a:t>Complexes</a:t>
            </a:r>
            <a:r>
              <a:rPr sz="750" spc="160" dirty="0">
                <a:latin typeface="Calibri"/>
                <a:cs typeface="Calibri"/>
              </a:rPr>
              <a:t> </a:t>
            </a:r>
            <a:r>
              <a:rPr sz="750" spc="50" dirty="0">
                <a:latin typeface="Calibri"/>
                <a:cs typeface="Calibri"/>
              </a:rPr>
              <a:t>9</a:t>
            </a:r>
            <a:endParaRPr sz="750">
              <a:latin typeface="Calibri"/>
              <a:cs typeface="Calibri"/>
            </a:endParaRPr>
          </a:p>
        </p:txBody>
      </p:sp>
      <p:sp>
        <p:nvSpPr>
          <p:cNvPr id="3" name="object 3"/>
          <p:cNvSpPr txBox="1"/>
          <p:nvPr/>
        </p:nvSpPr>
        <p:spPr>
          <a:xfrm>
            <a:off x="542274" y="890841"/>
            <a:ext cx="5038090" cy="6657340"/>
          </a:xfrm>
          <a:prstGeom prst="rect">
            <a:avLst/>
          </a:prstGeom>
        </p:spPr>
        <p:txBody>
          <a:bodyPr vert="horz" wrap="square" lIns="0" tIns="12065" rIns="0" bIns="0" rtlCol="0">
            <a:spAutoFit/>
          </a:bodyPr>
          <a:lstStyle/>
          <a:p>
            <a:pPr marL="317500" indent="-140335">
              <a:lnSpc>
                <a:spcPct val="100000"/>
              </a:lnSpc>
              <a:spcBef>
                <a:spcPts val="95"/>
              </a:spcBef>
              <a:buAutoNum type="arabicPeriod" startAt="8"/>
              <a:tabLst>
                <a:tab pos="318135" algn="l"/>
              </a:tabLst>
            </a:pPr>
            <a:r>
              <a:rPr sz="1100" b="1" spc="-5" dirty="0">
                <a:latin typeface="Palatino Linotype"/>
                <a:cs typeface="Palatino Linotype"/>
              </a:rPr>
              <a:t>Selection</a:t>
            </a:r>
            <a:r>
              <a:rPr sz="1100" b="1" spc="-10" dirty="0">
                <a:latin typeface="Palatino Linotype"/>
                <a:cs typeface="Palatino Linotype"/>
              </a:rPr>
              <a:t> </a:t>
            </a:r>
            <a:r>
              <a:rPr sz="1100" b="1" spc="-5" dirty="0">
                <a:latin typeface="Palatino Linotype"/>
                <a:cs typeface="Palatino Linotype"/>
              </a:rPr>
              <a:t>rules</a:t>
            </a:r>
            <a:endParaRPr sz="1100">
              <a:latin typeface="Palatino Linotype"/>
              <a:cs typeface="Palatino Linotype"/>
            </a:endParaRPr>
          </a:p>
          <a:p>
            <a:pPr marL="400050" lvl="1" indent="-222885">
              <a:lnSpc>
                <a:spcPct val="100000"/>
              </a:lnSpc>
              <a:spcBef>
                <a:spcPts val="755"/>
              </a:spcBef>
              <a:buAutoNum type="arabicPeriod"/>
              <a:tabLst>
                <a:tab pos="400685" algn="l"/>
              </a:tabLst>
            </a:pPr>
            <a:r>
              <a:rPr sz="1000" b="1" spc="-5" dirty="0">
                <a:latin typeface="Palatino Linotype"/>
                <a:cs typeface="Palatino Linotype"/>
              </a:rPr>
              <a:t>La Porte selection</a:t>
            </a:r>
            <a:r>
              <a:rPr sz="1000" b="1" spc="-15" dirty="0">
                <a:latin typeface="Palatino Linotype"/>
                <a:cs typeface="Palatino Linotype"/>
              </a:rPr>
              <a:t> </a:t>
            </a:r>
            <a:r>
              <a:rPr sz="1000" b="1" spc="-5" dirty="0">
                <a:latin typeface="Palatino Linotype"/>
                <a:cs typeface="Palatino Linotype"/>
              </a:rPr>
              <a:t>rule</a:t>
            </a:r>
            <a:endParaRPr sz="1000">
              <a:latin typeface="Palatino Linotype"/>
              <a:cs typeface="Palatino Linotype"/>
            </a:endParaRPr>
          </a:p>
          <a:p>
            <a:pPr marL="177800" marR="170180" algn="just">
              <a:lnSpc>
                <a:spcPct val="104900"/>
              </a:lnSpc>
              <a:spcBef>
                <a:spcPts val="700"/>
              </a:spcBef>
            </a:pPr>
            <a:r>
              <a:rPr sz="900" dirty="0">
                <a:latin typeface="Palatino Linotype"/>
                <a:cs typeface="Palatino Linotype"/>
              </a:rPr>
              <a:t>This rule says </a:t>
            </a:r>
            <a:r>
              <a:rPr sz="900" spc="-5" dirty="0">
                <a:latin typeface="Palatino Linotype"/>
                <a:cs typeface="Palatino Linotype"/>
              </a:rPr>
              <a:t>that transitions between the orbitals </a:t>
            </a:r>
            <a:r>
              <a:rPr sz="900" dirty="0">
                <a:latin typeface="Palatino Linotype"/>
                <a:cs typeface="Palatino Linotype"/>
              </a:rPr>
              <a:t>of the same sub </a:t>
            </a:r>
            <a:r>
              <a:rPr sz="900" spc="-5" dirty="0">
                <a:latin typeface="Palatino Linotype"/>
                <a:cs typeface="Palatino Linotype"/>
              </a:rPr>
              <a:t>shell </a:t>
            </a:r>
            <a:r>
              <a:rPr sz="900" dirty="0">
                <a:latin typeface="Palatino Linotype"/>
                <a:cs typeface="Palatino Linotype"/>
              </a:rPr>
              <a:t>are </a:t>
            </a:r>
            <a:r>
              <a:rPr sz="900" spc="-5" dirty="0">
                <a:latin typeface="Palatino Linotype"/>
                <a:cs typeface="Palatino Linotype"/>
              </a:rPr>
              <a:t>forbidden. </a:t>
            </a:r>
            <a:r>
              <a:rPr sz="900" dirty="0">
                <a:latin typeface="Palatino Linotype"/>
                <a:cs typeface="Palatino Linotype"/>
              </a:rPr>
              <a:t>In  other </a:t>
            </a:r>
            <a:r>
              <a:rPr sz="900" spc="-5" dirty="0">
                <a:latin typeface="Palatino Linotype"/>
                <a:cs typeface="Palatino Linotype"/>
              </a:rPr>
              <a:t>words, the for total </a:t>
            </a:r>
            <a:r>
              <a:rPr sz="900" dirty="0">
                <a:latin typeface="Palatino Linotype"/>
                <a:cs typeface="Palatino Linotype"/>
              </a:rPr>
              <a:t>orbital </a:t>
            </a:r>
            <a:r>
              <a:rPr sz="900" spc="-5" dirty="0">
                <a:latin typeface="Palatino Linotype"/>
                <a:cs typeface="Palatino Linotype"/>
              </a:rPr>
              <a:t>angular </a:t>
            </a:r>
            <a:r>
              <a:rPr sz="900" dirty="0">
                <a:latin typeface="Palatino Linotype"/>
                <a:cs typeface="Palatino Linotype"/>
              </a:rPr>
              <a:t>momentum </a:t>
            </a:r>
            <a:r>
              <a:rPr sz="900" spc="-5" dirty="0">
                <a:latin typeface="Palatino Linotype"/>
                <a:cs typeface="Palatino Linotype"/>
              </a:rPr>
              <a:t>is </a:t>
            </a:r>
            <a:r>
              <a:rPr sz="900" dirty="0">
                <a:latin typeface="Palatino Linotype"/>
                <a:cs typeface="Palatino Linotype"/>
              </a:rPr>
              <a:t>Δ L = ± 1. This is La Porte </a:t>
            </a:r>
            <a:r>
              <a:rPr sz="900" spc="-5" dirty="0">
                <a:latin typeface="Palatino Linotype"/>
                <a:cs typeface="Palatino Linotype"/>
              </a:rPr>
              <a:t>allowed  </a:t>
            </a:r>
            <a:r>
              <a:rPr sz="900" dirty="0">
                <a:latin typeface="Palatino Linotype"/>
                <a:cs typeface="Palatino Linotype"/>
              </a:rPr>
              <a:t>transitions. </a:t>
            </a:r>
            <a:r>
              <a:rPr sz="900" spc="-5" dirty="0">
                <a:latin typeface="Palatino Linotype"/>
                <a:cs typeface="Palatino Linotype"/>
              </a:rPr>
              <a:t>Thus </a:t>
            </a:r>
            <a:r>
              <a:rPr sz="900" dirty="0">
                <a:latin typeface="Palatino Linotype"/>
                <a:cs typeface="Palatino Linotype"/>
              </a:rPr>
              <a:t>transition such as </a:t>
            </a:r>
            <a:r>
              <a:rPr sz="825" spc="7" baseline="25252" dirty="0">
                <a:latin typeface="Palatino Linotype"/>
                <a:cs typeface="Palatino Linotype"/>
              </a:rPr>
              <a:t>1</a:t>
            </a:r>
            <a:r>
              <a:rPr sz="900" spc="5" dirty="0">
                <a:latin typeface="Palatino Linotype"/>
                <a:cs typeface="Palatino Linotype"/>
              </a:rPr>
              <a:t>S</a:t>
            </a:r>
            <a:r>
              <a:rPr sz="1575" spc="7" baseline="2645" dirty="0">
                <a:latin typeface="MS UI Gothic"/>
                <a:cs typeface="MS UI Gothic"/>
              </a:rPr>
              <a:t>→ </a:t>
            </a:r>
            <a:r>
              <a:rPr sz="825" spc="-7" baseline="25252" dirty="0">
                <a:latin typeface="Palatino Linotype"/>
                <a:cs typeface="Palatino Linotype"/>
              </a:rPr>
              <a:t>1</a:t>
            </a:r>
            <a:r>
              <a:rPr sz="900" spc="-5" dirty="0">
                <a:latin typeface="Palatino Linotype"/>
                <a:cs typeface="Palatino Linotype"/>
              </a:rPr>
              <a:t>P </a:t>
            </a:r>
            <a:r>
              <a:rPr sz="900" dirty="0">
                <a:latin typeface="Palatino Linotype"/>
                <a:cs typeface="Palatino Linotype"/>
              </a:rPr>
              <a:t>and </a:t>
            </a:r>
            <a:r>
              <a:rPr sz="825" baseline="25252" dirty="0">
                <a:latin typeface="Palatino Linotype"/>
                <a:cs typeface="Palatino Linotype"/>
              </a:rPr>
              <a:t>2</a:t>
            </a:r>
            <a:r>
              <a:rPr sz="900" dirty="0">
                <a:latin typeface="Palatino Linotype"/>
                <a:cs typeface="Palatino Linotype"/>
              </a:rPr>
              <a:t>D</a:t>
            </a:r>
            <a:r>
              <a:rPr sz="1575" baseline="2645" dirty="0">
                <a:latin typeface="MS UI Gothic"/>
                <a:cs typeface="MS UI Gothic"/>
              </a:rPr>
              <a:t>→ </a:t>
            </a:r>
            <a:r>
              <a:rPr sz="825" spc="-7" baseline="25252" dirty="0">
                <a:latin typeface="Palatino Linotype"/>
                <a:cs typeface="Palatino Linotype"/>
              </a:rPr>
              <a:t>2</a:t>
            </a:r>
            <a:r>
              <a:rPr sz="900" spc="-5" dirty="0">
                <a:latin typeface="Palatino Linotype"/>
                <a:cs typeface="Palatino Linotype"/>
              </a:rPr>
              <a:t>P are allowed </a:t>
            </a:r>
            <a:r>
              <a:rPr sz="900" dirty="0">
                <a:latin typeface="Palatino Linotype"/>
                <a:cs typeface="Palatino Linotype"/>
              </a:rPr>
              <a:t>but transition such as  </a:t>
            </a:r>
            <a:r>
              <a:rPr sz="825" spc="-15" baseline="25252" dirty="0">
                <a:latin typeface="Palatino Linotype"/>
                <a:cs typeface="Palatino Linotype"/>
              </a:rPr>
              <a:t>3</a:t>
            </a:r>
            <a:r>
              <a:rPr sz="900" spc="-10" dirty="0">
                <a:latin typeface="Palatino Linotype"/>
                <a:cs typeface="Palatino Linotype"/>
              </a:rPr>
              <a:t>D</a:t>
            </a:r>
            <a:r>
              <a:rPr sz="1575" spc="-15" baseline="2645" dirty="0">
                <a:latin typeface="MS UI Gothic"/>
                <a:cs typeface="MS UI Gothic"/>
              </a:rPr>
              <a:t>→</a:t>
            </a:r>
            <a:r>
              <a:rPr sz="825" spc="-15" baseline="25252" dirty="0">
                <a:latin typeface="Palatino Linotype"/>
                <a:cs typeface="Palatino Linotype"/>
              </a:rPr>
              <a:t>3</a:t>
            </a:r>
            <a:r>
              <a:rPr sz="900" spc="-10" dirty="0">
                <a:latin typeface="Palatino Linotype"/>
                <a:cs typeface="Palatino Linotype"/>
              </a:rPr>
              <a:t>S </a:t>
            </a:r>
            <a:r>
              <a:rPr sz="900" dirty="0">
                <a:latin typeface="Palatino Linotype"/>
                <a:cs typeface="Palatino Linotype"/>
              </a:rPr>
              <a:t>is </a:t>
            </a:r>
            <a:r>
              <a:rPr sz="900" spc="-5" dirty="0">
                <a:latin typeface="Palatino Linotype"/>
                <a:cs typeface="Palatino Linotype"/>
              </a:rPr>
              <a:t>forbidden since </a:t>
            </a:r>
            <a:r>
              <a:rPr sz="900" dirty="0">
                <a:latin typeface="Palatino Linotype"/>
                <a:cs typeface="Palatino Linotype"/>
              </a:rPr>
              <a:t>Δ L = -2 .That </a:t>
            </a:r>
            <a:r>
              <a:rPr sz="900" spc="-5" dirty="0">
                <a:latin typeface="Palatino Linotype"/>
                <a:cs typeface="Palatino Linotype"/>
              </a:rPr>
              <a:t>is, transition should involve </a:t>
            </a:r>
            <a:r>
              <a:rPr sz="900" dirty="0">
                <a:latin typeface="Palatino Linotype"/>
                <a:cs typeface="Palatino Linotype"/>
              </a:rPr>
              <a:t>a </a:t>
            </a:r>
            <a:r>
              <a:rPr sz="900" spc="-5" dirty="0">
                <a:latin typeface="Palatino Linotype"/>
                <a:cs typeface="Palatino Linotype"/>
              </a:rPr>
              <a:t>change </a:t>
            </a:r>
            <a:r>
              <a:rPr sz="900" dirty="0">
                <a:latin typeface="Palatino Linotype"/>
                <a:cs typeface="Palatino Linotype"/>
              </a:rPr>
              <a:t>of one unit of  </a:t>
            </a:r>
            <a:r>
              <a:rPr sz="900" spc="-5" dirty="0">
                <a:latin typeface="Palatino Linotype"/>
                <a:cs typeface="Palatino Linotype"/>
              </a:rPr>
              <a:t>angular momentum. Hence transitions from </a:t>
            </a:r>
            <a:r>
              <a:rPr sz="900" i="1" spc="-5" dirty="0">
                <a:latin typeface="Palatino Linotype"/>
                <a:cs typeface="Palatino Linotype"/>
              </a:rPr>
              <a:t>gerade </a:t>
            </a:r>
            <a:r>
              <a:rPr sz="900" dirty="0">
                <a:latin typeface="Palatino Linotype"/>
                <a:cs typeface="Palatino Linotype"/>
              </a:rPr>
              <a:t>to </a:t>
            </a:r>
            <a:r>
              <a:rPr sz="900" i="1" spc="-5" dirty="0">
                <a:latin typeface="Palatino Linotype"/>
                <a:cs typeface="Palatino Linotype"/>
              </a:rPr>
              <a:t>ungerade </a:t>
            </a:r>
            <a:r>
              <a:rPr sz="900" dirty="0">
                <a:latin typeface="Palatino Linotype"/>
                <a:cs typeface="Palatino Linotype"/>
              </a:rPr>
              <a:t>(</a:t>
            </a:r>
            <a:r>
              <a:rPr sz="900" i="1" dirty="0">
                <a:latin typeface="Palatino Linotype"/>
                <a:cs typeface="Palatino Linotype"/>
              </a:rPr>
              <a:t>g </a:t>
            </a:r>
            <a:r>
              <a:rPr sz="900" dirty="0">
                <a:latin typeface="Palatino Linotype"/>
                <a:cs typeface="Palatino Linotype"/>
              </a:rPr>
              <a:t>to </a:t>
            </a:r>
            <a:r>
              <a:rPr sz="900" i="1" spc="-5" dirty="0">
                <a:latin typeface="Palatino Linotype"/>
                <a:cs typeface="Palatino Linotype"/>
              </a:rPr>
              <a:t>u</a:t>
            </a:r>
            <a:r>
              <a:rPr sz="900" spc="-5" dirty="0">
                <a:latin typeface="Palatino Linotype"/>
                <a:cs typeface="Palatino Linotype"/>
              </a:rPr>
              <a:t>) </a:t>
            </a:r>
            <a:r>
              <a:rPr sz="900" dirty="0">
                <a:latin typeface="Palatino Linotype"/>
                <a:cs typeface="Palatino Linotype"/>
              </a:rPr>
              <a:t>or vice versa are  </a:t>
            </a:r>
            <a:r>
              <a:rPr sz="900" spc="-5" dirty="0">
                <a:latin typeface="Palatino Linotype"/>
                <a:cs typeface="Palatino Linotype"/>
              </a:rPr>
              <a:t>allowed, i.e., </a:t>
            </a:r>
            <a:r>
              <a:rPr sz="900" i="1" dirty="0">
                <a:latin typeface="Palatino Linotype"/>
                <a:cs typeface="Palatino Linotype"/>
              </a:rPr>
              <a:t>u </a:t>
            </a:r>
            <a:r>
              <a:rPr sz="1575" spc="-7" baseline="2645" dirty="0">
                <a:latin typeface="MS UI Gothic"/>
                <a:cs typeface="MS UI Gothic"/>
              </a:rPr>
              <a:t>→</a:t>
            </a:r>
            <a:r>
              <a:rPr sz="900" i="1" spc="-5" dirty="0">
                <a:latin typeface="Palatino Linotype"/>
                <a:cs typeface="Palatino Linotype"/>
              </a:rPr>
              <a:t>g </a:t>
            </a:r>
            <a:r>
              <a:rPr sz="900" spc="-5" dirty="0">
                <a:latin typeface="Palatino Linotype"/>
                <a:cs typeface="Palatino Linotype"/>
              </a:rPr>
              <a:t>or </a:t>
            </a:r>
            <a:r>
              <a:rPr sz="900" i="1" dirty="0">
                <a:latin typeface="Palatino Linotype"/>
                <a:cs typeface="Palatino Linotype"/>
              </a:rPr>
              <a:t>g </a:t>
            </a:r>
            <a:r>
              <a:rPr sz="1575" spc="-7" baseline="2645" dirty="0">
                <a:latin typeface="MS UI Gothic"/>
                <a:cs typeface="MS UI Gothic"/>
              </a:rPr>
              <a:t>→</a:t>
            </a:r>
            <a:r>
              <a:rPr sz="900" i="1" spc="-5" dirty="0">
                <a:latin typeface="Palatino Linotype"/>
                <a:cs typeface="Palatino Linotype"/>
              </a:rPr>
              <a:t>u </a:t>
            </a:r>
            <a:r>
              <a:rPr sz="900" spc="-5" dirty="0">
                <a:latin typeface="Palatino Linotype"/>
                <a:cs typeface="Palatino Linotype"/>
              </a:rPr>
              <a:t>but not </a:t>
            </a:r>
            <a:r>
              <a:rPr sz="900" i="1" dirty="0">
                <a:latin typeface="Palatino Linotype"/>
                <a:cs typeface="Palatino Linotype"/>
              </a:rPr>
              <a:t>u </a:t>
            </a:r>
            <a:r>
              <a:rPr sz="1575" spc="-7" baseline="2645" dirty="0">
                <a:latin typeface="MS UI Gothic"/>
                <a:cs typeface="MS UI Gothic"/>
              </a:rPr>
              <a:t>→</a:t>
            </a:r>
            <a:r>
              <a:rPr sz="900" i="1" spc="-5" dirty="0">
                <a:latin typeface="Palatino Linotype"/>
                <a:cs typeface="Palatino Linotype"/>
              </a:rPr>
              <a:t>u </a:t>
            </a:r>
            <a:r>
              <a:rPr sz="900" dirty="0">
                <a:latin typeface="Palatino Linotype"/>
                <a:cs typeface="Palatino Linotype"/>
              </a:rPr>
              <a:t>or </a:t>
            </a:r>
            <a:r>
              <a:rPr sz="900" i="1" dirty="0">
                <a:latin typeface="Palatino Linotype"/>
                <a:cs typeface="Palatino Linotype"/>
              </a:rPr>
              <a:t>g </a:t>
            </a:r>
            <a:r>
              <a:rPr sz="1575" spc="-7" baseline="2645" dirty="0">
                <a:latin typeface="MS UI Gothic"/>
                <a:cs typeface="MS UI Gothic"/>
              </a:rPr>
              <a:t>→</a:t>
            </a:r>
            <a:r>
              <a:rPr sz="900" i="1" spc="-5" dirty="0">
                <a:latin typeface="Palatino Linotype"/>
                <a:cs typeface="Palatino Linotype"/>
              </a:rPr>
              <a:t>g</a:t>
            </a:r>
            <a:r>
              <a:rPr sz="900" spc="-5" dirty="0">
                <a:latin typeface="Palatino Linotype"/>
                <a:cs typeface="Palatino Linotype"/>
              </a:rPr>
              <a:t>. </a:t>
            </a:r>
            <a:r>
              <a:rPr sz="900" dirty="0">
                <a:latin typeface="Palatino Linotype"/>
                <a:cs typeface="Palatino Linotype"/>
              </a:rPr>
              <a:t>In the case of p </a:t>
            </a:r>
            <a:r>
              <a:rPr sz="900" spc="-5" dirty="0">
                <a:latin typeface="Palatino Linotype"/>
                <a:cs typeface="Palatino Linotype"/>
              </a:rPr>
              <a:t>sub shell, </a:t>
            </a:r>
            <a:r>
              <a:rPr sz="900" dirty="0">
                <a:latin typeface="Palatino Linotype"/>
                <a:cs typeface="Palatino Linotype"/>
              </a:rPr>
              <a:t>both </a:t>
            </a:r>
            <a:r>
              <a:rPr sz="900" spc="-5" dirty="0">
                <a:latin typeface="Palatino Linotype"/>
                <a:cs typeface="Palatino Linotype"/>
              </a:rPr>
              <a:t>ground  </a:t>
            </a:r>
            <a:r>
              <a:rPr sz="900" dirty="0">
                <a:latin typeface="Palatino Linotype"/>
                <a:cs typeface="Palatino Linotype"/>
              </a:rPr>
              <a:t>and </a:t>
            </a:r>
            <a:r>
              <a:rPr sz="900" spc="-5" dirty="0">
                <a:latin typeface="Palatino Linotype"/>
                <a:cs typeface="Palatino Linotype"/>
              </a:rPr>
              <a:t>excited states </a:t>
            </a:r>
            <a:r>
              <a:rPr sz="900" dirty="0">
                <a:latin typeface="Palatino Linotype"/>
                <a:cs typeface="Palatino Linotype"/>
              </a:rPr>
              <a:t>are odd and in the case of d </a:t>
            </a:r>
            <a:r>
              <a:rPr sz="900" spc="-5" dirty="0">
                <a:latin typeface="Palatino Linotype"/>
                <a:cs typeface="Palatino Linotype"/>
              </a:rPr>
              <a:t>sub </a:t>
            </a:r>
            <a:r>
              <a:rPr sz="900" dirty="0">
                <a:latin typeface="Palatino Linotype"/>
                <a:cs typeface="Palatino Linotype"/>
              </a:rPr>
              <a:t>shell both </a:t>
            </a:r>
            <a:r>
              <a:rPr sz="900" spc="-5" dirty="0">
                <a:latin typeface="Palatino Linotype"/>
                <a:cs typeface="Palatino Linotype"/>
              </a:rPr>
              <a:t>ground </a:t>
            </a:r>
            <a:r>
              <a:rPr sz="900" dirty="0">
                <a:latin typeface="Palatino Linotype"/>
                <a:cs typeface="Palatino Linotype"/>
              </a:rPr>
              <a:t>and </a:t>
            </a:r>
            <a:r>
              <a:rPr sz="900" spc="-5" dirty="0">
                <a:latin typeface="Palatino Linotype"/>
                <a:cs typeface="Palatino Linotype"/>
              </a:rPr>
              <a:t>excited states </a:t>
            </a:r>
            <a:r>
              <a:rPr sz="900" dirty="0">
                <a:latin typeface="Palatino Linotype"/>
                <a:cs typeface="Palatino Linotype"/>
              </a:rPr>
              <a:t>are  </a:t>
            </a:r>
            <a:r>
              <a:rPr sz="900" spc="-5" dirty="0">
                <a:latin typeface="Palatino Linotype"/>
                <a:cs typeface="Palatino Linotype"/>
              </a:rPr>
              <a:t>even. </a:t>
            </a:r>
            <a:r>
              <a:rPr sz="900" dirty="0">
                <a:latin typeface="Palatino Linotype"/>
                <a:cs typeface="Palatino Linotype"/>
              </a:rPr>
              <a:t>As a </a:t>
            </a:r>
            <a:r>
              <a:rPr sz="900" spc="-5" dirty="0">
                <a:latin typeface="Palatino Linotype"/>
                <a:cs typeface="Palatino Linotype"/>
              </a:rPr>
              <a:t>rule transition should </a:t>
            </a:r>
            <a:r>
              <a:rPr sz="900" dirty="0">
                <a:latin typeface="Palatino Linotype"/>
                <a:cs typeface="Palatino Linotype"/>
              </a:rPr>
              <a:t>be from </a:t>
            </a:r>
            <a:r>
              <a:rPr sz="900" spc="-5" dirty="0">
                <a:latin typeface="Palatino Linotype"/>
                <a:cs typeface="Palatino Linotype"/>
              </a:rPr>
              <a:t>even </a:t>
            </a:r>
            <a:r>
              <a:rPr sz="900" dirty="0">
                <a:latin typeface="Palatino Linotype"/>
                <a:cs typeface="Palatino Linotype"/>
              </a:rPr>
              <a:t>to </a:t>
            </a:r>
            <a:r>
              <a:rPr sz="900" spc="-5" dirty="0">
                <a:latin typeface="Palatino Linotype"/>
                <a:cs typeface="Palatino Linotype"/>
              </a:rPr>
              <a:t>odd </a:t>
            </a:r>
            <a:r>
              <a:rPr sz="900" dirty="0">
                <a:latin typeface="Palatino Linotype"/>
                <a:cs typeface="Palatino Linotype"/>
              </a:rPr>
              <a:t>or </a:t>
            </a:r>
            <a:r>
              <a:rPr sz="900" spc="-5" dirty="0">
                <a:latin typeface="Palatino Linotype"/>
                <a:cs typeface="Palatino Linotype"/>
              </a:rPr>
              <a:t>vice</a:t>
            </a:r>
            <a:r>
              <a:rPr sz="900" spc="5" dirty="0">
                <a:latin typeface="Palatino Linotype"/>
                <a:cs typeface="Palatino Linotype"/>
              </a:rPr>
              <a:t> </a:t>
            </a:r>
            <a:r>
              <a:rPr sz="900" spc="-5" dirty="0">
                <a:latin typeface="Palatino Linotype"/>
                <a:cs typeface="Palatino Linotype"/>
              </a:rPr>
              <a:t>versa.</a:t>
            </a:r>
            <a:endParaRPr sz="900">
              <a:latin typeface="Palatino Linotype"/>
              <a:cs typeface="Palatino Linotype"/>
            </a:endParaRPr>
          </a:p>
          <a:p>
            <a:pPr marL="177800">
              <a:lnSpc>
                <a:spcPct val="100000"/>
              </a:lnSpc>
              <a:spcBef>
                <a:spcPts val="740"/>
              </a:spcBef>
            </a:pPr>
            <a:r>
              <a:rPr sz="900" dirty="0">
                <a:latin typeface="Palatino Linotype"/>
                <a:cs typeface="Palatino Linotype"/>
              </a:rPr>
              <a:t>The </a:t>
            </a:r>
            <a:r>
              <a:rPr sz="900" spc="-5" dirty="0">
                <a:latin typeface="Palatino Linotype"/>
                <a:cs typeface="Palatino Linotype"/>
              </a:rPr>
              <a:t>same rule is also </a:t>
            </a:r>
            <a:r>
              <a:rPr sz="900" dirty="0">
                <a:latin typeface="Palatino Linotype"/>
                <a:cs typeface="Palatino Linotype"/>
              </a:rPr>
              <a:t>stated in the form of a </a:t>
            </a:r>
            <a:r>
              <a:rPr sz="900" spc="-5" dirty="0">
                <a:latin typeface="Palatino Linotype"/>
                <a:cs typeface="Palatino Linotype"/>
              </a:rPr>
              <a:t>statement instead </a:t>
            </a:r>
            <a:r>
              <a:rPr sz="900" dirty="0">
                <a:latin typeface="Palatino Linotype"/>
                <a:cs typeface="Palatino Linotype"/>
              </a:rPr>
              <a:t>of an</a:t>
            </a:r>
            <a:r>
              <a:rPr sz="900" spc="10" dirty="0">
                <a:latin typeface="Palatino Linotype"/>
                <a:cs typeface="Palatino Linotype"/>
              </a:rPr>
              <a:t> </a:t>
            </a:r>
            <a:r>
              <a:rPr sz="900" spc="-5" dirty="0">
                <a:latin typeface="Palatino Linotype"/>
                <a:cs typeface="Palatino Linotype"/>
              </a:rPr>
              <a:t>equation:</a:t>
            </a:r>
            <a:endParaRPr sz="900">
              <a:latin typeface="Palatino Linotype"/>
              <a:cs typeface="Palatino Linotype"/>
            </a:endParaRPr>
          </a:p>
          <a:p>
            <a:pPr marL="177800" marR="171450" algn="just">
              <a:lnSpc>
                <a:spcPct val="112799"/>
              </a:lnSpc>
              <a:spcBef>
                <a:spcPts val="595"/>
              </a:spcBef>
            </a:pPr>
            <a:r>
              <a:rPr sz="900" i="1" dirty="0">
                <a:latin typeface="Palatino Linotype"/>
                <a:cs typeface="Palatino Linotype"/>
              </a:rPr>
              <a:t>Electronic </a:t>
            </a:r>
            <a:r>
              <a:rPr sz="900" i="1" spc="-5" dirty="0">
                <a:latin typeface="Palatino Linotype"/>
                <a:cs typeface="Palatino Linotype"/>
              </a:rPr>
              <a:t>transitions within the same </a:t>
            </a:r>
            <a:r>
              <a:rPr sz="900" i="1" dirty="0">
                <a:latin typeface="Palatino Linotype"/>
                <a:cs typeface="Palatino Linotype"/>
              </a:rPr>
              <a:t>p or d </a:t>
            </a:r>
            <a:r>
              <a:rPr sz="900" i="1" spc="-5" dirty="0">
                <a:latin typeface="Palatino Linotype"/>
                <a:cs typeface="Palatino Linotype"/>
              </a:rPr>
              <a:t>sub-shell are forbidden, </a:t>
            </a:r>
            <a:r>
              <a:rPr sz="900" i="1" dirty="0">
                <a:latin typeface="Palatino Linotype"/>
                <a:cs typeface="Palatino Linotype"/>
              </a:rPr>
              <a:t>if the </a:t>
            </a:r>
            <a:r>
              <a:rPr sz="900" i="1" spc="-5" dirty="0">
                <a:latin typeface="Palatino Linotype"/>
                <a:cs typeface="Palatino Linotype"/>
              </a:rPr>
              <a:t>molecule </a:t>
            </a:r>
            <a:r>
              <a:rPr sz="900" i="1" dirty="0">
                <a:latin typeface="Palatino Linotype"/>
                <a:cs typeface="Palatino Linotype"/>
              </a:rPr>
              <a:t>has centre of  </a:t>
            </a:r>
            <a:r>
              <a:rPr sz="900" i="1" spc="-5" dirty="0">
                <a:latin typeface="Palatino Linotype"/>
                <a:cs typeface="Palatino Linotype"/>
              </a:rPr>
              <a:t>symmetry.</a:t>
            </a:r>
            <a:endParaRPr sz="900">
              <a:latin typeface="Palatino Linotype"/>
              <a:cs typeface="Palatino Linotype"/>
            </a:endParaRPr>
          </a:p>
          <a:p>
            <a:pPr>
              <a:lnSpc>
                <a:spcPct val="100000"/>
              </a:lnSpc>
              <a:spcBef>
                <a:spcPts val="35"/>
              </a:spcBef>
            </a:pPr>
            <a:endParaRPr sz="1300">
              <a:latin typeface="Times New Roman"/>
              <a:cs typeface="Times New Roman"/>
            </a:endParaRPr>
          </a:p>
          <a:p>
            <a:pPr marL="399415" lvl="1" indent="-222250">
              <a:lnSpc>
                <a:spcPct val="100000"/>
              </a:lnSpc>
              <a:buAutoNum type="arabicPeriod" startAt="2"/>
              <a:tabLst>
                <a:tab pos="400050" algn="l"/>
              </a:tabLst>
            </a:pPr>
            <a:r>
              <a:rPr sz="1000" b="1" spc="-5" dirty="0">
                <a:latin typeface="Palatino Linotype"/>
                <a:cs typeface="Palatino Linotype"/>
              </a:rPr>
              <a:t>Spin selection </a:t>
            </a:r>
            <a:r>
              <a:rPr sz="1000" b="1" spc="-10" dirty="0">
                <a:latin typeface="Palatino Linotype"/>
                <a:cs typeface="Palatino Linotype"/>
              </a:rPr>
              <a:t>rule</a:t>
            </a:r>
            <a:endParaRPr sz="1000">
              <a:latin typeface="Palatino Linotype"/>
              <a:cs typeface="Palatino Linotype"/>
            </a:endParaRPr>
          </a:p>
          <a:p>
            <a:pPr marL="177800">
              <a:lnSpc>
                <a:spcPct val="100000"/>
              </a:lnSpc>
              <a:spcBef>
                <a:spcPts val="750"/>
              </a:spcBef>
            </a:pPr>
            <a:r>
              <a:rPr sz="900" dirty="0">
                <a:latin typeface="Palatino Linotype"/>
                <a:cs typeface="Palatino Linotype"/>
              </a:rPr>
              <a:t>The </a:t>
            </a:r>
            <a:r>
              <a:rPr sz="900" spc="-5" dirty="0">
                <a:latin typeface="Palatino Linotype"/>
                <a:cs typeface="Palatino Linotype"/>
              </a:rPr>
              <a:t>selection Rule </a:t>
            </a:r>
            <a:r>
              <a:rPr sz="900" dirty="0">
                <a:latin typeface="Palatino Linotype"/>
                <a:cs typeface="Palatino Linotype"/>
              </a:rPr>
              <a:t>for Spin </a:t>
            </a:r>
            <a:r>
              <a:rPr sz="900" spc="-5" dirty="0">
                <a:latin typeface="Palatino Linotype"/>
                <a:cs typeface="Palatino Linotype"/>
              </a:rPr>
              <a:t>Angular Momentum</a:t>
            </a:r>
            <a:r>
              <a:rPr sz="900" spc="5" dirty="0">
                <a:latin typeface="Palatino Linotype"/>
                <a:cs typeface="Palatino Linotype"/>
              </a:rPr>
              <a:t> </a:t>
            </a:r>
            <a:r>
              <a:rPr sz="900" dirty="0">
                <a:latin typeface="Palatino Linotype"/>
                <a:cs typeface="Palatino Linotype"/>
              </a:rPr>
              <a:t>is</a:t>
            </a:r>
            <a:endParaRPr sz="900">
              <a:latin typeface="Palatino Linotype"/>
              <a:cs typeface="Palatino Linotype"/>
            </a:endParaRPr>
          </a:p>
          <a:p>
            <a:pPr>
              <a:lnSpc>
                <a:spcPct val="100000"/>
              </a:lnSpc>
              <a:spcBef>
                <a:spcPts val="15"/>
              </a:spcBef>
            </a:pPr>
            <a:endParaRPr sz="850">
              <a:latin typeface="Times New Roman"/>
              <a:cs typeface="Times New Roman"/>
            </a:endParaRPr>
          </a:p>
          <a:p>
            <a:pPr marR="5715" algn="ctr">
              <a:lnSpc>
                <a:spcPct val="100000"/>
              </a:lnSpc>
            </a:pPr>
            <a:r>
              <a:rPr sz="900" dirty="0">
                <a:latin typeface="Palatino Linotype"/>
                <a:cs typeface="Palatino Linotype"/>
              </a:rPr>
              <a:t>Δ S =</a:t>
            </a:r>
            <a:r>
              <a:rPr sz="900" spc="25" dirty="0">
                <a:latin typeface="Palatino Linotype"/>
                <a:cs typeface="Palatino Linotype"/>
              </a:rPr>
              <a:t> </a:t>
            </a:r>
            <a:r>
              <a:rPr sz="900" dirty="0">
                <a:latin typeface="Palatino Linotype"/>
                <a:cs typeface="Palatino Linotype"/>
              </a:rPr>
              <a:t>0</a:t>
            </a:r>
            <a:endParaRPr sz="900">
              <a:latin typeface="Palatino Linotype"/>
              <a:cs typeface="Palatino Linotype"/>
            </a:endParaRPr>
          </a:p>
          <a:p>
            <a:pPr marL="177800" marR="171450" algn="just">
              <a:lnSpc>
                <a:spcPct val="108100"/>
              </a:lnSpc>
              <a:spcBef>
                <a:spcPts val="525"/>
              </a:spcBef>
            </a:pPr>
            <a:r>
              <a:rPr sz="900" spc="-5" dirty="0">
                <a:latin typeface="Palatino Linotype"/>
                <a:cs typeface="Palatino Linotype"/>
              </a:rPr>
              <a:t>Thus transitions such </a:t>
            </a:r>
            <a:r>
              <a:rPr sz="900" dirty="0">
                <a:latin typeface="Palatino Linotype"/>
                <a:cs typeface="Palatino Linotype"/>
              </a:rPr>
              <a:t>as </a:t>
            </a:r>
            <a:r>
              <a:rPr sz="825" spc="7" baseline="25252" dirty="0">
                <a:latin typeface="Palatino Linotype"/>
                <a:cs typeface="Palatino Linotype"/>
              </a:rPr>
              <a:t>2</a:t>
            </a:r>
            <a:r>
              <a:rPr sz="900" spc="5" dirty="0">
                <a:latin typeface="Palatino Linotype"/>
                <a:cs typeface="Palatino Linotype"/>
              </a:rPr>
              <a:t>S</a:t>
            </a:r>
            <a:r>
              <a:rPr sz="1575" spc="7" baseline="2645" dirty="0">
                <a:latin typeface="MS UI Gothic"/>
                <a:cs typeface="MS UI Gothic"/>
              </a:rPr>
              <a:t>→ </a:t>
            </a:r>
            <a:r>
              <a:rPr sz="825" baseline="25252" dirty="0">
                <a:latin typeface="Palatino Linotype"/>
                <a:cs typeface="Palatino Linotype"/>
              </a:rPr>
              <a:t>2</a:t>
            </a:r>
            <a:r>
              <a:rPr sz="900" dirty="0">
                <a:latin typeface="Palatino Linotype"/>
                <a:cs typeface="Palatino Linotype"/>
              </a:rPr>
              <a:t>P </a:t>
            </a:r>
            <a:r>
              <a:rPr sz="900" spc="-5" dirty="0">
                <a:latin typeface="Palatino Linotype"/>
                <a:cs typeface="Palatino Linotype"/>
              </a:rPr>
              <a:t>and </a:t>
            </a:r>
            <a:r>
              <a:rPr sz="825" baseline="25252" dirty="0">
                <a:latin typeface="Palatino Linotype"/>
                <a:cs typeface="Palatino Linotype"/>
              </a:rPr>
              <a:t>3</a:t>
            </a:r>
            <a:r>
              <a:rPr sz="900" dirty="0">
                <a:latin typeface="Palatino Linotype"/>
                <a:cs typeface="Palatino Linotype"/>
              </a:rPr>
              <a:t>D</a:t>
            </a:r>
            <a:r>
              <a:rPr sz="1575" baseline="2645" dirty="0">
                <a:latin typeface="MS UI Gothic"/>
                <a:cs typeface="MS UI Gothic"/>
              </a:rPr>
              <a:t>→ </a:t>
            </a:r>
            <a:r>
              <a:rPr sz="825" baseline="25252" dirty="0">
                <a:latin typeface="Palatino Linotype"/>
                <a:cs typeface="Palatino Linotype"/>
              </a:rPr>
              <a:t>3</a:t>
            </a:r>
            <a:r>
              <a:rPr sz="900" dirty="0">
                <a:latin typeface="Palatino Linotype"/>
                <a:cs typeface="Palatino Linotype"/>
              </a:rPr>
              <a:t>P are </a:t>
            </a:r>
            <a:r>
              <a:rPr sz="900" spc="-5" dirty="0">
                <a:latin typeface="Palatino Linotype"/>
                <a:cs typeface="Palatino Linotype"/>
              </a:rPr>
              <a:t>allowed, </a:t>
            </a:r>
            <a:r>
              <a:rPr sz="900" dirty="0">
                <a:latin typeface="Palatino Linotype"/>
                <a:cs typeface="Palatino Linotype"/>
              </a:rPr>
              <a:t>but </a:t>
            </a:r>
            <a:r>
              <a:rPr sz="900" spc="-5" dirty="0">
                <a:latin typeface="Palatino Linotype"/>
                <a:cs typeface="Palatino Linotype"/>
              </a:rPr>
              <a:t>transition such </a:t>
            </a:r>
            <a:r>
              <a:rPr sz="900" dirty="0">
                <a:latin typeface="Palatino Linotype"/>
                <a:cs typeface="Palatino Linotype"/>
              </a:rPr>
              <a:t>as </a:t>
            </a:r>
            <a:r>
              <a:rPr sz="825" spc="7" baseline="25252" dirty="0">
                <a:latin typeface="Palatino Linotype"/>
                <a:cs typeface="Palatino Linotype"/>
              </a:rPr>
              <a:t>1</a:t>
            </a:r>
            <a:r>
              <a:rPr sz="900" spc="5" dirty="0">
                <a:latin typeface="Palatino Linotype"/>
                <a:cs typeface="Palatino Linotype"/>
              </a:rPr>
              <a:t>S</a:t>
            </a:r>
            <a:r>
              <a:rPr sz="1575" spc="7" baseline="2645" dirty="0">
                <a:latin typeface="MS UI Gothic"/>
                <a:cs typeface="MS UI Gothic"/>
              </a:rPr>
              <a:t>→ </a:t>
            </a:r>
            <a:r>
              <a:rPr sz="825" spc="-7" baseline="25252" dirty="0">
                <a:latin typeface="Palatino Linotype"/>
                <a:cs typeface="Palatino Linotype"/>
              </a:rPr>
              <a:t>3</a:t>
            </a:r>
            <a:r>
              <a:rPr sz="900" spc="-5" dirty="0">
                <a:latin typeface="Palatino Linotype"/>
                <a:cs typeface="Palatino Linotype"/>
              </a:rPr>
              <a:t>P is  forbidden. The same rule </a:t>
            </a:r>
            <a:r>
              <a:rPr sz="900" dirty="0">
                <a:latin typeface="Palatino Linotype"/>
                <a:cs typeface="Palatino Linotype"/>
              </a:rPr>
              <a:t>is </a:t>
            </a:r>
            <a:r>
              <a:rPr sz="900" spc="-5" dirty="0">
                <a:latin typeface="Palatino Linotype"/>
                <a:cs typeface="Palatino Linotype"/>
              </a:rPr>
              <a:t>also stated </a:t>
            </a:r>
            <a:r>
              <a:rPr sz="900" dirty="0">
                <a:latin typeface="Palatino Linotype"/>
                <a:cs typeface="Palatino Linotype"/>
              </a:rPr>
              <a:t>in </a:t>
            </a:r>
            <a:r>
              <a:rPr sz="900" spc="-5" dirty="0">
                <a:latin typeface="Palatino Linotype"/>
                <a:cs typeface="Palatino Linotype"/>
              </a:rPr>
              <a:t>the </a:t>
            </a:r>
            <a:r>
              <a:rPr sz="900" dirty="0">
                <a:latin typeface="Palatino Linotype"/>
                <a:cs typeface="Palatino Linotype"/>
              </a:rPr>
              <a:t>form of a</a:t>
            </a:r>
            <a:r>
              <a:rPr sz="900" spc="15" dirty="0">
                <a:latin typeface="Palatino Linotype"/>
                <a:cs typeface="Palatino Linotype"/>
              </a:rPr>
              <a:t> </a:t>
            </a:r>
            <a:r>
              <a:rPr sz="900" spc="-5" dirty="0">
                <a:latin typeface="Palatino Linotype"/>
                <a:cs typeface="Palatino Linotype"/>
              </a:rPr>
              <a:t>statement,</a:t>
            </a:r>
            <a:endParaRPr sz="900">
              <a:latin typeface="Palatino Linotype"/>
              <a:cs typeface="Palatino Linotype"/>
            </a:endParaRPr>
          </a:p>
          <a:p>
            <a:pPr marL="177800">
              <a:lnSpc>
                <a:spcPct val="100000"/>
              </a:lnSpc>
              <a:spcBef>
                <a:spcPts val="735"/>
              </a:spcBef>
            </a:pPr>
            <a:r>
              <a:rPr sz="900" i="1" spc="-5" dirty="0">
                <a:latin typeface="Palatino Linotype"/>
                <a:cs typeface="Palatino Linotype"/>
              </a:rPr>
              <a:t>Electronic Transitions between </a:t>
            </a:r>
            <a:r>
              <a:rPr sz="900" i="1" dirty="0">
                <a:latin typeface="Palatino Linotype"/>
                <a:cs typeface="Palatino Linotype"/>
              </a:rPr>
              <a:t>the </a:t>
            </a:r>
            <a:r>
              <a:rPr sz="900" i="1" spc="-5" dirty="0">
                <a:latin typeface="Palatino Linotype"/>
                <a:cs typeface="Palatino Linotype"/>
              </a:rPr>
              <a:t>different states </a:t>
            </a:r>
            <a:r>
              <a:rPr sz="900" i="1" dirty="0">
                <a:latin typeface="Palatino Linotype"/>
                <a:cs typeface="Palatino Linotype"/>
              </a:rPr>
              <a:t>of </a:t>
            </a:r>
            <a:r>
              <a:rPr sz="900" i="1" spc="-5" dirty="0">
                <a:latin typeface="Palatino Linotype"/>
                <a:cs typeface="Palatino Linotype"/>
              </a:rPr>
              <a:t>spin multiplicity are</a:t>
            </a:r>
            <a:r>
              <a:rPr sz="900" i="1" spc="25" dirty="0">
                <a:latin typeface="Palatino Linotype"/>
                <a:cs typeface="Palatino Linotype"/>
              </a:rPr>
              <a:t> </a:t>
            </a:r>
            <a:r>
              <a:rPr sz="900" i="1" spc="-5" dirty="0">
                <a:latin typeface="Palatino Linotype"/>
                <a:cs typeface="Palatino Linotype"/>
              </a:rPr>
              <a:t>forbidden.</a:t>
            </a:r>
            <a:endParaRPr sz="900">
              <a:latin typeface="Palatino Linotype"/>
              <a:cs typeface="Palatino Linotype"/>
            </a:endParaRPr>
          </a:p>
          <a:p>
            <a:pPr marL="177800">
              <a:lnSpc>
                <a:spcPct val="100000"/>
              </a:lnSpc>
              <a:spcBef>
                <a:spcPts val="735"/>
              </a:spcBef>
            </a:pPr>
            <a:r>
              <a:rPr sz="900" dirty="0">
                <a:latin typeface="Palatino Linotype"/>
                <a:cs typeface="Palatino Linotype"/>
              </a:rPr>
              <a:t>The </a:t>
            </a:r>
            <a:r>
              <a:rPr sz="900" spc="-5" dirty="0">
                <a:latin typeface="Palatino Linotype"/>
                <a:cs typeface="Palatino Linotype"/>
              </a:rPr>
              <a:t>selection Rule </a:t>
            </a:r>
            <a:r>
              <a:rPr sz="900" dirty="0">
                <a:latin typeface="Palatino Linotype"/>
                <a:cs typeface="Palatino Linotype"/>
              </a:rPr>
              <a:t>for </a:t>
            </a:r>
            <a:r>
              <a:rPr sz="900" spc="-5" dirty="0">
                <a:latin typeface="Palatino Linotype"/>
                <a:cs typeface="Palatino Linotype"/>
              </a:rPr>
              <a:t>total angular momentum, </a:t>
            </a:r>
            <a:r>
              <a:rPr sz="900" dirty="0">
                <a:latin typeface="Palatino Linotype"/>
                <a:cs typeface="Palatino Linotype"/>
              </a:rPr>
              <a:t>J,</a:t>
            </a:r>
            <a:r>
              <a:rPr sz="900" spc="15" dirty="0">
                <a:latin typeface="Palatino Linotype"/>
                <a:cs typeface="Palatino Linotype"/>
              </a:rPr>
              <a:t> </a:t>
            </a:r>
            <a:r>
              <a:rPr sz="900" dirty="0">
                <a:latin typeface="Palatino Linotype"/>
                <a:cs typeface="Palatino Linotype"/>
              </a:rPr>
              <a:t>is</a:t>
            </a:r>
            <a:endParaRPr sz="900">
              <a:latin typeface="Palatino Linotype"/>
              <a:cs typeface="Palatino Linotype"/>
            </a:endParaRPr>
          </a:p>
          <a:p>
            <a:pPr>
              <a:lnSpc>
                <a:spcPct val="100000"/>
              </a:lnSpc>
              <a:spcBef>
                <a:spcPts val="5"/>
              </a:spcBef>
            </a:pPr>
            <a:endParaRPr sz="850">
              <a:latin typeface="Times New Roman"/>
              <a:cs typeface="Times New Roman"/>
            </a:endParaRPr>
          </a:p>
          <a:p>
            <a:pPr marL="5080" algn="ctr">
              <a:lnSpc>
                <a:spcPct val="100000"/>
              </a:lnSpc>
            </a:pPr>
            <a:r>
              <a:rPr sz="900" dirty="0">
                <a:latin typeface="Palatino Linotype"/>
                <a:cs typeface="Palatino Linotype"/>
              </a:rPr>
              <a:t>Δ J = 0 or ±</a:t>
            </a:r>
            <a:r>
              <a:rPr sz="900" spc="-55" dirty="0">
                <a:latin typeface="Palatino Linotype"/>
                <a:cs typeface="Palatino Linotype"/>
              </a:rPr>
              <a:t> </a:t>
            </a:r>
            <a:r>
              <a:rPr sz="900" dirty="0">
                <a:latin typeface="Palatino Linotype"/>
                <a:cs typeface="Palatino Linotype"/>
              </a:rPr>
              <a:t>1</a:t>
            </a:r>
            <a:endParaRPr sz="900">
              <a:latin typeface="Palatino Linotype"/>
              <a:cs typeface="Palatino Linotype"/>
            </a:endParaRPr>
          </a:p>
          <a:p>
            <a:pPr marL="177800">
              <a:lnSpc>
                <a:spcPts val="1255"/>
              </a:lnSpc>
              <a:spcBef>
                <a:spcPts val="715"/>
              </a:spcBef>
            </a:pPr>
            <a:r>
              <a:rPr sz="900" dirty="0">
                <a:latin typeface="Palatino Linotype"/>
                <a:cs typeface="Palatino Linotype"/>
              </a:rPr>
              <a:t>The</a:t>
            </a:r>
            <a:r>
              <a:rPr sz="900" spc="180" dirty="0">
                <a:latin typeface="Palatino Linotype"/>
                <a:cs typeface="Palatino Linotype"/>
              </a:rPr>
              <a:t> </a:t>
            </a:r>
            <a:r>
              <a:rPr sz="900" spc="-5" dirty="0">
                <a:latin typeface="Palatino Linotype"/>
                <a:cs typeface="Palatino Linotype"/>
              </a:rPr>
              <a:t>transitions</a:t>
            </a:r>
            <a:r>
              <a:rPr sz="900" spc="180" dirty="0">
                <a:latin typeface="Palatino Linotype"/>
                <a:cs typeface="Palatino Linotype"/>
              </a:rPr>
              <a:t> </a:t>
            </a:r>
            <a:r>
              <a:rPr sz="900" dirty="0">
                <a:latin typeface="Palatino Linotype"/>
                <a:cs typeface="Palatino Linotype"/>
              </a:rPr>
              <a:t>such</a:t>
            </a:r>
            <a:r>
              <a:rPr sz="900" spc="180" dirty="0">
                <a:latin typeface="Palatino Linotype"/>
                <a:cs typeface="Palatino Linotype"/>
              </a:rPr>
              <a:t> </a:t>
            </a:r>
            <a:r>
              <a:rPr sz="900" dirty="0">
                <a:latin typeface="Palatino Linotype"/>
                <a:cs typeface="Palatino Linotype"/>
              </a:rPr>
              <a:t>as</a:t>
            </a:r>
            <a:r>
              <a:rPr sz="900" spc="190" dirty="0">
                <a:latin typeface="Palatino Linotype"/>
                <a:cs typeface="Palatino Linotype"/>
              </a:rPr>
              <a:t> </a:t>
            </a:r>
            <a:r>
              <a:rPr sz="825" spc="-7" baseline="25252" dirty="0">
                <a:latin typeface="Palatino Linotype"/>
                <a:cs typeface="Palatino Linotype"/>
              </a:rPr>
              <a:t>2</a:t>
            </a:r>
            <a:r>
              <a:rPr sz="900" spc="-5" dirty="0">
                <a:latin typeface="Palatino Linotype"/>
                <a:cs typeface="Palatino Linotype"/>
              </a:rPr>
              <a:t>P</a:t>
            </a:r>
            <a:r>
              <a:rPr sz="550" spc="-5" dirty="0">
                <a:latin typeface="Palatino Linotype"/>
                <a:cs typeface="Palatino Linotype"/>
              </a:rPr>
              <a:t>1/2</a:t>
            </a:r>
            <a:r>
              <a:rPr sz="550" spc="40" dirty="0">
                <a:latin typeface="Palatino Linotype"/>
                <a:cs typeface="Palatino Linotype"/>
              </a:rPr>
              <a:t> </a:t>
            </a:r>
            <a:r>
              <a:rPr sz="1575" spc="22" baseline="2645" dirty="0">
                <a:latin typeface="MS UI Gothic"/>
                <a:cs typeface="MS UI Gothic"/>
              </a:rPr>
              <a:t>→</a:t>
            </a:r>
            <a:r>
              <a:rPr sz="1575" spc="-157" baseline="2645" dirty="0">
                <a:latin typeface="MS UI Gothic"/>
                <a:cs typeface="MS UI Gothic"/>
              </a:rPr>
              <a:t> </a:t>
            </a:r>
            <a:r>
              <a:rPr sz="825" spc="-7" baseline="25252" dirty="0">
                <a:latin typeface="Palatino Linotype"/>
                <a:cs typeface="Palatino Linotype"/>
              </a:rPr>
              <a:t>2</a:t>
            </a:r>
            <a:r>
              <a:rPr sz="900" spc="-5" dirty="0">
                <a:latin typeface="Palatino Linotype"/>
                <a:cs typeface="Palatino Linotype"/>
              </a:rPr>
              <a:t>D</a:t>
            </a:r>
            <a:r>
              <a:rPr sz="550" spc="-5" dirty="0">
                <a:latin typeface="Palatino Linotype"/>
                <a:cs typeface="Palatino Linotype"/>
              </a:rPr>
              <a:t>3/2</a:t>
            </a:r>
            <a:r>
              <a:rPr sz="550" spc="5" dirty="0">
                <a:latin typeface="Palatino Linotype"/>
                <a:cs typeface="Palatino Linotype"/>
              </a:rPr>
              <a:t> </a:t>
            </a:r>
            <a:r>
              <a:rPr sz="900" spc="-5" dirty="0">
                <a:latin typeface="Palatino Linotype"/>
                <a:cs typeface="Palatino Linotype"/>
              </a:rPr>
              <a:t>and</a:t>
            </a:r>
            <a:r>
              <a:rPr sz="900" spc="175" dirty="0">
                <a:latin typeface="Palatino Linotype"/>
                <a:cs typeface="Palatino Linotype"/>
              </a:rPr>
              <a:t> </a:t>
            </a:r>
            <a:r>
              <a:rPr sz="825" spc="-7" baseline="25252" dirty="0">
                <a:latin typeface="Palatino Linotype"/>
                <a:cs typeface="Palatino Linotype"/>
              </a:rPr>
              <a:t>2</a:t>
            </a:r>
            <a:r>
              <a:rPr sz="900" spc="-5" dirty="0">
                <a:latin typeface="Palatino Linotype"/>
                <a:cs typeface="Palatino Linotype"/>
              </a:rPr>
              <a:t>P</a:t>
            </a:r>
            <a:r>
              <a:rPr sz="550" spc="-5" dirty="0">
                <a:latin typeface="Palatino Linotype"/>
                <a:cs typeface="Palatino Linotype"/>
              </a:rPr>
              <a:t>3/2</a:t>
            </a:r>
            <a:r>
              <a:rPr sz="550" spc="45" dirty="0">
                <a:latin typeface="Palatino Linotype"/>
                <a:cs typeface="Palatino Linotype"/>
              </a:rPr>
              <a:t> </a:t>
            </a:r>
            <a:r>
              <a:rPr sz="1575" spc="22" baseline="2645" dirty="0">
                <a:latin typeface="MS UI Gothic"/>
                <a:cs typeface="MS UI Gothic"/>
              </a:rPr>
              <a:t>→</a:t>
            </a:r>
            <a:r>
              <a:rPr sz="1575" spc="-150" baseline="2645" dirty="0">
                <a:latin typeface="MS UI Gothic"/>
                <a:cs typeface="MS UI Gothic"/>
              </a:rPr>
              <a:t> </a:t>
            </a:r>
            <a:r>
              <a:rPr sz="825" spc="-7" baseline="25252" dirty="0">
                <a:latin typeface="Palatino Linotype"/>
                <a:cs typeface="Palatino Linotype"/>
              </a:rPr>
              <a:t>2</a:t>
            </a:r>
            <a:r>
              <a:rPr sz="900" spc="-5" dirty="0">
                <a:latin typeface="Palatino Linotype"/>
                <a:cs typeface="Palatino Linotype"/>
              </a:rPr>
              <a:t>D</a:t>
            </a:r>
            <a:r>
              <a:rPr sz="550" spc="-5" dirty="0">
                <a:latin typeface="Palatino Linotype"/>
                <a:cs typeface="Palatino Linotype"/>
              </a:rPr>
              <a:t>3/2</a:t>
            </a:r>
            <a:r>
              <a:rPr sz="550" spc="40" dirty="0">
                <a:latin typeface="Palatino Linotype"/>
                <a:cs typeface="Palatino Linotype"/>
              </a:rPr>
              <a:t> </a:t>
            </a:r>
            <a:r>
              <a:rPr sz="900" spc="-5" dirty="0">
                <a:latin typeface="Palatino Linotype"/>
                <a:cs typeface="Palatino Linotype"/>
              </a:rPr>
              <a:t>are</a:t>
            </a:r>
            <a:r>
              <a:rPr sz="900" spc="190" dirty="0">
                <a:latin typeface="Palatino Linotype"/>
                <a:cs typeface="Palatino Linotype"/>
              </a:rPr>
              <a:t> </a:t>
            </a:r>
            <a:r>
              <a:rPr sz="900" spc="-5" dirty="0">
                <a:latin typeface="Palatino Linotype"/>
                <a:cs typeface="Palatino Linotype"/>
              </a:rPr>
              <a:t>allowed,</a:t>
            </a:r>
            <a:r>
              <a:rPr sz="900" spc="175" dirty="0">
                <a:latin typeface="Palatino Linotype"/>
                <a:cs typeface="Palatino Linotype"/>
              </a:rPr>
              <a:t> </a:t>
            </a:r>
            <a:r>
              <a:rPr sz="900" spc="-5" dirty="0">
                <a:latin typeface="Palatino Linotype"/>
                <a:cs typeface="Palatino Linotype"/>
              </a:rPr>
              <a:t>but</a:t>
            </a:r>
            <a:r>
              <a:rPr sz="900" spc="175" dirty="0">
                <a:latin typeface="Palatino Linotype"/>
                <a:cs typeface="Palatino Linotype"/>
              </a:rPr>
              <a:t> </a:t>
            </a:r>
            <a:r>
              <a:rPr sz="900" spc="-5" dirty="0">
                <a:latin typeface="Palatino Linotype"/>
                <a:cs typeface="Palatino Linotype"/>
              </a:rPr>
              <a:t>transition</a:t>
            </a:r>
            <a:r>
              <a:rPr sz="900" spc="180" dirty="0">
                <a:latin typeface="Palatino Linotype"/>
                <a:cs typeface="Palatino Linotype"/>
              </a:rPr>
              <a:t> </a:t>
            </a:r>
            <a:r>
              <a:rPr sz="900" spc="-5" dirty="0">
                <a:latin typeface="Palatino Linotype"/>
                <a:cs typeface="Palatino Linotype"/>
              </a:rPr>
              <a:t>such</a:t>
            </a:r>
            <a:r>
              <a:rPr sz="900" spc="170" dirty="0">
                <a:latin typeface="Palatino Linotype"/>
                <a:cs typeface="Palatino Linotype"/>
              </a:rPr>
              <a:t> </a:t>
            </a:r>
            <a:r>
              <a:rPr sz="900" spc="-5" dirty="0">
                <a:latin typeface="Palatino Linotype"/>
                <a:cs typeface="Palatino Linotype"/>
              </a:rPr>
              <a:t>as</a:t>
            </a:r>
            <a:endParaRPr sz="900">
              <a:latin typeface="Palatino Linotype"/>
              <a:cs typeface="Palatino Linotype"/>
            </a:endParaRPr>
          </a:p>
          <a:p>
            <a:pPr marL="177800">
              <a:lnSpc>
                <a:spcPts val="1255"/>
              </a:lnSpc>
            </a:pPr>
            <a:r>
              <a:rPr sz="825" spc="-7" baseline="25252" dirty="0">
                <a:latin typeface="Palatino Linotype"/>
                <a:cs typeface="Palatino Linotype"/>
              </a:rPr>
              <a:t>2</a:t>
            </a:r>
            <a:r>
              <a:rPr sz="900" spc="-5" dirty="0">
                <a:latin typeface="Palatino Linotype"/>
                <a:cs typeface="Palatino Linotype"/>
              </a:rPr>
              <a:t>P</a:t>
            </a:r>
            <a:r>
              <a:rPr sz="550" spc="-5" dirty="0">
                <a:latin typeface="Palatino Linotype"/>
                <a:cs typeface="Palatino Linotype"/>
              </a:rPr>
              <a:t>1/2 </a:t>
            </a:r>
            <a:r>
              <a:rPr sz="1575" spc="22" baseline="2645" dirty="0">
                <a:latin typeface="MS UI Gothic"/>
                <a:cs typeface="MS UI Gothic"/>
              </a:rPr>
              <a:t>→</a:t>
            </a:r>
            <a:r>
              <a:rPr sz="825" spc="22" baseline="25252" dirty="0">
                <a:latin typeface="Palatino Linotype"/>
                <a:cs typeface="Palatino Linotype"/>
              </a:rPr>
              <a:t>2</a:t>
            </a:r>
            <a:r>
              <a:rPr sz="900" spc="15" dirty="0">
                <a:latin typeface="Palatino Linotype"/>
                <a:cs typeface="Palatino Linotype"/>
              </a:rPr>
              <a:t>D</a:t>
            </a:r>
            <a:r>
              <a:rPr sz="550" spc="15" dirty="0">
                <a:latin typeface="Palatino Linotype"/>
                <a:cs typeface="Palatino Linotype"/>
              </a:rPr>
              <a:t>5/2 </a:t>
            </a:r>
            <a:r>
              <a:rPr sz="900" spc="-5" dirty="0">
                <a:latin typeface="Palatino Linotype"/>
                <a:cs typeface="Palatino Linotype"/>
              </a:rPr>
              <a:t>is forbidden </a:t>
            </a:r>
            <a:r>
              <a:rPr sz="900" dirty="0">
                <a:latin typeface="Palatino Linotype"/>
                <a:cs typeface="Palatino Linotype"/>
              </a:rPr>
              <a:t>since Δ </a:t>
            </a:r>
            <a:r>
              <a:rPr sz="900" spc="-5" dirty="0">
                <a:latin typeface="Palatino Linotype"/>
                <a:cs typeface="Palatino Linotype"/>
              </a:rPr>
              <a:t>J=</a:t>
            </a:r>
            <a:r>
              <a:rPr sz="900" spc="-20" dirty="0">
                <a:latin typeface="Palatino Linotype"/>
                <a:cs typeface="Palatino Linotype"/>
              </a:rPr>
              <a:t> </a:t>
            </a:r>
            <a:r>
              <a:rPr sz="900" spc="-5" dirty="0">
                <a:latin typeface="Palatino Linotype"/>
                <a:cs typeface="Palatino Linotype"/>
              </a:rPr>
              <a:t>2.</a:t>
            </a:r>
            <a:endParaRPr sz="900">
              <a:latin typeface="Palatino Linotype"/>
              <a:cs typeface="Palatino Linotype"/>
            </a:endParaRPr>
          </a:p>
          <a:p>
            <a:pPr marL="177800" marR="170815" algn="just">
              <a:lnSpc>
                <a:spcPct val="101699"/>
              </a:lnSpc>
              <a:spcBef>
                <a:spcPts val="725"/>
              </a:spcBef>
            </a:pPr>
            <a:r>
              <a:rPr sz="900" spc="-5" dirty="0">
                <a:latin typeface="Palatino Linotype"/>
                <a:cs typeface="Palatino Linotype"/>
              </a:rPr>
              <a:t>There is no selection rule governing the change in the value of n, the principal quantum  number.</a:t>
            </a:r>
            <a:r>
              <a:rPr sz="900" dirty="0">
                <a:latin typeface="Palatino Linotype"/>
                <a:cs typeface="Palatino Linotype"/>
              </a:rPr>
              <a:t> </a:t>
            </a:r>
            <a:r>
              <a:rPr sz="900" spc="-5" dirty="0">
                <a:latin typeface="Palatino Linotype"/>
                <a:cs typeface="Palatino Linotype"/>
              </a:rPr>
              <a:t>Thus</a:t>
            </a:r>
            <a:r>
              <a:rPr sz="900" dirty="0">
                <a:latin typeface="Palatino Linotype"/>
                <a:cs typeface="Palatino Linotype"/>
              </a:rPr>
              <a:t> </a:t>
            </a:r>
            <a:r>
              <a:rPr sz="900" spc="-5" dirty="0">
                <a:latin typeface="Palatino Linotype"/>
                <a:cs typeface="Palatino Linotype"/>
              </a:rPr>
              <a:t>in hydrogen,</a:t>
            </a:r>
            <a:r>
              <a:rPr sz="900" spc="5" dirty="0">
                <a:latin typeface="Palatino Linotype"/>
                <a:cs typeface="Palatino Linotype"/>
              </a:rPr>
              <a:t> </a:t>
            </a:r>
            <a:r>
              <a:rPr sz="900" spc="-5" dirty="0">
                <a:latin typeface="Palatino Linotype"/>
                <a:cs typeface="Palatino Linotype"/>
              </a:rPr>
              <a:t>transitions such</a:t>
            </a:r>
            <a:r>
              <a:rPr sz="900" spc="-10" dirty="0">
                <a:latin typeface="Palatino Linotype"/>
                <a:cs typeface="Palatino Linotype"/>
              </a:rPr>
              <a:t> </a:t>
            </a:r>
            <a:r>
              <a:rPr sz="900" dirty="0">
                <a:latin typeface="Palatino Linotype"/>
                <a:cs typeface="Palatino Linotype"/>
              </a:rPr>
              <a:t>as 1s</a:t>
            </a:r>
            <a:r>
              <a:rPr sz="900" spc="-5" dirty="0">
                <a:latin typeface="Palatino Linotype"/>
                <a:cs typeface="Palatino Linotype"/>
              </a:rPr>
              <a:t> </a:t>
            </a:r>
            <a:r>
              <a:rPr sz="1575" spc="22" baseline="2645" dirty="0">
                <a:latin typeface="MS UI Gothic"/>
                <a:cs typeface="MS UI Gothic"/>
              </a:rPr>
              <a:t>→</a:t>
            </a:r>
            <a:r>
              <a:rPr sz="1575" spc="-345" baseline="2645" dirty="0">
                <a:latin typeface="MS UI Gothic"/>
                <a:cs typeface="MS UI Gothic"/>
              </a:rPr>
              <a:t> </a:t>
            </a:r>
            <a:r>
              <a:rPr sz="900" spc="-5" dirty="0">
                <a:latin typeface="Palatino Linotype"/>
                <a:cs typeface="Palatino Linotype"/>
              </a:rPr>
              <a:t>2p,</a:t>
            </a:r>
            <a:r>
              <a:rPr sz="900" dirty="0">
                <a:latin typeface="Palatino Linotype"/>
                <a:cs typeface="Palatino Linotype"/>
              </a:rPr>
              <a:t> 1s</a:t>
            </a:r>
            <a:r>
              <a:rPr sz="900" spc="-15" dirty="0">
                <a:latin typeface="Palatino Linotype"/>
                <a:cs typeface="Palatino Linotype"/>
              </a:rPr>
              <a:t> </a:t>
            </a:r>
            <a:r>
              <a:rPr sz="1575" spc="22" baseline="2645" dirty="0">
                <a:latin typeface="MS UI Gothic"/>
                <a:cs typeface="MS UI Gothic"/>
              </a:rPr>
              <a:t>→</a:t>
            </a:r>
            <a:r>
              <a:rPr sz="1575" spc="-337" baseline="2645" dirty="0">
                <a:latin typeface="MS UI Gothic"/>
                <a:cs typeface="MS UI Gothic"/>
              </a:rPr>
              <a:t> </a:t>
            </a:r>
            <a:r>
              <a:rPr sz="900" spc="-5" dirty="0">
                <a:latin typeface="Palatino Linotype"/>
                <a:cs typeface="Palatino Linotype"/>
              </a:rPr>
              <a:t>3p,</a:t>
            </a:r>
            <a:r>
              <a:rPr sz="900" dirty="0">
                <a:latin typeface="Palatino Linotype"/>
                <a:cs typeface="Palatino Linotype"/>
              </a:rPr>
              <a:t> 1s</a:t>
            </a:r>
            <a:r>
              <a:rPr sz="900" spc="-5" dirty="0">
                <a:latin typeface="Palatino Linotype"/>
                <a:cs typeface="Palatino Linotype"/>
              </a:rPr>
              <a:t> </a:t>
            </a:r>
            <a:r>
              <a:rPr sz="1575" spc="22" baseline="2645" dirty="0">
                <a:latin typeface="MS UI Gothic"/>
                <a:cs typeface="MS UI Gothic"/>
              </a:rPr>
              <a:t>→</a:t>
            </a:r>
            <a:r>
              <a:rPr sz="1575" spc="-345" baseline="2645" dirty="0">
                <a:latin typeface="MS UI Gothic"/>
                <a:cs typeface="MS UI Gothic"/>
              </a:rPr>
              <a:t> </a:t>
            </a:r>
            <a:r>
              <a:rPr sz="900" dirty="0">
                <a:latin typeface="Palatino Linotype"/>
                <a:cs typeface="Palatino Linotype"/>
              </a:rPr>
              <a:t>4p</a:t>
            </a:r>
            <a:r>
              <a:rPr sz="900" spc="-10" dirty="0">
                <a:latin typeface="Palatino Linotype"/>
                <a:cs typeface="Palatino Linotype"/>
              </a:rPr>
              <a:t> </a:t>
            </a:r>
            <a:r>
              <a:rPr sz="900" spc="-5" dirty="0">
                <a:latin typeface="Palatino Linotype"/>
                <a:cs typeface="Palatino Linotype"/>
              </a:rPr>
              <a:t>are</a:t>
            </a:r>
            <a:r>
              <a:rPr sz="900" dirty="0">
                <a:latin typeface="Palatino Linotype"/>
                <a:cs typeface="Palatino Linotype"/>
              </a:rPr>
              <a:t> </a:t>
            </a:r>
            <a:r>
              <a:rPr sz="900" spc="-5" dirty="0">
                <a:latin typeface="Palatino Linotype"/>
                <a:cs typeface="Palatino Linotype"/>
              </a:rPr>
              <a:t>allowed.</a:t>
            </a:r>
            <a:endParaRPr sz="900">
              <a:latin typeface="Palatino Linotype"/>
              <a:cs typeface="Palatino Linotype"/>
            </a:endParaRPr>
          </a:p>
          <a:p>
            <a:pPr marL="177800" marR="170815">
              <a:lnSpc>
                <a:spcPts val="1250"/>
              </a:lnSpc>
              <a:spcBef>
                <a:spcPts val="640"/>
              </a:spcBef>
            </a:pPr>
            <a:r>
              <a:rPr sz="900" spc="-5" dirty="0">
                <a:latin typeface="Palatino Linotype"/>
                <a:cs typeface="Palatino Linotype"/>
              </a:rPr>
              <a:t>Usually, electronic absorption is indicated by reverse arrow, </a:t>
            </a:r>
            <a:r>
              <a:rPr sz="1575" spc="-97" baseline="2645" dirty="0">
                <a:latin typeface="MS UI Gothic"/>
                <a:cs typeface="MS UI Gothic"/>
              </a:rPr>
              <a:t>←</a:t>
            </a:r>
            <a:r>
              <a:rPr sz="900" spc="-65" dirty="0">
                <a:latin typeface="Palatino Linotype"/>
                <a:cs typeface="Palatino Linotype"/>
              </a:rPr>
              <a:t>, </a:t>
            </a:r>
            <a:r>
              <a:rPr sz="900" spc="-5" dirty="0">
                <a:latin typeface="Palatino Linotype"/>
                <a:cs typeface="Palatino Linotype"/>
              </a:rPr>
              <a:t>and emission is indicated by  the forward arrow, </a:t>
            </a:r>
            <a:r>
              <a:rPr sz="1575" spc="-97" baseline="2645" dirty="0">
                <a:latin typeface="MS UI Gothic"/>
                <a:cs typeface="MS UI Gothic"/>
              </a:rPr>
              <a:t>→</a:t>
            </a:r>
            <a:r>
              <a:rPr sz="900" spc="-65" dirty="0">
                <a:latin typeface="Palatino Linotype"/>
                <a:cs typeface="Palatino Linotype"/>
              </a:rPr>
              <a:t>, </a:t>
            </a:r>
            <a:r>
              <a:rPr sz="900" spc="-5" dirty="0">
                <a:latin typeface="Palatino Linotype"/>
                <a:cs typeface="Palatino Linotype"/>
              </a:rPr>
              <a:t>though this rule is not strictly</a:t>
            </a:r>
            <a:r>
              <a:rPr sz="900" spc="-90" dirty="0">
                <a:latin typeface="Palatino Linotype"/>
                <a:cs typeface="Palatino Linotype"/>
              </a:rPr>
              <a:t> </a:t>
            </a:r>
            <a:r>
              <a:rPr sz="900" spc="-5" dirty="0">
                <a:latin typeface="Palatino Linotype"/>
                <a:cs typeface="Palatino Linotype"/>
              </a:rPr>
              <a:t>obeyed.</a:t>
            </a:r>
            <a:endParaRPr sz="900">
              <a:latin typeface="Palatino Linotype"/>
              <a:cs typeface="Palatino Linotype"/>
            </a:endParaRPr>
          </a:p>
          <a:p>
            <a:pPr>
              <a:lnSpc>
                <a:spcPct val="100000"/>
              </a:lnSpc>
              <a:spcBef>
                <a:spcPts val="5"/>
              </a:spcBef>
            </a:pPr>
            <a:endParaRPr sz="1300">
              <a:latin typeface="Times New Roman"/>
              <a:cs typeface="Times New Roman"/>
            </a:endParaRPr>
          </a:p>
          <a:p>
            <a:pPr marL="399415" lvl="1" indent="-222250">
              <a:lnSpc>
                <a:spcPct val="100000"/>
              </a:lnSpc>
              <a:buAutoNum type="arabicPeriod" startAt="3"/>
              <a:tabLst>
                <a:tab pos="400050" algn="l"/>
              </a:tabLst>
            </a:pPr>
            <a:r>
              <a:rPr sz="1000" b="1" spc="-5" dirty="0">
                <a:latin typeface="Palatino Linotype"/>
                <a:cs typeface="Palatino Linotype"/>
              </a:rPr>
              <a:t>Mechanism of breakdown of selection</a:t>
            </a:r>
            <a:r>
              <a:rPr sz="1000" b="1" spc="10" dirty="0">
                <a:latin typeface="Palatino Linotype"/>
                <a:cs typeface="Palatino Linotype"/>
              </a:rPr>
              <a:t> </a:t>
            </a:r>
            <a:r>
              <a:rPr sz="1000" b="1" spc="-5" dirty="0">
                <a:latin typeface="Palatino Linotype"/>
                <a:cs typeface="Palatino Linotype"/>
              </a:rPr>
              <a:t>rules</a:t>
            </a:r>
            <a:endParaRPr sz="1000">
              <a:latin typeface="Palatino Linotype"/>
              <a:cs typeface="Palatino Linotype"/>
            </a:endParaRPr>
          </a:p>
          <a:p>
            <a:pPr marL="494665" lvl="2" indent="-317500">
              <a:lnSpc>
                <a:spcPct val="100000"/>
              </a:lnSpc>
              <a:spcBef>
                <a:spcPts val="750"/>
              </a:spcBef>
              <a:buAutoNum type="arabicPeriod"/>
              <a:tabLst>
                <a:tab pos="495300" algn="l"/>
              </a:tabLst>
            </a:pPr>
            <a:r>
              <a:rPr sz="1000" i="1" spc="-5" dirty="0">
                <a:latin typeface="Palatino Linotype"/>
                <a:cs typeface="Palatino Linotype"/>
              </a:rPr>
              <a:t>Spin-orbit coupling</a:t>
            </a:r>
            <a:endParaRPr sz="1000">
              <a:latin typeface="Palatino Linotype"/>
              <a:cs typeface="Palatino Linotype"/>
            </a:endParaRPr>
          </a:p>
          <a:p>
            <a:pPr marL="177800" marR="169545" indent="-635" algn="just">
              <a:lnSpc>
                <a:spcPct val="112200"/>
              </a:lnSpc>
              <a:spcBef>
                <a:spcPts val="615"/>
              </a:spcBef>
            </a:pPr>
            <a:r>
              <a:rPr sz="900" spc="-15" dirty="0">
                <a:latin typeface="Palatino Linotype"/>
                <a:cs typeface="Palatino Linotype"/>
              </a:rPr>
              <a:t>For </a:t>
            </a:r>
            <a:r>
              <a:rPr sz="900" spc="-20" dirty="0">
                <a:latin typeface="Palatino Linotype"/>
                <a:cs typeface="Palatino Linotype"/>
              </a:rPr>
              <a:t>electronic transition </a:t>
            </a:r>
            <a:r>
              <a:rPr sz="900" spc="-10" dirty="0">
                <a:latin typeface="Palatino Linotype"/>
                <a:cs typeface="Palatino Linotype"/>
              </a:rPr>
              <a:t>to </a:t>
            </a:r>
            <a:r>
              <a:rPr sz="900" spc="-15" dirty="0">
                <a:latin typeface="Palatino Linotype"/>
                <a:cs typeface="Palatino Linotype"/>
              </a:rPr>
              <a:t>take </a:t>
            </a:r>
            <a:r>
              <a:rPr sz="900" spc="-20" dirty="0">
                <a:latin typeface="Palatino Linotype"/>
                <a:cs typeface="Palatino Linotype"/>
              </a:rPr>
              <a:t>place, </a:t>
            </a:r>
            <a:r>
              <a:rPr sz="900" dirty="0">
                <a:latin typeface="Palatino Linotype"/>
                <a:cs typeface="Palatino Linotype"/>
              </a:rPr>
              <a:t>Δ S = 0 </a:t>
            </a:r>
            <a:r>
              <a:rPr sz="900" spc="-15" dirty="0">
                <a:latin typeface="Palatino Linotype"/>
                <a:cs typeface="Palatino Linotype"/>
              </a:rPr>
              <a:t>and </a:t>
            </a:r>
            <a:r>
              <a:rPr sz="900" dirty="0">
                <a:latin typeface="Palatino Linotype"/>
                <a:cs typeface="Palatino Linotype"/>
              </a:rPr>
              <a:t>Δ </a:t>
            </a:r>
            <a:r>
              <a:rPr sz="900" spc="-10" dirty="0">
                <a:latin typeface="Palatino Linotype"/>
                <a:cs typeface="Palatino Linotype"/>
              </a:rPr>
              <a:t>L= </a:t>
            </a:r>
            <a:r>
              <a:rPr sz="900" dirty="0">
                <a:latin typeface="Palatino Linotype"/>
                <a:cs typeface="Palatino Linotype"/>
              </a:rPr>
              <a:t>± 1 </a:t>
            </a:r>
            <a:r>
              <a:rPr sz="900" spc="-10" dirty="0">
                <a:latin typeface="Palatino Linotype"/>
                <a:cs typeface="Palatino Linotype"/>
              </a:rPr>
              <a:t>in </a:t>
            </a:r>
            <a:r>
              <a:rPr sz="900" spc="-15" dirty="0">
                <a:latin typeface="Palatino Linotype"/>
                <a:cs typeface="Palatino Linotype"/>
              </a:rPr>
              <a:t>the absence </a:t>
            </a:r>
            <a:r>
              <a:rPr sz="900" spc="-10" dirty="0">
                <a:latin typeface="Palatino Linotype"/>
                <a:cs typeface="Palatino Linotype"/>
              </a:rPr>
              <a:t>of </a:t>
            </a:r>
            <a:r>
              <a:rPr sz="900" spc="-20" dirty="0">
                <a:latin typeface="Palatino Linotype"/>
                <a:cs typeface="Palatino Linotype"/>
              </a:rPr>
              <a:t>spin-orbit coupling.  However,</a:t>
            </a:r>
            <a:r>
              <a:rPr sz="900" spc="-35" dirty="0">
                <a:latin typeface="Palatino Linotype"/>
                <a:cs typeface="Palatino Linotype"/>
              </a:rPr>
              <a:t> </a:t>
            </a:r>
            <a:r>
              <a:rPr sz="900" spc="-15" dirty="0">
                <a:latin typeface="Palatino Linotype"/>
                <a:cs typeface="Palatino Linotype"/>
              </a:rPr>
              <a:t>spin</a:t>
            </a:r>
            <a:r>
              <a:rPr sz="900" spc="-25" dirty="0">
                <a:latin typeface="Palatino Linotype"/>
                <a:cs typeface="Palatino Linotype"/>
              </a:rPr>
              <a:t> </a:t>
            </a:r>
            <a:r>
              <a:rPr sz="900" spc="-15" dirty="0">
                <a:latin typeface="Palatino Linotype"/>
                <a:cs typeface="Palatino Linotype"/>
              </a:rPr>
              <a:t>and</a:t>
            </a:r>
            <a:r>
              <a:rPr sz="900" spc="-25" dirty="0">
                <a:latin typeface="Palatino Linotype"/>
                <a:cs typeface="Palatino Linotype"/>
              </a:rPr>
              <a:t> </a:t>
            </a:r>
            <a:r>
              <a:rPr sz="900" spc="-15" dirty="0">
                <a:latin typeface="Palatino Linotype"/>
                <a:cs typeface="Palatino Linotype"/>
              </a:rPr>
              <a:t>orbital</a:t>
            </a:r>
            <a:r>
              <a:rPr sz="900" spc="-25" dirty="0">
                <a:latin typeface="Palatino Linotype"/>
                <a:cs typeface="Palatino Linotype"/>
              </a:rPr>
              <a:t> </a:t>
            </a:r>
            <a:r>
              <a:rPr sz="900" spc="-20" dirty="0">
                <a:latin typeface="Palatino Linotype"/>
                <a:cs typeface="Palatino Linotype"/>
              </a:rPr>
              <a:t>motions</a:t>
            </a:r>
            <a:r>
              <a:rPr sz="900" spc="-25" dirty="0">
                <a:latin typeface="Palatino Linotype"/>
                <a:cs typeface="Palatino Linotype"/>
              </a:rPr>
              <a:t> </a:t>
            </a:r>
            <a:r>
              <a:rPr sz="900" spc="-15" dirty="0">
                <a:latin typeface="Palatino Linotype"/>
                <a:cs typeface="Palatino Linotype"/>
              </a:rPr>
              <a:t>are</a:t>
            </a:r>
            <a:r>
              <a:rPr sz="900" spc="-25" dirty="0">
                <a:latin typeface="Palatino Linotype"/>
                <a:cs typeface="Palatino Linotype"/>
              </a:rPr>
              <a:t> </a:t>
            </a:r>
            <a:r>
              <a:rPr sz="900" spc="-15" dirty="0">
                <a:latin typeface="Palatino Linotype"/>
                <a:cs typeface="Palatino Linotype"/>
              </a:rPr>
              <a:t>coupled.</a:t>
            </a:r>
            <a:r>
              <a:rPr sz="900" spc="-30" dirty="0">
                <a:latin typeface="Palatino Linotype"/>
                <a:cs typeface="Palatino Linotype"/>
              </a:rPr>
              <a:t> </a:t>
            </a:r>
            <a:r>
              <a:rPr sz="900" spc="-15" dirty="0">
                <a:latin typeface="Palatino Linotype"/>
                <a:cs typeface="Palatino Linotype"/>
              </a:rPr>
              <a:t>Even,</a:t>
            </a:r>
            <a:r>
              <a:rPr sz="900" spc="-25" dirty="0">
                <a:latin typeface="Palatino Linotype"/>
                <a:cs typeface="Palatino Linotype"/>
              </a:rPr>
              <a:t> </a:t>
            </a:r>
            <a:r>
              <a:rPr sz="900" spc="-10" dirty="0">
                <a:latin typeface="Palatino Linotype"/>
                <a:cs typeface="Palatino Linotype"/>
              </a:rPr>
              <a:t>if</a:t>
            </a:r>
            <a:r>
              <a:rPr sz="900" spc="-25" dirty="0">
                <a:latin typeface="Palatino Linotype"/>
                <a:cs typeface="Palatino Linotype"/>
              </a:rPr>
              <a:t> </a:t>
            </a:r>
            <a:r>
              <a:rPr sz="900" spc="-15" dirty="0">
                <a:latin typeface="Palatino Linotype"/>
                <a:cs typeface="Palatino Linotype"/>
              </a:rPr>
              <a:t>they</a:t>
            </a:r>
            <a:r>
              <a:rPr sz="900" spc="-25" dirty="0">
                <a:latin typeface="Palatino Linotype"/>
                <a:cs typeface="Palatino Linotype"/>
              </a:rPr>
              <a:t> </a:t>
            </a:r>
            <a:r>
              <a:rPr sz="900" spc="-15" dirty="0">
                <a:latin typeface="Palatino Linotype"/>
                <a:cs typeface="Palatino Linotype"/>
              </a:rPr>
              <a:t>are</a:t>
            </a:r>
            <a:r>
              <a:rPr sz="900" spc="-30" dirty="0">
                <a:latin typeface="Palatino Linotype"/>
                <a:cs typeface="Palatino Linotype"/>
              </a:rPr>
              <a:t> </a:t>
            </a:r>
            <a:r>
              <a:rPr sz="900" spc="-15" dirty="0">
                <a:latin typeface="Palatino Linotype"/>
                <a:cs typeface="Palatino Linotype"/>
              </a:rPr>
              <a:t>coupled</a:t>
            </a:r>
            <a:r>
              <a:rPr sz="900" spc="-30" dirty="0">
                <a:latin typeface="Palatino Linotype"/>
                <a:cs typeface="Palatino Linotype"/>
              </a:rPr>
              <a:t> </a:t>
            </a:r>
            <a:r>
              <a:rPr sz="900" spc="-10" dirty="0">
                <a:latin typeface="Palatino Linotype"/>
                <a:cs typeface="Palatino Linotype"/>
              </a:rPr>
              <a:t>very</a:t>
            </a:r>
            <a:r>
              <a:rPr sz="900" spc="-30" dirty="0">
                <a:latin typeface="Palatino Linotype"/>
                <a:cs typeface="Palatino Linotype"/>
              </a:rPr>
              <a:t> </a:t>
            </a:r>
            <a:r>
              <a:rPr sz="900" spc="-15" dirty="0">
                <a:latin typeface="Palatino Linotype"/>
                <a:cs typeface="Palatino Linotype"/>
              </a:rPr>
              <a:t>weakly,</a:t>
            </a:r>
            <a:r>
              <a:rPr sz="900" spc="-25" dirty="0">
                <a:latin typeface="Palatino Linotype"/>
                <a:cs typeface="Palatino Linotype"/>
              </a:rPr>
              <a:t> </a:t>
            </a:r>
            <a:r>
              <a:rPr sz="900" dirty="0">
                <a:latin typeface="Palatino Linotype"/>
                <a:cs typeface="Palatino Linotype"/>
              </a:rPr>
              <a:t>a</a:t>
            </a:r>
            <a:r>
              <a:rPr sz="900" spc="-35" dirty="0">
                <a:latin typeface="Palatino Linotype"/>
                <a:cs typeface="Palatino Linotype"/>
              </a:rPr>
              <a:t> </a:t>
            </a:r>
            <a:r>
              <a:rPr sz="900" spc="-15" dirty="0">
                <a:latin typeface="Palatino Linotype"/>
                <a:cs typeface="Palatino Linotype"/>
              </a:rPr>
              <a:t>little</a:t>
            </a:r>
            <a:r>
              <a:rPr sz="900" spc="-30" dirty="0">
                <a:latin typeface="Palatino Linotype"/>
                <a:cs typeface="Palatino Linotype"/>
              </a:rPr>
              <a:t> </a:t>
            </a:r>
            <a:r>
              <a:rPr sz="900" spc="-15" dirty="0">
                <a:latin typeface="Palatino Linotype"/>
                <a:cs typeface="Palatino Linotype"/>
              </a:rPr>
              <a:t>of  each</a:t>
            </a:r>
            <a:r>
              <a:rPr sz="900" spc="20" dirty="0">
                <a:latin typeface="Palatino Linotype"/>
                <a:cs typeface="Palatino Linotype"/>
              </a:rPr>
              <a:t> </a:t>
            </a:r>
            <a:r>
              <a:rPr sz="900" spc="-15" dirty="0">
                <a:latin typeface="Palatino Linotype"/>
                <a:cs typeface="Palatino Linotype"/>
              </a:rPr>
              <a:t>spin</a:t>
            </a:r>
            <a:r>
              <a:rPr sz="900" spc="20" dirty="0">
                <a:latin typeface="Palatino Linotype"/>
                <a:cs typeface="Palatino Linotype"/>
              </a:rPr>
              <a:t> </a:t>
            </a:r>
            <a:r>
              <a:rPr sz="900" spc="-15" dirty="0">
                <a:latin typeface="Palatino Linotype"/>
                <a:cs typeface="Palatino Linotype"/>
              </a:rPr>
              <a:t>state</a:t>
            </a:r>
            <a:r>
              <a:rPr sz="900" spc="20" dirty="0">
                <a:latin typeface="Palatino Linotype"/>
                <a:cs typeface="Palatino Linotype"/>
              </a:rPr>
              <a:t> </a:t>
            </a:r>
            <a:r>
              <a:rPr sz="900" spc="-15" dirty="0">
                <a:latin typeface="Palatino Linotype"/>
                <a:cs typeface="Palatino Linotype"/>
              </a:rPr>
              <a:t>mixes</a:t>
            </a:r>
            <a:r>
              <a:rPr sz="900" spc="30" dirty="0">
                <a:latin typeface="Palatino Linotype"/>
                <a:cs typeface="Palatino Linotype"/>
              </a:rPr>
              <a:t> </a:t>
            </a:r>
            <a:r>
              <a:rPr sz="900" spc="-15" dirty="0">
                <a:latin typeface="Palatino Linotype"/>
                <a:cs typeface="Palatino Linotype"/>
              </a:rPr>
              <a:t>with</a:t>
            </a:r>
            <a:r>
              <a:rPr sz="900" spc="20" dirty="0">
                <a:latin typeface="Palatino Linotype"/>
                <a:cs typeface="Palatino Linotype"/>
              </a:rPr>
              <a:t> </a:t>
            </a:r>
            <a:r>
              <a:rPr sz="900" spc="-15" dirty="0">
                <a:latin typeface="Palatino Linotype"/>
                <a:cs typeface="Palatino Linotype"/>
              </a:rPr>
              <a:t>the</a:t>
            </a:r>
            <a:r>
              <a:rPr sz="900" spc="30" dirty="0">
                <a:latin typeface="Palatino Linotype"/>
                <a:cs typeface="Palatino Linotype"/>
              </a:rPr>
              <a:t> </a:t>
            </a:r>
            <a:r>
              <a:rPr sz="900" spc="-15" dirty="0">
                <a:latin typeface="Palatino Linotype"/>
                <a:cs typeface="Palatino Linotype"/>
              </a:rPr>
              <a:t>other</a:t>
            </a:r>
            <a:r>
              <a:rPr sz="900" spc="20" dirty="0">
                <a:latin typeface="Palatino Linotype"/>
                <a:cs typeface="Palatino Linotype"/>
              </a:rPr>
              <a:t> </a:t>
            </a:r>
            <a:r>
              <a:rPr sz="900" spc="-10" dirty="0">
                <a:latin typeface="Palatino Linotype"/>
                <a:cs typeface="Palatino Linotype"/>
              </a:rPr>
              <a:t>in</a:t>
            </a:r>
            <a:r>
              <a:rPr sz="900" spc="30" dirty="0">
                <a:latin typeface="Palatino Linotype"/>
                <a:cs typeface="Palatino Linotype"/>
              </a:rPr>
              <a:t> </a:t>
            </a:r>
            <a:r>
              <a:rPr sz="900" spc="-15" dirty="0">
                <a:latin typeface="Palatino Linotype"/>
                <a:cs typeface="Palatino Linotype"/>
              </a:rPr>
              <a:t>the</a:t>
            </a:r>
            <a:r>
              <a:rPr sz="900" spc="20" dirty="0">
                <a:latin typeface="Palatino Linotype"/>
                <a:cs typeface="Palatino Linotype"/>
              </a:rPr>
              <a:t> </a:t>
            </a:r>
            <a:r>
              <a:rPr sz="900" spc="-15" dirty="0">
                <a:latin typeface="Palatino Linotype"/>
                <a:cs typeface="Palatino Linotype"/>
              </a:rPr>
              <a:t>ground</a:t>
            </a:r>
            <a:r>
              <a:rPr sz="900" spc="20" dirty="0">
                <a:latin typeface="Palatino Linotype"/>
                <a:cs typeface="Palatino Linotype"/>
              </a:rPr>
              <a:t> </a:t>
            </a:r>
            <a:r>
              <a:rPr sz="900" spc="-15" dirty="0">
                <a:latin typeface="Palatino Linotype"/>
                <a:cs typeface="Palatino Linotype"/>
              </a:rPr>
              <a:t>and</a:t>
            </a:r>
            <a:r>
              <a:rPr sz="900" spc="20" dirty="0">
                <a:latin typeface="Palatino Linotype"/>
                <a:cs typeface="Palatino Linotype"/>
              </a:rPr>
              <a:t> </a:t>
            </a:r>
            <a:r>
              <a:rPr sz="900" spc="-15" dirty="0">
                <a:latin typeface="Palatino Linotype"/>
                <a:cs typeface="Palatino Linotype"/>
              </a:rPr>
              <a:t>excited</a:t>
            </a:r>
            <a:r>
              <a:rPr sz="900" spc="20" dirty="0">
                <a:latin typeface="Palatino Linotype"/>
                <a:cs typeface="Palatino Linotype"/>
              </a:rPr>
              <a:t> </a:t>
            </a:r>
            <a:r>
              <a:rPr sz="900" spc="-15" dirty="0">
                <a:latin typeface="Palatino Linotype"/>
                <a:cs typeface="Palatino Linotype"/>
              </a:rPr>
              <a:t>states</a:t>
            </a:r>
            <a:r>
              <a:rPr sz="900" spc="20" dirty="0">
                <a:latin typeface="Palatino Linotype"/>
                <a:cs typeface="Palatino Linotype"/>
              </a:rPr>
              <a:t> </a:t>
            </a:r>
            <a:r>
              <a:rPr sz="900" spc="-10" dirty="0">
                <a:latin typeface="Palatino Linotype"/>
                <a:cs typeface="Palatino Linotype"/>
              </a:rPr>
              <a:t>by</a:t>
            </a:r>
            <a:r>
              <a:rPr sz="900" spc="20" dirty="0">
                <a:latin typeface="Palatino Linotype"/>
                <a:cs typeface="Palatino Linotype"/>
              </a:rPr>
              <a:t> </a:t>
            </a:r>
            <a:r>
              <a:rPr sz="900" spc="-5" dirty="0">
                <a:latin typeface="Palatino Linotype"/>
                <a:cs typeface="Palatino Linotype"/>
              </a:rPr>
              <a:t>an</a:t>
            </a:r>
            <a:r>
              <a:rPr sz="900" spc="20" dirty="0">
                <a:latin typeface="Palatino Linotype"/>
                <a:cs typeface="Palatino Linotype"/>
              </a:rPr>
              <a:t> </a:t>
            </a:r>
            <a:r>
              <a:rPr sz="900" spc="-15" dirty="0">
                <a:latin typeface="Palatino Linotype"/>
                <a:cs typeface="Palatino Linotype"/>
              </a:rPr>
              <a:t>amount</a:t>
            </a:r>
            <a:r>
              <a:rPr sz="900" spc="20" dirty="0">
                <a:latin typeface="Palatino Linotype"/>
                <a:cs typeface="Palatino Linotype"/>
              </a:rPr>
              <a:t> </a:t>
            </a:r>
            <a:r>
              <a:rPr sz="900" spc="-15" dirty="0">
                <a:latin typeface="Palatino Linotype"/>
                <a:cs typeface="Palatino Linotype"/>
              </a:rPr>
              <a:t>dependent</a:t>
            </a:r>
            <a:endParaRPr sz="900">
              <a:latin typeface="Palatino Linotype"/>
              <a:cs typeface="Palatino Linotyp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89158" y="2638536"/>
            <a:ext cx="153670" cy="222250"/>
          </a:xfrm>
          <a:custGeom>
            <a:avLst/>
            <a:gdLst/>
            <a:ahLst/>
            <a:cxnLst/>
            <a:rect l="l" t="t" r="r" b="b"/>
            <a:pathLst>
              <a:path w="153669" h="222250">
                <a:moveTo>
                  <a:pt x="153165" y="0"/>
                </a:moveTo>
                <a:lnTo>
                  <a:pt x="0" y="221747"/>
                </a:lnTo>
              </a:path>
            </a:pathLst>
          </a:custGeom>
          <a:ln w="5527">
            <a:solidFill>
              <a:srgbClr val="000000"/>
            </a:solidFill>
          </a:ln>
        </p:spPr>
        <p:txBody>
          <a:bodyPr wrap="square" lIns="0" tIns="0" rIns="0" bIns="0" rtlCol="0"/>
          <a:lstStyle/>
          <a:p>
            <a:endParaRPr/>
          </a:p>
        </p:txBody>
      </p:sp>
      <p:sp>
        <p:nvSpPr>
          <p:cNvPr id="3" name="object 3"/>
          <p:cNvSpPr txBox="1"/>
          <p:nvPr/>
        </p:nvSpPr>
        <p:spPr>
          <a:xfrm>
            <a:off x="495045" y="611949"/>
            <a:ext cx="4957445" cy="3108325"/>
          </a:xfrm>
          <a:prstGeom prst="rect">
            <a:avLst/>
          </a:prstGeom>
        </p:spPr>
        <p:txBody>
          <a:bodyPr vert="horz" wrap="square" lIns="0" tIns="12700" rIns="0" bIns="0" rtlCol="0">
            <a:spAutoFit/>
          </a:bodyPr>
          <a:lstStyle/>
          <a:p>
            <a:pPr marL="25400">
              <a:lnSpc>
                <a:spcPct val="100000"/>
              </a:lnSpc>
              <a:spcBef>
                <a:spcPts val="100"/>
              </a:spcBef>
            </a:pPr>
            <a:r>
              <a:rPr sz="750" spc="50" dirty="0">
                <a:latin typeface="Calibri"/>
                <a:cs typeface="Calibri"/>
              </a:rPr>
              <a:t>10 </a:t>
            </a:r>
            <a:r>
              <a:rPr sz="750" spc="40" dirty="0">
                <a:latin typeface="Calibri"/>
                <a:cs typeface="Calibri"/>
              </a:rPr>
              <a:t>Advanced </a:t>
            </a:r>
            <a:r>
              <a:rPr sz="750" spc="30" dirty="0">
                <a:latin typeface="Calibri"/>
                <a:cs typeface="Calibri"/>
              </a:rPr>
              <a:t>Aspects </a:t>
            </a:r>
            <a:r>
              <a:rPr sz="750" spc="35" dirty="0">
                <a:latin typeface="Calibri"/>
                <a:cs typeface="Calibri"/>
              </a:rPr>
              <a:t>of</a:t>
            </a:r>
            <a:r>
              <a:rPr sz="750" spc="-25" dirty="0">
                <a:latin typeface="Calibri"/>
                <a:cs typeface="Calibri"/>
              </a:rPr>
              <a:t> </a:t>
            </a:r>
            <a:r>
              <a:rPr sz="750" spc="30" dirty="0">
                <a:latin typeface="Calibri"/>
                <a:cs typeface="Calibri"/>
              </a:rPr>
              <a:t>Spectroscopy</a:t>
            </a:r>
            <a:endParaRPr sz="750">
              <a:latin typeface="Calibri"/>
              <a:cs typeface="Calibri"/>
            </a:endParaRPr>
          </a:p>
          <a:p>
            <a:pPr>
              <a:lnSpc>
                <a:spcPct val="100000"/>
              </a:lnSpc>
              <a:spcBef>
                <a:spcPts val="5"/>
              </a:spcBef>
            </a:pPr>
            <a:endParaRPr sz="1000">
              <a:latin typeface="Times New Roman"/>
              <a:cs typeface="Times New Roman"/>
            </a:endParaRPr>
          </a:p>
          <a:p>
            <a:pPr marL="224790" marR="41275" algn="just">
              <a:lnSpc>
                <a:spcPct val="112400"/>
              </a:lnSpc>
            </a:pPr>
            <a:r>
              <a:rPr sz="900" spc="-15" dirty="0">
                <a:latin typeface="Palatino Linotype"/>
                <a:cs typeface="Palatino Linotype"/>
              </a:rPr>
              <a:t>upon the energy difference </a:t>
            </a:r>
            <a:r>
              <a:rPr sz="900" spc="-10" dirty="0">
                <a:latin typeface="Palatino Linotype"/>
                <a:cs typeface="Palatino Linotype"/>
              </a:rPr>
              <a:t>in </a:t>
            </a:r>
            <a:r>
              <a:rPr sz="900" spc="-15" dirty="0">
                <a:latin typeface="Palatino Linotype"/>
                <a:cs typeface="Palatino Linotype"/>
              </a:rPr>
              <a:t>the </a:t>
            </a:r>
            <a:r>
              <a:rPr sz="900" spc="-20" dirty="0">
                <a:latin typeface="Palatino Linotype"/>
                <a:cs typeface="Palatino Linotype"/>
              </a:rPr>
              <a:t>orbital </a:t>
            </a:r>
            <a:r>
              <a:rPr sz="900" spc="-15" dirty="0">
                <a:latin typeface="Palatino Linotype"/>
                <a:cs typeface="Palatino Linotype"/>
              </a:rPr>
              <a:t>states and magnitude </a:t>
            </a:r>
            <a:r>
              <a:rPr sz="900" spc="-10" dirty="0">
                <a:latin typeface="Palatino Linotype"/>
                <a:cs typeface="Palatino Linotype"/>
              </a:rPr>
              <a:t>of </a:t>
            </a:r>
            <a:r>
              <a:rPr sz="900" spc="-15" dirty="0">
                <a:latin typeface="Palatino Linotype"/>
                <a:cs typeface="Palatino Linotype"/>
              </a:rPr>
              <a:t>spin </a:t>
            </a:r>
            <a:r>
              <a:rPr sz="900" spc="-20" dirty="0">
                <a:latin typeface="Palatino Linotype"/>
                <a:cs typeface="Palatino Linotype"/>
              </a:rPr>
              <a:t>–orbit coupling </a:t>
            </a:r>
            <a:r>
              <a:rPr sz="900" spc="-15" dirty="0">
                <a:latin typeface="Palatino Linotype"/>
                <a:cs typeface="Palatino Linotype"/>
              </a:rPr>
              <a:t>constant.  Therefore </a:t>
            </a:r>
            <a:r>
              <a:rPr sz="900" spc="-20" dirty="0">
                <a:latin typeface="Palatino Linotype"/>
                <a:cs typeface="Palatino Linotype"/>
              </a:rPr>
              <a:t>electronic </a:t>
            </a:r>
            <a:r>
              <a:rPr sz="900" spc="-15" dirty="0">
                <a:latin typeface="Palatino Linotype"/>
                <a:cs typeface="Palatino Linotype"/>
              </a:rPr>
              <a:t>transitions occur between different states </a:t>
            </a:r>
            <a:r>
              <a:rPr sz="900" spc="-10" dirty="0">
                <a:latin typeface="Palatino Linotype"/>
                <a:cs typeface="Palatino Linotype"/>
              </a:rPr>
              <a:t>of </a:t>
            </a:r>
            <a:r>
              <a:rPr sz="900" spc="-15" dirty="0">
                <a:latin typeface="Palatino Linotype"/>
                <a:cs typeface="Palatino Linotype"/>
              </a:rPr>
              <a:t>spin </a:t>
            </a:r>
            <a:r>
              <a:rPr sz="900" spc="-20" dirty="0">
                <a:latin typeface="Palatino Linotype"/>
                <a:cs typeface="Palatino Linotype"/>
              </a:rPr>
              <a:t>multiplicity </a:t>
            </a:r>
            <a:r>
              <a:rPr sz="900" spc="-15" dirty="0">
                <a:latin typeface="Palatino Linotype"/>
                <a:cs typeface="Palatino Linotype"/>
              </a:rPr>
              <a:t>and also  between states </a:t>
            </a:r>
            <a:r>
              <a:rPr sz="900" spc="-10" dirty="0">
                <a:latin typeface="Palatino Linotype"/>
                <a:cs typeface="Palatino Linotype"/>
              </a:rPr>
              <a:t>in </a:t>
            </a:r>
            <a:r>
              <a:rPr sz="900" spc="-15" dirty="0">
                <a:latin typeface="Palatino Linotype"/>
                <a:cs typeface="Palatino Linotype"/>
              </a:rPr>
              <a:t>which </a:t>
            </a:r>
            <a:r>
              <a:rPr sz="900" dirty="0">
                <a:latin typeface="Palatino Linotype"/>
                <a:cs typeface="Palatino Linotype"/>
              </a:rPr>
              <a:t>Δ L </a:t>
            </a:r>
            <a:r>
              <a:rPr sz="900" spc="-10" dirty="0">
                <a:latin typeface="Palatino Linotype"/>
                <a:cs typeface="Palatino Linotype"/>
              </a:rPr>
              <a:t>is </a:t>
            </a:r>
            <a:r>
              <a:rPr sz="900" spc="-15" dirty="0">
                <a:latin typeface="Palatino Linotype"/>
                <a:cs typeface="Palatino Linotype"/>
              </a:rPr>
              <a:t>not equal </a:t>
            </a:r>
            <a:r>
              <a:rPr sz="900" spc="-10" dirty="0">
                <a:latin typeface="Palatino Linotype"/>
                <a:cs typeface="Palatino Linotype"/>
              </a:rPr>
              <a:t>to </a:t>
            </a:r>
            <a:r>
              <a:rPr sz="900" dirty="0">
                <a:latin typeface="Palatino Linotype"/>
                <a:cs typeface="Palatino Linotype"/>
              </a:rPr>
              <a:t>± </a:t>
            </a:r>
            <a:r>
              <a:rPr sz="900" spc="-10" dirty="0">
                <a:latin typeface="Palatino Linotype"/>
                <a:cs typeface="Palatino Linotype"/>
              </a:rPr>
              <a:t>1. For </a:t>
            </a:r>
            <a:r>
              <a:rPr sz="900" spc="-15" dirty="0">
                <a:latin typeface="Palatino Linotype"/>
                <a:cs typeface="Palatino Linotype"/>
              </a:rPr>
              <a:t>example, </a:t>
            </a:r>
            <a:r>
              <a:rPr sz="900" spc="-10" dirty="0">
                <a:latin typeface="Palatino Linotype"/>
                <a:cs typeface="Palatino Linotype"/>
              </a:rPr>
              <a:t>if </a:t>
            </a:r>
            <a:r>
              <a:rPr sz="900" spc="-15" dirty="0">
                <a:latin typeface="Palatino Linotype"/>
                <a:cs typeface="Palatino Linotype"/>
              </a:rPr>
              <a:t>the ground state were </a:t>
            </a:r>
            <a:r>
              <a:rPr sz="900" spc="-10" dirty="0">
                <a:latin typeface="Palatino Linotype"/>
                <a:cs typeface="Palatino Linotype"/>
              </a:rPr>
              <a:t>99%  </a:t>
            </a:r>
            <a:r>
              <a:rPr sz="900" spc="-15" dirty="0">
                <a:latin typeface="Palatino Linotype"/>
                <a:cs typeface="Palatino Linotype"/>
              </a:rPr>
              <a:t>singlet and </a:t>
            </a:r>
            <a:r>
              <a:rPr sz="900" spc="-10" dirty="0">
                <a:latin typeface="Palatino Linotype"/>
                <a:cs typeface="Palatino Linotype"/>
              </a:rPr>
              <a:t>1% </a:t>
            </a:r>
            <a:r>
              <a:rPr sz="900" spc="-15" dirty="0">
                <a:latin typeface="Palatino Linotype"/>
                <a:cs typeface="Palatino Linotype"/>
              </a:rPr>
              <a:t>triplet (due </a:t>
            </a:r>
            <a:r>
              <a:rPr sz="900" spc="-10" dirty="0">
                <a:latin typeface="Palatino Linotype"/>
                <a:cs typeface="Palatino Linotype"/>
              </a:rPr>
              <a:t>to </a:t>
            </a:r>
            <a:r>
              <a:rPr sz="900" spc="-15" dirty="0">
                <a:latin typeface="Palatino Linotype"/>
                <a:cs typeface="Palatino Linotype"/>
              </a:rPr>
              <a:t>spin– orbit coupling) and the excited state were </a:t>
            </a:r>
            <a:r>
              <a:rPr sz="900" spc="-10" dirty="0">
                <a:latin typeface="Palatino Linotype"/>
                <a:cs typeface="Palatino Linotype"/>
              </a:rPr>
              <a:t>1% </a:t>
            </a:r>
            <a:r>
              <a:rPr sz="900" spc="-15" dirty="0">
                <a:latin typeface="Palatino Linotype"/>
                <a:cs typeface="Palatino Linotype"/>
              </a:rPr>
              <a:t>singlet and</a:t>
            </a:r>
            <a:r>
              <a:rPr sz="900" spc="5" dirty="0">
                <a:latin typeface="Palatino Linotype"/>
                <a:cs typeface="Palatino Linotype"/>
              </a:rPr>
              <a:t> </a:t>
            </a:r>
            <a:r>
              <a:rPr sz="900" spc="-20" dirty="0">
                <a:latin typeface="Palatino Linotype"/>
                <a:cs typeface="Palatino Linotype"/>
              </a:rPr>
              <a:t>99</a:t>
            </a:r>
            <a:endParaRPr sz="900">
              <a:latin typeface="Palatino Linotype"/>
              <a:cs typeface="Palatino Linotype"/>
            </a:endParaRPr>
          </a:p>
          <a:p>
            <a:pPr marL="224790" marR="41910" algn="just">
              <a:lnSpc>
                <a:spcPts val="1220"/>
              </a:lnSpc>
              <a:spcBef>
                <a:spcPts val="55"/>
              </a:spcBef>
            </a:pPr>
            <a:r>
              <a:rPr sz="900" dirty="0">
                <a:latin typeface="Palatino Linotype"/>
                <a:cs typeface="Palatino Linotype"/>
              </a:rPr>
              <a:t>% </a:t>
            </a:r>
            <a:r>
              <a:rPr sz="900" spc="-15" dirty="0">
                <a:latin typeface="Palatino Linotype"/>
                <a:cs typeface="Palatino Linotype"/>
              </a:rPr>
              <a:t>triplet, then the intensity would derive from the triplet –triplet and singlet-singlet  </a:t>
            </a:r>
            <a:r>
              <a:rPr sz="900" spc="-20" dirty="0">
                <a:latin typeface="Palatino Linotype"/>
                <a:cs typeface="Palatino Linotype"/>
              </a:rPr>
              <a:t>interactions. Spin-orbit </a:t>
            </a:r>
            <a:r>
              <a:rPr sz="900" spc="-15" dirty="0">
                <a:latin typeface="Palatino Linotype"/>
                <a:cs typeface="Palatino Linotype"/>
              </a:rPr>
              <a:t>coupling </a:t>
            </a:r>
            <a:r>
              <a:rPr sz="900" spc="-20" dirty="0">
                <a:latin typeface="Palatino Linotype"/>
                <a:cs typeface="Palatino Linotype"/>
              </a:rPr>
              <a:t>provides </a:t>
            </a:r>
            <a:r>
              <a:rPr sz="900" spc="-15" dirty="0">
                <a:latin typeface="Palatino Linotype"/>
                <a:cs typeface="Palatino Linotype"/>
              </a:rPr>
              <a:t>small energy differences between degenerate</a:t>
            </a:r>
            <a:r>
              <a:rPr sz="900" spc="-125" dirty="0">
                <a:latin typeface="Palatino Linotype"/>
                <a:cs typeface="Palatino Linotype"/>
              </a:rPr>
              <a:t> </a:t>
            </a:r>
            <a:r>
              <a:rPr sz="900" spc="-20" dirty="0">
                <a:latin typeface="Palatino Linotype"/>
                <a:cs typeface="Palatino Linotype"/>
              </a:rPr>
              <a:t>state.</a:t>
            </a:r>
            <a:endParaRPr sz="900">
              <a:latin typeface="Palatino Linotype"/>
              <a:cs typeface="Palatino Linotype"/>
            </a:endParaRPr>
          </a:p>
          <a:p>
            <a:pPr marL="224790" marR="43180" algn="just">
              <a:lnSpc>
                <a:spcPct val="111800"/>
              </a:lnSpc>
              <a:spcBef>
                <a:spcPts val="535"/>
              </a:spcBef>
            </a:pPr>
            <a:r>
              <a:rPr sz="900" spc="-5" dirty="0">
                <a:latin typeface="Palatino Linotype"/>
                <a:cs typeface="Palatino Linotype"/>
              </a:rPr>
              <a:t>This coupling is of two types. The single electron spin orbit coupling parameter ζ, </a:t>
            </a:r>
            <a:r>
              <a:rPr sz="900" dirty="0">
                <a:latin typeface="Palatino Linotype"/>
                <a:cs typeface="Palatino Linotype"/>
              </a:rPr>
              <a:t>gives </a:t>
            </a:r>
            <a:r>
              <a:rPr sz="900" spc="-5" dirty="0">
                <a:latin typeface="Palatino Linotype"/>
                <a:cs typeface="Palatino Linotype"/>
              </a:rPr>
              <a:t>the  strength of the interaction between the spin and orbital angular momenta of </a:t>
            </a:r>
            <a:r>
              <a:rPr sz="900" dirty="0">
                <a:latin typeface="Palatino Linotype"/>
                <a:cs typeface="Palatino Linotype"/>
              </a:rPr>
              <a:t>a </a:t>
            </a:r>
            <a:r>
              <a:rPr sz="900" spc="-5" dirty="0">
                <a:latin typeface="Palatino Linotype"/>
                <a:cs typeface="Palatino Linotype"/>
              </a:rPr>
              <a:t>single  electron for </a:t>
            </a:r>
            <a:r>
              <a:rPr sz="900" dirty="0">
                <a:latin typeface="Palatino Linotype"/>
                <a:cs typeface="Palatino Linotype"/>
              </a:rPr>
              <a:t>a </a:t>
            </a:r>
            <a:r>
              <a:rPr sz="900" spc="-5" dirty="0">
                <a:latin typeface="Palatino Linotype"/>
                <a:cs typeface="Palatino Linotype"/>
              </a:rPr>
              <a:t>particular configuration. The other parameter, λ, is the property of the term.  For </a:t>
            </a:r>
            <a:r>
              <a:rPr sz="900" dirty="0">
                <a:latin typeface="Palatino Linotype"/>
                <a:cs typeface="Palatino Linotype"/>
              </a:rPr>
              <a:t>high spin</a:t>
            </a:r>
            <a:r>
              <a:rPr sz="900" spc="-15" dirty="0">
                <a:latin typeface="Palatino Linotype"/>
                <a:cs typeface="Palatino Linotype"/>
              </a:rPr>
              <a:t> </a:t>
            </a:r>
            <a:r>
              <a:rPr sz="900" spc="-5" dirty="0">
                <a:latin typeface="Palatino Linotype"/>
                <a:cs typeface="Palatino Linotype"/>
              </a:rPr>
              <a:t>complexes,</a:t>
            </a:r>
            <a:endParaRPr sz="900">
              <a:latin typeface="Palatino Linotype"/>
              <a:cs typeface="Palatino Linotype"/>
            </a:endParaRPr>
          </a:p>
          <a:p>
            <a:pPr>
              <a:lnSpc>
                <a:spcPct val="100000"/>
              </a:lnSpc>
            </a:pPr>
            <a:endParaRPr sz="1150">
              <a:latin typeface="Times New Roman"/>
              <a:cs typeface="Times New Roman"/>
            </a:endParaRPr>
          </a:p>
          <a:p>
            <a:pPr marL="16510" algn="ctr">
              <a:lnSpc>
                <a:spcPts val="869"/>
              </a:lnSpc>
            </a:pPr>
            <a:r>
              <a:rPr sz="950" i="1" spc="-20" dirty="0">
                <a:latin typeface="Symbol"/>
                <a:cs typeface="Symbol"/>
              </a:rPr>
              <a:t></a:t>
            </a:r>
            <a:r>
              <a:rPr sz="950" i="1" spc="-20" dirty="0">
                <a:latin typeface="Times New Roman"/>
                <a:cs typeface="Times New Roman"/>
              </a:rPr>
              <a:t> </a:t>
            </a:r>
            <a:r>
              <a:rPr sz="900" spc="5" dirty="0">
                <a:latin typeface="Symbol"/>
                <a:cs typeface="Symbol"/>
              </a:rPr>
              <a:t></a:t>
            </a:r>
            <a:r>
              <a:rPr sz="900" spc="-20" dirty="0">
                <a:latin typeface="Times New Roman"/>
                <a:cs typeface="Times New Roman"/>
              </a:rPr>
              <a:t> </a:t>
            </a:r>
            <a:r>
              <a:rPr sz="900" spc="30" dirty="0">
                <a:latin typeface="Symbol"/>
                <a:cs typeface="Symbol"/>
              </a:rPr>
              <a:t></a:t>
            </a:r>
            <a:r>
              <a:rPr sz="1425" i="1" spc="44" baseline="23391" dirty="0">
                <a:latin typeface="Symbol"/>
                <a:cs typeface="Symbol"/>
              </a:rPr>
              <a:t></a:t>
            </a:r>
            <a:endParaRPr sz="1425" baseline="23391">
              <a:latin typeface="Symbol"/>
              <a:cs typeface="Symbol"/>
            </a:endParaRPr>
          </a:p>
          <a:p>
            <a:pPr marL="508634" algn="ctr">
              <a:lnSpc>
                <a:spcPts val="810"/>
              </a:lnSpc>
            </a:pPr>
            <a:r>
              <a:rPr sz="900" spc="-10" dirty="0">
                <a:latin typeface="Palatino Linotype"/>
                <a:cs typeface="Palatino Linotype"/>
              </a:rPr>
              <a:t>2</a:t>
            </a:r>
            <a:r>
              <a:rPr sz="900" i="1" spc="-10" dirty="0">
                <a:latin typeface="Palatino Linotype"/>
                <a:cs typeface="Palatino Linotype"/>
              </a:rPr>
              <a:t>S</a:t>
            </a:r>
            <a:endParaRPr sz="900">
              <a:latin typeface="Palatino Linotype"/>
              <a:cs typeface="Palatino Linotype"/>
            </a:endParaRPr>
          </a:p>
          <a:p>
            <a:pPr marL="224790" marR="43180" algn="just">
              <a:lnSpc>
                <a:spcPct val="111900"/>
              </a:lnSpc>
              <a:spcBef>
                <a:spcPts val="455"/>
              </a:spcBef>
            </a:pPr>
            <a:r>
              <a:rPr sz="900" spc="-5" dirty="0">
                <a:latin typeface="Palatino Linotype"/>
                <a:cs typeface="Palatino Linotype"/>
              </a:rPr>
              <a:t>Here positive sign holds for shells less than half field and negative sign holds for more than  half filled shells. </a:t>
            </a:r>
            <a:r>
              <a:rPr sz="900" dirty="0">
                <a:latin typeface="Palatino Linotype"/>
                <a:cs typeface="Palatino Linotype"/>
              </a:rPr>
              <a:t>S </a:t>
            </a:r>
            <a:r>
              <a:rPr sz="900" spc="-5" dirty="0">
                <a:latin typeface="Palatino Linotype"/>
                <a:cs typeface="Palatino Linotype"/>
              </a:rPr>
              <a:t>is the same </a:t>
            </a:r>
            <a:r>
              <a:rPr sz="900" dirty="0">
                <a:latin typeface="Palatino Linotype"/>
                <a:cs typeface="Palatino Linotype"/>
              </a:rPr>
              <a:t>as </a:t>
            </a:r>
            <a:r>
              <a:rPr sz="900" spc="-5" dirty="0">
                <a:latin typeface="Palatino Linotype"/>
                <a:cs typeface="Palatino Linotype"/>
              </a:rPr>
              <a:t>the one given for the free ion. The </a:t>
            </a:r>
            <a:r>
              <a:rPr sz="900" dirty="0">
                <a:latin typeface="Palatino Linotype"/>
                <a:cs typeface="Palatino Linotype"/>
              </a:rPr>
              <a:t>λ </a:t>
            </a:r>
            <a:r>
              <a:rPr sz="900" spc="-5" dirty="0">
                <a:latin typeface="Palatino Linotype"/>
                <a:cs typeface="Palatino Linotype"/>
              </a:rPr>
              <a:t>values in crystals are  close</a:t>
            </a:r>
            <a:r>
              <a:rPr sz="900" spc="15" dirty="0">
                <a:latin typeface="Palatino Linotype"/>
                <a:cs typeface="Palatino Linotype"/>
              </a:rPr>
              <a:t> </a:t>
            </a:r>
            <a:r>
              <a:rPr sz="900" spc="-5" dirty="0">
                <a:latin typeface="Palatino Linotype"/>
                <a:cs typeface="Palatino Linotype"/>
              </a:rPr>
              <a:t>to</a:t>
            </a:r>
            <a:r>
              <a:rPr sz="900" spc="20" dirty="0">
                <a:latin typeface="Palatino Linotype"/>
                <a:cs typeface="Palatino Linotype"/>
              </a:rPr>
              <a:t> </a:t>
            </a:r>
            <a:r>
              <a:rPr sz="900" spc="-5" dirty="0">
                <a:latin typeface="Palatino Linotype"/>
                <a:cs typeface="Palatino Linotype"/>
              </a:rPr>
              <a:t>their</a:t>
            </a:r>
            <a:r>
              <a:rPr sz="900" spc="20" dirty="0">
                <a:latin typeface="Palatino Linotype"/>
                <a:cs typeface="Palatino Linotype"/>
              </a:rPr>
              <a:t> </a:t>
            </a:r>
            <a:r>
              <a:rPr sz="900" spc="-5" dirty="0">
                <a:latin typeface="Palatino Linotype"/>
                <a:cs typeface="Palatino Linotype"/>
              </a:rPr>
              <a:t>free</a:t>
            </a:r>
            <a:r>
              <a:rPr sz="900" spc="20" dirty="0">
                <a:latin typeface="Palatino Linotype"/>
                <a:cs typeface="Palatino Linotype"/>
              </a:rPr>
              <a:t> </a:t>
            </a:r>
            <a:r>
              <a:rPr sz="900" spc="-5" dirty="0">
                <a:latin typeface="Palatino Linotype"/>
                <a:cs typeface="Palatino Linotype"/>
              </a:rPr>
              <a:t>ion</a:t>
            </a:r>
            <a:r>
              <a:rPr sz="900" spc="20" dirty="0">
                <a:latin typeface="Palatino Linotype"/>
                <a:cs typeface="Palatino Linotype"/>
              </a:rPr>
              <a:t> </a:t>
            </a:r>
            <a:r>
              <a:rPr sz="900" spc="-5" dirty="0">
                <a:latin typeface="Palatino Linotype"/>
                <a:cs typeface="Palatino Linotype"/>
              </a:rPr>
              <a:t>values.</a:t>
            </a:r>
            <a:r>
              <a:rPr sz="900" spc="15" dirty="0">
                <a:latin typeface="Palatino Linotype"/>
                <a:cs typeface="Palatino Linotype"/>
              </a:rPr>
              <a:t> </a:t>
            </a:r>
            <a:r>
              <a:rPr sz="900" dirty="0">
                <a:latin typeface="Palatino Linotype"/>
                <a:cs typeface="Palatino Linotype"/>
              </a:rPr>
              <a:t>Λ</a:t>
            </a:r>
            <a:r>
              <a:rPr sz="900" spc="20" dirty="0">
                <a:latin typeface="Palatino Linotype"/>
                <a:cs typeface="Palatino Linotype"/>
              </a:rPr>
              <a:t> </a:t>
            </a:r>
            <a:r>
              <a:rPr sz="900" spc="-5" dirty="0">
                <a:latin typeface="Palatino Linotype"/>
                <a:cs typeface="Palatino Linotype"/>
              </a:rPr>
              <a:t>decreases</a:t>
            </a:r>
            <a:r>
              <a:rPr sz="900" spc="20" dirty="0">
                <a:latin typeface="Palatino Linotype"/>
                <a:cs typeface="Palatino Linotype"/>
              </a:rPr>
              <a:t> </a:t>
            </a:r>
            <a:r>
              <a:rPr sz="900" spc="-5" dirty="0">
                <a:latin typeface="Palatino Linotype"/>
                <a:cs typeface="Palatino Linotype"/>
              </a:rPr>
              <a:t>in</a:t>
            </a:r>
            <a:r>
              <a:rPr sz="900" spc="10" dirty="0">
                <a:latin typeface="Palatino Linotype"/>
                <a:cs typeface="Palatino Linotype"/>
              </a:rPr>
              <a:t> </a:t>
            </a:r>
            <a:r>
              <a:rPr sz="900" spc="-5" dirty="0">
                <a:latin typeface="Palatino Linotype"/>
                <a:cs typeface="Palatino Linotype"/>
              </a:rPr>
              <a:t>crystal</a:t>
            </a:r>
            <a:r>
              <a:rPr sz="900" spc="20" dirty="0">
                <a:latin typeface="Palatino Linotype"/>
                <a:cs typeface="Palatino Linotype"/>
              </a:rPr>
              <a:t> </a:t>
            </a:r>
            <a:r>
              <a:rPr sz="900" spc="-5" dirty="0">
                <a:latin typeface="Palatino Linotype"/>
                <a:cs typeface="Palatino Linotype"/>
              </a:rPr>
              <a:t>with</a:t>
            </a:r>
            <a:r>
              <a:rPr sz="900" spc="15" dirty="0">
                <a:latin typeface="Palatino Linotype"/>
                <a:cs typeface="Palatino Linotype"/>
              </a:rPr>
              <a:t> </a:t>
            </a:r>
            <a:r>
              <a:rPr sz="900" spc="-5" dirty="0">
                <a:latin typeface="Palatino Linotype"/>
                <a:cs typeface="Palatino Linotype"/>
              </a:rPr>
              <a:t>decreasing</a:t>
            </a:r>
            <a:r>
              <a:rPr sz="900" spc="15" dirty="0">
                <a:latin typeface="Palatino Linotype"/>
                <a:cs typeface="Palatino Linotype"/>
              </a:rPr>
              <a:t> </a:t>
            </a:r>
            <a:r>
              <a:rPr sz="900" spc="-5" dirty="0">
                <a:latin typeface="Palatino Linotype"/>
                <a:cs typeface="Palatino Linotype"/>
              </a:rPr>
              <a:t>Racah</a:t>
            </a:r>
            <a:r>
              <a:rPr sz="900" spc="20" dirty="0">
                <a:latin typeface="Palatino Linotype"/>
                <a:cs typeface="Palatino Linotype"/>
              </a:rPr>
              <a:t> </a:t>
            </a:r>
            <a:r>
              <a:rPr sz="900" spc="-5" dirty="0">
                <a:latin typeface="Palatino Linotype"/>
                <a:cs typeface="Palatino Linotype"/>
              </a:rPr>
              <a:t>parameters</a:t>
            </a:r>
            <a:r>
              <a:rPr sz="900" spc="20" dirty="0">
                <a:latin typeface="Palatino Linotype"/>
                <a:cs typeface="Palatino Linotype"/>
              </a:rPr>
              <a:t> </a:t>
            </a:r>
            <a:r>
              <a:rPr sz="900" dirty="0">
                <a:latin typeface="Palatino Linotype"/>
                <a:cs typeface="Palatino Linotype"/>
              </a:rPr>
              <a:t>B</a:t>
            </a:r>
            <a:r>
              <a:rPr sz="900" spc="25" dirty="0">
                <a:latin typeface="Palatino Linotype"/>
                <a:cs typeface="Palatino Linotype"/>
              </a:rPr>
              <a:t> </a:t>
            </a:r>
            <a:r>
              <a:rPr sz="900" spc="-5" dirty="0">
                <a:latin typeface="Palatino Linotype"/>
                <a:cs typeface="Palatino Linotype"/>
              </a:rPr>
              <a:t>and</a:t>
            </a:r>
            <a:endParaRPr sz="900">
              <a:latin typeface="Palatino Linotype"/>
              <a:cs typeface="Palatino Linotype"/>
            </a:endParaRPr>
          </a:p>
          <a:p>
            <a:pPr marL="224790" marR="43180" indent="-635" algn="just">
              <a:lnSpc>
                <a:spcPts val="1210"/>
              </a:lnSpc>
              <a:spcBef>
                <a:spcPts val="55"/>
              </a:spcBef>
            </a:pPr>
            <a:r>
              <a:rPr sz="900" dirty="0">
                <a:latin typeface="Palatino Linotype"/>
                <a:cs typeface="Palatino Linotype"/>
              </a:rPr>
              <a:t>C. </a:t>
            </a:r>
            <a:r>
              <a:rPr sz="900" spc="-5" dirty="0">
                <a:latin typeface="Palatino Linotype"/>
                <a:cs typeface="Palatino Linotype"/>
              </a:rPr>
              <a:t>For high </a:t>
            </a:r>
            <a:r>
              <a:rPr sz="900" dirty="0">
                <a:latin typeface="Palatino Linotype"/>
                <a:cs typeface="Palatino Linotype"/>
              </a:rPr>
              <a:t>spin d</a:t>
            </a:r>
            <a:r>
              <a:rPr sz="825" baseline="25252" dirty="0">
                <a:latin typeface="Palatino Linotype"/>
                <a:cs typeface="Palatino Linotype"/>
              </a:rPr>
              <a:t>5 </a:t>
            </a:r>
            <a:r>
              <a:rPr sz="900" spc="-5" dirty="0">
                <a:latin typeface="Palatino Linotype"/>
                <a:cs typeface="Palatino Linotype"/>
              </a:rPr>
              <a:t>configuration, there is no spin orbit coupling because </a:t>
            </a:r>
            <a:r>
              <a:rPr sz="825" baseline="25252" dirty="0">
                <a:latin typeface="Palatino Linotype"/>
                <a:cs typeface="Palatino Linotype"/>
              </a:rPr>
              <a:t>6</a:t>
            </a:r>
            <a:r>
              <a:rPr sz="900" dirty="0">
                <a:latin typeface="Palatino Linotype"/>
                <a:cs typeface="Palatino Linotype"/>
              </a:rPr>
              <a:t>S </a:t>
            </a:r>
            <a:r>
              <a:rPr sz="900" spc="-5" dirty="0">
                <a:latin typeface="Palatino Linotype"/>
                <a:cs typeface="Palatino Linotype"/>
              </a:rPr>
              <a:t>state is  unaffected </a:t>
            </a:r>
            <a:r>
              <a:rPr sz="900" dirty="0">
                <a:latin typeface="Palatino Linotype"/>
                <a:cs typeface="Palatino Linotype"/>
              </a:rPr>
              <a:t>by </a:t>
            </a:r>
            <a:r>
              <a:rPr sz="900" spc="-5" dirty="0">
                <a:latin typeface="Palatino Linotype"/>
                <a:cs typeface="Palatino Linotype"/>
              </a:rPr>
              <a:t>the ligand fields. The </a:t>
            </a:r>
            <a:r>
              <a:rPr sz="900" dirty="0">
                <a:latin typeface="Palatino Linotype"/>
                <a:cs typeface="Palatino Linotype"/>
              </a:rPr>
              <a:t>λ </a:t>
            </a:r>
            <a:r>
              <a:rPr sz="900" spc="-5" dirty="0">
                <a:latin typeface="Palatino Linotype"/>
                <a:cs typeface="Palatino Linotype"/>
              </a:rPr>
              <a:t>and </a:t>
            </a:r>
            <a:r>
              <a:rPr sz="900" dirty="0">
                <a:latin typeface="Palatino Linotype"/>
                <a:cs typeface="Palatino Linotype"/>
              </a:rPr>
              <a:t>ζ </a:t>
            </a:r>
            <a:r>
              <a:rPr sz="900" spc="-5" dirty="0">
                <a:latin typeface="Palatino Linotype"/>
                <a:cs typeface="Palatino Linotype"/>
              </a:rPr>
              <a:t>values for 3d series are given in</a:t>
            </a:r>
            <a:r>
              <a:rPr sz="900" spc="65" dirty="0">
                <a:latin typeface="Palatino Linotype"/>
                <a:cs typeface="Palatino Linotype"/>
              </a:rPr>
              <a:t> </a:t>
            </a:r>
            <a:r>
              <a:rPr sz="900" spc="-5" dirty="0">
                <a:latin typeface="Palatino Linotype"/>
                <a:cs typeface="Palatino Linotype"/>
              </a:rPr>
              <a:t>Table-5.</a:t>
            </a:r>
            <a:endParaRPr sz="900">
              <a:latin typeface="Palatino Linotype"/>
              <a:cs typeface="Palatino Linotype"/>
            </a:endParaRPr>
          </a:p>
        </p:txBody>
      </p:sp>
      <p:graphicFrame>
        <p:nvGraphicFramePr>
          <p:cNvPr id="4" name="object 4"/>
          <p:cNvGraphicFramePr>
            <a:graphicFrameLocks noGrp="1"/>
          </p:cNvGraphicFramePr>
          <p:nvPr/>
        </p:nvGraphicFramePr>
        <p:xfrm>
          <a:off x="717041" y="3845623"/>
          <a:ext cx="4679947" cy="458723"/>
        </p:xfrm>
        <a:graphic>
          <a:graphicData uri="http://schemas.openxmlformats.org/drawingml/2006/table">
            <a:tbl>
              <a:tblPr firstRow="1" bandRow="1">
                <a:tableStyleId>{2D5ABB26-0587-4C30-8999-92F81FD0307C}</a:tableStyleId>
              </a:tblPr>
              <a:tblGrid>
                <a:gridCol w="779780">
                  <a:extLst>
                    <a:ext uri="{9D8B030D-6E8A-4147-A177-3AD203B41FA5}">
                      <a16:colId xmlns:a16="http://schemas.microsoft.com/office/drawing/2014/main" val="20000"/>
                    </a:ext>
                  </a:extLst>
                </a:gridCol>
                <a:gridCol w="518159">
                  <a:extLst>
                    <a:ext uri="{9D8B030D-6E8A-4147-A177-3AD203B41FA5}">
                      <a16:colId xmlns:a16="http://schemas.microsoft.com/office/drawing/2014/main" val="20001"/>
                    </a:ext>
                  </a:extLst>
                </a:gridCol>
                <a:gridCol w="492125">
                  <a:extLst>
                    <a:ext uri="{9D8B030D-6E8A-4147-A177-3AD203B41FA5}">
                      <a16:colId xmlns:a16="http://schemas.microsoft.com/office/drawing/2014/main" val="20002"/>
                    </a:ext>
                  </a:extLst>
                </a:gridCol>
                <a:gridCol w="572135">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537845">
                  <a:extLst>
                    <a:ext uri="{9D8B030D-6E8A-4147-A177-3AD203B41FA5}">
                      <a16:colId xmlns:a16="http://schemas.microsoft.com/office/drawing/2014/main" val="20005"/>
                    </a:ext>
                  </a:extLst>
                </a:gridCol>
                <a:gridCol w="596264">
                  <a:extLst>
                    <a:ext uri="{9D8B030D-6E8A-4147-A177-3AD203B41FA5}">
                      <a16:colId xmlns:a16="http://schemas.microsoft.com/office/drawing/2014/main" val="20006"/>
                    </a:ext>
                  </a:extLst>
                </a:gridCol>
                <a:gridCol w="574039">
                  <a:extLst>
                    <a:ext uri="{9D8B030D-6E8A-4147-A177-3AD203B41FA5}">
                      <a16:colId xmlns:a16="http://schemas.microsoft.com/office/drawing/2014/main" val="20007"/>
                    </a:ext>
                  </a:extLst>
                </a:gridCol>
              </a:tblGrid>
              <a:tr h="153162">
                <a:tc>
                  <a:txBody>
                    <a:bodyPr/>
                    <a:lstStyle/>
                    <a:p>
                      <a:pPr marL="36195">
                        <a:lnSpc>
                          <a:spcPct val="100000"/>
                        </a:lnSpc>
                        <a:spcBef>
                          <a:spcPts val="25"/>
                        </a:spcBef>
                      </a:pPr>
                      <a:r>
                        <a:rPr sz="900" spc="-5" dirty="0">
                          <a:latin typeface="Palatino Linotype"/>
                          <a:cs typeface="Palatino Linotype"/>
                        </a:rPr>
                        <a:t>Ion</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
                        </a:spcBef>
                      </a:pPr>
                      <a:r>
                        <a:rPr sz="900" dirty="0">
                          <a:latin typeface="Palatino Linotype"/>
                          <a:cs typeface="Palatino Linotype"/>
                        </a:rPr>
                        <a:t>Ti(II)</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FFFF"/>
                    </a:solidFill>
                  </a:tcPr>
                </a:tc>
                <a:tc>
                  <a:txBody>
                    <a:bodyPr/>
                    <a:lstStyle/>
                    <a:p>
                      <a:pPr marR="118745" algn="r">
                        <a:lnSpc>
                          <a:spcPct val="100000"/>
                        </a:lnSpc>
                        <a:spcBef>
                          <a:spcPts val="25"/>
                        </a:spcBef>
                      </a:pPr>
                      <a:r>
                        <a:rPr sz="900" spc="-10" dirty="0">
                          <a:solidFill>
                            <a:srgbClr val="FFFFFF"/>
                          </a:solidFill>
                          <a:latin typeface="Palatino Linotype"/>
                          <a:cs typeface="Palatino Linotype"/>
                        </a:rPr>
                        <a:t>V</a:t>
                      </a:r>
                      <a:r>
                        <a:rPr sz="900" spc="-5" dirty="0">
                          <a:solidFill>
                            <a:srgbClr val="FFFFFF"/>
                          </a:solidFill>
                          <a:latin typeface="Palatino Linotype"/>
                          <a:cs typeface="Palatino Linotype"/>
                        </a:rPr>
                        <a:t>(</a:t>
                      </a:r>
                      <a:r>
                        <a:rPr sz="900" dirty="0">
                          <a:solidFill>
                            <a:srgbClr val="FFFFFF"/>
                          </a:solidFill>
                          <a:latin typeface="Palatino Linotype"/>
                          <a:cs typeface="Palatino Linotype"/>
                        </a:rPr>
                        <a:t>II)</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tc>
                  <a:txBody>
                    <a:bodyPr/>
                    <a:lstStyle/>
                    <a:p>
                      <a:pPr algn="ctr">
                        <a:lnSpc>
                          <a:spcPct val="100000"/>
                        </a:lnSpc>
                        <a:spcBef>
                          <a:spcPts val="25"/>
                        </a:spcBef>
                      </a:pPr>
                      <a:r>
                        <a:rPr sz="900" spc="-5" dirty="0">
                          <a:latin typeface="Palatino Linotype"/>
                          <a:cs typeface="Palatino Linotype"/>
                        </a:rPr>
                        <a:t>Cr(II)</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329965"/>
                    </a:solidFill>
                  </a:tcPr>
                </a:tc>
                <a:tc>
                  <a:txBody>
                    <a:bodyPr/>
                    <a:lstStyle/>
                    <a:p>
                      <a:pPr marL="635" algn="ctr">
                        <a:lnSpc>
                          <a:spcPct val="100000"/>
                        </a:lnSpc>
                        <a:spcBef>
                          <a:spcPts val="25"/>
                        </a:spcBef>
                      </a:pPr>
                      <a:r>
                        <a:rPr sz="900" dirty="0">
                          <a:solidFill>
                            <a:srgbClr val="FFFFFF"/>
                          </a:solidFill>
                          <a:latin typeface="Palatino Linotype"/>
                          <a:cs typeface="Palatino Linotype"/>
                        </a:rPr>
                        <a:t>Mn(II)</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323232"/>
                    </a:solidFill>
                  </a:tcPr>
                </a:tc>
                <a:tc>
                  <a:txBody>
                    <a:bodyPr/>
                    <a:lstStyle/>
                    <a:p>
                      <a:pPr marR="124460" algn="r">
                        <a:lnSpc>
                          <a:spcPct val="100000"/>
                        </a:lnSpc>
                        <a:spcBef>
                          <a:spcPts val="25"/>
                        </a:spcBef>
                      </a:pPr>
                      <a:r>
                        <a:rPr sz="900" spc="-10" dirty="0">
                          <a:latin typeface="Palatino Linotype"/>
                          <a:cs typeface="Palatino Linotype"/>
                        </a:rPr>
                        <a:t>F</a:t>
                      </a:r>
                      <a:r>
                        <a:rPr sz="900" spc="-5" dirty="0">
                          <a:latin typeface="Palatino Linotype"/>
                          <a:cs typeface="Palatino Linotype"/>
                        </a:rPr>
                        <a:t>e</a:t>
                      </a:r>
                      <a:r>
                        <a:rPr sz="900" dirty="0">
                          <a:latin typeface="Palatino Linotype"/>
                          <a:cs typeface="Palatino Linotype"/>
                        </a:rPr>
                        <a:t>(II)</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999999"/>
                    </a:solidFill>
                  </a:tcPr>
                </a:tc>
                <a:tc>
                  <a:txBody>
                    <a:bodyPr/>
                    <a:lstStyle/>
                    <a:p>
                      <a:pPr algn="ctr">
                        <a:lnSpc>
                          <a:spcPct val="100000"/>
                        </a:lnSpc>
                        <a:spcBef>
                          <a:spcPts val="25"/>
                        </a:spcBef>
                      </a:pPr>
                      <a:r>
                        <a:rPr sz="900" spc="-5" dirty="0">
                          <a:latin typeface="Palatino Linotype"/>
                          <a:cs typeface="Palatino Linotype"/>
                        </a:rPr>
                        <a:t>Co(II)</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9900"/>
                    </a:solidFill>
                  </a:tcPr>
                </a:tc>
                <a:tc>
                  <a:txBody>
                    <a:bodyPr/>
                    <a:lstStyle/>
                    <a:p>
                      <a:pPr algn="ctr">
                        <a:lnSpc>
                          <a:spcPct val="100000"/>
                        </a:lnSpc>
                        <a:spcBef>
                          <a:spcPts val="25"/>
                        </a:spcBef>
                      </a:pPr>
                      <a:r>
                        <a:rPr sz="900" spc="-5" dirty="0">
                          <a:latin typeface="Palatino Linotype"/>
                          <a:cs typeface="Palatino Linotype"/>
                        </a:rPr>
                        <a:t>Ni(II)</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152400">
                <a:tc>
                  <a:txBody>
                    <a:bodyPr/>
                    <a:lstStyle/>
                    <a:p>
                      <a:pPr marL="36195">
                        <a:lnSpc>
                          <a:spcPts val="1075"/>
                        </a:lnSpc>
                        <a:spcBef>
                          <a:spcPts val="25"/>
                        </a:spcBef>
                      </a:pPr>
                      <a:r>
                        <a:rPr sz="900" dirty="0">
                          <a:latin typeface="Palatino Linotype"/>
                          <a:cs typeface="Palatino Linotype"/>
                        </a:rPr>
                        <a:t>Ξ</a:t>
                      </a:r>
                      <a:r>
                        <a:rPr sz="900" spc="-15" dirty="0">
                          <a:latin typeface="Palatino Linotype"/>
                          <a:cs typeface="Palatino Linotype"/>
                        </a:rPr>
                        <a:t> </a:t>
                      </a:r>
                      <a:r>
                        <a:rPr sz="900" dirty="0">
                          <a:latin typeface="Palatino Linotype"/>
                          <a:cs typeface="Palatino Linotype"/>
                        </a:rPr>
                        <a:t>(cm</a:t>
                      </a:r>
                      <a:r>
                        <a:rPr sz="825" baseline="25252" dirty="0">
                          <a:latin typeface="Palatino Linotype"/>
                          <a:cs typeface="Palatino Linotype"/>
                        </a:rPr>
                        <a:t>-1</a:t>
                      </a:r>
                      <a:r>
                        <a:rPr sz="900" dirty="0">
                          <a:latin typeface="Palatino Linotype"/>
                          <a:cs typeface="Palatino Linotype"/>
                        </a:rPr>
                        <a:t>)</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075"/>
                        </a:lnSpc>
                        <a:spcBef>
                          <a:spcPts val="25"/>
                        </a:spcBef>
                      </a:pPr>
                      <a:r>
                        <a:rPr sz="900" spc="-5" dirty="0">
                          <a:latin typeface="Palatino Linotype"/>
                          <a:cs typeface="Palatino Linotype"/>
                        </a:rPr>
                        <a:t>121</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FFFF"/>
                    </a:solidFill>
                  </a:tcPr>
                </a:tc>
                <a:tc>
                  <a:txBody>
                    <a:bodyPr/>
                    <a:lstStyle/>
                    <a:p>
                      <a:pPr marR="152400" algn="r">
                        <a:lnSpc>
                          <a:spcPts val="1075"/>
                        </a:lnSpc>
                        <a:spcBef>
                          <a:spcPts val="25"/>
                        </a:spcBef>
                      </a:pPr>
                      <a:r>
                        <a:rPr sz="900" spc="-5" dirty="0">
                          <a:solidFill>
                            <a:srgbClr val="FFFFFF"/>
                          </a:solidFill>
                          <a:latin typeface="Palatino Linotype"/>
                          <a:cs typeface="Palatino Linotype"/>
                        </a:rPr>
                        <a:t>167</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tc>
                  <a:txBody>
                    <a:bodyPr/>
                    <a:lstStyle/>
                    <a:p>
                      <a:pPr algn="ctr">
                        <a:lnSpc>
                          <a:spcPts val="1075"/>
                        </a:lnSpc>
                        <a:spcBef>
                          <a:spcPts val="25"/>
                        </a:spcBef>
                      </a:pPr>
                      <a:r>
                        <a:rPr sz="900" spc="-5" dirty="0">
                          <a:latin typeface="Palatino Linotype"/>
                          <a:cs typeface="Palatino Linotype"/>
                        </a:rPr>
                        <a:t>230</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329965"/>
                    </a:solidFill>
                  </a:tcPr>
                </a:tc>
                <a:tc>
                  <a:txBody>
                    <a:bodyPr/>
                    <a:lstStyle/>
                    <a:p>
                      <a:pPr marL="635" algn="ctr">
                        <a:lnSpc>
                          <a:spcPts val="1075"/>
                        </a:lnSpc>
                        <a:spcBef>
                          <a:spcPts val="25"/>
                        </a:spcBef>
                      </a:pPr>
                      <a:r>
                        <a:rPr sz="900" spc="-5" dirty="0">
                          <a:solidFill>
                            <a:srgbClr val="FFFFFF"/>
                          </a:solidFill>
                          <a:latin typeface="Palatino Linotype"/>
                          <a:cs typeface="Palatino Linotype"/>
                        </a:rPr>
                        <a:t>347</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323232"/>
                    </a:solidFill>
                  </a:tcPr>
                </a:tc>
                <a:tc>
                  <a:txBody>
                    <a:bodyPr/>
                    <a:lstStyle/>
                    <a:p>
                      <a:pPr marR="175260" algn="r">
                        <a:lnSpc>
                          <a:spcPts val="1075"/>
                        </a:lnSpc>
                        <a:spcBef>
                          <a:spcPts val="25"/>
                        </a:spcBef>
                      </a:pPr>
                      <a:r>
                        <a:rPr sz="900" spc="-5" dirty="0">
                          <a:latin typeface="Palatino Linotype"/>
                          <a:cs typeface="Palatino Linotype"/>
                        </a:rPr>
                        <a:t>410</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999999"/>
                    </a:solidFill>
                  </a:tcPr>
                </a:tc>
                <a:tc>
                  <a:txBody>
                    <a:bodyPr/>
                    <a:lstStyle/>
                    <a:p>
                      <a:pPr algn="ctr">
                        <a:lnSpc>
                          <a:spcPts val="1075"/>
                        </a:lnSpc>
                        <a:spcBef>
                          <a:spcPts val="25"/>
                        </a:spcBef>
                      </a:pPr>
                      <a:r>
                        <a:rPr sz="900" spc="-5" dirty="0">
                          <a:latin typeface="Palatino Linotype"/>
                          <a:cs typeface="Palatino Linotype"/>
                        </a:rPr>
                        <a:t>533</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9900"/>
                    </a:solidFill>
                  </a:tcPr>
                </a:tc>
                <a:tc>
                  <a:txBody>
                    <a:bodyPr/>
                    <a:lstStyle/>
                    <a:p>
                      <a:pPr algn="ctr">
                        <a:lnSpc>
                          <a:spcPts val="1075"/>
                        </a:lnSpc>
                        <a:spcBef>
                          <a:spcPts val="25"/>
                        </a:spcBef>
                      </a:pPr>
                      <a:r>
                        <a:rPr sz="900" spc="-5" dirty="0">
                          <a:latin typeface="Palatino Linotype"/>
                          <a:cs typeface="Palatino Linotype"/>
                        </a:rPr>
                        <a:t>649</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153161">
                <a:tc>
                  <a:txBody>
                    <a:bodyPr/>
                    <a:lstStyle/>
                    <a:p>
                      <a:pPr marL="36195">
                        <a:lnSpc>
                          <a:spcPct val="100000"/>
                        </a:lnSpc>
                        <a:spcBef>
                          <a:spcPts val="25"/>
                        </a:spcBef>
                      </a:pPr>
                      <a:r>
                        <a:rPr sz="900" spc="-5" dirty="0">
                          <a:latin typeface="Palatino Linotype"/>
                          <a:cs typeface="Palatino Linotype"/>
                        </a:rPr>
                        <a:t>λ(cm</a:t>
                      </a:r>
                      <a:r>
                        <a:rPr sz="825" spc="-7" baseline="25252" dirty="0">
                          <a:latin typeface="Palatino Linotype"/>
                          <a:cs typeface="Palatino Linotype"/>
                        </a:rPr>
                        <a:t>-1</a:t>
                      </a:r>
                      <a:r>
                        <a:rPr sz="900" spc="-5" dirty="0">
                          <a:latin typeface="Palatino Linotype"/>
                          <a:cs typeface="Palatino Linotype"/>
                        </a:rPr>
                        <a:t>)</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
                        </a:spcBef>
                      </a:pPr>
                      <a:r>
                        <a:rPr sz="900" spc="-5" dirty="0">
                          <a:latin typeface="Palatino Linotype"/>
                          <a:cs typeface="Palatino Linotype"/>
                        </a:rPr>
                        <a:t>60</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FFFF"/>
                    </a:solidFill>
                  </a:tcPr>
                </a:tc>
                <a:tc>
                  <a:txBody>
                    <a:bodyPr/>
                    <a:lstStyle/>
                    <a:p>
                      <a:pPr marR="180975" algn="r">
                        <a:lnSpc>
                          <a:spcPct val="100000"/>
                        </a:lnSpc>
                        <a:spcBef>
                          <a:spcPts val="25"/>
                        </a:spcBef>
                      </a:pPr>
                      <a:r>
                        <a:rPr sz="900" spc="-5" dirty="0">
                          <a:solidFill>
                            <a:srgbClr val="FFFFFF"/>
                          </a:solidFill>
                          <a:latin typeface="Palatino Linotype"/>
                          <a:cs typeface="Palatino Linotype"/>
                        </a:rPr>
                        <a:t>56</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tc>
                  <a:txBody>
                    <a:bodyPr/>
                    <a:lstStyle/>
                    <a:p>
                      <a:pPr marL="635" algn="ctr">
                        <a:lnSpc>
                          <a:spcPct val="100000"/>
                        </a:lnSpc>
                        <a:spcBef>
                          <a:spcPts val="25"/>
                        </a:spcBef>
                      </a:pPr>
                      <a:r>
                        <a:rPr sz="900" spc="-5" dirty="0">
                          <a:latin typeface="Palatino Linotype"/>
                          <a:cs typeface="Palatino Linotype"/>
                        </a:rPr>
                        <a:t>57</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329965"/>
                    </a:solidFill>
                  </a:tcPr>
                </a:tc>
                <a:tc>
                  <a:txBody>
                    <a:bodyPr/>
                    <a:lstStyle/>
                    <a:p>
                      <a:pPr marL="635" algn="ctr">
                        <a:lnSpc>
                          <a:spcPct val="100000"/>
                        </a:lnSpc>
                        <a:spcBef>
                          <a:spcPts val="25"/>
                        </a:spcBef>
                      </a:pPr>
                      <a:r>
                        <a:rPr sz="900" dirty="0">
                          <a:solidFill>
                            <a:srgbClr val="FFFFFF"/>
                          </a:solidFill>
                          <a:latin typeface="Palatino Linotype"/>
                          <a:cs typeface="Palatino Linotype"/>
                        </a:rPr>
                        <a:t>0</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323232"/>
                    </a:solidFill>
                  </a:tcPr>
                </a:tc>
                <a:tc>
                  <a:txBody>
                    <a:bodyPr/>
                    <a:lstStyle/>
                    <a:p>
                      <a:pPr marR="156210" algn="r">
                        <a:lnSpc>
                          <a:spcPct val="100000"/>
                        </a:lnSpc>
                        <a:spcBef>
                          <a:spcPts val="25"/>
                        </a:spcBef>
                      </a:pPr>
                      <a:r>
                        <a:rPr sz="900" spc="-5" dirty="0">
                          <a:latin typeface="Palatino Linotype"/>
                          <a:cs typeface="Palatino Linotype"/>
                        </a:rPr>
                        <a:t>-102</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999999"/>
                    </a:solidFill>
                  </a:tcPr>
                </a:tc>
                <a:tc>
                  <a:txBody>
                    <a:bodyPr/>
                    <a:lstStyle/>
                    <a:p>
                      <a:pPr algn="ctr">
                        <a:lnSpc>
                          <a:spcPct val="100000"/>
                        </a:lnSpc>
                        <a:spcBef>
                          <a:spcPts val="25"/>
                        </a:spcBef>
                      </a:pPr>
                      <a:r>
                        <a:rPr sz="900" spc="-5" dirty="0">
                          <a:latin typeface="Palatino Linotype"/>
                          <a:cs typeface="Palatino Linotype"/>
                        </a:rPr>
                        <a:t>-177</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9900"/>
                    </a:solidFill>
                  </a:tcPr>
                </a:tc>
                <a:tc>
                  <a:txBody>
                    <a:bodyPr/>
                    <a:lstStyle/>
                    <a:p>
                      <a:pPr algn="ctr">
                        <a:lnSpc>
                          <a:spcPct val="100000"/>
                        </a:lnSpc>
                        <a:spcBef>
                          <a:spcPts val="25"/>
                        </a:spcBef>
                      </a:pPr>
                      <a:r>
                        <a:rPr sz="900" spc="-5" dirty="0">
                          <a:latin typeface="Palatino Linotype"/>
                          <a:cs typeface="Palatino Linotype"/>
                        </a:rPr>
                        <a:t>-325</a:t>
                      </a:r>
                      <a:endParaRPr sz="900">
                        <a:latin typeface="Palatino Linotype"/>
                        <a:cs typeface="Palatino Linotype"/>
                      </a:endParaRPr>
                    </a:p>
                  </a:txBody>
                  <a:tcPr marL="0" marR="0" marT="31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bl>
          </a:graphicData>
        </a:graphic>
      </p:graphicFrame>
      <p:sp>
        <p:nvSpPr>
          <p:cNvPr id="5" name="object 5"/>
          <p:cNvSpPr txBox="1"/>
          <p:nvPr/>
        </p:nvSpPr>
        <p:spPr>
          <a:xfrm>
            <a:off x="656590" y="4354131"/>
            <a:ext cx="4822825" cy="3201035"/>
          </a:xfrm>
          <a:prstGeom prst="rect">
            <a:avLst/>
          </a:prstGeom>
        </p:spPr>
        <p:txBody>
          <a:bodyPr vert="horz" wrap="square" lIns="0" tIns="12065" rIns="0" bIns="0" rtlCol="0">
            <a:spAutoFit/>
          </a:bodyPr>
          <a:lstStyle/>
          <a:p>
            <a:pPr marL="63500">
              <a:lnSpc>
                <a:spcPct val="100000"/>
              </a:lnSpc>
              <a:spcBef>
                <a:spcPts val="95"/>
              </a:spcBef>
            </a:pPr>
            <a:r>
              <a:rPr sz="800" b="1" spc="-10" dirty="0">
                <a:latin typeface="Arial"/>
                <a:cs typeface="Arial"/>
              </a:rPr>
              <a:t>Table </a:t>
            </a:r>
            <a:r>
              <a:rPr sz="800" b="1" spc="-5" dirty="0">
                <a:latin typeface="Arial"/>
                <a:cs typeface="Arial"/>
              </a:rPr>
              <a:t>5. </a:t>
            </a:r>
            <a:r>
              <a:rPr sz="800" spc="-5" dirty="0">
                <a:latin typeface="Palatino Linotype"/>
                <a:cs typeface="Palatino Linotype"/>
              </a:rPr>
              <a:t>λ and ζ values </a:t>
            </a:r>
            <a:r>
              <a:rPr sz="800" dirty="0">
                <a:latin typeface="Palatino Linotype"/>
                <a:cs typeface="Palatino Linotype"/>
              </a:rPr>
              <a:t>for </a:t>
            </a:r>
            <a:r>
              <a:rPr sz="800" spc="-5" dirty="0">
                <a:latin typeface="Palatino Linotype"/>
                <a:cs typeface="Palatino Linotype"/>
              </a:rPr>
              <a:t>3d</a:t>
            </a:r>
            <a:r>
              <a:rPr sz="800" spc="-95" dirty="0">
                <a:latin typeface="Palatino Linotype"/>
                <a:cs typeface="Palatino Linotype"/>
              </a:rPr>
              <a:t> </a:t>
            </a:r>
            <a:r>
              <a:rPr sz="800" spc="-5" dirty="0">
                <a:latin typeface="Palatino Linotype"/>
                <a:cs typeface="Palatino Linotype"/>
              </a:rPr>
              <a:t>series</a:t>
            </a:r>
            <a:endParaRPr sz="800">
              <a:latin typeface="Palatino Linotype"/>
              <a:cs typeface="Palatino Linotype"/>
            </a:endParaRPr>
          </a:p>
          <a:p>
            <a:pPr>
              <a:lnSpc>
                <a:spcPct val="100000"/>
              </a:lnSpc>
              <a:spcBef>
                <a:spcPts val="40"/>
              </a:spcBef>
            </a:pPr>
            <a:endParaRPr sz="1300">
              <a:latin typeface="Times New Roman"/>
              <a:cs typeface="Times New Roman"/>
            </a:endParaRPr>
          </a:p>
          <a:p>
            <a:pPr marL="63500">
              <a:lnSpc>
                <a:spcPct val="100000"/>
              </a:lnSpc>
            </a:pPr>
            <a:r>
              <a:rPr sz="1000" i="1" spc="-5" dirty="0">
                <a:latin typeface="Palatino Linotype"/>
                <a:cs typeface="Palatino Linotype"/>
              </a:rPr>
              <a:t>8.3.2. La Porte selection rule</a:t>
            </a:r>
            <a:endParaRPr sz="1000">
              <a:latin typeface="Palatino Linotype"/>
              <a:cs typeface="Palatino Linotype"/>
            </a:endParaRPr>
          </a:p>
          <a:p>
            <a:pPr marL="63500" marR="70485">
              <a:lnSpc>
                <a:spcPct val="111700"/>
              </a:lnSpc>
              <a:spcBef>
                <a:spcPts val="610"/>
              </a:spcBef>
            </a:pPr>
            <a:r>
              <a:rPr sz="900" spc="-5" dirty="0">
                <a:latin typeface="Palatino Linotype"/>
                <a:cs typeface="Palatino Linotype"/>
              </a:rPr>
              <a:t>Physically </a:t>
            </a:r>
            <a:r>
              <a:rPr sz="900" dirty="0">
                <a:latin typeface="Palatino Linotype"/>
                <a:cs typeface="Palatino Linotype"/>
              </a:rPr>
              <a:t>3d </a:t>
            </a:r>
            <a:r>
              <a:rPr sz="900" spc="-5" dirty="0">
                <a:latin typeface="Palatino Linotype"/>
                <a:cs typeface="Palatino Linotype"/>
              </a:rPr>
              <a:t>(even) and </a:t>
            </a:r>
            <a:r>
              <a:rPr sz="900" dirty="0">
                <a:latin typeface="Palatino Linotype"/>
                <a:cs typeface="Palatino Linotype"/>
              </a:rPr>
              <a:t>4p </a:t>
            </a:r>
            <a:r>
              <a:rPr sz="900" spc="-5" dirty="0">
                <a:latin typeface="Palatino Linotype"/>
                <a:cs typeface="Palatino Linotype"/>
              </a:rPr>
              <a:t>(odd) wave functions may </a:t>
            </a:r>
            <a:r>
              <a:rPr sz="900" dirty="0">
                <a:latin typeface="Palatino Linotype"/>
                <a:cs typeface="Palatino Linotype"/>
              </a:rPr>
              <a:t>be </a:t>
            </a:r>
            <a:r>
              <a:rPr sz="900" spc="-5" dirty="0">
                <a:latin typeface="Palatino Linotype"/>
                <a:cs typeface="Palatino Linotype"/>
              </a:rPr>
              <a:t>mixed, </a:t>
            </a:r>
            <a:r>
              <a:rPr sz="900" dirty="0">
                <a:latin typeface="Palatino Linotype"/>
                <a:cs typeface="Palatino Linotype"/>
              </a:rPr>
              <a:t>if </a:t>
            </a:r>
            <a:r>
              <a:rPr sz="900" spc="-5" dirty="0">
                <a:latin typeface="Palatino Linotype"/>
                <a:cs typeface="Palatino Linotype"/>
              </a:rPr>
              <a:t>centre of inversion (i) is  removed. There are two processes </a:t>
            </a:r>
            <a:r>
              <a:rPr sz="900" dirty="0">
                <a:latin typeface="Palatino Linotype"/>
                <a:cs typeface="Palatino Linotype"/>
              </a:rPr>
              <a:t>by </a:t>
            </a:r>
            <a:r>
              <a:rPr sz="900" spc="-5" dirty="0">
                <a:latin typeface="Palatino Linotype"/>
                <a:cs typeface="Palatino Linotype"/>
              </a:rPr>
              <a:t>which </a:t>
            </a:r>
            <a:r>
              <a:rPr sz="900" dirty="0">
                <a:latin typeface="Palatino Linotype"/>
                <a:cs typeface="Palatino Linotype"/>
              </a:rPr>
              <a:t>i </a:t>
            </a:r>
            <a:r>
              <a:rPr sz="900" spc="-5" dirty="0">
                <a:latin typeface="Palatino Linotype"/>
                <a:cs typeface="Palatino Linotype"/>
              </a:rPr>
              <a:t>is</a:t>
            </a:r>
            <a:r>
              <a:rPr sz="900" spc="-10" dirty="0">
                <a:latin typeface="Palatino Linotype"/>
                <a:cs typeface="Palatino Linotype"/>
              </a:rPr>
              <a:t> </a:t>
            </a:r>
            <a:r>
              <a:rPr sz="900" spc="-5" dirty="0">
                <a:latin typeface="Palatino Linotype"/>
                <a:cs typeface="Palatino Linotype"/>
              </a:rPr>
              <a:t>removed.</a:t>
            </a:r>
            <a:endParaRPr sz="900">
              <a:latin typeface="Palatino Linotype"/>
              <a:cs typeface="Palatino Linotype"/>
            </a:endParaRPr>
          </a:p>
          <a:p>
            <a:pPr marL="290195" marR="68580" indent="-227329" algn="just">
              <a:lnSpc>
                <a:spcPct val="109200"/>
              </a:lnSpc>
              <a:spcBef>
                <a:spcPts val="610"/>
              </a:spcBef>
              <a:buAutoNum type="alphaLcPeriod"/>
              <a:tabLst>
                <a:tab pos="290830" algn="l"/>
              </a:tabLst>
            </a:pPr>
            <a:r>
              <a:rPr sz="900" spc="-5" dirty="0">
                <a:latin typeface="Palatino Linotype"/>
                <a:cs typeface="Palatino Linotype"/>
              </a:rPr>
              <a:t>The central metal ion is placed in </a:t>
            </a:r>
            <a:r>
              <a:rPr sz="900" dirty="0">
                <a:latin typeface="Palatino Linotype"/>
                <a:cs typeface="Palatino Linotype"/>
              </a:rPr>
              <a:t>a </a:t>
            </a:r>
            <a:r>
              <a:rPr sz="900" spc="-5" dirty="0">
                <a:latin typeface="Palatino Linotype"/>
                <a:cs typeface="Palatino Linotype"/>
              </a:rPr>
              <a:t>distorted field (tetrahedral field, Tetragonal  distortions, etc.,) The most important case of distorted </a:t>
            </a:r>
            <a:r>
              <a:rPr sz="900" dirty="0">
                <a:latin typeface="Palatino Linotype"/>
                <a:cs typeface="Palatino Linotype"/>
              </a:rPr>
              <a:t>or </a:t>
            </a:r>
            <a:r>
              <a:rPr sz="900" spc="-5" dirty="0">
                <a:latin typeface="Palatino Linotype"/>
                <a:cs typeface="Palatino Linotype"/>
              </a:rPr>
              <a:t>asymmetric field is the case of  </a:t>
            </a:r>
            <a:r>
              <a:rPr sz="900" dirty="0">
                <a:latin typeface="Palatino Linotype"/>
                <a:cs typeface="Palatino Linotype"/>
              </a:rPr>
              <a:t>a </a:t>
            </a:r>
            <a:r>
              <a:rPr sz="900" spc="-5" dirty="0">
                <a:latin typeface="Palatino Linotype"/>
                <a:cs typeface="Palatino Linotype"/>
              </a:rPr>
              <a:t>tetrahedral complex. Tetrahedron has </a:t>
            </a:r>
            <a:r>
              <a:rPr sz="900" dirty="0">
                <a:latin typeface="Palatino Linotype"/>
                <a:cs typeface="Palatino Linotype"/>
              </a:rPr>
              <a:t>no </a:t>
            </a:r>
            <a:r>
              <a:rPr sz="900" spc="-5" dirty="0">
                <a:latin typeface="Palatino Linotype"/>
                <a:cs typeface="Palatino Linotype"/>
              </a:rPr>
              <a:t>inversion centre and </a:t>
            </a:r>
            <a:r>
              <a:rPr sz="900" dirty="0">
                <a:latin typeface="Palatino Linotype"/>
                <a:cs typeface="Palatino Linotype"/>
              </a:rPr>
              <a:t>so </a:t>
            </a:r>
            <a:r>
              <a:rPr sz="900" spc="-5" dirty="0">
                <a:latin typeface="Palatino Linotype"/>
                <a:cs typeface="Palatino Linotype"/>
              </a:rPr>
              <a:t>d-p </a:t>
            </a:r>
            <a:r>
              <a:rPr sz="900" dirty="0">
                <a:latin typeface="Palatino Linotype"/>
                <a:cs typeface="Palatino Linotype"/>
              </a:rPr>
              <a:t>mixing </a:t>
            </a:r>
            <a:r>
              <a:rPr sz="900" spc="-5" dirty="0">
                <a:latin typeface="Palatino Linotype"/>
                <a:cs typeface="Palatino Linotype"/>
              </a:rPr>
              <a:t>takes  place. </a:t>
            </a:r>
            <a:r>
              <a:rPr sz="900" dirty="0">
                <a:latin typeface="Palatino Linotype"/>
                <a:cs typeface="Palatino Linotype"/>
              </a:rPr>
              <a:t>So </a:t>
            </a:r>
            <a:r>
              <a:rPr sz="900" spc="-5" dirty="0">
                <a:latin typeface="Palatino Linotype"/>
                <a:cs typeface="Palatino Linotype"/>
              </a:rPr>
              <a:t>electronic transitions in tetrahedral complexes are much more intense, often  </a:t>
            </a:r>
            <a:r>
              <a:rPr sz="900" dirty="0">
                <a:latin typeface="Palatino Linotype"/>
                <a:cs typeface="Palatino Linotype"/>
              </a:rPr>
              <a:t>by a </a:t>
            </a:r>
            <a:r>
              <a:rPr sz="900" spc="-5" dirty="0">
                <a:latin typeface="Palatino Linotype"/>
                <a:cs typeface="Palatino Linotype"/>
              </a:rPr>
              <a:t>factor 100, than in </a:t>
            </a:r>
            <a:r>
              <a:rPr sz="900" dirty="0">
                <a:latin typeface="Palatino Linotype"/>
                <a:cs typeface="Palatino Linotype"/>
              </a:rPr>
              <a:t>a </a:t>
            </a:r>
            <a:r>
              <a:rPr sz="900" spc="-5" dirty="0">
                <a:latin typeface="Palatino Linotype"/>
                <a:cs typeface="Palatino Linotype"/>
              </a:rPr>
              <a:t>analogous octahedral complexes. </a:t>
            </a:r>
            <a:r>
              <a:rPr sz="900" i="1" spc="-5" dirty="0">
                <a:latin typeface="Palatino Linotype"/>
                <a:cs typeface="Palatino Linotype"/>
              </a:rPr>
              <a:t>Trans </a:t>
            </a:r>
            <a:r>
              <a:rPr sz="900" spc="-5" dirty="0">
                <a:latin typeface="Palatino Linotype"/>
                <a:cs typeface="Palatino Linotype"/>
              </a:rPr>
              <a:t>isomer of [Co(en)</a:t>
            </a:r>
            <a:r>
              <a:rPr sz="550" spc="-5" dirty="0">
                <a:latin typeface="Palatino Linotype"/>
                <a:cs typeface="Palatino Linotype"/>
              </a:rPr>
              <a:t>2</a:t>
            </a:r>
            <a:r>
              <a:rPr sz="900" spc="-5" dirty="0">
                <a:latin typeface="Palatino Linotype"/>
                <a:cs typeface="Palatino Linotype"/>
              </a:rPr>
              <a:t>Cl</a:t>
            </a:r>
            <a:r>
              <a:rPr sz="550" spc="-5" dirty="0">
                <a:latin typeface="Palatino Linotype"/>
                <a:cs typeface="Palatino Linotype"/>
              </a:rPr>
              <a:t>2</a:t>
            </a:r>
            <a:r>
              <a:rPr sz="900" spc="-5" dirty="0">
                <a:latin typeface="Palatino Linotype"/>
                <a:cs typeface="Palatino Linotype"/>
              </a:rPr>
              <a:t>] </a:t>
            </a:r>
            <a:r>
              <a:rPr sz="825" baseline="25252" dirty="0">
                <a:latin typeface="Palatino Linotype"/>
                <a:cs typeface="Palatino Linotype"/>
              </a:rPr>
              <a:t>+ </a:t>
            </a:r>
            <a:r>
              <a:rPr sz="550" dirty="0">
                <a:latin typeface="Palatino Linotype"/>
                <a:cs typeface="Palatino Linotype"/>
              </a:rPr>
              <a:t> </a:t>
            </a:r>
            <a:r>
              <a:rPr sz="900" spc="-5" dirty="0">
                <a:latin typeface="Palatino Linotype"/>
                <a:cs typeface="Palatino Linotype"/>
              </a:rPr>
              <a:t>in aqueous solution is three to four times less intense than the </a:t>
            </a:r>
            <a:r>
              <a:rPr sz="900" i="1" dirty="0">
                <a:latin typeface="Palatino Linotype"/>
                <a:cs typeface="Palatino Linotype"/>
              </a:rPr>
              <a:t>cis </a:t>
            </a:r>
            <a:r>
              <a:rPr sz="900" spc="-5" dirty="0">
                <a:latin typeface="Palatino Linotype"/>
                <a:cs typeface="Palatino Linotype"/>
              </a:rPr>
              <a:t>isomer because the  former is centro-symmetric. Other types of distortion include Jahn –Teller</a:t>
            </a:r>
            <a:r>
              <a:rPr sz="900" spc="95" dirty="0">
                <a:latin typeface="Palatino Linotype"/>
                <a:cs typeface="Palatino Linotype"/>
              </a:rPr>
              <a:t> </a:t>
            </a:r>
            <a:r>
              <a:rPr sz="900" spc="-5" dirty="0">
                <a:latin typeface="Palatino Linotype"/>
                <a:cs typeface="Palatino Linotype"/>
              </a:rPr>
              <a:t>distortions.</a:t>
            </a:r>
            <a:endParaRPr sz="900">
              <a:latin typeface="Palatino Linotype"/>
              <a:cs typeface="Palatino Linotype"/>
            </a:endParaRPr>
          </a:p>
          <a:p>
            <a:pPr marL="290195" indent="-227329" algn="just">
              <a:lnSpc>
                <a:spcPct val="100000"/>
              </a:lnSpc>
              <a:spcBef>
                <a:spcPts val="95"/>
              </a:spcBef>
              <a:buAutoNum type="alphaLcPeriod"/>
              <a:tabLst>
                <a:tab pos="290830" algn="l"/>
              </a:tabLst>
            </a:pPr>
            <a:r>
              <a:rPr sz="900" spc="-10" dirty="0">
                <a:latin typeface="Palatino Linotype"/>
                <a:cs typeface="Palatino Linotype"/>
              </a:rPr>
              <a:t>Odd</a:t>
            </a:r>
            <a:r>
              <a:rPr sz="900" spc="5" dirty="0">
                <a:latin typeface="Palatino Linotype"/>
                <a:cs typeface="Palatino Linotype"/>
              </a:rPr>
              <a:t> </a:t>
            </a:r>
            <a:r>
              <a:rPr sz="900" spc="-15" dirty="0">
                <a:latin typeface="Palatino Linotype"/>
                <a:cs typeface="Palatino Linotype"/>
              </a:rPr>
              <a:t>vibrations</a:t>
            </a:r>
            <a:r>
              <a:rPr sz="900" spc="10" dirty="0">
                <a:latin typeface="Palatino Linotype"/>
                <a:cs typeface="Palatino Linotype"/>
              </a:rPr>
              <a:t> </a:t>
            </a:r>
            <a:r>
              <a:rPr sz="900" spc="-10" dirty="0">
                <a:latin typeface="Palatino Linotype"/>
                <a:cs typeface="Palatino Linotype"/>
              </a:rPr>
              <a:t>of</a:t>
            </a:r>
            <a:r>
              <a:rPr sz="900" spc="10" dirty="0">
                <a:latin typeface="Palatino Linotype"/>
                <a:cs typeface="Palatino Linotype"/>
              </a:rPr>
              <a:t> </a:t>
            </a:r>
            <a:r>
              <a:rPr sz="900" spc="-10" dirty="0">
                <a:latin typeface="Palatino Linotype"/>
                <a:cs typeface="Palatino Linotype"/>
              </a:rPr>
              <a:t>the</a:t>
            </a:r>
            <a:r>
              <a:rPr sz="900" spc="5" dirty="0">
                <a:latin typeface="Palatino Linotype"/>
                <a:cs typeface="Palatino Linotype"/>
              </a:rPr>
              <a:t> </a:t>
            </a:r>
            <a:r>
              <a:rPr sz="900" spc="-15" dirty="0">
                <a:latin typeface="Palatino Linotype"/>
                <a:cs typeface="Palatino Linotype"/>
              </a:rPr>
              <a:t>surrounding</a:t>
            </a:r>
            <a:r>
              <a:rPr sz="900" spc="10" dirty="0">
                <a:latin typeface="Palatino Linotype"/>
                <a:cs typeface="Palatino Linotype"/>
              </a:rPr>
              <a:t> </a:t>
            </a:r>
            <a:r>
              <a:rPr sz="900" spc="-15" dirty="0">
                <a:latin typeface="Palatino Linotype"/>
                <a:cs typeface="Palatino Linotype"/>
              </a:rPr>
              <a:t>ligands</a:t>
            </a:r>
            <a:r>
              <a:rPr sz="900" spc="5" dirty="0">
                <a:latin typeface="Palatino Linotype"/>
                <a:cs typeface="Palatino Linotype"/>
              </a:rPr>
              <a:t> </a:t>
            </a:r>
            <a:r>
              <a:rPr sz="900" spc="-10" dirty="0">
                <a:latin typeface="Palatino Linotype"/>
                <a:cs typeface="Palatino Linotype"/>
              </a:rPr>
              <a:t>create</a:t>
            </a:r>
            <a:r>
              <a:rPr sz="900" spc="5" dirty="0">
                <a:latin typeface="Palatino Linotype"/>
                <a:cs typeface="Palatino Linotype"/>
              </a:rPr>
              <a:t> </a:t>
            </a:r>
            <a:r>
              <a:rPr sz="900" spc="-10" dirty="0">
                <a:latin typeface="Palatino Linotype"/>
                <a:cs typeface="Palatino Linotype"/>
              </a:rPr>
              <a:t>the</a:t>
            </a:r>
            <a:r>
              <a:rPr sz="900" spc="10" dirty="0">
                <a:latin typeface="Palatino Linotype"/>
                <a:cs typeface="Palatino Linotype"/>
              </a:rPr>
              <a:t> </a:t>
            </a:r>
            <a:r>
              <a:rPr sz="900" spc="-15" dirty="0">
                <a:latin typeface="Palatino Linotype"/>
                <a:cs typeface="Palatino Linotype"/>
              </a:rPr>
              <a:t>distorted</a:t>
            </a:r>
            <a:r>
              <a:rPr sz="900" spc="10" dirty="0">
                <a:latin typeface="Palatino Linotype"/>
                <a:cs typeface="Palatino Linotype"/>
              </a:rPr>
              <a:t> </a:t>
            </a:r>
            <a:r>
              <a:rPr sz="900" spc="-10" dirty="0">
                <a:latin typeface="Palatino Linotype"/>
                <a:cs typeface="Palatino Linotype"/>
              </a:rPr>
              <a:t>field</a:t>
            </a:r>
            <a:r>
              <a:rPr sz="900" spc="5" dirty="0">
                <a:latin typeface="Palatino Linotype"/>
                <a:cs typeface="Palatino Linotype"/>
              </a:rPr>
              <a:t> </a:t>
            </a:r>
            <a:r>
              <a:rPr sz="900" spc="-10" dirty="0">
                <a:latin typeface="Palatino Linotype"/>
                <a:cs typeface="Palatino Linotype"/>
              </a:rPr>
              <a:t>for</a:t>
            </a:r>
            <a:r>
              <a:rPr sz="900" spc="10" dirty="0">
                <a:latin typeface="Palatino Linotype"/>
                <a:cs typeface="Palatino Linotype"/>
              </a:rPr>
              <a:t> </a:t>
            </a:r>
            <a:r>
              <a:rPr sz="900" dirty="0">
                <a:latin typeface="Palatino Linotype"/>
                <a:cs typeface="Palatino Linotype"/>
              </a:rPr>
              <a:t>a</a:t>
            </a:r>
            <a:r>
              <a:rPr sz="900" spc="5" dirty="0">
                <a:latin typeface="Palatino Linotype"/>
                <a:cs typeface="Palatino Linotype"/>
              </a:rPr>
              <a:t> </a:t>
            </a:r>
            <a:r>
              <a:rPr sz="900" spc="-10" dirty="0">
                <a:latin typeface="Palatino Linotype"/>
                <a:cs typeface="Palatino Linotype"/>
              </a:rPr>
              <a:t>time</a:t>
            </a:r>
            <a:r>
              <a:rPr sz="900" spc="15" dirty="0">
                <a:latin typeface="Palatino Linotype"/>
                <a:cs typeface="Palatino Linotype"/>
              </a:rPr>
              <a:t> </a:t>
            </a:r>
            <a:r>
              <a:rPr sz="900" spc="-10" dirty="0">
                <a:latin typeface="Palatino Linotype"/>
                <a:cs typeface="Palatino Linotype"/>
              </a:rPr>
              <a:t>that</a:t>
            </a:r>
            <a:r>
              <a:rPr sz="900" spc="5" dirty="0">
                <a:latin typeface="Palatino Linotype"/>
                <a:cs typeface="Palatino Linotype"/>
              </a:rPr>
              <a:t> </a:t>
            </a:r>
            <a:r>
              <a:rPr sz="900" spc="-10" dirty="0">
                <a:latin typeface="Palatino Linotype"/>
                <a:cs typeface="Palatino Linotype"/>
              </a:rPr>
              <a:t>is</a:t>
            </a:r>
            <a:r>
              <a:rPr sz="900" spc="10" dirty="0">
                <a:latin typeface="Palatino Linotype"/>
                <a:cs typeface="Palatino Linotype"/>
              </a:rPr>
              <a:t> </a:t>
            </a:r>
            <a:r>
              <a:rPr sz="900" spc="-15" dirty="0">
                <a:latin typeface="Palatino Linotype"/>
                <a:cs typeface="Palatino Linotype"/>
              </a:rPr>
              <a:t>long</a:t>
            </a:r>
            <a:endParaRPr sz="900">
              <a:latin typeface="Palatino Linotype"/>
              <a:cs typeface="Palatino Linotype"/>
            </a:endParaRPr>
          </a:p>
          <a:p>
            <a:pPr marL="290195" marR="68580" algn="just">
              <a:lnSpc>
                <a:spcPct val="109100"/>
              </a:lnSpc>
              <a:spcBef>
                <a:spcPts val="5"/>
              </a:spcBef>
            </a:pPr>
            <a:r>
              <a:rPr sz="900" spc="-10" dirty="0">
                <a:latin typeface="Palatino Linotype"/>
                <a:cs typeface="Palatino Linotype"/>
              </a:rPr>
              <a:t>enough compared to the time </a:t>
            </a:r>
            <a:r>
              <a:rPr sz="900" spc="-15" dirty="0">
                <a:latin typeface="Palatino Linotype"/>
                <a:cs typeface="Palatino Linotype"/>
              </a:rPr>
              <a:t>necessary </a:t>
            </a:r>
            <a:r>
              <a:rPr sz="900" spc="-10" dirty="0">
                <a:latin typeface="Palatino Linotype"/>
                <a:cs typeface="Palatino Linotype"/>
              </a:rPr>
              <a:t>for the </a:t>
            </a:r>
            <a:r>
              <a:rPr sz="900" spc="-15" dirty="0">
                <a:latin typeface="Palatino Linotype"/>
                <a:cs typeface="Palatino Linotype"/>
              </a:rPr>
              <a:t>electronic transition </a:t>
            </a:r>
            <a:r>
              <a:rPr sz="900" spc="-10" dirty="0">
                <a:latin typeface="Palatino Linotype"/>
                <a:cs typeface="Palatino Linotype"/>
              </a:rPr>
              <a:t>to </a:t>
            </a:r>
            <a:r>
              <a:rPr sz="900" spc="-15" dirty="0">
                <a:latin typeface="Palatino Linotype"/>
                <a:cs typeface="Palatino Linotype"/>
              </a:rPr>
              <a:t>occur </a:t>
            </a:r>
            <a:r>
              <a:rPr sz="900" spc="-5" dirty="0">
                <a:latin typeface="Palatino Linotype"/>
                <a:cs typeface="Palatino Linotype"/>
              </a:rPr>
              <a:t>(Franck  </a:t>
            </a:r>
            <a:r>
              <a:rPr sz="900" spc="-10" dirty="0">
                <a:latin typeface="Palatino Linotype"/>
                <a:cs typeface="Palatino Linotype"/>
              </a:rPr>
              <a:t>Condon </a:t>
            </a:r>
            <a:r>
              <a:rPr sz="900" spc="-15" dirty="0">
                <a:latin typeface="Palatino Linotype"/>
                <a:cs typeface="Palatino Linotype"/>
              </a:rPr>
              <a:t>Principle).Certain vibrations will remove </a:t>
            </a:r>
            <a:r>
              <a:rPr sz="900" spc="-10" dirty="0">
                <a:latin typeface="Palatino Linotype"/>
                <a:cs typeface="Palatino Linotype"/>
              </a:rPr>
              <a:t>the centre of </a:t>
            </a:r>
            <a:r>
              <a:rPr sz="900" spc="-15" dirty="0">
                <a:latin typeface="Palatino Linotype"/>
                <a:cs typeface="Palatino Linotype"/>
              </a:rPr>
              <a:t>symmetry. Mathematically  this implies coupling </a:t>
            </a:r>
            <a:r>
              <a:rPr sz="900" spc="-10" dirty="0">
                <a:latin typeface="Palatino Linotype"/>
                <a:cs typeface="Palatino Linotype"/>
              </a:rPr>
              <a:t>of </a:t>
            </a:r>
            <a:r>
              <a:rPr sz="900" spc="-15" dirty="0">
                <a:latin typeface="Palatino Linotype"/>
                <a:cs typeface="Palatino Linotype"/>
              </a:rPr>
              <a:t>vibrational </a:t>
            </a:r>
            <a:r>
              <a:rPr sz="900" spc="-10" dirty="0">
                <a:latin typeface="Palatino Linotype"/>
                <a:cs typeface="Palatino Linotype"/>
              </a:rPr>
              <a:t>and </a:t>
            </a:r>
            <a:r>
              <a:rPr sz="900" spc="-15" dirty="0">
                <a:latin typeface="Palatino Linotype"/>
                <a:cs typeface="Palatino Linotype"/>
              </a:rPr>
              <a:t>electronic </a:t>
            </a:r>
            <a:r>
              <a:rPr sz="900" spc="-10" dirty="0">
                <a:latin typeface="Palatino Linotype"/>
                <a:cs typeface="Palatino Linotype"/>
              </a:rPr>
              <a:t>wave </a:t>
            </a:r>
            <a:r>
              <a:rPr sz="900" spc="-15" dirty="0">
                <a:latin typeface="Palatino Linotype"/>
                <a:cs typeface="Palatino Linotype"/>
              </a:rPr>
              <a:t>functions. </a:t>
            </a:r>
            <a:r>
              <a:rPr sz="900" spc="-10" dirty="0">
                <a:latin typeface="Palatino Linotype"/>
                <a:cs typeface="Palatino Linotype"/>
              </a:rPr>
              <a:t>Breaking down of </a:t>
            </a:r>
            <a:r>
              <a:rPr sz="900" spc="-5" dirty="0">
                <a:latin typeface="Palatino Linotype"/>
                <a:cs typeface="Palatino Linotype"/>
              </a:rPr>
              <a:t>La  </a:t>
            </a:r>
            <a:r>
              <a:rPr sz="900" spc="-10" dirty="0">
                <a:latin typeface="Palatino Linotype"/>
                <a:cs typeface="Palatino Linotype"/>
              </a:rPr>
              <a:t>Porte </a:t>
            </a:r>
            <a:r>
              <a:rPr sz="900" spc="-15" dirty="0">
                <a:latin typeface="Palatino Linotype"/>
                <a:cs typeface="Palatino Linotype"/>
              </a:rPr>
              <a:t>rule </a:t>
            </a:r>
            <a:r>
              <a:rPr sz="900" spc="-5" dirty="0">
                <a:latin typeface="Palatino Linotype"/>
                <a:cs typeface="Palatino Linotype"/>
              </a:rPr>
              <a:t>by </a:t>
            </a:r>
            <a:r>
              <a:rPr sz="900" spc="-15" dirty="0">
                <a:latin typeface="Palatino Linotype"/>
                <a:cs typeface="Palatino Linotype"/>
              </a:rPr>
              <a:t>vibrionic coupling </a:t>
            </a:r>
            <a:r>
              <a:rPr sz="900" spc="-10" dirty="0">
                <a:latin typeface="Palatino Linotype"/>
                <a:cs typeface="Palatino Linotype"/>
              </a:rPr>
              <a:t>has been </a:t>
            </a:r>
            <a:r>
              <a:rPr sz="900" spc="-15" dirty="0">
                <a:latin typeface="Palatino Linotype"/>
                <a:cs typeface="Palatino Linotype"/>
              </a:rPr>
              <a:t>termed </a:t>
            </a:r>
            <a:r>
              <a:rPr sz="900" spc="-5" dirty="0">
                <a:latin typeface="Palatino Linotype"/>
                <a:cs typeface="Palatino Linotype"/>
              </a:rPr>
              <a:t>as </a:t>
            </a:r>
            <a:r>
              <a:rPr sz="900" spc="-15" dirty="0">
                <a:latin typeface="Palatino Linotype"/>
                <a:cs typeface="Palatino Linotype"/>
              </a:rPr>
              <a:t>“Intensity Stealing”. </a:t>
            </a:r>
            <a:r>
              <a:rPr sz="900" spc="-10" dirty="0">
                <a:latin typeface="Palatino Linotype"/>
                <a:cs typeface="Palatino Linotype"/>
              </a:rPr>
              <a:t>If the </a:t>
            </a:r>
            <a:r>
              <a:rPr sz="900" spc="-15" dirty="0">
                <a:latin typeface="Palatino Linotype"/>
                <a:cs typeface="Palatino Linotype"/>
              </a:rPr>
              <a:t>forbidden  excited </a:t>
            </a:r>
            <a:r>
              <a:rPr sz="900" spc="-10" dirty="0">
                <a:latin typeface="Palatino Linotype"/>
                <a:cs typeface="Palatino Linotype"/>
              </a:rPr>
              <a:t>term lies </a:t>
            </a:r>
            <a:r>
              <a:rPr sz="900" spc="-15" dirty="0">
                <a:latin typeface="Palatino Linotype"/>
                <a:cs typeface="Palatino Linotype"/>
              </a:rPr>
              <a:t>energetically nearby </a:t>
            </a:r>
            <a:r>
              <a:rPr sz="900" dirty="0">
                <a:latin typeface="Palatino Linotype"/>
                <a:cs typeface="Palatino Linotype"/>
              </a:rPr>
              <a:t>a </a:t>
            </a:r>
            <a:r>
              <a:rPr sz="900" spc="-10" dirty="0">
                <a:latin typeface="Palatino Linotype"/>
                <a:cs typeface="Palatino Linotype"/>
              </a:rPr>
              <a:t>fully </a:t>
            </a:r>
            <a:r>
              <a:rPr sz="900" spc="-15" dirty="0">
                <a:latin typeface="Palatino Linotype"/>
                <a:cs typeface="Palatino Linotype"/>
              </a:rPr>
              <a:t>allowed transition, </a:t>
            </a:r>
            <a:r>
              <a:rPr sz="900" spc="-10" dirty="0">
                <a:latin typeface="Palatino Linotype"/>
                <a:cs typeface="Palatino Linotype"/>
              </a:rPr>
              <a:t>it would </a:t>
            </a:r>
            <a:r>
              <a:rPr sz="900" spc="-15" dirty="0">
                <a:latin typeface="Palatino Linotype"/>
                <a:cs typeface="Palatino Linotype"/>
              </a:rPr>
              <a:t>produce </a:t>
            </a:r>
            <a:r>
              <a:rPr sz="900" dirty="0">
                <a:latin typeface="Palatino Linotype"/>
                <a:cs typeface="Palatino Linotype"/>
              </a:rPr>
              <a:t>a </a:t>
            </a:r>
            <a:r>
              <a:rPr sz="900" spc="-10" dirty="0">
                <a:latin typeface="Palatino Linotype"/>
                <a:cs typeface="Palatino Linotype"/>
              </a:rPr>
              <a:t>very  </a:t>
            </a:r>
            <a:r>
              <a:rPr sz="900" spc="-15" dirty="0">
                <a:latin typeface="Palatino Linotype"/>
                <a:cs typeface="Palatino Linotype"/>
              </a:rPr>
              <a:t>intense band. Intensity Stealing </a:t>
            </a:r>
            <a:r>
              <a:rPr sz="900" spc="-5" dirty="0">
                <a:latin typeface="Palatino Linotype"/>
                <a:cs typeface="Palatino Linotype"/>
              </a:rPr>
              <a:t>by </a:t>
            </a:r>
            <a:r>
              <a:rPr sz="900" spc="-15" dirty="0">
                <a:latin typeface="Palatino Linotype"/>
                <a:cs typeface="Palatino Linotype"/>
              </a:rPr>
              <a:t>this mechanism decreases </a:t>
            </a:r>
            <a:r>
              <a:rPr sz="900" spc="-10" dirty="0">
                <a:latin typeface="Palatino Linotype"/>
                <a:cs typeface="Palatino Linotype"/>
              </a:rPr>
              <a:t>in </a:t>
            </a:r>
            <a:r>
              <a:rPr sz="900" spc="-15" dirty="0">
                <a:latin typeface="Palatino Linotype"/>
                <a:cs typeface="Palatino Linotype"/>
              </a:rPr>
              <a:t>magnitude with  </a:t>
            </a:r>
            <a:r>
              <a:rPr sz="900" spc="-10" dirty="0">
                <a:latin typeface="Palatino Linotype"/>
                <a:cs typeface="Palatino Linotype"/>
              </a:rPr>
              <a:t>increasing energy </a:t>
            </a:r>
            <a:r>
              <a:rPr sz="900" spc="-15" dirty="0">
                <a:latin typeface="Palatino Linotype"/>
                <a:cs typeface="Palatino Linotype"/>
              </a:rPr>
              <a:t>separation </a:t>
            </a:r>
            <a:r>
              <a:rPr sz="900" spc="-10" dirty="0">
                <a:latin typeface="Palatino Linotype"/>
                <a:cs typeface="Palatino Linotype"/>
              </a:rPr>
              <a:t>between the </a:t>
            </a:r>
            <a:r>
              <a:rPr sz="900" spc="-15" dirty="0">
                <a:latin typeface="Palatino Linotype"/>
                <a:cs typeface="Palatino Linotype"/>
              </a:rPr>
              <a:t>excited </a:t>
            </a:r>
            <a:r>
              <a:rPr sz="900" spc="-10" dirty="0">
                <a:latin typeface="Palatino Linotype"/>
                <a:cs typeface="Palatino Linotype"/>
              </a:rPr>
              <a:t>term and the </a:t>
            </a:r>
            <a:r>
              <a:rPr sz="900" spc="-15" dirty="0">
                <a:latin typeface="Palatino Linotype"/>
                <a:cs typeface="Palatino Linotype"/>
              </a:rPr>
              <a:t>allowed</a:t>
            </a:r>
            <a:r>
              <a:rPr sz="900" spc="-165" dirty="0">
                <a:latin typeface="Palatino Linotype"/>
                <a:cs typeface="Palatino Linotype"/>
              </a:rPr>
              <a:t> </a:t>
            </a:r>
            <a:r>
              <a:rPr sz="900" spc="-15" dirty="0">
                <a:latin typeface="Palatino Linotype"/>
                <a:cs typeface="Palatino Linotype"/>
              </a:rPr>
              <a:t>level.</a:t>
            </a:r>
            <a:endParaRPr sz="900">
              <a:latin typeface="Palatino Linotype"/>
              <a:cs typeface="Palatino Linotyp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31190" y="611949"/>
            <a:ext cx="5033010" cy="4213225"/>
          </a:xfrm>
          <a:prstGeom prst="rect">
            <a:avLst/>
          </a:prstGeom>
        </p:spPr>
        <p:txBody>
          <a:bodyPr vert="horz" wrap="square" lIns="0" tIns="12700" rIns="0" bIns="0" rtlCol="0">
            <a:spAutoFit/>
          </a:bodyPr>
          <a:lstStyle/>
          <a:p>
            <a:pPr marL="2002155">
              <a:lnSpc>
                <a:spcPct val="100000"/>
              </a:lnSpc>
              <a:spcBef>
                <a:spcPts val="100"/>
              </a:spcBef>
            </a:pPr>
            <a:r>
              <a:rPr sz="750" spc="20" dirty="0">
                <a:latin typeface="Calibri"/>
                <a:cs typeface="Calibri"/>
              </a:rPr>
              <a:t>Electronic </a:t>
            </a:r>
            <a:r>
              <a:rPr sz="750" spc="25" dirty="0">
                <a:latin typeface="Calibri"/>
                <a:cs typeface="Calibri"/>
              </a:rPr>
              <a:t>(Absorption) Spectra </a:t>
            </a:r>
            <a:r>
              <a:rPr sz="750" spc="35" dirty="0">
                <a:latin typeface="Calibri"/>
                <a:cs typeface="Calibri"/>
              </a:rPr>
              <a:t>of </a:t>
            </a:r>
            <a:r>
              <a:rPr sz="750" spc="50" dirty="0">
                <a:latin typeface="Calibri"/>
                <a:cs typeface="Calibri"/>
              </a:rPr>
              <a:t>3d </a:t>
            </a:r>
            <a:r>
              <a:rPr sz="750" spc="25" dirty="0">
                <a:latin typeface="Calibri"/>
                <a:cs typeface="Calibri"/>
              </a:rPr>
              <a:t>Transition </a:t>
            </a:r>
            <a:r>
              <a:rPr sz="750" spc="30" dirty="0">
                <a:latin typeface="Calibri"/>
                <a:cs typeface="Calibri"/>
              </a:rPr>
              <a:t>Metal </a:t>
            </a:r>
            <a:r>
              <a:rPr sz="750" spc="35" dirty="0">
                <a:latin typeface="Calibri"/>
                <a:cs typeface="Calibri"/>
              </a:rPr>
              <a:t>Complexes</a:t>
            </a:r>
            <a:r>
              <a:rPr sz="750" spc="155" dirty="0">
                <a:latin typeface="Calibri"/>
                <a:cs typeface="Calibri"/>
              </a:rPr>
              <a:t> </a:t>
            </a:r>
            <a:r>
              <a:rPr sz="750" spc="50" dirty="0">
                <a:latin typeface="Calibri"/>
                <a:cs typeface="Calibri"/>
              </a:rPr>
              <a:t>11</a:t>
            </a:r>
            <a:endParaRPr sz="750">
              <a:latin typeface="Calibri"/>
              <a:cs typeface="Calibri"/>
            </a:endParaRPr>
          </a:p>
          <a:p>
            <a:pPr>
              <a:lnSpc>
                <a:spcPct val="100000"/>
              </a:lnSpc>
            </a:pPr>
            <a:endParaRPr sz="700">
              <a:latin typeface="Times New Roman"/>
              <a:cs typeface="Times New Roman"/>
            </a:endParaRPr>
          </a:p>
          <a:p>
            <a:pPr marL="228600" indent="-140335">
              <a:lnSpc>
                <a:spcPct val="100000"/>
              </a:lnSpc>
              <a:spcBef>
                <a:spcPts val="489"/>
              </a:spcBef>
              <a:buAutoNum type="arabicPeriod" startAt="9"/>
              <a:tabLst>
                <a:tab pos="229235" algn="l"/>
              </a:tabLst>
            </a:pPr>
            <a:r>
              <a:rPr sz="1100" b="1" spc="-5" dirty="0">
                <a:latin typeface="Palatino Linotype"/>
                <a:cs typeface="Palatino Linotype"/>
              </a:rPr>
              <a:t>Splitting of energy</a:t>
            </a:r>
            <a:r>
              <a:rPr sz="1100" b="1" dirty="0">
                <a:latin typeface="Palatino Linotype"/>
                <a:cs typeface="Palatino Linotype"/>
              </a:rPr>
              <a:t> </a:t>
            </a:r>
            <a:r>
              <a:rPr sz="1100" b="1" spc="-5" dirty="0">
                <a:latin typeface="Palatino Linotype"/>
                <a:cs typeface="Palatino Linotype"/>
              </a:rPr>
              <a:t>states</a:t>
            </a:r>
            <a:endParaRPr sz="1100">
              <a:latin typeface="Palatino Linotype"/>
              <a:cs typeface="Palatino Linotype"/>
            </a:endParaRPr>
          </a:p>
          <a:p>
            <a:pPr marL="88900" marR="254000" algn="just">
              <a:lnSpc>
                <a:spcPct val="112500"/>
              </a:lnSpc>
              <a:spcBef>
                <a:spcPts val="615"/>
              </a:spcBef>
            </a:pPr>
            <a:r>
              <a:rPr sz="900" spc="-5" dirty="0">
                <a:latin typeface="Palatino Linotype"/>
                <a:cs typeface="Palatino Linotype"/>
              </a:rPr>
              <a:t>The symbols </a:t>
            </a:r>
            <a:r>
              <a:rPr sz="900" b="1" spc="-5" dirty="0">
                <a:latin typeface="Palatino Linotype"/>
                <a:cs typeface="Palatino Linotype"/>
              </a:rPr>
              <a:t>A</a:t>
            </a:r>
            <a:r>
              <a:rPr sz="900" spc="-5" dirty="0">
                <a:latin typeface="Palatino Linotype"/>
                <a:cs typeface="Palatino Linotype"/>
              </a:rPr>
              <a:t>(or </a:t>
            </a:r>
            <a:r>
              <a:rPr sz="900" b="1" dirty="0">
                <a:latin typeface="Palatino Linotype"/>
                <a:cs typeface="Palatino Linotype"/>
              </a:rPr>
              <a:t>a</a:t>
            </a:r>
            <a:r>
              <a:rPr sz="900" dirty="0">
                <a:latin typeface="Palatino Linotype"/>
                <a:cs typeface="Palatino Linotype"/>
              </a:rPr>
              <a:t>) </a:t>
            </a:r>
            <a:r>
              <a:rPr sz="900" spc="-5" dirty="0">
                <a:latin typeface="Palatino Linotype"/>
                <a:cs typeface="Palatino Linotype"/>
              </a:rPr>
              <a:t>and </a:t>
            </a:r>
            <a:r>
              <a:rPr sz="900" b="1" dirty="0">
                <a:latin typeface="Palatino Linotype"/>
                <a:cs typeface="Palatino Linotype"/>
              </a:rPr>
              <a:t>B </a:t>
            </a:r>
            <a:r>
              <a:rPr sz="900" spc="-5" dirty="0">
                <a:latin typeface="Palatino Linotype"/>
                <a:cs typeface="Palatino Linotype"/>
              </a:rPr>
              <a:t>(or </a:t>
            </a:r>
            <a:r>
              <a:rPr sz="900" b="1" dirty="0">
                <a:latin typeface="Palatino Linotype"/>
                <a:cs typeface="Palatino Linotype"/>
              </a:rPr>
              <a:t>b</a:t>
            </a:r>
            <a:r>
              <a:rPr sz="900" dirty="0">
                <a:latin typeface="Palatino Linotype"/>
                <a:cs typeface="Palatino Linotype"/>
              </a:rPr>
              <a:t>) </a:t>
            </a:r>
            <a:r>
              <a:rPr sz="900" spc="-5" dirty="0">
                <a:latin typeface="Palatino Linotype"/>
                <a:cs typeface="Palatino Linotype"/>
              </a:rPr>
              <a:t>with any suffixes indicate wave functions </a:t>
            </a:r>
            <a:r>
              <a:rPr sz="900" dirty="0">
                <a:latin typeface="Palatino Linotype"/>
                <a:cs typeface="Palatino Linotype"/>
              </a:rPr>
              <a:t>which </a:t>
            </a:r>
            <a:r>
              <a:rPr sz="900" spc="-5" dirty="0">
                <a:latin typeface="Palatino Linotype"/>
                <a:cs typeface="Palatino Linotype"/>
              </a:rPr>
              <a:t>are </a:t>
            </a:r>
            <a:r>
              <a:rPr sz="900" dirty="0">
                <a:latin typeface="Palatino Linotype"/>
                <a:cs typeface="Palatino Linotype"/>
              </a:rPr>
              <a:t>singly  </a:t>
            </a:r>
            <a:r>
              <a:rPr sz="900" spc="-5" dirty="0">
                <a:latin typeface="Palatino Linotype"/>
                <a:cs typeface="Palatino Linotype"/>
              </a:rPr>
              <a:t>degenerate. Similarly </a:t>
            </a:r>
            <a:r>
              <a:rPr sz="900" b="1" dirty="0">
                <a:latin typeface="Palatino Linotype"/>
                <a:cs typeface="Palatino Linotype"/>
              </a:rPr>
              <a:t>E </a:t>
            </a:r>
            <a:r>
              <a:rPr sz="900" spc="-5" dirty="0">
                <a:latin typeface="Palatino Linotype"/>
                <a:cs typeface="Palatino Linotype"/>
              </a:rPr>
              <a:t>(or </a:t>
            </a:r>
            <a:r>
              <a:rPr sz="900" b="1" dirty="0">
                <a:latin typeface="Palatino Linotype"/>
                <a:cs typeface="Palatino Linotype"/>
              </a:rPr>
              <a:t>e</a:t>
            </a:r>
            <a:r>
              <a:rPr sz="900" dirty="0">
                <a:latin typeface="Palatino Linotype"/>
                <a:cs typeface="Palatino Linotype"/>
              </a:rPr>
              <a:t>) </a:t>
            </a:r>
            <a:r>
              <a:rPr sz="900" spc="-5" dirty="0">
                <a:latin typeface="Palatino Linotype"/>
                <a:cs typeface="Palatino Linotype"/>
              </a:rPr>
              <a:t>indicates double degeneracy and </a:t>
            </a:r>
            <a:r>
              <a:rPr sz="900" b="1" dirty="0">
                <a:latin typeface="Palatino Linotype"/>
                <a:cs typeface="Palatino Linotype"/>
              </a:rPr>
              <a:t>T </a:t>
            </a:r>
            <a:r>
              <a:rPr sz="900" spc="-5" dirty="0">
                <a:latin typeface="Palatino Linotype"/>
                <a:cs typeface="Palatino Linotype"/>
              </a:rPr>
              <a:t>(or </a:t>
            </a:r>
            <a:r>
              <a:rPr sz="900" b="1" dirty="0">
                <a:latin typeface="Palatino Linotype"/>
                <a:cs typeface="Palatino Linotype"/>
              </a:rPr>
              <a:t>t</a:t>
            </a:r>
            <a:r>
              <a:rPr sz="900" dirty="0">
                <a:latin typeface="Palatino Linotype"/>
                <a:cs typeface="Palatino Linotype"/>
              </a:rPr>
              <a:t>) </a:t>
            </a:r>
            <a:r>
              <a:rPr sz="900" spc="-5" dirty="0">
                <a:latin typeface="Palatino Linotype"/>
                <a:cs typeface="Palatino Linotype"/>
              </a:rPr>
              <a:t>indicates triple  degeneracy. Lower case symbols, </a:t>
            </a:r>
            <a:r>
              <a:rPr sz="900" b="1" spc="-5" dirty="0">
                <a:latin typeface="Palatino Linotype"/>
                <a:cs typeface="Palatino Linotype"/>
              </a:rPr>
              <a:t>a</a:t>
            </a:r>
            <a:r>
              <a:rPr sz="550" b="1" spc="-5" dirty="0">
                <a:latin typeface="Palatino Linotype"/>
                <a:cs typeface="Palatino Linotype"/>
              </a:rPr>
              <a:t>1g</a:t>
            </a:r>
            <a:r>
              <a:rPr sz="900" spc="-5" dirty="0">
                <a:latin typeface="Palatino Linotype"/>
                <a:cs typeface="Palatino Linotype"/>
              </a:rPr>
              <a:t>, </a:t>
            </a:r>
            <a:r>
              <a:rPr sz="900" b="1" spc="-5" dirty="0">
                <a:latin typeface="Palatino Linotype"/>
                <a:cs typeface="Palatino Linotype"/>
              </a:rPr>
              <a:t>a</a:t>
            </a:r>
            <a:r>
              <a:rPr sz="550" b="1" spc="-5" dirty="0">
                <a:latin typeface="Palatino Linotype"/>
                <a:cs typeface="Palatino Linotype"/>
              </a:rPr>
              <a:t>2g</a:t>
            </a:r>
            <a:r>
              <a:rPr sz="900" spc="-5" dirty="0">
                <a:latin typeface="Palatino Linotype"/>
                <a:cs typeface="Palatino Linotype"/>
              </a:rPr>
              <a:t>, </a:t>
            </a:r>
            <a:r>
              <a:rPr sz="900" b="1" spc="-5" dirty="0">
                <a:latin typeface="Palatino Linotype"/>
                <a:cs typeface="Palatino Linotype"/>
              </a:rPr>
              <a:t>e</a:t>
            </a:r>
            <a:r>
              <a:rPr sz="550" b="1" spc="-5" dirty="0">
                <a:latin typeface="Palatino Linotype"/>
                <a:cs typeface="Palatino Linotype"/>
              </a:rPr>
              <a:t>g</a:t>
            </a:r>
            <a:r>
              <a:rPr sz="900" spc="-5" dirty="0">
                <a:latin typeface="Palatino Linotype"/>
                <a:cs typeface="Palatino Linotype"/>
              </a:rPr>
              <a:t>, etc., are used to indicate electron wave  functions(orbitals) and upper case symbols are used to describe electronic energy levels.  Thus </a:t>
            </a:r>
            <a:r>
              <a:rPr sz="825" b="1" spc="-7" baseline="25252" dirty="0">
                <a:latin typeface="Palatino Linotype"/>
                <a:cs typeface="Palatino Linotype"/>
              </a:rPr>
              <a:t>2</a:t>
            </a:r>
            <a:r>
              <a:rPr sz="900" b="1" spc="-5" dirty="0">
                <a:latin typeface="Palatino Linotype"/>
                <a:cs typeface="Palatino Linotype"/>
              </a:rPr>
              <a:t>T</a:t>
            </a:r>
            <a:r>
              <a:rPr sz="550" b="1" spc="-5" dirty="0">
                <a:latin typeface="Palatino Linotype"/>
                <a:cs typeface="Palatino Linotype"/>
              </a:rPr>
              <a:t>2g </a:t>
            </a:r>
            <a:r>
              <a:rPr sz="900" spc="-5" dirty="0">
                <a:latin typeface="Palatino Linotype"/>
                <a:cs typeface="Palatino Linotype"/>
              </a:rPr>
              <a:t>means </a:t>
            </a:r>
            <a:r>
              <a:rPr sz="900" dirty="0">
                <a:latin typeface="Palatino Linotype"/>
                <a:cs typeface="Palatino Linotype"/>
              </a:rPr>
              <a:t>an </a:t>
            </a:r>
            <a:r>
              <a:rPr sz="900" spc="-5" dirty="0">
                <a:latin typeface="Palatino Linotype"/>
                <a:cs typeface="Palatino Linotype"/>
              </a:rPr>
              <a:t>energy level which is triply degenerate with respect to orbital state and  also doubly degenerate with respect to its spin state. Upper case symbols are also used  without any spin multiplicity term and they then refer to symmetry (ex., </a:t>
            </a:r>
            <a:r>
              <a:rPr sz="900" b="1" spc="-5" dirty="0">
                <a:latin typeface="Palatino Linotype"/>
                <a:cs typeface="Palatino Linotype"/>
              </a:rPr>
              <a:t>A</a:t>
            </a:r>
            <a:r>
              <a:rPr sz="550" b="1" spc="-5" dirty="0">
                <a:latin typeface="Palatino Linotype"/>
                <a:cs typeface="Palatino Linotype"/>
              </a:rPr>
              <a:t>1g </a:t>
            </a:r>
            <a:r>
              <a:rPr sz="900" spc="-5" dirty="0">
                <a:latin typeface="Palatino Linotype"/>
                <a:cs typeface="Palatino Linotype"/>
              </a:rPr>
              <a:t>symmetry). </a:t>
            </a:r>
            <a:r>
              <a:rPr sz="900" spc="-10" dirty="0">
                <a:latin typeface="Palatino Linotype"/>
                <a:cs typeface="Palatino Linotype"/>
              </a:rPr>
              <a:t>The  </a:t>
            </a:r>
            <a:r>
              <a:rPr sz="900" spc="-5" dirty="0">
                <a:latin typeface="Palatino Linotype"/>
                <a:cs typeface="Palatino Linotype"/>
              </a:rPr>
              <a:t>subscripts </a:t>
            </a:r>
            <a:r>
              <a:rPr sz="900" b="1" dirty="0">
                <a:latin typeface="Palatino Linotype"/>
                <a:cs typeface="Palatino Linotype"/>
              </a:rPr>
              <a:t>g </a:t>
            </a:r>
            <a:r>
              <a:rPr sz="900" spc="-5" dirty="0">
                <a:latin typeface="Palatino Linotype"/>
                <a:cs typeface="Palatino Linotype"/>
              </a:rPr>
              <a:t>and </a:t>
            </a:r>
            <a:r>
              <a:rPr sz="900" b="1" dirty="0">
                <a:latin typeface="Palatino Linotype"/>
                <a:cs typeface="Palatino Linotype"/>
              </a:rPr>
              <a:t>u </a:t>
            </a:r>
            <a:r>
              <a:rPr sz="900" spc="-5" dirty="0">
                <a:latin typeface="Palatino Linotype"/>
                <a:cs typeface="Palatino Linotype"/>
              </a:rPr>
              <a:t>indicate </a:t>
            </a:r>
            <a:r>
              <a:rPr sz="900" i="1" spc="-5" dirty="0">
                <a:latin typeface="Palatino Linotype"/>
                <a:cs typeface="Palatino Linotype"/>
              </a:rPr>
              <a:t>gerade </a:t>
            </a:r>
            <a:r>
              <a:rPr sz="900" spc="-5" dirty="0">
                <a:latin typeface="Palatino Linotype"/>
                <a:cs typeface="Palatino Linotype"/>
              </a:rPr>
              <a:t>(even) and </a:t>
            </a:r>
            <a:r>
              <a:rPr sz="900" i="1" spc="-5" dirty="0">
                <a:latin typeface="Palatino Linotype"/>
                <a:cs typeface="Palatino Linotype"/>
              </a:rPr>
              <a:t>ungerade</a:t>
            </a:r>
            <a:r>
              <a:rPr sz="900" i="1" dirty="0">
                <a:latin typeface="Palatino Linotype"/>
                <a:cs typeface="Palatino Linotype"/>
              </a:rPr>
              <a:t> </a:t>
            </a:r>
            <a:r>
              <a:rPr sz="900" spc="-5" dirty="0">
                <a:latin typeface="Palatino Linotype"/>
                <a:cs typeface="Palatino Linotype"/>
              </a:rPr>
              <a:t>(odd).</a:t>
            </a:r>
            <a:endParaRPr sz="900">
              <a:latin typeface="Palatino Linotype"/>
              <a:cs typeface="Palatino Linotype"/>
            </a:endParaRPr>
          </a:p>
          <a:p>
            <a:pPr marL="88900" marR="254000" indent="-635" algn="just">
              <a:lnSpc>
                <a:spcPct val="112599"/>
              </a:lnSpc>
              <a:spcBef>
                <a:spcPts val="595"/>
              </a:spcBef>
            </a:pPr>
            <a:r>
              <a:rPr sz="900" b="1" dirty="0">
                <a:latin typeface="Palatino Linotype"/>
                <a:cs typeface="Palatino Linotype"/>
              </a:rPr>
              <a:t>d </a:t>
            </a:r>
            <a:r>
              <a:rPr sz="900" spc="-5" dirty="0">
                <a:latin typeface="Palatino Linotype"/>
                <a:cs typeface="Palatino Linotype"/>
              </a:rPr>
              <a:t>orbitals split into two sets </a:t>
            </a:r>
            <a:r>
              <a:rPr sz="900" dirty="0">
                <a:latin typeface="Palatino Linotype"/>
                <a:cs typeface="Palatino Linotype"/>
              </a:rPr>
              <a:t>- </a:t>
            </a:r>
            <a:r>
              <a:rPr sz="900" b="1" dirty="0">
                <a:latin typeface="Palatino Linotype"/>
                <a:cs typeface="Palatino Linotype"/>
              </a:rPr>
              <a:t>t</a:t>
            </a:r>
            <a:r>
              <a:rPr sz="550" b="1" dirty="0">
                <a:latin typeface="Palatino Linotype"/>
                <a:cs typeface="Palatino Linotype"/>
              </a:rPr>
              <a:t>2g </a:t>
            </a:r>
            <a:r>
              <a:rPr sz="900" spc="-5" dirty="0">
                <a:latin typeface="Palatino Linotype"/>
                <a:cs typeface="Palatino Linotype"/>
              </a:rPr>
              <a:t>orbitals and </a:t>
            </a:r>
            <a:r>
              <a:rPr sz="900" b="1" dirty="0">
                <a:latin typeface="Palatino Linotype"/>
                <a:cs typeface="Palatino Linotype"/>
              </a:rPr>
              <a:t>e</a:t>
            </a:r>
            <a:r>
              <a:rPr sz="550" b="1" dirty="0">
                <a:latin typeface="Palatino Linotype"/>
                <a:cs typeface="Palatino Linotype"/>
              </a:rPr>
              <a:t>g </a:t>
            </a:r>
            <a:r>
              <a:rPr sz="900" spc="-5" dirty="0">
                <a:latin typeface="Palatino Linotype"/>
                <a:cs typeface="Palatino Linotype"/>
              </a:rPr>
              <a:t>orbitals under the influence crystal field.  These have </a:t>
            </a:r>
            <a:r>
              <a:rPr sz="900" b="1" spc="-5" dirty="0">
                <a:latin typeface="Palatino Linotype"/>
                <a:cs typeface="Palatino Linotype"/>
              </a:rPr>
              <a:t>T</a:t>
            </a:r>
            <a:r>
              <a:rPr sz="550" b="1" spc="-5" dirty="0">
                <a:latin typeface="Palatino Linotype"/>
                <a:cs typeface="Palatino Linotype"/>
              </a:rPr>
              <a:t>2g </a:t>
            </a:r>
            <a:r>
              <a:rPr sz="900" spc="-5" dirty="0">
                <a:latin typeface="Palatino Linotype"/>
                <a:cs typeface="Palatino Linotype"/>
              </a:rPr>
              <a:t>and </a:t>
            </a:r>
            <a:r>
              <a:rPr sz="900" b="1" dirty="0">
                <a:latin typeface="Palatino Linotype"/>
                <a:cs typeface="Palatino Linotype"/>
              </a:rPr>
              <a:t>E</a:t>
            </a:r>
            <a:r>
              <a:rPr sz="550" b="1" dirty="0">
                <a:latin typeface="Palatino Linotype"/>
                <a:cs typeface="Palatino Linotype"/>
              </a:rPr>
              <a:t>g </a:t>
            </a:r>
            <a:r>
              <a:rPr sz="900" spc="-5" dirty="0">
                <a:latin typeface="Palatino Linotype"/>
                <a:cs typeface="Palatino Linotype"/>
              </a:rPr>
              <a:t>symmetry respectively. Similarly </a:t>
            </a:r>
            <a:r>
              <a:rPr sz="900" b="1" dirty="0">
                <a:latin typeface="Palatino Linotype"/>
                <a:cs typeface="Palatino Linotype"/>
              </a:rPr>
              <a:t>f </a:t>
            </a:r>
            <a:r>
              <a:rPr sz="900" spc="-5" dirty="0">
                <a:latin typeface="Palatino Linotype"/>
                <a:cs typeface="Palatino Linotype"/>
              </a:rPr>
              <a:t>orbitals split into three sets </a:t>
            </a:r>
            <a:r>
              <a:rPr sz="900" dirty="0">
                <a:latin typeface="Palatino Linotype"/>
                <a:cs typeface="Palatino Linotype"/>
              </a:rPr>
              <a:t>- </a:t>
            </a:r>
            <a:r>
              <a:rPr sz="900" b="1" dirty="0">
                <a:latin typeface="Palatino Linotype"/>
                <a:cs typeface="Palatino Linotype"/>
              </a:rPr>
              <a:t>a</a:t>
            </a:r>
            <a:r>
              <a:rPr sz="550" b="1" dirty="0">
                <a:latin typeface="Palatino Linotype"/>
                <a:cs typeface="Palatino Linotype"/>
              </a:rPr>
              <a:t>2u  </a:t>
            </a:r>
            <a:r>
              <a:rPr sz="900" spc="-5" dirty="0">
                <a:latin typeface="Palatino Linotype"/>
                <a:cs typeface="Palatino Linotype"/>
              </a:rPr>
              <a:t>(</a:t>
            </a:r>
            <a:r>
              <a:rPr sz="900" b="1" spc="-5" dirty="0">
                <a:latin typeface="Palatino Linotype"/>
                <a:cs typeface="Palatino Linotype"/>
              </a:rPr>
              <a:t>f</a:t>
            </a:r>
            <a:r>
              <a:rPr sz="550" b="1" spc="-5" dirty="0">
                <a:latin typeface="Palatino Linotype"/>
                <a:cs typeface="Palatino Linotype"/>
              </a:rPr>
              <a:t>xyz</a:t>
            </a:r>
            <a:r>
              <a:rPr sz="900" spc="-5" dirty="0">
                <a:latin typeface="Palatino Linotype"/>
                <a:cs typeface="Palatino Linotype"/>
              </a:rPr>
              <a:t>) </a:t>
            </a:r>
            <a:r>
              <a:rPr sz="900" dirty="0">
                <a:latin typeface="Palatino Linotype"/>
                <a:cs typeface="Palatino Linotype"/>
              </a:rPr>
              <a:t>, </a:t>
            </a:r>
            <a:r>
              <a:rPr sz="900" b="1" dirty="0">
                <a:latin typeface="Palatino Linotype"/>
                <a:cs typeface="Palatino Linotype"/>
              </a:rPr>
              <a:t>t</a:t>
            </a:r>
            <a:r>
              <a:rPr sz="550" b="1" dirty="0">
                <a:latin typeface="Palatino Linotype"/>
                <a:cs typeface="Palatino Linotype"/>
              </a:rPr>
              <a:t>2u </a:t>
            </a:r>
            <a:r>
              <a:rPr sz="900" spc="-5" dirty="0">
                <a:latin typeface="Palatino Linotype"/>
                <a:cs typeface="Palatino Linotype"/>
              </a:rPr>
              <a:t>(</a:t>
            </a:r>
            <a:r>
              <a:rPr sz="900" b="1" spc="-5" dirty="0">
                <a:latin typeface="Palatino Linotype"/>
                <a:cs typeface="Palatino Linotype"/>
              </a:rPr>
              <a:t>f</a:t>
            </a:r>
            <a:r>
              <a:rPr sz="550" b="1" spc="-5" dirty="0">
                <a:latin typeface="Palatino Linotype"/>
                <a:cs typeface="Palatino Linotype"/>
              </a:rPr>
              <a:t>x (y</a:t>
            </a:r>
            <a:r>
              <a:rPr sz="825" b="1" spc="-7" baseline="25252" dirty="0">
                <a:latin typeface="Palatino Linotype"/>
                <a:cs typeface="Palatino Linotype"/>
              </a:rPr>
              <a:t>2</a:t>
            </a:r>
            <a:r>
              <a:rPr sz="550" b="1" spc="-5" dirty="0">
                <a:latin typeface="Palatino Linotype"/>
                <a:cs typeface="Palatino Linotype"/>
              </a:rPr>
              <a:t>- z</a:t>
            </a:r>
            <a:r>
              <a:rPr sz="825" b="1" spc="-7" baseline="25252" dirty="0">
                <a:latin typeface="Palatino Linotype"/>
                <a:cs typeface="Palatino Linotype"/>
              </a:rPr>
              <a:t>2</a:t>
            </a:r>
            <a:r>
              <a:rPr sz="550" b="1" spc="-5" dirty="0">
                <a:latin typeface="Palatino Linotype"/>
                <a:cs typeface="Palatino Linotype"/>
              </a:rPr>
              <a:t>) </a:t>
            </a:r>
            <a:r>
              <a:rPr sz="900" dirty="0">
                <a:latin typeface="Palatino Linotype"/>
                <a:cs typeface="Palatino Linotype"/>
              </a:rPr>
              <a:t>, </a:t>
            </a:r>
            <a:r>
              <a:rPr sz="900" b="1" spc="-5" dirty="0">
                <a:latin typeface="Palatino Linotype"/>
                <a:cs typeface="Palatino Linotype"/>
              </a:rPr>
              <a:t>f</a:t>
            </a:r>
            <a:r>
              <a:rPr sz="550" b="1" spc="-5" dirty="0">
                <a:latin typeface="Palatino Linotype"/>
                <a:cs typeface="Palatino Linotype"/>
              </a:rPr>
              <a:t>y (z</a:t>
            </a:r>
            <a:r>
              <a:rPr sz="825" b="1" spc="-7" baseline="25252" dirty="0">
                <a:latin typeface="Palatino Linotype"/>
                <a:cs typeface="Palatino Linotype"/>
              </a:rPr>
              <a:t>2</a:t>
            </a:r>
            <a:r>
              <a:rPr sz="550" b="1" spc="-5" dirty="0">
                <a:latin typeface="Palatino Linotype"/>
                <a:cs typeface="Palatino Linotype"/>
              </a:rPr>
              <a:t>-x</a:t>
            </a:r>
            <a:r>
              <a:rPr sz="825" b="1" spc="-7" baseline="25252" dirty="0">
                <a:latin typeface="Palatino Linotype"/>
                <a:cs typeface="Palatino Linotype"/>
              </a:rPr>
              <a:t>2</a:t>
            </a:r>
            <a:r>
              <a:rPr sz="550" b="1" spc="-5" dirty="0">
                <a:latin typeface="Palatino Linotype"/>
                <a:cs typeface="Palatino Linotype"/>
              </a:rPr>
              <a:t>), </a:t>
            </a:r>
            <a:r>
              <a:rPr sz="900" b="1" spc="-5" dirty="0">
                <a:latin typeface="Palatino Linotype"/>
                <a:cs typeface="Palatino Linotype"/>
              </a:rPr>
              <a:t>f</a:t>
            </a:r>
            <a:r>
              <a:rPr sz="550" b="1" spc="-5" dirty="0">
                <a:latin typeface="Palatino Linotype"/>
                <a:cs typeface="Palatino Linotype"/>
              </a:rPr>
              <a:t>z (x</a:t>
            </a:r>
            <a:r>
              <a:rPr sz="825" b="1" spc="-7" baseline="25252" dirty="0">
                <a:latin typeface="Palatino Linotype"/>
                <a:cs typeface="Palatino Linotype"/>
              </a:rPr>
              <a:t>2</a:t>
            </a:r>
            <a:r>
              <a:rPr sz="550" b="1" spc="-5" dirty="0">
                <a:latin typeface="Palatino Linotype"/>
                <a:cs typeface="Palatino Linotype"/>
              </a:rPr>
              <a:t>-y</a:t>
            </a:r>
            <a:r>
              <a:rPr sz="825" b="1" spc="-7" baseline="25252" dirty="0">
                <a:latin typeface="Palatino Linotype"/>
                <a:cs typeface="Palatino Linotype"/>
              </a:rPr>
              <a:t>2</a:t>
            </a:r>
            <a:r>
              <a:rPr sz="550" spc="-5" dirty="0">
                <a:latin typeface="Palatino Linotype"/>
                <a:cs typeface="Palatino Linotype"/>
              </a:rPr>
              <a:t>) </a:t>
            </a:r>
            <a:r>
              <a:rPr sz="900" spc="-5" dirty="0">
                <a:latin typeface="Palatino Linotype"/>
                <a:cs typeface="Palatino Linotype"/>
              </a:rPr>
              <a:t>and </a:t>
            </a:r>
            <a:r>
              <a:rPr sz="900" b="1" dirty="0">
                <a:latin typeface="Palatino Linotype"/>
                <a:cs typeface="Palatino Linotype"/>
              </a:rPr>
              <a:t>t</a:t>
            </a:r>
            <a:r>
              <a:rPr sz="550" b="1" dirty="0">
                <a:latin typeface="Palatino Linotype"/>
                <a:cs typeface="Palatino Linotype"/>
              </a:rPr>
              <a:t>1u </a:t>
            </a:r>
            <a:r>
              <a:rPr sz="900" dirty="0">
                <a:latin typeface="Palatino Linotype"/>
                <a:cs typeface="Palatino Linotype"/>
              </a:rPr>
              <a:t>( </a:t>
            </a:r>
            <a:r>
              <a:rPr sz="900" b="1" spc="-5" dirty="0">
                <a:latin typeface="Palatino Linotype"/>
                <a:cs typeface="Palatino Linotype"/>
              </a:rPr>
              <a:t>f</a:t>
            </a:r>
            <a:r>
              <a:rPr sz="550" b="1" spc="-5" dirty="0">
                <a:latin typeface="Palatino Linotype"/>
                <a:cs typeface="Palatino Linotype"/>
              </a:rPr>
              <a:t>x</a:t>
            </a:r>
            <a:r>
              <a:rPr sz="825" b="1" spc="-7" baseline="25252" dirty="0">
                <a:latin typeface="Palatino Linotype"/>
                <a:cs typeface="Palatino Linotype"/>
              </a:rPr>
              <a:t>3 </a:t>
            </a:r>
            <a:r>
              <a:rPr sz="900" dirty="0">
                <a:latin typeface="Palatino Linotype"/>
                <a:cs typeface="Palatino Linotype"/>
              </a:rPr>
              <a:t>, </a:t>
            </a:r>
            <a:r>
              <a:rPr sz="900" b="1" spc="-5" dirty="0">
                <a:latin typeface="Palatino Linotype"/>
                <a:cs typeface="Palatino Linotype"/>
              </a:rPr>
              <a:t>f</a:t>
            </a:r>
            <a:r>
              <a:rPr sz="550" b="1" spc="-5" dirty="0">
                <a:latin typeface="Palatino Linotype"/>
                <a:cs typeface="Palatino Linotype"/>
              </a:rPr>
              <a:t>y</a:t>
            </a:r>
            <a:r>
              <a:rPr sz="825" b="1" spc="-7" baseline="25252" dirty="0">
                <a:latin typeface="Palatino Linotype"/>
                <a:cs typeface="Palatino Linotype"/>
              </a:rPr>
              <a:t>3 </a:t>
            </a:r>
            <a:r>
              <a:rPr sz="900" dirty="0">
                <a:latin typeface="Palatino Linotype"/>
                <a:cs typeface="Palatino Linotype"/>
              </a:rPr>
              <a:t>, </a:t>
            </a:r>
            <a:r>
              <a:rPr sz="900" b="1" spc="-5" dirty="0">
                <a:latin typeface="Palatino Linotype"/>
                <a:cs typeface="Palatino Linotype"/>
              </a:rPr>
              <a:t>f</a:t>
            </a:r>
            <a:r>
              <a:rPr sz="550" b="1" spc="-5" dirty="0">
                <a:latin typeface="Palatino Linotype"/>
                <a:cs typeface="Palatino Linotype"/>
              </a:rPr>
              <a:t>z</a:t>
            </a:r>
            <a:r>
              <a:rPr sz="825" b="1" spc="-7" baseline="25252" dirty="0">
                <a:latin typeface="Palatino Linotype"/>
                <a:cs typeface="Palatino Linotype"/>
              </a:rPr>
              <a:t>3</a:t>
            </a:r>
            <a:r>
              <a:rPr sz="900" spc="-5" dirty="0">
                <a:latin typeface="Palatino Linotype"/>
                <a:cs typeface="Palatino Linotype"/>
              </a:rPr>
              <a:t>). These have symmetries </a:t>
            </a:r>
            <a:r>
              <a:rPr sz="900" b="1" spc="-5" dirty="0">
                <a:latin typeface="Palatino Linotype"/>
                <a:cs typeface="Palatino Linotype"/>
              </a:rPr>
              <a:t>A</a:t>
            </a:r>
            <a:r>
              <a:rPr sz="550" b="1" spc="-5" dirty="0">
                <a:latin typeface="Palatino Linotype"/>
                <a:cs typeface="Palatino Linotype"/>
              </a:rPr>
              <a:t>2u</a:t>
            </a:r>
            <a:r>
              <a:rPr sz="900" spc="-5" dirty="0">
                <a:latin typeface="Palatino Linotype"/>
                <a:cs typeface="Palatino Linotype"/>
              </a:rPr>
              <a:t>, </a:t>
            </a:r>
            <a:r>
              <a:rPr sz="900" b="1" spc="-5" dirty="0">
                <a:latin typeface="Palatino Linotype"/>
                <a:cs typeface="Palatino Linotype"/>
              </a:rPr>
              <a:t>T</a:t>
            </a:r>
            <a:r>
              <a:rPr sz="550" b="1" spc="-5" dirty="0">
                <a:latin typeface="Palatino Linotype"/>
                <a:cs typeface="Palatino Linotype"/>
              </a:rPr>
              <a:t>2u </a:t>
            </a:r>
            <a:r>
              <a:rPr sz="900" spc="-5" dirty="0">
                <a:latin typeface="Palatino Linotype"/>
                <a:cs typeface="Palatino Linotype"/>
              </a:rPr>
              <a:t>and </a:t>
            </a:r>
            <a:r>
              <a:rPr sz="900" b="1" spc="-5" dirty="0">
                <a:latin typeface="Palatino Linotype"/>
                <a:cs typeface="Palatino Linotype"/>
              </a:rPr>
              <a:t>T</a:t>
            </a:r>
            <a:r>
              <a:rPr sz="550" b="1" spc="-5" dirty="0">
                <a:latin typeface="Palatino Linotype"/>
                <a:cs typeface="Palatino Linotype"/>
              </a:rPr>
              <a:t>1u  </a:t>
            </a:r>
            <a:r>
              <a:rPr sz="900" spc="-5" dirty="0">
                <a:latin typeface="Palatino Linotype"/>
                <a:cs typeface="Palatino Linotype"/>
              </a:rPr>
              <a:t>respectively.</a:t>
            </a:r>
            <a:endParaRPr sz="900">
              <a:latin typeface="Palatino Linotype"/>
              <a:cs typeface="Palatino Linotype"/>
            </a:endParaRPr>
          </a:p>
          <a:p>
            <a:pPr marL="88900" marR="254635" algn="just">
              <a:lnSpc>
                <a:spcPct val="112500"/>
              </a:lnSpc>
              <a:spcBef>
                <a:spcPts val="590"/>
              </a:spcBef>
            </a:pPr>
            <a:r>
              <a:rPr sz="900" spc="5" dirty="0">
                <a:latin typeface="Palatino Linotype"/>
                <a:cs typeface="Palatino Linotype"/>
              </a:rPr>
              <a:t>Splitting </a:t>
            </a:r>
            <a:r>
              <a:rPr sz="900" dirty="0">
                <a:latin typeface="Palatino Linotype"/>
                <a:cs typeface="Palatino Linotype"/>
              </a:rPr>
              <a:t>of </a:t>
            </a:r>
            <a:r>
              <a:rPr sz="900" b="1" dirty="0">
                <a:latin typeface="Palatino Linotype"/>
                <a:cs typeface="Palatino Linotype"/>
              </a:rPr>
              <a:t>D </a:t>
            </a:r>
            <a:r>
              <a:rPr sz="900" spc="5" dirty="0">
                <a:latin typeface="Palatino Linotype"/>
                <a:cs typeface="Palatino Linotype"/>
              </a:rPr>
              <a:t>state parallels </a:t>
            </a:r>
            <a:r>
              <a:rPr sz="900" dirty="0">
                <a:latin typeface="Palatino Linotype"/>
                <a:cs typeface="Palatino Linotype"/>
              </a:rPr>
              <a:t>the </a:t>
            </a:r>
            <a:r>
              <a:rPr sz="900" spc="5" dirty="0">
                <a:latin typeface="Palatino Linotype"/>
                <a:cs typeface="Palatino Linotype"/>
              </a:rPr>
              <a:t>splitting of </a:t>
            </a:r>
            <a:r>
              <a:rPr sz="900" b="1" dirty="0">
                <a:latin typeface="Palatino Linotype"/>
                <a:cs typeface="Palatino Linotype"/>
              </a:rPr>
              <a:t>d </a:t>
            </a:r>
            <a:r>
              <a:rPr sz="900" spc="5" dirty="0">
                <a:latin typeface="Palatino Linotype"/>
                <a:cs typeface="Palatino Linotype"/>
              </a:rPr>
              <a:t>orbitals and splitting </a:t>
            </a:r>
            <a:r>
              <a:rPr sz="900" dirty="0">
                <a:latin typeface="Palatino Linotype"/>
                <a:cs typeface="Palatino Linotype"/>
              </a:rPr>
              <a:t>of </a:t>
            </a:r>
            <a:r>
              <a:rPr sz="900" b="1" dirty="0">
                <a:latin typeface="Palatino Linotype"/>
                <a:cs typeface="Palatino Linotype"/>
              </a:rPr>
              <a:t>F </a:t>
            </a:r>
            <a:r>
              <a:rPr sz="900" spc="5" dirty="0">
                <a:latin typeface="Palatino Linotype"/>
                <a:cs typeface="Palatino Linotype"/>
              </a:rPr>
              <a:t>state splits  parallels splitting of </a:t>
            </a:r>
            <a:r>
              <a:rPr sz="900" b="1" dirty="0">
                <a:latin typeface="Palatino Linotype"/>
                <a:cs typeface="Palatino Linotype"/>
              </a:rPr>
              <a:t>f </a:t>
            </a:r>
            <a:r>
              <a:rPr sz="900" spc="5" dirty="0">
                <a:latin typeface="Palatino Linotype"/>
                <a:cs typeface="Palatino Linotype"/>
              </a:rPr>
              <a:t>orbitals. </a:t>
            </a:r>
            <a:r>
              <a:rPr sz="900" dirty="0">
                <a:latin typeface="Palatino Linotype"/>
                <a:cs typeface="Palatino Linotype"/>
              </a:rPr>
              <a:t>For </a:t>
            </a:r>
            <a:r>
              <a:rPr sz="900" spc="5" dirty="0">
                <a:latin typeface="Palatino Linotype"/>
                <a:cs typeface="Palatino Linotype"/>
              </a:rPr>
              <a:t>example, </a:t>
            </a:r>
            <a:r>
              <a:rPr sz="900" b="1" dirty="0">
                <a:latin typeface="Palatino Linotype"/>
                <a:cs typeface="Palatino Linotype"/>
              </a:rPr>
              <a:t>F </a:t>
            </a:r>
            <a:r>
              <a:rPr sz="900" spc="5" dirty="0">
                <a:latin typeface="Palatino Linotype"/>
                <a:cs typeface="Palatino Linotype"/>
              </a:rPr>
              <a:t>state splits into </a:t>
            </a:r>
            <a:r>
              <a:rPr sz="900" spc="10" dirty="0">
                <a:latin typeface="Palatino Linotype"/>
                <a:cs typeface="Palatino Linotype"/>
              </a:rPr>
              <a:t>either </a:t>
            </a:r>
            <a:r>
              <a:rPr sz="900" b="1" dirty="0">
                <a:latin typeface="Palatino Linotype"/>
                <a:cs typeface="Palatino Linotype"/>
              </a:rPr>
              <a:t>T</a:t>
            </a:r>
            <a:r>
              <a:rPr sz="550" b="1" dirty="0">
                <a:latin typeface="Palatino Linotype"/>
                <a:cs typeface="Palatino Linotype"/>
              </a:rPr>
              <a:t>1u</a:t>
            </a:r>
            <a:r>
              <a:rPr sz="900" dirty="0">
                <a:latin typeface="Palatino Linotype"/>
                <a:cs typeface="Palatino Linotype"/>
              </a:rPr>
              <a:t>, </a:t>
            </a:r>
            <a:r>
              <a:rPr sz="900" b="1" spc="5" dirty="0">
                <a:latin typeface="Palatino Linotype"/>
                <a:cs typeface="Palatino Linotype"/>
              </a:rPr>
              <a:t>T</a:t>
            </a:r>
            <a:r>
              <a:rPr sz="550" b="1" spc="5" dirty="0">
                <a:latin typeface="Palatino Linotype"/>
                <a:cs typeface="Palatino Linotype"/>
              </a:rPr>
              <a:t>2u </a:t>
            </a:r>
            <a:r>
              <a:rPr sz="900" spc="5" dirty="0">
                <a:latin typeface="Palatino Linotype"/>
                <a:cs typeface="Palatino Linotype"/>
              </a:rPr>
              <a:t>and </a:t>
            </a:r>
            <a:r>
              <a:rPr sz="900" b="1" spc="5" dirty="0">
                <a:latin typeface="Palatino Linotype"/>
                <a:cs typeface="Palatino Linotype"/>
              </a:rPr>
              <a:t>A</a:t>
            </a:r>
            <a:r>
              <a:rPr sz="550" b="1" spc="5" dirty="0">
                <a:latin typeface="Palatino Linotype"/>
                <a:cs typeface="Palatino Linotype"/>
              </a:rPr>
              <a:t>2u </a:t>
            </a:r>
            <a:r>
              <a:rPr sz="900" spc="5" dirty="0">
                <a:latin typeface="Palatino Linotype"/>
                <a:cs typeface="Palatino Linotype"/>
              </a:rPr>
              <a:t>or  </a:t>
            </a:r>
            <a:r>
              <a:rPr sz="900" b="1" spc="5" dirty="0">
                <a:latin typeface="Palatino Linotype"/>
                <a:cs typeface="Palatino Linotype"/>
              </a:rPr>
              <a:t>T</a:t>
            </a:r>
            <a:r>
              <a:rPr sz="550" b="1" spc="5" dirty="0">
                <a:latin typeface="Palatino Linotype"/>
                <a:cs typeface="Palatino Linotype"/>
              </a:rPr>
              <a:t>1g</a:t>
            </a:r>
            <a:r>
              <a:rPr sz="900" spc="5" dirty="0">
                <a:latin typeface="Palatino Linotype"/>
                <a:cs typeface="Palatino Linotype"/>
              </a:rPr>
              <a:t>, </a:t>
            </a:r>
            <a:r>
              <a:rPr sz="900" b="1" spc="5" dirty="0">
                <a:latin typeface="Palatino Linotype"/>
                <a:cs typeface="Palatino Linotype"/>
              </a:rPr>
              <a:t>T</a:t>
            </a:r>
            <a:r>
              <a:rPr sz="550" b="1" spc="5" dirty="0">
                <a:latin typeface="Palatino Linotype"/>
                <a:cs typeface="Palatino Linotype"/>
              </a:rPr>
              <a:t>2g </a:t>
            </a:r>
            <a:r>
              <a:rPr sz="900" spc="5" dirty="0">
                <a:latin typeface="Palatino Linotype"/>
                <a:cs typeface="Palatino Linotype"/>
              </a:rPr>
              <a:t>and </a:t>
            </a:r>
            <a:r>
              <a:rPr sz="900" b="1" spc="5" dirty="0">
                <a:latin typeface="Palatino Linotype"/>
                <a:cs typeface="Palatino Linotype"/>
              </a:rPr>
              <a:t>A</a:t>
            </a:r>
            <a:r>
              <a:rPr sz="550" b="1" spc="5" dirty="0">
                <a:latin typeface="Palatino Linotype"/>
                <a:cs typeface="Palatino Linotype"/>
              </a:rPr>
              <a:t>2g </a:t>
            </a:r>
            <a:r>
              <a:rPr sz="900" spc="5" dirty="0">
                <a:latin typeface="Palatino Linotype"/>
                <a:cs typeface="Palatino Linotype"/>
              </a:rPr>
              <a:t>sub-sets. Which </a:t>
            </a:r>
            <a:r>
              <a:rPr sz="900" dirty="0">
                <a:latin typeface="Palatino Linotype"/>
                <a:cs typeface="Palatino Linotype"/>
              </a:rPr>
              <a:t>of </a:t>
            </a:r>
            <a:r>
              <a:rPr sz="900" spc="5" dirty="0">
                <a:latin typeface="Palatino Linotype"/>
                <a:cs typeface="Palatino Linotype"/>
              </a:rPr>
              <a:t>these </a:t>
            </a:r>
            <a:r>
              <a:rPr sz="900" dirty="0">
                <a:latin typeface="Palatino Linotype"/>
                <a:cs typeface="Palatino Linotype"/>
              </a:rPr>
              <a:t>is </a:t>
            </a:r>
            <a:r>
              <a:rPr sz="900" spc="5" dirty="0">
                <a:latin typeface="Palatino Linotype"/>
                <a:cs typeface="Palatino Linotype"/>
              </a:rPr>
              <a:t>correct </a:t>
            </a:r>
            <a:r>
              <a:rPr sz="900" dirty="0">
                <a:latin typeface="Palatino Linotype"/>
                <a:cs typeface="Palatino Linotype"/>
              </a:rPr>
              <a:t>is </a:t>
            </a:r>
            <a:r>
              <a:rPr sz="900" spc="5" dirty="0">
                <a:latin typeface="Palatino Linotype"/>
                <a:cs typeface="Palatino Linotype"/>
              </a:rPr>
              <a:t>determined by </a:t>
            </a:r>
            <a:r>
              <a:rPr sz="900" b="1" dirty="0">
                <a:latin typeface="Palatino Linotype"/>
                <a:cs typeface="Palatino Linotype"/>
              </a:rPr>
              <a:t>g </a:t>
            </a:r>
            <a:r>
              <a:rPr sz="900" spc="5" dirty="0">
                <a:latin typeface="Palatino Linotype"/>
                <a:cs typeface="Palatino Linotype"/>
              </a:rPr>
              <a:t>or </a:t>
            </a:r>
            <a:r>
              <a:rPr sz="900" b="1" dirty="0">
                <a:latin typeface="Palatino Linotype"/>
                <a:cs typeface="Palatino Linotype"/>
              </a:rPr>
              <a:t>u </a:t>
            </a:r>
            <a:r>
              <a:rPr sz="900" spc="5" dirty="0">
                <a:latin typeface="Palatino Linotype"/>
                <a:cs typeface="Palatino Linotype"/>
              </a:rPr>
              <a:t>nature </a:t>
            </a:r>
            <a:r>
              <a:rPr sz="900" dirty="0">
                <a:latin typeface="Palatino Linotype"/>
                <a:cs typeface="Palatino Linotype"/>
              </a:rPr>
              <a:t>of </a:t>
            </a:r>
            <a:r>
              <a:rPr sz="900" spc="5" dirty="0">
                <a:latin typeface="Palatino Linotype"/>
                <a:cs typeface="Palatino Linotype"/>
              </a:rPr>
              <a:t>the  configuration </a:t>
            </a:r>
            <a:r>
              <a:rPr sz="900" spc="10" dirty="0">
                <a:latin typeface="Palatino Linotype"/>
                <a:cs typeface="Palatino Linotype"/>
              </a:rPr>
              <a:t>from </a:t>
            </a:r>
            <a:r>
              <a:rPr sz="900" spc="5" dirty="0">
                <a:latin typeface="Palatino Linotype"/>
                <a:cs typeface="Palatino Linotype"/>
              </a:rPr>
              <a:t>which </a:t>
            </a:r>
            <a:r>
              <a:rPr sz="900" b="1" dirty="0">
                <a:latin typeface="Palatino Linotype"/>
                <a:cs typeface="Palatino Linotype"/>
              </a:rPr>
              <a:t>F </a:t>
            </a:r>
            <a:r>
              <a:rPr sz="900" spc="5" dirty="0">
                <a:latin typeface="Palatino Linotype"/>
                <a:cs typeface="Palatino Linotype"/>
              </a:rPr>
              <a:t>state </a:t>
            </a:r>
            <a:r>
              <a:rPr sz="900" dirty="0">
                <a:latin typeface="Palatino Linotype"/>
                <a:cs typeface="Palatino Linotype"/>
              </a:rPr>
              <a:t>is </a:t>
            </a:r>
            <a:r>
              <a:rPr sz="900" spc="5" dirty="0">
                <a:latin typeface="Palatino Linotype"/>
                <a:cs typeface="Palatino Linotype"/>
              </a:rPr>
              <a:t>derived. Since </a:t>
            </a:r>
            <a:r>
              <a:rPr sz="900" b="1" dirty="0">
                <a:latin typeface="Palatino Linotype"/>
                <a:cs typeface="Palatino Linotype"/>
              </a:rPr>
              <a:t>f </a:t>
            </a:r>
            <a:r>
              <a:rPr sz="900" spc="5" dirty="0">
                <a:latin typeface="Palatino Linotype"/>
                <a:cs typeface="Palatino Linotype"/>
              </a:rPr>
              <a:t>orbitals </a:t>
            </a:r>
            <a:r>
              <a:rPr sz="900" dirty="0">
                <a:latin typeface="Palatino Linotype"/>
                <a:cs typeface="Palatino Linotype"/>
              </a:rPr>
              <a:t>are </a:t>
            </a:r>
            <a:r>
              <a:rPr sz="900" b="1" dirty="0">
                <a:latin typeface="Palatino Linotype"/>
                <a:cs typeface="Palatino Linotype"/>
              </a:rPr>
              <a:t>u </a:t>
            </a:r>
            <a:r>
              <a:rPr sz="900" spc="5" dirty="0">
                <a:latin typeface="Palatino Linotype"/>
                <a:cs typeface="Palatino Linotype"/>
              </a:rPr>
              <a:t>in character </a:t>
            </a:r>
            <a:r>
              <a:rPr sz="825" b="1" spc="7" baseline="25252" dirty="0">
                <a:latin typeface="Palatino Linotype"/>
                <a:cs typeface="Palatino Linotype"/>
              </a:rPr>
              <a:t>2</a:t>
            </a:r>
            <a:r>
              <a:rPr sz="900" b="1" spc="5" dirty="0">
                <a:latin typeface="Palatino Linotype"/>
                <a:cs typeface="Palatino Linotype"/>
              </a:rPr>
              <a:t>F </a:t>
            </a:r>
            <a:r>
              <a:rPr sz="900" spc="5" dirty="0">
                <a:latin typeface="Palatino Linotype"/>
                <a:cs typeface="Palatino Linotype"/>
              </a:rPr>
              <a:t>state  corresponding </a:t>
            </a:r>
            <a:r>
              <a:rPr sz="900" dirty="0">
                <a:latin typeface="Palatino Linotype"/>
                <a:cs typeface="Palatino Linotype"/>
              </a:rPr>
              <a:t>to </a:t>
            </a:r>
            <a:r>
              <a:rPr sz="900" b="1" dirty="0">
                <a:latin typeface="Palatino Linotype"/>
                <a:cs typeface="Palatino Linotype"/>
              </a:rPr>
              <a:t>f</a:t>
            </a:r>
            <a:r>
              <a:rPr sz="825" b="1" baseline="25252" dirty="0">
                <a:latin typeface="Palatino Linotype"/>
                <a:cs typeface="Palatino Linotype"/>
              </a:rPr>
              <a:t>1 </a:t>
            </a:r>
            <a:r>
              <a:rPr sz="900" spc="5" dirty="0">
                <a:latin typeface="Palatino Linotype"/>
                <a:cs typeface="Palatino Linotype"/>
              </a:rPr>
              <a:t>configuration splits into </a:t>
            </a:r>
            <a:r>
              <a:rPr sz="825" b="1" spc="7" baseline="25252" dirty="0">
                <a:latin typeface="Palatino Linotype"/>
                <a:cs typeface="Palatino Linotype"/>
              </a:rPr>
              <a:t>2</a:t>
            </a:r>
            <a:r>
              <a:rPr sz="900" b="1" spc="5" dirty="0">
                <a:latin typeface="Palatino Linotype"/>
                <a:cs typeface="Palatino Linotype"/>
              </a:rPr>
              <a:t>T</a:t>
            </a:r>
            <a:r>
              <a:rPr sz="550" b="1" spc="5" dirty="0">
                <a:latin typeface="Palatino Linotype"/>
                <a:cs typeface="Palatino Linotype"/>
              </a:rPr>
              <a:t>1u</a:t>
            </a:r>
            <a:r>
              <a:rPr sz="900" spc="5" dirty="0">
                <a:latin typeface="Palatino Linotype"/>
                <a:cs typeface="Palatino Linotype"/>
              </a:rPr>
              <a:t>, </a:t>
            </a:r>
            <a:r>
              <a:rPr sz="825" b="1" spc="7" baseline="25252" dirty="0">
                <a:latin typeface="Palatino Linotype"/>
                <a:cs typeface="Palatino Linotype"/>
              </a:rPr>
              <a:t>2</a:t>
            </a:r>
            <a:r>
              <a:rPr sz="900" b="1" spc="5" dirty="0">
                <a:latin typeface="Palatino Linotype"/>
                <a:cs typeface="Palatino Linotype"/>
              </a:rPr>
              <a:t>T</a:t>
            </a:r>
            <a:r>
              <a:rPr sz="550" b="1" spc="5" dirty="0">
                <a:latin typeface="Palatino Linotype"/>
                <a:cs typeface="Palatino Linotype"/>
              </a:rPr>
              <a:t>2u</a:t>
            </a:r>
            <a:r>
              <a:rPr sz="900" spc="5" dirty="0">
                <a:latin typeface="Palatino Linotype"/>
                <a:cs typeface="Palatino Linotype"/>
              </a:rPr>
              <a:t>, and </a:t>
            </a:r>
            <a:r>
              <a:rPr sz="825" b="1" spc="7" baseline="25252" dirty="0">
                <a:latin typeface="Palatino Linotype"/>
                <a:cs typeface="Palatino Linotype"/>
              </a:rPr>
              <a:t>2</a:t>
            </a:r>
            <a:r>
              <a:rPr sz="900" b="1" spc="5" dirty="0">
                <a:latin typeface="Palatino Linotype"/>
                <a:cs typeface="Palatino Linotype"/>
              </a:rPr>
              <a:t>A</a:t>
            </a:r>
            <a:r>
              <a:rPr sz="550" b="1" spc="5" dirty="0">
                <a:latin typeface="Palatino Linotype"/>
                <a:cs typeface="Palatino Linotype"/>
              </a:rPr>
              <a:t>2u </a:t>
            </a:r>
            <a:r>
              <a:rPr sz="900" spc="5" dirty="0">
                <a:latin typeface="Palatino Linotype"/>
                <a:cs typeface="Palatino Linotype"/>
              </a:rPr>
              <a:t>components; similarly </a:t>
            </a:r>
            <a:r>
              <a:rPr sz="825" b="1" spc="7" baseline="25252" dirty="0">
                <a:latin typeface="Palatino Linotype"/>
                <a:cs typeface="Palatino Linotype"/>
              </a:rPr>
              <a:t>3</a:t>
            </a:r>
            <a:r>
              <a:rPr sz="900" b="1" spc="5" dirty="0">
                <a:latin typeface="Palatino Linotype"/>
                <a:cs typeface="Palatino Linotype"/>
              </a:rPr>
              <a:t>F  </a:t>
            </a:r>
            <a:r>
              <a:rPr sz="900" spc="5" dirty="0">
                <a:latin typeface="Palatino Linotype"/>
                <a:cs typeface="Palatino Linotype"/>
              </a:rPr>
              <a:t>state derived from </a:t>
            </a:r>
            <a:r>
              <a:rPr sz="900" b="1" spc="5" dirty="0">
                <a:latin typeface="Palatino Linotype"/>
                <a:cs typeface="Palatino Linotype"/>
              </a:rPr>
              <a:t>d</a:t>
            </a:r>
            <a:r>
              <a:rPr sz="825" b="1" spc="7" baseline="25252" dirty="0">
                <a:latin typeface="Palatino Linotype"/>
                <a:cs typeface="Palatino Linotype"/>
              </a:rPr>
              <a:t>2 </a:t>
            </a:r>
            <a:r>
              <a:rPr sz="900" spc="5" dirty="0">
                <a:latin typeface="Palatino Linotype"/>
                <a:cs typeface="Palatino Linotype"/>
              </a:rPr>
              <a:t>configuration splits into </a:t>
            </a:r>
            <a:r>
              <a:rPr sz="825" b="1" spc="7" baseline="25252" dirty="0">
                <a:latin typeface="Palatino Linotype"/>
                <a:cs typeface="Palatino Linotype"/>
              </a:rPr>
              <a:t>3</a:t>
            </a:r>
            <a:r>
              <a:rPr sz="900" b="1" spc="5" dirty="0">
                <a:latin typeface="Palatino Linotype"/>
                <a:cs typeface="Palatino Linotype"/>
              </a:rPr>
              <a:t>T</a:t>
            </a:r>
            <a:r>
              <a:rPr sz="550" b="1" spc="5" dirty="0">
                <a:latin typeface="Palatino Linotype"/>
                <a:cs typeface="Palatino Linotype"/>
              </a:rPr>
              <a:t>2g</a:t>
            </a:r>
            <a:r>
              <a:rPr sz="900" spc="5" dirty="0">
                <a:latin typeface="Palatino Linotype"/>
                <a:cs typeface="Palatino Linotype"/>
              </a:rPr>
              <a:t>, </a:t>
            </a:r>
            <a:r>
              <a:rPr sz="825" b="1" spc="7" baseline="25252" dirty="0">
                <a:latin typeface="Palatino Linotype"/>
                <a:cs typeface="Palatino Linotype"/>
              </a:rPr>
              <a:t>3</a:t>
            </a:r>
            <a:r>
              <a:rPr sz="900" b="1" spc="5" dirty="0">
                <a:latin typeface="Palatino Linotype"/>
                <a:cs typeface="Palatino Linotype"/>
              </a:rPr>
              <a:t>T</a:t>
            </a:r>
            <a:r>
              <a:rPr sz="550" b="1" spc="5" dirty="0">
                <a:latin typeface="Palatino Linotype"/>
                <a:cs typeface="Palatino Linotype"/>
              </a:rPr>
              <a:t>1g </a:t>
            </a:r>
            <a:r>
              <a:rPr sz="900" spc="5" dirty="0">
                <a:latin typeface="Palatino Linotype"/>
                <a:cs typeface="Palatino Linotype"/>
              </a:rPr>
              <a:t>and </a:t>
            </a:r>
            <a:r>
              <a:rPr sz="825" b="1" spc="7" baseline="25252" dirty="0">
                <a:latin typeface="Palatino Linotype"/>
                <a:cs typeface="Palatino Linotype"/>
              </a:rPr>
              <a:t>3</a:t>
            </a:r>
            <a:r>
              <a:rPr sz="900" b="1" spc="5" dirty="0">
                <a:latin typeface="Palatino Linotype"/>
                <a:cs typeface="Palatino Linotype"/>
              </a:rPr>
              <a:t>A</a:t>
            </a:r>
            <a:r>
              <a:rPr sz="550" b="1" spc="5" dirty="0">
                <a:latin typeface="Palatino Linotype"/>
                <a:cs typeface="Palatino Linotype"/>
              </a:rPr>
              <a:t>2g </a:t>
            </a:r>
            <a:r>
              <a:rPr sz="900" spc="5" dirty="0">
                <a:latin typeface="Palatino Linotype"/>
                <a:cs typeface="Palatino Linotype"/>
              </a:rPr>
              <a:t>components </a:t>
            </a:r>
            <a:r>
              <a:rPr sz="900" dirty="0">
                <a:latin typeface="Palatino Linotype"/>
                <a:cs typeface="Palatino Linotype"/>
              </a:rPr>
              <a:t>because </a:t>
            </a:r>
            <a:r>
              <a:rPr sz="900" b="1" dirty="0">
                <a:latin typeface="Palatino Linotype"/>
                <a:cs typeface="Palatino Linotype"/>
              </a:rPr>
              <a:t>d  </a:t>
            </a:r>
            <a:r>
              <a:rPr sz="900" spc="5" dirty="0">
                <a:latin typeface="Palatino Linotype"/>
                <a:cs typeface="Palatino Linotype"/>
              </a:rPr>
              <a:t>orbitals are </a:t>
            </a:r>
            <a:r>
              <a:rPr sz="900" b="1" dirty="0">
                <a:latin typeface="Palatino Linotype"/>
                <a:cs typeface="Palatino Linotype"/>
              </a:rPr>
              <a:t>g </a:t>
            </a:r>
            <a:r>
              <a:rPr sz="900" dirty="0">
                <a:latin typeface="Palatino Linotype"/>
                <a:cs typeface="Palatino Linotype"/>
              </a:rPr>
              <a:t>in</a:t>
            </a:r>
            <a:r>
              <a:rPr sz="900" spc="40" dirty="0">
                <a:latin typeface="Palatino Linotype"/>
                <a:cs typeface="Palatino Linotype"/>
              </a:rPr>
              <a:t> </a:t>
            </a:r>
            <a:r>
              <a:rPr sz="900" spc="5" dirty="0">
                <a:latin typeface="Palatino Linotype"/>
                <a:cs typeface="Palatino Linotype"/>
              </a:rPr>
              <a:t>character.</a:t>
            </a:r>
            <a:endParaRPr sz="900">
              <a:latin typeface="Palatino Linotype"/>
              <a:cs typeface="Palatino Linotype"/>
            </a:endParaRPr>
          </a:p>
          <a:p>
            <a:pPr>
              <a:lnSpc>
                <a:spcPct val="100000"/>
              </a:lnSpc>
              <a:spcBef>
                <a:spcPts val="45"/>
              </a:spcBef>
            </a:pPr>
            <a:endParaRPr sz="1300">
              <a:latin typeface="Times New Roman"/>
              <a:cs typeface="Times New Roman"/>
            </a:endParaRPr>
          </a:p>
          <a:p>
            <a:pPr marL="310515" lvl="1" indent="-222250">
              <a:lnSpc>
                <a:spcPct val="100000"/>
              </a:lnSpc>
              <a:buAutoNum type="arabicPeriod"/>
              <a:tabLst>
                <a:tab pos="311150" algn="l"/>
              </a:tabLst>
            </a:pPr>
            <a:r>
              <a:rPr sz="1000" b="1" spc="-5" dirty="0">
                <a:latin typeface="Palatino Linotype"/>
                <a:cs typeface="Palatino Linotype"/>
              </a:rPr>
              <a:t>Splitting </a:t>
            </a:r>
            <a:r>
              <a:rPr sz="1000" b="1" dirty="0">
                <a:latin typeface="Palatino Linotype"/>
                <a:cs typeface="Palatino Linotype"/>
              </a:rPr>
              <a:t>of </a:t>
            </a:r>
            <a:r>
              <a:rPr sz="1000" b="1" spc="-5" dirty="0">
                <a:latin typeface="Palatino Linotype"/>
                <a:cs typeface="Palatino Linotype"/>
              </a:rPr>
              <a:t>energy states corresponding </a:t>
            </a:r>
            <a:r>
              <a:rPr sz="1000" b="1" dirty="0">
                <a:latin typeface="Palatino Linotype"/>
                <a:cs typeface="Palatino Linotype"/>
              </a:rPr>
              <a:t>to </a:t>
            </a:r>
            <a:r>
              <a:rPr sz="1000" b="1" spc="-5" dirty="0">
                <a:latin typeface="Palatino Linotype"/>
                <a:cs typeface="Palatino Linotype"/>
              </a:rPr>
              <a:t>d</a:t>
            </a:r>
            <a:r>
              <a:rPr sz="900" b="1" spc="-7" baseline="23148" dirty="0">
                <a:latin typeface="Palatino Linotype"/>
                <a:cs typeface="Palatino Linotype"/>
              </a:rPr>
              <a:t>n</a:t>
            </a:r>
            <a:r>
              <a:rPr sz="900" b="1" spc="142" baseline="23148" dirty="0">
                <a:latin typeface="Palatino Linotype"/>
                <a:cs typeface="Palatino Linotype"/>
              </a:rPr>
              <a:t> </a:t>
            </a:r>
            <a:r>
              <a:rPr sz="1000" b="1" spc="-5" dirty="0">
                <a:latin typeface="Palatino Linotype"/>
                <a:cs typeface="Palatino Linotype"/>
              </a:rPr>
              <a:t>terms</a:t>
            </a:r>
            <a:endParaRPr sz="1000">
              <a:latin typeface="Palatino Linotype"/>
              <a:cs typeface="Palatino Linotype"/>
            </a:endParaRPr>
          </a:p>
          <a:p>
            <a:pPr marL="88900" algn="just">
              <a:lnSpc>
                <a:spcPct val="100000"/>
              </a:lnSpc>
              <a:spcBef>
                <a:spcPts val="750"/>
              </a:spcBef>
            </a:pPr>
            <a:r>
              <a:rPr sz="900" spc="-5" dirty="0">
                <a:latin typeface="Palatino Linotype"/>
                <a:cs typeface="Palatino Linotype"/>
              </a:rPr>
              <a:t>These are given in</a:t>
            </a:r>
            <a:r>
              <a:rPr sz="900" spc="10" dirty="0">
                <a:latin typeface="Palatino Linotype"/>
                <a:cs typeface="Palatino Linotype"/>
              </a:rPr>
              <a:t> </a:t>
            </a:r>
            <a:r>
              <a:rPr sz="900" spc="-5" dirty="0">
                <a:latin typeface="Palatino Linotype"/>
                <a:cs typeface="Palatino Linotype"/>
              </a:rPr>
              <a:t>Table-6.</a:t>
            </a:r>
            <a:endParaRPr sz="900">
              <a:latin typeface="Palatino Linotype"/>
              <a:cs typeface="Palatino Linotype"/>
            </a:endParaRPr>
          </a:p>
        </p:txBody>
      </p:sp>
      <p:graphicFrame>
        <p:nvGraphicFramePr>
          <p:cNvPr id="3" name="object 3"/>
          <p:cNvGraphicFramePr>
            <a:graphicFrameLocks noGrp="1"/>
          </p:cNvGraphicFramePr>
          <p:nvPr/>
        </p:nvGraphicFramePr>
        <p:xfrm>
          <a:off x="1843277" y="4950523"/>
          <a:ext cx="2428240" cy="1969764"/>
        </p:xfrm>
        <a:graphic>
          <a:graphicData uri="http://schemas.openxmlformats.org/drawingml/2006/table">
            <a:tbl>
              <a:tblPr firstRow="1" bandRow="1">
                <a:tableStyleId>{2D5ABB26-0587-4C30-8999-92F81FD0307C}</a:tableStyleId>
              </a:tblPr>
              <a:tblGrid>
                <a:gridCol w="623570">
                  <a:extLst>
                    <a:ext uri="{9D8B030D-6E8A-4147-A177-3AD203B41FA5}">
                      <a16:colId xmlns:a16="http://schemas.microsoft.com/office/drawing/2014/main" val="20000"/>
                    </a:ext>
                  </a:extLst>
                </a:gridCol>
                <a:gridCol w="1804670">
                  <a:extLst>
                    <a:ext uri="{9D8B030D-6E8A-4147-A177-3AD203B41FA5}">
                      <a16:colId xmlns:a16="http://schemas.microsoft.com/office/drawing/2014/main" val="20001"/>
                    </a:ext>
                  </a:extLst>
                </a:gridCol>
              </a:tblGrid>
              <a:tr h="186689">
                <a:tc>
                  <a:txBody>
                    <a:bodyPr/>
                    <a:lstStyle/>
                    <a:p>
                      <a:pPr marL="35560">
                        <a:lnSpc>
                          <a:spcPct val="100000"/>
                        </a:lnSpc>
                        <a:spcBef>
                          <a:spcPts val="160"/>
                        </a:spcBef>
                      </a:pPr>
                      <a:r>
                        <a:rPr sz="900" spc="-5" dirty="0">
                          <a:latin typeface="Palatino Linotype"/>
                          <a:cs typeface="Palatino Linotype"/>
                        </a:rPr>
                        <a:t>Energy</a:t>
                      </a:r>
                      <a:endParaRPr sz="90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tc>
                  <a:txBody>
                    <a:bodyPr/>
                    <a:lstStyle/>
                    <a:p>
                      <a:pPr algn="ctr">
                        <a:lnSpc>
                          <a:spcPct val="100000"/>
                        </a:lnSpc>
                        <a:spcBef>
                          <a:spcPts val="160"/>
                        </a:spcBef>
                      </a:pPr>
                      <a:r>
                        <a:rPr sz="900" spc="-5" dirty="0">
                          <a:solidFill>
                            <a:srgbClr val="FFFFFF"/>
                          </a:solidFill>
                          <a:latin typeface="Palatino Linotype"/>
                          <a:cs typeface="Palatino Linotype"/>
                        </a:rPr>
                        <a:t>Sub- states</a:t>
                      </a:r>
                      <a:endParaRPr sz="90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extLst>
                  <a:ext uri="{0D108BD9-81ED-4DB2-BD59-A6C34878D82A}">
                    <a16:rowId xmlns:a16="http://schemas.microsoft.com/office/drawing/2014/main" val="10000"/>
                  </a:ext>
                </a:extLst>
              </a:tr>
              <a:tr h="345185">
                <a:tc>
                  <a:txBody>
                    <a:bodyPr/>
                    <a:lstStyle/>
                    <a:p>
                      <a:pPr marL="35560">
                        <a:lnSpc>
                          <a:spcPct val="100000"/>
                        </a:lnSpc>
                        <a:spcBef>
                          <a:spcPts val="785"/>
                        </a:spcBef>
                      </a:pPr>
                      <a:r>
                        <a:rPr sz="900" dirty="0">
                          <a:latin typeface="Palatino Linotype"/>
                          <a:cs typeface="Palatino Linotype"/>
                        </a:rPr>
                        <a:t>S</a:t>
                      </a:r>
                      <a:endParaRPr sz="900">
                        <a:latin typeface="Palatino Linotype"/>
                        <a:cs typeface="Palatino Linotype"/>
                      </a:endParaRPr>
                    </a:p>
                  </a:txBody>
                  <a:tcPr marL="0" marR="0" marT="996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tc>
                  <a:txBody>
                    <a:bodyPr/>
                    <a:lstStyle/>
                    <a:p>
                      <a:pPr algn="ctr">
                        <a:lnSpc>
                          <a:spcPct val="100000"/>
                        </a:lnSpc>
                        <a:spcBef>
                          <a:spcPts val="155"/>
                        </a:spcBef>
                      </a:pPr>
                      <a:r>
                        <a:rPr sz="900" dirty="0">
                          <a:solidFill>
                            <a:srgbClr val="FFFFFF"/>
                          </a:solidFill>
                          <a:latin typeface="Palatino Linotype"/>
                          <a:cs typeface="Palatino Linotype"/>
                        </a:rPr>
                        <a:t>A</a:t>
                      </a:r>
                      <a:r>
                        <a:rPr sz="550" dirty="0">
                          <a:solidFill>
                            <a:srgbClr val="FFFFFF"/>
                          </a:solidFill>
                          <a:latin typeface="Palatino Linotype"/>
                          <a:cs typeface="Palatino Linotype"/>
                        </a:rPr>
                        <a:t>1</a:t>
                      </a:r>
                      <a:endParaRPr sz="550">
                        <a:latin typeface="Palatino Linotype"/>
                        <a:cs typeface="Palatino Linotype"/>
                      </a:endParaRPr>
                    </a:p>
                  </a:txBody>
                  <a:tcPr marL="0" marR="0" marT="196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extLst>
                  <a:ext uri="{0D108BD9-81ED-4DB2-BD59-A6C34878D82A}">
                    <a16:rowId xmlns:a16="http://schemas.microsoft.com/office/drawing/2014/main" val="10001"/>
                  </a:ext>
                </a:extLst>
              </a:tr>
              <a:tr h="345186">
                <a:tc>
                  <a:txBody>
                    <a:bodyPr/>
                    <a:lstStyle/>
                    <a:p>
                      <a:pPr marL="35560">
                        <a:lnSpc>
                          <a:spcPct val="100000"/>
                        </a:lnSpc>
                        <a:spcBef>
                          <a:spcPts val="785"/>
                        </a:spcBef>
                      </a:pPr>
                      <a:r>
                        <a:rPr sz="900" dirty="0">
                          <a:latin typeface="Palatino Linotype"/>
                          <a:cs typeface="Palatino Linotype"/>
                        </a:rPr>
                        <a:t>P</a:t>
                      </a:r>
                      <a:endParaRPr sz="900">
                        <a:latin typeface="Palatino Linotype"/>
                        <a:cs typeface="Palatino Linotype"/>
                      </a:endParaRPr>
                    </a:p>
                  </a:txBody>
                  <a:tcPr marL="0" marR="0" marT="996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tc>
                  <a:txBody>
                    <a:bodyPr/>
                    <a:lstStyle/>
                    <a:p>
                      <a:pPr algn="ctr">
                        <a:lnSpc>
                          <a:spcPct val="100000"/>
                        </a:lnSpc>
                        <a:spcBef>
                          <a:spcPts val="160"/>
                        </a:spcBef>
                      </a:pP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1</a:t>
                      </a:r>
                      <a:endParaRPr sz="55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extLst>
                  <a:ext uri="{0D108BD9-81ED-4DB2-BD59-A6C34878D82A}">
                    <a16:rowId xmlns:a16="http://schemas.microsoft.com/office/drawing/2014/main" val="10002"/>
                  </a:ext>
                </a:extLst>
              </a:tr>
              <a:tr h="186689">
                <a:tc>
                  <a:txBody>
                    <a:bodyPr/>
                    <a:lstStyle/>
                    <a:p>
                      <a:pPr marL="35560">
                        <a:lnSpc>
                          <a:spcPct val="100000"/>
                        </a:lnSpc>
                        <a:spcBef>
                          <a:spcPts val="160"/>
                        </a:spcBef>
                      </a:pPr>
                      <a:r>
                        <a:rPr sz="900" dirty="0">
                          <a:latin typeface="Palatino Linotype"/>
                          <a:cs typeface="Palatino Linotype"/>
                        </a:rPr>
                        <a:t>D</a:t>
                      </a:r>
                      <a:endParaRPr sz="90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tc>
                  <a:txBody>
                    <a:bodyPr/>
                    <a:lstStyle/>
                    <a:p>
                      <a:pPr algn="ctr">
                        <a:lnSpc>
                          <a:spcPct val="100000"/>
                        </a:lnSpc>
                        <a:spcBef>
                          <a:spcPts val="160"/>
                        </a:spcBef>
                      </a:pPr>
                      <a:r>
                        <a:rPr sz="900" dirty="0">
                          <a:solidFill>
                            <a:srgbClr val="FFFFFF"/>
                          </a:solidFill>
                          <a:latin typeface="Palatino Linotype"/>
                          <a:cs typeface="Palatino Linotype"/>
                        </a:rPr>
                        <a:t>E +</a:t>
                      </a:r>
                      <a:r>
                        <a:rPr sz="900" spc="-10" dirty="0">
                          <a:solidFill>
                            <a:srgbClr val="FFFFFF"/>
                          </a:solidFill>
                          <a:latin typeface="Palatino Linotype"/>
                          <a:cs typeface="Palatino Linotype"/>
                        </a:rPr>
                        <a:t>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2</a:t>
                      </a:r>
                      <a:endParaRPr sz="55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extLst>
                  <a:ext uri="{0D108BD9-81ED-4DB2-BD59-A6C34878D82A}">
                    <a16:rowId xmlns:a16="http://schemas.microsoft.com/office/drawing/2014/main" val="10003"/>
                  </a:ext>
                </a:extLst>
              </a:tr>
              <a:tr h="345948">
                <a:tc>
                  <a:txBody>
                    <a:bodyPr/>
                    <a:lstStyle/>
                    <a:p>
                      <a:pPr marL="35560">
                        <a:lnSpc>
                          <a:spcPct val="100000"/>
                        </a:lnSpc>
                        <a:spcBef>
                          <a:spcPts val="785"/>
                        </a:spcBef>
                      </a:pPr>
                      <a:r>
                        <a:rPr sz="900" dirty="0">
                          <a:latin typeface="Palatino Linotype"/>
                          <a:cs typeface="Palatino Linotype"/>
                        </a:rPr>
                        <a:t>F</a:t>
                      </a:r>
                      <a:endParaRPr sz="900">
                        <a:latin typeface="Palatino Linotype"/>
                        <a:cs typeface="Palatino Linotype"/>
                      </a:endParaRPr>
                    </a:p>
                  </a:txBody>
                  <a:tcPr marL="0" marR="0" marT="996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tc>
                  <a:txBody>
                    <a:bodyPr/>
                    <a:lstStyle/>
                    <a:p>
                      <a:pPr algn="ctr">
                        <a:lnSpc>
                          <a:spcPct val="100000"/>
                        </a:lnSpc>
                        <a:spcBef>
                          <a:spcPts val="160"/>
                        </a:spcBef>
                      </a:pPr>
                      <a:r>
                        <a:rPr sz="900" dirty="0">
                          <a:solidFill>
                            <a:srgbClr val="FFFFFF"/>
                          </a:solidFill>
                          <a:latin typeface="Palatino Linotype"/>
                          <a:cs typeface="Palatino Linotype"/>
                        </a:rPr>
                        <a:t>A</a:t>
                      </a:r>
                      <a:r>
                        <a:rPr sz="550" dirty="0">
                          <a:solidFill>
                            <a:srgbClr val="FFFFFF"/>
                          </a:solidFill>
                          <a:latin typeface="Palatino Linotype"/>
                          <a:cs typeface="Palatino Linotype"/>
                        </a:rPr>
                        <a:t>2</a:t>
                      </a:r>
                      <a:r>
                        <a:rPr sz="900" dirty="0">
                          <a:solidFill>
                            <a:srgbClr val="FFFFFF"/>
                          </a:solidFill>
                          <a:latin typeface="Palatino Linotype"/>
                          <a:cs typeface="Palatino Linotype"/>
                        </a:rPr>
                        <a:t>+ T</a:t>
                      </a:r>
                      <a:r>
                        <a:rPr sz="550" dirty="0">
                          <a:solidFill>
                            <a:srgbClr val="FFFFFF"/>
                          </a:solidFill>
                          <a:latin typeface="Palatino Linotype"/>
                          <a:cs typeface="Palatino Linotype"/>
                        </a:rPr>
                        <a:t>1</a:t>
                      </a:r>
                      <a:r>
                        <a:rPr sz="900" dirty="0">
                          <a:solidFill>
                            <a:srgbClr val="FFFFFF"/>
                          </a:solidFill>
                          <a:latin typeface="Palatino Linotype"/>
                          <a:cs typeface="Palatino Linotype"/>
                        </a:rPr>
                        <a:t>+</a:t>
                      </a:r>
                      <a:r>
                        <a:rPr sz="900" spc="-20" dirty="0">
                          <a:solidFill>
                            <a:srgbClr val="FFFFFF"/>
                          </a:solidFill>
                          <a:latin typeface="Palatino Linotype"/>
                          <a:cs typeface="Palatino Linotype"/>
                        </a:rPr>
                        <a:t>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2</a:t>
                      </a:r>
                      <a:endParaRPr sz="55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extLst>
                  <a:ext uri="{0D108BD9-81ED-4DB2-BD59-A6C34878D82A}">
                    <a16:rowId xmlns:a16="http://schemas.microsoft.com/office/drawing/2014/main" val="10004"/>
                  </a:ext>
                </a:extLst>
              </a:tr>
              <a:tr h="185927">
                <a:tc>
                  <a:txBody>
                    <a:bodyPr/>
                    <a:lstStyle/>
                    <a:p>
                      <a:pPr marL="35560">
                        <a:lnSpc>
                          <a:spcPct val="100000"/>
                        </a:lnSpc>
                        <a:spcBef>
                          <a:spcPts val="155"/>
                        </a:spcBef>
                      </a:pPr>
                      <a:r>
                        <a:rPr sz="900" dirty="0">
                          <a:latin typeface="Palatino Linotype"/>
                          <a:cs typeface="Palatino Linotype"/>
                        </a:rPr>
                        <a:t>G</a:t>
                      </a:r>
                      <a:endParaRPr sz="900">
                        <a:latin typeface="Palatino Linotype"/>
                        <a:cs typeface="Palatino Linotype"/>
                      </a:endParaRPr>
                    </a:p>
                  </a:txBody>
                  <a:tcPr marL="0" marR="0" marT="196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tc>
                  <a:txBody>
                    <a:bodyPr/>
                    <a:lstStyle/>
                    <a:p>
                      <a:pPr algn="ctr">
                        <a:lnSpc>
                          <a:spcPct val="100000"/>
                        </a:lnSpc>
                        <a:spcBef>
                          <a:spcPts val="155"/>
                        </a:spcBef>
                      </a:pPr>
                      <a:r>
                        <a:rPr sz="900" dirty="0">
                          <a:solidFill>
                            <a:srgbClr val="FFFFFF"/>
                          </a:solidFill>
                          <a:latin typeface="Palatino Linotype"/>
                          <a:cs typeface="Palatino Linotype"/>
                        </a:rPr>
                        <a:t>A</a:t>
                      </a:r>
                      <a:r>
                        <a:rPr sz="550" dirty="0">
                          <a:solidFill>
                            <a:srgbClr val="FFFFFF"/>
                          </a:solidFill>
                          <a:latin typeface="Palatino Linotype"/>
                          <a:cs typeface="Palatino Linotype"/>
                        </a:rPr>
                        <a:t>1 </a:t>
                      </a:r>
                      <a:r>
                        <a:rPr sz="900" dirty="0">
                          <a:solidFill>
                            <a:srgbClr val="FFFFFF"/>
                          </a:solidFill>
                          <a:latin typeface="Palatino Linotype"/>
                          <a:cs typeface="Palatino Linotype"/>
                        </a:rPr>
                        <a:t>+ E +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1 </a:t>
                      </a:r>
                      <a:r>
                        <a:rPr sz="900" dirty="0">
                          <a:solidFill>
                            <a:srgbClr val="FFFFFF"/>
                          </a:solidFill>
                          <a:latin typeface="Palatino Linotype"/>
                          <a:cs typeface="Palatino Linotype"/>
                        </a:rPr>
                        <a:t>+</a:t>
                      </a:r>
                      <a:r>
                        <a:rPr sz="900" spc="-95" dirty="0">
                          <a:solidFill>
                            <a:srgbClr val="FFFFFF"/>
                          </a:solidFill>
                          <a:latin typeface="Palatino Linotype"/>
                          <a:cs typeface="Palatino Linotype"/>
                        </a:rPr>
                        <a:t>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2</a:t>
                      </a:r>
                      <a:endParaRPr sz="550">
                        <a:latin typeface="Palatino Linotype"/>
                        <a:cs typeface="Palatino Linotype"/>
                      </a:endParaRPr>
                    </a:p>
                  </a:txBody>
                  <a:tcPr marL="0" marR="0" marT="1968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extLst>
                  <a:ext uri="{0D108BD9-81ED-4DB2-BD59-A6C34878D82A}">
                    <a16:rowId xmlns:a16="http://schemas.microsoft.com/office/drawing/2014/main" val="10005"/>
                  </a:ext>
                </a:extLst>
              </a:tr>
              <a:tr h="186689">
                <a:tc>
                  <a:txBody>
                    <a:bodyPr/>
                    <a:lstStyle/>
                    <a:p>
                      <a:pPr marL="35560">
                        <a:lnSpc>
                          <a:spcPct val="100000"/>
                        </a:lnSpc>
                        <a:spcBef>
                          <a:spcPts val="160"/>
                        </a:spcBef>
                      </a:pPr>
                      <a:r>
                        <a:rPr sz="900" dirty="0">
                          <a:latin typeface="Palatino Linotype"/>
                          <a:cs typeface="Palatino Linotype"/>
                        </a:rPr>
                        <a:t>H</a:t>
                      </a:r>
                      <a:endParaRPr sz="90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tc>
                  <a:txBody>
                    <a:bodyPr/>
                    <a:lstStyle/>
                    <a:p>
                      <a:pPr algn="ctr">
                        <a:lnSpc>
                          <a:spcPct val="100000"/>
                        </a:lnSpc>
                        <a:spcBef>
                          <a:spcPts val="160"/>
                        </a:spcBef>
                      </a:pPr>
                      <a:r>
                        <a:rPr sz="900" dirty="0">
                          <a:solidFill>
                            <a:srgbClr val="FFFFFF"/>
                          </a:solidFill>
                          <a:latin typeface="Palatino Linotype"/>
                          <a:cs typeface="Palatino Linotype"/>
                        </a:rPr>
                        <a:t>E +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1 </a:t>
                      </a:r>
                      <a:r>
                        <a:rPr sz="900" dirty="0">
                          <a:solidFill>
                            <a:srgbClr val="FFFFFF"/>
                          </a:solidFill>
                          <a:latin typeface="Palatino Linotype"/>
                          <a:cs typeface="Palatino Linotype"/>
                        </a:rPr>
                        <a:t>+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1 </a:t>
                      </a:r>
                      <a:r>
                        <a:rPr sz="900" dirty="0">
                          <a:solidFill>
                            <a:srgbClr val="FFFFFF"/>
                          </a:solidFill>
                          <a:latin typeface="Palatino Linotype"/>
                          <a:cs typeface="Palatino Linotype"/>
                        </a:rPr>
                        <a:t>+</a:t>
                      </a:r>
                      <a:r>
                        <a:rPr sz="900" spc="-70" dirty="0">
                          <a:solidFill>
                            <a:srgbClr val="FFFFFF"/>
                          </a:solidFill>
                          <a:latin typeface="Palatino Linotype"/>
                          <a:cs typeface="Palatino Linotype"/>
                        </a:rPr>
                        <a:t>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2</a:t>
                      </a:r>
                      <a:endParaRPr sz="55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extLst>
                  <a:ext uri="{0D108BD9-81ED-4DB2-BD59-A6C34878D82A}">
                    <a16:rowId xmlns:a16="http://schemas.microsoft.com/office/drawing/2014/main" val="10006"/>
                  </a:ext>
                </a:extLst>
              </a:tr>
              <a:tr h="187451">
                <a:tc>
                  <a:txBody>
                    <a:bodyPr/>
                    <a:lstStyle/>
                    <a:p>
                      <a:pPr marL="35560">
                        <a:lnSpc>
                          <a:spcPct val="100000"/>
                        </a:lnSpc>
                        <a:spcBef>
                          <a:spcPts val="160"/>
                        </a:spcBef>
                      </a:pPr>
                      <a:r>
                        <a:rPr sz="900" dirty="0">
                          <a:latin typeface="Palatino Linotype"/>
                          <a:cs typeface="Palatino Linotype"/>
                        </a:rPr>
                        <a:t>I</a:t>
                      </a:r>
                      <a:endParaRPr sz="90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tc>
                  <a:txBody>
                    <a:bodyPr/>
                    <a:lstStyle/>
                    <a:p>
                      <a:pPr algn="ctr">
                        <a:lnSpc>
                          <a:spcPct val="100000"/>
                        </a:lnSpc>
                        <a:spcBef>
                          <a:spcPts val="160"/>
                        </a:spcBef>
                      </a:pPr>
                      <a:r>
                        <a:rPr sz="900" dirty="0">
                          <a:solidFill>
                            <a:srgbClr val="FFFFFF"/>
                          </a:solidFill>
                          <a:latin typeface="Palatino Linotype"/>
                          <a:cs typeface="Palatino Linotype"/>
                        </a:rPr>
                        <a:t>A</a:t>
                      </a:r>
                      <a:r>
                        <a:rPr sz="550" dirty="0">
                          <a:solidFill>
                            <a:srgbClr val="FFFFFF"/>
                          </a:solidFill>
                          <a:latin typeface="Palatino Linotype"/>
                          <a:cs typeface="Palatino Linotype"/>
                        </a:rPr>
                        <a:t>1 </a:t>
                      </a:r>
                      <a:r>
                        <a:rPr sz="900" dirty="0">
                          <a:solidFill>
                            <a:srgbClr val="FFFFFF"/>
                          </a:solidFill>
                          <a:latin typeface="Palatino Linotype"/>
                          <a:cs typeface="Palatino Linotype"/>
                        </a:rPr>
                        <a:t>+ A</a:t>
                      </a:r>
                      <a:r>
                        <a:rPr sz="550" dirty="0">
                          <a:solidFill>
                            <a:srgbClr val="FFFFFF"/>
                          </a:solidFill>
                          <a:latin typeface="Palatino Linotype"/>
                          <a:cs typeface="Palatino Linotype"/>
                        </a:rPr>
                        <a:t>2 </a:t>
                      </a:r>
                      <a:r>
                        <a:rPr sz="900" dirty="0">
                          <a:solidFill>
                            <a:srgbClr val="FFFFFF"/>
                          </a:solidFill>
                          <a:latin typeface="Palatino Linotype"/>
                          <a:cs typeface="Palatino Linotype"/>
                        </a:rPr>
                        <a:t>+ E +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1 </a:t>
                      </a:r>
                      <a:r>
                        <a:rPr sz="900" dirty="0">
                          <a:solidFill>
                            <a:srgbClr val="FFFFFF"/>
                          </a:solidFill>
                          <a:latin typeface="Palatino Linotype"/>
                          <a:cs typeface="Palatino Linotype"/>
                        </a:rPr>
                        <a:t>+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2 </a:t>
                      </a:r>
                      <a:r>
                        <a:rPr sz="900" dirty="0">
                          <a:solidFill>
                            <a:srgbClr val="FFFFFF"/>
                          </a:solidFill>
                          <a:latin typeface="Palatino Linotype"/>
                          <a:cs typeface="Palatino Linotype"/>
                        </a:rPr>
                        <a:t>+</a:t>
                      </a:r>
                      <a:r>
                        <a:rPr sz="900" spc="-105" dirty="0">
                          <a:solidFill>
                            <a:srgbClr val="FFFFFF"/>
                          </a:solidFill>
                          <a:latin typeface="Palatino Linotype"/>
                          <a:cs typeface="Palatino Linotype"/>
                        </a:rPr>
                        <a:t> </a:t>
                      </a:r>
                      <a:r>
                        <a:rPr sz="900" spc="-5" dirty="0">
                          <a:solidFill>
                            <a:srgbClr val="FFFFFF"/>
                          </a:solidFill>
                          <a:latin typeface="Palatino Linotype"/>
                          <a:cs typeface="Palatino Linotype"/>
                        </a:rPr>
                        <a:t>T</a:t>
                      </a:r>
                      <a:r>
                        <a:rPr sz="550" spc="-5" dirty="0">
                          <a:solidFill>
                            <a:srgbClr val="FFFFFF"/>
                          </a:solidFill>
                          <a:latin typeface="Palatino Linotype"/>
                          <a:cs typeface="Palatino Linotype"/>
                        </a:rPr>
                        <a:t>2</a:t>
                      </a:r>
                      <a:endParaRPr sz="550">
                        <a:latin typeface="Palatino Linotype"/>
                        <a:cs typeface="Palatino Linotype"/>
                      </a:endParaRPr>
                    </a:p>
                  </a:txBody>
                  <a:tcPr marL="0" marR="0" marT="203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0000FF"/>
                    </a:solidFill>
                  </a:tcPr>
                </a:tc>
                <a:extLst>
                  <a:ext uri="{0D108BD9-81ED-4DB2-BD59-A6C34878D82A}">
                    <a16:rowId xmlns:a16="http://schemas.microsoft.com/office/drawing/2014/main" val="10007"/>
                  </a:ext>
                </a:extLst>
              </a:tr>
            </a:tbl>
          </a:graphicData>
        </a:graphic>
      </p:graphicFrame>
      <p:sp>
        <p:nvSpPr>
          <p:cNvPr id="4" name="object 4"/>
          <p:cNvSpPr txBox="1"/>
          <p:nvPr/>
        </p:nvSpPr>
        <p:spPr>
          <a:xfrm>
            <a:off x="669290" y="6969315"/>
            <a:ext cx="4784090" cy="570230"/>
          </a:xfrm>
          <a:prstGeom prst="rect">
            <a:avLst/>
          </a:prstGeom>
        </p:spPr>
        <p:txBody>
          <a:bodyPr vert="horz" wrap="square" lIns="0" tIns="12065" rIns="0" bIns="0" rtlCol="0">
            <a:spAutoFit/>
          </a:bodyPr>
          <a:lstStyle/>
          <a:p>
            <a:pPr marL="50800">
              <a:lnSpc>
                <a:spcPct val="100000"/>
              </a:lnSpc>
              <a:spcBef>
                <a:spcPts val="95"/>
              </a:spcBef>
            </a:pPr>
            <a:r>
              <a:rPr sz="800" b="1" spc="-10" dirty="0">
                <a:latin typeface="Arial"/>
                <a:cs typeface="Arial"/>
              </a:rPr>
              <a:t>Table </a:t>
            </a:r>
            <a:r>
              <a:rPr sz="800" b="1" spc="-5" dirty="0">
                <a:latin typeface="Arial"/>
                <a:cs typeface="Arial"/>
              </a:rPr>
              <a:t>6. </a:t>
            </a:r>
            <a:r>
              <a:rPr sz="800" spc="-5" dirty="0">
                <a:latin typeface="Palatino Linotype"/>
                <a:cs typeface="Palatino Linotype"/>
              </a:rPr>
              <a:t>Splitting of energy states corresponding to </a:t>
            </a:r>
            <a:r>
              <a:rPr sz="800" b="1" spc="-5" dirty="0">
                <a:latin typeface="Palatino Linotype"/>
                <a:cs typeface="Palatino Linotype"/>
              </a:rPr>
              <a:t>d</a:t>
            </a:r>
            <a:r>
              <a:rPr sz="750" b="1" spc="-7" baseline="22222" dirty="0">
                <a:latin typeface="Palatino Linotype"/>
                <a:cs typeface="Palatino Linotype"/>
              </a:rPr>
              <a:t>n</a:t>
            </a:r>
            <a:r>
              <a:rPr sz="750" b="1" baseline="22222" dirty="0">
                <a:latin typeface="Palatino Linotype"/>
                <a:cs typeface="Palatino Linotype"/>
              </a:rPr>
              <a:t> </a:t>
            </a:r>
            <a:r>
              <a:rPr sz="800" spc="-5" dirty="0">
                <a:latin typeface="Palatino Linotype"/>
                <a:cs typeface="Palatino Linotype"/>
              </a:rPr>
              <a:t>terms</a:t>
            </a:r>
            <a:endParaRPr sz="800">
              <a:latin typeface="Palatino Linotype"/>
              <a:cs typeface="Palatino Linotype"/>
            </a:endParaRPr>
          </a:p>
          <a:p>
            <a:pPr>
              <a:lnSpc>
                <a:spcPct val="100000"/>
              </a:lnSpc>
              <a:spcBef>
                <a:spcPts val="30"/>
              </a:spcBef>
            </a:pPr>
            <a:endParaRPr sz="750">
              <a:latin typeface="Times New Roman"/>
              <a:cs typeface="Times New Roman"/>
            </a:endParaRPr>
          </a:p>
          <a:p>
            <a:pPr marL="50800" marR="43180">
              <a:lnSpc>
                <a:spcPct val="112799"/>
              </a:lnSpc>
            </a:pPr>
            <a:r>
              <a:rPr sz="900" spc="-5" dirty="0">
                <a:latin typeface="Palatino Linotype"/>
                <a:cs typeface="Palatino Linotype"/>
              </a:rPr>
              <a:t>The d-d spectra is concerned with d</a:t>
            </a:r>
            <a:r>
              <a:rPr sz="825" spc="-7" baseline="25252" dirty="0">
                <a:latin typeface="Palatino Linotype"/>
                <a:cs typeface="Palatino Linotype"/>
              </a:rPr>
              <a:t>n </a:t>
            </a:r>
            <a:r>
              <a:rPr sz="900" spc="-5" dirty="0">
                <a:latin typeface="Palatino Linotype"/>
                <a:cs typeface="Palatino Linotype"/>
              </a:rPr>
              <a:t>configuration and </a:t>
            </a:r>
            <a:r>
              <a:rPr sz="900" dirty="0">
                <a:latin typeface="Palatino Linotype"/>
                <a:cs typeface="Palatino Linotype"/>
              </a:rPr>
              <a:t>hence </a:t>
            </a:r>
            <a:r>
              <a:rPr sz="900" spc="-5" dirty="0">
                <a:latin typeface="Palatino Linotype"/>
                <a:cs typeface="Palatino Linotype"/>
              </a:rPr>
              <a:t>the crystal field sub-states are  given for all the d</a:t>
            </a:r>
            <a:r>
              <a:rPr sz="825" spc="-7" baseline="25252" dirty="0">
                <a:latin typeface="Palatino Linotype"/>
                <a:cs typeface="Palatino Linotype"/>
              </a:rPr>
              <a:t>n </a:t>
            </a:r>
            <a:r>
              <a:rPr sz="900" spc="-5" dirty="0">
                <a:latin typeface="Palatino Linotype"/>
                <a:cs typeface="Palatino Linotype"/>
              </a:rPr>
              <a:t>configuration in Table</a:t>
            </a:r>
            <a:r>
              <a:rPr sz="900" spc="-30" dirty="0">
                <a:latin typeface="Palatino Linotype"/>
                <a:cs typeface="Palatino Linotype"/>
              </a:rPr>
              <a:t> </a:t>
            </a:r>
            <a:r>
              <a:rPr sz="900" spc="-5" dirty="0">
                <a:latin typeface="Palatino Linotype"/>
                <a:cs typeface="Palatino Linotype"/>
              </a:rPr>
              <a:t>-7.</a:t>
            </a:r>
            <a:endParaRPr sz="900">
              <a:latin typeface="Palatino Linotype"/>
              <a:cs typeface="Palatino Linotype"/>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TotalTime>
  <Words>5741</Words>
  <Application>Microsoft Office PowerPoint</Application>
  <PresentationFormat>Custom</PresentationFormat>
  <Paragraphs>367</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MS UI Gothic</vt:lpstr>
      <vt:lpstr>Arial</vt:lpstr>
      <vt:lpstr>Calibri</vt:lpstr>
      <vt:lpstr>Palatino Linotype</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(Absorption) Spectra of 3d Transition Metal Complexes</dc:title>
  <dc:creator>S. Lakshmi Reddy, Tamio Endo and G. Siva Reddy</dc:creator>
  <cp:lastModifiedBy>Rafiq Siddiqui</cp:lastModifiedBy>
  <cp:revision>2</cp:revision>
  <dcterms:created xsi:type="dcterms:W3CDTF">2020-09-20T09:02:22Z</dcterms:created>
  <dcterms:modified xsi:type="dcterms:W3CDTF">2020-09-20T09:06:19Z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2012-08-18T00:00:00Z</vt:filetime>
  </property>
  <property fmtid="{D5CDD505-2E9C-101B-9397-08002B2CF9AE}" pid="3" name="Creator">
    <vt:lpwstr>PScript5.dll Version 5.2.2</vt:lpwstr>
  </property>
  <property fmtid="{D5CDD505-2E9C-101B-9397-08002B2CF9AE}" pid="4" name="LastSaved">
    <vt:filetime>2020-09-20T00:00:00Z</vt:filetime>
  </property>
</Properties>
</file>