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1"/>
  </p:notesMasterIdLst>
  <p:sldIdLst>
    <p:sldId id="256" r:id="rId4"/>
    <p:sldId id="258" r:id="rId5"/>
    <p:sldId id="261" r:id="rId6"/>
    <p:sldId id="297" r:id="rId7"/>
    <p:sldId id="438" r:id="rId8"/>
    <p:sldId id="437" r:id="rId9"/>
    <p:sldId id="435" r:id="rId10"/>
    <p:sldId id="433" r:id="rId11"/>
    <p:sldId id="441" r:id="rId12"/>
    <p:sldId id="440" r:id="rId13"/>
    <p:sldId id="448" r:id="rId14"/>
    <p:sldId id="447" r:id="rId15"/>
    <p:sldId id="439" r:id="rId16"/>
    <p:sldId id="450" r:id="rId17"/>
    <p:sldId id="446" r:id="rId18"/>
    <p:sldId id="445" r:id="rId19"/>
    <p:sldId id="430" r:id="rId20"/>
    <p:sldId id="429" r:id="rId21"/>
    <p:sldId id="428" r:id="rId22"/>
    <p:sldId id="470" r:id="rId23"/>
    <p:sldId id="460" r:id="rId24"/>
    <p:sldId id="461" r:id="rId25"/>
    <p:sldId id="462" r:id="rId26"/>
    <p:sldId id="457" r:id="rId27"/>
    <p:sldId id="456" r:id="rId28"/>
    <p:sldId id="454" r:id="rId29"/>
    <p:sldId id="46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a:srgbClr val="BBD905"/>
    <a:srgbClr val="C5E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55235" autoAdjust="0"/>
  </p:normalViewPr>
  <p:slideViewPr>
    <p:cSldViewPr>
      <p:cViewPr>
        <p:scale>
          <a:sx n="53" d="100"/>
          <a:sy n="53" d="100"/>
        </p:scale>
        <p:origin x="-2334"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10/12/2016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a:t>
            </a:fld>
            <a:endParaRPr lang="en-US" dirty="0"/>
          </a:p>
        </p:txBody>
      </p:sp>
    </p:spTree>
    <p:extLst>
      <p:ext uri="{BB962C8B-B14F-4D97-AF65-F5344CB8AC3E}">
        <p14:creationId xmlns:p14="http://schemas.microsoft.com/office/powerpoint/2010/main" val="2338499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technological environment creates new goods and services. New products make existing products obsolete, and many products change our values and lifestyles. In turn, lifestyle changes often stimulate new products not directly related to the new technologies themselves. Mobile devices, the availability of a vast array of apps, and social media, for example, facilitate business communication just as prepackaged meals provide convenience for busy household cooks.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Because they determine spending patterns by consumers, businesses, and governments, the economic environment influences marketing plans for product offerings, pricing, and promotional strategies. Marketers are concerned with such economic variables as inflation, interest rates, and recession. Thus, they monitor the general business cycle to anticipate trends in consumer and business spending.</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begins with a product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good, a service, or an idea designed to fill a customer’s need or want.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Product differentiation is the creation of a feature or image that makes a product differ enough from existing products to attract customers.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pricing of a product, selecting the best price at which to sell it, is often a balancing act. On the one hand, prices must support a variety of costs, such as operating, administrative, research costs, and marketing costs. On the other hand, prices can’t be so high that customers turn to competitors.</a:t>
            </a:r>
          </a:p>
          <a:p>
            <a:r>
              <a:rPr lang="en-US" sz="1200" b="0" i="0" u="none" strike="noStrike" kern="1200" baseline="0" dirty="0" smtClean="0">
                <a:solidFill>
                  <a:schemeClr val="tx1"/>
                </a:solidFill>
                <a:latin typeface="+mn-lt"/>
                <a:ea typeface="+mn-ea"/>
                <a:cs typeface="Arial" charset="0"/>
              </a:rPr>
              <a:t/>
            </a:r>
            <a:br>
              <a:rPr lang="en-US" sz="1200" b="0" i="0" u="none" strike="noStrike" kern="1200" baseline="0" dirty="0" smtClean="0">
                <a:solidFill>
                  <a:schemeClr val="tx1"/>
                </a:solidFill>
                <a:latin typeface="+mn-lt"/>
                <a:ea typeface="+mn-ea"/>
                <a:cs typeface="Arial" charset="0"/>
              </a:rPr>
            </a:br>
            <a:r>
              <a:rPr lang="en-US" sz="1200" b="0" i="0" u="none" strike="noStrike" kern="1200" baseline="0" dirty="0" smtClean="0">
                <a:solidFill>
                  <a:schemeClr val="tx1"/>
                </a:solidFill>
                <a:latin typeface="+mn-lt"/>
                <a:ea typeface="+mn-ea"/>
                <a:cs typeface="Arial" charset="0"/>
              </a:rPr>
              <a:t>In the marketing mix, place (or distribution) refers to </a:t>
            </a:r>
            <a:r>
              <a:rPr lang="en-US" sz="1200" b="0" i="1" u="none" strike="noStrike" kern="1200" baseline="0" dirty="0" smtClean="0">
                <a:solidFill>
                  <a:schemeClr val="tx1"/>
                </a:solidFill>
                <a:latin typeface="+mn-lt"/>
                <a:ea typeface="+mn-ea"/>
                <a:cs typeface="Arial" charset="0"/>
              </a:rPr>
              <a:t>where </a:t>
            </a:r>
            <a:r>
              <a:rPr lang="en-US" sz="1200" b="0" i="0" u="none" strike="noStrike" kern="1200" baseline="0" dirty="0" smtClean="0">
                <a:solidFill>
                  <a:schemeClr val="tx1"/>
                </a:solidFill>
                <a:latin typeface="+mn-lt"/>
                <a:ea typeface="+mn-ea"/>
                <a:cs typeface="Arial" charset="0"/>
              </a:rPr>
              <a:t>and </a:t>
            </a:r>
            <a:r>
              <a:rPr lang="en-US" sz="1200" b="0" i="1" u="none" strike="noStrike" kern="1200" baseline="0" dirty="0" smtClean="0">
                <a:solidFill>
                  <a:schemeClr val="tx1"/>
                </a:solidFill>
                <a:latin typeface="+mn-lt"/>
                <a:ea typeface="+mn-ea"/>
                <a:cs typeface="Arial" charset="0"/>
              </a:rPr>
              <a:t>how </a:t>
            </a:r>
            <a:r>
              <a:rPr lang="en-US" sz="1200" b="0" i="0" u="none" strike="noStrike" kern="1200" baseline="0" dirty="0" smtClean="0">
                <a:solidFill>
                  <a:schemeClr val="tx1"/>
                </a:solidFill>
                <a:latin typeface="+mn-lt"/>
                <a:ea typeface="+mn-ea"/>
                <a:cs typeface="Arial" charset="0"/>
              </a:rPr>
              <a:t>customers get access to the products they buy. When products are created, they must become available to customers at some </a:t>
            </a:r>
            <a:r>
              <a:rPr lang="en-US" sz="1200" b="0" i="1" u="none" strike="noStrike" kern="1200" baseline="0" dirty="0" smtClean="0">
                <a:solidFill>
                  <a:schemeClr val="tx1"/>
                </a:solidFill>
                <a:latin typeface="+mn-lt"/>
                <a:ea typeface="+mn-ea"/>
                <a:cs typeface="Arial" charset="0"/>
              </a:rPr>
              <a:t>location </a:t>
            </a:r>
            <a:r>
              <a:rPr lang="en-US" sz="1200" b="0" i="0" u="none" strike="noStrike" kern="1200" baseline="0" dirty="0" smtClean="0">
                <a:solidFill>
                  <a:schemeClr val="tx1"/>
                </a:solidFill>
                <a:latin typeface="+mn-lt"/>
                <a:ea typeface="+mn-ea"/>
                <a:cs typeface="Arial" charset="0"/>
              </a:rPr>
              <a:t>(</a:t>
            </a:r>
            <a:r>
              <a:rPr lang="en-US" sz="1200" b="0" i="1" u="none" strike="noStrike" kern="1200" baseline="0" dirty="0" smtClean="0">
                <a:solidFill>
                  <a:schemeClr val="tx1"/>
                </a:solidFill>
                <a:latin typeface="+mn-lt"/>
                <a:ea typeface="+mn-ea"/>
                <a:cs typeface="Arial" charset="0"/>
              </a:rPr>
              <a:t>place</a:t>
            </a:r>
            <a:r>
              <a:rPr lang="en-US" sz="1200" b="0" i="0" u="none" strike="noStrike" kern="1200" baseline="0" dirty="0" smtClean="0">
                <a:solidFill>
                  <a:schemeClr val="tx1"/>
                </a:solidFill>
                <a:latin typeface="+mn-lt"/>
                <a:ea typeface="+mn-ea"/>
                <a:cs typeface="Arial" charset="0"/>
              </a:rPr>
              <a:t>) such as a retail store, or on the Internet, or by direct delivery to the customer.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most visible component of the marketing mix is no doubt promotion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a set of techniques for communicating information about products. The most important promotional tools include advertising, personal selling, sales promotions, publicity/public relations, and direct or interactive marketing.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Advertising is any form of paid non-personal communication used by an identified sponsor to persuade or inform potential buyers about a product. For example, financial advisory companies that provide investment and securities products reach their customer audience by advertising in </a:t>
            </a:r>
            <a:r>
              <a:rPr lang="en-US" sz="1200" b="0" i="1" u="none" strike="noStrike" kern="1200" baseline="0" dirty="0" smtClean="0">
                <a:solidFill>
                  <a:schemeClr val="tx1"/>
                </a:solidFill>
                <a:latin typeface="+mn-lt"/>
                <a:ea typeface="+mn-ea"/>
                <a:cs typeface="Arial" charset="0"/>
              </a:rPr>
              <a:t>Fortune </a:t>
            </a:r>
            <a:r>
              <a:rPr lang="en-US" sz="1200" b="0" i="0" u="none" strike="noStrike" kern="1200" baseline="0" dirty="0" smtClean="0">
                <a:solidFill>
                  <a:schemeClr val="tx1"/>
                </a:solidFill>
                <a:latin typeface="+mn-lt"/>
                <a:ea typeface="+mn-ea"/>
                <a:cs typeface="Arial" charset="0"/>
              </a:rPr>
              <a:t>magazine and on the </a:t>
            </a:r>
            <a:r>
              <a:rPr lang="en-US" sz="1200" b="0" i="1" u="none" strike="noStrike" kern="1200" baseline="0" dirty="0" smtClean="0">
                <a:solidFill>
                  <a:schemeClr val="tx1"/>
                </a:solidFill>
                <a:latin typeface="+mn-lt"/>
                <a:ea typeface="+mn-ea"/>
                <a:cs typeface="Arial" charset="0"/>
              </a:rPr>
              <a:t>Bloomberg </a:t>
            </a:r>
            <a:r>
              <a:rPr lang="en-US" sz="1200" b="0" i="0" u="none" strike="noStrike" kern="1200" baseline="0" dirty="0" smtClean="0">
                <a:solidFill>
                  <a:schemeClr val="tx1"/>
                </a:solidFill>
                <a:latin typeface="+mn-lt"/>
                <a:ea typeface="+mn-ea"/>
                <a:cs typeface="Arial" charset="0"/>
              </a:rPr>
              <a:t>television network.</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Many products (such as insurance, custom-designed clothing, and real estate) are best promoted through personal selling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person-to-person sales. Industrial goods and services rely significantly on personal selling.</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Historically, relatively inexpensive items have often been marketed through sales promotions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involve one-time direct inducements to buyers. Premiums (usually free gifts), coupons, and package inserts are all sales promotions meant to tempt consumers to buy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Public relations includes all communication efforts directed at building goodwill. It seeks to build favorable attitudes in the minds of the public toward the organization and its products.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An integrated marketing strategy ensures that the Four Ps blend together so that they are compatible with one another and with the company’s non-marketing activities.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emergence of the marketing concept and the recognition of customers’ needs and wants led marketers to think in terms of target markets—the particular groups of people or organizations on which a firm’s marketing efforts are focused. Selecting target markets is usually the first step in the marketing strategy. Target marketing requires market segmentation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dividing a market into categories of customer types or “segments” having similar wants and needs and who can be expected to show interest in the same products. Once they have identified segments, companies may adopt a variety of strategies.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marketers identify a target segment, they can begin marketing products for that segment. The process of fixing, adapting, and communicating the nature of the product itself is called product positioning</a:t>
            </a:r>
            <a:r>
              <a:rPr lang="en-US" sz="1200" b="1" i="0" u="none" strike="noStrike" kern="1200" baseline="0" dirty="0" smtClean="0">
                <a:solidFill>
                  <a:schemeClr val="tx1"/>
                </a:solidFill>
                <a:latin typeface="+mn-lt"/>
                <a:ea typeface="+mn-ea"/>
                <a:cs typeface="Arial" charset="0"/>
              </a:rPr>
              <a:t>.</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research, the study of what customers need and want and how best to meet those needs and wants, is a powerful tool for gaining decision-making information.</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relationship of research to the overall marketing process is shown in Figure 11.3.</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Secondary data are already available from previous research. The </a:t>
            </a:r>
            <a:r>
              <a:rPr lang="en-US" sz="1200" b="0" i="1" u="none" strike="noStrike" kern="1200" baseline="0" dirty="0" smtClean="0">
                <a:solidFill>
                  <a:schemeClr val="tx1"/>
                </a:solidFill>
                <a:latin typeface="+mn-lt"/>
                <a:ea typeface="+mn-ea"/>
                <a:cs typeface="Arial" charset="0"/>
              </a:rPr>
              <a:t>Statistical Abstract of the United States </a:t>
            </a:r>
            <a:r>
              <a:rPr lang="en-US" sz="1200" b="0" i="0" u="none" strike="noStrike" kern="1200" baseline="0" dirty="0" smtClean="0">
                <a:solidFill>
                  <a:schemeClr val="tx1"/>
                </a:solidFill>
                <a:latin typeface="+mn-lt"/>
                <a:ea typeface="+mn-ea"/>
                <a:cs typeface="Arial" charset="0"/>
              </a:rPr>
              <a:t>offers data on geographic and demographic variables. Secondary data can save time, effort, and money. When secondary sources are unavailable or inadequate, researchers must obtain primary data, new data from newly performed research.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What desire are consumers fulfilling? Is there a psychological or sociological explanation for why they purchase one product and not another? These questions and many others are addressed in the study of consumer behavior</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study of the decision process by which people buy and consume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To understand consumer behavior, marketers draw heavily on such fields as psychology and sociology. The result is a focus on four major influences on consumer behavior: (1) </a:t>
            </a:r>
            <a:r>
              <a:rPr lang="en-US" sz="1200" b="0" i="1" u="none" strike="noStrike" kern="1200" baseline="0" dirty="0" smtClean="0">
                <a:solidFill>
                  <a:schemeClr val="tx1"/>
                </a:solidFill>
                <a:latin typeface="+mn-lt"/>
                <a:ea typeface="+mn-ea"/>
                <a:cs typeface="Arial" charset="0"/>
              </a:rPr>
              <a:t>psychological</a:t>
            </a:r>
            <a:r>
              <a:rPr lang="en-US" sz="1200" b="0" i="0" u="none" strike="noStrike" kern="1200" baseline="0" dirty="0" smtClean="0">
                <a:solidFill>
                  <a:schemeClr val="tx1"/>
                </a:solidFill>
                <a:latin typeface="+mn-lt"/>
                <a:ea typeface="+mn-ea"/>
                <a:cs typeface="Arial" charset="0"/>
              </a:rPr>
              <a:t>, (2) </a:t>
            </a:r>
            <a:r>
              <a:rPr lang="en-US" sz="1200" b="0" i="1" u="none" strike="noStrike" kern="1200" baseline="0" dirty="0" smtClean="0">
                <a:solidFill>
                  <a:schemeClr val="tx1"/>
                </a:solidFill>
                <a:latin typeface="+mn-lt"/>
                <a:ea typeface="+mn-ea"/>
                <a:cs typeface="Arial" charset="0"/>
              </a:rPr>
              <a:t>personal</a:t>
            </a:r>
            <a:r>
              <a:rPr lang="en-US" sz="1200" b="0" i="0" u="none" strike="noStrike" kern="1200" baseline="0" dirty="0" smtClean="0">
                <a:solidFill>
                  <a:schemeClr val="tx1"/>
                </a:solidFill>
                <a:latin typeface="+mn-lt"/>
                <a:ea typeface="+mn-ea"/>
                <a:cs typeface="Arial" charset="0"/>
              </a:rPr>
              <a:t>, (3) </a:t>
            </a:r>
            <a:r>
              <a:rPr lang="en-US" sz="1200" b="0" i="1" u="none" strike="noStrike" kern="1200" baseline="0" dirty="0" smtClean="0">
                <a:solidFill>
                  <a:schemeClr val="tx1"/>
                </a:solidFill>
                <a:latin typeface="+mn-lt"/>
                <a:ea typeface="+mn-ea"/>
                <a:cs typeface="Arial" charset="0"/>
              </a:rPr>
              <a:t>social</a:t>
            </a:r>
            <a:r>
              <a:rPr lang="en-US" sz="1200" b="0" i="0" u="none" strike="noStrike" kern="1200" baseline="0" dirty="0" smtClean="0">
                <a:solidFill>
                  <a:schemeClr val="tx1"/>
                </a:solidFill>
                <a:latin typeface="+mn-lt"/>
                <a:ea typeface="+mn-ea"/>
                <a:cs typeface="Arial" charset="0"/>
              </a:rPr>
              <a:t>, and (3) </a:t>
            </a:r>
            <a:r>
              <a:rPr lang="en-US" sz="1200" b="0" i="1" u="none" strike="noStrike" kern="1200" baseline="0" dirty="0" smtClean="0">
                <a:solidFill>
                  <a:schemeClr val="tx1"/>
                </a:solidFill>
                <a:latin typeface="+mn-lt"/>
                <a:ea typeface="+mn-ea"/>
                <a:cs typeface="Arial" charset="0"/>
              </a:rPr>
              <a:t>cultural</a:t>
            </a:r>
            <a:r>
              <a:rPr lang="en-US" sz="1200" b="0" i="0" u="none" strike="noStrike" kern="1200" baseline="0" dirty="0" smtClean="0">
                <a:solidFill>
                  <a:schemeClr val="tx1"/>
                </a:solidFill>
                <a:latin typeface="+mn-lt"/>
                <a:ea typeface="+mn-ea"/>
                <a:cs typeface="Arial" charset="0"/>
              </a:rPr>
              <a:t>. By identifying which influences are most active in certain circumstances, marketers try to explain consumer choices and predict future buying behavior.</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Although these factors can have a strong impact on a consumer’s choices, their effect on actual purchases is sometimes weak or negligible. Some consumers, for</a:t>
            </a:r>
          </a:p>
          <a:p>
            <a:r>
              <a:rPr lang="en-US" sz="1200" b="0" i="0" u="none" strike="noStrike" kern="1200" baseline="0" dirty="0" smtClean="0">
                <a:solidFill>
                  <a:schemeClr val="tx1"/>
                </a:solidFill>
                <a:latin typeface="+mn-lt"/>
                <a:ea typeface="+mn-ea"/>
                <a:cs typeface="Arial" charset="0"/>
              </a:rPr>
              <a:t>example, exhibit high brand loyalty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they regularly purchase products, such as McDonald’s foods, because they are satisfied with their performance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services companies market encompasses the many firms that provide services to the purchasing public. Imagine, for example, the materials and supplies Disney World need to provide exceptional experiences for visitors. Similar needs exist to operate Continental Airlines, MTV, and the accounting firm Ernst &amp; Young.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industrial market includes businesses that buy goods to be converted into other products or that are used up during production. It includes farmers, manufacturers, and some retailers.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Before products reach consumers, they pass through a reseller market consisting of intermediaries, including wholesalers and retailers, that buy and resell finished goods.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some respects, organizational buying behavior bears little resemblance to consumer buying practices. Differences include the buyers’ purchasing skills and an emphasis on buyer-seller relationships.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Social networking as used by marketers today refers to communications that flow among people and organizations interacting through an online platform that facilitates building social relations among its users. Social networking media are the websites or access channels, such as Facebook, Twitter, LinkedIn, and YouTube, to which millions of consumers go for information and discussions before making their purchase decisions.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Viral marketing is a form marketing that relies on social networking and the Internet to spread information like a “virus” from person to person. The marketing purpose  pay be to increase brand awareness, to promote new product ideas, or to foster excitement for stimulating sales.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Marketers, including such giants as Bank of America, McDonald’s, eBay, and Cisco, are using corporate blogs increasingly for public relations, branding, and otherwise spreading messages that stimulate chat about products to target 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2442951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of us think of marketing as advertisements for detergents and soft drinks. Marketing, however, encompasses a much wider range of activities. The American Marketing Association defines marketing as “activities, a set of institutions, and processes for creating, communicating, delivering, and exchanging offerings that have value for customers, clients, partners, and society at large.</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value of a product compares its benefits with its costs. Benefits include not only the functions of the product, but also the emotional satisfaction associated with owning, experiencing, or possessing it. But every product has costs, including sales price, the expenditure of the buyer’s time, and even the emotional costs of making a purchase decision. A satisfied customer perceives the benefits derived from the purchase to be greater than its costs.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To satisfy customers, a company may: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Develop an entirely new product that performs better (provides greater performance benefits) than existing products.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Keep a store open longer hours during a busy season (adding the benefit of greater shopping convenience);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price reductions (the benefit of lower costs);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information that explains how a product can be used in new ways (the benefit of new uses at no added cost).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a department store, an employee may ask if you’d like to try a new cologne. A pharmaceutical company proclaims the virtues of its new cold medicine. Your local auto dealer offers an economy car at an economy price. These products are all consumer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tangible goods that you, the consumer, may buy for personal use.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Firms that sell goods to consumers for personal consumption are engaged in consumer marketing, also known as business-to-consumer (B2C) marketing. Marketing also applies to industrial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physical items used by companies to produce other products. Surgical instruments and bulldozers are industrial goods, as are components and raw materials such as integrated circuits, steel, coffee beans, and plastic. Firms that sell goods to other companies are engaged in industrial marketing, also known as business-to-business (B2B) marketing.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But marketing techniques are also applied to services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products with intangible (nonphysical) features, such as professional advice, timely information for decisions, or arrangements for a vacation. Service marketing, the application of marketing for services, continues to be a major growth area in the United States.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Marketing strategies are not determined unilaterally by any business—rather, they are strongly influenced by powerful outside forces.  As you see in Figure 11.1, every marketing program must recognize the factors in a company’s </a:t>
            </a:r>
            <a:r>
              <a:rPr lang="en-US" altLang="en-US" i="1" dirty="0" smtClean="0"/>
              <a:t>external environment</a:t>
            </a:r>
            <a:r>
              <a:rPr lang="en-US" altLang="en-US" dirty="0" smtClean="0"/>
              <a:t>, which is everything outside an organization’s boundaries that might affect it.</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political-legal environment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both global and domestic, have profound effects on marketing. For example, environmental legislation has determined the destinies of entire industries.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sociocultural environment also impacts marketing. Changing social values force companies to develop and promote new products, such as poultry and meat without antibiotics and growth hormones, for both individual consumers and industrial customers.</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D7E078EF-7339-4393-BEC6-515371D96D05}"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dirty="0"/>
              <a:t>Marketing Processes</a:t>
            </a:r>
            <a:br>
              <a:rPr lang="en-US" sz="4000" dirty="0"/>
            </a:br>
            <a:r>
              <a:rPr lang="en-US" sz="4000" dirty="0"/>
              <a:t>and Consumer</a:t>
            </a:r>
            <a:br>
              <a:rPr lang="en-US" sz="4000" dirty="0"/>
            </a:br>
            <a:r>
              <a:rPr lang="en-US" sz="4000" dirty="0"/>
              <a:t>Behavior</a:t>
            </a:r>
          </a:p>
        </p:txBody>
      </p:sp>
      <p:sp>
        <p:nvSpPr>
          <p:cNvPr id="2" name="TextBox 1"/>
          <p:cNvSpPr txBox="1"/>
          <p:nvPr/>
        </p:nvSpPr>
        <p:spPr>
          <a:xfrm>
            <a:off x="6858000" y="4840069"/>
            <a:ext cx="672172" cy="646331"/>
          </a:xfrm>
          <a:prstGeom prst="rect">
            <a:avLst/>
          </a:prstGeom>
          <a:noFill/>
        </p:spPr>
        <p:txBody>
          <a:bodyPr wrap="none" rtlCol="0">
            <a:spAutoFit/>
          </a:bodyPr>
          <a:lstStyle/>
          <a:p>
            <a:r>
              <a:rPr lang="en-US" sz="3600" b="1" dirty="0" smtClean="0">
                <a:solidFill>
                  <a:srgbClr val="CC0000"/>
                </a:solidFill>
              </a:rPr>
              <a:t>11</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The Marketing </a:t>
            </a:r>
            <a:r>
              <a:rPr lang="en-US" sz="2800" i="1" dirty="0" smtClean="0"/>
              <a:t>Environment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Technological Environment </a:t>
            </a:r>
            <a:endParaRPr lang="en-US" b="1" dirty="0" smtClean="0"/>
          </a:p>
          <a:p>
            <a:pPr lvl="1"/>
            <a:r>
              <a:rPr lang="en-US" dirty="0" smtClean="0"/>
              <a:t>all the ways </a:t>
            </a:r>
            <a:r>
              <a:rPr lang="en-US" dirty="0"/>
              <a:t>by which firms create value </a:t>
            </a:r>
            <a:r>
              <a:rPr lang="en-US" dirty="0" smtClean="0"/>
              <a:t>for their constituents</a:t>
            </a:r>
          </a:p>
          <a:p>
            <a:r>
              <a:rPr lang="en-US" b="1" dirty="0"/>
              <a:t>Economic Environment </a:t>
            </a:r>
            <a:endParaRPr lang="en-US" b="1" dirty="0" smtClean="0"/>
          </a:p>
          <a:p>
            <a:pPr lvl="1"/>
            <a:r>
              <a:rPr lang="en-US" dirty="0" smtClean="0"/>
              <a:t>relevant conditions </a:t>
            </a:r>
            <a:r>
              <a:rPr lang="en-US" dirty="0"/>
              <a:t>that exist in the </a:t>
            </a:r>
            <a:r>
              <a:rPr lang="en-US" dirty="0" smtClean="0"/>
              <a:t>economic system </a:t>
            </a:r>
            <a:r>
              <a:rPr lang="en-US" dirty="0"/>
              <a:t>in which a company operates</a:t>
            </a:r>
            <a:endParaRPr lang="en-US" b="1" dirty="0"/>
          </a:p>
        </p:txBody>
      </p:sp>
    </p:spTree>
    <p:extLst>
      <p:ext uri="{BB962C8B-B14F-4D97-AF65-F5344CB8AC3E}">
        <p14:creationId xmlns:p14="http://schemas.microsoft.com/office/powerpoint/2010/main" val="2374764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Strategy: The Marketing Mix</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Product </a:t>
            </a:r>
            <a:endParaRPr lang="en-US" b="1" dirty="0"/>
          </a:p>
          <a:p>
            <a:pPr lvl="1">
              <a:defRPr/>
            </a:pPr>
            <a:r>
              <a:rPr lang="en-US" dirty="0"/>
              <a:t>good, service, or idea that is marketed to fill consumers’ needs and wants</a:t>
            </a:r>
          </a:p>
          <a:p>
            <a:pPr>
              <a:defRPr/>
            </a:pPr>
            <a:r>
              <a:rPr lang="en-US" b="1" dirty="0"/>
              <a:t>Product Differentiation </a:t>
            </a:r>
          </a:p>
          <a:p>
            <a:pPr lvl="1">
              <a:defRPr/>
            </a:pPr>
            <a:r>
              <a:rPr lang="en-US" dirty="0"/>
              <a:t>creation of a product feature or product image that differs enough from existing products to attract customers</a:t>
            </a:r>
          </a:p>
          <a:p>
            <a:pPr marL="0" indent="0">
              <a:buNone/>
            </a:pPr>
            <a:endParaRPr lang="en-US" b="1" dirty="0"/>
          </a:p>
        </p:txBody>
      </p:sp>
    </p:spTree>
    <p:extLst>
      <p:ext uri="{BB962C8B-B14F-4D97-AF65-F5344CB8AC3E}">
        <p14:creationId xmlns:p14="http://schemas.microsoft.com/office/powerpoint/2010/main" val="1724931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Strategy: The Marketing </a:t>
            </a:r>
            <a:r>
              <a:rPr lang="en-US" sz="2800" i="1" dirty="0" smtClean="0"/>
              <a:t>Mix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Pricing</a:t>
            </a:r>
            <a:r>
              <a:rPr lang="en-US" b="1" dirty="0"/>
              <a:t> </a:t>
            </a:r>
          </a:p>
          <a:p>
            <a:pPr lvl="1">
              <a:defRPr/>
            </a:pPr>
            <a:r>
              <a:rPr lang="en-US" sz="2700" dirty="0"/>
              <a:t>process of determining the best price at which to sell a product</a:t>
            </a:r>
          </a:p>
          <a:p>
            <a:pPr>
              <a:defRPr/>
            </a:pPr>
            <a:r>
              <a:rPr lang="en-US" sz="3000" b="1" dirty="0"/>
              <a:t>Place (Distribution) </a:t>
            </a:r>
          </a:p>
          <a:p>
            <a:pPr lvl="1">
              <a:defRPr/>
            </a:pPr>
            <a:r>
              <a:rPr lang="en-US" sz="2700" dirty="0"/>
              <a:t>part of the marketing mix concerned with getting products from producers to consumers</a:t>
            </a:r>
          </a:p>
          <a:p>
            <a:pPr>
              <a:defRPr/>
            </a:pPr>
            <a:r>
              <a:rPr lang="en-US" sz="3000" b="1" dirty="0"/>
              <a:t>Promotion </a:t>
            </a:r>
          </a:p>
          <a:p>
            <a:pPr lvl="1">
              <a:defRPr/>
            </a:pPr>
            <a:r>
              <a:rPr lang="en-US" sz="2700" dirty="0"/>
              <a:t>aspect of the marketing mix concerned with the most effective techniques for communicating information about products</a:t>
            </a:r>
          </a:p>
          <a:p>
            <a:pPr marL="0" indent="0">
              <a:buNone/>
            </a:pPr>
            <a:endParaRPr lang="en-US" b="1" dirty="0"/>
          </a:p>
        </p:txBody>
      </p:sp>
    </p:spTree>
    <p:extLst>
      <p:ext uri="{BB962C8B-B14F-4D97-AF65-F5344CB8AC3E}">
        <p14:creationId xmlns:p14="http://schemas.microsoft.com/office/powerpoint/2010/main" val="1519412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Promotion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3600" b="1" dirty="0" smtClean="0"/>
              <a:t>Advertising</a:t>
            </a:r>
          </a:p>
          <a:p>
            <a:pPr lvl="1"/>
            <a:r>
              <a:rPr lang="en-US" sz="3200" dirty="0" smtClean="0"/>
              <a:t>any </a:t>
            </a:r>
            <a:r>
              <a:rPr lang="en-US" sz="3200" dirty="0"/>
              <a:t>form of paid </a:t>
            </a:r>
            <a:r>
              <a:rPr lang="en-US" sz="3200" dirty="0" smtClean="0"/>
              <a:t>non-personal communication </a:t>
            </a:r>
            <a:r>
              <a:rPr lang="en-US" sz="3200" dirty="0"/>
              <a:t>used by </a:t>
            </a:r>
            <a:r>
              <a:rPr lang="en-US" sz="3200" dirty="0" smtClean="0"/>
              <a:t>an identified </a:t>
            </a:r>
            <a:r>
              <a:rPr lang="en-US" sz="3200" dirty="0"/>
              <a:t>sponsor to persuade or </a:t>
            </a:r>
            <a:r>
              <a:rPr lang="en-US" sz="3200" dirty="0" smtClean="0"/>
              <a:t>inform potential </a:t>
            </a:r>
            <a:r>
              <a:rPr lang="en-US" sz="3200" dirty="0"/>
              <a:t>buyers about a product</a:t>
            </a:r>
          </a:p>
          <a:p>
            <a:r>
              <a:rPr lang="en-US" sz="3600" b="1" dirty="0"/>
              <a:t>Personal Selling </a:t>
            </a:r>
            <a:endParaRPr lang="en-US" sz="3600" b="1" dirty="0" smtClean="0"/>
          </a:p>
          <a:p>
            <a:pPr lvl="1"/>
            <a:r>
              <a:rPr lang="en-US" sz="3200" dirty="0" smtClean="0"/>
              <a:t>person-to person sales</a:t>
            </a:r>
            <a:endParaRPr lang="en-US" sz="3200" dirty="0"/>
          </a:p>
        </p:txBody>
      </p:sp>
    </p:spTree>
    <p:extLst>
      <p:ext uri="{BB962C8B-B14F-4D97-AF65-F5344CB8AC3E}">
        <p14:creationId xmlns:p14="http://schemas.microsoft.com/office/powerpoint/2010/main" val="419376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smtClean="0"/>
              <a:t>Promotion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Sales Promotion </a:t>
            </a:r>
          </a:p>
          <a:p>
            <a:pPr lvl="1"/>
            <a:r>
              <a:rPr lang="en-US" dirty="0"/>
              <a:t>direct inducements such as premiums, coupons, and package inserts to tempt consumers to buy </a:t>
            </a:r>
            <a:r>
              <a:rPr lang="en-US" dirty="0" smtClean="0"/>
              <a:t>products</a:t>
            </a:r>
          </a:p>
          <a:p>
            <a:r>
              <a:rPr lang="en-US" b="1" dirty="0"/>
              <a:t>Public Relations </a:t>
            </a:r>
            <a:endParaRPr lang="en-US" b="1" dirty="0" smtClean="0"/>
          </a:p>
          <a:p>
            <a:pPr lvl="1"/>
            <a:r>
              <a:rPr lang="en-US" dirty="0" smtClean="0"/>
              <a:t>communication efforts directed </a:t>
            </a:r>
            <a:r>
              <a:rPr lang="en-US" dirty="0"/>
              <a:t>at building goodwill </a:t>
            </a:r>
            <a:r>
              <a:rPr lang="en-US" dirty="0" smtClean="0"/>
              <a:t>and favorable </a:t>
            </a:r>
            <a:r>
              <a:rPr lang="en-US" dirty="0"/>
              <a:t>attitudes in the minds of </a:t>
            </a:r>
            <a:r>
              <a:rPr lang="en-US" dirty="0" smtClean="0"/>
              <a:t>the public </a:t>
            </a:r>
            <a:r>
              <a:rPr lang="en-US" dirty="0"/>
              <a:t>toward the organization and </a:t>
            </a:r>
            <a:r>
              <a:rPr lang="en-US" dirty="0" smtClean="0"/>
              <a:t>its products</a:t>
            </a:r>
            <a:endParaRPr lang="en-US" dirty="0"/>
          </a:p>
        </p:txBody>
      </p:sp>
    </p:spTree>
    <p:extLst>
      <p:ext uri="{BB962C8B-B14F-4D97-AF65-F5344CB8AC3E}">
        <p14:creationId xmlns:p14="http://schemas.microsoft.com/office/powerpoint/2010/main" val="1553741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Integrated Strategy</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Integrated Marketing Strategy </a:t>
            </a:r>
            <a:endParaRPr lang="en-US" altLang="en-US" b="1" dirty="0" smtClean="0"/>
          </a:p>
          <a:p>
            <a:pPr lvl="1">
              <a:buClr>
                <a:srgbClr val="254061"/>
              </a:buClr>
            </a:pPr>
            <a:r>
              <a:rPr lang="en-US" altLang="en-US" dirty="0" smtClean="0"/>
              <a:t>strategy </a:t>
            </a:r>
            <a:r>
              <a:rPr lang="en-US" altLang="en-US" dirty="0"/>
              <a:t>that blends together the Four Ps of marketing to ensure their compatibility with one another, as well as with the company’s non-marketing activities</a:t>
            </a:r>
          </a:p>
        </p:txBody>
      </p:sp>
    </p:spTree>
    <p:extLst>
      <p:ext uri="{BB962C8B-B14F-4D97-AF65-F5344CB8AC3E}">
        <p14:creationId xmlns:p14="http://schemas.microsoft.com/office/powerpoint/2010/main" val="4145062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Target Marketing </a:t>
            </a:r>
            <a:r>
              <a:rPr lang="en-US" sz="2800" dirty="0" smtClean="0"/>
              <a:t>and Market </a:t>
            </a:r>
            <a:r>
              <a:rPr lang="en-US" sz="2800" dirty="0"/>
              <a:t>Segmentation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3733800" cy="4906963"/>
          </a:xfrm>
        </p:spPr>
        <p:txBody>
          <a:bodyPr/>
          <a:lstStyle/>
          <a:p>
            <a:pPr>
              <a:defRPr/>
            </a:pPr>
            <a:r>
              <a:rPr lang="en-US" b="1" dirty="0"/>
              <a:t>Target Market </a:t>
            </a:r>
          </a:p>
          <a:p>
            <a:pPr lvl="1">
              <a:defRPr/>
            </a:pPr>
            <a:r>
              <a:rPr lang="en-US" dirty="0"/>
              <a:t>group of people who have similar wants and needs and can be expected to show interest in the same products</a:t>
            </a:r>
          </a:p>
          <a:p>
            <a:pPr marL="0" indent="0">
              <a:buNone/>
            </a:pPr>
            <a:endParaRPr lang="en-US" b="1" dirty="0"/>
          </a:p>
        </p:txBody>
      </p:sp>
      <p:sp>
        <p:nvSpPr>
          <p:cNvPr id="4" name="Rectangle 3"/>
          <p:cNvSpPr txBox="1">
            <a:spLocks/>
          </p:cNvSpPr>
          <p:nvPr/>
        </p:nvSpPr>
        <p:spPr bwMode="auto">
          <a:xfrm>
            <a:off x="4876800" y="1219200"/>
            <a:ext cx="37338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Market Segmentation </a:t>
            </a:r>
          </a:p>
          <a:p>
            <a:pPr lvl="1">
              <a:defRPr/>
            </a:pPr>
            <a:r>
              <a:rPr lang="en-US" dirty="0"/>
              <a:t>process of dividing a market into categories of customer types, or “segments”</a:t>
            </a:r>
          </a:p>
        </p:txBody>
      </p:sp>
    </p:spTree>
    <p:extLst>
      <p:ext uri="{BB962C8B-B14F-4D97-AF65-F5344CB8AC3E}">
        <p14:creationId xmlns:p14="http://schemas.microsoft.com/office/powerpoint/2010/main" val="177358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Target Marketing and Market </a:t>
            </a:r>
            <a:r>
              <a:rPr lang="en-US" sz="2800" i="1" dirty="0" smtClean="0"/>
              <a:t>Segmentation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Product Positioning </a:t>
            </a:r>
            <a:endParaRPr lang="en-US" b="1" dirty="0" smtClean="0"/>
          </a:p>
          <a:p>
            <a:pPr lvl="1"/>
            <a:r>
              <a:rPr lang="en-US" dirty="0" smtClean="0"/>
              <a:t>process of fixing, adapting</a:t>
            </a:r>
            <a:r>
              <a:rPr lang="en-US" dirty="0"/>
              <a:t>, and </a:t>
            </a:r>
            <a:r>
              <a:rPr lang="en-US" dirty="0" smtClean="0"/>
              <a:t> communicating the </a:t>
            </a:r>
            <a:r>
              <a:rPr lang="en-US" dirty="0"/>
              <a:t>nature of a product</a:t>
            </a:r>
            <a:endParaRPr lang="en-US" b="1" dirty="0"/>
          </a:p>
        </p:txBody>
      </p:sp>
    </p:spTree>
    <p:extLst>
      <p:ext uri="{BB962C8B-B14F-4D97-AF65-F5344CB8AC3E}">
        <p14:creationId xmlns:p14="http://schemas.microsoft.com/office/powerpoint/2010/main" val="3174933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600" dirty="0"/>
              <a:t>Marketing Research</a:t>
            </a:r>
            <a:endParaRPr lang="en-US" sz="36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Marketing Research </a:t>
            </a:r>
            <a:endParaRPr lang="en-US" b="1" dirty="0" smtClean="0"/>
          </a:p>
          <a:p>
            <a:pPr lvl="1"/>
            <a:r>
              <a:rPr lang="en-US" dirty="0" smtClean="0"/>
              <a:t>the </a:t>
            </a:r>
            <a:r>
              <a:rPr lang="en-US" dirty="0"/>
              <a:t>study </a:t>
            </a:r>
            <a:r>
              <a:rPr lang="en-US" dirty="0" smtClean="0"/>
              <a:t>of what </a:t>
            </a:r>
            <a:r>
              <a:rPr lang="en-US" dirty="0"/>
              <a:t>customers need and want </a:t>
            </a:r>
            <a:r>
              <a:rPr lang="en-US" dirty="0" smtClean="0"/>
              <a:t> and how </a:t>
            </a:r>
            <a:r>
              <a:rPr lang="en-US" dirty="0"/>
              <a:t>best to meet those needs </a:t>
            </a:r>
            <a:r>
              <a:rPr lang="en-US" dirty="0" smtClean="0"/>
              <a:t>and wants</a:t>
            </a:r>
            <a:endParaRPr lang="en-US" b="1" dirty="0"/>
          </a:p>
        </p:txBody>
      </p:sp>
    </p:spTree>
    <p:extLst>
      <p:ext uri="{BB962C8B-B14F-4D97-AF65-F5344CB8AC3E}">
        <p14:creationId xmlns:p14="http://schemas.microsoft.com/office/powerpoint/2010/main" val="1890028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200" i="1" dirty="0"/>
              <a:t>Marketing </a:t>
            </a:r>
            <a:r>
              <a:rPr lang="en-US" sz="3200" i="1" dirty="0" smtClean="0"/>
              <a:t>Research (cont.)</a:t>
            </a:r>
            <a:endParaRPr lang="en-US" sz="3200" i="1"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19200"/>
            <a:ext cx="5105400" cy="5081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618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a:pPr>
            <a:r>
              <a:rPr lang="en-US" b="1" dirty="0"/>
              <a:t>Explain </a:t>
            </a:r>
            <a:r>
              <a:rPr lang="en-US" dirty="0"/>
              <a:t>the concept of marketing and identify the five forces </a:t>
            </a:r>
            <a:r>
              <a:rPr lang="en-US" dirty="0" smtClean="0"/>
              <a:t>that constitute </a:t>
            </a:r>
            <a:r>
              <a:rPr lang="en-US" dirty="0"/>
              <a:t>the external marketing </a:t>
            </a:r>
            <a:r>
              <a:rPr lang="en-US" dirty="0" smtClean="0"/>
              <a:t>environment </a:t>
            </a:r>
          </a:p>
          <a:p>
            <a:pPr marL="514350" indent="-514350">
              <a:buFont typeface="+mj-lt"/>
              <a:buAutoNum type="arabicPeriod"/>
            </a:pPr>
            <a:r>
              <a:rPr lang="en-US" b="1" dirty="0" smtClean="0"/>
              <a:t>Explain </a:t>
            </a:r>
            <a:r>
              <a:rPr lang="en-US" dirty="0"/>
              <a:t>the purpose of a marketing plan and identify its </a:t>
            </a:r>
            <a:r>
              <a:rPr lang="en-US" dirty="0" smtClean="0"/>
              <a:t>main components</a:t>
            </a:r>
          </a:p>
          <a:p>
            <a:pPr marL="514350" indent="-514350">
              <a:buFont typeface="+mj-lt"/>
              <a:buAutoNum type="arabicPeriod"/>
            </a:pPr>
            <a:r>
              <a:rPr lang="en-US" b="1" dirty="0"/>
              <a:t>Explain </a:t>
            </a:r>
            <a:r>
              <a:rPr lang="en-US" dirty="0"/>
              <a:t>market segmentation and how it is used in target </a:t>
            </a:r>
            <a:r>
              <a:rPr lang="en-US" dirty="0" smtClean="0"/>
              <a:t>marketing	</a:t>
            </a:r>
          </a:p>
          <a:p>
            <a:pPr marL="514350" indent="-514350">
              <a:buFont typeface="+mj-lt"/>
              <a:buAutoNum type="arabicPeriod"/>
            </a:pPr>
            <a:r>
              <a:rPr lang="en-US" b="1" dirty="0" smtClean="0"/>
              <a:t>Discuss </a:t>
            </a:r>
            <a:r>
              <a:rPr lang="en-US" dirty="0"/>
              <a:t>the purpose of marketing research, and compare the </a:t>
            </a:r>
            <a:r>
              <a:rPr lang="en-US" dirty="0" smtClean="0"/>
              <a:t>four marketing </a:t>
            </a:r>
            <a:r>
              <a:rPr lang="en-US" dirty="0"/>
              <a:t>research methods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smtClean="0"/>
              <a:t>Research Data</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Secondary Data </a:t>
            </a:r>
            <a:endParaRPr lang="en-US" b="1" dirty="0" smtClean="0"/>
          </a:p>
          <a:p>
            <a:pPr lvl="1"/>
            <a:r>
              <a:rPr lang="en-US" dirty="0" smtClean="0"/>
              <a:t>data </a:t>
            </a:r>
            <a:r>
              <a:rPr lang="en-US" dirty="0"/>
              <a:t>that are </a:t>
            </a:r>
            <a:r>
              <a:rPr lang="en-US" dirty="0" smtClean="0"/>
              <a:t>already available </a:t>
            </a:r>
            <a:r>
              <a:rPr lang="en-US" dirty="0"/>
              <a:t>from previous </a:t>
            </a:r>
            <a:r>
              <a:rPr lang="en-US" dirty="0" smtClean="0"/>
              <a:t>research </a:t>
            </a:r>
          </a:p>
          <a:p>
            <a:r>
              <a:rPr lang="en-US" b="1" dirty="0" smtClean="0"/>
              <a:t>Primary </a:t>
            </a:r>
            <a:r>
              <a:rPr lang="en-US" b="1" dirty="0"/>
              <a:t>Data </a:t>
            </a:r>
            <a:endParaRPr lang="en-US" b="1" dirty="0" smtClean="0"/>
          </a:p>
          <a:p>
            <a:pPr lvl="1"/>
            <a:r>
              <a:rPr lang="en-US" dirty="0" smtClean="0"/>
              <a:t>new </a:t>
            </a:r>
            <a:r>
              <a:rPr lang="en-US" dirty="0"/>
              <a:t>data that are </a:t>
            </a:r>
            <a:r>
              <a:rPr lang="en-US" dirty="0" smtClean="0"/>
              <a:t>collected from </a:t>
            </a:r>
            <a:r>
              <a:rPr lang="en-US" dirty="0"/>
              <a:t>newly performed research</a:t>
            </a:r>
            <a:endParaRPr lang="en-US" b="1" dirty="0"/>
          </a:p>
        </p:txBody>
      </p:sp>
    </p:spTree>
    <p:extLst>
      <p:ext uri="{BB962C8B-B14F-4D97-AF65-F5344CB8AC3E}">
        <p14:creationId xmlns:p14="http://schemas.microsoft.com/office/powerpoint/2010/main" val="1737365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Understanding </a:t>
            </a:r>
            <a:r>
              <a:rPr lang="en-US" sz="3200" dirty="0" smtClean="0"/>
              <a:t>Consumer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Consumer Behavior </a:t>
            </a:r>
          </a:p>
          <a:p>
            <a:pPr lvl="1">
              <a:defRPr/>
            </a:pPr>
            <a:r>
              <a:rPr lang="en-US" sz="2400" dirty="0"/>
              <a:t>study of the decision process by which people buy and consume products</a:t>
            </a:r>
          </a:p>
          <a:p>
            <a:r>
              <a:rPr lang="en-US" sz="2800" b="1" dirty="0"/>
              <a:t>Psychological Influences </a:t>
            </a:r>
            <a:endParaRPr lang="en-US" sz="2800" b="1" dirty="0" smtClean="0"/>
          </a:p>
          <a:p>
            <a:pPr lvl="1">
              <a:defRPr/>
            </a:pPr>
            <a:r>
              <a:rPr lang="en-US" sz="2400" dirty="0"/>
              <a:t>include an individual’s motivations, perceptions, ability to learn, and attitudes that marketers use to study buying behavior </a:t>
            </a:r>
          </a:p>
          <a:p>
            <a:r>
              <a:rPr lang="en-US" sz="2800" b="1" dirty="0" smtClean="0"/>
              <a:t>Personal </a:t>
            </a:r>
            <a:r>
              <a:rPr lang="en-US" sz="2800" b="1" dirty="0"/>
              <a:t>Influences </a:t>
            </a:r>
            <a:endParaRPr lang="en-US" sz="2800" b="1" dirty="0" smtClean="0"/>
          </a:p>
          <a:p>
            <a:pPr lvl="1"/>
            <a:r>
              <a:rPr lang="en-US" sz="2400" dirty="0" smtClean="0"/>
              <a:t>include lifestyle, personality</a:t>
            </a:r>
            <a:r>
              <a:rPr lang="en-US" sz="2400" dirty="0"/>
              <a:t>, and economic status </a:t>
            </a:r>
            <a:r>
              <a:rPr lang="en-US" sz="2400" dirty="0" smtClean="0"/>
              <a:t>that marketers </a:t>
            </a:r>
            <a:r>
              <a:rPr lang="en-US" sz="2400" dirty="0"/>
              <a:t>use to study buying </a:t>
            </a:r>
            <a:r>
              <a:rPr lang="en-US" sz="2400" dirty="0" smtClean="0"/>
              <a:t>behavior </a:t>
            </a:r>
          </a:p>
        </p:txBody>
      </p:sp>
    </p:spTree>
    <p:extLst>
      <p:ext uri="{BB962C8B-B14F-4D97-AF65-F5344CB8AC3E}">
        <p14:creationId xmlns:p14="http://schemas.microsoft.com/office/powerpoint/2010/main" val="2525204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Understanding </a:t>
            </a:r>
            <a:r>
              <a:rPr lang="en-US" sz="3200" i="1" dirty="0" smtClean="0"/>
              <a:t>Consumer Behavior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Influences </a:t>
            </a:r>
          </a:p>
          <a:p>
            <a:pPr lvl="1">
              <a:defRPr/>
            </a:pPr>
            <a:r>
              <a:rPr lang="en-US" dirty="0"/>
              <a:t>include family, opinion leaders (people whose opinions are sought by others), and such reference groups as friends, coworkers, and professional associates that marketers use to study buying behavior</a:t>
            </a:r>
          </a:p>
          <a:p>
            <a:r>
              <a:rPr lang="en-US" b="1" dirty="0"/>
              <a:t>Cultural Influences </a:t>
            </a:r>
            <a:endParaRPr lang="en-US" b="1" dirty="0" smtClean="0"/>
          </a:p>
          <a:p>
            <a:pPr lvl="1">
              <a:defRPr/>
            </a:pPr>
            <a:r>
              <a:rPr lang="en-US" dirty="0"/>
              <a:t>include culture, subculture, and social class  influences that marketers use to study buying behavior</a:t>
            </a:r>
          </a:p>
        </p:txBody>
      </p:sp>
    </p:spTree>
    <p:extLst>
      <p:ext uri="{BB962C8B-B14F-4D97-AF65-F5344CB8AC3E}">
        <p14:creationId xmlns:p14="http://schemas.microsoft.com/office/powerpoint/2010/main" val="1080673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Brand </a:t>
            </a:r>
            <a:r>
              <a:rPr lang="en-US" b="1" dirty="0"/>
              <a:t>Loyalty </a:t>
            </a:r>
          </a:p>
          <a:p>
            <a:pPr lvl="1">
              <a:defRPr/>
            </a:pPr>
            <a:r>
              <a:rPr lang="en-US" dirty="0"/>
              <a:t>pattern of regular consumer purchasing based on satisfaction with a product’s performance</a:t>
            </a:r>
          </a:p>
          <a:p>
            <a:pPr marL="0" indent="0">
              <a:buNone/>
            </a:pPr>
            <a:endParaRPr lang="en-US" sz="2800"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Understanding Consumer Behavior (cont.)</a:t>
            </a:r>
            <a:endParaRPr lang="en-US" sz="3200" i="1" dirty="0" smtClean="0">
              <a:latin typeface="Calibri" pitchFamily="34" charset="0"/>
            </a:endParaRPr>
          </a:p>
        </p:txBody>
      </p:sp>
    </p:spTree>
    <p:extLst>
      <p:ext uri="{BB962C8B-B14F-4D97-AF65-F5344CB8AC3E}">
        <p14:creationId xmlns:p14="http://schemas.microsoft.com/office/powerpoint/2010/main" val="3932214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Business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800" b="1" dirty="0"/>
              <a:t>Services Companies Market </a:t>
            </a:r>
          </a:p>
          <a:p>
            <a:pPr lvl="1">
              <a:defRPr/>
            </a:pPr>
            <a:r>
              <a:rPr lang="en-US" sz="2400" dirty="0"/>
              <a:t>firms engaged in the business of providing services to the purchasing public</a:t>
            </a:r>
          </a:p>
          <a:p>
            <a:pPr>
              <a:defRPr/>
            </a:pPr>
            <a:r>
              <a:rPr lang="en-US" sz="2800" b="1" dirty="0" smtClean="0"/>
              <a:t>Industrial </a:t>
            </a:r>
            <a:r>
              <a:rPr lang="en-US" sz="2800" b="1" dirty="0"/>
              <a:t>Market </a:t>
            </a:r>
          </a:p>
          <a:p>
            <a:pPr lvl="1">
              <a:defRPr/>
            </a:pPr>
            <a:r>
              <a:rPr lang="en-US" sz="2400" dirty="0"/>
              <a:t>organizational market consisting of firms that buy goods that are either converted into products or used during production</a:t>
            </a:r>
          </a:p>
          <a:p>
            <a:pPr>
              <a:defRPr/>
            </a:pPr>
            <a:r>
              <a:rPr lang="en-US" sz="2800" b="1" dirty="0"/>
              <a:t>Reseller Market </a:t>
            </a:r>
          </a:p>
          <a:p>
            <a:pPr lvl="1">
              <a:defRPr/>
            </a:pPr>
            <a:r>
              <a:rPr lang="en-US" sz="2400" dirty="0"/>
              <a:t>organizational market consisting of intermediaries that buy and resell finished goods</a:t>
            </a:r>
          </a:p>
          <a:p>
            <a:pPr marL="0" indent="0">
              <a:buNone/>
            </a:pPr>
            <a:endParaRPr lang="en-US" sz="2400" b="1" dirty="0"/>
          </a:p>
        </p:txBody>
      </p:sp>
    </p:spTree>
    <p:extLst>
      <p:ext uri="{BB962C8B-B14F-4D97-AF65-F5344CB8AC3E}">
        <p14:creationId xmlns:p14="http://schemas.microsoft.com/office/powerpoint/2010/main" val="3519008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B2B Buying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dirty="0"/>
              <a:t>Industrial buyers buy in bulk or large </a:t>
            </a:r>
            <a:r>
              <a:rPr lang="en-US" sz="2800" dirty="0" smtClean="0"/>
              <a:t>quantities</a:t>
            </a:r>
          </a:p>
          <a:p>
            <a:pPr marL="514350" indent="-514350">
              <a:buFont typeface="+mj-lt"/>
              <a:buAutoNum type="arabicPeriod"/>
            </a:pPr>
            <a:r>
              <a:rPr lang="en-US" sz="2800" dirty="0"/>
              <a:t>B2B buyers are trained in methods for negotiating purchase </a:t>
            </a:r>
            <a:r>
              <a:rPr lang="en-US" sz="2800" dirty="0" smtClean="0"/>
              <a:t>terms</a:t>
            </a:r>
          </a:p>
          <a:p>
            <a:pPr marL="514350" indent="-514350">
              <a:buFont typeface="+mj-lt"/>
              <a:buAutoNum type="arabicPeriod"/>
            </a:pPr>
            <a:r>
              <a:rPr lang="en-US" sz="2800" dirty="0"/>
              <a:t>I</a:t>
            </a:r>
            <a:r>
              <a:rPr lang="en-US" sz="2800" dirty="0" smtClean="0"/>
              <a:t>ndustrial </a:t>
            </a:r>
            <a:r>
              <a:rPr lang="en-US" sz="2800" dirty="0"/>
              <a:t>buyers are company specialists in a line of items and are </a:t>
            </a:r>
            <a:r>
              <a:rPr lang="en-US" sz="2800" dirty="0" smtClean="0"/>
              <a:t>often experts </a:t>
            </a:r>
            <a:r>
              <a:rPr lang="en-US" sz="2800" dirty="0"/>
              <a:t>about the products they buy</a:t>
            </a:r>
            <a:endParaRPr lang="en-US" sz="2800" b="1" dirty="0"/>
          </a:p>
        </p:txBody>
      </p:sp>
    </p:spTree>
    <p:extLst>
      <p:ext uri="{BB962C8B-B14F-4D97-AF65-F5344CB8AC3E}">
        <p14:creationId xmlns:p14="http://schemas.microsoft.com/office/powerpoint/2010/main" val="2582285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Social Media and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Networking </a:t>
            </a:r>
          </a:p>
          <a:p>
            <a:pPr lvl="1">
              <a:defRPr/>
            </a:pPr>
            <a:r>
              <a:rPr lang="en-US" dirty="0"/>
              <a:t>network of communications that flow among people and organizations interacting through an online platform</a:t>
            </a:r>
          </a:p>
          <a:p>
            <a:pPr>
              <a:defRPr/>
            </a:pPr>
            <a:r>
              <a:rPr lang="en-US" b="1" dirty="0"/>
              <a:t>Social Networking Media </a:t>
            </a:r>
          </a:p>
          <a:p>
            <a:pPr lvl="1">
              <a:defRPr/>
            </a:pPr>
            <a:r>
              <a:rPr lang="en-US" dirty="0"/>
              <a:t>w</a:t>
            </a:r>
            <a:r>
              <a:rPr lang="en-US" dirty="0" smtClean="0"/>
              <a:t>ebsites </a:t>
            </a:r>
            <a:r>
              <a:rPr lang="en-US" dirty="0"/>
              <a:t>or access channels, such as Facebook, Twitter, LinkedIn, and YouTube, to which consumers go for information and discussions</a:t>
            </a:r>
          </a:p>
        </p:txBody>
      </p:sp>
    </p:spTree>
    <p:extLst>
      <p:ext uri="{BB962C8B-B14F-4D97-AF65-F5344CB8AC3E}">
        <p14:creationId xmlns:p14="http://schemas.microsoft.com/office/powerpoint/2010/main" val="287330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Social Media and </a:t>
            </a:r>
            <a:r>
              <a:rPr lang="en-US" sz="3200" i="1" dirty="0" smtClean="0"/>
              <a:t>Marketing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Viral Marketing </a:t>
            </a:r>
            <a:endParaRPr lang="en-US" b="1" dirty="0" smtClean="0"/>
          </a:p>
          <a:p>
            <a:pPr lvl="1"/>
            <a:r>
              <a:rPr lang="en-US" dirty="0" smtClean="0"/>
              <a:t>type </a:t>
            </a:r>
            <a:r>
              <a:rPr lang="en-US" dirty="0"/>
              <a:t>of </a:t>
            </a:r>
            <a:r>
              <a:rPr lang="en-US" dirty="0" smtClean="0"/>
              <a:t>marketing that </a:t>
            </a:r>
            <a:r>
              <a:rPr lang="en-US" dirty="0"/>
              <a:t>relies on the Internet to </a:t>
            </a:r>
            <a:r>
              <a:rPr lang="en-US" dirty="0" smtClean="0"/>
              <a:t>spread information like </a:t>
            </a:r>
            <a:r>
              <a:rPr lang="en-US" dirty="0"/>
              <a:t>a “virus” from </a:t>
            </a:r>
            <a:r>
              <a:rPr lang="en-US" dirty="0" smtClean="0"/>
              <a:t>person to </a:t>
            </a:r>
            <a:r>
              <a:rPr lang="en-US" dirty="0"/>
              <a:t>person about products and ideas</a:t>
            </a:r>
            <a:endParaRPr lang="en-US" b="1" dirty="0" smtClean="0"/>
          </a:p>
          <a:p>
            <a:pPr>
              <a:defRPr/>
            </a:pPr>
            <a:r>
              <a:rPr lang="en-US" b="1" dirty="0" smtClean="0"/>
              <a:t>Corporate </a:t>
            </a:r>
            <a:r>
              <a:rPr lang="en-US" b="1" dirty="0"/>
              <a:t>Blogs </a:t>
            </a:r>
          </a:p>
          <a:p>
            <a:pPr lvl="1">
              <a:defRPr/>
            </a:pPr>
            <a:r>
              <a:rPr lang="en-US" dirty="0"/>
              <a:t>comments and opinions published on the Web by or for an organization to promote its activities</a:t>
            </a:r>
          </a:p>
        </p:txBody>
      </p:sp>
    </p:spTree>
    <p:extLst>
      <p:ext uri="{BB962C8B-B14F-4D97-AF65-F5344CB8AC3E}">
        <p14:creationId xmlns:p14="http://schemas.microsoft.com/office/powerpoint/2010/main" val="66725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startAt="5"/>
            </a:pPr>
            <a:r>
              <a:rPr lang="en-US" b="1" dirty="0"/>
              <a:t>Describe </a:t>
            </a:r>
            <a:r>
              <a:rPr lang="en-US" dirty="0"/>
              <a:t>the consumer buying process and the key factors </a:t>
            </a:r>
            <a:r>
              <a:rPr lang="en-US" dirty="0" smtClean="0"/>
              <a:t>that influence </a:t>
            </a:r>
            <a:r>
              <a:rPr lang="en-US" dirty="0"/>
              <a:t>that </a:t>
            </a:r>
            <a:r>
              <a:rPr lang="en-US" dirty="0" smtClean="0"/>
              <a:t>process.</a:t>
            </a:r>
          </a:p>
          <a:p>
            <a:pPr marL="514350" indent="-514350">
              <a:buFont typeface="+mj-lt"/>
              <a:buAutoNum type="arabicPeriod" startAt="5"/>
            </a:pPr>
            <a:r>
              <a:rPr lang="en-US" b="1" dirty="0" smtClean="0"/>
              <a:t>Discuss </a:t>
            </a:r>
            <a:r>
              <a:rPr lang="en-US" dirty="0"/>
              <a:t>the four categories of organizational markets, and </a:t>
            </a:r>
            <a:r>
              <a:rPr lang="en-US" dirty="0" smtClean="0"/>
              <a:t>the characteristics </a:t>
            </a:r>
            <a:r>
              <a:rPr lang="en-US" dirty="0"/>
              <a:t>of Business-to-Business (B2B) buying </a:t>
            </a:r>
            <a:r>
              <a:rPr lang="en-US" dirty="0" smtClean="0"/>
              <a:t>behavior</a:t>
            </a:r>
          </a:p>
          <a:p>
            <a:pPr marL="514350" indent="-514350">
              <a:buFont typeface="+mj-lt"/>
              <a:buAutoNum type="arabicPeriod" startAt="5"/>
            </a:pPr>
            <a:r>
              <a:rPr lang="en-US" b="1" dirty="0"/>
              <a:t>Discuss </a:t>
            </a:r>
            <a:r>
              <a:rPr lang="en-US" dirty="0"/>
              <a:t>the marketing mix as it applies to small business</a:t>
            </a:r>
          </a:p>
        </p:txBody>
      </p:sp>
    </p:spTree>
    <p:extLst>
      <p:ext uri="{BB962C8B-B14F-4D97-AF65-F5344CB8AC3E}">
        <p14:creationId xmlns:p14="http://schemas.microsoft.com/office/powerpoint/2010/main" val="197379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What Is Marketing?</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Marketing </a:t>
            </a:r>
            <a:endParaRPr lang="en-US" altLang="en-US" b="1" dirty="0" smtClean="0"/>
          </a:p>
          <a:p>
            <a:pPr lvl="1">
              <a:buClr>
                <a:srgbClr val="254061"/>
              </a:buClr>
            </a:pPr>
            <a:r>
              <a:rPr lang="en-US" altLang="en-US" dirty="0" smtClean="0"/>
              <a:t>organizational </a:t>
            </a:r>
            <a:r>
              <a:rPr lang="en-US" altLang="en-US" dirty="0"/>
              <a:t>function and a set of processes for creating, communicating, and delivering value to customers, and for managing customer relationships in ways that benefit the organization and its stakeholders</a:t>
            </a:r>
          </a:p>
          <a:p>
            <a:pPr marL="0" indent="0">
              <a:buNone/>
            </a:pPr>
            <a:endParaRPr lang="en-US"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Delivering Value</a:t>
            </a:r>
            <a:endParaRPr lang="en-US" sz="2800" dirty="0" smtClean="0">
              <a:latin typeface="Calibri" pitchFamily="34" charset="0"/>
            </a:endParaRPr>
          </a:p>
        </p:txBody>
      </p:sp>
      <p:sp>
        <p:nvSpPr>
          <p:cNvPr id="4" name="Content Placeholder 2"/>
          <p:cNvSpPr>
            <a:spLocks noGrp="1"/>
          </p:cNvSpPr>
          <p:nvPr/>
        </p:nvSpPr>
        <p:spPr bwMode="auto">
          <a:xfrm>
            <a:off x="685800" y="1417637"/>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lumMod val="75000"/>
                </a:schemeClr>
              </a:buClr>
              <a:buFont typeface="Wingdings 3" pitchFamily="18" charset="2"/>
              <a:buChar char=""/>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9966"/>
              </a:buClr>
              <a:buFont typeface="Arial" pitchFamily="34" charset="0"/>
              <a:buChar char="└"/>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Clr>
                <a:srgbClr val="254061"/>
              </a:buClr>
              <a:buFont typeface="Arial" charset="0"/>
              <a:buChar char="•"/>
              <a:defRPr/>
            </a:pPr>
            <a:r>
              <a:rPr lang="en-US" sz="3200" b="1" dirty="0"/>
              <a:t>Value </a:t>
            </a:r>
            <a:endParaRPr lang="en-US" sz="3200" b="1" dirty="0" smtClean="0"/>
          </a:p>
          <a:p>
            <a:pPr lvl="1">
              <a:buClr>
                <a:srgbClr val="254061"/>
              </a:buClr>
              <a:buFont typeface="Arial" charset="0"/>
              <a:buChar char="–"/>
              <a:defRPr/>
            </a:pPr>
            <a:r>
              <a:rPr lang="en-US" sz="2800" dirty="0"/>
              <a:t>relative comparison of a product’s benefits versus its costs</a:t>
            </a:r>
          </a:p>
        </p:txBody>
      </p:sp>
      <p:pic>
        <p:nvPicPr>
          <p:cNvPr id="5" name="Picture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551237"/>
            <a:ext cx="403860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71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Delivering </a:t>
            </a:r>
            <a:r>
              <a:rPr lang="en-US" sz="2800" i="1" dirty="0" smtClean="0"/>
              <a:t>Value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0" indent="0">
              <a:buClr>
                <a:srgbClr val="254061"/>
              </a:buClr>
              <a:buFont typeface="Wingdings 3" pitchFamily="18" charset="2"/>
              <a:buNone/>
            </a:pPr>
            <a:r>
              <a:rPr lang="en-US" altLang="en-US" dirty="0"/>
              <a:t>A company may:</a:t>
            </a:r>
          </a:p>
          <a:p>
            <a:pPr marL="400050" lvl="1" indent="0">
              <a:buClr>
                <a:srgbClr val="254061"/>
              </a:buClr>
            </a:pPr>
            <a:r>
              <a:rPr lang="en-US" altLang="en-US" dirty="0"/>
              <a:t>develop an entirely new product that </a:t>
            </a:r>
            <a:r>
              <a:rPr lang="en-US" altLang="en-US" dirty="0" smtClean="0"/>
              <a:t>performs better </a:t>
            </a:r>
            <a:r>
              <a:rPr lang="en-US" altLang="en-US" dirty="0"/>
              <a:t>than existing </a:t>
            </a:r>
            <a:r>
              <a:rPr lang="en-US" altLang="en-US" dirty="0" smtClean="0"/>
              <a:t>products</a:t>
            </a:r>
          </a:p>
          <a:p>
            <a:pPr marL="400050" lvl="1" indent="0">
              <a:buClr>
                <a:srgbClr val="254061"/>
              </a:buClr>
            </a:pPr>
            <a:r>
              <a:rPr lang="en-US" altLang="en-US" dirty="0" smtClean="0"/>
              <a:t>keep </a:t>
            </a:r>
            <a:r>
              <a:rPr lang="en-US" altLang="en-US" dirty="0"/>
              <a:t>a store open longer hours during a </a:t>
            </a:r>
            <a:r>
              <a:rPr lang="en-US" altLang="en-US" dirty="0" smtClean="0"/>
              <a:t>busy season </a:t>
            </a:r>
            <a:endParaRPr lang="en-US" altLang="en-US" dirty="0"/>
          </a:p>
          <a:p>
            <a:pPr marL="400050" lvl="1" indent="0">
              <a:buClr>
                <a:srgbClr val="254061"/>
              </a:buClr>
            </a:pPr>
            <a:r>
              <a:rPr lang="en-US" altLang="en-US" dirty="0"/>
              <a:t>offer price reductions </a:t>
            </a:r>
          </a:p>
          <a:p>
            <a:pPr marL="400050" lvl="1" indent="0">
              <a:buClr>
                <a:srgbClr val="254061"/>
              </a:buClr>
            </a:pPr>
            <a:r>
              <a:rPr lang="en-US" altLang="en-US" dirty="0"/>
              <a:t>offer information that explains how a product can be used in new ways</a:t>
            </a:r>
          </a:p>
          <a:p>
            <a:pPr marL="0" indent="0">
              <a:buNone/>
            </a:pPr>
            <a:endParaRPr lang="en-US" b="1" dirty="0"/>
          </a:p>
        </p:txBody>
      </p:sp>
    </p:spTree>
    <p:extLst>
      <p:ext uri="{BB962C8B-B14F-4D97-AF65-F5344CB8AC3E}">
        <p14:creationId xmlns:p14="http://schemas.microsoft.com/office/powerpoint/2010/main" val="2052840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Goods, Services, and Ideas</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Consumer Goods </a:t>
            </a:r>
          </a:p>
          <a:p>
            <a:pPr lvl="1">
              <a:defRPr/>
            </a:pPr>
            <a:r>
              <a:rPr lang="en-US" sz="2600" dirty="0"/>
              <a:t>physical products purchased by consumers for personal use</a:t>
            </a:r>
          </a:p>
          <a:p>
            <a:pPr>
              <a:defRPr/>
            </a:pPr>
            <a:r>
              <a:rPr lang="en-US" sz="3000" b="1" dirty="0"/>
              <a:t>Industrial Goods </a:t>
            </a:r>
          </a:p>
          <a:p>
            <a:pPr lvl="1">
              <a:defRPr/>
            </a:pPr>
            <a:r>
              <a:rPr lang="en-US" sz="2600" dirty="0"/>
              <a:t>physical products purchased by companies to produce other products</a:t>
            </a:r>
          </a:p>
          <a:p>
            <a:pPr>
              <a:defRPr/>
            </a:pPr>
            <a:r>
              <a:rPr lang="en-US" sz="3000" b="1" dirty="0"/>
              <a:t>Services </a:t>
            </a:r>
          </a:p>
          <a:p>
            <a:pPr lvl="1">
              <a:defRPr/>
            </a:pPr>
            <a:r>
              <a:rPr lang="en-US" sz="2600" dirty="0"/>
              <a:t>products having nonphysical features, such as information, expertise, or an activity that can be purchased</a:t>
            </a:r>
          </a:p>
          <a:p>
            <a:pPr marL="0" indent="0">
              <a:buNone/>
            </a:pPr>
            <a:endParaRPr lang="en-US" b="1" dirty="0"/>
          </a:p>
        </p:txBody>
      </p:sp>
    </p:spTree>
    <p:extLst>
      <p:ext uri="{BB962C8B-B14F-4D97-AF65-F5344CB8AC3E}">
        <p14:creationId xmlns:p14="http://schemas.microsoft.com/office/powerpoint/2010/main" val="334672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External Marketing Environment</a:t>
            </a:r>
            <a:endParaRPr lang="en-US" sz="28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81112"/>
            <a:ext cx="5676900" cy="496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791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Marketing Environment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Political-Legal Environment </a:t>
            </a:r>
            <a:endParaRPr lang="en-US" b="1" dirty="0" smtClean="0"/>
          </a:p>
          <a:p>
            <a:pPr lvl="1"/>
            <a:r>
              <a:rPr lang="en-US" dirty="0" smtClean="0"/>
              <a:t>the relationship </a:t>
            </a:r>
            <a:r>
              <a:rPr lang="en-US" dirty="0"/>
              <a:t>between business </a:t>
            </a:r>
            <a:r>
              <a:rPr lang="en-US" dirty="0" smtClean="0"/>
              <a:t>and government</a:t>
            </a:r>
            <a:r>
              <a:rPr lang="en-US" dirty="0"/>
              <a:t>, usually in the form </a:t>
            </a:r>
            <a:r>
              <a:rPr lang="en-US" dirty="0" smtClean="0"/>
              <a:t>of government </a:t>
            </a:r>
            <a:r>
              <a:rPr lang="en-US" dirty="0"/>
              <a:t>regulation of </a:t>
            </a:r>
            <a:r>
              <a:rPr lang="en-US" dirty="0" smtClean="0"/>
              <a:t>business</a:t>
            </a:r>
          </a:p>
          <a:p>
            <a:r>
              <a:rPr lang="en-US" b="1" dirty="0"/>
              <a:t>Sociocultural Environment </a:t>
            </a:r>
            <a:endParaRPr lang="en-US" b="1" dirty="0" smtClean="0"/>
          </a:p>
          <a:p>
            <a:pPr lvl="1"/>
            <a:r>
              <a:rPr lang="en-US" dirty="0" smtClean="0"/>
              <a:t>the </a:t>
            </a:r>
            <a:r>
              <a:rPr lang="en-US" dirty="0"/>
              <a:t>customs</a:t>
            </a:r>
            <a:r>
              <a:rPr lang="en-US" dirty="0" smtClean="0"/>
              <a:t>, mores</a:t>
            </a:r>
            <a:r>
              <a:rPr lang="en-US" dirty="0"/>
              <a:t>, values, and </a:t>
            </a:r>
            <a:r>
              <a:rPr lang="en-US" dirty="0" smtClean="0"/>
              <a:t>demographic characteristics </a:t>
            </a:r>
            <a:r>
              <a:rPr lang="en-US" dirty="0"/>
              <a:t>of the society in </a:t>
            </a:r>
            <a:r>
              <a:rPr lang="en-US" dirty="0" smtClean="0"/>
              <a:t>which an </a:t>
            </a:r>
            <a:r>
              <a:rPr lang="en-US" dirty="0"/>
              <a:t>organization functions</a:t>
            </a:r>
            <a:endParaRPr lang="en-US" b="1" dirty="0"/>
          </a:p>
        </p:txBody>
      </p:sp>
    </p:spTree>
    <p:extLst>
      <p:ext uri="{BB962C8B-B14F-4D97-AF65-F5344CB8AC3E}">
        <p14:creationId xmlns:p14="http://schemas.microsoft.com/office/powerpoint/2010/main" val="300238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15953</TotalTime>
  <Words>2673</Words>
  <Application>Microsoft Office PowerPoint</Application>
  <PresentationFormat>On-screen Show (4:3)</PresentationFormat>
  <Paragraphs>197</Paragraphs>
  <Slides>27</Slides>
  <Notes>27</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2_Office Theme</vt:lpstr>
      <vt:lpstr>3_Office Theme</vt:lpstr>
      <vt:lpstr>mgmt12e</vt:lpstr>
      <vt:lpstr>Marketing Processes and Consumer Behavior</vt:lpstr>
      <vt:lpstr>PowerPoint Presentation</vt:lpstr>
      <vt:lpstr>PowerPoint Presentation</vt:lpstr>
      <vt:lpstr>What Is Marketing?</vt:lpstr>
      <vt:lpstr>Delivering Value</vt:lpstr>
      <vt:lpstr>Delivering Value (cont.)</vt:lpstr>
      <vt:lpstr>Goods, Services, and Ideas</vt:lpstr>
      <vt:lpstr>The External Marketing Environment</vt:lpstr>
      <vt:lpstr>The Marketing Environment</vt:lpstr>
      <vt:lpstr>The Marketing Environment (cont.)</vt:lpstr>
      <vt:lpstr>Strategy: The Marketing Mix</vt:lpstr>
      <vt:lpstr>Strategy: The Marketing Mix (cont.)</vt:lpstr>
      <vt:lpstr>Promotion</vt:lpstr>
      <vt:lpstr>Promotion (cont.)</vt:lpstr>
      <vt:lpstr>Integrated Strategy</vt:lpstr>
      <vt:lpstr>Target Marketing and Market Segmentation</vt:lpstr>
      <vt:lpstr>Target Marketing and Market Segmentation (cont.)</vt:lpstr>
      <vt:lpstr>Marketing Research</vt:lpstr>
      <vt:lpstr>Marketing Research (cont.)</vt:lpstr>
      <vt:lpstr>Research Data</vt:lpstr>
      <vt:lpstr>Understanding Consumer Behavior</vt:lpstr>
      <vt:lpstr>Understanding Consumer Behavior (cont.)</vt:lpstr>
      <vt:lpstr>PowerPoint Presentation</vt:lpstr>
      <vt:lpstr>Business Marketing</vt:lpstr>
      <vt:lpstr>B2B Buying Behavior</vt:lpstr>
      <vt:lpstr>Social Media and Marketing</vt:lpstr>
      <vt:lpstr>Social Media and Marketing (cont.)</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193</cp:revision>
  <dcterms:created xsi:type="dcterms:W3CDTF">2013-10-17T14:20:40Z</dcterms:created>
  <dcterms:modified xsi:type="dcterms:W3CDTF">2016-12-10T09:53:32Z</dcterms:modified>
</cp:coreProperties>
</file>