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25"/>
  </p:notesMasterIdLst>
  <p:sldIdLst>
    <p:sldId id="256" r:id="rId4"/>
    <p:sldId id="258" r:id="rId5"/>
    <p:sldId id="297" r:id="rId6"/>
    <p:sldId id="376" r:id="rId7"/>
    <p:sldId id="384" r:id="rId8"/>
    <p:sldId id="382" r:id="rId9"/>
    <p:sldId id="380" r:id="rId10"/>
    <p:sldId id="406" r:id="rId11"/>
    <p:sldId id="378" r:id="rId12"/>
    <p:sldId id="377" r:id="rId13"/>
    <p:sldId id="400" r:id="rId14"/>
    <p:sldId id="399" r:id="rId15"/>
    <p:sldId id="398" r:id="rId16"/>
    <p:sldId id="396" r:id="rId17"/>
    <p:sldId id="402" r:id="rId18"/>
    <p:sldId id="407" r:id="rId19"/>
    <p:sldId id="408" r:id="rId20"/>
    <p:sldId id="401" r:id="rId21"/>
    <p:sldId id="395" r:id="rId22"/>
    <p:sldId id="409" r:id="rId23"/>
    <p:sldId id="39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a:srgbClr val="0000FF"/>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81611" autoAdjust="0"/>
  </p:normalViewPr>
  <p:slideViewPr>
    <p:cSldViewPr>
      <p:cViewPr varScale="1">
        <p:scale>
          <a:sx n="87" d="100"/>
          <a:sy n="87" d="100"/>
        </p:scale>
        <p:origin x="1128" y="60"/>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2E9D7-8405-4589-8E6A-65E9FE3A9E95}" type="doc">
      <dgm:prSet loTypeId="urn:microsoft.com/office/officeart/2005/8/layout/vList2" loCatId="list" qsTypeId="urn:microsoft.com/office/officeart/2005/8/quickstyle/3d2" qsCatId="3D" csTypeId="urn:microsoft.com/office/officeart/2005/8/colors/colorful1#1" csCatId="colorful"/>
      <dgm:spPr/>
      <dgm:t>
        <a:bodyPr/>
        <a:lstStyle/>
        <a:p>
          <a:endParaRPr lang="en-US"/>
        </a:p>
      </dgm:t>
    </dgm:pt>
    <dgm:pt modelId="{31E28451-8DDA-4A37-B31C-B2C3090CD70C}">
      <dgm:prSet/>
      <dgm:spPr/>
      <dgm:t>
        <a:bodyPr/>
        <a:lstStyle/>
        <a:p>
          <a:pPr rtl="0"/>
          <a:r>
            <a:rPr lang="en-US" b="1" dirty="0" smtClean="0">
              <a:effectLst>
                <a:outerShdw blurRad="38100" dist="38100" dir="2700000" algn="tl">
                  <a:srgbClr val="000000">
                    <a:alpha val="43137"/>
                  </a:srgbClr>
                </a:outerShdw>
              </a:effectLst>
            </a:rPr>
            <a:t>Recognizing and defining the decision situation</a:t>
          </a:r>
          <a:endParaRPr lang="en-US" b="1" dirty="0">
            <a:effectLst>
              <a:outerShdw blurRad="38100" dist="38100" dir="2700000" algn="tl">
                <a:srgbClr val="000000">
                  <a:alpha val="43137"/>
                </a:srgbClr>
              </a:outerShdw>
            </a:effectLst>
          </a:endParaRPr>
        </a:p>
      </dgm:t>
    </dgm:pt>
    <dgm:pt modelId="{C8DB0FDD-A672-4D23-A10A-65D9253D6228}" type="parTrans" cxnId="{7A2FFD8E-806B-439F-9E3D-5E1C15411470}">
      <dgm:prSet/>
      <dgm:spPr/>
      <dgm:t>
        <a:bodyPr/>
        <a:lstStyle/>
        <a:p>
          <a:endParaRPr lang="en-US"/>
        </a:p>
      </dgm:t>
    </dgm:pt>
    <dgm:pt modelId="{A595CF57-1C2D-4086-9E6B-C542D6503046}" type="sibTrans" cxnId="{7A2FFD8E-806B-439F-9E3D-5E1C15411470}">
      <dgm:prSet/>
      <dgm:spPr/>
      <dgm:t>
        <a:bodyPr/>
        <a:lstStyle/>
        <a:p>
          <a:endParaRPr lang="en-US"/>
        </a:p>
      </dgm:t>
    </dgm:pt>
    <dgm:pt modelId="{193B0ED0-317A-4DCB-9EB2-D8B454EB99B1}">
      <dgm:prSet/>
      <dgm:spPr/>
      <dgm:t>
        <a:bodyPr/>
        <a:lstStyle/>
        <a:p>
          <a:pPr rtl="0"/>
          <a:r>
            <a:rPr lang="en-US" b="1" dirty="0" smtClean="0">
              <a:effectLst>
                <a:outerShdw blurRad="38100" dist="38100" dir="2700000" algn="tl">
                  <a:srgbClr val="000000">
                    <a:alpha val="43137"/>
                  </a:srgbClr>
                </a:outerShdw>
              </a:effectLst>
            </a:rPr>
            <a:t>Identifying alternatives</a:t>
          </a:r>
          <a:endParaRPr lang="en-US" b="1" dirty="0">
            <a:effectLst>
              <a:outerShdw blurRad="38100" dist="38100" dir="2700000" algn="tl">
                <a:srgbClr val="000000">
                  <a:alpha val="43137"/>
                </a:srgbClr>
              </a:outerShdw>
            </a:effectLst>
          </a:endParaRPr>
        </a:p>
      </dgm:t>
    </dgm:pt>
    <dgm:pt modelId="{1C17A8A3-927F-441E-9121-E4310FAE313F}" type="parTrans" cxnId="{6F8EDE97-F2A0-43DE-BFA5-D76B08E85E85}">
      <dgm:prSet/>
      <dgm:spPr/>
      <dgm:t>
        <a:bodyPr/>
        <a:lstStyle/>
        <a:p>
          <a:endParaRPr lang="en-US"/>
        </a:p>
      </dgm:t>
    </dgm:pt>
    <dgm:pt modelId="{51014CB1-A537-41BA-91B8-C56851DAD8DC}" type="sibTrans" cxnId="{6F8EDE97-F2A0-43DE-BFA5-D76B08E85E85}">
      <dgm:prSet/>
      <dgm:spPr/>
      <dgm:t>
        <a:bodyPr/>
        <a:lstStyle/>
        <a:p>
          <a:endParaRPr lang="en-US"/>
        </a:p>
      </dgm:t>
    </dgm:pt>
    <dgm:pt modelId="{FDD7659E-E3F0-417D-92AF-4A92FA7A70DB}">
      <dgm:prSet/>
      <dgm:spPr/>
      <dgm:t>
        <a:bodyPr/>
        <a:lstStyle/>
        <a:p>
          <a:pPr rtl="0"/>
          <a:r>
            <a:rPr lang="en-US" b="1" dirty="0" smtClean="0">
              <a:effectLst>
                <a:outerShdw blurRad="38100" dist="38100" dir="2700000" algn="tl">
                  <a:srgbClr val="000000">
                    <a:alpha val="43137"/>
                  </a:srgbClr>
                </a:outerShdw>
              </a:effectLst>
            </a:rPr>
            <a:t>Evaluating alternatives</a:t>
          </a:r>
          <a:endParaRPr lang="en-US" b="1" dirty="0">
            <a:effectLst>
              <a:outerShdw blurRad="38100" dist="38100" dir="2700000" algn="tl">
                <a:srgbClr val="000000">
                  <a:alpha val="43137"/>
                </a:srgbClr>
              </a:outerShdw>
            </a:effectLst>
          </a:endParaRPr>
        </a:p>
      </dgm:t>
    </dgm:pt>
    <dgm:pt modelId="{D16B787A-37E7-47B3-97AB-CDB1C03AEA25}" type="parTrans" cxnId="{03396323-82AE-457F-AA31-7E31A72D9896}">
      <dgm:prSet/>
      <dgm:spPr/>
      <dgm:t>
        <a:bodyPr/>
        <a:lstStyle/>
        <a:p>
          <a:endParaRPr lang="en-US"/>
        </a:p>
      </dgm:t>
    </dgm:pt>
    <dgm:pt modelId="{98B2DE5C-F5C8-471B-8201-938616AF24D6}" type="sibTrans" cxnId="{03396323-82AE-457F-AA31-7E31A72D9896}">
      <dgm:prSet/>
      <dgm:spPr/>
      <dgm:t>
        <a:bodyPr/>
        <a:lstStyle/>
        <a:p>
          <a:endParaRPr lang="en-US"/>
        </a:p>
      </dgm:t>
    </dgm:pt>
    <dgm:pt modelId="{22DDD68D-2430-4754-8E0A-B869CC0516D2}">
      <dgm:prSet/>
      <dgm:spPr/>
      <dgm:t>
        <a:bodyPr/>
        <a:lstStyle/>
        <a:p>
          <a:pPr rtl="0"/>
          <a:r>
            <a:rPr lang="en-US" b="1" dirty="0" smtClean="0">
              <a:effectLst>
                <a:outerShdw blurRad="38100" dist="38100" dir="2700000" algn="tl">
                  <a:srgbClr val="000000">
                    <a:alpha val="43137"/>
                  </a:srgbClr>
                </a:outerShdw>
              </a:effectLst>
            </a:rPr>
            <a:t>Selecting the best alternative</a:t>
          </a:r>
          <a:endParaRPr lang="en-US" b="1" dirty="0">
            <a:effectLst>
              <a:outerShdw blurRad="38100" dist="38100" dir="2700000" algn="tl">
                <a:srgbClr val="000000">
                  <a:alpha val="43137"/>
                </a:srgbClr>
              </a:outerShdw>
            </a:effectLst>
          </a:endParaRPr>
        </a:p>
      </dgm:t>
    </dgm:pt>
    <dgm:pt modelId="{CDFBD514-95F8-4656-AE74-570FB3207CC0}" type="parTrans" cxnId="{E0D58614-5A4D-4A6F-8671-B6D5909A81A9}">
      <dgm:prSet/>
      <dgm:spPr/>
      <dgm:t>
        <a:bodyPr/>
        <a:lstStyle/>
        <a:p>
          <a:endParaRPr lang="en-US"/>
        </a:p>
      </dgm:t>
    </dgm:pt>
    <dgm:pt modelId="{5D812B20-9795-4778-B640-2CD70CB9EEDD}" type="sibTrans" cxnId="{E0D58614-5A4D-4A6F-8671-B6D5909A81A9}">
      <dgm:prSet/>
      <dgm:spPr/>
      <dgm:t>
        <a:bodyPr/>
        <a:lstStyle/>
        <a:p>
          <a:endParaRPr lang="en-US"/>
        </a:p>
      </dgm:t>
    </dgm:pt>
    <dgm:pt modelId="{B6349444-B550-4225-89A5-799B459F7124}">
      <dgm:prSet/>
      <dgm:spPr/>
      <dgm:t>
        <a:bodyPr/>
        <a:lstStyle/>
        <a:p>
          <a:pPr rtl="0"/>
          <a:r>
            <a:rPr lang="en-US" b="1" dirty="0" smtClean="0">
              <a:effectLst>
                <a:outerShdw blurRad="38100" dist="38100" dir="2700000" algn="tl">
                  <a:srgbClr val="000000">
                    <a:alpha val="43137"/>
                  </a:srgbClr>
                </a:outerShdw>
              </a:effectLst>
            </a:rPr>
            <a:t>Implementing the chosen alternative</a:t>
          </a:r>
          <a:endParaRPr lang="en-US" b="1" dirty="0">
            <a:effectLst>
              <a:outerShdw blurRad="38100" dist="38100" dir="2700000" algn="tl">
                <a:srgbClr val="000000">
                  <a:alpha val="43137"/>
                </a:srgbClr>
              </a:outerShdw>
            </a:effectLst>
          </a:endParaRPr>
        </a:p>
      </dgm:t>
    </dgm:pt>
    <dgm:pt modelId="{412E3539-DEDD-4082-ACD6-6669D4C19DFD}" type="parTrans" cxnId="{8E1D7A8C-2B09-409D-B1E7-5922A9322B26}">
      <dgm:prSet/>
      <dgm:spPr/>
      <dgm:t>
        <a:bodyPr/>
        <a:lstStyle/>
        <a:p>
          <a:endParaRPr lang="en-US"/>
        </a:p>
      </dgm:t>
    </dgm:pt>
    <dgm:pt modelId="{81F403DA-C985-4FAE-9D16-FB350CD5597A}" type="sibTrans" cxnId="{8E1D7A8C-2B09-409D-B1E7-5922A9322B26}">
      <dgm:prSet/>
      <dgm:spPr/>
      <dgm:t>
        <a:bodyPr/>
        <a:lstStyle/>
        <a:p>
          <a:endParaRPr lang="en-US"/>
        </a:p>
      </dgm:t>
    </dgm:pt>
    <dgm:pt modelId="{C74EDBB7-2BC9-47ED-8D50-1A9CF7D3F30A}">
      <dgm:prSet/>
      <dgm:spPr/>
      <dgm:t>
        <a:bodyPr/>
        <a:lstStyle/>
        <a:p>
          <a:pPr rtl="0"/>
          <a:r>
            <a:rPr lang="en-US" b="1" dirty="0" smtClean="0">
              <a:effectLst>
                <a:outerShdw blurRad="38100" dist="38100" dir="2700000" algn="tl">
                  <a:srgbClr val="000000">
                    <a:alpha val="43137"/>
                  </a:srgbClr>
                </a:outerShdw>
              </a:effectLst>
            </a:rPr>
            <a:t>Following up and evaluating the results</a:t>
          </a:r>
          <a:endParaRPr lang="en-US" b="1" dirty="0">
            <a:effectLst>
              <a:outerShdw blurRad="38100" dist="38100" dir="2700000" algn="tl">
                <a:srgbClr val="000000">
                  <a:alpha val="43137"/>
                </a:srgbClr>
              </a:outerShdw>
            </a:effectLst>
          </a:endParaRPr>
        </a:p>
      </dgm:t>
    </dgm:pt>
    <dgm:pt modelId="{C6A69AB8-5742-44E8-918E-9450063E7437}" type="parTrans" cxnId="{E52887D7-5AC2-4DEF-9160-438387A031D7}">
      <dgm:prSet/>
      <dgm:spPr/>
      <dgm:t>
        <a:bodyPr/>
        <a:lstStyle/>
        <a:p>
          <a:endParaRPr lang="en-US"/>
        </a:p>
      </dgm:t>
    </dgm:pt>
    <dgm:pt modelId="{73E90B9F-5B69-4EE9-B8FD-BD6722BB3A2E}" type="sibTrans" cxnId="{E52887D7-5AC2-4DEF-9160-438387A031D7}">
      <dgm:prSet/>
      <dgm:spPr/>
      <dgm:t>
        <a:bodyPr/>
        <a:lstStyle/>
        <a:p>
          <a:endParaRPr lang="en-US"/>
        </a:p>
      </dgm:t>
    </dgm:pt>
    <dgm:pt modelId="{58DDEDDC-10B2-4C7E-B40B-FDD2DAEF868E}" type="pres">
      <dgm:prSet presAssocID="{F1B2E9D7-8405-4589-8E6A-65E9FE3A9E95}" presName="linear" presStyleCnt="0">
        <dgm:presLayoutVars>
          <dgm:animLvl val="lvl"/>
          <dgm:resizeHandles val="exact"/>
        </dgm:presLayoutVars>
      </dgm:prSet>
      <dgm:spPr/>
      <dgm:t>
        <a:bodyPr/>
        <a:lstStyle/>
        <a:p>
          <a:endParaRPr lang="en-US"/>
        </a:p>
      </dgm:t>
    </dgm:pt>
    <dgm:pt modelId="{818B1BE7-E0ED-4943-B89D-9856F5332717}" type="pres">
      <dgm:prSet presAssocID="{31E28451-8DDA-4A37-B31C-B2C3090CD70C}" presName="parentText" presStyleLbl="node1" presStyleIdx="0" presStyleCnt="6">
        <dgm:presLayoutVars>
          <dgm:chMax val="0"/>
          <dgm:bulletEnabled val="1"/>
        </dgm:presLayoutVars>
      </dgm:prSet>
      <dgm:spPr/>
      <dgm:t>
        <a:bodyPr/>
        <a:lstStyle/>
        <a:p>
          <a:endParaRPr lang="en-US"/>
        </a:p>
      </dgm:t>
    </dgm:pt>
    <dgm:pt modelId="{48B7DCCF-9D60-48BF-9D0A-B56543F9B849}" type="pres">
      <dgm:prSet presAssocID="{A595CF57-1C2D-4086-9E6B-C542D6503046}" presName="spacer" presStyleCnt="0"/>
      <dgm:spPr/>
    </dgm:pt>
    <dgm:pt modelId="{FDEDD086-E1C7-475F-932E-991A00AE4BD0}" type="pres">
      <dgm:prSet presAssocID="{193B0ED0-317A-4DCB-9EB2-D8B454EB99B1}" presName="parentText" presStyleLbl="node1" presStyleIdx="1" presStyleCnt="6">
        <dgm:presLayoutVars>
          <dgm:chMax val="0"/>
          <dgm:bulletEnabled val="1"/>
        </dgm:presLayoutVars>
      </dgm:prSet>
      <dgm:spPr/>
      <dgm:t>
        <a:bodyPr/>
        <a:lstStyle/>
        <a:p>
          <a:endParaRPr lang="en-US"/>
        </a:p>
      </dgm:t>
    </dgm:pt>
    <dgm:pt modelId="{57A123B4-0502-4F42-B305-AA8B23F0431E}" type="pres">
      <dgm:prSet presAssocID="{51014CB1-A537-41BA-91B8-C56851DAD8DC}" presName="spacer" presStyleCnt="0"/>
      <dgm:spPr/>
    </dgm:pt>
    <dgm:pt modelId="{5C868521-FAA5-45C4-96A1-8CD93EB81CD2}" type="pres">
      <dgm:prSet presAssocID="{FDD7659E-E3F0-417D-92AF-4A92FA7A70DB}" presName="parentText" presStyleLbl="node1" presStyleIdx="2" presStyleCnt="6">
        <dgm:presLayoutVars>
          <dgm:chMax val="0"/>
          <dgm:bulletEnabled val="1"/>
        </dgm:presLayoutVars>
      </dgm:prSet>
      <dgm:spPr/>
      <dgm:t>
        <a:bodyPr/>
        <a:lstStyle/>
        <a:p>
          <a:endParaRPr lang="en-US"/>
        </a:p>
      </dgm:t>
    </dgm:pt>
    <dgm:pt modelId="{AFCAD57E-204A-4E13-93A0-D1EE759C8F72}" type="pres">
      <dgm:prSet presAssocID="{98B2DE5C-F5C8-471B-8201-938616AF24D6}" presName="spacer" presStyleCnt="0"/>
      <dgm:spPr/>
    </dgm:pt>
    <dgm:pt modelId="{57729E70-511F-4CB0-AB5D-35A2D2E73A00}" type="pres">
      <dgm:prSet presAssocID="{22DDD68D-2430-4754-8E0A-B869CC0516D2}" presName="parentText" presStyleLbl="node1" presStyleIdx="3" presStyleCnt="6">
        <dgm:presLayoutVars>
          <dgm:chMax val="0"/>
          <dgm:bulletEnabled val="1"/>
        </dgm:presLayoutVars>
      </dgm:prSet>
      <dgm:spPr/>
      <dgm:t>
        <a:bodyPr/>
        <a:lstStyle/>
        <a:p>
          <a:endParaRPr lang="en-US"/>
        </a:p>
      </dgm:t>
    </dgm:pt>
    <dgm:pt modelId="{4B738FA6-A857-4594-ADFD-D4A8825CD6FD}" type="pres">
      <dgm:prSet presAssocID="{5D812B20-9795-4778-B640-2CD70CB9EEDD}" presName="spacer" presStyleCnt="0"/>
      <dgm:spPr/>
    </dgm:pt>
    <dgm:pt modelId="{4188B753-622E-4773-AE61-1790D3DEA1A7}" type="pres">
      <dgm:prSet presAssocID="{B6349444-B550-4225-89A5-799B459F7124}" presName="parentText" presStyleLbl="node1" presStyleIdx="4" presStyleCnt="6">
        <dgm:presLayoutVars>
          <dgm:chMax val="0"/>
          <dgm:bulletEnabled val="1"/>
        </dgm:presLayoutVars>
      </dgm:prSet>
      <dgm:spPr/>
      <dgm:t>
        <a:bodyPr/>
        <a:lstStyle/>
        <a:p>
          <a:endParaRPr lang="en-US"/>
        </a:p>
      </dgm:t>
    </dgm:pt>
    <dgm:pt modelId="{1349EE20-0E0D-41B1-A3B5-8C25139D286E}" type="pres">
      <dgm:prSet presAssocID="{81F403DA-C985-4FAE-9D16-FB350CD5597A}" presName="spacer" presStyleCnt="0"/>
      <dgm:spPr/>
    </dgm:pt>
    <dgm:pt modelId="{FB0FC5AF-3109-46B1-A36E-B62D78896777}" type="pres">
      <dgm:prSet presAssocID="{C74EDBB7-2BC9-47ED-8D50-1A9CF7D3F30A}" presName="parentText" presStyleLbl="node1" presStyleIdx="5" presStyleCnt="6">
        <dgm:presLayoutVars>
          <dgm:chMax val="0"/>
          <dgm:bulletEnabled val="1"/>
        </dgm:presLayoutVars>
      </dgm:prSet>
      <dgm:spPr/>
      <dgm:t>
        <a:bodyPr/>
        <a:lstStyle/>
        <a:p>
          <a:endParaRPr lang="en-US"/>
        </a:p>
      </dgm:t>
    </dgm:pt>
  </dgm:ptLst>
  <dgm:cxnLst>
    <dgm:cxn modelId="{9ED8461A-1FFC-4705-AF83-D100EC922937}" type="presOf" srcId="{B6349444-B550-4225-89A5-799B459F7124}" destId="{4188B753-622E-4773-AE61-1790D3DEA1A7}" srcOrd="0" destOrd="0" presId="urn:microsoft.com/office/officeart/2005/8/layout/vList2"/>
    <dgm:cxn modelId="{9E020D84-81A9-4C99-9E18-4C56358D6D42}" type="presOf" srcId="{FDD7659E-E3F0-417D-92AF-4A92FA7A70DB}" destId="{5C868521-FAA5-45C4-96A1-8CD93EB81CD2}" srcOrd="0" destOrd="0" presId="urn:microsoft.com/office/officeart/2005/8/layout/vList2"/>
    <dgm:cxn modelId="{9D57D615-59E2-4855-AAC1-63A9AEB699B8}" type="presOf" srcId="{F1B2E9D7-8405-4589-8E6A-65E9FE3A9E95}" destId="{58DDEDDC-10B2-4C7E-B40B-FDD2DAEF868E}" srcOrd="0" destOrd="0" presId="urn:microsoft.com/office/officeart/2005/8/layout/vList2"/>
    <dgm:cxn modelId="{955BB9C6-2D9C-440F-8E76-3261ED41149B}" type="presOf" srcId="{193B0ED0-317A-4DCB-9EB2-D8B454EB99B1}" destId="{FDEDD086-E1C7-475F-932E-991A00AE4BD0}" srcOrd="0" destOrd="0" presId="urn:microsoft.com/office/officeart/2005/8/layout/vList2"/>
    <dgm:cxn modelId="{D615B000-75A0-4E43-92B0-54F78C7582BE}" type="presOf" srcId="{22DDD68D-2430-4754-8E0A-B869CC0516D2}" destId="{57729E70-511F-4CB0-AB5D-35A2D2E73A00}" srcOrd="0" destOrd="0" presId="urn:microsoft.com/office/officeart/2005/8/layout/vList2"/>
    <dgm:cxn modelId="{03396323-82AE-457F-AA31-7E31A72D9896}" srcId="{F1B2E9D7-8405-4589-8E6A-65E9FE3A9E95}" destId="{FDD7659E-E3F0-417D-92AF-4A92FA7A70DB}" srcOrd="2" destOrd="0" parTransId="{D16B787A-37E7-47B3-97AB-CDB1C03AEA25}" sibTransId="{98B2DE5C-F5C8-471B-8201-938616AF24D6}"/>
    <dgm:cxn modelId="{E52887D7-5AC2-4DEF-9160-438387A031D7}" srcId="{F1B2E9D7-8405-4589-8E6A-65E9FE3A9E95}" destId="{C74EDBB7-2BC9-47ED-8D50-1A9CF7D3F30A}" srcOrd="5" destOrd="0" parTransId="{C6A69AB8-5742-44E8-918E-9450063E7437}" sibTransId="{73E90B9F-5B69-4EE9-B8FD-BD6722BB3A2E}"/>
    <dgm:cxn modelId="{E0D58614-5A4D-4A6F-8671-B6D5909A81A9}" srcId="{F1B2E9D7-8405-4589-8E6A-65E9FE3A9E95}" destId="{22DDD68D-2430-4754-8E0A-B869CC0516D2}" srcOrd="3" destOrd="0" parTransId="{CDFBD514-95F8-4656-AE74-570FB3207CC0}" sibTransId="{5D812B20-9795-4778-B640-2CD70CB9EEDD}"/>
    <dgm:cxn modelId="{B08D7A17-568A-401D-8703-11994CECF872}" type="presOf" srcId="{31E28451-8DDA-4A37-B31C-B2C3090CD70C}" destId="{818B1BE7-E0ED-4943-B89D-9856F5332717}" srcOrd="0" destOrd="0" presId="urn:microsoft.com/office/officeart/2005/8/layout/vList2"/>
    <dgm:cxn modelId="{8E1D7A8C-2B09-409D-B1E7-5922A9322B26}" srcId="{F1B2E9D7-8405-4589-8E6A-65E9FE3A9E95}" destId="{B6349444-B550-4225-89A5-799B459F7124}" srcOrd="4" destOrd="0" parTransId="{412E3539-DEDD-4082-ACD6-6669D4C19DFD}" sibTransId="{81F403DA-C985-4FAE-9D16-FB350CD5597A}"/>
    <dgm:cxn modelId="{A6EB40C6-BC9A-443B-8509-8F705E6DE811}" type="presOf" srcId="{C74EDBB7-2BC9-47ED-8D50-1A9CF7D3F30A}" destId="{FB0FC5AF-3109-46B1-A36E-B62D78896777}" srcOrd="0" destOrd="0" presId="urn:microsoft.com/office/officeart/2005/8/layout/vList2"/>
    <dgm:cxn modelId="{6F8EDE97-F2A0-43DE-BFA5-D76B08E85E85}" srcId="{F1B2E9D7-8405-4589-8E6A-65E9FE3A9E95}" destId="{193B0ED0-317A-4DCB-9EB2-D8B454EB99B1}" srcOrd="1" destOrd="0" parTransId="{1C17A8A3-927F-441E-9121-E4310FAE313F}" sibTransId="{51014CB1-A537-41BA-91B8-C56851DAD8DC}"/>
    <dgm:cxn modelId="{7A2FFD8E-806B-439F-9E3D-5E1C15411470}" srcId="{F1B2E9D7-8405-4589-8E6A-65E9FE3A9E95}" destId="{31E28451-8DDA-4A37-B31C-B2C3090CD70C}" srcOrd="0" destOrd="0" parTransId="{C8DB0FDD-A672-4D23-A10A-65D9253D6228}" sibTransId="{A595CF57-1C2D-4086-9E6B-C542D6503046}"/>
    <dgm:cxn modelId="{3EB5111B-2FC5-41B8-83CF-A8DD84302C68}" type="presParOf" srcId="{58DDEDDC-10B2-4C7E-B40B-FDD2DAEF868E}" destId="{818B1BE7-E0ED-4943-B89D-9856F5332717}" srcOrd="0" destOrd="0" presId="urn:microsoft.com/office/officeart/2005/8/layout/vList2"/>
    <dgm:cxn modelId="{AF20176A-999C-49D7-95B1-D2DC75659D96}" type="presParOf" srcId="{58DDEDDC-10B2-4C7E-B40B-FDD2DAEF868E}" destId="{48B7DCCF-9D60-48BF-9D0A-B56543F9B849}" srcOrd="1" destOrd="0" presId="urn:microsoft.com/office/officeart/2005/8/layout/vList2"/>
    <dgm:cxn modelId="{0DD272FE-9AF1-4344-BB61-0E6782CE9020}" type="presParOf" srcId="{58DDEDDC-10B2-4C7E-B40B-FDD2DAEF868E}" destId="{FDEDD086-E1C7-475F-932E-991A00AE4BD0}" srcOrd="2" destOrd="0" presId="urn:microsoft.com/office/officeart/2005/8/layout/vList2"/>
    <dgm:cxn modelId="{8DC93B7C-3315-4684-80AC-3371E6E416A0}" type="presParOf" srcId="{58DDEDDC-10B2-4C7E-B40B-FDD2DAEF868E}" destId="{57A123B4-0502-4F42-B305-AA8B23F0431E}" srcOrd="3" destOrd="0" presId="urn:microsoft.com/office/officeart/2005/8/layout/vList2"/>
    <dgm:cxn modelId="{E88115BF-BFE7-46A0-845C-E251D1D9E5B4}" type="presParOf" srcId="{58DDEDDC-10B2-4C7E-B40B-FDD2DAEF868E}" destId="{5C868521-FAA5-45C4-96A1-8CD93EB81CD2}" srcOrd="4" destOrd="0" presId="urn:microsoft.com/office/officeart/2005/8/layout/vList2"/>
    <dgm:cxn modelId="{036E0397-80A9-4A9D-80BB-03A898CF5F07}" type="presParOf" srcId="{58DDEDDC-10B2-4C7E-B40B-FDD2DAEF868E}" destId="{AFCAD57E-204A-4E13-93A0-D1EE759C8F72}" srcOrd="5" destOrd="0" presId="urn:microsoft.com/office/officeart/2005/8/layout/vList2"/>
    <dgm:cxn modelId="{879FFC4F-4CCC-4DA6-B6AD-344C05C40192}" type="presParOf" srcId="{58DDEDDC-10B2-4C7E-B40B-FDD2DAEF868E}" destId="{57729E70-511F-4CB0-AB5D-35A2D2E73A00}" srcOrd="6" destOrd="0" presId="urn:microsoft.com/office/officeart/2005/8/layout/vList2"/>
    <dgm:cxn modelId="{325D950D-BA8C-4D52-8E72-F9FC81043A7E}" type="presParOf" srcId="{58DDEDDC-10B2-4C7E-B40B-FDD2DAEF868E}" destId="{4B738FA6-A857-4594-ADFD-D4A8825CD6FD}" srcOrd="7" destOrd="0" presId="urn:microsoft.com/office/officeart/2005/8/layout/vList2"/>
    <dgm:cxn modelId="{8A6D15B1-8527-4C2A-9C3D-575C08201405}" type="presParOf" srcId="{58DDEDDC-10B2-4C7E-B40B-FDD2DAEF868E}" destId="{4188B753-622E-4773-AE61-1790D3DEA1A7}" srcOrd="8" destOrd="0" presId="urn:microsoft.com/office/officeart/2005/8/layout/vList2"/>
    <dgm:cxn modelId="{D7896722-F9E2-4526-90EB-34B1D98AB063}" type="presParOf" srcId="{58DDEDDC-10B2-4C7E-B40B-FDD2DAEF868E}" destId="{1349EE20-0E0D-41B1-A3B5-8C25139D286E}" srcOrd="9" destOrd="0" presId="urn:microsoft.com/office/officeart/2005/8/layout/vList2"/>
    <dgm:cxn modelId="{5FC95008-1718-4CBB-A42E-BE8928808375}" type="presParOf" srcId="{58DDEDDC-10B2-4C7E-B40B-FDD2DAEF868E}" destId="{FB0FC5AF-3109-46B1-A36E-B62D78896777}"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B1BE7-E0ED-4943-B89D-9856F5332717}">
      <dsp:nvSpPr>
        <dsp:cNvPr id="0" name=""/>
        <dsp:cNvSpPr/>
      </dsp:nvSpPr>
      <dsp:spPr>
        <a:xfrm>
          <a:off x="0" y="327981"/>
          <a:ext cx="7620000" cy="585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Recognizing and defining the decision situation</a:t>
          </a:r>
          <a:endParaRPr lang="en-US" sz="2500" b="1" kern="1200" dirty="0">
            <a:effectLst>
              <a:outerShdw blurRad="38100" dist="38100" dir="2700000" algn="tl">
                <a:srgbClr val="000000">
                  <a:alpha val="43137"/>
                </a:srgbClr>
              </a:outerShdw>
            </a:effectLst>
          </a:endParaRPr>
        </a:p>
      </dsp:txBody>
      <dsp:txXfrm>
        <a:off x="28557" y="356538"/>
        <a:ext cx="7562886" cy="527886"/>
      </dsp:txXfrm>
    </dsp:sp>
    <dsp:sp modelId="{FDEDD086-E1C7-475F-932E-991A00AE4BD0}">
      <dsp:nvSpPr>
        <dsp:cNvPr id="0" name=""/>
        <dsp:cNvSpPr/>
      </dsp:nvSpPr>
      <dsp:spPr>
        <a:xfrm>
          <a:off x="0" y="984981"/>
          <a:ext cx="7620000" cy="585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Identifying alternatives</a:t>
          </a:r>
          <a:endParaRPr lang="en-US" sz="2500" b="1" kern="1200" dirty="0">
            <a:effectLst>
              <a:outerShdw blurRad="38100" dist="38100" dir="2700000" algn="tl">
                <a:srgbClr val="000000">
                  <a:alpha val="43137"/>
                </a:srgbClr>
              </a:outerShdw>
            </a:effectLst>
          </a:endParaRPr>
        </a:p>
      </dsp:txBody>
      <dsp:txXfrm>
        <a:off x="28557" y="1013538"/>
        <a:ext cx="7562886" cy="527886"/>
      </dsp:txXfrm>
    </dsp:sp>
    <dsp:sp modelId="{5C868521-FAA5-45C4-96A1-8CD93EB81CD2}">
      <dsp:nvSpPr>
        <dsp:cNvPr id="0" name=""/>
        <dsp:cNvSpPr/>
      </dsp:nvSpPr>
      <dsp:spPr>
        <a:xfrm>
          <a:off x="0" y="1641981"/>
          <a:ext cx="7620000" cy="5850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Evaluating alternatives</a:t>
          </a:r>
          <a:endParaRPr lang="en-US" sz="2500" b="1" kern="1200" dirty="0">
            <a:effectLst>
              <a:outerShdw blurRad="38100" dist="38100" dir="2700000" algn="tl">
                <a:srgbClr val="000000">
                  <a:alpha val="43137"/>
                </a:srgbClr>
              </a:outerShdw>
            </a:effectLst>
          </a:endParaRPr>
        </a:p>
      </dsp:txBody>
      <dsp:txXfrm>
        <a:off x="28557" y="1670538"/>
        <a:ext cx="7562886" cy="527886"/>
      </dsp:txXfrm>
    </dsp:sp>
    <dsp:sp modelId="{57729E70-511F-4CB0-AB5D-35A2D2E73A00}">
      <dsp:nvSpPr>
        <dsp:cNvPr id="0" name=""/>
        <dsp:cNvSpPr/>
      </dsp:nvSpPr>
      <dsp:spPr>
        <a:xfrm>
          <a:off x="0" y="2298981"/>
          <a:ext cx="7620000" cy="5850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Selecting the best alternative</a:t>
          </a:r>
          <a:endParaRPr lang="en-US" sz="2500" b="1" kern="1200" dirty="0">
            <a:effectLst>
              <a:outerShdw blurRad="38100" dist="38100" dir="2700000" algn="tl">
                <a:srgbClr val="000000">
                  <a:alpha val="43137"/>
                </a:srgbClr>
              </a:outerShdw>
            </a:effectLst>
          </a:endParaRPr>
        </a:p>
      </dsp:txBody>
      <dsp:txXfrm>
        <a:off x="28557" y="2327538"/>
        <a:ext cx="7562886" cy="527886"/>
      </dsp:txXfrm>
    </dsp:sp>
    <dsp:sp modelId="{4188B753-622E-4773-AE61-1790D3DEA1A7}">
      <dsp:nvSpPr>
        <dsp:cNvPr id="0" name=""/>
        <dsp:cNvSpPr/>
      </dsp:nvSpPr>
      <dsp:spPr>
        <a:xfrm>
          <a:off x="0" y="2955981"/>
          <a:ext cx="7620000" cy="5850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Implementing the chosen alternative</a:t>
          </a:r>
          <a:endParaRPr lang="en-US" sz="2500" b="1" kern="1200" dirty="0">
            <a:effectLst>
              <a:outerShdw blurRad="38100" dist="38100" dir="2700000" algn="tl">
                <a:srgbClr val="000000">
                  <a:alpha val="43137"/>
                </a:srgbClr>
              </a:outerShdw>
            </a:effectLst>
          </a:endParaRPr>
        </a:p>
      </dsp:txBody>
      <dsp:txXfrm>
        <a:off x="28557" y="2984538"/>
        <a:ext cx="7562886" cy="527886"/>
      </dsp:txXfrm>
    </dsp:sp>
    <dsp:sp modelId="{FB0FC5AF-3109-46B1-A36E-B62D78896777}">
      <dsp:nvSpPr>
        <dsp:cNvPr id="0" name=""/>
        <dsp:cNvSpPr/>
      </dsp:nvSpPr>
      <dsp:spPr>
        <a:xfrm>
          <a:off x="0" y="3612981"/>
          <a:ext cx="7620000" cy="585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effectLst>
                <a:outerShdw blurRad="38100" dist="38100" dir="2700000" algn="tl">
                  <a:srgbClr val="000000">
                    <a:alpha val="43137"/>
                  </a:srgbClr>
                </a:outerShdw>
              </a:effectLst>
            </a:rPr>
            <a:t>Following up and evaluating the results</a:t>
          </a:r>
          <a:endParaRPr lang="en-US" sz="2500" b="1" kern="1200" dirty="0">
            <a:effectLst>
              <a:outerShdw blurRad="38100" dist="38100" dir="2700000" algn="tl">
                <a:srgbClr val="000000">
                  <a:alpha val="43137"/>
                </a:srgbClr>
              </a:outerShdw>
            </a:effectLst>
          </a:endParaRPr>
        </a:p>
      </dsp:txBody>
      <dsp:txXfrm>
        <a:off x="28557" y="3641538"/>
        <a:ext cx="7562886" cy="5278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2ADFAD-0DF6-4F42-B958-C35CD216E0B0}" type="datetimeFigureOut">
              <a:rPr lang="en-US"/>
              <a:pPr>
                <a:defRPr/>
              </a:pPr>
              <a:t>12/2/2016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9B975B-E03B-4346-BC49-9B27CB113FEE}" type="slidenum">
              <a:rPr lang="en-US"/>
              <a:pPr>
                <a:defRPr/>
              </a:pPr>
              <a:t>‹#›</a:t>
            </a:fld>
            <a:endParaRPr lang="en-US" dirty="0"/>
          </a:p>
        </p:txBody>
      </p:sp>
    </p:spTree>
    <p:extLst>
      <p:ext uri="{BB962C8B-B14F-4D97-AF65-F5344CB8AC3E}">
        <p14:creationId xmlns:p14="http://schemas.microsoft.com/office/powerpoint/2010/main" val="1296643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18D9219-F54A-46C9-A86B-8B2607B2BE00}" type="slidenum">
              <a:rPr lang="en-US" smtClean="0"/>
              <a:pPr>
                <a:defRPr/>
              </a:pPr>
              <a:t>2</a:t>
            </a:fld>
            <a:endParaRPr lang="en-US" dirty="0"/>
          </a:p>
        </p:txBody>
      </p:sp>
    </p:spTree>
    <p:extLst>
      <p:ext uri="{BB962C8B-B14F-4D97-AF65-F5344CB8AC3E}">
        <p14:creationId xmlns:p14="http://schemas.microsoft.com/office/powerpoint/2010/main" val="4117621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a:lstStyle/>
          <a:p>
            <a:pPr eaLnBrk="1" hangingPunct="1"/>
            <a:r>
              <a:rPr lang="en-US" dirty="0" smtClean="0"/>
              <a:t>Leadership substitutes are individual, task, and organizational characteristics that tend to outweigh the need for a leader to initiate or direct employee performance. In other words, if certain factors are present, the employee will perform his or her job capably, without the direction of a leader.</a:t>
            </a:r>
          </a:p>
          <a:p>
            <a:pPr eaLnBrk="1" hangingPunct="1"/>
            <a:endParaRPr lang="en-US" dirty="0" smtClean="0"/>
          </a:p>
          <a:p>
            <a:pPr eaLnBrk="1" hangingPunct="1"/>
            <a:r>
              <a:rPr lang="en-US" dirty="0" smtClean="0"/>
              <a:t>In other situations, even if a leader is present and attempts to engage in various leadership behaviors, those behaviors may be rendered ineffective—or neutralized—by various factors that can be called leadership neutralizers.</a:t>
            </a:r>
          </a:p>
        </p:txBody>
      </p:sp>
      <p:sp>
        <p:nvSpPr>
          <p:cNvPr id="4" name="Slide Number Placeholder 3"/>
          <p:cNvSpPr>
            <a:spLocks noGrp="1"/>
          </p:cNvSpPr>
          <p:nvPr>
            <p:ph type="sldNum" sz="quarter" idx="5"/>
          </p:nvPr>
        </p:nvSpPr>
        <p:spPr/>
        <p:txBody>
          <a:bodyPr/>
          <a:lstStyle/>
          <a:p>
            <a:pPr>
              <a:defRPr/>
            </a:pPr>
            <a:fld id="{99D5C4C6-DEBD-4CC8-9052-8DE2FC194C64}" type="slidenum">
              <a:rPr lang="en-US" smtClean="0"/>
              <a:pPr>
                <a:defRPr/>
              </a:pPr>
              <a:t>11</a:t>
            </a:fld>
            <a:endParaRPr lang="en-US" dirty="0"/>
          </a:p>
        </p:txBody>
      </p:sp>
    </p:spTree>
    <p:extLst>
      <p:ext uri="{BB962C8B-B14F-4D97-AF65-F5344CB8AC3E}">
        <p14:creationId xmlns:p14="http://schemas.microsoft.com/office/powerpoint/2010/main" val="3799473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a:lstStyle/>
          <a:p>
            <a:pPr eaLnBrk="1" hangingPunct="1"/>
            <a:r>
              <a:rPr lang="en-US" altLang="en-US" smtClean="0"/>
              <a:t>Table 9.1 identifies several basic leadership substitutes.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B31BC4A2-75D7-45CA-B622-C1BF19B32654}" type="slidenum">
              <a:rPr lang="en-US" smtClean="0"/>
              <a:pPr>
                <a:defRPr/>
              </a:pPr>
              <a:t>12</a:t>
            </a:fld>
            <a:endParaRPr lang="en-US" dirty="0"/>
          </a:p>
        </p:txBody>
      </p:sp>
    </p:spTree>
    <p:extLst>
      <p:ext uri="{BB962C8B-B14F-4D97-AF65-F5344CB8AC3E}">
        <p14:creationId xmlns:p14="http://schemas.microsoft.com/office/powerpoint/2010/main" val="3315945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a:lstStyle/>
          <a:p>
            <a:pPr eaLnBrk="1" hangingPunct="1"/>
            <a:r>
              <a:rPr lang="en-US" dirty="0" smtClean="0"/>
              <a:t>Whereas leaders were once expected to control situations, direct work, supervise people, closely monitor performance, make decisions, and structure activities, many leaders today are being asked to change how they manage people. Perhaps the best description of this new role is for the leader to become a </a:t>
            </a:r>
            <a:r>
              <a:rPr lang="en-US" i="1" dirty="0" smtClean="0"/>
              <a:t>coach </a:t>
            </a:r>
            <a:r>
              <a:rPr lang="en-US" dirty="0" smtClean="0"/>
              <a:t>instead of an </a:t>
            </a:r>
            <a:r>
              <a:rPr lang="en-US" i="1" dirty="0" smtClean="0"/>
              <a:t>overseer.</a:t>
            </a:r>
          </a:p>
          <a:p>
            <a:pPr eaLnBrk="1" hangingPunct="1"/>
            <a:endParaRPr lang="en-US" i="1" dirty="0" smtClean="0"/>
          </a:p>
          <a:p>
            <a:pPr eaLnBrk="1" hangingPunct="1"/>
            <a:r>
              <a:rPr lang="en-US" dirty="0" smtClean="0"/>
              <a:t>Given that most leadership theories and research studies have focused on male leaders, developing a better understanding of how women lead is clearly an important next step. Some early observers, for instance, predicted that (consistent with prevailing stereotypes) female leaders would be relatively warm, supportive, and nurturing as compared to their male counterparts. But research suggests that female leaders are not necessarily more nurturing or supportive than male leaders. Likewise, male leaders are not systematically harsher, more controlling, or more task focused than female leaders</a:t>
            </a:r>
            <a:r>
              <a:rPr lang="en-US" dirty="0" smtClean="0"/>
              <a:t>.</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Another changing perspective on leadership relates to cross-cultural issues. In this context, </a:t>
            </a:r>
            <a:r>
              <a:rPr lang="en-US" i="1" dirty="0" smtClean="0"/>
              <a:t>culture </a:t>
            </a:r>
            <a:r>
              <a:rPr lang="en-US" dirty="0" smtClean="0"/>
              <a:t>is used as a broad concept to encompass both international differences and diversity-based differences within one culture. For instance, Japan is generally characterized by </a:t>
            </a:r>
            <a:r>
              <a:rPr lang="en-US" i="1" dirty="0" smtClean="0"/>
              <a:t>collectivism </a:t>
            </a:r>
            <a:r>
              <a:rPr lang="en-US" dirty="0" smtClean="0"/>
              <a:t>(group before individual), whereas the United States is based more on </a:t>
            </a:r>
            <a:r>
              <a:rPr lang="en-US" i="1" dirty="0" smtClean="0"/>
              <a:t>individualism </a:t>
            </a:r>
            <a:r>
              <a:rPr lang="en-US" dirty="0" smtClean="0"/>
              <a:t>(individual before group).</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40637B3-E194-4DC9-AB92-8CE6B38FC73C}" type="slidenum">
              <a:rPr lang="en-US" smtClean="0"/>
              <a:pPr>
                <a:defRPr/>
              </a:pPr>
              <a:t>13</a:t>
            </a:fld>
            <a:endParaRPr lang="en-US" dirty="0"/>
          </a:p>
        </p:txBody>
      </p:sp>
    </p:spTree>
    <p:extLst>
      <p:ext uri="{BB962C8B-B14F-4D97-AF65-F5344CB8AC3E}">
        <p14:creationId xmlns:p14="http://schemas.microsoft.com/office/powerpoint/2010/main" val="3108782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a:lstStyle/>
          <a:p>
            <a:pPr eaLnBrk="1" hangingPunct="1"/>
            <a:r>
              <a:rPr lang="en-US" dirty="0" smtClean="0"/>
              <a:t>Strategic leadership is a new concept that explicitly relates leadership to the role of top management. Strategic leadership is a leader’s ability to understand the complexities of both the organization and its environment and to lead change in the organization so as to enhance its competitiveness</a:t>
            </a:r>
            <a:r>
              <a:rPr lang="en-US" dirty="0" smtClean="0"/>
              <a:t>.</a:t>
            </a:r>
          </a:p>
          <a:p>
            <a:pPr eaLnBrk="1" hangingPunct="1"/>
            <a:endParaRPr lang="en-US" dirty="0" smtClean="0"/>
          </a:p>
          <a:p>
            <a:pPr eaLnBrk="1" hangingPunct="1"/>
            <a:r>
              <a:rPr lang="en-US" dirty="0" smtClean="0"/>
              <a:t>Business leaders are being called on to maintain high ethical standards for their own conduct, to unfailingly exhibit ethical behavior, and to hold others in their organizations to the same standards—in short, to practice ethical leadership</a:t>
            </a:r>
            <a:r>
              <a:rPr lang="en-US" b="1" dirty="0" smtClean="0"/>
              <a:t>.</a:t>
            </a:r>
          </a:p>
          <a:p>
            <a:pPr eaLnBrk="1" hangingPunct="1"/>
            <a:endParaRPr lang="en-US" b="1" dirty="0" smtClean="0"/>
          </a:p>
          <a:p>
            <a:pPr eaLnBrk="1" hangingPunct="1"/>
            <a:r>
              <a:rPr lang="en-US" dirty="0" smtClean="0"/>
              <a:t>Virtual leadership is also emerging as an important issue for organizations. In previous times, leaders and their employees worked together in the same physical location and engaged in face-to-face interactions on a regular basis. But in today’s world, both leaders and their employees may work in locations that are far from one another. Such arrangements might include people telecommuting from a home office one or two days a week to people actually living and working far from company headquarters.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57B5E7E-01B3-4053-B564-7ACFA62500ED}" type="slidenum">
              <a:rPr lang="en-US" smtClean="0"/>
              <a:pPr>
                <a:defRPr/>
              </a:pPr>
              <a:t>14</a:t>
            </a:fld>
            <a:endParaRPr lang="en-US" dirty="0"/>
          </a:p>
        </p:txBody>
      </p:sp>
    </p:spTree>
    <p:extLst>
      <p:ext uri="{BB962C8B-B14F-4D97-AF65-F5344CB8AC3E}">
        <p14:creationId xmlns:p14="http://schemas.microsoft.com/office/powerpoint/2010/main" val="1662739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a:lstStyle/>
          <a:p>
            <a:pPr eaLnBrk="1" hangingPunct="1"/>
            <a:r>
              <a:rPr lang="en-US" dirty="0" smtClean="0"/>
              <a:t>Decision making can refer to either a specific act or a general process. Decision making is the act of choosing one alternative from among a set of alternatives. The decision making process, however, is much more than this. One step of the process, for example, is that the person making the decision must both recognize that a decision is necessary and identify the set of feasible alternatives before selecting one. Hence, the decision making process includes recognizing and defining the nature of a decision situation, identifying alternatives, choosing the “best” alternative, and putting it into practice.</a:t>
            </a:r>
          </a:p>
        </p:txBody>
      </p:sp>
      <p:sp>
        <p:nvSpPr>
          <p:cNvPr id="4" name="Slide Number Placeholder 3"/>
          <p:cNvSpPr>
            <a:spLocks noGrp="1"/>
          </p:cNvSpPr>
          <p:nvPr>
            <p:ph type="sldNum" sz="quarter" idx="5"/>
          </p:nvPr>
        </p:nvSpPr>
        <p:spPr/>
        <p:txBody>
          <a:bodyPr/>
          <a:lstStyle/>
          <a:p>
            <a:pPr>
              <a:defRPr/>
            </a:pPr>
            <a:fld id="{546C4273-2ABB-4B2B-AB47-36925383ECAD}" type="slidenum">
              <a:rPr lang="en-US" smtClean="0"/>
              <a:pPr>
                <a:defRPr/>
              </a:pPr>
              <a:t>15</a:t>
            </a:fld>
            <a:endParaRPr lang="en-US" dirty="0"/>
          </a:p>
        </p:txBody>
      </p:sp>
    </p:spTree>
    <p:extLst>
      <p:ext uri="{BB962C8B-B14F-4D97-AF65-F5344CB8AC3E}">
        <p14:creationId xmlns:p14="http://schemas.microsoft.com/office/powerpoint/2010/main" val="324931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4B98EC0-E625-4B83-88E4-ABFAFDC0C523}" type="slidenum">
              <a:rPr lang="en-US" smtClean="0"/>
              <a:pPr>
                <a:defRPr/>
              </a:pPr>
              <a:t>16</a:t>
            </a:fld>
            <a:endParaRPr lang="en-US" dirty="0"/>
          </a:p>
        </p:txBody>
      </p:sp>
    </p:spTree>
    <p:extLst>
      <p:ext uri="{BB962C8B-B14F-4D97-AF65-F5344CB8AC3E}">
        <p14:creationId xmlns:p14="http://schemas.microsoft.com/office/powerpoint/2010/main" val="967188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a:lstStyle/>
          <a:p>
            <a:pPr eaLnBrk="1" hangingPunct="1"/>
            <a:r>
              <a:rPr lang="en-US" altLang="en-US" smtClean="0"/>
              <a:t>Managers and leaders should strive to be rational in making decisions. Figure 9.3 shows the steps in the rational decision-making process.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02627DD9-3343-4C84-BE6F-541119FDB874}" type="slidenum">
              <a:rPr lang="en-US" smtClean="0"/>
              <a:pPr>
                <a:defRPr/>
              </a:pPr>
              <a:t>17</a:t>
            </a:fld>
            <a:endParaRPr lang="en-US" dirty="0"/>
          </a:p>
        </p:txBody>
      </p:sp>
    </p:spTree>
    <p:extLst>
      <p:ext uri="{BB962C8B-B14F-4D97-AF65-F5344CB8AC3E}">
        <p14:creationId xmlns:p14="http://schemas.microsoft.com/office/powerpoint/2010/main" val="1323342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a:lstStyle/>
          <a:p>
            <a:pPr eaLnBrk="1" hangingPunct="1"/>
            <a:r>
              <a:rPr lang="en-US" dirty="0" smtClean="0"/>
              <a:t>Managers must make many different types of decisions. In general, however, most decisions fall into one of two categories: </a:t>
            </a:r>
            <a:r>
              <a:rPr lang="en-US" i="1" dirty="0" smtClean="0"/>
              <a:t>programmed </a:t>
            </a:r>
            <a:r>
              <a:rPr lang="en-US" dirty="0" smtClean="0"/>
              <a:t>and </a:t>
            </a:r>
            <a:r>
              <a:rPr lang="en-US" i="1" dirty="0" smtClean="0"/>
              <a:t>non-programmed</a:t>
            </a:r>
            <a:r>
              <a:rPr lang="en-US" dirty="0" smtClean="0"/>
              <a:t>. A programmed decision is one that is relatively structured or recurs with some frequency (or both).</a:t>
            </a:r>
          </a:p>
          <a:p>
            <a:pPr eaLnBrk="1" hangingPunct="1"/>
            <a:endParaRPr lang="en-US" dirty="0" smtClean="0"/>
          </a:p>
          <a:p>
            <a:pPr eaLnBrk="1" hangingPunct="1"/>
            <a:r>
              <a:rPr lang="en-US" dirty="0" smtClean="0"/>
              <a:t>Non-programmed decisions</a:t>
            </a:r>
            <a:r>
              <a:rPr lang="en-US" b="1" dirty="0" smtClean="0"/>
              <a:t>, </a:t>
            </a:r>
            <a:r>
              <a:rPr lang="en-US" dirty="0" smtClean="0"/>
              <a:t>on the other hand, are relatively unstructured and occur much less </a:t>
            </a:r>
            <a:r>
              <a:rPr lang="en-US" dirty="0" smtClean="0"/>
              <a:t>often. Managers faced with such decisions must treat each one as unique, investing enormous amounts of time, energy, and resources into exploring the situation from all perspectives.</a:t>
            </a:r>
            <a:endParaRPr lang="en-US" dirty="0" smtClean="0"/>
          </a:p>
        </p:txBody>
      </p:sp>
      <p:sp>
        <p:nvSpPr>
          <p:cNvPr id="4" name="Slide Number Placeholder 3"/>
          <p:cNvSpPr>
            <a:spLocks noGrp="1"/>
          </p:cNvSpPr>
          <p:nvPr>
            <p:ph type="sldNum" sz="quarter" idx="5"/>
          </p:nvPr>
        </p:nvSpPr>
        <p:spPr/>
        <p:txBody>
          <a:bodyPr/>
          <a:lstStyle/>
          <a:p>
            <a:pPr>
              <a:defRPr/>
            </a:pPr>
            <a:fld id="{FBA3ED68-C8EC-4452-A4AC-AF9A76E86F53}" type="slidenum">
              <a:rPr lang="en-US" smtClean="0"/>
              <a:pPr>
                <a:defRPr/>
              </a:pPr>
              <a:t>18</a:t>
            </a:fld>
            <a:endParaRPr lang="en-US" dirty="0"/>
          </a:p>
        </p:txBody>
      </p:sp>
    </p:spTree>
    <p:extLst>
      <p:ext uri="{BB962C8B-B14F-4D97-AF65-F5344CB8AC3E}">
        <p14:creationId xmlns:p14="http://schemas.microsoft.com/office/powerpoint/2010/main" val="3994483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a:lstStyle/>
          <a:p>
            <a:pPr eaLnBrk="1" hangingPunct="1"/>
            <a:r>
              <a:rPr lang="en-US" dirty="0" smtClean="0"/>
              <a:t>When the decision maker knows with reasonable certainty what the alternatives are and what conditions are associated with each alternative, a state of certainty exists.</a:t>
            </a:r>
          </a:p>
          <a:p>
            <a:pPr eaLnBrk="1" hangingPunct="1"/>
            <a:endParaRPr lang="en-US" dirty="0" smtClean="0"/>
          </a:p>
          <a:p>
            <a:pPr eaLnBrk="1" hangingPunct="1"/>
            <a:r>
              <a:rPr lang="en-US" dirty="0" smtClean="0"/>
              <a:t>A more common decision-making condition is a state of risk. Under a state of risk</a:t>
            </a:r>
            <a:r>
              <a:rPr lang="en-US" b="1" dirty="0" smtClean="0"/>
              <a:t>, </a:t>
            </a:r>
            <a:r>
              <a:rPr lang="en-US" dirty="0" smtClean="0"/>
              <a:t>the availability of each alternative and its potential payoffs and costs are all associated with probability estimates.</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Most of the major decision making in contemporary organizations is done under a state of uncertainty</a:t>
            </a:r>
            <a:r>
              <a:rPr lang="en-US" b="1" dirty="0" smtClean="0"/>
              <a:t>. </a:t>
            </a:r>
            <a:r>
              <a:rPr lang="en-US" dirty="0" smtClean="0"/>
              <a:t>The decision maker does not know all the alternatives, the risks associated with each, or the likely consequences of each alternative. This uncertainty stems from the complexity and dynamism of contemporary organizations and their environments.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60D827C9-7412-44AF-B09C-4BB284EFD9E0}" type="slidenum">
              <a:rPr lang="en-US" smtClean="0"/>
              <a:pPr>
                <a:defRPr/>
              </a:pPr>
              <a:t>19</a:t>
            </a:fld>
            <a:endParaRPr lang="en-US" dirty="0"/>
          </a:p>
        </p:txBody>
      </p:sp>
    </p:spTree>
    <p:extLst>
      <p:ext uri="{BB962C8B-B14F-4D97-AF65-F5344CB8AC3E}">
        <p14:creationId xmlns:p14="http://schemas.microsoft.com/office/powerpoint/2010/main" val="1687478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a:lstStyle/>
          <a:p>
            <a:pPr eaLnBrk="1" hangingPunct="1"/>
            <a:r>
              <a:rPr lang="en-US" dirty="0" smtClean="0"/>
              <a:t>A coalition is an informal alliance of individuals or groups formed to achieve a common goal. This common goal is often a preferred decision alternative. For example, coalitions of stockholders frequently band together to force a board of directors to make a certain decision.</a:t>
            </a:r>
          </a:p>
          <a:p>
            <a:pPr eaLnBrk="1" hangingPunct="1"/>
            <a:endParaRPr lang="en-US" dirty="0" smtClean="0"/>
          </a:p>
          <a:p>
            <a:pPr eaLnBrk="1" hangingPunct="1"/>
            <a:r>
              <a:rPr lang="en-US" dirty="0" smtClean="0"/>
              <a:t>Intuition is an innate belief about something, often without conscious consideration. Managers sometimes decide to do something because it “feels right” or they have a hunch. This feeling is usually not arbitrary, however. Rather, it is based on years of experience and practice in making decisions in similar situations</a:t>
            </a:r>
            <a:r>
              <a:rPr lang="en-US" dirty="0" smtClean="0"/>
              <a:t>.</a:t>
            </a:r>
          </a:p>
          <a:p>
            <a:pPr eaLnBrk="1" hangingPunct="1"/>
            <a:endParaRPr lang="en-US" dirty="0" smtClean="0"/>
          </a:p>
          <a:p>
            <a:pPr eaLnBrk="1" hangingPunct="1"/>
            <a:r>
              <a:rPr lang="en-US" dirty="0" smtClean="0"/>
              <a:t>Another important behavioral process that influences decision making is escalation of commitment to a chosen course of action. In particular, decision makers sometimes make decisions and then become so committed to the course of action suggested by that decision that they stay with it, even when it appears to have been wrong.</a:t>
            </a:r>
          </a:p>
          <a:p>
            <a:pPr eaLnBrk="1" hangingPunct="1"/>
            <a:endParaRPr lang="en-US" dirty="0" smtClean="0"/>
          </a:p>
          <a:p>
            <a:pPr eaLnBrk="1" hangingPunct="1"/>
            <a:r>
              <a:rPr lang="en-US" dirty="0" smtClean="0"/>
              <a:t>The behavioral element of risk propensity is the extent to which a decision maker is willing to gamble when making a decision. Some managers are cautious about every decision they make. Others are extremely aggressive in making decisions and willing to take risks.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8A6F8D8-F9C3-4384-BADF-31F9969CFC9D}" type="slidenum">
              <a:rPr lang="en-US" smtClean="0"/>
              <a:pPr>
                <a:defRPr/>
              </a:pPr>
              <a:t>20</a:t>
            </a:fld>
            <a:endParaRPr lang="en-US" dirty="0"/>
          </a:p>
        </p:txBody>
      </p:sp>
    </p:spTree>
    <p:extLst>
      <p:ext uri="{BB962C8B-B14F-4D97-AF65-F5344CB8AC3E}">
        <p14:creationId xmlns:p14="http://schemas.microsoft.com/office/powerpoint/2010/main" val="703453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a:lstStyle/>
          <a:p>
            <a:pPr eaLnBrk="1" hangingPunct="1"/>
            <a:r>
              <a:rPr lang="en-US" smtClean="0"/>
              <a:t>Because </a:t>
            </a:r>
            <a:r>
              <a:rPr lang="en-US" i="1" smtClean="0"/>
              <a:t>leadership </a:t>
            </a:r>
            <a:r>
              <a:rPr lang="en-US" smtClean="0"/>
              <a:t>is a term that is often used in everyday conversation, you might assume that it has a common and accepted meaning. It is also, however, a word that is often misused. We define leadership as the processes and behaviors used by someone, such as a manager, to motivate, inspire, and influence the behaviors of others.</a:t>
            </a:r>
          </a:p>
        </p:txBody>
      </p:sp>
      <p:sp>
        <p:nvSpPr>
          <p:cNvPr id="4" name="Slide Number Placeholder 3"/>
          <p:cNvSpPr>
            <a:spLocks noGrp="1"/>
          </p:cNvSpPr>
          <p:nvPr>
            <p:ph type="sldNum" sz="quarter" idx="5"/>
          </p:nvPr>
        </p:nvSpPr>
        <p:spPr/>
        <p:txBody>
          <a:bodyPr/>
          <a:lstStyle/>
          <a:p>
            <a:pPr>
              <a:defRPr/>
            </a:pPr>
            <a:fld id="{806F7E97-8934-48A6-8E15-931494F2602D}" type="slidenum">
              <a:rPr lang="en-US" smtClean="0"/>
              <a:pPr>
                <a:defRPr/>
              </a:pPr>
              <a:t>3</a:t>
            </a:fld>
            <a:endParaRPr lang="en-US" dirty="0"/>
          </a:p>
        </p:txBody>
      </p:sp>
    </p:spTree>
    <p:extLst>
      <p:ext uri="{BB962C8B-B14F-4D97-AF65-F5344CB8AC3E}">
        <p14:creationId xmlns:p14="http://schemas.microsoft.com/office/powerpoint/2010/main" val="1967347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a:lstStyle/>
          <a:p>
            <a:pPr eaLnBrk="1" hangingPunct="1"/>
            <a:r>
              <a:rPr lang="en-US" dirty="0" smtClean="0"/>
              <a:t>Another important behavioral process that influences decision making is escalation of commitment to a chosen course of action. In particular, decision makers sometimes make decisions and then become so committed to the course of action suggested by that decision that they stay with it, even when it appears to have been wrong.</a:t>
            </a:r>
          </a:p>
          <a:p>
            <a:pPr eaLnBrk="1" hangingPunct="1"/>
            <a:endParaRPr lang="en-US" dirty="0" smtClean="0"/>
          </a:p>
          <a:p>
            <a:pPr eaLnBrk="1" hangingPunct="1"/>
            <a:r>
              <a:rPr lang="en-US" dirty="0" smtClean="0"/>
              <a:t>The behavioral element of risk propensity is the extent to which a decision maker is willing to gamble when making a decision. Some managers are cautious about every decision they make. Others are extremely aggressive in making decisions and willing to take risks.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A8A6F8D8-F9C3-4384-BADF-31F9969CFC9D}" type="slidenum">
              <a:rPr lang="en-US" smtClean="0"/>
              <a:pPr>
                <a:defRPr/>
              </a:pPr>
              <a:t>21</a:t>
            </a:fld>
            <a:endParaRPr lang="en-US" dirty="0"/>
          </a:p>
        </p:txBody>
      </p:sp>
    </p:spTree>
    <p:extLst>
      <p:ext uri="{BB962C8B-B14F-4D97-AF65-F5344CB8AC3E}">
        <p14:creationId xmlns:p14="http://schemas.microsoft.com/office/powerpoint/2010/main" val="135438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a:lstStyle/>
          <a:p>
            <a:pPr eaLnBrk="1" hangingPunct="1"/>
            <a:r>
              <a:rPr lang="en-US" altLang="en-US" dirty="0" smtClean="0"/>
              <a:t>A person can be a manager, a leader, both, or neither. Some of the basic distinctions between the two are summarized in Figure 9.1.</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8B605462-1C43-4924-A905-A82C768445DC}" type="slidenum">
              <a:rPr lang="en-US" smtClean="0"/>
              <a:pPr>
                <a:defRPr/>
              </a:pPr>
              <a:t>4</a:t>
            </a:fld>
            <a:endParaRPr lang="en-US" dirty="0"/>
          </a:p>
        </p:txBody>
      </p:sp>
    </p:spTree>
    <p:extLst>
      <p:ext uri="{BB962C8B-B14F-4D97-AF65-F5344CB8AC3E}">
        <p14:creationId xmlns:p14="http://schemas.microsoft.com/office/powerpoint/2010/main" val="84964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a:normAutofit fontScale="92500" lnSpcReduction="20000"/>
          </a:bodyPr>
          <a:lstStyle/>
          <a:p>
            <a:pPr eaLnBrk="1" hangingPunct="1"/>
            <a:r>
              <a:rPr lang="en-US" dirty="0" smtClean="0"/>
              <a:t>To fully understand leadership, it is also necessary to understand </a:t>
            </a:r>
            <a:r>
              <a:rPr lang="en-US" i="1" dirty="0" smtClean="0"/>
              <a:t>power</a:t>
            </a:r>
            <a:r>
              <a:rPr lang="en-US" dirty="0" smtClean="0"/>
              <a:t>. Power is the ability to affect the behavior of others. In organizational settings, there are usually five kinds of power: legitimate, reward, coercive, referent, and expert power.</a:t>
            </a:r>
          </a:p>
          <a:p>
            <a:pPr eaLnBrk="1" hangingPunct="1"/>
            <a:endParaRPr lang="en-US" dirty="0" smtClean="0"/>
          </a:p>
          <a:p>
            <a:pPr eaLnBrk="1" hangingPunct="1"/>
            <a:r>
              <a:rPr lang="en-US" dirty="0" smtClean="0"/>
              <a:t>Legitimate power is power granted through the organizational hierarchy; it is the power defined by the organization to be accorded to people occupying a particular position.</a:t>
            </a:r>
          </a:p>
          <a:p>
            <a:pPr eaLnBrk="1" hangingPunct="1"/>
            <a:endParaRPr lang="en-US" dirty="0" smtClean="0"/>
          </a:p>
          <a:p>
            <a:pPr eaLnBrk="1" hangingPunct="1"/>
            <a:r>
              <a:rPr lang="en-US" dirty="0" smtClean="0"/>
              <a:t>Reward power is the power to give or withhold rewards. Rewards that a manager may control include salary increases, bonuses, promotion recommendations, praise, recognition, and interesting job assignments.</a:t>
            </a:r>
          </a:p>
          <a:p>
            <a:pPr eaLnBrk="1" hangingPunct="1"/>
            <a:endParaRPr lang="en-US" dirty="0" smtClean="0"/>
          </a:p>
          <a:p>
            <a:pPr eaLnBrk="1" hangingPunct="1"/>
            <a:r>
              <a:rPr lang="en-US" dirty="0" smtClean="0"/>
              <a:t>Coercive power is the power to force compliance by means of psychological, emotional, or physical threat</a:t>
            </a:r>
            <a:r>
              <a:rPr lang="en-US" dirty="0" smtClean="0"/>
              <a:t>.</a:t>
            </a:r>
          </a:p>
          <a:p>
            <a:pPr eaLnBrk="1" hangingPunct="1"/>
            <a:endParaRPr lang="en-US" dirty="0" smtClean="0"/>
          </a:p>
          <a:p>
            <a:pPr eaLnBrk="1" hangingPunct="1"/>
            <a:r>
              <a:rPr lang="en-US" dirty="0" smtClean="0"/>
              <a:t>Compared with legitimate, reward, and coercive power, which are relatively concrete and grounded in objective facets of organizational life, referent power is abstract. It is based on identification, imitation, loyalty, or charisma. Followers may react favorably because they identify in some way with a leader, who may be like them in personality, background, or attitudes.</a:t>
            </a:r>
          </a:p>
          <a:p>
            <a:pPr eaLnBrk="1" hangingPunct="1"/>
            <a:endParaRPr lang="en-US" dirty="0" smtClean="0"/>
          </a:p>
          <a:p>
            <a:pPr eaLnBrk="1" hangingPunct="1"/>
            <a:r>
              <a:rPr lang="en-US" dirty="0" smtClean="0"/>
              <a:t>Expert power is derived from information or expertise. A manager who knows how to interact with an eccentric but important customer, a scientist who is capable of achieving an important technical breakthrough that no other company has dreamed of, and an administrative assistant who knows how to unravel bureaucratic red tape all have expert power over anyone who needs that  information.</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1C324A9-2908-42E9-BCB2-4F839BB6CF92}" type="slidenum">
              <a:rPr lang="en-US" smtClean="0"/>
              <a:pPr>
                <a:defRPr/>
              </a:pPr>
              <a:t>5</a:t>
            </a:fld>
            <a:endParaRPr lang="en-US" dirty="0"/>
          </a:p>
        </p:txBody>
      </p:sp>
    </p:spTree>
    <p:extLst>
      <p:ext uri="{BB962C8B-B14F-4D97-AF65-F5344CB8AC3E}">
        <p14:creationId xmlns:p14="http://schemas.microsoft.com/office/powerpoint/2010/main" val="114147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a:lstStyle/>
          <a:p>
            <a:pPr eaLnBrk="1" hangingPunct="1"/>
            <a:r>
              <a:rPr lang="en-US" dirty="0" smtClean="0"/>
              <a:t>Early researchers believed that notable leaders had some unique set of qualities or traits that distinguished them from their peers and endured throughout history. This trait approach to leadership led researchers to focus on identifying the essential leadership traits, including intelligence, dominance, self-confidence, energy, activity (versus passivity), and knowledge about the job. Unfortunately, the list of potential leadership traits quickly became so long that it lost any practical value</a:t>
            </a:r>
            <a:r>
              <a:rPr lang="en-US" dirty="0" smtClean="0"/>
              <a:t>.</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the late 1940s, most researchers began to shift away from the trait approach and to look at leadership as a set of actual behaviors. The goal of the behavioral approach to leadership was to determine what </a:t>
            </a:r>
            <a:r>
              <a:rPr lang="en-US" i="1" dirty="0" smtClean="0"/>
              <a:t>behaviors </a:t>
            </a:r>
            <a:r>
              <a:rPr lang="en-US" dirty="0" smtClean="0"/>
              <a:t>were employed by effective leaders. These researchers assumed that the behaviors of effective leaders differed somehow from the behaviors of less effective leaders, and that the behaviors of effective leaders would be the same across all situations.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38B48D11-C8D0-4B60-A202-A5B9CB794FC4}" type="slidenum">
              <a:rPr lang="en-US" smtClean="0"/>
              <a:pPr>
                <a:defRPr/>
              </a:pPr>
              <a:t>6</a:t>
            </a:fld>
            <a:endParaRPr lang="en-US" dirty="0"/>
          </a:p>
        </p:txBody>
      </p:sp>
    </p:spTree>
    <p:extLst>
      <p:ext uri="{BB962C8B-B14F-4D97-AF65-F5344CB8AC3E}">
        <p14:creationId xmlns:p14="http://schemas.microsoft.com/office/powerpoint/2010/main" val="2263052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a:lstStyle/>
          <a:p>
            <a:pPr eaLnBrk="1" hangingPunct="1"/>
            <a:r>
              <a:rPr lang="en-US" dirty="0" smtClean="0"/>
              <a:t>This research led to the identification of two basic forms of leader behavior:</a:t>
            </a:r>
          </a:p>
          <a:p>
            <a:pPr eaLnBrk="1" hangingPunct="1"/>
            <a:endParaRPr lang="en-US" dirty="0" smtClean="0"/>
          </a:p>
          <a:p>
            <a:pPr eaLnBrk="1" hangingPunct="1"/>
            <a:r>
              <a:rPr lang="en-US" dirty="0" smtClean="0"/>
              <a:t>Task-focused leader behavior</a:t>
            </a:r>
            <a:r>
              <a:rPr lang="en-US" b="1" dirty="0" smtClean="0"/>
              <a:t>: </a:t>
            </a:r>
            <a:r>
              <a:rPr lang="en-US" dirty="0" smtClean="0"/>
              <a:t>Task-focused leader behavior occurs when a leader focuses on how tasks should be performed to meet certain goals and to achieve certain performance standards.</a:t>
            </a:r>
          </a:p>
          <a:p>
            <a:pPr eaLnBrk="1" hangingPunct="1"/>
            <a:endParaRPr lang="en-US" dirty="0" smtClean="0"/>
          </a:p>
          <a:p>
            <a:pPr eaLnBrk="1" hangingPunct="1"/>
            <a:r>
              <a:rPr lang="en-US" dirty="0" smtClean="0"/>
              <a:t>Employee-focused leader behavior</a:t>
            </a:r>
            <a:r>
              <a:rPr lang="en-US" b="1" dirty="0" smtClean="0"/>
              <a:t>: </a:t>
            </a:r>
            <a:r>
              <a:rPr lang="en-US" dirty="0" smtClean="0"/>
              <a:t>Employee-focused leader behavior occurs when a leader focuses on the satisfaction, motivation, and well-being of his or her employees.</a:t>
            </a:r>
          </a:p>
        </p:txBody>
      </p:sp>
      <p:sp>
        <p:nvSpPr>
          <p:cNvPr id="4" name="Slide Number Placeholder 3"/>
          <p:cNvSpPr>
            <a:spLocks noGrp="1"/>
          </p:cNvSpPr>
          <p:nvPr>
            <p:ph type="sldNum" sz="quarter" idx="5"/>
          </p:nvPr>
        </p:nvSpPr>
        <p:spPr/>
        <p:txBody>
          <a:bodyPr/>
          <a:lstStyle/>
          <a:p>
            <a:pPr>
              <a:defRPr/>
            </a:pPr>
            <a:fld id="{F59448F8-912B-4549-BB69-F192E6A070A6}" type="slidenum">
              <a:rPr lang="en-US" smtClean="0"/>
              <a:pPr>
                <a:defRPr/>
              </a:pPr>
              <a:t>7</a:t>
            </a:fld>
            <a:endParaRPr lang="en-US" dirty="0"/>
          </a:p>
        </p:txBody>
      </p:sp>
    </p:spTree>
    <p:extLst>
      <p:ext uri="{BB962C8B-B14F-4D97-AF65-F5344CB8AC3E}">
        <p14:creationId xmlns:p14="http://schemas.microsoft.com/office/powerpoint/2010/main" val="364672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a:lstStyle/>
          <a:p>
            <a:pPr eaLnBrk="1" hangingPunct="1"/>
            <a:r>
              <a:rPr lang="en-US" altLang="en-US" dirty="0" smtClean="0"/>
              <a:t>The situational approach to leadership assumes that appropriate leader behavior varies from one situation to another. This approach is shown in Figure 9.2</a:t>
            </a:r>
            <a:r>
              <a:rPr lang="en-US" altLang="en-US" dirty="0" smtClean="0"/>
              <a:t>.</a:t>
            </a:r>
          </a:p>
          <a:p>
            <a:pPr eaLnBrk="1" hangingPunct="1"/>
            <a:endParaRPr lang="en-US" altLang="en-US" dirty="0" smtClean="0"/>
          </a:p>
          <a:p>
            <a:pPr eaLnBrk="1" hangingPunct="1"/>
            <a:r>
              <a:rPr lang="en-US" sz="1200" b="1" i="0" kern="1200" dirty="0" smtClean="0">
                <a:solidFill>
                  <a:schemeClr val="tx1"/>
                </a:solidFill>
                <a:effectLst/>
                <a:latin typeface="+mn-lt"/>
                <a:ea typeface="+mn-ea"/>
                <a:cs typeface="Arial" charset="0"/>
              </a:rPr>
              <a:t>The universal theory of leadership is the belief that there are certain traits that contribute to leadership effectiveness in all situations. The elements to this theory are </a:t>
            </a:r>
            <a:r>
              <a:rPr lang="en-US" sz="1200" b="1" i="0" kern="1200" dirty="0" smtClean="0">
                <a:solidFill>
                  <a:srgbClr val="FF0000"/>
                </a:solidFill>
                <a:effectLst/>
                <a:latin typeface="+mn-lt"/>
                <a:ea typeface="+mn-ea"/>
                <a:cs typeface="Arial" charset="0"/>
              </a:rPr>
              <a:t>Personal characteristics, behaviors, and skills</a:t>
            </a:r>
            <a:r>
              <a:rPr lang="en-US" sz="1200" b="1" i="0" kern="1200" dirty="0" smtClean="0">
                <a:solidFill>
                  <a:schemeClr val="tx1"/>
                </a:solidFill>
                <a:effectLst/>
                <a:latin typeface="+mn-lt"/>
                <a:ea typeface="+mn-ea"/>
                <a:cs typeface="Arial" charset="0"/>
              </a:rPr>
              <a:t>.</a:t>
            </a:r>
            <a:endParaRPr lang="en-US" alt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E87B0114-3155-4E08-A246-5637131F4B23}" type="slidenum">
              <a:rPr lang="en-US" smtClean="0"/>
              <a:pPr>
                <a:defRPr/>
              </a:pPr>
              <a:t>8</a:t>
            </a:fld>
            <a:endParaRPr lang="en-US" dirty="0"/>
          </a:p>
        </p:txBody>
      </p:sp>
    </p:spTree>
    <p:extLst>
      <p:ext uri="{BB962C8B-B14F-4D97-AF65-F5344CB8AC3E}">
        <p14:creationId xmlns:p14="http://schemas.microsoft.com/office/powerpoint/2010/main" val="744337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a:normAutofit lnSpcReduction="10000"/>
          </a:bodyPr>
          <a:lstStyle/>
          <a:p>
            <a:pPr eaLnBrk="1" hangingPunct="1"/>
            <a:r>
              <a:rPr lang="en-US" dirty="0" smtClean="0"/>
              <a:t>Transformational leadership is the set of abilities that allows a leader to recognize the need for change, to create a vision to guide that change, and to execute the change effectively. Some experts believe that change is such a vital organizational function that even successful firms need to change regularly to avoid becoming complacent and stagnant. </a:t>
            </a:r>
          </a:p>
          <a:p>
            <a:pPr eaLnBrk="1" hangingPunct="1"/>
            <a:endParaRPr lang="en-US" dirty="0" smtClean="0"/>
          </a:p>
          <a:p>
            <a:pPr eaLnBrk="1" hangingPunct="1"/>
            <a:r>
              <a:rPr lang="en-US" dirty="0" smtClean="0"/>
              <a:t>In contrast, transactional leadership is essentially the same as management in that it involves routine, regimented activities. Only a leader with tremendous influence can hope to perform both functions successfully. Some experts believe that change is such a vital organizational function that even successful firms need to change regularly to avoid becoming complacent and stagnant; accordingly, leadership for change is extremely </a:t>
            </a:r>
            <a:r>
              <a:rPr lang="en-US" dirty="0" smtClean="0"/>
              <a:t>important</a:t>
            </a:r>
          </a:p>
          <a:p>
            <a:pPr eaLnBrk="1" hangingPunct="1"/>
            <a:endParaRPr lang="en-US" dirty="0" smtClean="0"/>
          </a:p>
          <a:p>
            <a:pPr eaLnBrk="1" hangingPunct="1"/>
            <a:r>
              <a:rPr lang="en-US" dirty="0" smtClean="0"/>
              <a:t>Charismatic leadership is a type of influence based on the leader’s charisma, a form of interpersonal attraction that inspires support and acceptance. Charismatic leaders are likely to have a lot of confidence in their beliefs and ideals and a strong need to influence people. They also tend to communicate high expectations about follower performance and to express confidence in their followers. Many of the most influential leaders in history have been extremely charismatic, including entrepreneurs Mary Kay Ash, Steve Jobs, and Ted Turner; civil rights leader Martin Luther King, Jr.;</a:t>
            </a:r>
          </a:p>
          <a:p>
            <a:pPr eaLnBrk="1" hangingPunct="1"/>
            <a:r>
              <a:rPr lang="en-US" dirty="0" smtClean="0"/>
              <a:t>and Pope John Paul II.</a:t>
            </a:r>
          </a:p>
          <a:p>
            <a:pPr eaLnBrk="1" hangingPunct="1"/>
            <a:endParaRPr lang="en-US" dirty="0" smtClean="0"/>
          </a:p>
          <a:p>
            <a:r>
              <a:rPr lang="en-US" b="1" dirty="0" smtClean="0"/>
              <a:t>Charisma: </a:t>
            </a:r>
            <a:r>
              <a:rPr lang="en-US" dirty="0" smtClean="0"/>
              <a:t>a form of interpersonal attraction that inspires support and acceptance</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02EBA7DE-7421-4380-9DB8-DC23A4FF82B6}" type="slidenum">
              <a:rPr lang="en-US" smtClean="0"/>
              <a:pPr>
                <a:defRPr/>
              </a:pPr>
              <a:t>9</a:t>
            </a:fld>
            <a:endParaRPr lang="en-US" dirty="0"/>
          </a:p>
        </p:txBody>
      </p:sp>
    </p:spTree>
    <p:extLst>
      <p:ext uri="{BB962C8B-B14F-4D97-AF65-F5344CB8AC3E}">
        <p14:creationId xmlns:p14="http://schemas.microsoft.com/office/powerpoint/2010/main" val="1223139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E797EFE-46BD-496D-A96C-16BADCB4F7D8}" type="slidenum">
              <a:rPr lang="en-US" smtClean="0"/>
              <a:pPr>
                <a:defRPr/>
              </a:pPr>
              <a:t>10</a:t>
            </a:fld>
            <a:endParaRPr lang="en-US" dirty="0"/>
          </a:p>
        </p:txBody>
      </p:sp>
    </p:spTree>
    <p:extLst>
      <p:ext uri="{BB962C8B-B14F-4D97-AF65-F5344CB8AC3E}">
        <p14:creationId xmlns:p14="http://schemas.microsoft.com/office/powerpoint/2010/main" val="2158278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dirty="0"/>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F1D90B5F-C8AB-4129-B208-0A551EA0C1EA}"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dirty="0"/>
          </a:p>
        </p:txBody>
      </p:sp>
      <p:pic>
        <p:nvPicPr>
          <p:cNvPr id="9"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dirty="0">
                <a:solidFill>
                  <a:srgbClr val="DA2A00"/>
                </a:solidFill>
                <a:latin typeface="HelveticaNeue-Bold" charset="0"/>
              </a:rPr>
              <a:t>#</a:t>
            </a:r>
          </a:p>
        </p:txBody>
      </p:sp>
      <p:pic>
        <p:nvPicPr>
          <p:cNvPr id="11"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2"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BEC06891-782B-4FEE-9CF7-CD22143AB589}"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62E9BADB-9EB3-46D7-878E-1A1FCAC0E39F}"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dirty="0"/>
          </a:p>
        </p:txBody>
      </p:sp>
      <p:pic>
        <p:nvPicPr>
          <p:cNvPr id="1032"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9-</a:t>
            </a:r>
            <a:fld id="{4B962335-82A6-48FB-A4F4-FFF7BC4F06B2}" type="slidenum">
              <a:rPr lang="en-US" sz="1200" b="1">
                <a:solidFill>
                  <a:schemeClr val="bg1"/>
                </a:solidFill>
              </a:rPr>
              <a:pPr eaLnBrk="0" hangingPunct="0">
                <a:spcBef>
                  <a:spcPct val="50000"/>
                </a:spcBef>
                <a:defRPr/>
              </a:pPr>
              <a:t>‹#›</a:t>
            </a:fld>
            <a:r>
              <a:rPr lang="en-US" sz="1200" b="1" dirty="0">
                <a:solidFill>
                  <a:schemeClr val="bg1"/>
                </a:solidFill>
              </a:rPr>
              <a:t> </a:t>
            </a:r>
          </a:p>
        </p:txBody>
      </p:sp>
      <p:pic>
        <p:nvPicPr>
          <p:cNvPr id="13318"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a:ln w="9525">
            <a:noFill/>
            <a:miter lim="800000"/>
            <a:headEnd/>
            <a:tailEnd/>
          </a:ln>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a:t>
            </a:r>
            <a:r>
              <a:rPr lang="en-US" sz="1200" b="1" dirty="0" smtClean="0">
                <a:solidFill>
                  <a:schemeClr val="bg1"/>
                </a:solidFill>
                <a:latin typeface="Calibri" pitchFamily="34" charset="0"/>
              </a:rPr>
              <a:t>Inc.</a:t>
            </a:r>
            <a:endParaRPr lang="en-US" sz="1200" b="1" dirty="0">
              <a:solidFill>
                <a:schemeClr val="bg1"/>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648200" y="1524000"/>
            <a:ext cx="3810000" cy="2689225"/>
          </a:xfrm>
        </p:spPr>
        <p:txBody>
          <a:bodyPr/>
          <a:lstStyle/>
          <a:p>
            <a:r>
              <a:rPr lang="en-US" sz="4000" b="1">
                <a:latin typeface="HelveticaNeueLTStd-Roman"/>
              </a:rPr>
              <a:t>Leadership and Decision Making</a:t>
            </a:r>
            <a:endParaRPr lang="en-US" sz="4000">
              <a:latin typeface="HelveticaNeueLTStd-Roman"/>
            </a:endParaRP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en-US" sz="2800" smtClean="0"/>
              <a:t>Crucial Elements of Charismatic Leadership</a:t>
            </a:r>
            <a:endParaRPr lang="en-US" sz="2800" smtClean="0">
              <a:latin typeface="Calibri" pitchFamily="34" charset="0"/>
            </a:endParaRPr>
          </a:p>
        </p:txBody>
      </p:sp>
      <p:sp>
        <p:nvSpPr>
          <p:cNvPr id="59394" name="Rectangle 3"/>
          <p:cNvSpPr>
            <a:spLocks noGrp="1"/>
          </p:cNvSpPr>
          <p:nvPr>
            <p:ph type="body" idx="4294967295"/>
          </p:nvPr>
        </p:nvSpPr>
        <p:spPr>
          <a:xfrm>
            <a:off x="457200" y="1371600"/>
            <a:ext cx="8229600" cy="4648200"/>
          </a:xfrm>
        </p:spPr>
        <p:txBody>
          <a:bodyPr/>
          <a:lstStyle/>
          <a:p>
            <a:pPr marL="514350" indent="-514350">
              <a:buClr>
                <a:srgbClr val="E46C0A"/>
              </a:buClr>
              <a:buFont typeface="Calibri" pitchFamily="34" charset="0"/>
              <a:buAutoNum type="arabicPeriod"/>
            </a:pPr>
            <a:r>
              <a:rPr lang="en-US" altLang="en-US" sz="2800" dirty="0" smtClean="0"/>
              <a:t>Charismatic leaders </a:t>
            </a:r>
            <a:r>
              <a:rPr lang="en-US" altLang="en-US" sz="2800" i="1" dirty="0" smtClean="0">
                <a:solidFill>
                  <a:srgbClr val="0000FF"/>
                </a:solidFill>
              </a:rPr>
              <a:t>envision</a:t>
            </a:r>
            <a:r>
              <a:rPr lang="en-US" altLang="en-US" sz="2800" i="1" dirty="0" smtClean="0"/>
              <a:t> </a:t>
            </a:r>
            <a:r>
              <a:rPr lang="en-US" altLang="en-US" sz="2800" dirty="0" smtClean="0"/>
              <a:t>likely future trends and patterns, </a:t>
            </a:r>
            <a:r>
              <a:rPr lang="en-US" altLang="en-US" sz="2800" dirty="0" smtClean="0">
                <a:solidFill>
                  <a:srgbClr val="0000FF"/>
                </a:solidFill>
              </a:rPr>
              <a:t>set high expectations </a:t>
            </a:r>
            <a:r>
              <a:rPr lang="en-US" altLang="en-US" sz="2800" dirty="0" smtClean="0"/>
              <a:t>for themselves and for others, and behave in ways that meet or </a:t>
            </a:r>
            <a:r>
              <a:rPr lang="en-US" altLang="en-US" sz="2800" dirty="0" smtClean="0">
                <a:solidFill>
                  <a:srgbClr val="0000FF"/>
                </a:solidFill>
              </a:rPr>
              <a:t>exceed those expectations</a:t>
            </a:r>
            <a:r>
              <a:rPr lang="en-US" altLang="en-US" sz="2800" dirty="0" smtClean="0"/>
              <a:t>.</a:t>
            </a:r>
          </a:p>
          <a:p>
            <a:pPr marL="514350" indent="-514350">
              <a:buClr>
                <a:srgbClr val="E46C0A"/>
              </a:buClr>
              <a:buFont typeface="Calibri" pitchFamily="34" charset="0"/>
              <a:buAutoNum type="arabicPeriod"/>
            </a:pPr>
            <a:r>
              <a:rPr lang="en-US" altLang="en-US" sz="2800" dirty="0" smtClean="0"/>
              <a:t>Charismatic leaders </a:t>
            </a:r>
            <a:r>
              <a:rPr lang="en-US" altLang="en-US" sz="2800" i="1" dirty="0" smtClean="0">
                <a:solidFill>
                  <a:srgbClr val="0000FF"/>
                </a:solidFill>
              </a:rPr>
              <a:t>energize</a:t>
            </a:r>
            <a:r>
              <a:rPr lang="en-US" altLang="en-US" sz="2800" i="1" dirty="0" smtClean="0"/>
              <a:t> </a:t>
            </a:r>
            <a:r>
              <a:rPr lang="en-US" altLang="en-US" sz="2800" dirty="0" smtClean="0"/>
              <a:t>others by demonstrating personal excitement, personal confidence, and consistent patterns of success.</a:t>
            </a:r>
          </a:p>
          <a:p>
            <a:pPr marL="514350" indent="-514350">
              <a:buClr>
                <a:srgbClr val="E46C0A"/>
              </a:buClr>
              <a:buFont typeface="Calibri" pitchFamily="34" charset="0"/>
              <a:buAutoNum type="arabicPeriod"/>
            </a:pPr>
            <a:r>
              <a:rPr lang="en-US" sz="2800" dirty="0" smtClean="0"/>
              <a:t>Charismatic leaders </a:t>
            </a:r>
            <a:r>
              <a:rPr lang="en-US" sz="2800" i="1" dirty="0" smtClean="0">
                <a:solidFill>
                  <a:srgbClr val="0000FF"/>
                </a:solidFill>
              </a:rPr>
              <a:t>enable</a:t>
            </a:r>
            <a:r>
              <a:rPr lang="en-US" sz="2800" i="1" dirty="0" smtClean="0"/>
              <a:t> </a:t>
            </a:r>
            <a:r>
              <a:rPr lang="en-US" sz="2800" dirty="0" smtClean="0"/>
              <a:t>others by supporting them, empathizing with them, and expressing confidence in them.</a:t>
            </a:r>
          </a:p>
          <a:p>
            <a:pPr marL="514350" indent="-514350">
              <a:buClr>
                <a:srgbClr val="E46C0A"/>
              </a:buClr>
              <a:buFont typeface="Calibri" pitchFamily="34" charset="0"/>
              <a:buAutoNum type="arabicPeriod"/>
            </a:pPr>
            <a:endParaRPr lang="en-US" alt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r>
              <a:rPr lang="en-US" sz="3200" b="1" dirty="0" smtClean="0">
                <a:solidFill>
                  <a:srgbClr val="FF0000"/>
                </a:solidFill>
              </a:rPr>
              <a:t>Special Issues in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46183" y="1417637"/>
            <a:ext cx="8229600" cy="4678363"/>
          </a:xfrm>
        </p:spPr>
        <p:txBody>
          <a:bodyPr/>
          <a:lstStyle/>
          <a:p>
            <a:pPr>
              <a:defRPr/>
            </a:pPr>
            <a:r>
              <a:rPr lang="en-US" sz="2500" b="1" dirty="0">
                <a:solidFill>
                  <a:srgbClr val="0000FF"/>
                </a:solidFill>
                <a:latin typeface="+mn-lt"/>
              </a:rPr>
              <a:t>Leadership Substitutes </a:t>
            </a:r>
          </a:p>
          <a:p>
            <a:pPr lvl="1">
              <a:defRPr/>
            </a:pPr>
            <a:r>
              <a:rPr lang="en-US" sz="2500" dirty="0">
                <a:latin typeface="+mn-lt"/>
              </a:rPr>
              <a:t>individual, task, and organizational characteristics that tend to </a:t>
            </a:r>
            <a:r>
              <a:rPr lang="en-US" sz="2500" dirty="0">
                <a:solidFill>
                  <a:srgbClr val="FF0000"/>
                </a:solidFill>
                <a:latin typeface="+mn-lt"/>
              </a:rPr>
              <a:t>outweigh the need for a leader </a:t>
            </a:r>
            <a:r>
              <a:rPr lang="en-US" sz="2500" dirty="0">
                <a:latin typeface="+mn-lt"/>
              </a:rPr>
              <a:t>to initiate or direct employee </a:t>
            </a:r>
            <a:r>
              <a:rPr lang="en-US" sz="2500" dirty="0" smtClean="0">
                <a:latin typeface="+mn-lt"/>
              </a:rPr>
              <a:t>performance.</a:t>
            </a:r>
          </a:p>
          <a:p>
            <a:pPr lvl="1">
              <a:defRPr/>
            </a:pPr>
            <a:r>
              <a:rPr lang="en-US" sz="2500" dirty="0"/>
              <a:t>In other words, if certain factors are present, the employee will perform his or her job capably, without the direction of a leader.</a:t>
            </a:r>
          </a:p>
          <a:p>
            <a:pPr>
              <a:defRPr/>
            </a:pPr>
            <a:r>
              <a:rPr lang="en-US" sz="2500" b="1" dirty="0" smtClean="0">
                <a:solidFill>
                  <a:srgbClr val="0000FF"/>
                </a:solidFill>
                <a:latin typeface="+mn-lt"/>
              </a:rPr>
              <a:t>Leadership </a:t>
            </a:r>
            <a:r>
              <a:rPr lang="en-US" sz="2500" b="1" dirty="0">
                <a:solidFill>
                  <a:srgbClr val="0000FF"/>
                </a:solidFill>
                <a:latin typeface="+mn-lt"/>
              </a:rPr>
              <a:t>Neutralizers </a:t>
            </a:r>
          </a:p>
          <a:p>
            <a:pPr lvl="1">
              <a:defRPr/>
            </a:pPr>
            <a:r>
              <a:rPr lang="en-US" sz="2500" dirty="0">
                <a:latin typeface="+mn-lt"/>
              </a:rPr>
              <a:t>factors that may render leader behaviors </a:t>
            </a:r>
            <a:r>
              <a:rPr lang="en-US" sz="2500" dirty="0" smtClean="0">
                <a:latin typeface="+mn-lt"/>
              </a:rPr>
              <a:t>ineffective, even if a leader is present and attempts to engage in various leadership behaviors.</a:t>
            </a:r>
            <a:endParaRPr lang="en-US" sz="2500" dirty="0">
              <a:latin typeface="+mn-lt"/>
            </a:endParaRPr>
          </a:p>
          <a:p>
            <a:pPr marL="0" indent="0">
              <a:buFont typeface="Arial" charset="0"/>
              <a:buNone/>
              <a:defRPr/>
            </a:pPr>
            <a:endParaRPr lang="en-US" sz="2500"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lstStyle/>
          <a:p>
            <a:r>
              <a:rPr lang="en-US" sz="2800" smtClean="0"/>
              <a:t>Leadership Substitutes and Neutralizers</a:t>
            </a:r>
            <a:endParaRPr lang="en-US" sz="2800" smtClean="0">
              <a:latin typeface="Calibri" pitchFamily="34" charset="0"/>
            </a:endParaRPr>
          </a:p>
        </p:txBody>
      </p:sp>
      <p:pic>
        <p:nvPicPr>
          <p:cNvPr id="63490" name="Picture 2"/>
          <p:cNvPicPr>
            <a:picLocks noChangeAspect="1" noChangeArrowheads="1"/>
          </p:cNvPicPr>
          <p:nvPr/>
        </p:nvPicPr>
        <p:blipFill>
          <a:blip r:embed="rId3"/>
          <a:srcRect/>
          <a:stretch>
            <a:fillRect/>
          </a:stretch>
        </p:blipFill>
        <p:spPr bwMode="auto">
          <a:xfrm>
            <a:off x="609600" y="1371600"/>
            <a:ext cx="8027988"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a:xfrm>
            <a:off x="457200" y="228600"/>
            <a:ext cx="8229600" cy="685800"/>
          </a:xfrm>
        </p:spPr>
        <p:txBody>
          <a:bodyPr/>
          <a:lstStyle/>
          <a:p>
            <a:r>
              <a:rPr lang="en-US" sz="2800" b="1" dirty="0" smtClean="0">
                <a:solidFill>
                  <a:srgbClr val="FF0000"/>
                </a:solidFill>
              </a:rPr>
              <a:t>The Changing Nature of Leadership</a:t>
            </a:r>
            <a:endParaRPr lang="en-US" sz="2800" b="1" dirty="0" smtClean="0">
              <a:solidFill>
                <a:srgbClr val="FF0000"/>
              </a:solidFill>
              <a:latin typeface="Calibri" pitchFamily="34" charset="0"/>
            </a:endParaRPr>
          </a:p>
        </p:txBody>
      </p:sp>
      <p:sp>
        <p:nvSpPr>
          <p:cNvPr id="65538" name="Rectangle 3"/>
          <p:cNvSpPr>
            <a:spLocks noGrp="1"/>
          </p:cNvSpPr>
          <p:nvPr>
            <p:ph type="body" idx="4294967295"/>
          </p:nvPr>
        </p:nvSpPr>
        <p:spPr>
          <a:xfrm>
            <a:off x="446183" y="1371600"/>
            <a:ext cx="8229600" cy="4648200"/>
          </a:xfrm>
        </p:spPr>
        <p:txBody>
          <a:bodyPr/>
          <a:lstStyle/>
          <a:p>
            <a:pPr>
              <a:buClr>
                <a:srgbClr val="254061"/>
              </a:buClr>
            </a:pPr>
            <a:r>
              <a:rPr lang="en-US" altLang="en-US" sz="2700" b="1" dirty="0" smtClean="0">
                <a:solidFill>
                  <a:srgbClr val="0000FF"/>
                </a:solidFill>
              </a:rPr>
              <a:t>Leaders as Coaches</a:t>
            </a:r>
          </a:p>
          <a:p>
            <a:pPr lvl="1">
              <a:buClr>
                <a:srgbClr val="254061"/>
              </a:buClr>
            </a:pPr>
            <a:r>
              <a:rPr lang="en-US" altLang="en-US" sz="2700" dirty="0" smtClean="0"/>
              <a:t>from directive overseer to </a:t>
            </a:r>
            <a:r>
              <a:rPr lang="en-US" altLang="en-US" sz="2700" dirty="0" smtClean="0"/>
              <a:t>mentor.</a:t>
            </a:r>
            <a:endParaRPr lang="en-US" altLang="en-US" sz="2700" dirty="0" smtClean="0"/>
          </a:p>
          <a:p>
            <a:pPr>
              <a:buClr>
                <a:srgbClr val="254061"/>
              </a:buClr>
            </a:pPr>
            <a:r>
              <a:rPr lang="en-US" altLang="en-US" sz="2700" b="1" dirty="0" smtClean="0">
                <a:solidFill>
                  <a:srgbClr val="0000FF"/>
                </a:solidFill>
              </a:rPr>
              <a:t>Gender and Leadership</a:t>
            </a:r>
          </a:p>
          <a:p>
            <a:pPr lvl="1">
              <a:buClr>
                <a:srgbClr val="254061"/>
              </a:buClr>
            </a:pPr>
            <a:r>
              <a:rPr lang="en-US" altLang="en-US" sz="2700" dirty="0" smtClean="0"/>
              <a:t>understanding the differences and dynamics in the approaches of women and men to </a:t>
            </a:r>
            <a:r>
              <a:rPr lang="en-US" altLang="en-US" sz="2700" dirty="0" smtClean="0"/>
              <a:t>leadership.</a:t>
            </a:r>
          </a:p>
          <a:p>
            <a:pPr>
              <a:buClr>
                <a:srgbClr val="254061"/>
              </a:buClr>
            </a:pPr>
            <a:r>
              <a:rPr lang="en-US" altLang="en-US" sz="2700" b="1" dirty="0">
                <a:solidFill>
                  <a:srgbClr val="0000FF"/>
                </a:solidFill>
              </a:rPr>
              <a:t>Cross-Cultural Leadership</a:t>
            </a:r>
          </a:p>
          <a:p>
            <a:pPr lvl="1">
              <a:buClr>
                <a:srgbClr val="254061"/>
              </a:buClr>
            </a:pPr>
            <a:r>
              <a:rPr lang="en-US" altLang="en-US" sz="2700" dirty="0"/>
              <a:t>effects of an individual’s native culture on his or her approach to leadership when functioning in another </a:t>
            </a:r>
            <a:r>
              <a:rPr lang="en-US" altLang="en-US" sz="2700" dirty="0" smtClean="0"/>
              <a:t>culture.</a:t>
            </a:r>
            <a:endParaRPr lang="en-US" altLang="en-US" sz="2700" dirty="0"/>
          </a:p>
          <a:p>
            <a:pPr lvl="1">
              <a:buClr>
                <a:srgbClr val="254061"/>
              </a:buClr>
            </a:pPr>
            <a:endParaRPr lang="en-US" altLang="en-US" sz="27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a:xfrm>
            <a:off x="457200" y="152400"/>
            <a:ext cx="8229600" cy="762000"/>
          </a:xfrm>
        </p:spPr>
        <p:txBody>
          <a:bodyPr/>
          <a:lstStyle/>
          <a:p>
            <a:r>
              <a:rPr lang="en-US" sz="3200" b="1" dirty="0" smtClean="0">
                <a:solidFill>
                  <a:srgbClr val="FF0000"/>
                </a:solidFill>
              </a:rPr>
              <a:t>Emerging Issues in Leadership</a:t>
            </a:r>
            <a:endParaRPr lang="en-US" sz="3200" b="1" dirty="0" smtClean="0">
              <a:solidFill>
                <a:srgbClr val="FF0000"/>
              </a:solidFill>
              <a:latin typeface="Calibri" pitchFamily="34" charset="0"/>
            </a:endParaRPr>
          </a:p>
        </p:txBody>
      </p:sp>
      <p:sp>
        <p:nvSpPr>
          <p:cNvPr id="69634" name="Rectangle 3"/>
          <p:cNvSpPr>
            <a:spLocks noGrp="1"/>
          </p:cNvSpPr>
          <p:nvPr>
            <p:ph type="body" idx="4294967295"/>
          </p:nvPr>
        </p:nvSpPr>
        <p:spPr>
          <a:xfrm>
            <a:off x="457200" y="1295400"/>
            <a:ext cx="8229600" cy="4830763"/>
          </a:xfrm>
        </p:spPr>
        <p:txBody>
          <a:bodyPr/>
          <a:lstStyle/>
          <a:p>
            <a:r>
              <a:rPr lang="en-US" sz="2300" b="1" dirty="0" smtClean="0">
                <a:solidFill>
                  <a:srgbClr val="00B050"/>
                </a:solidFill>
              </a:rPr>
              <a:t>Strategic Leadership </a:t>
            </a:r>
          </a:p>
          <a:p>
            <a:pPr lvl="1"/>
            <a:r>
              <a:rPr lang="en-US" sz="2300" dirty="0" smtClean="0"/>
              <a:t>leader’s ability to understand the complexities of both the organization and its environment and to lead change in the organization so as to enhance its </a:t>
            </a:r>
            <a:r>
              <a:rPr lang="en-US" sz="2300" dirty="0" smtClean="0"/>
              <a:t>competitiveness.</a:t>
            </a:r>
          </a:p>
          <a:p>
            <a:pPr>
              <a:buClr>
                <a:srgbClr val="376092"/>
              </a:buClr>
            </a:pPr>
            <a:r>
              <a:rPr lang="en-US" altLang="en-US" sz="2300" b="1" dirty="0">
                <a:solidFill>
                  <a:srgbClr val="00B050"/>
                </a:solidFill>
              </a:rPr>
              <a:t>Ethical Leadership</a:t>
            </a:r>
          </a:p>
          <a:p>
            <a:pPr lvl="1">
              <a:buClr>
                <a:srgbClr val="376092"/>
              </a:buClr>
            </a:pPr>
            <a:r>
              <a:rPr lang="en-US" altLang="en-US" sz="2300" dirty="0"/>
              <a:t>leader behaviors that reflect high ethical standards</a:t>
            </a:r>
          </a:p>
          <a:p>
            <a:pPr lvl="1">
              <a:buClr>
                <a:srgbClr val="376092"/>
              </a:buClr>
            </a:pPr>
            <a:r>
              <a:rPr lang="en-US" altLang="en-US" sz="2300" dirty="0"/>
              <a:t>maintain high ethical standards</a:t>
            </a:r>
          </a:p>
          <a:p>
            <a:pPr lvl="1">
              <a:buClr>
                <a:srgbClr val="376092"/>
              </a:buClr>
            </a:pPr>
            <a:r>
              <a:rPr lang="en-US" altLang="en-US" sz="2300" dirty="0"/>
              <a:t>hold others in the organization to the same standards</a:t>
            </a:r>
          </a:p>
          <a:p>
            <a:r>
              <a:rPr lang="en-US" sz="2300" b="1" dirty="0">
                <a:solidFill>
                  <a:srgbClr val="00B050"/>
                </a:solidFill>
              </a:rPr>
              <a:t>Virtual leadership </a:t>
            </a:r>
          </a:p>
          <a:p>
            <a:pPr lvl="1"/>
            <a:r>
              <a:rPr lang="en-US" sz="2200" dirty="0"/>
              <a:t>leadership in settings where leaders and followers interact electronically rather than in </a:t>
            </a:r>
            <a:r>
              <a:rPr lang="en-US" sz="2200" dirty="0" smtClean="0"/>
              <a:t>face-to-face settings.</a:t>
            </a:r>
            <a:endParaRPr lang="en-US" sz="2200" dirty="0"/>
          </a:p>
          <a:p>
            <a:pPr lvl="1"/>
            <a:endParaRPr lang="en-US" sz="23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a:xfrm>
            <a:off x="457200" y="152400"/>
            <a:ext cx="8229600" cy="762000"/>
          </a:xfrm>
        </p:spPr>
        <p:txBody>
          <a:bodyPr/>
          <a:lstStyle/>
          <a:p>
            <a:r>
              <a:rPr lang="en-US" sz="2800" b="1" dirty="0" smtClean="0">
                <a:solidFill>
                  <a:srgbClr val="FF0000"/>
                </a:solidFill>
              </a:rPr>
              <a:t>Leadership, Management, and Decision Making</a:t>
            </a:r>
            <a:endParaRPr lang="en-US" sz="2800" b="1" dirty="0" smtClean="0">
              <a:solidFill>
                <a:srgbClr val="FF0000"/>
              </a:solidFill>
              <a:latin typeface="Calibri" pitchFamily="34" charset="0"/>
            </a:endParaRPr>
          </a:p>
        </p:txBody>
      </p:sp>
      <p:sp>
        <p:nvSpPr>
          <p:cNvPr id="73730" name="Rectangle 3"/>
          <p:cNvSpPr>
            <a:spLocks noGrp="1"/>
          </p:cNvSpPr>
          <p:nvPr>
            <p:ph type="body" idx="4294967295"/>
          </p:nvPr>
        </p:nvSpPr>
        <p:spPr>
          <a:xfrm>
            <a:off x="457200" y="1295401"/>
            <a:ext cx="8229600" cy="4724399"/>
          </a:xfrm>
        </p:spPr>
        <p:txBody>
          <a:bodyPr/>
          <a:lstStyle/>
          <a:p>
            <a:r>
              <a:rPr lang="en-US" sz="3000" b="1" dirty="0" smtClean="0">
                <a:solidFill>
                  <a:srgbClr val="FF0000"/>
                </a:solidFill>
              </a:rPr>
              <a:t>Decision Making </a:t>
            </a:r>
          </a:p>
          <a:p>
            <a:pPr lvl="1"/>
            <a:r>
              <a:rPr lang="en-US" sz="3000" dirty="0" smtClean="0">
                <a:solidFill>
                  <a:srgbClr val="0000FF"/>
                </a:solidFill>
              </a:rPr>
              <a:t>choosing</a:t>
            </a:r>
            <a:r>
              <a:rPr lang="en-US" sz="3000" dirty="0" smtClean="0"/>
              <a:t> one alternative from among several </a:t>
            </a:r>
            <a:r>
              <a:rPr lang="en-US" sz="3000" dirty="0" smtClean="0"/>
              <a:t>options.</a:t>
            </a:r>
            <a:endParaRPr lang="en-US" sz="3000" dirty="0" smtClean="0"/>
          </a:p>
          <a:p>
            <a:r>
              <a:rPr lang="en-US" sz="3000" b="1" dirty="0" smtClean="0">
                <a:solidFill>
                  <a:srgbClr val="FF0000"/>
                </a:solidFill>
              </a:rPr>
              <a:t>Decision-Making </a:t>
            </a:r>
            <a:r>
              <a:rPr lang="en-US" sz="3000" b="1" dirty="0" smtClean="0">
                <a:solidFill>
                  <a:srgbClr val="FF0000"/>
                </a:solidFill>
              </a:rPr>
              <a:t>Process </a:t>
            </a:r>
          </a:p>
          <a:p>
            <a:pPr marL="914400" lvl="1" indent="-457200">
              <a:buNone/>
            </a:pPr>
            <a:r>
              <a:rPr lang="en-US" sz="3000" dirty="0" smtClean="0"/>
              <a:t>1- recognizing </a:t>
            </a:r>
            <a:r>
              <a:rPr lang="en-US" sz="3000" dirty="0" smtClean="0"/>
              <a:t>and defining the nature of a decision situation, </a:t>
            </a:r>
            <a:endParaRPr lang="en-US" sz="3000" dirty="0" smtClean="0"/>
          </a:p>
          <a:p>
            <a:pPr marL="457200" lvl="1" indent="0">
              <a:buNone/>
            </a:pPr>
            <a:r>
              <a:rPr lang="en-US" sz="3000" dirty="0" smtClean="0"/>
              <a:t>2- </a:t>
            </a:r>
            <a:r>
              <a:rPr lang="en-US" sz="3000" dirty="0" smtClean="0"/>
              <a:t>identifying </a:t>
            </a:r>
            <a:r>
              <a:rPr lang="en-US" sz="3000" dirty="0" smtClean="0"/>
              <a:t>alternatives, </a:t>
            </a:r>
            <a:endParaRPr lang="en-US" sz="3000" dirty="0" smtClean="0"/>
          </a:p>
          <a:p>
            <a:pPr marL="457200" lvl="1" indent="0">
              <a:buNone/>
            </a:pPr>
            <a:r>
              <a:rPr lang="en-US" sz="3000" dirty="0" smtClean="0"/>
              <a:t>3- </a:t>
            </a:r>
            <a:r>
              <a:rPr lang="en-US" sz="3000" dirty="0" smtClean="0"/>
              <a:t>choosing </a:t>
            </a:r>
            <a:r>
              <a:rPr lang="en-US" sz="3000" dirty="0" smtClean="0"/>
              <a:t>the “best” alternative, </a:t>
            </a:r>
            <a:r>
              <a:rPr lang="en-US" sz="3000" dirty="0" smtClean="0"/>
              <a:t>and</a:t>
            </a:r>
          </a:p>
          <a:p>
            <a:pPr marL="457200" lvl="1" indent="0">
              <a:buNone/>
            </a:pPr>
            <a:r>
              <a:rPr lang="en-US" sz="3000" dirty="0" smtClean="0"/>
              <a:t>4- </a:t>
            </a:r>
            <a:r>
              <a:rPr lang="en-US" sz="3000" dirty="0" smtClean="0"/>
              <a:t>putting </a:t>
            </a:r>
            <a:r>
              <a:rPr lang="en-US" sz="3000" dirty="0" smtClean="0"/>
              <a:t>it into practice</a:t>
            </a:r>
            <a:endParaRPr lang="en-US" sz="30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p:txBody>
          <a:bodyPr/>
          <a:lstStyle/>
          <a:p>
            <a:r>
              <a:rPr lang="en-US" sz="3200" b="1" dirty="0" smtClean="0">
                <a:solidFill>
                  <a:srgbClr val="FF0000"/>
                </a:solidFill>
              </a:rPr>
              <a:t>Rational Decision Making</a:t>
            </a:r>
            <a:endParaRPr lang="en-US" sz="3200" b="1" dirty="0" smtClean="0">
              <a:solidFill>
                <a:srgbClr val="FF0000"/>
              </a:solidFill>
              <a:latin typeface="Calibri" pitchFamily="34" charset="0"/>
            </a:endParaRPr>
          </a:p>
        </p:txBody>
      </p:sp>
      <p:graphicFrame>
        <p:nvGraphicFramePr>
          <p:cNvPr id="5" name="Content Placeholder 9"/>
          <p:cNvGraphicFramePr>
            <a:graphicFrameLocks/>
          </p:cNvGraphicFramePr>
          <p:nvPr/>
        </p:nvGraphicFramePr>
        <p:xfrm>
          <a:off x="762000" y="1447800"/>
          <a:ext cx="7620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6614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idx="4294967295"/>
          </p:nvPr>
        </p:nvSpPr>
        <p:spPr/>
        <p:txBody>
          <a:bodyPr/>
          <a:lstStyle/>
          <a:p>
            <a:r>
              <a:rPr lang="en-US" sz="3200" i="1" dirty="0" smtClean="0"/>
              <a:t>Rational Decision Making (cont.)</a:t>
            </a:r>
            <a:endParaRPr lang="en-US" sz="3200" i="1" dirty="0" smtClean="0">
              <a:latin typeface="Calibri" pitchFamily="34" charset="0"/>
            </a:endParaRPr>
          </a:p>
        </p:txBody>
      </p:sp>
      <p:pic>
        <p:nvPicPr>
          <p:cNvPr id="83972" name="Picture 4"/>
          <p:cNvPicPr>
            <a:picLocks noChangeAspect="1" noChangeArrowheads="1"/>
          </p:cNvPicPr>
          <p:nvPr/>
        </p:nvPicPr>
        <p:blipFill>
          <a:blip r:embed="rId3"/>
          <a:srcRect/>
          <a:stretch>
            <a:fillRect/>
          </a:stretch>
        </p:blipFill>
        <p:spPr bwMode="auto">
          <a:xfrm>
            <a:off x="838200" y="1219200"/>
            <a:ext cx="7318375" cy="4965700"/>
          </a:xfrm>
          <a:prstGeom prst="rect">
            <a:avLst/>
          </a:prstGeom>
          <a:noFill/>
          <a:ln w="9525">
            <a:noFill/>
            <a:miter lim="800000"/>
            <a:headEnd/>
            <a:tailEnd/>
          </a:ln>
          <a:effectLst/>
        </p:spPr>
      </p:pic>
    </p:spTree>
    <p:extLst>
      <p:ext uri="{BB962C8B-B14F-4D97-AF65-F5344CB8AC3E}">
        <p14:creationId xmlns:p14="http://schemas.microsoft.com/office/powerpoint/2010/main" val="1967887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idx="4294967295"/>
          </p:nvPr>
        </p:nvSpPr>
        <p:spPr>
          <a:xfrm>
            <a:off x="457200" y="76200"/>
            <a:ext cx="8229600" cy="914400"/>
          </a:xfrm>
        </p:spPr>
        <p:txBody>
          <a:bodyPr/>
          <a:lstStyle/>
          <a:p>
            <a:r>
              <a:rPr lang="en-US" sz="3200" b="1" dirty="0" smtClean="0">
                <a:solidFill>
                  <a:srgbClr val="FF0000"/>
                </a:solidFill>
              </a:rPr>
              <a:t>Types of Decisions</a:t>
            </a:r>
            <a:endParaRPr lang="en-US" sz="3200" b="1" dirty="0" smtClean="0">
              <a:solidFill>
                <a:srgbClr val="FF0000"/>
              </a:solidFill>
              <a:latin typeface="Calibri" pitchFamily="34" charset="0"/>
            </a:endParaRPr>
          </a:p>
        </p:txBody>
      </p:sp>
      <p:sp>
        <p:nvSpPr>
          <p:cNvPr id="75778" name="Rectangle 3"/>
          <p:cNvSpPr>
            <a:spLocks noGrp="1"/>
          </p:cNvSpPr>
          <p:nvPr>
            <p:ph type="body" idx="4294967295"/>
          </p:nvPr>
        </p:nvSpPr>
        <p:spPr>
          <a:xfrm>
            <a:off x="457200" y="1341437"/>
            <a:ext cx="8229600" cy="4906963"/>
          </a:xfrm>
        </p:spPr>
        <p:txBody>
          <a:bodyPr/>
          <a:lstStyle/>
          <a:p>
            <a:r>
              <a:rPr lang="en-US" sz="2800" b="1" dirty="0" smtClean="0">
                <a:solidFill>
                  <a:srgbClr val="00B0F0"/>
                </a:solidFill>
              </a:rPr>
              <a:t>Programmed Decision </a:t>
            </a:r>
          </a:p>
          <a:p>
            <a:pPr lvl="1"/>
            <a:r>
              <a:rPr lang="en-US" dirty="0" smtClean="0"/>
              <a:t>decision that is relatively structured or recurs with some frequency (or both</a:t>
            </a:r>
            <a:r>
              <a:rPr lang="en-US" dirty="0" smtClean="0"/>
              <a:t>).</a:t>
            </a:r>
            <a:endParaRPr lang="en-US" dirty="0" smtClean="0"/>
          </a:p>
          <a:p>
            <a:r>
              <a:rPr lang="en-US" sz="2800" b="1" dirty="0" smtClean="0">
                <a:solidFill>
                  <a:srgbClr val="00B0F0"/>
                </a:solidFill>
              </a:rPr>
              <a:t>Non-programmed </a:t>
            </a:r>
            <a:r>
              <a:rPr lang="en-US" sz="2800" b="1" dirty="0" smtClean="0">
                <a:solidFill>
                  <a:srgbClr val="00B0F0"/>
                </a:solidFill>
              </a:rPr>
              <a:t>Decision </a:t>
            </a:r>
          </a:p>
          <a:p>
            <a:pPr lvl="1"/>
            <a:r>
              <a:rPr lang="en-US" dirty="0" smtClean="0"/>
              <a:t>Decision that is relatively unstructured and that occurs with low </a:t>
            </a:r>
            <a:r>
              <a:rPr lang="en-US" dirty="0" smtClean="0"/>
              <a:t>frequency.</a:t>
            </a:r>
          </a:p>
          <a:p>
            <a:pPr lvl="1"/>
            <a:r>
              <a:rPr lang="en-US" dirty="0" smtClean="0"/>
              <a:t>Managers </a:t>
            </a:r>
            <a:r>
              <a:rPr lang="en-US" dirty="0"/>
              <a:t>faced with such decisions must treat each one as unique, investing enormous amounts of time, energy, and resources into exploring the situation from all perspectives.</a:t>
            </a:r>
          </a:p>
          <a:p>
            <a:pPr lvl="1"/>
            <a:endParaRPr lang="en-US"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a:xfrm>
            <a:off x="457200" y="76200"/>
            <a:ext cx="8229600" cy="838200"/>
          </a:xfrm>
        </p:spPr>
        <p:txBody>
          <a:bodyPr/>
          <a:lstStyle/>
          <a:p>
            <a:r>
              <a:rPr lang="en-US" sz="3200" dirty="0" smtClean="0">
                <a:solidFill>
                  <a:srgbClr val="FF0000"/>
                </a:solidFill>
              </a:rPr>
              <a:t>Decision-Making Conditions</a:t>
            </a:r>
            <a:endParaRPr lang="en-US" sz="3200" dirty="0" smtClean="0">
              <a:solidFill>
                <a:srgbClr val="FF0000"/>
              </a:solidFill>
              <a:latin typeface="Calibri" pitchFamily="34" charset="0"/>
            </a:endParaRPr>
          </a:p>
        </p:txBody>
      </p:sp>
      <p:sp>
        <p:nvSpPr>
          <p:cNvPr id="77826" name="Rectangle 3"/>
          <p:cNvSpPr>
            <a:spLocks noGrp="1"/>
          </p:cNvSpPr>
          <p:nvPr>
            <p:ph type="body" idx="4294967295"/>
          </p:nvPr>
        </p:nvSpPr>
        <p:spPr>
          <a:xfrm>
            <a:off x="457200" y="1265237"/>
            <a:ext cx="8229600" cy="4906963"/>
          </a:xfrm>
        </p:spPr>
        <p:txBody>
          <a:bodyPr/>
          <a:lstStyle/>
          <a:p>
            <a:r>
              <a:rPr lang="en-US" sz="2400" b="1" dirty="0" smtClean="0">
                <a:solidFill>
                  <a:srgbClr val="C00000"/>
                </a:solidFill>
              </a:rPr>
              <a:t>State of Certainty </a:t>
            </a:r>
          </a:p>
          <a:p>
            <a:pPr lvl="1"/>
            <a:r>
              <a:rPr lang="en-US" sz="2400" dirty="0" smtClean="0"/>
              <a:t>when the decision maker knows with reasonable certainty what the alternatives are and what conditions are associated with each alternative</a:t>
            </a:r>
          </a:p>
          <a:p>
            <a:r>
              <a:rPr lang="en-US" sz="2400" b="1" dirty="0" smtClean="0">
                <a:solidFill>
                  <a:srgbClr val="C00000"/>
                </a:solidFill>
              </a:rPr>
              <a:t>State of Risk </a:t>
            </a:r>
          </a:p>
          <a:p>
            <a:pPr lvl="1"/>
            <a:r>
              <a:rPr lang="en-US" sz="2400" dirty="0" smtClean="0"/>
              <a:t>when the availability of each alternative and its potential payoffs and costs are all associated with probability </a:t>
            </a:r>
            <a:r>
              <a:rPr lang="en-US" sz="2400" dirty="0" smtClean="0"/>
              <a:t>estimates.</a:t>
            </a:r>
          </a:p>
          <a:p>
            <a:r>
              <a:rPr lang="en-US" sz="2400" b="1" dirty="0">
                <a:solidFill>
                  <a:srgbClr val="C00000"/>
                </a:solidFill>
              </a:rPr>
              <a:t>State of Uncertainty </a:t>
            </a:r>
          </a:p>
          <a:p>
            <a:pPr lvl="1"/>
            <a:r>
              <a:rPr lang="en-US" sz="2400" dirty="0"/>
              <a:t>when the decision maker does not know all the alternatives, the risks associated with each, or the likely consequences of each alternative</a:t>
            </a:r>
            <a:endParaRPr lang="en-US" sz="2400" b="1" dirty="0"/>
          </a:p>
          <a:p>
            <a:pPr lvl="1"/>
            <a:endParaRPr 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1"/>
          <p:cNvSpPr>
            <a:spLocks noGrp="1"/>
          </p:cNvSpPr>
          <p:nvPr>
            <p:ph type="body" idx="1"/>
          </p:nvPr>
        </p:nvSpPr>
        <p:spPr>
          <a:xfrm>
            <a:off x="990600" y="1295400"/>
            <a:ext cx="7696200" cy="4724400"/>
          </a:xfrm>
        </p:spPr>
        <p:txBody>
          <a:bodyPr/>
          <a:lstStyle/>
          <a:p>
            <a:pPr marL="514350" indent="-514350">
              <a:buFont typeface="Calibri" pitchFamily="34" charset="0"/>
              <a:buAutoNum type="arabicPeriod"/>
            </a:pPr>
            <a:r>
              <a:rPr lang="en-US" sz="2200" b="1" dirty="0" smtClean="0"/>
              <a:t>Define </a:t>
            </a:r>
            <a:r>
              <a:rPr lang="en-US" sz="2200" dirty="0" smtClean="0"/>
              <a:t>leadership and distinguish it from management</a:t>
            </a:r>
          </a:p>
          <a:p>
            <a:pPr marL="514350" indent="-514350">
              <a:buFont typeface="Calibri" pitchFamily="34" charset="0"/>
              <a:buAutoNum type="arabicPeriod"/>
            </a:pPr>
            <a:r>
              <a:rPr lang="en-US" sz="2200" b="1" dirty="0" smtClean="0"/>
              <a:t>Summarize </a:t>
            </a:r>
            <a:r>
              <a:rPr lang="en-US" sz="2200" dirty="0" smtClean="0"/>
              <a:t>early approaches to the study of leadership</a:t>
            </a:r>
          </a:p>
          <a:p>
            <a:pPr marL="514350" indent="-514350">
              <a:buFont typeface="Calibri" pitchFamily="34" charset="0"/>
              <a:buAutoNum type="arabicPeriod"/>
            </a:pPr>
            <a:r>
              <a:rPr lang="en-US" sz="2200" b="1" dirty="0" smtClean="0"/>
              <a:t>Discuss </a:t>
            </a:r>
            <a:r>
              <a:rPr lang="en-US" sz="2200" dirty="0" smtClean="0"/>
              <a:t>the concept of situational approaches to leadership</a:t>
            </a:r>
          </a:p>
          <a:p>
            <a:pPr marL="514350" indent="-514350">
              <a:buFont typeface="Calibri" pitchFamily="34" charset="0"/>
              <a:buAutoNum type="arabicPeriod"/>
            </a:pPr>
            <a:r>
              <a:rPr lang="en-US" sz="2200" b="1" dirty="0" smtClean="0"/>
              <a:t>Describe </a:t>
            </a:r>
            <a:r>
              <a:rPr lang="en-US" sz="2200" dirty="0" smtClean="0"/>
              <a:t>transformational, transactional, </a:t>
            </a:r>
            <a:r>
              <a:rPr lang="en-US" sz="2200" dirty="0" smtClean="0"/>
              <a:t>and charismatic perspectives on </a:t>
            </a:r>
            <a:r>
              <a:rPr lang="en-US" sz="2200" dirty="0" smtClean="0"/>
              <a:t>leadership.</a:t>
            </a:r>
          </a:p>
          <a:p>
            <a:pPr marL="514350" indent="-514350">
              <a:buFont typeface="Calibri" pitchFamily="34" charset="0"/>
              <a:buAutoNum type="arabicPeriod" startAt="5"/>
            </a:pPr>
            <a:r>
              <a:rPr lang="en-US" sz="2200" b="1" dirty="0"/>
              <a:t>Identify </a:t>
            </a:r>
            <a:r>
              <a:rPr lang="en-US" sz="2200" dirty="0"/>
              <a:t>and discuss leadership substitutes and neutralizers</a:t>
            </a:r>
          </a:p>
          <a:p>
            <a:pPr marL="514350" indent="-514350">
              <a:buFont typeface="Calibri" pitchFamily="34" charset="0"/>
              <a:buAutoNum type="arabicPeriod" startAt="5"/>
            </a:pPr>
            <a:r>
              <a:rPr lang="en-US" sz="2200" b="1" dirty="0"/>
              <a:t>Discuss </a:t>
            </a:r>
            <a:r>
              <a:rPr lang="en-US" sz="2200" dirty="0"/>
              <a:t>leaders as coaches and examine gender and cross-cultural issues in leadership </a:t>
            </a:r>
            <a:r>
              <a:rPr lang="en-US" sz="2200" dirty="0" smtClean="0"/>
              <a:t>.</a:t>
            </a:r>
            <a:endParaRPr lang="en-US" sz="2200" dirty="0"/>
          </a:p>
          <a:p>
            <a:pPr marL="514350" indent="-514350">
              <a:buFont typeface="Calibri" pitchFamily="34" charset="0"/>
              <a:buAutoNum type="arabicPeriod" startAt="5"/>
            </a:pPr>
            <a:r>
              <a:rPr lang="en-US" sz="2200" b="1" dirty="0"/>
              <a:t>Describe </a:t>
            </a:r>
            <a:r>
              <a:rPr lang="en-US" sz="2200" dirty="0"/>
              <a:t>strategic leadership, ethical  leadership, and virtual leadership</a:t>
            </a:r>
          </a:p>
          <a:p>
            <a:pPr marL="514350" indent="-514350">
              <a:buFont typeface="Calibri" pitchFamily="34" charset="0"/>
              <a:buAutoNum type="arabicPeriod" startAt="5"/>
            </a:pPr>
            <a:r>
              <a:rPr lang="en-US" sz="2200" b="1" dirty="0"/>
              <a:t>Relate </a:t>
            </a:r>
            <a:r>
              <a:rPr lang="en-US" sz="2200" dirty="0"/>
              <a:t>leadership to decision making and discuss both rational and behavioral perspectives on decision </a:t>
            </a:r>
            <a:r>
              <a:rPr lang="en-US" sz="2200" dirty="0" smtClean="0"/>
              <a:t>making</a:t>
            </a:r>
            <a:r>
              <a:rPr lang="en-US" sz="2200" b="1" dirty="0"/>
              <a:t>.</a:t>
            </a: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a:xfrm>
            <a:off x="457200" y="76200"/>
            <a:ext cx="8229600" cy="914400"/>
          </a:xfrm>
        </p:spPr>
        <p:txBody>
          <a:bodyPr/>
          <a:lstStyle/>
          <a:p>
            <a:r>
              <a:rPr lang="en-US" sz="3200" dirty="0" smtClean="0">
                <a:solidFill>
                  <a:srgbClr val="FF0000"/>
                </a:solidFill>
              </a:rPr>
              <a:t>Behavioral Aspects of Decision Making</a:t>
            </a:r>
            <a:endParaRPr lang="en-US" sz="32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1"/>
            <a:ext cx="8229600" cy="4876799"/>
          </a:xfrm>
        </p:spPr>
        <p:txBody>
          <a:bodyPr/>
          <a:lstStyle/>
          <a:p>
            <a:pPr>
              <a:defRPr/>
            </a:pPr>
            <a:r>
              <a:rPr lang="en-US" sz="2200" b="1" dirty="0">
                <a:solidFill>
                  <a:srgbClr val="009242"/>
                </a:solidFill>
                <a:latin typeface="+mn-lt"/>
              </a:rPr>
              <a:t>Coalition </a:t>
            </a:r>
          </a:p>
          <a:p>
            <a:pPr lvl="1">
              <a:defRPr/>
            </a:pPr>
            <a:r>
              <a:rPr lang="en-US" sz="2100" dirty="0">
                <a:latin typeface="+mn-lt"/>
              </a:rPr>
              <a:t>an informal alliance of individuals or groups formed to achieve a common </a:t>
            </a:r>
            <a:r>
              <a:rPr lang="en-US" sz="2100" dirty="0" smtClean="0">
                <a:latin typeface="+mn-lt"/>
              </a:rPr>
              <a:t>goal (the preferred decision alternative).</a:t>
            </a:r>
          </a:p>
          <a:p>
            <a:pPr lvl="1">
              <a:defRPr/>
            </a:pPr>
            <a:r>
              <a:rPr lang="en-US" sz="2100" dirty="0"/>
              <a:t>For example, coalitions of stockholders frequently band together to force a board of directors to make a certain decision.</a:t>
            </a:r>
          </a:p>
          <a:p>
            <a:pPr>
              <a:lnSpc>
                <a:spcPct val="50000"/>
              </a:lnSpc>
              <a:defRPr/>
            </a:pPr>
            <a:endParaRPr lang="en-US" sz="2200" b="1" dirty="0" smtClean="0">
              <a:solidFill>
                <a:srgbClr val="00B050"/>
              </a:solidFill>
              <a:latin typeface="+mn-lt"/>
            </a:endParaRPr>
          </a:p>
          <a:p>
            <a:pPr>
              <a:defRPr/>
            </a:pPr>
            <a:r>
              <a:rPr lang="en-US" sz="2200" b="1" dirty="0">
                <a:solidFill>
                  <a:srgbClr val="009242"/>
                </a:solidFill>
                <a:latin typeface="+mn-lt"/>
              </a:rPr>
              <a:t>Intuition </a:t>
            </a:r>
            <a:endParaRPr lang="en-US" sz="2200" b="1" dirty="0">
              <a:solidFill>
                <a:srgbClr val="009242"/>
              </a:solidFill>
              <a:latin typeface="+mn-lt"/>
            </a:endParaRPr>
          </a:p>
          <a:p>
            <a:pPr lvl="1">
              <a:defRPr/>
            </a:pPr>
            <a:r>
              <a:rPr lang="en-US" sz="2100" dirty="0">
                <a:latin typeface="+mn-lt"/>
              </a:rPr>
              <a:t>an innate belief about something, often without conscious </a:t>
            </a:r>
            <a:r>
              <a:rPr lang="en-US" sz="2100" dirty="0" smtClean="0">
                <a:latin typeface="+mn-lt"/>
              </a:rPr>
              <a:t>consideration.</a:t>
            </a:r>
          </a:p>
          <a:p>
            <a:pPr lvl="1">
              <a:defRPr/>
            </a:pPr>
            <a:r>
              <a:rPr lang="en-US" sz="2100" dirty="0">
                <a:latin typeface="+mn-lt"/>
              </a:rPr>
              <a:t>Managers sometimes decide to do something because it “feels right</a:t>
            </a:r>
            <a:r>
              <a:rPr lang="en-US" sz="2100" dirty="0">
                <a:latin typeface="+mn-lt"/>
              </a:rPr>
              <a:t>”. </a:t>
            </a:r>
            <a:r>
              <a:rPr lang="en-US" sz="2100" dirty="0">
                <a:latin typeface="+mn-lt"/>
              </a:rPr>
              <a:t>This feeling is usually not arbitrary, however. </a:t>
            </a:r>
            <a:r>
              <a:rPr lang="en-US" sz="2100" dirty="0">
                <a:latin typeface="+mn-lt"/>
              </a:rPr>
              <a:t>Rather, it is based on years of experience and practice in making decisions in similar situations</a:t>
            </a:r>
            <a:r>
              <a:rPr lang="en-US" sz="2100" dirty="0" smtClean="0">
                <a:latin typeface="+mn-lt"/>
              </a:rPr>
              <a:t>.</a:t>
            </a:r>
            <a:endParaRPr lang="en-US" sz="2100" dirty="0">
              <a:latin typeface="+mn-lt"/>
            </a:endParaRPr>
          </a:p>
        </p:txBody>
      </p:sp>
    </p:spTree>
    <p:extLst>
      <p:ext uri="{BB962C8B-B14F-4D97-AF65-F5344CB8AC3E}">
        <p14:creationId xmlns:p14="http://schemas.microsoft.com/office/powerpoint/2010/main" val="311725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p:txBody>
          <a:bodyPr/>
          <a:lstStyle/>
          <a:p>
            <a:r>
              <a:rPr lang="en-US" sz="3000" dirty="0" smtClean="0"/>
              <a:t>Behavioral Aspects of Decision </a:t>
            </a:r>
            <a:r>
              <a:rPr lang="en-US" sz="3000" dirty="0" smtClean="0"/>
              <a:t>Making </a:t>
            </a:r>
            <a:r>
              <a:rPr lang="en-US" sz="3000" i="1" dirty="0"/>
              <a:t>(cont.)</a:t>
            </a:r>
            <a:endParaRPr lang="en-US" sz="3000"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200" b="1" dirty="0">
                <a:solidFill>
                  <a:srgbClr val="009242"/>
                </a:solidFill>
                <a:latin typeface="+mn-lt"/>
              </a:rPr>
              <a:t>Escalation </a:t>
            </a:r>
            <a:r>
              <a:rPr lang="en-US" sz="2200" b="1" dirty="0">
                <a:solidFill>
                  <a:srgbClr val="009242"/>
                </a:solidFill>
                <a:latin typeface="+mn-lt"/>
              </a:rPr>
              <a:t>of Commitment </a:t>
            </a:r>
          </a:p>
          <a:p>
            <a:pPr lvl="1">
              <a:defRPr/>
            </a:pPr>
            <a:r>
              <a:rPr lang="en-US" sz="2400" dirty="0"/>
              <a:t>condition in which </a:t>
            </a:r>
            <a:r>
              <a:rPr lang="en-US" sz="2400" dirty="0" smtClean="0"/>
              <a:t>decision </a:t>
            </a:r>
            <a:r>
              <a:rPr lang="en-US" sz="2400" dirty="0"/>
              <a:t>makers sometimes make decisions and then become so committed to the course of action suggested by that decision that they stay with it, even when it appears to have been wrong.</a:t>
            </a:r>
          </a:p>
          <a:p>
            <a:pPr>
              <a:lnSpc>
                <a:spcPct val="20000"/>
              </a:lnSpc>
              <a:defRPr/>
            </a:pPr>
            <a:endParaRPr lang="en-US" sz="2400" b="1" dirty="0" smtClean="0">
              <a:solidFill>
                <a:srgbClr val="00B050"/>
              </a:solidFill>
            </a:endParaRPr>
          </a:p>
          <a:p>
            <a:pPr>
              <a:defRPr/>
            </a:pPr>
            <a:r>
              <a:rPr lang="en-US" sz="2200" b="1" dirty="0">
                <a:solidFill>
                  <a:srgbClr val="009242"/>
                </a:solidFill>
                <a:latin typeface="+mn-lt"/>
              </a:rPr>
              <a:t>Risk </a:t>
            </a:r>
            <a:r>
              <a:rPr lang="en-US" sz="2200" b="1" dirty="0">
                <a:solidFill>
                  <a:srgbClr val="009242"/>
                </a:solidFill>
                <a:latin typeface="+mn-lt"/>
              </a:rPr>
              <a:t>Propensity </a:t>
            </a:r>
          </a:p>
          <a:p>
            <a:pPr lvl="1">
              <a:defRPr/>
            </a:pPr>
            <a:r>
              <a:rPr lang="en-US" sz="2400" dirty="0"/>
              <a:t>extent to which a decision maker is willing to gamble when making a </a:t>
            </a:r>
            <a:r>
              <a:rPr lang="en-US" sz="2400" dirty="0" smtClean="0"/>
              <a:t>decision.</a:t>
            </a:r>
          </a:p>
          <a:p>
            <a:pPr lvl="1">
              <a:defRPr/>
            </a:pPr>
            <a:r>
              <a:rPr lang="en-US" sz="2400" dirty="0" smtClean="0"/>
              <a:t>some </a:t>
            </a:r>
            <a:r>
              <a:rPr lang="en-US" sz="2400" dirty="0"/>
              <a:t>managers are cautious about every decision they make. </a:t>
            </a:r>
            <a:r>
              <a:rPr lang="en-US" sz="2400" dirty="0"/>
              <a:t>Others are extremely aggressive in making decisions and willing to take risks.</a:t>
            </a:r>
          </a:p>
          <a:p>
            <a:pPr eaLnBrk="1" hangingPunct="1"/>
            <a:endParaRPr lang="en-US" sz="2400" dirty="0"/>
          </a:p>
          <a:p>
            <a:pPr lvl="1">
              <a:defRPr/>
            </a:pPr>
            <a:endParaRPr lang="en-US" sz="2400" dirty="0"/>
          </a:p>
          <a:p>
            <a:pPr lvl="1">
              <a:defRPr/>
            </a:pPr>
            <a:endParaRPr lang="en-US" sz="2400" dirty="0">
              <a:latin typeface="+mn-lt"/>
            </a:endParaRPr>
          </a:p>
          <a:p>
            <a:pPr marL="0" indent="0">
              <a:buFont typeface="Arial" charset="0"/>
              <a:buNone/>
              <a:defRPr/>
            </a:pPr>
            <a:endParaRPr lang="en-US" sz="2400"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r>
              <a:rPr lang="en-US" sz="3200" b="1" dirty="0" smtClean="0">
                <a:solidFill>
                  <a:srgbClr val="FF0000"/>
                </a:solidFill>
              </a:rPr>
              <a:t>The Nature of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41437"/>
            <a:ext cx="8229600" cy="4754563"/>
          </a:xfrm>
        </p:spPr>
        <p:txBody>
          <a:bodyPr/>
          <a:lstStyle/>
          <a:p>
            <a:pPr>
              <a:defRPr/>
            </a:pPr>
            <a:r>
              <a:rPr lang="en-US" b="1" dirty="0">
                <a:solidFill>
                  <a:srgbClr val="FF0000"/>
                </a:solidFill>
                <a:latin typeface="+mn-lt"/>
              </a:rPr>
              <a:t>Leadership </a:t>
            </a:r>
          </a:p>
          <a:p>
            <a:pPr lvl="1">
              <a:defRPr/>
            </a:pPr>
            <a:r>
              <a:rPr lang="en-US" dirty="0">
                <a:latin typeface="+mn-lt"/>
              </a:rPr>
              <a:t>the processes and behaviors used by someone, such as a manager, to </a:t>
            </a:r>
            <a:r>
              <a:rPr lang="en-US" dirty="0">
                <a:solidFill>
                  <a:srgbClr val="0000FF"/>
                </a:solidFill>
                <a:latin typeface="+mn-lt"/>
              </a:rPr>
              <a:t>motivate</a:t>
            </a:r>
            <a:r>
              <a:rPr lang="en-US" dirty="0">
                <a:latin typeface="+mn-lt"/>
              </a:rPr>
              <a:t>, </a:t>
            </a:r>
            <a:r>
              <a:rPr lang="en-US" dirty="0">
                <a:solidFill>
                  <a:srgbClr val="0000FF"/>
                </a:solidFill>
                <a:latin typeface="+mn-lt"/>
              </a:rPr>
              <a:t>inspire</a:t>
            </a:r>
            <a:r>
              <a:rPr lang="en-US" dirty="0">
                <a:latin typeface="+mn-lt"/>
              </a:rPr>
              <a:t>, and </a:t>
            </a:r>
            <a:r>
              <a:rPr lang="en-US" dirty="0">
                <a:solidFill>
                  <a:srgbClr val="0000FF"/>
                </a:solidFill>
                <a:latin typeface="+mn-lt"/>
              </a:rPr>
              <a:t>influence</a:t>
            </a:r>
            <a:r>
              <a:rPr lang="en-US" dirty="0">
                <a:latin typeface="+mn-lt"/>
              </a:rPr>
              <a:t> the behaviors of </a:t>
            </a:r>
            <a:r>
              <a:rPr lang="en-US" dirty="0" smtClean="0">
                <a:latin typeface="+mn-lt"/>
              </a:rPr>
              <a:t>others.</a:t>
            </a:r>
          </a:p>
          <a:p>
            <a:pPr lvl="1">
              <a:defRPr/>
            </a:pPr>
            <a:r>
              <a:rPr lang="en-US" dirty="0" smtClean="0">
                <a:latin typeface="+mn-lt"/>
              </a:rPr>
              <a:t>One of the biggest error people make is assuming that leadership and management mean the same thing when they are really different concepts. </a:t>
            </a:r>
          </a:p>
          <a:p>
            <a:pPr lvl="1">
              <a:defRPr/>
            </a:pPr>
            <a:r>
              <a:rPr lang="en-US" altLang="en-US" dirty="0"/>
              <a:t>A person can be a manager, a leader, both, or neither. </a:t>
            </a: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r>
              <a:rPr lang="en-US" sz="2800" smtClean="0"/>
              <a:t>Distinctions Between Management and Leadership</a:t>
            </a:r>
            <a:endParaRPr lang="en-US" sz="2800" smtClean="0">
              <a:latin typeface="Calibri" pitchFamily="34" charset="0"/>
            </a:endParaRPr>
          </a:p>
        </p:txBody>
      </p:sp>
      <p:pic>
        <p:nvPicPr>
          <p:cNvPr id="38914" name="Picture 2"/>
          <p:cNvPicPr>
            <a:picLocks noChangeAspect="1" noChangeArrowheads="1"/>
          </p:cNvPicPr>
          <p:nvPr/>
        </p:nvPicPr>
        <p:blipFill>
          <a:blip r:embed="rId3"/>
          <a:srcRect/>
          <a:stretch>
            <a:fillRect/>
          </a:stretch>
        </p:blipFill>
        <p:spPr bwMode="auto">
          <a:xfrm>
            <a:off x="1339850" y="1371600"/>
            <a:ext cx="643255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r>
              <a:rPr lang="en-US" sz="3200" b="1" dirty="0" smtClean="0">
                <a:solidFill>
                  <a:srgbClr val="FF0000"/>
                </a:solidFill>
              </a:rPr>
              <a:t>Leadership and Power</a:t>
            </a:r>
            <a:endParaRPr lang="en-US" sz="3200" b="1" dirty="0" smtClean="0">
              <a:solidFill>
                <a:srgbClr val="FF0000"/>
              </a:solidFill>
              <a:latin typeface="Calibri" pitchFamily="34" charset="0"/>
            </a:endParaRPr>
          </a:p>
        </p:txBody>
      </p:sp>
      <p:sp>
        <p:nvSpPr>
          <p:cNvPr id="40962" name="Rectangle 3"/>
          <p:cNvSpPr>
            <a:spLocks noGrp="1"/>
          </p:cNvSpPr>
          <p:nvPr>
            <p:ph type="body" idx="4294967295"/>
          </p:nvPr>
        </p:nvSpPr>
        <p:spPr>
          <a:xfrm>
            <a:off x="457200" y="1314450"/>
            <a:ext cx="8229600" cy="4724400"/>
          </a:xfrm>
        </p:spPr>
        <p:txBody>
          <a:bodyPr/>
          <a:lstStyle/>
          <a:p>
            <a:pPr>
              <a:buFont typeface="Wingdings" panose="05000000000000000000" pitchFamily="2" charset="2"/>
              <a:buChar char="§"/>
            </a:pPr>
            <a:r>
              <a:rPr lang="en-US" sz="2800" b="1" dirty="0" smtClean="0">
                <a:solidFill>
                  <a:srgbClr val="FF0000"/>
                </a:solidFill>
              </a:rPr>
              <a:t>Power</a:t>
            </a:r>
            <a:r>
              <a:rPr lang="en-US" sz="2400" b="1" dirty="0" smtClean="0">
                <a:solidFill>
                  <a:srgbClr val="FF0000"/>
                </a:solidFill>
              </a:rPr>
              <a:t>:</a:t>
            </a:r>
            <a:r>
              <a:rPr lang="en-US" sz="2400" b="1" dirty="0" smtClean="0"/>
              <a:t> </a:t>
            </a:r>
            <a:r>
              <a:rPr lang="en-US" sz="2400" dirty="0" smtClean="0"/>
              <a:t>the </a:t>
            </a:r>
            <a:r>
              <a:rPr lang="en-US" sz="2400" dirty="0" smtClean="0"/>
              <a:t>ability to affect the behavior of </a:t>
            </a:r>
            <a:r>
              <a:rPr lang="en-US" sz="2400" dirty="0" smtClean="0"/>
              <a:t>others.</a:t>
            </a:r>
          </a:p>
          <a:p>
            <a:pPr marL="0" indent="0">
              <a:lnSpc>
                <a:spcPct val="53000"/>
              </a:lnSpc>
              <a:buNone/>
            </a:pPr>
            <a:endParaRPr lang="en-US" sz="2400" dirty="0" smtClean="0"/>
          </a:p>
          <a:p>
            <a:pPr marL="628650" indent="-285750"/>
            <a:r>
              <a:rPr lang="en-US" sz="2400" b="1" dirty="0" smtClean="0">
                <a:solidFill>
                  <a:srgbClr val="0000FF"/>
                </a:solidFill>
              </a:rPr>
              <a:t>Legitimate </a:t>
            </a:r>
            <a:r>
              <a:rPr lang="en-US" sz="2400" b="1" dirty="0" smtClean="0">
                <a:solidFill>
                  <a:srgbClr val="0000FF"/>
                </a:solidFill>
              </a:rPr>
              <a:t>Power</a:t>
            </a:r>
            <a:r>
              <a:rPr lang="en-US" sz="2400" b="1" dirty="0" smtClean="0"/>
              <a:t>: </a:t>
            </a:r>
            <a:r>
              <a:rPr lang="en-US" sz="2400" dirty="0" smtClean="0"/>
              <a:t>power </a:t>
            </a:r>
            <a:r>
              <a:rPr lang="en-US" sz="2400" dirty="0" smtClean="0"/>
              <a:t>granted through the organizational </a:t>
            </a:r>
            <a:r>
              <a:rPr lang="en-US" sz="2400" dirty="0" smtClean="0"/>
              <a:t>hierarchy.</a:t>
            </a:r>
            <a:endParaRPr lang="en-US" sz="2400" dirty="0" smtClean="0"/>
          </a:p>
          <a:p>
            <a:pPr marL="628650" indent="-285750"/>
            <a:r>
              <a:rPr lang="en-US" sz="2400" b="1" dirty="0" smtClean="0">
                <a:solidFill>
                  <a:srgbClr val="0000FF"/>
                </a:solidFill>
              </a:rPr>
              <a:t>Reward </a:t>
            </a:r>
            <a:r>
              <a:rPr lang="en-US" sz="2400" b="1" dirty="0" smtClean="0">
                <a:solidFill>
                  <a:srgbClr val="0000FF"/>
                </a:solidFill>
              </a:rPr>
              <a:t>Power</a:t>
            </a:r>
            <a:r>
              <a:rPr lang="en-US" sz="2400" b="1" dirty="0" smtClean="0"/>
              <a:t>: </a:t>
            </a:r>
            <a:r>
              <a:rPr lang="en-US" sz="2400" dirty="0" smtClean="0"/>
              <a:t>the </a:t>
            </a:r>
            <a:r>
              <a:rPr lang="en-US" sz="2400" dirty="0" smtClean="0"/>
              <a:t>power to give or withhold </a:t>
            </a:r>
            <a:r>
              <a:rPr lang="en-US" sz="2400" dirty="0" smtClean="0"/>
              <a:t>rewards.</a:t>
            </a:r>
            <a:endParaRPr lang="en-US" sz="2400" dirty="0" smtClean="0"/>
          </a:p>
          <a:p>
            <a:pPr marL="628650" indent="-285750"/>
            <a:r>
              <a:rPr lang="en-US" sz="2400" b="1" dirty="0" smtClean="0">
                <a:solidFill>
                  <a:srgbClr val="0000FF"/>
                </a:solidFill>
              </a:rPr>
              <a:t>Coercive </a:t>
            </a:r>
            <a:r>
              <a:rPr lang="en-US" sz="2400" b="1" dirty="0" smtClean="0">
                <a:solidFill>
                  <a:srgbClr val="0000FF"/>
                </a:solidFill>
              </a:rPr>
              <a:t>Power</a:t>
            </a:r>
            <a:r>
              <a:rPr lang="en-US" sz="2400" b="1" dirty="0" smtClean="0"/>
              <a:t>: </a:t>
            </a:r>
            <a:r>
              <a:rPr lang="en-US" sz="2400" dirty="0" smtClean="0"/>
              <a:t>the </a:t>
            </a:r>
            <a:r>
              <a:rPr lang="en-US" sz="2400" dirty="0" smtClean="0"/>
              <a:t>power to force compliance by means of psychological, emotional, or physical </a:t>
            </a:r>
            <a:r>
              <a:rPr lang="en-US" sz="2400" dirty="0" smtClean="0"/>
              <a:t>threat.</a:t>
            </a:r>
          </a:p>
          <a:p>
            <a:pPr marL="628650" indent="-285750"/>
            <a:r>
              <a:rPr lang="en-US" sz="2400" b="1" dirty="0">
                <a:solidFill>
                  <a:srgbClr val="0000FF"/>
                </a:solidFill>
              </a:rPr>
              <a:t>Referent </a:t>
            </a:r>
            <a:r>
              <a:rPr lang="en-US" sz="2400" b="1" dirty="0" smtClean="0">
                <a:solidFill>
                  <a:srgbClr val="0000FF"/>
                </a:solidFill>
              </a:rPr>
              <a:t>Power:</a:t>
            </a:r>
            <a:r>
              <a:rPr lang="en-US" sz="2400" b="1" dirty="0" smtClean="0"/>
              <a:t> </a:t>
            </a:r>
            <a:r>
              <a:rPr lang="en-US" sz="2400" dirty="0" smtClean="0"/>
              <a:t>power </a:t>
            </a:r>
            <a:r>
              <a:rPr lang="en-US" sz="2400" dirty="0"/>
              <a:t>based on identification, imitation, loyalty, or </a:t>
            </a:r>
            <a:r>
              <a:rPr lang="en-US" sz="2400" dirty="0" smtClean="0"/>
              <a:t>charisma.</a:t>
            </a:r>
            <a:endParaRPr lang="en-US" sz="2400" dirty="0"/>
          </a:p>
          <a:p>
            <a:pPr marL="628650" indent="-285750"/>
            <a:r>
              <a:rPr lang="en-US" sz="2400" b="1" dirty="0">
                <a:solidFill>
                  <a:srgbClr val="0000FF"/>
                </a:solidFill>
              </a:rPr>
              <a:t>Expert </a:t>
            </a:r>
            <a:r>
              <a:rPr lang="en-US" sz="2400" b="1" dirty="0" smtClean="0">
                <a:solidFill>
                  <a:srgbClr val="0000FF"/>
                </a:solidFill>
              </a:rPr>
              <a:t>Power</a:t>
            </a:r>
            <a:r>
              <a:rPr lang="en-US" sz="2400" b="1" dirty="0" smtClean="0"/>
              <a:t>: </a:t>
            </a:r>
            <a:r>
              <a:rPr lang="en-US" sz="2400" dirty="0" smtClean="0"/>
              <a:t>power </a:t>
            </a:r>
            <a:r>
              <a:rPr lang="en-US" sz="2400" dirty="0"/>
              <a:t>derived from information or </a:t>
            </a:r>
            <a:r>
              <a:rPr lang="en-US" sz="2400" dirty="0" smtClean="0"/>
              <a:t>expertise.</a:t>
            </a:r>
            <a:endParaRPr lang="en-US" sz="2400" b="1" dirty="0"/>
          </a:p>
          <a:p>
            <a:endParaRPr 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lstStyle/>
          <a:p>
            <a:r>
              <a:rPr lang="en-US" sz="3200" b="1" dirty="0" smtClean="0">
                <a:solidFill>
                  <a:srgbClr val="FF0000"/>
                </a:solidFill>
              </a:rPr>
              <a:t>Early Approaches to Leadership</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57300"/>
            <a:ext cx="8229600" cy="4876800"/>
          </a:xfrm>
        </p:spPr>
        <p:txBody>
          <a:bodyPr/>
          <a:lstStyle/>
          <a:p>
            <a:pPr>
              <a:defRPr/>
            </a:pPr>
            <a:r>
              <a:rPr lang="en-US" b="1" dirty="0">
                <a:solidFill>
                  <a:srgbClr val="FF0000"/>
                </a:solidFill>
                <a:latin typeface="+mn-lt"/>
              </a:rPr>
              <a:t>Trait Approach to Leadership </a:t>
            </a:r>
          </a:p>
          <a:p>
            <a:pPr lvl="1">
              <a:defRPr/>
            </a:pPr>
            <a:r>
              <a:rPr lang="en-US" sz="2600" dirty="0">
                <a:latin typeface="+mn-lt"/>
              </a:rPr>
              <a:t>focused on identifying the essential traits </a:t>
            </a:r>
            <a:r>
              <a:rPr lang="en-US" sz="2600" dirty="0" smtClean="0">
                <a:latin typeface="+mn-lt"/>
              </a:rPr>
              <a:t>(personal characteristics </a:t>
            </a:r>
            <a:r>
              <a:rPr lang="en-US" sz="2600" dirty="0" smtClean="0">
                <a:latin typeface="+mn-lt"/>
              </a:rPr>
              <a:t>that </a:t>
            </a:r>
            <a:r>
              <a:rPr lang="en-US" sz="2600" dirty="0">
                <a:latin typeface="+mn-lt"/>
              </a:rPr>
              <a:t>distinguished </a:t>
            </a:r>
            <a:r>
              <a:rPr lang="en-US" sz="2600" dirty="0" smtClean="0">
                <a:latin typeface="+mn-lt"/>
              </a:rPr>
              <a:t>leaders.</a:t>
            </a:r>
            <a:endParaRPr lang="en-US" sz="2600" dirty="0">
              <a:latin typeface="+mn-lt"/>
            </a:endParaRPr>
          </a:p>
          <a:p>
            <a:pPr lvl="1">
              <a:defRPr/>
            </a:pPr>
            <a:r>
              <a:rPr lang="en-US" sz="2600" dirty="0">
                <a:latin typeface="+mn-lt"/>
              </a:rPr>
              <a:t>intelligence, dominance, self-confidence, energy, activity (versus passivity), and knowledge about the </a:t>
            </a:r>
            <a:r>
              <a:rPr lang="en-US" sz="2600" dirty="0" smtClean="0">
                <a:latin typeface="+mn-lt"/>
              </a:rPr>
              <a:t>job.</a:t>
            </a:r>
          </a:p>
          <a:p>
            <a:r>
              <a:rPr lang="en-US" b="1" dirty="0">
                <a:solidFill>
                  <a:srgbClr val="FF0000"/>
                </a:solidFill>
              </a:rPr>
              <a:t>Behavioral Approach to Leadership </a:t>
            </a:r>
          </a:p>
          <a:p>
            <a:pPr lvl="1">
              <a:defRPr/>
            </a:pPr>
            <a:r>
              <a:rPr lang="en-US" sz="2600" dirty="0">
                <a:latin typeface="+mn-lt"/>
              </a:rPr>
              <a:t>focused on determining what behaviors are employed by </a:t>
            </a:r>
            <a:r>
              <a:rPr lang="en-US" sz="2600" dirty="0">
                <a:latin typeface="+mn-lt"/>
              </a:rPr>
              <a:t>leaders. </a:t>
            </a:r>
            <a:r>
              <a:rPr lang="en-US" sz="2600" dirty="0">
                <a:latin typeface="+mn-lt"/>
              </a:rPr>
              <a:t>what behaviors were employed by effective leaders.</a:t>
            </a:r>
          </a:p>
          <a:p>
            <a:pPr lvl="1">
              <a:defRPr/>
            </a:pPr>
            <a:endParaRPr lang="en-US" dirty="0">
              <a:latin typeface="+mn-lt"/>
            </a:endParaRPr>
          </a:p>
          <a:p>
            <a:pPr marL="0" indent="0">
              <a:buFont typeface="Arial" charset="0"/>
              <a:buNone/>
              <a:defRPr/>
            </a:pPr>
            <a:endParaRPr lang="en-US"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a:lstStyle/>
          <a:p>
            <a:r>
              <a:rPr lang="en-US" sz="3200" smtClean="0"/>
              <a:t>Behavioral Approach to Leadership </a:t>
            </a:r>
            <a:endParaRPr lang="en-US" sz="3200" smtClean="0">
              <a:latin typeface="Calibri" pitchFamily="34" charset="0"/>
            </a:endParaRPr>
          </a:p>
        </p:txBody>
      </p:sp>
      <p:sp>
        <p:nvSpPr>
          <p:cNvPr id="49154" name="Rectangle 3"/>
          <p:cNvSpPr>
            <a:spLocks noGrp="1"/>
          </p:cNvSpPr>
          <p:nvPr>
            <p:ph type="body" idx="4294967295"/>
          </p:nvPr>
        </p:nvSpPr>
        <p:spPr>
          <a:xfrm>
            <a:off x="342900" y="1447800"/>
            <a:ext cx="8458200" cy="4602163"/>
          </a:xfrm>
        </p:spPr>
        <p:txBody>
          <a:bodyPr/>
          <a:lstStyle/>
          <a:p>
            <a:pPr marL="461963" indent="-461963" algn="just">
              <a:buClr>
                <a:srgbClr val="376092"/>
              </a:buClr>
              <a:buFont typeface="Wingdings" panose="05000000000000000000" pitchFamily="2" charset="2"/>
              <a:buChar char="q"/>
            </a:pPr>
            <a:r>
              <a:rPr lang="en-US" sz="2800" b="1" dirty="0" smtClean="0"/>
              <a:t>The </a:t>
            </a:r>
            <a:r>
              <a:rPr lang="en-US" sz="2800" b="1" dirty="0"/>
              <a:t>research </a:t>
            </a:r>
            <a:r>
              <a:rPr lang="en-US" sz="2800" b="1" dirty="0" smtClean="0"/>
              <a:t>in behavioral approach led </a:t>
            </a:r>
            <a:r>
              <a:rPr lang="en-US" sz="2800" b="1" dirty="0"/>
              <a:t>to the identification of </a:t>
            </a:r>
            <a:r>
              <a:rPr lang="en-US" sz="2800" b="1" dirty="0">
                <a:solidFill>
                  <a:srgbClr val="FF0000"/>
                </a:solidFill>
              </a:rPr>
              <a:t>two basic forms </a:t>
            </a:r>
            <a:r>
              <a:rPr lang="en-US" sz="2800" b="1" dirty="0"/>
              <a:t>of leader behavior</a:t>
            </a:r>
            <a:r>
              <a:rPr lang="en-US" sz="2800" b="1" dirty="0" smtClean="0"/>
              <a:t>:</a:t>
            </a:r>
          </a:p>
          <a:p>
            <a:pPr algn="just">
              <a:lnSpc>
                <a:spcPct val="50000"/>
              </a:lnSpc>
              <a:buClr>
                <a:srgbClr val="376092"/>
              </a:buClr>
              <a:buFont typeface="Wingdings" panose="05000000000000000000" pitchFamily="2" charset="2"/>
              <a:buChar char="§"/>
            </a:pPr>
            <a:endParaRPr lang="en-US" sz="2400" b="1" dirty="0"/>
          </a:p>
          <a:p>
            <a:pPr marL="685800">
              <a:buClr>
                <a:srgbClr val="376092"/>
              </a:buClr>
            </a:pPr>
            <a:r>
              <a:rPr lang="en-US" altLang="en-US" sz="2400" b="1" dirty="0" smtClean="0">
                <a:solidFill>
                  <a:srgbClr val="FF0000"/>
                </a:solidFill>
              </a:rPr>
              <a:t>Task-Focused </a:t>
            </a:r>
            <a:r>
              <a:rPr lang="en-US" altLang="en-US" sz="2400" b="1" dirty="0" smtClean="0">
                <a:solidFill>
                  <a:srgbClr val="FF0000"/>
                </a:solidFill>
              </a:rPr>
              <a:t>Leader </a:t>
            </a:r>
            <a:r>
              <a:rPr lang="en-US" altLang="en-US" sz="2400" b="1" dirty="0" smtClean="0">
                <a:solidFill>
                  <a:srgbClr val="FF0000"/>
                </a:solidFill>
              </a:rPr>
              <a:t>Behavior: </a:t>
            </a:r>
          </a:p>
          <a:p>
            <a:pPr marL="628650" indent="0">
              <a:buClr>
                <a:srgbClr val="376092"/>
              </a:buClr>
              <a:buNone/>
            </a:pPr>
            <a:r>
              <a:rPr lang="en-US" altLang="en-US" sz="2400" dirty="0" smtClean="0"/>
              <a:t>leader </a:t>
            </a:r>
            <a:r>
              <a:rPr lang="en-US" altLang="en-US" sz="2400" dirty="0" smtClean="0"/>
              <a:t>behavior focusing on how tasks should be performed in order to meet certain goals and to achieve certain performance </a:t>
            </a:r>
            <a:r>
              <a:rPr lang="en-US" altLang="en-US" sz="2400" dirty="0" smtClean="0"/>
              <a:t>standards.</a:t>
            </a:r>
          </a:p>
          <a:p>
            <a:pPr marL="685800">
              <a:buClr>
                <a:srgbClr val="376092"/>
              </a:buClr>
            </a:pPr>
            <a:r>
              <a:rPr lang="en-US" altLang="en-US" sz="2400" b="1" dirty="0">
                <a:solidFill>
                  <a:srgbClr val="FF0000"/>
                </a:solidFill>
              </a:rPr>
              <a:t>Employee-Focused Leader Behavior </a:t>
            </a:r>
          </a:p>
          <a:p>
            <a:pPr marL="628650" lvl="1" indent="0">
              <a:buClr>
                <a:srgbClr val="376092"/>
              </a:buClr>
              <a:buNone/>
            </a:pPr>
            <a:r>
              <a:rPr lang="en-US" altLang="en-US" sz="2400" dirty="0"/>
              <a:t>leader </a:t>
            </a:r>
            <a:r>
              <a:rPr lang="en-US" altLang="en-US" sz="2400" dirty="0"/>
              <a:t>behavior focusing on </a:t>
            </a:r>
            <a:r>
              <a:rPr lang="en-US" altLang="en-US" sz="2400" dirty="0"/>
              <a:t>satisfaction, motivation</a:t>
            </a:r>
            <a:r>
              <a:rPr lang="en-US" altLang="en-US" sz="2400" dirty="0"/>
              <a:t>, and well-being of </a:t>
            </a:r>
            <a:r>
              <a:rPr lang="en-US" altLang="en-US" sz="2400" dirty="0" smtClean="0"/>
              <a:t>employees.</a:t>
            </a:r>
          </a:p>
          <a:p>
            <a:pPr marL="457200" lvl="1" indent="0">
              <a:buClr>
                <a:srgbClr val="376092"/>
              </a:buClr>
              <a:buNone/>
            </a:pPr>
            <a:endParaRPr lang="en-US" altLang="en-US" sz="2400" dirty="0" smtClean="0"/>
          </a:p>
          <a:p>
            <a:endParaRPr lang="en-US" sz="2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a:xfrm>
            <a:off x="457200" y="228600"/>
            <a:ext cx="8229600" cy="609600"/>
          </a:xfrm>
        </p:spPr>
        <p:txBody>
          <a:bodyPr/>
          <a:lstStyle/>
          <a:p>
            <a:r>
              <a:rPr lang="en-US" sz="3200" b="1" dirty="0" smtClean="0">
                <a:solidFill>
                  <a:srgbClr val="FF0000"/>
                </a:solidFill>
              </a:rPr>
              <a:t>The Situational Approach to Leadership</a:t>
            </a:r>
            <a:endParaRPr lang="en-US" sz="3200" b="1" dirty="0" smtClean="0">
              <a:solidFill>
                <a:srgbClr val="FF0000"/>
              </a:solidFill>
              <a:latin typeface="Calibri" pitchFamily="34" charset="0"/>
            </a:endParaRPr>
          </a:p>
        </p:txBody>
      </p:sp>
      <p:sp>
        <p:nvSpPr>
          <p:cNvPr id="2" name="Rectangle 1"/>
          <p:cNvSpPr/>
          <p:nvPr/>
        </p:nvSpPr>
        <p:spPr>
          <a:xfrm>
            <a:off x="533400" y="1161871"/>
            <a:ext cx="7924800" cy="1200329"/>
          </a:xfrm>
          <a:prstGeom prst="rect">
            <a:avLst/>
          </a:prstGeom>
        </p:spPr>
        <p:txBody>
          <a:bodyPr wrap="square">
            <a:spAutoFit/>
          </a:bodyPr>
          <a:lstStyle/>
          <a:p>
            <a:pPr marL="55563">
              <a:buClr>
                <a:srgbClr val="376092"/>
              </a:buClr>
            </a:pPr>
            <a:r>
              <a:rPr lang="en-US" altLang="en-US" sz="2400" b="1" dirty="0">
                <a:solidFill>
                  <a:srgbClr val="FF0000"/>
                </a:solidFill>
              </a:rPr>
              <a:t>Situational </a:t>
            </a:r>
            <a:r>
              <a:rPr lang="en-US" altLang="en-US" sz="2400" b="1" dirty="0" smtClean="0">
                <a:solidFill>
                  <a:srgbClr val="FF0000"/>
                </a:solidFill>
              </a:rPr>
              <a:t>approach </a:t>
            </a:r>
            <a:r>
              <a:rPr lang="en-US" altLang="en-US" sz="2400" b="1" dirty="0">
                <a:solidFill>
                  <a:srgbClr val="FF0000"/>
                </a:solidFill>
              </a:rPr>
              <a:t>to </a:t>
            </a:r>
            <a:r>
              <a:rPr lang="en-US" altLang="en-US" sz="2400" b="1" dirty="0" smtClean="0">
                <a:solidFill>
                  <a:srgbClr val="FF0000"/>
                </a:solidFill>
              </a:rPr>
              <a:t>leadership </a:t>
            </a:r>
            <a:endParaRPr lang="en-US" altLang="en-US" sz="2400" b="1" dirty="0">
              <a:solidFill>
                <a:srgbClr val="FF0000"/>
              </a:solidFill>
            </a:endParaRPr>
          </a:p>
          <a:p>
            <a:pPr marL="55563" lvl="1">
              <a:buClr>
                <a:srgbClr val="376092"/>
              </a:buClr>
              <a:buNone/>
            </a:pPr>
            <a:r>
              <a:rPr lang="en-US" altLang="en-US" sz="2400" dirty="0"/>
              <a:t>assumes that appropriate leader behavior varies from one situation to another.</a:t>
            </a:r>
            <a:endParaRPr lang="en-US" altLang="en-US" sz="2400" dirty="0"/>
          </a:p>
        </p:txBody>
      </p:sp>
      <p:pic>
        <p:nvPicPr>
          <p:cNvPr id="5" name="Picture 2"/>
          <p:cNvPicPr>
            <a:picLocks noChangeAspect="1" noChangeArrowheads="1"/>
          </p:cNvPicPr>
          <p:nvPr/>
        </p:nvPicPr>
        <p:blipFill>
          <a:blip r:embed="rId3"/>
          <a:srcRect/>
          <a:stretch>
            <a:fillRect/>
          </a:stretch>
        </p:blipFill>
        <p:spPr bwMode="auto">
          <a:xfrm>
            <a:off x="2971800" y="2590800"/>
            <a:ext cx="3352800" cy="3476390"/>
          </a:xfrm>
          <a:prstGeom prst="rect">
            <a:avLst/>
          </a:prstGeom>
          <a:noFill/>
          <a:ln w="9525">
            <a:noFill/>
            <a:miter lim="800000"/>
            <a:headEnd/>
            <a:tailEnd/>
          </a:ln>
        </p:spPr>
      </p:pic>
    </p:spTree>
    <p:extLst>
      <p:ext uri="{BB962C8B-B14F-4D97-AF65-F5344CB8AC3E}">
        <p14:creationId xmlns:p14="http://schemas.microsoft.com/office/powerpoint/2010/main" val="394380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p:txBody>
          <a:bodyPr/>
          <a:lstStyle/>
          <a:p>
            <a:r>
              <a:rPr lang="en-US" sz="2800" b="1" dirty="0" smtClean="0">
                <a:solidFill>
                  <a:srgbClr val="FF0000"/>
                </a:solidFill>
              </a:rPr>
              <a:t>Leadership through the Eyes of the Followers</a:t>
            </a:r>
            <a:endParaRPr lang="en-US" sz="2800" b="1" dirty="0" smtClean="0">
              <a:solidFill>
                <a:srgbClr val="FF0000"/>
              </a:solidFill>
              <a:latin typeface="Calibri" pitchFamily="34" charset="0"/>
            </a:endParaRPr>
          </a:p>
        </p:txBody>
      </p:sp>
      <p:sp>
        <p:nvSpPr>
          <p:cNvPr id="55298" name="Rectangle 3"/>
          <p:cNvSpPr>
            <a:spLocks noGrp="1"/>
          </p:cNvSpPr>
          <p:nvPr>
            <p:ph type="body" idx="4294967295"/>
          </p:nvPr>
        </p:nvSpPr>
        <p:spPr>
          <a:xfrm>
            <a:off x="457200" y="1219200"/>
            <a:ext cx="8229600" cy="4876800"/>
          </a:xfrm>
        </p:spPr>
        <p:txBody>
          <a:bodyPr/>
          <a:lstStyle/>
          <a:p>
            <a:pPr>
              <a:buClr>
                <a:srgbClr val="254061"/>
              </a:buClr>
              <a:buFont typeface="Wingdings" panose="05000000000000000000" pitchFamily="2" charset="2"/>
              <a:buChar char="q"/>
            </a:pPr>
            <a:r>
              <a:rPr lang="en-US" altLang="en-US" sz="2200" b="1" dirty="0" smtClean="0">
                <a:solidFill>
                  <a:srgbClr val="0000FF"/>
                </a:solidFill>
              </a:rPr>
              <a:t>Another recent perspective that has been adopted by some leadership experts focuses on how leaders are seen through the eyes of their followers:</a:t>
            </a:r>
          </a:p>
          <a:p>
            <a:pPr marL="0" indent="0">
              <a:lnSpc>
                <a:spcPct val="50000"/>
              </a:lnSpc>
              <a:buClr>
                <a:srgbClr val="254061"/>
              </a:buClr>
              <a:buNone/>
            </a:pPr>
            <a:endParaRPr lang="en-US" altLang="en-US" sz="2200" dirty="0" smtClean="0"/>
          </a:p>
          <a:p>
            <a:pPr marL="628650" indent="-287338">
              <a:buClr>
                <a:srgbClr val="254061"/>
              </a:buClr>
            </a:pPr>
            <a:r>
              <a:rPr lang="en-US" altLang="en-US" sz="2200" b="1" dirty="0" smtClean="0">
                <a:solidFill>
                  <a:srgbClr val="FF0000"/>
                </a:solidFill>
              </a:rPr>
              <a:t>Transformational Leadership: </a:t>
            </a:r>
            <a:r>
              <a:rPr lang="en-US" altLang="en-US" sz="2200" dirty="0" smtClean="0"/>
              <a:t>the </a:t>
            </a:r>
            <a:r>
              <a:rPr lang="en-US" altLang="en-US" sz="2200" dirty="0" smtClean="0"/>
              <a:t>set of abilities that allows a leader to recognize the need for change, to create a vision to guide that change, and to execute the change </a:t>
            </a:r>
            <a:r>
              <a:rPr lang="en-US" altLang="en-US" sz="2200" dirty="0" smtClean="0"/>
              <a:t>effectively.</a:t>
            </a:r>
            <a:endParaRPr lang="en-US" altLang="en-US" sz="2200" dirty="0" smtClean="0"/>
          </a:p>
          <a:p>
            <a:pPr marL="628650" indent="-287338">
              <a:buClr>
                <a:srgbClr val="254061"/>
              </a:buClr>
            </a:pPr>
            <a:r>
              <a:rPr lang="en-US" altLang="en-US" sz="2200" b="1" dirty="0" smtClean="0">
                <a:solidFill>
                  <a:srgbClr val="FF0000"/>
                </a:solidFill>
              </a:rPr>
              <a:t>Transactional </a:t>
            </a:r>
            <a:r>
              <a:rPr lang="en-US" altLang="en-US" sz="2200" b="1" dirty="0" smtClean="0">
                <a:solidFill>
                  <a:srgbClr val="FF0000"/>
                </a:solidFill>
              </a:rPr>
              <a:t>Leadership: </a:t>
            </a:r>
            <a:r>
              <a:rPr lang="en-US" altLang="en-US" sz="2200" dirty="0" smtClean="0"/>
              <a:t>comparable </a:t>
            </a:r>
            <a:r>
              <a:rPr lang="en-US" altLang="en-US" sz="2200" dirty="0"/>
              <a:t>to management, it involves routine, regimented activities.</a:t>
            </a:r>
          </a:p>
          <a:p>
            <a:pPr marL="628650" indent="-287338"/>
            <a:r>
              <a:rPr lang="en-US" sz="2200" b="1" dirty="0">
                <a:solidFill>
                  <a:srgbClr val="FF0000"/>
                </a:solidFill>
              </a:rPr>
              <a:t>Charismatic </a:t>
            </a:r>
            <a:r>
              <a:rPr lang="en-US" sz="2200" b="1" dirty="0" smtClean="0">
                <a:solidFill>
                  <a:srgbClr val="FF0000"/>
                </a:solidFill>
              </a:rPr>
              <a:t>Leadership: </a:t>
            </a:r>
            <a:r>
              <a:rPr lang="en-US" sz="2200" dirty="0" smtClean="0"/>
              <a:t>type </a:t>
            </a:r>
            <a:r>
              <a:rPr lang="en-US" sz="2200" dirty="0"/>
              <a:t>of influence based on the leader’s personal </a:t>
            </a:r>
            <a:r>
              <a:rPr lang="en-US" sz="2200" dirty="0" smtClean="0"/>
              <a:t>charisma (Charisma is </a:t>
            </a:r>
            <a:r>
              <a:rPr lang="en-US" sz="2200" dirty="0"/>
              <a:t>a form of interpersonal attraction that inspires support and </a:t>
            </a:r>
            <a:r>
              <a:rPr lang="en-US" sz="2200" dirty="0" smtClean="0"/>
              <a:t>acceptance).</a:t>
            </a:r>
            <a:endParaRPr lang="en-US" sz="2200" dirty="0"/>
          </a:p>
          <a:p>
            <a:pPr marL="628650" lvl="1" indent="0">
              <a:buClr>
                <a:srgbClr val="254061"/>
              </a:buClr>
              <a:buNone/>
            </a:pPr>
            <a:endParaRPr lang="en-US" sz="2200" dirty="0"/>
          </a:p>
          <a:p>
            <a:pPr marL="628650" lvl="1" indent="0">
              <a:buClr>
                <a:srgbClr val="254061"/>
              </a:buClr>
              <a:buNone/>
            </a:pPr>
            <a:endParaRPr lang="en-US" sz="2200" dirty="0"/>
          </a:p>
          <a:p>
            <a:pPr lvl="1">
              <a:buClr>
                <a:srgbClr val="254061"/>
              </a:buClr>
            </a:pPr>
            <a:endParaRPr lang="en-US" altLang="en-US" sz="2200" dirty="0" smtClean="0"/>
          </a:p>
          <a:p>
            <a:endParaRPr lang="en-US" sz="22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15844</TotalTime>
  <Words>3230</Words>
  <Application>Microsoft Office PowerPoint</Application>
  <PresentationFormat>On-screen Show (4:3)</PresentationFormat>
  <Paragraphs>208</Paragraphs>
  <Slides>21</Slides>
  <Notes>20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21</vt:i4>
      </vt:variant>
    </vt:vector>
  </HeadingPairs>
  <TitlesOfParts>
    <vt:vector size="29" baseType="lpstr">
      <vt:lpstr>Arial</vt:lpstr>
      <vt:lpstr>Calibri</vt:lpstr>
      <vt:lpstr>HelveticaNeue-Bold</vt:lpstr>
      <vt:lpstr>HelveticaNeueLTStd-Roman</vt:lpstr>
      <vt:lpstr>Wingdings</vt:lpstr>
      <vt:lpstr>2_Office Theme</vt:lpstr>
      <vt:lpstr>3_Office Theme</vt:lpstr>
      <vt:lpstr>mgmt12e</vt:lpstr>
      <vt:lpstr>Leadership and Decision Making</vt:lpstr>
      <vt:lpstr>PowerPoint Presentation</vt:lpstr>
      <vt:lpstr>The Nature of Leadership</vt:lpstr>
      <vt:lpstr>Distinctions Between Management and Leadership</vt:lpstr>
      <vt:lpstr>Leadership and Power</vt:lpstr>
      <vt:lpstr>Early Approaches to Leadership</vt:lpstr>
      <vt:lpstr>Behavioral Approach to Leadership </vt:lpstr>
      <vt:lpstr>The Situational Approach to Leadership</vt:lpstr>
      <vt:lpstr>Leadership through the Eyes of the Followers</vt:lpstr>
      <vt:lpstr>Crucial Elements of Charismatic Leadership</vt:lpstr>
      <vt:lpstr>Special Issues in Leadership</vt:lpstr>
      <vt:lpstr>Leadership Substitutes and Neutralizers</vt:lpstr>
      <vt:lpstr>The Changing Nature of Leadership</vt:lpstr>
      <vt:lpstr>Emerging Issues in Leadership</vt:lpstr>
      <vt:lpstr>Leadership, Management, and Decision Making</vt:lpstr>
      <vt:lpstr>Rational Decision Making</vt:lpstr>
      <vt:lpstr>Rational Decision Making (cont.)</vt:lpstr>
      <vt:lpstr>Types of Decisions</vt:lpstr>
      <vt:lpstr>Decision-Making Conditions</vt:lpstr>
      <vt:lpstr>Behavioral Aspects of Decision Making</vt:lpstr>
      <vt:lpstr>Behavioral Aspects of Decision Making (cont.)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Windows User</cp:lastModifiedBy>
  <cp:revision>222</cp:revision>
  <dcterms:created xsi:type="dcterms:W3CDTF">2013-10-17T14:20:40Z</dcterms:created>
  <dcterms:modified xsi:type="dcterms:W3CDTF">2016-12-02T12:35:51Z</dcterms:modified>
</cp:coreProperties>
</file>