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37"/>
  </p:notesMasterIdLst>
  <p:sldIdLst>
    <p:sldId id="256" r:id="rId4"/>
    <p:sldId id="258" r:id="rId5"/>
    <p:sldId id="297" r:id="rId6"/>
    <p:sldId id="375" r:id="rId7"/>
    <p:sldId id="374" r:id="rId8"/>
    <p:sldId id="373" r:id="rId9"/>
    <p:sldId id="372" r:id="rId10"/>
    <p:sldId id="370" r:id="rId11"/>
    <p:sldId id="369" r:id="rId12"/>
    <p:sldId id="401" r:id="rId13"/>
    <p:sldId id="367" r:id="rId14"/>
    <p:sldId id="402" r:id="rId15"/>
    <p:sldId id="366" r:id="rId16"/>
    <p:sldId id="385" r:id="rId17"/>
    <p:sldId id="384" r:id="rId18"/>
    <p:sldId id="383" r:id="rId19"/>
    <p:sldId id="403" r:id="rId20"/>
    <p:sldId id="386" r:id="rId21"/>
    <p:sldId id="404" r:id="rId22"/>
    <p:sldId id="381" r:id="rId23"/>
    <p:sldId id="405" r:id="rId24"/>
    <p:sldId id="387" r:id="rId25"/>
    <p:sldId id="392" r:id="rId26"/>
    <p:sldId id="391" r:id="rId27"/>
    <p:sldId id="407" r:id="rId28"/>
    <p:sldId id="409" r:id="rId29"/>
    <p:sldId id="408" r:id="rId30"/>
    <p:sldId id="379" r:id="rId31"/>
    <p:sldId id="378" r:id="rId32"/>
    <p:sldId id="388" r:id="rId33"/>
    <p:sldId id="410" r:id="rId34"/>
    <p:sldId id="397" r:id="rId35"/>
    <p:sldId id="377"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99"/>
    <a:srgbClr val="CC0000"/>
    <a:srgbClr val="EAEAEA"/>
    <a:srgbClr val="DA2A00"/>
    <a:srgbClr val="59626F"/>
    <a:srgbClr val="75808F"/>
    <a:srgbClr val="C1C6CD"/>
    <a:srgbClr val="C4EA08"/>
    <a:srgbClr val="BBD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2" autoAdjust="0"/>
    <p:restoredTop sz="63742" autoAdjust="0"/>
  </p:normalViewPr>
  <p:slideViewPr>
    <p:cSldViewPr>
      <p:cViewPr varScale="1">
        <p:scale>
          <a:sx n="67" d="100"/>
          <a:sy n="67" d="100"/>
        </p:scale>
        <p:origin x="1698" y="54"/>
      </p:cViewPr>
      <p:guideLst>
        <p:guide orient="horz" pos="2160"/>
        <p:guide pos="2880"/>
      </p:guideLst>
    </p:cSldViewPr>
  </p:slid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386086-00E9-4033-9A69-2853542D4B99}" type="doc">
      <dgm:prSet loTypeId="urn:microsoft.com/office/officeart/2005/8/layout/default#1" loCatId="list" qsTypeId="urn:microsoft.com/office/officeart/2005/8/quickstyle/3d2" qsCatId="3D" csTypeId="urn:microsoft.com/office/officeart/2005/8/colors/colorful1#1" csCatId="colorful"/>
      <dgm:spPr/>
      <dgm:t>
        <a:bodyPr/>
        <a:lstStyle/>
        <a:p>
          <a:endParaRPr lang="en-US"/>
        </a:p>
      </dgm:t>
    </dgm:pt>
    <dgm:pt modelId="{79FE0AED-53A7-416E-BC11-2D02D7B349EB}">
      <dgm:prSet/>
      <dgm:spPr/>
      <dgm:t>
        <a:bodyPr/>
        <a:lstStyle/>
        <a:p>
          <a:pPr rtl="0"/>
          <a:r>
            <a:rPr lang="en-US" b="1" dirty="0" smtClean="0">
              <a:effectLst>
                <a:outerShdw blurRad="38100" dist="38100" dir="2700000" algn="tl">
                  <a:srgbClr val="000000">
                    <a:alpha val="43137"/>
                  </a:srgbClr>
                </a:outerShdw>
              </a:effectLst>
            </a:rPr>
            <a:t>Absenteeism</a:t>
          </a:r>
          <a:endParaRPr lang="en-US" b="1" dirty="0">
            <a:effectLst>
              <a:outerShdw blurRad="38100" dist="38100" dir="2700000" algn="tl">
                <a:srgbClr val="000000">
                  <a:alpha val="43137"/>
                </a:srgbClr>
              </a:outerShdw>
            </a:effectLst>
          </a:endParaRPr>
        </a:p>
      </dgm:t>
    </dgm:pt>
    <dgm:pt modelId="{80EFB454-E67C-485D-90F5-75A4B31CA2A9}" type="parTrans" cxnId="{83C4CC82-7831-4263-BE0A-584F1B405041}">
      <dgm:prSet/>
      <dgm:spPr/>
      <dgm:t>
        <a:bodyPr/>
        <a:lstStyle/>
        <a:p>
          <a:endParaRPr lang="en-US"/>
        </a:p>
      </dgm:t>
    </dgm:pt>
    <dgm:pt modelId="{737AFC3C-7B1C-42ED-A70D-BF785350C751}" type="sibTrans" cxnId="{83C4CC82-7831-4263-BE0A-584F1B405041}">
      <dgm:prSet/>
      <dgm:spPr/>
      <dgm:t>
        <a:bodyPr/>
        <a:lstStyle/>
        <a:p>
          <a:endParaRPr lang="en-US"/>
        </a:p>
      </dgm:t>
    </dgm:pt>
    <dgm:pt modelId="{79F1116E-3BFE-4FB8-BB3D-9EF86A911966}">
      <dgm:prSet/>
      <dgm:spPr/>
      <dgm:t>
        <a:bodyPr/>
        <a:lstStyle/>
        <a:p>
          <a:pPr rtl="0"/>
          <a:r>
            <a:rPr lang="en-US" b="1" dirty="0" smtClean="0">
              <a:effectLst>
                <a:outerShdw blurRad="38100" dist="38100" dir="2700000" algn="tl">
                  <a:srgbClr val="000000">
                    <a:alpha val="43137"/>
                  </a:srgbClr>
                </a:outerShdw>
              </a:effectLst>
            </a:rPr>
            <a:t>Turnover</a:t>
          </a:r>
          <a:endParaRPr lang="en-US" b="1" dirty="0">
            <a:effectLst>
              <a:outerShdw blurRad="38100" dist="38100" dir="2700000" algn="tl">
                <a:srgbClr val="000000">
                  <a:alpha val="43137"/>
                </a:srgbClr>
              </a:outerShdw>
            </a:effectLst>
          </a:endParaRPr>
        </a:p>
      </dgm:t>
    </dgm:pt>
    <dgm:pt modelId="{48491483-359B-4FF9-BA12-5D68E65BFF11}" type="parTrans" cxnId="{A4ECE792-83FE-417E-A061-92689B999F26}">
      <dgm:prSet/>
      <dgm:spPr/>
      <dgm:t>
        <a:bodyPr/>
        <a:lstStyle/>
        <a:p>
          <a:endParaRPr lang="en-US"/>
        </a:p>
      </dgm:t>
    </dgm:pt>
    <dgm:pt modelId="{C72D294B-A763-4634-85C9-562D53899323}" type="sibTrans" cxnId="{A4ECE792-83FE-417E-A061-92689B999F26}">
      <dgm:prSet/>
      <dgm:spPr/>
      <dgm:t>
        <a:bodyPr/>
        <a:lstStyle/>
        <a:p>
          <a:endParaRPr lang="en-US"/>
        </a:p>
      </dgm:t>
    </dgm:pt>
    <dgm:pt modelId="{4FD35CEC-5A89-45ED-AD16-19F85A77074B}">
      <dgm:prSet/>
      <dgm:spPr/>
      <dgm:t>
        <a:bodyPr/>
        <a:lstStyle/>
        <a:p>
          <a:pPr rtl="0"/>
          <a:r>
            <a:rPr lang="en-US" b="1" dirty="0" smtClean="0">
              <a:effectLst>
                <a:outerShdw blurRad="38100" dist="38100" dir="2700000" algn="tl">
                  <a:srgbClr val="000000">
                    <a:alpha val="43137"/>
                  </a:srgbClr>
                </a:outerShdw>
              </a:effectLst>
            </a:rPr>
            <a:t>Theft</a:t>
          </a:r>
          <a:endParaRPr lang="en-US" b="1" dirty="0">
            <a:effectLst>
              <a:outerShdw blurRad="38100" dist="38100" dir="2700000" algn="tl">
                <a:srgbClr val="000000">
                  <a:alpha val="43137"/>
                </a:srgbClr>
              </a:outerShdw>
            </a:effectLst>
          </a:endParaRPr>
        </a:p>
      </dgm:t>
    </dgm:pt>
    <dgm:pt modelId="{0B5337A4-6362-4100-BB71-1333D6ECF4F2}" type="parTrans" cxnId="{1B595240-C34F-4B4B-81D7-2DDC28237F48}">
      <dgm:prSet/>
      <dgm:spPr/>
      <dgm:t>
        <a:bodyPr/>
        <a:lstStyle/>
        <a:p>
          <a:endParaRPr lang="en-US"/>
        </a:p>
      </dgm:t>
    </dgm:pt>
    <dgm:pt modelId="{F749FBDC-C2A6-4FA4-AA96-94A7D89941EE}" type="sibTrans" cxnId="{1B595240-C34F-4B4B-81D7-2DDC28237F48}">
      <dgm:prSet/>
      <dgm:spPr/>
      <dgm:t>
        <a:bodyPr/>
        <a:lstStyle/>
        <a:p>
          <a:endParaRPr lang="en-US"/>
        </a:p>
      </dgm:t>
    </dgm:pt>
    <dgm:pt modelId="{2C831EB0-E4B5-4942-BC9D-BAC6A55AD546}">
      <dgm:prSet/>
      <dgm:spPr/>
      <dgm:t>
        <a:bodyPr/>
        <a:lstStyle/>
        <a:p>
          <a:pPr rtl="0"/>
          <a:r>
            <a:rPr lang="en-US" b="1" dirty="0" smtClean="0">
              <a:effectLst>
                <a:outerShdw blurRad="38100" dist="38100" dir="2700000" algn="tl">
                  <a:srgbClr val="000000">
                    <a:alpha val="43137"/>
                  </a:srgbClr>
                </a:outerShdw>
              </a:effectLst>
            </a:rPr>
            <a:t>Sabotage</a:t>
          </a:r>
          <a:endParaRPr lang="en-US" b="1" dirty="0">
            <a:effectLst>
              <a:outerShdw blurRad="38100" dist="38100" dir="2700000" algn="tl">
                <a:srgbClr val="000000">
                  <a:alpha val="43137"/>
                </a:srgbClr>
              </a:outerShdw>
            </a:effectLst>
          </a:endParaRPr>
        </a:p>
      </dgm:t>
    </dgm:pt>
    <dgm:pt modelId="{40D3443C-1D35-48BC-B3D8-E309A1774585}" type="parTrans" cxnId="{FF1769E5-EBE1-4060-AADE-0A61A52E5963}">
      <dgm:prSet/>
      <dgm:spPr/>
      <dgm:t>
        <a:bodyPr/>
        <a:lstStyle/>
        <a:p>
          <a:endParaRPr lang="en-US"/>
        </a:p>
      </dgm:t>
    </dgm:pt>
    <dgm:pt modelId="{5DB24ABB-BAB9-4B31-91BF-7ED46EF44C5E}" type="sibTrans" cxnId="{FF1769E5-EBE1-4060-AADE-0A61A52E5963}">
      <dgm:prSet/>
      <dgm:spPr/>
      <dgm:t>
        <a:bodyPr/>
        <a:lstStyle/>
        <a:p>
          <a:endParaRPr lang="en-US"/>
        </a:p>
      </dgm:t>
    </dgm:pt>
    <dgm:pt modelId="{DDBBCACB-01AC-41BE-AE2E-ADFB07328AD5}">
      <dgm:prSet/>
      <dgm:spPr/>
      <dgm:t>
        <a:bodyPr/>
        <a:lstStyle/>
        <a:p>
          <a:pPr rtl="0"/>
          <a:r>
            <a:rPr lang="en-US" b="1" dirty="0" smtClean="0">
              <a:effectLst>
                <a:outerShdw blurRad="38100" dist="38100" dir="2700000" algn="tl">
                  <a:srgbClr val="000000">
                    <a:alpha val="43137"/>
                  </a:srgbClr>
                </a:outerShdw>
              </a:effectLst>
            </a:rPr>
            <a:t>Sexual harassment</a:t>
          </a:r>
          <a:endParaRPr lang="en-US" b="1" dirty="0">
            <a:effectLst>
              <a:outerShdw blurRad="38100" dist="38100" dir="2700000" algn="tl">
                <a:srgbClr val="000000">
                  <a:alpha val="43137"/>
                </a:srgbClr>
              </a:outerShdw>
            </a:effectLst>
          </a:endParaRPr>
        </a:p>
      </dgm:t>
    </dgm:pt>
    <dgm:pt modelId="{60EE2E1A-126B-429F-9650-F63644CF7982}" type="parTrans" cxnId="{868A5776-7758-4960-9AD1-8DFA484E90B0}">
      <dgm:prSet/>
      <dgm:spPr/>
      <dgm:t>
        <a:bodyPr/>
        <a:lstStyle/>
        <a:p>
          <a:endParaRPr lang="en-US"/>
        </a:p>
      </dgm:t>
    </dgm:pt>
    <dgm:pt modelId="{AF5D551C-AD35-46A1-BDB1-1AA4B700AB35}" type="sibTrans" cxnId="{868A5776-7758-4960-9AD1-8DFA484E90B0}">
      <dgm:prSet/>
      <dgm:spPr/>
      <dgm:t>
        <a:bodyPr/>
        <a:lstStyle/>
        <a:p>
          <a:endParaRPr lang="en-US"/>
        </a:p>
      </dgm:t>
    </dgm:pt>
    <dgm:pt modelId="{1CED4738-1895-41C7-8F03-9DE6B4C3A0C7}">
      <dgm:prSet/>
      <dgm:spPr/>
      <dgm:t>
        <a:bodyPr/>
        <a:lstStyle/>
        <a:p>
          <a:pPr rtl="0"/>
          <a:r>
            <a:rPr lang="en-US" b="1" dirty="0" smtClean="0">
              <a:effectLst>
                <a:outerShdw blurRad="38100" dist="38100" dir="2700000" algn="tl">
                  <a:srgbClr val="000000">
                    <a:alpha val="43137"/>
                  </a:srgbClr>
                </a:outerShdw>
              </a:effectLst>
            </a:rPr>
            <a:t>Workplace violence</a:t>
          </a:r>
          <a:endParaRPr lang="en-US" b="1" dirty="0">
            <a:effectLst>
              <a:outerShdw blurRad="38100" dist="38100" dir="2700000" algn="tl">
                <a:srgbClr val="000000">
                  <a:alpha val="43137"/>
                </a:srgbClr>
              </a:outerShdw>
            </a:effectLst>
          </a:endParaRPr>
        </a:p>
      </dgm:t>
    </dgm:pt>
    <dgm:pt modelId="{23060A80-823E-459D-BE8F-929912B38B3F}" type="parTrans" cxnId="{0BCC7351-E050-4FEE-B447-2E206FB62B70}">
      <dgm:prSet/>
      <dgm:spPr/>
      <dgm:t>
        <a:bodyPr/>
        <a:lstStyle/>
        <a:p>
          <a:endParaRPr lang="en-US"/>
        </a:p>
      </dgm:t>
    </dgm:pt>
    <dgm:pt modelId="{154D323A-8214-477C-A621-28D2EBE7075C}" type="sibTrans" cxnId="{0BCC7351-E050-4FEE-B447-2E206FB62B70}">
      <dgm:prSet/>
      <dgm:spPr/>
      <dgm:t>
        <a:bodyPr/>
        <a:lstStyle/>
        <a:p>
          <a:endParaRPr lang="en-US"/>
        </a:p>
      </dgm:t>
    </dgm:pt>
    <dgm:pt modelId="{1FE8DD9D-4C85-4C65-A0FA-79833B779DEA}" type="pres">
      <dgm:prSet presAssocID="{EE386086-00E9-4033-9A69-2853542D4B99}" presName="diagram" presStyleCnt="0">
        <dgm:presLayoutVars>
          <dgm:dir/>
          <dgm:resizeHandles val="exact"/>
        </dgm:presLayoutVars>
      </dgm:prSet>
      <dgm:spPr/>
      <dgm:t>
        <a:bodyPr/>
        <a:lstStyle/>
        <a:p>
          <a:endParaRPr lang="en-US"/>
        </a:p>
      </dgm:t>
    </dgm:pt>
    <dgm:pt modelId="{17641712-13C9-49BB-9A7B-88EB8F565CF9}" type="pres">
      <dgm:prSet presAssocID="{79FE0AED-53A7-416E-BC11-2D02D7B349EB}" presName="node" presStyleLbl="node1" presStyleIdx="0" presStyleCnt="6">
        <dgm:presLayoutVars>
          <dgm:bulletEnabled val="1"/>
        </dgm:presLayoutVars>
      </dgm:prSet>
      <dgm:spPr/>
      <dgm:t>
        <a:bodyPr/>
        <a:lstStyle/>
        <a:p>
          <a:endParaRPr lang="en-US"/>
        </a:p>
      </dgm:t>
    </dgm:pt>
    <dgm:pt modelId="{0F17AC99-6222-4DC8-984D-8D368099F7E7}" type="pres">
      <dgm:prSet presAssocID="{737AFC3C-7B1C-42ED-A70D-BF785350C751}" presName="sibTrans" presStyleCnt="0"/>
      <dgm:spPr/>
    </dgm:pt>
    <dgm:pt modelId="{E96F6551-CF88-4BF3-B484-911045CDB717}" type="pres">
      <dgm:prSet presAssocID="{79F1116E-3BFE-4FB8-BB3D-9EF86A911966}" presName="node" presStyleLbl="node1" presStyleIdx="1" presStyleCnt="6">
        <dgm:presLayoutVars>
          <dgm:bulletEnabled val="1"/>
        </dgm:presLayoutVars>
      </dgm:prSet>
      <dgm:spPr/>
      <dgm:t>
        <a:bodyPr/>
        <a:lstStyle/>
        <a:p>
          <a:endParaRPr lang="en-US"/>
        </a:p>
      </dgm:t>
    </dgm:pt>
    <dgm:pt modelId="{68EEBAA0-A998-4CD5-8172-DBE16DAA7FF5}" type="pres">
      <dgm:prSet presAssocID="{C72D294B-A763-4634-85C9-562D53899323}" presName="sibTrans" presStyleCnt="0"/>
      <dgm:spPr/>
    </dgm:pt>
    <dgm:pt modelId="{59105C92-004B-4CE9-BE00-8054D5301B64}" type="pres">
      <dgm:prSet presAssocID="{4FD35CEC-5A89-45ED-AD16-19F85A77074B}" presName="node" presStyleLbl="node1" presStyleIdx="2" presStyleCnt="6">
        <dgm:presLayoutVars>
          <dgm:bulletEnabled val="1"/>
        </dgm:presLayoutVars>
      </dgm:prSet>
      <dgm:spPr/>
      <dgm:t>
        <a:bodyPr/>
        <a:lstStyle/>
        <a:p>
          <a:endParaRPr lang="en-US"/>
        </a:p>
      </dgm:t>
    </dgm:pt>
    <dgm:pt modelId="{371631B6-3198-4944-9252-5F6BF045F3AE}" type="pres">
      <dgm:prSet presAssocID="{F749FBDC-C2A6-4FA4-AA96-94A7D89941EE}" presName="sibTrans" presStyleCnt="0"/>
      <dgm:spPr/>
    </dgm:pt>
    <dgm:pt modelId="{4C98B68A-2D3D-472B-A6F6-CD79E78D5401}" type="pres">
      <dgm:prSet presAssocID="{2C831EB0-E4B5-4942-BC9D-BAC6A55AD546}" presName="node" presStyleLbl="node1" presStyleIdx="3" presStyleCnt="6">
        <dgm:presLayoutVars>
          <dgm:bulletEnabled val="1"/>
        </dgm:presLayoutVars>
      </dgm:prSet>
      <dgm:spPr/>
      <dgm:t>
        <a:bodyPr/>
        <a:lstStyle/>
        <a:p>
          <a:endParaRPr lang="en-US"/>
        </a:p>
      </dgm:t>
    </dgm:pt>
    <dgm:pt modelId="{4CD9A9AA-0F21-4052-97C1-3469676B4726}" type="pres">
      <dgm:prSet presAssocID="{5DB24ABB-BAB9-4B31-91BF-7ED46EF44C5E}" presName="sibTrans" presStyleCnt="0"/>
      <dgm:spPr/>
    </dgm:pt>
    <dgm:pt modelId="{21222C2A-6AD4-47D6-B2CC-06615692476E}" type="pres">
      <dgm:prSet presAssocID="{DDBBCACB-01AC-41BE-AE2E-ADFB07328AD5}" presName="node" presStyleLbl="node1" presStyleIdx="4" presStyleCnt="6">
        <dgm:presLayoutVars>
          <dgm:bulletEnabled val="1"/>
        </dgm:presLayoutVars>
      </dgm:prSet>
      <dgm:spPr/>
      <dgm:t>
        <a:bodyPr/>
        <a:lstStyle/>
        <a:p>
          <a:endParaRPr lang="en-US"/>
        </a:p>
      </dgm:t>
    </dgm:pt>
    <dgm:pt modelId="{55E4D263-1832-407B-AE31-2F01EEEE1C48}" type="pres">
      <dgm:prSet presAssocID="{AF5D551C-AD35-46A1-BDB1-1AA4B700AB35}" presName="sibTrans" presStyleCnt="0"/>
      <dgm:spPr/>
    </dgm:pt>
    <dgm:pt modelId="{6926135A-F09F-458C-89D2-8EAE57628ECC}" type="pres">
      <dgm:prSet presAssocID="{1CED4738-1895-41C7-8F03-9DE6B4C3A0C7}" presName="node" presStyleLbl="node1" presStyleIdx="5" presStyleCnt="6">
        <dgm:presLayoutVars>
          <dgm:bulletEnabled val="1"/>
        </dgm:presLayoutVars>
      </dgm:prSet>
      <dgm:spPr/>
      <dgm:t>
        <a:bodyPr/>
        <a:lstStyle/>
        <a:p>
          <a:endParaRPr lang="en-US"/>
        </a:p>
      </dgm:t>
    </dgm:pt>
  </dgm:ptLst>
  <dgm:cxnLst>
    <dgm:cxn modelId="{BC1DBF5E-B92F-447E-8EC3-5801752325A3}" type="presOf" srcId="{79F1116E-3BFE-4FB8-BB3D-9EF86A911966}" destId="{E96F6551-CF88-4BF3-B484-911045CDB717}" srcOrd="0" destOrd="0" presId="urn:microsoft.com/office/officeart/2005/8/layout/default#1"/>
    <dgm:cxn modelId="{A4ECE792-83FE-417E-A061-92689B999F26}" srcId="{EE386086-00E9-4033-9A69-2853542D4B99}" destId="{79F1116E-3BFE-4FB8-BB3D-9EF86A911966}" srcOrd="1" destOrd="0" parTransId="{48491483-359B-4FF9-BA12-5D68E65BFF11}" sibTransId="{C72D294B-A763-4634-85C9-562D53899323}"/>
    <dgm:cxn modelId="{FF1769E5-EBE1-4060-AADE-0A61A52E5963}" srcId="{EE386086-00E9-4033-9A69-2853542D4B99}" destId="{2C831EB0-E4B5-4942-BC9D-BAC6A55AD546}" srcOrd="3" destOrd="0" parTransId="{40D3443C-1D35-48BC-B3D8-E309A1774585}" sibTransId="{5DB24ABB-BAB9-4B31-91BF-7ED46EF44C5E}"/>
    <dgm:cxn modelId="{52D52C7B-569A-4411-94F4-41D271EE5109}" type="presOf" srcId="{1CED4738-1895-41C7-8F03-9DE6B4C3A0C7}" destId="{6926135A-F09F-458C-89D2-8EAE57628ECC}" srcOrd="0" destOrd="0" presId="urn:microsoft.com/office/officeart/2005/8/layout/default#1"/>
    <dgm:cxn modelId="{83C4CC82-7831-4263-BE0A-584F1B405041}" srcId="{EE386086-00E9-4033-9A69-2853542D4B99}" destId="{79FE0AED-53A7-416E-BC11-2D02D7B349EB}" srcOrd="0" destOrd="0" parTransId="{80EFB454-E67C-485D-90F5-75A4B31CA2A9}" sibTransId="{737AFC3C-7B1C-42ED-A70D-BF785350C751}"/>
    <dgm:cxn modelId="{1ADEAFCE-CB9E-4B24-85FD-9FC14945468F}" type="presOf" srcId="{2C831EB0-E4B5-4942-BC9D-BAC6A55AD546}" destId="{4C98B68A-2D3D-472B-A6F6-CD79E78D5401}" srcOrd="0" destOrd="0" presId="urn:microsoft.com/office/officeart/2005/8/layout/default#1"/>
    <dgm:cxn modelId="{0BCC7351-E050-4FEE-B447-2E206FB62B70}" srcId="{EE386086-00E9-4033-9A69-2853542D4B99}" destId="{1CED4738-1895-41C7-8F03-9DE6B4C3A0C7}" srcOrd="5" destOrd="0" parTransId="{23060A80-823E-459D-BE8F-929912B38B3F}" sibTransId="{154D323A-8214-477C-A621-28D2EBE7075C}"/>
    <dgm:cxn modelId="{2459DCDE-AA04-4FD7-BCCD-B0DFA84A1173}" type="presOf" srcId="{EE386086-00E9-4033-9A69-2853542D4B99}" destId="{1FE8DD9D-4C85-4C65-A0FA-79833B779DEA}" srcOrd="0" destOrd="0" presId="urn:microsoft.com/office/officeart/2005/8/layout/default#1"/>
    <dgm:cxn modelId="{868A5776-7758-4960-9AD1-8DFA484E90B0}" srcId="{EE386086-00E9-4033-9A69-2853542D4B99}" destId="{DDBBCACB-01AC-41BE-AE2E-ADFB07328AD5}" srcOrd="4" destOrd="0" parTransId="{60EE2E1A-126B-429F-9650-F63644CF7982}" sibTransId="{AF5D551C-AD35-46A1-BDB1-1AA4B700AB35}"/>
    <dgm:cxn modelId="{DC45CB74-1A43-4C66-801D-474F0CAEECAC}" type="presOf" srcId="{79FE0AED-53A7-416E-BC11-2D02D7B349EB}" destId="{17641712-13C9-49BB-9A7B-88EB8F565CF9}" srcOrd="0" destOrd="0" presId="urn:microsoft.com/office/officeart/2005/8/layout/default#1"/>
    <dgm:cxn modelId="{C7F26C66-AE2A-4AFC-9033-802198BB6582}" type="presOf" srcId="{4FD35CEC-5A89-45ED-AD16-19F85A77074B}" destId="{59105C92-004B-4CE9-BE00-8054D5301B64}" srcOrd="0" destOrd="0" presId="urn:microsoft.com/office/officeart/2005/8/layout/default#1"/>
    <dgm:cxn modelId="{1B595240-C34F-4B4B-81D7-2DDC28237F48}" srcId="{EE386086-00E9-4033-9A69-2853542D4B99}" destId="{4FD35CEC-5A89-45ED-AD16-19F85A77074B}" srcOrd="2" destOrd="0" parTransId="{0B5337A4-6362-4100-BB71-1333D6ECF4F2}" sibTransId="{F749FBDC-C2A6-4FA4-AA96-94A7D89941EE}"/>
    <dgm:cxn modelId="{0071E050-ED4A-4CC9-A92E-A1AD7E59D3F7}" type="presOf" srcId="{DDBBCACB-01AC-41BE-AE2E-ADFB07328AD5}" destId="{21222C2A-6AD4-47D6-B2CC-06615692476E}" srcOrd="0" destOrd="0" presId="urn:microsoft.com/office/officeart/2005/8/layout/default#1"/>
    <dgm:cxn modelId="{578BFBF0-1672-494C-B055-CBC278C2E489}" type="presParOf" srcId="{1FE8DD9D-4C85-4C65-A0FA-79833B779DEA}" destId="{17641712-13C9-49BB-9A7B-88EB8F565CF9}" srcOrd="0" destOrd="0" presId="urn:microsoft.com/office/officeart/2005/8/layout/default#1"/>
    <dgm:cxn modelId="{39A0CB33-973C-4AA3-8DE2-D20AC4004A65}" type="presParOf" srcId="{1FE8DD9D-4C85-4C65-A0FA-79833B779DEA}" destId="{0F17AC99-6222-4DC8-984D-8D368099F7E7}" srcOrd="1" destOrd="0" presId="urn:microsoft.com/office/officeart/2005/8/layout/default#1"/>
    <dgm:cxn modelId="{A683C367-A7E7-4D09-ACF1-0E904C760D0A}" type="presParOf" srcId="{1FE8DD9D-4C85-4C65-A0FA-79833B779DEA}" destId="{E96F6551-CF88-4BF3-B484-911045CDB717}" srcOrd="2" destOrd="0" presId="urn:microsoft.com/office/officeart/2005/8/layout/default#1"/>
    <dgm:cxn modelId="{456B8294-AA83-4E4E-B7F3-AC0493EC9B57}" type="presParOf" srcId="{1FE8DD9D-4C85-4C65-A0FA-79833B779DEA}" destId="{68EEBAA0-A998-4CD5-8172-DBE16DAA7FF5}" srcOrd="3" destOrd="0" presId="urn:microsoft.com/office/officeart/2005/8/layout/default#1"/>
    <dgm:cxn modelId="{0009128D-050E-4AAF-8471-37C278AB9270}" type="presParOf" srcId="{1FE8DD9D-4C85-4C65-A0FA-79833B779DEA}" destId="{59105C92-004B-4CE9-BE00-8054D5301B64}" srcOrd="4" destOrd="0" presId="urn:microsoft.com/office/officeart/2005/8/layout/default#1"/>
    <dgm:cxn modelId="{19B4A212-8AE8-4924-A8C2-7340AD1BBC88}" type="presParOf" srcId="{1FE8DD9D-4C85-4C65-A0FA-79833B779DEA}" destId="{371631B6-3198-4944-9252-5F6BF045F3AE}" srcOrd="5" destOrd="0" presId="urn:microsoft.com/office/officeart/2005/8/layout/default#1"/>
    <dgm:cxn modelId="{E81AE1A6-37F5-4820-8962-CCF37A5ADC1D}" type="presParOf" srcId="{1FE8DD9D-4C85-4C65-A0FA-79833B779DEA}" destId="{4C98B68A-2D3D-472B-A6F6-CD79E78D5401}" srcOrd="6" destOrd="0" presId="urn:microsoft.com/office/officeart/2005/8/layout/default#1"/>
    <dgm:cxn modelId="{8C995131-A814-4459-8D13-B2B23C9535CE}" type="presParOf" srcId="{1FE8DD9D-4C85-4C65-A0FA-79833B779DEA}" destId="{4CD9A9AA-0F21-4052-97C1-3469676B4726}" srcOrd="7" destOrd="0" presId="urn:microsoft.com/office/officeart/2005/8/layout/default#1"/>
    <dgm:cxn modelId="{2C76919A-C6EC-4747-A10C-78AC7DBD2F89}" type="presParOf" srcId="{1FE8DD9D-4C85-4C65-A0FA-79833B779DEA}" destId="{21222C2A-6AD4-47D6-B2CC-06615692476E}" srcOrd="8" destOrd="0" presId="urn:microsoft.com/office/officeart/2005/8/layout/default#1"/>
    <dgm:cxn modelId="{47642724-1AA9-4D07-A1AC-C1BFABA2CF4A}" type="presParOf" srcId="{1FE8DD9D-4C85-4C65-A0FA-79833B779DEA}" destId="{55E4D263-1832-407B-AE31-2F01EEEE1C48}" srcOrd="9" destOrd="0" presId="urn:microsoft.com/office/officeart/2005/8/layout/default#1"/>
    <dgm:cxn modelId="{62F2C8E6-E78B-47E5-8582-3B89352D1154}" type="presParOf" srcId="{1FE8DD9D-4C85-4C65-A0FA-79833B779DEA}" destId="{6926135A-F09F-458C-89D2-8EAE57628ECC}" srcOrd="1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41712-13C9-49BB-9A7B-88EB8F565CF9}">
      <dsp:nvSpPr>
        <dsp:cNvPr id="0" name=""/>
        <dsp:cNvSpPr/>
      </dsp:nvSpPr>
      <dsp:spPr>
        <a:xfrm>
          <a:off x="0" y="385365"/>
          <a:ext cx="1833562" cy="110013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Absenteeism</a:t>
          </a:r>
          <a:endParaRPr lang="en-US" sz="2100" b="1" kern="1200" dirty="0">
            <a:effectLst>
              <a:outerShdw blurRad="38100" dist="38100" dir="2700000" algn="tl">
                <a:srgbClr val="000000">
                  <a:alpha val="43137"/>
                </a:srgbClr>
              </a:outerShdw>
            </a:effectLst>
          </a:endParaRPr>
        </a:p>
      </dsp:txBody>
      <dsp:txXfrm>
        <a:off x="0" y="385365"/>
        <a:ext cx="1833562" cy="1100137"/>
      </dsp:txXfrm>
    </dsp:sp>
    <dsp:sp modelId="{E96F6551-CF88-4BF3-B484-911045CDB717}">
      <dsp:nvSpPr>
        <dsp:cNvPr id="0" name=""/>
        <dsp:cNvSpPr/>
      </dsp:nvSpPr>
      <dsp:spPr>
        <a:xfrm>
          <a:off x="2016918" y="385365"/>
          <a:ext cx="1833562" cy="110013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Turnover</a:t>
          </a:r>
          <a:endParaRPr lang="en-US" sz="2100" b="1" kern="1200" dirty="0">
            <a:effectLst>
              <a:outerShdw blurRad="38100" dist="38100" dir="2700000" algn="tl">
                <a:srgbClr val="000000">
                  <a:alpha val="43137"/>
                </a:srgbClr>
              </a:outerShdw>
            </a:effectLst>
          </a:endParaRPr>
        </a:p>
      </dsp:txBody>
      <dsp:txXfrm>
        <a:off x="2016918" y="385365"/>
        <a:ext cx="1833562" cy="1100137"/>
      </dsp:txXfrm>
    </dsp:sp>
    <dsp:sp modelId="{59105C92-004B-4CE9-BE00-8054D5301B64}">
      <dsp:nvSpPr>
        <dsp:cNvPr id="0" name=""/>
        <dsp:cNvSpPr/>
      </dsp:nvSpPr>
      <dsp:spPr>
        <a:xfrm>
          <a:off x="4033837" y="385365"/>
          <a:ext cx="1833562" cy="110013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Theft</a:t>
          </a:r>
          <a:endParaRPr lang="en-US" sz="2100" b="1" kern="1200" dirty="0">
            <a:effectLst>
              <a:outerShdw blurRad="38100" dist="38100" dir="2700000" algn="tl">
                <a:srgbClr val="000000">
                  <a:alpha val="43137"/>
                </a:srgbClr>
              </a:outerShdw>
            </a:effectLst>
          </a:endParaRPr>
        </a:p>
      </dsp:txBody>
      <dsp:txXfrm>
        <a:off x="4033837" y="385365"/>
        <a:ext cx="1833562" cy="1100137"/>
      </dsp:txXfrm>
    </dsp:sp>
    <dsp:sp modelId="{4C98B68A-2D3D-472B-A6F6-CD79E78D5401}">
      <dsp:nvSpPr>
        <dsp:cNvPr id="0" name=""/>
        <dsp:cNvSpPr/>
      </dsp:nvSpPr>
      <dsp:spPr>
        <a:xfrm>
          <a:off x="0" y="1668859"/>
          <a:ext cx="1833562" cy="110013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Sabotage</a:t>
          </a:r>
          <a:endParaRPr lang="en-US" sz="2100" b="1" kern="1200" dirty="0">
            <a:effectLst>
              <a:outerShdw blurRad="38100" dist="38100" dir="2700000" algn="tl">
                <a:srgbClr val="000000">
                  <a:alpha val="43137"/>
                </a:srgbClr>
              </a:outerShdw>
            </a:effectLst>
          </a:endParaRPr>
        </a:p>
      </dsp:txBody>
      <dsp:txXfrm>
        <a:off x="0" y="1668859"/>
        <a:ext cx="1833562" cy="1100137"/>
      </dsp:txXfrm>
    </dsp:sp>
    <dsp:sp modelId="{21222C2A-6AD4-47D6-B2CC-06615692476E}">
      <dsp:nvSpPr>
        <dsp:cNvPr id="0" name=""/>
        <dsp:cNvSpPr/>
      </dsp:nvSpPr>
      <dsp:spPr>
        <a:xfrm>
          <a:off x="2016918" y="1668859"/>
          <a:ext cx="1833562" cy="1100137"/>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Sexual harassment</a:t>
          </a:r>
          <a:endParaRPr lang="en-US" sz="2100" b="1" kern="1200" dirty="0">
            <a:effectLst>
              <a:outerShdw blurRad="38100" dist="38100" dir="2700000" algn="tl">
                <a:srgbClr val="000000">
                  <a:alpha val="43137"/>
                </a:srgbClr>
              </a:outerShdw>
            </a:effectLst>
          </a:endParaRPr>
        </a:p>
      </dsp:txBody>
      <dsp:txXfrm>
        <a:off x="2016918" y="1668859"/>
        <a:ext cx="1833562" cy="1100137"/>
      </dsp:txXfrm>
    </dsp:sp>
    <dsp:sp modelId="{6926135A-F09F-458C-89D2-8EAE57628ECC}">
      <dsp:nvSpPr>
        <dsp:cNvPr id="0" name=""/>
        <dsp:cNvSpPr/>
      </dsp:nvSpPr>
      <dsp:spPr>
        <a:xfrm>
          <a:off x="4033837" y="1668859"/>
          <a:ext cx="1833562" cy="110013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b="1" kern="1200" dirty="0" smtClean="0">
              <a:effectLst>
                <a:outerShdw blurRad="38100" dist="38100" dir="2700000" algn="tl">
                  <a:srgbClr val="000000">
                    <a:alpha val="43137"/>
                  </a:srgbClr>
                </a:outerShdw>
              </a:effectLst>
            </a:rPr>
            <a:t>Workplace violence</a:t>
          </a:r>
          <a:endParaRPr lang="en-US" sz="2100" b="1" kern="1200" dirty="0">
            <a:effectLst>
              <a:outerShdw blurRad="38100" dist="38100" dir="2700000" algn="tl">
                <a:srgbClr val="000000">
                  <a:alpha val="43137"/>
                </a:srgbClr>
              </a:outerShdw>
            </a:effectLst>
          </a:endParaRPr>
        </a:p>
      </dsp:txBody>
      <dsp:txXfrm>
        <a:off x="4033837" y="1668859"/>
        <a:ext cx="1833562" cy="11001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11/24/2016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val="953658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Attitudes reflect our beliefs and feelings about specific ideas, situations, or other people. Attitudes are important because they are the mechanism through which we express our feelings.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psychological contract is the overall set of expectations held by employees and the organization regarding what employees will contribute to the organization and what the organization will provide in return. Unlike a business contract, a psychological contract is not written on paper, nor are all of its terms explicitly negotiated.</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val="1097194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 psychological contract is the overall set of expectations held by employees and the organization regarding what employees will contribute to the organization and what the organization will provide in return. Unlike a business contract, a psychological contract is not written on paper, nor are all of its terms explicitly negotiated.</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person-job fit refers to the extent to which a person’s contributions and the organization’s inducements match one another. A good person-job fit is one in which the employee’s contributions match the inducements the organization offers. In theory, each employee has a specific set of needs that she wants fulfilled and a set of job-related behaviors and abilities to contribute.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Broadly defined, motivation is the set of forces that cause people to behave in certain ways. One worker may be motivated to work hard to produce as much as possible, whereas another may be motivated to do just enough to survive. Managers must understand these differences in behavior and the reasons for them.</a:t>
            </a:r>
          </a:p>
          <a:p>
            <a:endParaRPr lang="en-US" sz="1200" b="0" i="0" u="none" strike="noStrike" kern="1200" baseline="0" dirty="0" smtClean="0">
              <a:solidFill>
                <a:schemeClr val="tx1"/>
              </a:solidFill>
              <a:latin typeface="+mn-lt"/>
              <a:ea typeface="+mn-ea"/>
              <a:cs typeface="Arial" charset="0"/>
            </a:endParaRPr>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According to the classical theory of motivation</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workers are motivated solely by money. In his 1911 book, </a:t>
            </a:r>
            <a:r>
              <a:rPr lang="en-US" sz="1200" b="0" i="1" u="none" strike="noStrike" kern="1200" baseline="0" dirty="0" smtClean="0">
                <a:solidFill>
                  <a:schemeClr val="tx1"/>
                </a:solidFill>
                <a:latin typeface="+mn-lt"/>
                <a:ea typeface="+mn-ea"/>
                <a:cs typeface="Arial" charset="0"/>
              </a:rPr>
              <a:t>The Principles of Scientific Management</a:t>
            </a:r>
            <a:r>
              <a:rPr lang="en-US" sz="1200" b="0" i="0" u="none" strike="noStrike" kern="1200" baseline="0" dirty="0" smtClean="0">
                <a:solidFill>
                  <a:schemeClr val="tx1"/>
                </a:solidFill>
                <a:latin typeface="+mn-lt"/>
                <a:ea typeface="+mn-ea"/>
                <a:cs typeface="Arial" charset="0"/>
              </a:rPr>
              <a:t>, industrial engineer Frederick Taylor proposed a way for both companies and workers to benefit from this widely accepted view of life in the workplace. If workers are motivated by money, Taylor reasoned, paying them more should prompt them to  produce more.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val="869842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1925, a group of Harvard researchers began a study at the Hawthorne Works of Western Electric outside Chicago. The researchers concluded that productivity rose in response to almost any management action that workers interpreted as special attention. This finding, known today as the Hawthorne effect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had a major influence on human relations theory, although in many cases it amounted simply to convincing managers that they should pay more attention to employees.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Managers who subscribe to Theory X tend to believe that people are naturally lazy and uncooperative and must be either punished or rewarded to be made productive.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Managers who are inclined to accept Theory Y tend to believe that people are naturally energetic, growth-oriented, self-motivated, and interested in being productive.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McGregor argued that Theory Y managers are more likely to have satisfied and motivated employees. Theory X and Y distinctions are somewhat simplistic and offer little concrete basis for action. Their value lies primarily in their ability to highlight and classify the behavior of managers in light of their attitudes toward employees.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val="825230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Employee behavior is the pattern of actions by the members of an organization that directly or indirectly influences the organization’s effectiveness. Some employee behaviors, called </a:t>
            </a:r>
            <a:r>
              <a:rPr lang="en-US" sz="1200" b="0" i="1" u="none" strike="noStrike" kern="1200" baseline="0" dirty="0" smtClean="0">
                <a:solidFill>
                  <a:schemeClr val="tx1"/>
                </a:solidFill>
                <a:latin typeface="+mn-lt"/>
                <a:ea typeface="+mn-ea"/>
                <a:cs typeface="Arial" charset="0"/>
              </a:rPr>
              <a:t>performance behaviors</a:t>
            </a:r>
            <a:r>
              <a:rPr lang="en-US" sz="1200" b="0" i="0" u="none" strike="noStrike" kern="1200" baseline="0" dirty="0" smtClean="0">
                <a:solidFill>
                  <a:schemeClr val="tx1"/>
                </a:solidFill>
                <a:latin typeface="+mn-lt"/>
                <a:ea typeface="+mn-ea"/>
                <a:cs typeface="Arial" charset="0"/>
              </a:rPr>
              <a:t>, directly contribute to productivity and performance.</a:t>
            </a:r>
          </a:p>
          <a:p>
            <a:endParaRPr lang="en-US" sz="1200" b="0" i="0" u="none" strike="noStrike" kern="1200" baseline="0" dirty="0" smtClean="0">
              <a:solidFill>
                <a:schemeClr val="tx1"/>
              </a:solidFill>
              <a:latin typeface="+mn-lt"/>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Organizational behavior: Other behaviors, referred to as </a:t>
            </a:r>
            <a:r>
              <a:rPr lang="en-US" sz="1200" b="0" i="1" u="none" strike="noStrike" kern="1200" baseline="0" dirty="0" smtClean="0">
                <a:solidFill>
                  <a:schemeClr val="tx1"/>
                </a:solidFill>
                <a:latin typeface="+mn-lt"/>
                <a:ea typeface="+mn-ea"/>
                <a:cs typeface="Arial" charset="0"/>
              </a:rPr>
              <a:t>organizational citizenship</a:t>
            </a:r>
            <a:r>
              <a:rPr lang="en-US" sz="1200" b="0" i="0" u="none" strike="noStrike" kern="1200" baseline="0" dirty="0" smtClean="0">
                <a:solidFill>
                  <a:schemeClr val="tx1"/>
                </a:solidFill>
                <a:latin typeface="+mn-lt"/>
                <a:ea typeface="+mn-ea"/>
                <a:cs typeface="Arial" charset="0"/>
              </a:rPr>
              <a:t>, provide positive benefits to the organization but in more indirect ways.</a:t>
            </a:r>
            <a:endParaRPr lang="en-US" dirty="0" smtClean="0"/>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val="26877775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Psychologist Abraham Maslow’s hierarchy of human needs model proposed that people have several  different needs that they attempt to satisfy in their work. Maslow classified these needs into five basic types and suggested that they be arranged in the hierarchy of importance, as shown in Figure  8.3. According to Maslow, needs are hierarchical because lower-level needs must be met before a person will try to satisfy higher-level needs.</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Expectancy theory suggests that people are motivated to work toward rewards that they want and that they believe they have a reasonable chance—or expectancy—of obtaining. A reward that seems out of reach is likely to be undesirable even if it is intrinsically positive..</a:t>
            </a:r>
          </a:p>
          <a:p>
            <a:endParaRPr lang="en-US" sz="1200" b="0" i="0" u="none" strike="noStrike" kern="1200" baseline="0" dirty="0" smtClean="0">
              <a:solidFill>
                <a:schemeClr val="tx1"/>
              </a:solidFill>
              <a:latin typeface="+mn-lt"/>
              <a:ea typeface="+mn-ea"/>
              <a:cs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Equity theory focuses on social comparisons, people evaluating their treatment by the organization relative to the treatment of others. This approach holds that people begin by analyzing inputs (what they contribute to their jobs in terms of time, effort, education, experience) relative to outputs (what they receive in return—salary, benefits, recognition, security). This comparison is similar to the psychological contract.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Equity theory focuses on social comparisons, people evaluating their treatment by the organization relative to the treatment of others. This approach holds that people begin by analyzing inputs (what they contribute to their jobs in terms of time, effort, education, experience) relative to outputs (what they receive in return—salary, benefits, recognition, security). This comparison is similar to the psychological contract.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25</a:t>
            </a:fld>
            <a:endParaRPr lang="en-US" dirty="0"/>
          </a:p>
        </p:txBody>
      </p:sp>
    </p:spTree>
    <p:extLst>
      <p:ext uri="{BB962C8B-B14F-4D97-AF65-F5344CB8AC3E}">
        <p14:creationId xmlns:p14="http://schemas.microsoft.com/office/powerpoint/2010/main" val="440754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Positive reinforcement is used when a company or manager provides a reward when employees exhibit desired behaviors, such as working hard, helping others, and so forth. When rewards are tied directly to performance, they serve as positive reinforcement.</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Punishment is designed to change behavior by presenting people with unpleasant consequences if they exhibit undesired behaviors. Employees who are repeatedly late for work, for example, may be suspended or have their pay docked.</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26</a:t>
            </a:fld>
            <a:endParaRPr lang="en-US" dirty="0"/>
          </a:p>
        </p:txBody>
      </p:sp>
    </p:spTree>
    <p:extLst>
      <p:ext uri="{BB962C8B-B14F-4D97-AF65-F5344CB8AC3E}">
        <p14:creationId xmlns:p14="http://schemas.microsoft.com/office/powerpoint/2010/main" val="42294814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27</a:t>
            </a:fld>
            <a:endParaRPr lang="en-US" dirty="0"/>
          </a:p>
        </p:txBody>
      </p:sp>
    </p:spTree>
    <p:extLst>
      <p:ext uri="{BB962C8B-B14F-4D97-AF65-F5344CB8AC3E}">
        <p14:creationId xmlns:p14="http://schemas.microsoft.com/office/powerpoint/2010/main" val="25690984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Performance goals are also commonly used to direct and motivate behavior. The most frequent method for setting performance goals is called management by objectives (MBO)</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which is a system of collaborative goal setting that extends from the top of an organization to the bottom.</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participative management and empowerment</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employees are given a voice in how they do their jobs and in how the company is managed; they become empowered to take greater responsibility for their own performance. Not surprisingly, participation and empowerment often makes employees feel more committed to organizational goals they have helped to shape.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enrichment is designed to add one or more motivating factors to job activities. For example, </a:t>
            </a:r>
            <a:r>
              <a:rPr lang="en-US" sz="1200" b="0" i="1" u="none" strike="noStrike" kern="1200" baseline="0" dirty="0" smtClean="0">
                <a:solidFill>
                  <a:schemeClr val="tx1"/>
                </a:solidFill>
                <a:latin typeface="+mn-lt"/>
                <a:ea typeface="+mn-ea"/>
                <a:cs typeface="Arial" charset="0"/>
              </a:rPr>
              <a:t>job rotation </a:t>
            </a:r>
            <a:r>
              <a:rPr lang="en-US" sz="1200" b="0" i="0" u="none" strike="noStrike" kern="1200" baseline="0" dirty="0" smtClean="0">
                <a:solidFill>
                  <a:schemeClr val="tx1"/>
                </a:solidFill>
                <a:latin typeface="+mn-lt"/>
                <a:ea typeface="+mn-ea"/>
                <a:cs typeface="Arial" charset="0"/>
              </a:rPr>
              <a:t>programs expand growth opportunities by rotating employees through various positions in the same firm. Workers gain not only new skills but also broader overviews of their work and</a:t>
            </a:r>
          </a:p>
          <a:p>
            <a:r>
              <a:rPr lang="en-US" sz="1200" b="0" i="0" u="none" strike="noStrike" kern="1200" baseline="0" dirty="0" smtClean="0">
                <a:solidFill>
                  <a:schemeClr val="tx1"/>
                </a:solidFill>
                <a:latin typeface="+mn-lt"/>
                <a:ea typeface="+mn-ea"/>
                <a:cs typeface="Arial" charset="0"/>
              </a:rPr>
              <a:t>their organization.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Job redesign acknowledges that different people want different things from their jobs. By restructuring work to achieve a more satisfactory fit between workers and their jobs, job redesign can motivate individuals with strong needs for career growth or achievement. Job redesign is usually implemented in one of three ways: through </a:t>
            </a:r>
            <a:r>
              <a:rPr lang="en-US" sz="1200" b="0" i="1" u="none" strike="noStrike" kern="1200" baseline="0" dirty="0" smtClean="0">
                <a:solidFill>
                  <a:schemeClr val="tx1"/>
                </a:solidFill>
                <a:latin typeface="+mn-lt"/>
                <a:ea typeface="+mn-ea"/>
                <a:cs typeface="Arial" charset="0"/>
              </a:rPr>
              <a:t>combining tasks, forming natural work groups</a:t>
            </a:r>
            <a:r>
              <a:rPr lang="en-US" sz="1200" b="0" i="0" u="none" strike="noStrike" kern="1200" baseline="0" dirty="0" smtClean="0">
                <a:solidFill>
                  <a:schemeClr val="tx1"/>
                </a:solidFill>
                <a:latin typeface="+mn-lt"/>
                <a:ea typeface="+mn-ea"/>
                <a:cs typeface="Arial" charset="0"/>
              </a:rPr>
              <a:t>, or </a:t>
            </a:r>
            <a:r>
              <a:rPr lang="en-US" sz="1200" b="0" i="1" u="none" strike="noStrike" kern="1200" baseline="0" dirty="0" smtClean="0">
                <a:solidFill>
                  <a:schemeClr val="tx1"/>
                </a:solidFill>
                <a:latin typeface="+mn-lt"/>
                <a:ea typeface="+mn-ea"/>
                <a:cs typeface="Arial" charset="0"/>
              </a:rPr>
              <a:t>establishing client relationships</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30</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Arial" charset="0"/>
              </a:rPr>
              <a:t>Counterproductive behaviors </a:t>
            </a:r>
            <a:r>
              <a:rPr lang="en-US" sz="1200" b="0" i="0" u="none" strike="noStrike" kern="1200" baseline="0" dirty="0" smtClean="0">
                <a:solidFill>
                  <a:schemeClr val="tx1"/>
                </a:solidFill>
                <a:latin typeface="+mn-lt"/>
                <a:ea typeface="+mn-ea"/>
                <a:cs typeface="Arial" charset="0"/>
              </a:rPr>
              <a:t>detract from performance and actually cost the organization. Let’s look at each of these types of behavior in a bit more detail.</a:t>
            </a:r>
            <a:endParaRPr lang="en-US" altLang="en-US" b="1" dirty="0" smtClean="0"/>
          </a:p>
          <a:p>
            <a:endParaRPr lang="en-US" altLang="en-US" b="1" dirty="0" smtClean="0"/>
          </a:p>
          <a:p>
            <a:r>
              <a:rPr lang="en-US" altLang="en-US" b="1" dirty="0" smtClean="0"/>
              <a:t>Absenteeism - </a:t>
            </a:r>
            <a:r>
              <a:rPr lang="en-US" altLang="en-US" dirty="0" smtClean="0"/>
              <a:t>when an employee does not show up for work.</a:t>
            </a:r>
          </a:p>
          <a:p>
            <a:r>
              <a:rPr lang="en-US" altLang="en-US" b="1" dirty="0" smtClean="0"/>
              <a:t>Turnover - </a:t>
            </a:r>
            <a:r>
              <a:rPr lang="en-US" altLang="en-US" dirty="0" smtClean="0"/>
              <a:t>annual percentage of an organization’s workforce that leaves and must be replaced.</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enrichment is designed to add one or more motivating factors to job activities. For example, </a:t>
            </a:r>
            <a:r>
              <a:rPr lang="en-US" sz="1200" b="0" i="1" u="none" strike="noStrike" kern="1200" baseline="0" dirty="0" smtClean="0">
                <a:solidFill>
                  <a:schemeClr val="tx1"/>
                </a:solidFill>
                <a:latin typeface="+mn-lt"/>
                <a:ea typeface="+mn-ea"/>
                <a:cs typeface="Arial" charset="0"/>
              </a:rPr>
              <a:t>job rotation </a:t>
            </a:r>
            <a:r>
              <a:rPr lang="en-US" sz="1200" b="0" i="0" u="none" strike="noStrike" kern="1200" baseline="0" dirty="0" smtClean="0">
                <a:solidFill>
                  <a:schemeClr val="tx1"/>
                </a:solidFill>
                <a:latin typeface="+mn-lt"/>
                <a:ea typeface="+mn-ea"/>
                <a:cs typeface="Arial" charset="0"/>
              </a:rPr>
              <a:t>programs expand growth opportunities by rotating employees through various positions in the same firm. Workers gain not only new skills but also broader overviews of their work and</a:t>
            </a:r>
          </a:p>
          <a:p>
            <a:r>
              <a:rPr lang="en-US" sz="1200" b="0" i="0" u="none" strike="noStrike" kern="1200" baseline="0" dirty="0" smtClean="0">
                <a:solidFill>
                  <a:schemeClr val="tx1"/>
                </a:solidFill>
                <a:latin typeface="+mn-lt"/>
                <a:ea typeface="+mn-ea"/>
                <a:cs typeface="Arial" charset="0"/>
              </a:rPr>
              <a:t>their organization.</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Job redesign acknowledges that different people want different things from their jobs. By restructuring work to achieve a more satisfactory fit between workers and their jobs, job redesign can motivate individuals with strong needs for career growth or achievement. Job redesign is usually implemented in one of three ways: through </a:t>
            </a:r>
            <a:r>
              <a:rPr lang="en-US" sz="1200" b="0" i="1" u="none" strike="noStrike" kern="1200" baseline="0" dirty="0" smtClean="0">
                <a:solidFill>
                  <a:schemeClr val="tx1"/>
                </a:solidFill>
                <a:latin typeface="+mn-lt"/>
                <a:ea typeface="+mn-ea"/>
                <a:cs typeface="Arial" charset="0"/>
              </a:rPr>
              <a:t>combining tasks, forming natural work groups</a:t>
            </a:r>
            <a:r>
              <a:rPr lang="en-US" sz="1200" b="0" i="0" u="none" strike="noStrike" kern="1200" baseline="0" dirty="0" smtClean="0">
                <a:solidFill>
                  <a:schemeClr val="tx1"/>
                </a:solidFill>
                <a:latin typeface="+mn-lt"/>
                <a:ea typeface="+mn-ea"/>
                <a:cs typeface="Arial" charset="0"/>
              </a:rPr>
              <a:t>, or </a:t>
            </a:r>
            <a:r>
              <a:rPr lang="en-US" sz="1200" b="0" i="1" u="none" strike="noStrike" kern="1200" baseline="0" dirty="0" smtClean="0">
                <a:solidFill>
                  <a:schemeClr val="tx1"/>
                </a:solidFill>
                <a:latin typeface="+mn-lt"/>
                <a:ea typeface="+mn-ea"/>
                <a:cs typeface="Arial" charset="0"/>
              </a:rPr>
              <a:t>establishing client relationships</a:t>
            </a:r>
            <a:r>
              <a:rPr lang="en-US" sz="1200" b="0" i="0" u="none" strike="noStrike" kern="1200" baseline="0" dirty="0" smtClean="0">
                <a:solidFill>
                  <a:schemeClr val="tx1"/>
                </a:solidFill>
                <a:latin typeface="+mn-lt"/>
                <a:ea typeface="+mn-ea"/>
                <a:cs typeface="Arial" charset="0"/>
              </a:rPr>
              <a: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31</a:t>
            </a:fld>
            <a:endParaRPr lang="en-US" dirty="0"/>
          </a:p>
        </p:txBody>
      </p:sp>
    </p:spTree>
    <p:extLst>
      <p:ext uri="{BB962C8B-B14F-4D97-AF65-F5344CB8AC3E}">
        <p14:creationId xmlns:p14="http://schemas.microsoft.com/office/powerpoint/2010/main" val="2276296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job of combining tasks involves enlarging jobs and increasing their variety to make employees feel that their work is more meaningful. In turn, employees become more motivated.</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People who do different jobs on the same projects are candidates for natural work groups. These groups are formed to help employees see the place and importance of their jobs in the total structure of the firm.</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Establishing client relationships means letting employees interact with customers. This approach increases job variety. It gives workers both a greater sense of control and more feedback about performance than they get when their jobs are not highly interactive.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32</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Job sharing usually benefits both employees and employers. Employees, for instance, tend to appreciate the organization’s attention to their personal needs. At the same time, the company can reduce turnover and save on the cost of benefits.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Flextime programs allow people to choose their working hours by adjusting a standard work schedule on a daily or weekly basis. There are limits to flextime.</a:t>
            </a:r>
          </a:p>
          <a:p>
            <a:endParaRPr lang="en-US" sz="1200" b="0" i="0" u="none" strike="noStrike" kern="1200" baseline="0" dirty="0" smtClean="0">
              <a:solidFill>
                <a:schemeClr val="tx1"/>
              </a:solidFill>
              <a:latin typeface="+mn-lt"/>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mn-ea"/>
                <a:cs typeface="Arial" charset="0"/>
              </a:rPr>
              <a:t>A rapidly growing number of U.S. workers do a significant portion of their work via telecommuting</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performing some or all of a job away from standard office settings. Working from a home office outfitted with a PC, high-speed Internet, and a company intranet connection, telecommuters can keep abreast of everything going on at the office.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33</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Personality is the relatively stable set of psychological attributes that distinguish one person from another. In recent years, researchers have identified five fundamental traits that are especially relevant to organizations. These are commonly called the “</a:t>
            </a:r>
            <a:r>
              <a:rPr lang="en-US" sz="1200" b="0" i="1" u="none" strike="noStrike" kern="1200" baseline="0" dirty="0" smtClean="0">
                <a:solidFill>
                  <a:schemeClr val="tx1"/>
                </a:solidFill>
                <a:latin typeface="+mn-lt"/>
                <a:ea typeface="+mn-ea"/>
                <a:cs typeface="Arial" charset="0"/>
              </a:rPr>
              <a:t>big five” personality traits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“Big Five” Personality Traits The “big five” personality traits are shown in Figure 8.1 and can be summarized as follows.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b="0" i="1" u="none" strike="noStrike" kern="1200" baseline="0" dirty="0" smtClean="0">
                <a:solidFill>
                  <a:schemeClr val="tx1"/>
                </a:solidFill>
                <a:latin typeface="+mn-lt"/>
                <a:ea typeface="+mn-ea"/>
                <a:cs typeface="Arial" charset="0"/>
              </a:rPr>
              <a:t>Agreeableness </a:t>
            </a:r>
            <a:r>
              <a:rPr lang="en-US" sz="1200" b="0" i="0" u="none" strike="noStrike" kern="1200" baseline="0" dirty="0" smtClean="0">
                <a:solidFill>
                  <a:schemeClr val="tx1"/>
                </a:solidFill>
                <a:latin typeface="+mn-lt"/>
                <a:ea typeface="+mn-ea"/>
                <a:cs typeface="Arial" charset="0"/>
              </a:rPr>
              <a:t>is a person’s ability to get along with others. </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Conscientiousness </a:t>
            </a:r>
            <a:r>
              <a:rPr lang="en-US" sz="1200" b="0" i="0" u="none" strike="noStrike" kern="1200" baseline="0" dirty="0" smtClean="0">
                <a:solidFill>
                  <a:schemeClr val="tx1"/>
                </a:solidFill>
                <a:latin typeface="+mn-lt"/>
                <a:ea typeface="+mn-ea"/>
                <a:cs typeface="Arial" charset="0"/>
              </a:rPr>
              <a:t>in this context refers to the individual’s persistence, dependableness, and orderliness. </a:t>
            </a:r>
            <a:r>
              <a:rPr lang="en-US" sz="1200" b="0" i="1" u="none" strike="noStrike" kern="1200" baseline="0" dirty="0" smtClean="0">
                <a:solidFill>
                  <a:schemeClr val="tx1"/>
                </a:solidFill>
                <a:latin typeface="+mn-lt"/>
                <a:ea typeface="+mn-ea"/>
                <a:cs typeface="Arial" charset="0"/>
              </a:rPr>
              <a:t>Highly conscientious </a:t>
            </a:r>
            <a:r>
              <a:rPr lang="en-US" sz="1200" b="0" i="0" u="none" strike="noStrike" kern="1200" baseline="0" dirty="0" smtClean="0">
                <a:solidFill>
                  <a:schemeClr val="tx1"/>
                </a:solidFill>
                <a:latin typeface="+mn-lt"/>
                <a:ea typeface="+mn-ea"/>
                <a:cs typeface="Arial" charset="0"/>
              </a:rPr>
              <a:t>people tend to focus on relatively few tasks at one time; as a result, they are likely to be organized, systematic, careful, thorough, responsible, and self-disciplined. </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Emotionality </a:t>
            </a:r>
            <a:r>
              <a:rPr lang="en-US" sz="1200" b="0" i="0" u="none" strike="noStrike" kern="1200" baseline="0" dirty="0" smtClean="0">
                <a:solidFill>
                  <a:schemeClr val="tx1"/>
                </a:solidFill>
                <a:latin typeface="+mn-lt"/>
                <a:ea typeface="+mn-ea"/>
                <a:cs typeface="Arial" charset="0"/>
              </a:rPr>
              <a:t>refers to the degree to which people tend to be positive or negative in their outlook and behaviors toward others. People with </a:t>
            </a:r>
            <a:r>
              <a:rPr lang="en-US" sz="1200" b="0" i="1" u="none" strike="noStrike" kern="1200" baseline="0" dirty="0" smtClean="0">
                <a:solidFill>
                  <a:schemeClr val="tx1"/>
                </a:solidFill>
                <a:latin typeface="+mn-lt"/>
                <a:ea typeface="+mn-ea"/>
                <a:cs typeface="Arial" charset="0"/>
              </a:rPr>
              <a:t>positive </a:t>
            </a:r>
            <a:r>
              <a:rPr lang="en-US" sz="1200" b="0" i="0" u="none" strike="noStrike" kern="1200" baseline="0" dirty="0" smtClean="0">
                <a:solidFill>
                  <a:schemeClr val="tx1"/>
                </a:solidFill>
                <a:latin typeface="+mn-lt"/>
                <a:ea typeface="+mn-ea"/>
                <a:cs typeface="Arial" charset="0"/>
              </a:rPr>
              <a:t>emotionality are relatively poised, calm, resilient, and secure; people with negative emotionality are more excitable, insecure, reactive, and subject to mood swings.</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Extraversion </a:t>
            </a:r>
            <a:r>
              <a:rPr lang="en-US" sz="1200" b="0" i="0" u="none" strike="noStrike" kern="1200" baseline="0" dirty="0" smtClean="0">
                <a:solidFill>
                  <a:schemeClr val="tx1"/>
                </a:solidFill>
                <a:latin typeface="+mn-lt"/>
                <a:ea typeface="+mn-ea"/>
                <a:cs typeface="Arial" charset="0"/>
              </a:rPr>
              <a:t>refers to a person’s comfort level with relationships. </a:t>
            </a:r>
            <a:r>
              <a:rPr lang="en-US" sz="1200" b="0" i="1" u="none" strike="noStrike" kern="1200" baseline="0" dirty="0" smtClean="0">
                <a:solidFill>
                  <a:schemeClr val="tx1"/>
                </a:solidFill>
                <a:latin typeface="+mn-lt"/>
                <a:ea typeface="+mn-ea"/>
                <a:cs typeface="Arial" charset="0"/>
              </a:rPr>
              <a:t>Extroverts  </a:t>
            </a:r>
            <a:r>
              <a:rPr lang="en-US" sz="1200" b="0" i="0" u="none" strike="noStrike" kern="1200" baseline="0" dirty="0" smtClean="0">
                <a:solidFill>
                  <a:schemeClr val="tx1"/>
                </a:solidFill>
                <a:latin typeface="+mn-lt"/>
                <a:ea typeface="+mn-ea"/>
                <a:cs typeface="Arial" charset="0"/>
              </a:rPr>
              <a:t>are sociable, talkative, assertive, and open to establishing new relationships. </a:t>
            </a:r>
            <a:r>
              <a:rPr lang="en-US" sz="1200" b="0" i="1" u="none" strike="noStrike" kern="1200" baseline="0" dirty="0" smtClean="0">
                <a:solidFill>
                  <a:schemeClr val="tx1"/>
                </a:solidFill>
                <a:latin typeface="+mn-lt"/>
                <a:ea typeface="+mn-ea"/>
                <a:cs typeface="Arial" charset="0"/>
              </a:rPr>
              <a:t>Introverts </a:t>
            </a:r>
            <a:r>
              <a:rPr lang="en-US" sz="1200" b="0" i="0" u="none" strike="noStrike" kern="1200" baseline="0" dirty="0" smtClean="0">
                <a:solidFill>
                  <a:schemeClr val="tx1"/>
                </a:solidFill>
                <a:latin typeface="+mn-lt"/>
                <a:ea typeface="+mn-ea"/>
                <a:cs typeface="Arial" charset="0"/>
              </a:rPr>
              <a:t>are much less sociable, talkative, and assertive, and more reluctant to begin new relationships.</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Openness </a:t>
            </a:r>
            <a:r>
              <a:rPr lang="en-US" sz="1200" b="0" i="0" u="none" strike="noStrike" kern="1200" baseline="0" dirty="0" smtClean="0">
                <a:solidFill>
                  <a:schemeClr val="tx1"/>
                </a:solidFill>
                <a:latin typeface="+mn-lt"/>
                <a:ea typeface="+mn-ea"/>
                <a:cs typeface="Arial" charset="0"/>
              </a:rPr>
              <a:t>reflects how open or rigid a person is in terms of his or her beliefs. People with </a:t>
            </a:r>
            <a:r>
              <a:rPr lang="en-US" sz="1200" b="0" i="1" u="none" strike="noStrike" kern="1200" baseline="0" dirty="0" smtClean="0">
                <a:solidFill>
                  <a:schemeClr val="tx1"/>
                </a:solidFill>
                <a:latin typeface="+mn-lt"/>
                <a:ea typeface="+mn-ea"/>
                <a:cs typeface="Arial" charset="0"/>
              </a:rPr>
              <a:t>high </a:t>
            </a:r>
            <a:r>
              <a:rPr lang="en-US" sz="1200" b="0" i="0" u="none" strike="noStrike" kern="1200" baseline="0" dirty="0" smtClean="0">
                <a:solidFill>
                  <a:schemeClr val="tx1"/>
                </a:solidFill>
                <a:latin typeface="+mn-lt"/>
                <a:ea typeface="+mn-ea"/>
                <a:cs typeface="Arial" charset="0"/>
              </a:rPr>
              <a:t>levels of openness are curious and willing to listen to new ideas and to change their own ideas, beliefs, and attitudes in response to new information. People with </a:t>
            </a:r>
            <a:r>
              <a:rPr lang="en-US" sz="1200" b="0" i="1" u="none" strike="noStrike" kern="1200" baseline="0" dirty="0" smtClean="0">
                <a:solidFill>
                  <a:schemeClr val="tx1"/>
                </a:solidFill>
                <a:latin typeface="+mn-lt"/>
                <a:ea typeface="+mn-ea"/>
                <a:cs typeface="Arial" charset="0"/>
              </a:rPr>
              <a:t>low </a:t>
            </a:r>
            <a:r>
              <a:rPr lang="en-US" sz="1200" b="0" i="0" u="none" strike="noStrike" kern="1200" baseline="0" dirty="0" smtClean="0">
                <a:solidFill>
                  <a:schemeClr val="tx1"/>
                </a:solidFill>
                <a:latin typeface="+mn-lt"/>
                <a:ea typeface="+mn-ea"/>
                <a:cs typeface="Arial" charset="0"/>
              </a:rPr>
              <a:t>levels of openness tend to be less receptive to new ideas and less willing to change their minds.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concept of emotional intelligence has been identified in recent years and also provides some interesting insights into personality. Emotional intelligence</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or emotional quotient (EQ)</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refers to the extent to which people are self-aware, can manage their emotions, can motivate themselves, express empathy for others, and possess social skills.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baseline="0" dirty="0" smtClean="0">
                <a:solidFill>
                  <a:schemeClr val="tx1"/>
                </a:solidFill>
                <a:latin typeface="+mn-lt"/>
                <a:ea typeface="+mn-ea"/>
                <a:cs typeface="Arial" charset="0"/>
              </a:rPr>
              <a:t>Self-awareness </a:t>
            </a:r>
            <a:r>
              <a:rPr lang="en-US" sz="1200" b="0" i="0" u="none" strike="noStrike" kern="1200" baseline="0" dirty="0" smtClean="0">
                <a:solidFill>
                  <a:schemeClr val="tx1"/>
                </a:solidFill>
                <a:latin typeface="+mn-lt"/>
                <a:ea typeface="+mn-ea"/>
                <a:cs typeface="Arial" charset="0"/>
              </a:rPr>
              <a:t>refers to a person’s capacity for being aware of how they are feeling. In general, more self-awareness allows people to more effectively guide their own lives and behaviors.</a:t>
            </a:r>
          </a:p>
          <a:p>
            <a:r>
              <a:rPr lang="en-US" sz="1200" b="0" i="0" u="none" strike="noStrike" kern="1200" baseline="0" dirty="0" smtClean="0">
                <a:solidFill>
                  <a:schemeClr val="tx1"/>
                </a:solidFill>
                <a:latin typeface="+mn-lt"/>
                <a:ea typeface="+mn-ea"/>
                <a:cs typeface="Arial" charset="0"/>
              </a:rPr>
              <a:t/>
            </a:r>
            <a:br>
              <a:rPr lang="en-US" sz="1200" b="0" i="0" u="none" strike="noStrike" kern="1200" baseline="0" dirty="0" smtClean="0">
                <a:solidFill>
                  <a:schemeClr val="tx1"/>
                </a:solidFill>
                <a:latin typeface="+mn-lt"/>
                <a:ea typeface="+mn-ea"/>
                <a:cs typeface="Arial" charset="0"/>
              </a:rPr>
            </a:br>
            <a:r>
              <a:rPr lang="en-US" sz="1200" b="0" i="1" u="none" strike="noStrike" kern="1200" baseline="0" dirty="0" smtClean="0">
                <a:solidFill>
                  <a:schemeClr val="tx1"/>
                </a:solidFill>
                <a:latin typeface="+mn-lt"/>
                <a:ea typeface="+mn-ea"/>
                <a:cs typeface="Arial" charset="0"/>
              </a:rPr>
              <a:t>Managing emotions </a:t>
            </a:r>
            <a:r>
              <a:rPr lang="en-US" sz="1200" b="0" i="0" u="none" strike="noStrike" kern="1200" baseline="0" dirty="0" smtClean="0">
                <a:solidFill>
                  <a:schemeClr val="tx1"/>
                </a:solidFill>
                <a:latin typeface="+mn-lt"/>
                <a:ea typeface="+mn-ea"/>
                <a:cs typeface="Arial" charset="0"/>
              </a:rPr>
              <a:t>refers to a person’s capacities to balance anxiety, fear, and anger so that they do not overly interfere with getting things accomplished.</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Motivating oneself </a:t>
            </a:r>
            <a:r>
              <a:rPr lang="en-US" sz="1200" b="0" i="0" u="none" strike="noStrike" kern="1200" baseline="0" dirty="0" smtClean="0">
                <a:solidFill>
                  <a:schemeClr val="tx1"/>
                </a:solidFill>
                <a:latin typeface="+mn-lt"/>
                <a:ea typeface="+mn-ea"/>
                <a:cs typeface="Arial" charset="0"/>
              </a:rPr>
              <a:t>is a person’s ability to remain optimistic and to continue striving in the face of setbacks, barriers, and failure.</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Empathy </a:t>
            </a:r>
            <a:r>
              <a:rPr lang="en-US" sz="1200" b="0" i="0" u="none" strike="noStrike" kern="1200" baseline="0" dirty="0" smtClean="0">
                <a:solidFill>
                  <a:schemeClr val="tx1"/>
                </a:solidFill>
                <a:latin typeface="+mn-lt"/>
                <a:ea typeface="+mn-ea"/>
                <a:cs typeface="Arial" charset="0"/>
              </a:rPr>
              <a:t>is a person’s ability to understand how others are feeling even without being explicitly told.</a:t>
            </a:r>
          </a:p>
          <a:p>
            <a:endParaRPr lang="en-US" sz="1200" b="0" i="0" u="none" strike="noStrike" kern="1200" baseline="0" dirty="0" smtClean="0">
              <a:solidFill>
                <a:schemeClr val="tx1"/>
              </a:solidFill>
              <a:latin typeface="+mn-lt"/>
              <a:ea typeface="+mn-ea"/>
              <a:cs typeface="Arial" charset="0"/>
            </a:endParaRPr>
          </a:p>
          <a:p>
            <a:r>
              <a:rPr lang="en-US" sz="1200" b="0" i="1" u="none" strike="noStrike" kern="1200" baseline="0" dirty="0" smtClean="0">
                <a:solidFill>
                  <a:schemeClr val="tx1"/>
                </a:solidFill>
                <a:latin typeface="+mn-lt"/>
                <a:ea typeface="+mn-ea"/>
                <a:cs typeface="Arial" charset="0"/>
              </a:rPr>
              <a:t>Social skills </a:t>
            </a:r>
            <a:r>
              <a:rPr lang="en-US" sz="1200" b="0" i="0" u="none" strike="noStrike" kern="1200" baseline="0" dirty="0" smtClean="0">
                <a:solidFill>
                  <a:schemeClr val="tx1"/>
                </a:solidFill>
                <a:latin typeface="+mn-lt"/>
                <a:ea typeface="+mn-ea"/>
                <a:cs typeface="Arial" charset="0"/>
              </a:rPr>
              <a:t>help people get along with others and establish positive relationships.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Cognition is the knowledge a person presumes to have about something. You may believe you like a class because the textbook is excellent, the class meets at your favorite time, the instructor is outstanding, and the workload is light. This “knowledge” may be true, partially true, or totally false.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A person’s affect is his or her feelings toward something. In many ways, affect is similar to emotion; it is something over which we have little or no conscious control.</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Intention guides a person’s behavior. If you like your instructor, you may intend to take another class from him or her next semester. Intentions are not always translated into actual behavior, however.</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When two sets of cognitions or perceptions are contradictory or incongruent, a person experiences a level of conflict and anxiety called cognitive dissonance</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Cognitive dissonance also occurs when people behave in a fashion that is inconsistent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8-</a:t>
            </a:r>
            <a:fld id="{D7E078EF-7339-4393-BEC6-515371D96D05}" type="slidenum">
              <a:rPr lang="en-US" sz="1200" b="1">
                <a:solidFill>
                  <a:schemeClr val="bg1"/>
                </a:solidFill>
              </a:rPr>
              <a:pPr eaLnBrk="0" hangingPunct="0">
                <a:spcBef>
                  <a:spcPct val="50000"/>
                </a:spcBef>
              </a:pPr>
              <a:t>‹#›</a:t>
            </a:fld>
            <a:r>
              <a:rPr lang="en-US" sz="1200" b="1" dirty="0">
                <a:solidFill>
                  <a:schemeClr val="bg1"/>
                </a:solidFill>
              </a:rPr>
              <a:t> </a:t>
            </a:r>
          </a:p>
        </p:txBody>
      </p:sp>
      <p:pic>
        <p:nvPicPr>
          <p:cNvPr id="112652" name="Picture 12" descr="disclaimer"/>
          <p:cNvPicPr>
            <a:picLocks noChangeAspect="1" noChangeArrowheads="1"/>
          </p:cNvPicPr>
          <p:nvPr/>
        </p:nvPicPr>
        <p:blipFill>
          <a:blip r:embed="rId13"/>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b="1" dirty="0"/>
              <a:t>Employee Behavior and Motivation</a:t>
            </a:r>
            <a:endParaRPr lang="en-US" sz="4000" dirty="0"/>
          </a:p>
        </p:txBody>
      </p:sp>
      <p:sp>
        <p:nvSpPr>
          <p:cNvPr id="2" name="TextBox 1"/>
          <p:cNvSpPr txBox="1"/>
          <p:nvPr/>
        </p:nvSpPr>
        <p:spPr>
          <a:xfrm>
            <a:off x="6858000" y="4840069"/>
            <a:ext cx="441146" cy="646331"/>
          </a:xfrm>
          <a:prstGeom prst="rect">
            <a:avLst/>
          </a:prstGeom>
          <a:noFill/>
        </p:spPr>
        <p:txBody>
          <a:bodyPr wrap="none" rtlCol="0">
            <a:spAutoFit/>
          </a:bodyPr>
          <a:lstStyle/>
          <a:p>
            <a:r>
              <a:rPr lang="en-US" sz="3600" b="1" dirty="0" smtClean="0">
                <a:solidFill>
                  <a:srgbClr val="CC0000"/>
                </a:solidFill>
              </a:rPr>
              <a:t>8</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600" b="1" dirty="0" smtClean="0">
                <a:solidFill>
                  <a:srgbClr val="FF0000"/>
                </a:solidFill>
              </a:rPr>
              <a:t>Attitudes at work</a:t>
            </a:r>
            <a:endParaRPr lang="en-US" sz="36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400" b="1" dirty="0">
                <a:solidFill>
                  <a:srgbClr val="FF0000"/>
                </a:solidFill>
              </a:rPr>
              <a:t>Attitudes </a:t>
            </a:r>
          </a:p>
          <a:p>
            <a:pPr lvl="1">
              <a:defRPr/>
            </a:pPr>
            <a:r>
              <a:rPr lang="en-US" sz="2400" dirty="0"/>
              <a:t>a person’s beliefs and feelings about specific ideas, situations, or </a:t>
            </a:r>
            <a:r>
              <a:rPr lang="en-US" sz="2400" dirty="0" smtClean="0"/>
              <a:t>people.</a:t>
            </a:r>
          </a:p>
          <a:p>
            <a:pPr lvl="1">
              <a:defRPr/>
            </a:pPr>
            <a:r>
              <a:rPr lang="en-US" sz="2400" dirty="0"/>
              <a:t>People’s attitudes affect their behavior in organizations.</a:t>
            </a:r>
          </a:p>
          <a:p>
            <a:pPr>
              <a:lnSpc>
                <a:spcPct val="50000"/>
              </a:lnSpc>
            </a:pPr>
            <a:endParaRPr lang="en-US" sz="2400" b="1" dirty="0" smtClean="0"/>
          </a:p>
          <a:p>
            <a:r>
              <a:rPr lang="en-US" sz="2400" b="1" dirty="0" smtClean="0">
                <a:solidFill>
                  <a:srgbClr val="FF0000"/>
                </a:solidFill>
              </a:rPr>
              <a:t>Attitude structure</a:t>
            </a:r>
          </a:p>
          <a:p>
            <a:pPr lvl="1">
              <a:defRPr/>
            </a:pPr>
            <a:r>
              <a:rPr lang="en-US" sz="2400" b="1" dirty="0">
                <a:solidFill>
                  <a:srgbClr val="0000FF"/>
                </a:solidFill>
              </a:rPr>
              <a:t>Cognition</a:t>
            </a:r>
            <a:r>
              <a:rPr lang="en-US" sz="2400" dirty="0"/>
              <a:t>: the knowledge a person presumes to have about something.</a:t>
            </a:r>
          </a:p>
          <a:p>
            <a:pPr lvl="1">
              <a:defRPr/>
            </a:pPr>
            <a:r>
              <a:rPr lang="en-US" sz="2400" b="1" dirty="0">
                <a:solidFill>
                  <a:srgbClr val="0000FF"/>
                </a:solidFill>
              </a:rPr>
              <a:t>Affect</a:t>
            </a:r>
            <a:r>
              <a:rPr lang="en-US" sz="2400" dirty="0"/>
              <a:t>: a person’s feelings toward something</a:t>
            </a:r>
          </a:p>
          <a:p>
            <a:pPr lvl="1">
              <a:defRPr/>
            </a:pPr>
            <a:r>
              <a:rPr lang="en-US" sz="2400" b="1" dirty="0">
                <a:solidFill>
                  <a:srgbClr val="0000FF"/>
                </a:solidFill>
              </a:rPr>
              <a:t>Intention</a:t>
            </a:r>
            <a:r>
              <a:rPr lang="en-US" sz="2400" dirty="0"/>
              <a:t>: part of an attitude that guides a person’s behavior.</a:t>
            </a:r>
          </a:p>
        </p:txBody>
      </p:sp>
    </p:spTree>
    <p:extLst>
      <p:ext uri="{BB962C8B-B14F-4D97-AF65-F5344CB8AC3E}">
        <p14:creationId xmlns:p14="http://schemas.microsoft.com/office/powerpoint/2010/main" val="4056352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Attitudes at Work</a:t>
            </a:r>
            <a:endParaRPr lang="en-US" sz="3200" dirty="0" smtClean="0">
              <a:latin typeface="Calibri" pitchFamily="34" charset="0"/>
            </a:endParaRPr>
          </a:p>
        </p:txBody>
      </p:sp>
      <p:sp>
        <p:nvSpPr>
          <p:cNvPr id="158723" name="Rectangle 3"/>
          <p:cNvSpPr>
            <a:spLocks noGrp="1"/>
          </p:cNvSpPr>
          <p:nvPr>
            <p:ph type="body" idx="4294967295"/>
          </p:nvPr>
        </p:nvSpPr>
        <p:spPr>
          <a:xfrm>
            <a:off x="457200" y="1162048"/>
            <a:ext cx="8229600" cy="5105400"/>
          </a:xfrm>
        </p:spPr>
        <p:txBody>
          <a:bodyPr/>
          <a:lstStyle/>
          <a:p>
            <a:pPr>
              <a:defRPr/>
            </a:pPr>
            <a:r>
              <a:rPr lang="en-US" sz="2600" dirty="0" smtClean="0">
                <a:solidFill>
                  <a:srgbClr val="FF0000"/>
                </a:solidFill>
              </a:rPr>
              <a:t>Especially important attitudes at work are:</a:t>
            </a:r>
            <a:endParaRPr lang="en-US" sz="2600" dirty="0">
              <a:solidFill>
                <a:srgbClr val="FF0000"/>
              </a:solidFill>
            </a:endParaRPr>
          </a:p>
          <a:p>
            <a:pPr>
              <a:defRPr/>
            </a:pPr>
            <a:r>
              <a:rPr lang="en-US" sz="2600" b="1" dirty="0" smtClean="0"/>
              <a:t>Job </a:t>
            </a:r>
            <a:r>
              <a:rPr lang="en-US" sz="2600" b="1" dirty="0"/>
              <a:t>Satisfaction </a:t>
            </a:r>
            <a:r>
              <a:rPr lang="en-US" sz="2600" b="1" dirty="0" smtClean="0"/>
              <a:t>(Morale)</a:t>
            </a:r>
            <a:endParaRPr lang="en-US" sz="2600" b="1" dirty="0"/>
          </a:p>
          <a:p>
            <a:pPr lvl="1">
              <a:defRPr/>
            </a:pPr>
            <a:r>
              <a:rPr lang="en-US" sz="2200" dirty="0" smtClean="0"/>
              <a:t>Extent to which people have positive attitudes toward their jobs. </a:t>
            </a:r>
          </a:p>
          <a:p>
            <a:pPr lvl="1">
              <a:defRPr/>
            </a:pPr>
            <a:r>
              <a:rPr lang="en-US" sz="2200" dirty="0" smtClean="0"/>
              <a:t>A satisfied employee tends to have low absenteeism, to be a good organizational citizen, and to stay with the organization.</a:t>
            </a:r>
            <a:endParaRPr lang="en-US" sz="2200" dirty="0"/>
          </a:p>
          <a:p>
            <a:pPr>
              <a:defRPr/>
            </a:pPr>
            <a:r>
              <a:rPr lang="en-US" sz="2600" b="1" dirty="0" smtClean="0"/>
              <a:t>Organizational </a:t>
            </a:r>
            <a:r>
              <a:rPr lang="en-US" sz="2600" b="1" dirty="0"/>
              <a:t>Commitment </a:t>
            </a:r>
          </a:p>
          <a:p>
            <a:pPr lvl="1">
              <a:defRPr/>
            </a:pPr>
            <a:r>
              <a:rPr lang="en-US" sz="2200" dirty="0"/>
              <a:t>an individual’s identification with the organization and its </a:t>
            </a:r>
            <a:r>
              <a:rPr lang="en-US" sz="2200" dirty="0" smtClean="0"/>
              <a:t>mission</a:t>
            </a:r>
            <a:r>
              <a:rPr lang="en-US" sz="2200" dirty="0" smtClean="0"/>
              <a:t>. </a:t>
            </a:r>
          </a:p>
          <a:p>
            <a:pPr lvl="1">
              <a:defRPr/>
            </a:pPr>
            <a:r>
              <a:rPr lang="en-US" sz="2200" dirty="0" smtClean="0"/>
              <a:t>A highly committed person will probably feel included in the organization and see himself as a long term member in the organization.</a:t>
            </a:r>
            <a:endParaRPr lang="en-US" sz="2200" dirty="0"/>
          </a:p>
          <a:p>
            <a:pPr marL="0" indent="0">
              <a:buNone/>
            </a:pPr>
            <a:endParaRPr lang="en-US" sz="2600" b="1" dirty="0"/>
          </a:p>
        </p:txBody>
      </p:sp>
    </p:spTree>
    <p:extLst>
      <p:ext uri="{BB962C8B-B14F-4D97-AF65-F5344CB8AC3E}">
        <p14:creationId xmlns:p14="http://schemas.microsoft.com/office/powerpoint/2010/main" val="3744965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b="1" dirty="0">
                <a:solidFill>
                  <a:srgbClr val="FF0000"/>
                </a:solidFill>
              </a:rPr>
              <a:t>Matching People and Jobs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678363"/>
          </a:xfrm>
        </p:spPr>
        <p:txBody>
          <a:bodyPr/>
          <a:lstStyle/>
          <a:p>
            <a:pPr>
              <a:lnSpc>
                <a:spcPct val="130000"/>
              </a:lnSpc>
              <a:buFont typeface="Wingdings" panose="05000000000000000000" pitchFamily="2" charset="2"/>
              <a:buChar char="§"/>
              <a:defRPr/>
            </a:pPr>
            <a:r>
              <a:rPr lang="en-US" sz="2600" dirty="0" smtClean="0"/>
              <a:t>Given the </a:t>
            </a:r>
            <a:r>
              <a:rPr lang="en-US" sz="2600" dirty="0" smtClean="0">
                <a:solidFill>
                  <a:srgbClr val="0000FF"/>
                </a:solidFill>
              </a:rPr>
              <a:t>differences among individual employees </a:t>
            </a:r>
            <a:r>
              <a:rPr lang="en-US" sz="2600" dirty="0" smtClean="0"/>
              <a:t>and their behaviors within the organization, </a:t>
            </a:r>
            <a:r>
              <a:rPr lang="en-US" sz="2600" dirty="0" smtClean="0">
                <a:solidFill>
                  <a:srgbClr val="FF0000"/>
                </a:solidFill>
              </a:rPr>
              <a:t>matching people </a:t>
            </a:r>
            <a:r>
              <a:rPr lang="en-US" sz="2600" dirty="0" smtClean="0"/>
              <a:t>to the job they perform is important.</a:t>
            </a:r>
          </a:p>
          <a:p>
            <a:pPr>
              <a:lnSpc>
                <a:spcPct val="130000"/>
              </a:lnSpc>
              <a:buFont typeface="Wingdings" panose="05000000000000000000" pitchFamily="2" charset="2"/>
              <a:buChar char="§"/>
              <a:defRPr/>
            </a:pPr>
            <a:r>
              <a:rPr lang="en-US" sz="2600" dirty="0" smtClean="0"/>
              <a:t>Two </a:t>
            </a:r>
            <a:r>
              <a:rPr lang="en-US" sz="2600" dirty="0" smtClean="0">
                <a:solidFill>
                  <a:srgbClr val="FF0000"/>
                </a:solidFill>
              </a:rPr>
              <a:t>methods</a:t>
            </a:r>
            <a:r>
              <a:rPr lang="en-US" sz="2600" dirty="0" smtClean="0"/>
              <a:t> for helping to understand how this match can be better understood are:</a:t>
            </a:r>
          </a:p>
          <a:p>
            <a:pPr>
              <a:lnSpc>
                <a:spcPct val="20000"/>
              </a:lnSpc>
              <a:buFont typeface="Wingdings" panose="05000000000000000000" pitchFamily="2" charset="2"/>
              <a:buChar char="§"/>
              <a:defRPr/>
            </a:pPr>
            <a:endParaRPr lang="en-US" sz="2600" dirty="0" smtClean="0"/>
          </a:p>
          <a:p>
            <a:pPr marL="628650" indent="-285750">
              <a:lnSpc>
                <a:spcPct val="130000"/>
              </a:lnSpc>
              <a:buFont typeface="Arial" panose="020B0604020202020204" pitchFamily="34" charset="0"/>
              <a:buChar char="•"/>
              <a:defRPr/>
            </a:pPr>
            <a:r>
              <a:rPr lang="en-US" sz="2800" b="1" dirty="0" smtClean="0">
                <a:solidFill>
                  <a:srgbClr val="0000FF"/>
                </a:solidFill>
              </a:rPr>
              <a:t>Psychological contracts</a:t>
            </a:r>
          </a:p>
          <a:p>
            <a:pPr marL="628650" indent="-285750">
              <a:lnSpc>
                <a:spcPct val="130000"/>
              </a:lnSpc>
              <a:buFont typeface="Arial" panose="020B0604020202020204" pitchFamily="34" charset="0"/>
              <a:buChar char="•"/>
              <a:defRPr/>
            </a:pPr>
            <a:r>
              <a:rPr lang="en-US" sz="2800" b="1" dirty="0" smtClean="0">
                <a:solidFill>
                  <a:srgbClr val="0000FF"/>
                </a:solidFill>
              </a:rPr>
              <a:t>The person-job fit</a:t>
            </a:r>
            <a:endParaRPr lang="en-US" sz="2800" b="1" dirty="0">
              <a:solidFill>
                <a:srgbClr val="0000FF"/>
              </a:solidFill>
            </a:endParaRPr>
          </a:p>
        </p:txBody>
      </p:sp>
    </p:spTree>
    <p:extLst>
      <p:ext uri="{BB962C8B-B14F-4D97-AF65-F5344CB8AC3E}">
        <p14:creationId xmlns:p14="http://schemas.microsoft.com/office/powerpoint/2010/main" val="625135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dirty="0"/>
              <a:t>Matching People and Jobs</a:t>
            </a:r>
          </a:p>
        </p:txBody>
      </p:sp>
      <p:sp>
        <p:nvSpPr>
          <p:cNvPr id="158723" name="Rectangle 3"/>
          <p:cNvSpPr>
            <a:spLocks noGrp="1"/>
          </p:cNvSpPr>
          <p:nvPr>
            <p:ph type="body" idx="4294967295"/>
          </p:nvPr>
        </p:nvSpPr>
        <p:spPr>
          <a:xfrm>
            <a:off x="457200" y="1417637"/>
            <a:ext cx="8229600" cy="4678363"/>
          </a:xfrm>
        </p:spPr>
        <p:txBody>
          <a:bodyPr/>
          <a:lstStyle/>
          <a:p>
            <a:pPr>
              <a:defRPr/>
            </a:pPr>
            <a:r>
              <a:rPr lang="en-US" sz="2800" b="1" dirty="0">
                <a:solidFill>
                  <a:srgbClr val="0000FF"/>
                </a:solidFill>
              </a:rPr>
              <a:t>Psychological Contract </a:t>
            </a:r>
          </a:p>
          <a:p>
            <a:pPr lvl="1">
              <a:defRPr/>
            </a:pPr>
            <a:r>
              <a:rPr lang="en-US" dirty="0"/>
              <a:t>set of expectations held by an employee concerning what he or she will contribute to an organization (referred to as </a:t>
            </a:r>
            <a:r>
              <a:rPr lang="en-US" dirty="0">
                <a:solidFill>
                  <a:srgbClr val="FF0000"/>
                </a:solidFill>
              </a:rPr>
              <a:t>contributions</a:t>
            </a:r>
            <a:r>
              <a:rPr lang="en-US" dirty="0"/>
              <a:t>) and what the organization will in return provide the employee (referred to as </a:t>
            </a:r>
            <a:r>
              <a:rPr lang="en-US" dirty="0">
                <a:solidFill>
                  <a:srgbClr val="FF0000"/>
                </a:solidFill>
              </a:rPr>
              <a:t>inducements</a:t>
            </a:r>
            <a:r>
              <a:rPr lang="en-US" dirty="0" smtClean="0"/>
              <a:t>).</a:t>
            </a:r>
          </a:p>
          <a:p>
            <a:pPr lvl="1">
              <a:defRPr/>
            </a:pPr>
            <a:r>
              <a:rPr lang="en-US" dirty="0">
                <a:cs typeface="Arial" charset="0"/>
              </a:rPr>
              <a:t>Unlike a business contract, a psychological contract is </a:t>
            </a:r>
            <a:r>
              <a:rPr lang="en-US" dirty="0">
                <a:solidFill>
                  <a:srgbClr val="FF0000"/>
                </a:solidFill>
                <a:cs typeface="Arial" charset="0"/>
              </a:rPr>
              <a:t>not written </a:t>
            </a:r>
            <a:r>
              <a:rPr lang="en-US" dirty="0">
                <a:cs typeface="Arial" charset="0"/>
              </a:rPr>
              <a:t>on paper, nor are all of its terms explicitly negotiated.</a:t>
            </a:r>
            <a:endParaRPr lang="en-US" dirty="0"/>
          </a:p>
          <a:p>
            <a:pPr lvl="1">
              <a:defRPr/>
            </a:pPr>
            <a:endParaRPr lang="en-US" dirty="0"/>
          </a:p>
          <a:p>
            <a:endParaRPr lang="en-US" b="1" dirty="0"/>
          </a:p>
        </p:txBody>
      </p:sp>
    </p:spTree>
    <p:extLst>
      <p:ext uri="{BB962C8B-B14F-4D97-AF65-F5344CB8AC3E}">
        <p14:creationId xmlns:p14="http://schemas.microsoft.com/office/powerpoint/2010/main" val="2732926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Psychological Contract</a:t>
            </a:r>
            <a:endParaRPr lang="en-US" sz="3200" dirty="0" smtClean="0">
              <a:latin typeface="Calibri" pitchFamily="34" charset="0"/>
            </a:endParaRPr>
          </a:p>
        </p:txBody>
      </p:sp>
      <p:pic>
        <p:nvPicPr>
          <p:cNvPr id="286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5000"/>
            <a:ext cx="83820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245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189037"/>
            <a:ext cx="8229600" cy="4906963"/>
          </a:xfrm>
        </p:spPr>
        <p:txBody>
          <a:bodyPr/>
          <a:lstStyle/>
          <a:p>
            <a:pPr>
              <a:defRPr/>
            </a:pPr>
            <a:r>
              <a:rPr lang="en-US" sz="2800" b="1" dirty="0">
                <a:solidFill>
                  <a:srgbClr val="0000FF"/>
                </a:solidFill>
              </a:rPr>
              <a:t>Person-Job Fit </a:t>
            </a:r>
          </a:p>
          <a:p>
            <a:pPr lvl="1">
              <a:defRPr/>
            </a:pPr>
            <a:r>
              <a:rPr lang="en-US" sz="2400" dirty="0" smtClean="0"/>
              <a:t>Extent </a:t>
            </a:r>
            <a:r>
              <a:rPr lang="en-US" sz="2400" dirty="0"/>
              <a:t>to which a person’s contributions and the organization’s </a:t>
            </a:r>
            <a:r>
              <a:rPr lang="en-US" sz="2400" dirty="0" smtClean="0"/>
              <a:t>inducements </a:t>
            </a:r>
            <a:r>
              <a:rPr lang="en-US" sz="2400" dirty="0" smtClean="0">
                <a:solidFill>
                  <a:srgbClr val="FF0000"/>
                </a:solidFill>
              </a:rPr>
              <a:t>match</a:t>
            </a:r>
            <a:r>
              <a:rPr lang="en-US" sz="2400" dirty="0" smtClean="0"/>
              <a:t> </a:t>
            </a:r>
            <a:r>
              <a:rPr lang="en-US" sz="2400" dirty="0"/>
              <a:t>one </a:t>
            </a:r>
            <a:r>
              <a:rPr lang="en-US" sz="2400" dirty="0" smtClean="0"/>
              <a:t>another.</a:t>
            </a:r>
          </a:p>
          <a:p>
            <a:pPr lvl="1">
              <a:defRPr/>
            </a:pPr>
            <a:r>
              <a:rPr lang="en-US" sz="2400" dirty="0">
                <a:cs typeface="Arial" charset="0"/>
              </a:rPr>
              <a:t>A good person-job fit is one in which the employee’s contributions match the inducements the organization offers. </a:t>
            </a:r>
            <a:endParaRPr lang="en-US" sz="2400" dirty="0" smtClean="0">
              <a:cs typeface="Arial" charset="0"/>
            </a:endParaRPr>
          </a:p>
          <a:p>
            <a:pPr lvl="1">
              <a:defRPr/>
            </a:pPr>
            <a:r>
              <a:rPr lang="en-US" sz="2400" dirty="0" smtClean="0">
                <a:cs typeface="Arial" charset="0"/>
              </a:rPr>
              <a:t>In </a:t>
            </a:r>
            <a:r>
              <a:rPr lang="en-US" sz="2400" dirty="0">
                <a:cs typeface="Arial" charset="0"/>
              </a:rPr>
              <a:t>theory, each employee has a specific set of needs that </a:t>
            </a:r>
            <a:r>
              <a:rPr lang="en-US" sz="2400" dirty="0" smtClean="0">
                <a:cs typeface="Arial" charset="0"/>
              </a:rPr>
              <a:t>he/she </a:t>
            </a:r>
            <a:r>
              <a:rPr lang="en-US" sz="2400" dirty="0">
                <a:cs typeface="Arial" charset="0"/>
              </a:rPr>
              <a:t>wants fulfilled and a set of job-related behaviors and abilities to contribute</a:t>
            </a:r>
            <a:r>
              <a:rPr lang="en-US" sz="2400" dirty="0" smtClean="0">
                <a:cs typeface="Arial" charset="0"/>
              </a:rPr>
              <a:t>. If the organization can use those behaviors and abilities and fulfill his/her needs, it will have achieved a perfect person-job fit, which can result in higher performance and more positive attitudes.</a:t>
            </a:r>
            <a:endParaRPr lang="en-US" sz="2400" dirty="0"/>
          </a:p>
          <a:p>
            <a:pPr lvl="1">
              <a:defRPr/>
            </a:pPr>
            <a:endParaRPr lang="en-US" sz="2400" dirty="0"/>
          </a:p>
          <a:p>
            <a:pPr marL="0" indent="0">
              <a:buNone/>
            </a:pPr>
            <a:endParaRPr lang="en-US" sz="24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smtClean="0"/>
              <a:t>Matching People and Jobs</a:t>
            </a:r>
            <a:endParaRPr lang="en-US" sz="3200" dirty="0"/>
          </a:p>
        </p:txBody>
      </p:sp>
    </p:spTree>
    <p:extLst>
      <p:ext uri="{BB962C8B-B14F-4D97-AF65-F5344CB8AC3E}">
        <p14:creationId xmlns:p14="http://schemas.microsoft.com/office/powerpoint/2010/main" val="1007255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685800"/>
          </a:xfrm>
        </p:spPr>
        <p:txBody>
          <a:bodyPr/>
          <a:lstStyle/>
          <a:p>
            <a:r>
              <a:rPr lang="en-US" sz="2800" b="1" dirty="0">
                <a:solidFill>
                  <a:srgbClr val="FF0000"/>
                </a:solidFill>
              </a:rPr>
              <a:t>Basic Motivation </a:t>
            </a:r>
            <a:r>
              <a:rPr lang="en-US" sz="2800" b="1" dirty="0" smtClean="0">
                <a:solidFill>
                  <a:srgbClr val="FF0000"/>
                </a:solidFill>
              </a:rPr>
              <a:t>Concepts and </a:t>
            </a:r>
            <a:r>
              <a:rPr lang="en-US" sz="2800" b="1" dirty="0">
                <a:solidFill>
                  <a:srgbClr val="FF0000"/>
                </a:solidFill>
              </a:rPr>
              <a:t>Theories</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400" b="1" dirty="0">
                <a:solidFill>
                  <a:srgbClr val="0000FF"/>
                </a:solidFill>
              </a:rPr>
              <a:t>Motivation </a:t>
            </a:r>
          </a:p>
          <a:p>
            <a:pPr lvl="1">
              <a:defRPr/>
            </a:pPr>
            <a:r>
              <a:rPr lang="en-US" sz="2400" dirty="0"/>
              <a:t>the set of </a:t>
            </a:r>
            <a:r>
              <a:rPr lang="en-US" sz="2400" dirty="0">
                <a:solidFill>
                  <a:srgbClr val="FF0000"/>
                </a:solidFill>
              </a:rPr>
              <a:t>forces </a:t>
            </a:r>
            <a:r>
              <a:rPr lang="en-US" sz="2400" dirty="0"/>
              <a:t>that cause people to behave in certain </a:t>
            </a:r>
            <a:r>
              <a:rPr lang="en-US" sz="2400" dirty="0" smtClean="0"/>
              <a:t>ways.</a:t>
            </a:r>
          </a:p>
          <a:p>
            <a:pPr lvl="1">
              <a:defRPr/>
            </a:pPr>
            <a:r>
              <a:rPr lang="en-US" sz="2400" dirty="0"/>
              <a:t>One worker may be motivated to work hard to produce as much as possible, whereas another may be motivated to do just enough to survive. Managers must understand these differences in behavior and the reasons for them.</a:t>
            </a:r>
          </a:p>
          <a:p>
            <a:pPr marL="342900" lvl="1" indent="-342900">
              <a:buFont typeface="Arial" charset="0"/>
              <a:buChar char="•"/>
              <a:defRPr/>
            </a:pPr>
            <a:r>
              <a:rPr lang="en-US" sz="2400" b="1" dirty="0" smtClean="0">
                <a:solidFill>
                  <a:srgbClr val="0000FF"/>
                </a:solidFill>
              </a:rPr>
              <a:t>Theories of motivation</a:t>
            </a:r>
            <a:r>
              <a:rPr lang="en-US" sz="2400" b="1" dirty="0" smtClean="0"/>
              <a:t>:</a:t>
            </a:r>
          </a:p>
          <a:p>
            <a:pPr lvl="1">
              <a:defRPr/>
            </a:pPr>
            <a:r>
              <a:rPr lang="en-US" sz="2400" b="1" dirty="0">
                <a:solidFill>
                  <a:srgbClr val="FF0000"/>
                </a:solidFill>
              </a:rPr>
              <a:t>Classical </a:t>
            </a:r>
            <a:r>
              <a:rPr lang="en-US" sz="2400" b="1" dirty="0" smtClean="0">
                <a:solidFill>
                  <a:srgbClr val="FF0000"/>
                </a:solidFill>
              </a:rPr>
              <a:t>theory and </a:t>
            </a:r>
            <a:r>
              <a:rPr lang="en-US" sz="2400" b="1" dirty="0" smtClean="0">
                <a:solidFill>
                  <a:srgbClr val="FF0000"/>
                </a:solidFill>
              </a:rPr>
              <a:t>scientific </a:t>
            </a:r>
            <a:r>
              <a:rPr lang="en-US" sz="2400" b="1" dirty="0" smtClean="0">
                <a:solidFill>
                  <a:srgbClr val="FF0000"/>
                </a:solidFill>
              </a:rPr>
              <a:t>management</a:t>
            </a:r>
          </a:p>
          <a:p>
            <a:pPr lvl="1">
              <a:defRPr/>
            </a:pPr>
            <a:r>
              <a:rPr lang="en-US" sz="2400" b="1" dirty="0" smtClean="0">
                <a:solidFill>
                  <a:srgbClr val="FF0000"/>
                </a:solidFill>
              </a:rPr>
              <a:t>Early behavioral theory</a:t>
            </a:r>
          </a:p>
          <a:p>
            <a:pPr lvl="1">
              <a:defRPr/>
            </a:pPr>
            <a:r>
              <a:rPr lang="en-US" sz="2400" b="1" dirty="0" smtClean="0">
                <a:solidFill>
                  <a:srgbClr val="FF0000"/>
                </a:solidFill>
              </a:rPr>
              <a:t>Contemporary motivational theories</a:t>
            </a:r>
          </a:p>
          <a:p>
            <a:pPr lvl="1">
              <a:defRPr/>
            </a:pPr>
            <a:endParaRPr lang="en-US" sz="2400" dirty="0" smtClean="0"/>
          </a:p>
          <a:p>
            <a:pPr lvl="1">
              <a:defRPr/>
            </a:pPr>
            <a:endParaRPr lang="en-US" sz="2400" dirty="0"/>
          </a:p>
          <a:p>
            <a:pPr lvl="1">
              <a:defRPr/>
            </a:pPr>
            <a:endParaRPr lang="en-US" sz="2400" dirty="0"/>
          </a:p>
          <a:p>
            <a:pPr marL="0" indent="0">
              <a:buNone/>
            </a:pPr>
            <a:endParaRPr lang="en-US" sz="2400" b="1" dirty="0"/>
          </a:p>
          <a:p>
            <a:pPr lvl="1">
              <a:defRPr/>
            </a:pPr>
            <a:endParaRPr lang="en-US" sz="2400" dirty="0"/>
          </a:p>
          <a:p>
            <a:endParaRPr lang="en-US" sz="2400" b="1" dirty="0"/>
          </a:p>
        </p:txBody>
      </p:sp>
    </p:spTree>
    <p:extLst>
      <p:ext uri="{BB962C8B-B14F-4D97-AF65-F5344CB8AC3E}">
        <p14:creationId xmlns:p14="http://schemas.microsoft.com/office/powerpoint/2010/main" val="2526666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685800"/>
          </a:xfrm>
        </p:spPr>
        <p:txBody>
          <a:bodyPr/>
          <a:lstStyle/>
          <a:p>
            <a:r>
              <a:rPr lang="en-US" sz="2800" b="1" dirty="0">
                <a:solidFill>
                  <a:srgbClr val="FF0000"/>
                </a:solidFill>
              </a:rPr>
              <a:t>Basic Motivation </a:t>
            </a:r>
            <a:r>
              <a:rPr lang="en-US" sz="2800" b="1" dirty="0" smtClean="0">
                <a:solidFill>
                  <a:srgbClr val="FF0000"/>
                </a:solidFill>
              </a:rPr>
              <a:t>Concepts and </a:t>
            </a:r>
            <a:r>
              <a:rPr lang="en-US" sz="2800" b="1" dirty="0">
                <a:solidFill>
                  <a:srgbClr val="FF0000"/>
                </a:solidFill>
              </a:rPr>
              <a:t>Theories</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95400"/>
            <a:ext cx="8229600" cy="4906963"/>
          </a:xfrm>
        </p:spPr>
        <p:txBody>
          <a:bodyPr/>
          <a:lstStyle/>
          <a:p>
            <a:pPr>
              <a:buClr>
                <a:srgbClr val="376092"/>
              </a:buClr>
            </a:pPr>
            <a:r>
              <a:rPr lang="en-US" altLang="en-US" sz="2700" b="1" dirty="0" smtClean="0">
                <a:solidFill>
                  <a:srgbClr val="FF0000"/>
                </a:solidFill>
              </a:rPr>
              <a:t>First: Classical Theory of Motivation</a:t>
            </a:r>
          </a:p>
          <a:p>
            <a:pPr lvl="1">
              <a:buClr>
                <a:srgbClr val="376092"/>
              </a:buClr>
            </a:pPr>
            <a:r>
              <a:rPr lang="en-US" altLang="en-US" sz="2700" dirty="0"/>
              <a:t>T</a:t>
            </a:r>
            <a:r>
              <a:rPr lang="en-US" altLang="en-US" sz="2700" dirty="0" smtClean="0"/>
              <a:t>heory </a:t>
            </a:r>
            <a:r>
              <a:rPr lang="en-US" altLang="en-US" sz="2700" dirty="0" smtClean="0"/>
              <a:t>holding that workers are motivated solely by </a:t>
            </a:r>
            <a:r>
              <a:rPr lang="en-US" altLang="en-US" sz="2700" dirty="0" smtClean="0">
                <a:solidFill>
                  <a:srgbClr val="0000FF"/>
                </a:solidFill>
              </a:rPr>
              <a:t>money.</a:t>
            </a:r>
          </a:p>
          <a:p>
            <a:pPr lvl="1">
              <a:buClr>
                <a:srgbClr val="376092"/>
              </a:buClr>
            </a:pPr>
            <a:r>
              <a:rPr lang="en-US" sz="2700" dirty="0">
                <a:cs typeface="Arial" charset="0"/>
              </a:rPr>
              <a:t>In his 1911 book, </a:t>
            </a:r>
            <a:r>
              <a:rPr lang="en-US" sz="2700" i="1" dirty="0">
                <a:cs typeface="Arial" charset="0"/>
              </a:rPr>
              <a:t>The Principles of Scientific Management</a:t>
            </a:r>
            <a:r>
              <a:rPr lang="en-US" sz="2700" dirty="0">
                <a:cs typeface="Arial" charset="0"/>
              </a:rPr>
              <a:t>, industrial engineer Frederick Taylor proposed a way for both companies and workers to benefit from this widely accepted view of life in the workplace. </a:t>
            </a:r>
            <a:endParaRPr lang="en-US" sz="2700" dirty="0" smtClean="0">
              <a:cs typeface="Arial" charset="0"/>
            </a:endParaRPr>
          </a:p>
          <a:p>
            <a:pPr lvl="1">
              <a:buClr>
                <a:srgbClr val="376092"/>
              </a:buClr>
            </a:pPr>
            <a:r>
              <a:rPr lang="en-US" sz="2700" dirty="0" smtClean="0">
                <a:cs typeface="Arial" charset="0"/>
              </a:rPr>
              <a:t>If </a:t>
            </a:r>
            <a:r>
              <a:rPr lang="en-US" sz="2700" dirty="0">
                <a:cs typeface="Arial" charset="0"/>
              </a:rPr>
              <a:t>workers are motivated by money, Taylor reasoned, </a:t>
            </a:r>
            <a:r>
              <a:rPr lang="en-US" sz="2700" dirty="0">
                <a:solidFill>
                  <a:srgbClr val="0000FF"/>
                </a:solidFill>
                <a:cs typeface="Arial" charset="0"/>
              </a:rPr>
              <a:t>paying them more should prompt them to  produce more.</a:t>
            </a:r>
            <a:endParaRPr lang="en-US" sz="2700" dirty="0">
              <a:solidFill>
                <a:srgbClr val="0000FF"/>
              </a:solidFill>
            </a:endParaRPr>
          </a:p>
          <a:p>
            <a:pPr lvl="1">
              <a:buClr>
                <a:srgbClr val="376092"/>
              </a:buClr>
            </a:pPr>
            <a:endParaRPr lang="en-US" altLang="en-US" sz="2700" dirty="0" smtClean="0"/>
          </a:p>
          <a:p>
            <a:endParaRPr lang="en-US" sz="2700" b="1" dirty="0"/>
          </a:p>
          <a:p>
            <a:pPr lvl="1">
              <a:defRPr/>
            </a:pPr>
            <a:endParaRPr lang="en-US" sz="2700" dirty="0"/>
          </a:p>
          <a:p>
            <a:endParaRPr lang="en-US" sz="2700" b="1" dirty="0"/>
          </a:p>
        </p:txBody>
      </p:sp>
    </p:spTree>
    <p:extLst>
      <p:ext uri="{BB962C8B-B14F-4D97-AF65-F5344CB8AC3E}">
        <p14:creationId xmlns:p14="http://schemas.microsoft.com/office/powerpoint/2010/main" val="675912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65237"/>
            <a:ext cx="8229600" cy="4906963"/>
          </a:xfrm>
        </p:spPr>
        <p:txBody>
          <a:bodyPr/>
          <a:lstStyle/>
          <a:p>
            <a:pPr>
              <a:defRPr/>
            </a:pPr>
            <a:r>
              <a:rPr lang="en-US" sz="2400" b="1" dirty="0" smtClean="0">
                <a:solidFill>
                  <a:srgbClr val="FF0000"/>
                </a:solidFill>
              </a:rPr>
              <a:t>Second: Early </a:t>
            </a:r>
            <a:r>
              <a:rPr lang="en-US" sz="2400" b="1" dirty="0">
                <a:solidFill>
                  <a:srgbClr val="FF0000"/>
                </a:solidFill>
              </a:rPr>
              <a:t>Behavioral </a:t>
            </a:r>
            <a:r>
              <a:rPr lang="en-US" sz="2400" b="1" dirty="0" smtClean="0">
                <a:solidFill>
                  <a:srgbClr val="FF0000"/>
                </a:solidFill>
              </a:rPr>
              <a:t>Theory: </a:t>
            </a:r>
          </a:p>
          <a:p>
            <a:pPr indent="0">
              <a:buNone/>
              <a:defRPr/>
            </a:pPr>
            <a:r>
              <a:rPr lang="en-US" sz="2600" b="1" dirty="0" smtClean="0"/>
              <a:t>1- Hawthorne Effect</a:t>
            </a:r>
            <a:endParaRPr lang="en-US" sz="2600" b="1" dirty="0"/>
          </a:p>
          <a:p>
            <a:pPr lvl="1">
              <a:defRPr/>
            </a:pPr>
            <a:r>
              <a:rPr lang="en-US" sz="2600" dirty="0"/>
              <a:t>tendency for productivity to increase when workers believe they are receiving </a:t>
            </a:r>
            <a:r>
              <a:rPr lang="en-US" sz="2600" dirty="0">
                <a:solidFill>
                  <a:srgbClr val="0000FF"/>
                </a:solidFill>
              </a:rPr>
              <a:t>special attention </a:t>
            </a:r>
            <a:r>
              <a:rPr lang="en-US" sz="2600" dirty="0"/>
              <a:t>from </a:t>
            </a:r>
            <a:r>
              <a:rPr lang="en-US" sz="2600" dirty="0" smtClean="0"/>
              <a:t>management.</a:t>
            </a:r>
          </a:p>
          <a:p>
            <a:pPr lvl="1">
              <a:defRPr/>
            </a:pPr>
            <a:r>
              <a:rPr lang="en-US" sz="2600" dirty="0">
                <a:cs typeface="Arial" charset="0"/>
              </a:rPr>
              <a:t>The researchers concluded that productivity rose in response to almost any management action that workers interpreted as </a:t>
            </a:r>
            <a:r>
              <a:rPr lang="en-US" sz="2600" dirty="0">
                <a:solidFill>
                  <a:srgbClr val="0000FF"/>
                </a:solidFill>
                <a:cs typeface="Arial" charset="0"/>
              </a:rPr>
              <a:t>special attention</a:t>
            </a:r>
            <a:r>
              <a:rPr lang="en-US" sz="2600" dirty="0">
                <a:cs typeface="Arial" charset="0"/>
              </a:rPr>
              <a:t>. </a:t>
            </a:r>
            <a:endParaRPr lang="en-US" sz="2600" dirty="0" smtClean="0">
              <a:cs typeface="Arial" charset="0"/>
            </a:endParaRPr>
          </a:p>
          <a:p>
            <a:pPr lvl="1">
              <a:defRPr/>
            </a:pPr>
            <a:r>
              <a:rPr lang="en-US" sz="2600" dirty="0" smtClean="0">
                <a:cs typeface="Arial" charset="0"/>
              </a:rPr>
              <a:t>This </a:t>
            </a:r>
            <a:r>
              <a:rPr lang="en-US" sz="2600" dirty="0">
                <a:cs typeface="Arial" charset="0"/>
              </a:rPr>
              <a:t>finding, known today as the Hawthorne effect</a:t>
            </a:r>
            <a:r>
              <a:rPr lang="en-US" sz="2600" b="1" dirty="0">
                <a:cs typeface="Arial" charset="0"/>
              </a:rPr>
              <a:t>, </a:t>
            </a:r>
            <a:r>
              <a:rPr lang="en-US" sz="2600" dirty="0">
                <a:cs typeface="Arial" charset="0"/>
              </a:rPr>
              <a:t>had a major influence on human relations </a:t>
            </a:r>
            <a:r>
              <a:rPr lang="en-US" sz="2600" dirty="0" smtClean="0">
                <a:cs typeface="Arial" charset="0"/>
              </a:rPr>
              <a:t>theory.</a:t>
            </a:r>
            <a:endParaRPr lang="en-US" sz="2600" dirty="0"/>
          </a:p>
          <a:p>
            <a:pPr marL="0" indent="0">
              <a:buNone/>
            </a:pPr>
            <a:endParaRPr lang="en-US" sz="2600" b="1" dirty="0"/>
          </a:p>
        </p:txBody>
      </p:sp>
      <p:sp>
        <p:nvSpPr>
          <p:cNvPr id="4"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27295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341437"/>
            <a:ext cx="8229600" cy="4678363"/>
          </a:xfrm>
        </p:spPr>
        <p:txBody>
          <a:bodyPr/>
          <a:lstStyle/>
          <a:p>
            <a:pPr>
              <a:defRPr/>
            </a:pPr>
            <a:r>
              <a:rPr lang="en-US" sz="2500" b="1" dirty="0" smtClean="0">
                <a:solidFill>
                  <a:srgbClr val="FF0000"/>
                </a:solidFill>
              </a:rPr>
              <a:t>Second Early </a:t>
            </a:r>
            <a:r>
              <a:rPr lang="en-US" sz="2500" b="1" dirty="0">
                <a:solidFill>
                  <a:srgbClr val="FF0000"/>
                </a:solidFill>
              </a:rPr>
              <a:t>Behavioral </a:t>
            </a:r>
            <a:r>
              <a:rPr lang="en-US" sz="2500" b="1" dirty="0" smtClean="0">
                <a:solidFill>
                  <a:srgbClr val="FF0000"/>
                </a:solidFill>
              </a:rPr>
              <a:t>Theory: </a:t>
            </a:r>
          </a:p>
          <a:p>
            <a:pPr indent="0">
              <a:buNone/>
              <a:defRPr/>
            </a:pPr>
            <a:r>
              <a:rPr lang="en-US" sz="2600" b="1" dirty="0" smtClean="0"/>
              <a:t>2- human </a:t>
            </a:r>
            <a:r>
              <a:rPr lang="en-US" sz="2600" b="1" dirty="0"/>
              <a:t>recourses </a:t>
            </a:r>
            <a:r>
              <a:rPr lang="en-US" sz="2600" b="1" dirty="0" smtClean="0"/>
              <a:t>model (X and Y theories)</a:t>
            </a:r>
            <a:endParaRPr lang="en-US" sz="2600" b="1" dirty="0"/>
          </a:p>
          <a:p>
            <a:pPr>
              <a:lnSpc>
                <a:spcPct val="30000"/>
              </a:lnSpc>
              <a:defRPr/>
            </a:pPr>
            <a:endParaRPr lang="en-US" b="1" dirty="0" smtClean="0"/>
          </a:p>
          <a:p>
            <a:pPr>
              <a:defRPr/>
            </a:pPr>
            <a:r>
              <a:rPr lang="en-US" b="1" dirty="0" smtClean="0"/>
              <a:t>Theory </a:t>
            </a:r>
            <a:r>
              <a:rPr lang="en-US" b="1" dirty="0"/>
              <a:t>X </a:t>
            </a:r>
          </a:p>
          <a:p>
            <a:pPr lvl="1">
              <a:defRPr/>
            </a:pPr>
            <a:r>
              <a:rPr lang="en-US" dirty="0"/>
              <a:t>theory of motivation holding that people are naturally </a:t>
            </a:r>
            <a:r>
              <a:rPr lang="en-US" dirty="0">
                <a:solidFill>
                  <a:srgbClr val="0000FF"/>
                </a:solidFill>
              </a:rPr>
              <a:t>lazy</a:t>
            </a:r>
            <a:r>
              <a:rPr lang="en-US" dirty="0"/>
              <a:t> and </a:t>
            </a:r>
            <a:r>
              <a:rPr lang="en-US" dirty="0" smtClean="0">
                <a:solidFill>
                  <a:srgbClr val="0000FF"/>
                </a:solidFill>
              </a:rPr>
              <a:t>uncooperative.</a:t>
            </a:r>
            <a:endParaRPr lang="en-US" dirty="0">
              <a:solidFill>
                <a:srgbClr val="0000FF"/>
              </a:solidFill>
            </a:endParaRPr>
          </a:p>
          <a:p>
            <a:pPr>
              <a:defRPr/>
            </a:pPr>
            <a:r>
              <a:rPr lang="en-US" b="1" dirty="0"/>
              <a:t>Theory Y </a:t>
            </a:r>
          </a:p>
          <a:p>
            <a:pPr lvl="1">
              <a:defRPr/>
            </a:pPr>
            <a:r>
              <a:rPr lang="en-US" dirty="0"/>
              <a:t>theory of motivation holding that people are naturally </a:t>
            </a:r>
            <a:r>
              <a:rPr lang="en-US" dirty="0">
                <a:solidFill>
                  <a:srgbClr val="0000FF"/>
                </a:solidFill>
              </a:rPr>
              <a:t>energetic</a:t>
            </a:r>
            <a:r>
              <a:rPr lang="en-US" dirty="0"/>
              <a:t>, </a:t>
            </a:r>
            <a:r>
              <a:rPr lang="en-US" dirty="0">
                <a:solidFill>
                  <a:srgbClr val="0000FF"/>
                </a:solidFill>
              </a:rPr>
              <a:t>growth-oriented</a:t>
            </a:r>
            <a:r>
              <a:rPr lang="en-US" dirty="0"/>
              <a:t>, </a:t>
            </a:r>
            <a:r>
              <a:rPr lang="en-US" dirty="0">
                <a:solidFill>
                  <a:srgbClr val="0000FF"/>
                </a:solidFill>
              </a:rPr>
              <a:t>self-motivated</a:t>
            </a:r>
            <a:r>
              <a:rPr lang="en-US" dirty="0"/>
              <a:t>, and </a:t>
            </a:r>
            <a:r>
              <a:rPr lang="en-US" dirty="0">
                <a:solidFill>
                  <a:srgbClr val="0000FF"/>
                </a:solidFill>
              </a:rPr>
              <a:t>interested in being </a:t>
            </a:r>
            <a:r>
              <a:rPr lang="en-US" dirty="0" smtClean="0">
                <a:solidFill>
                  <a:srgbClr val="0000FF"/>
                </a:solidFill>
              </a:rPr>
              <a:t>productive</a:t>
            </a:r>
            <a:r>
              <a:rPr lang="en-US" dirty="0" smtClean="0"/>
              <a:t>.</a:t>
            </a:r>
            <a:endParaRPr lang="en-US" dirty="0"/>
          </a:p>
          <a:p>
            <a:pPr marL="457200" lvl="1" indent="0">
              <a:buNone/>
              <a:defRPr/>
            </a:pPr>
            <a:endParaRPr lang="en-US" sz="2500" dirty="0"/>
          </a:p>
          <a:p>
            <a:pPr marL="0" indent="0">
              <a:buNone/>
            </a:pPr>
            <a:endParaRPr lang="en-US" sz="2500" b="1" dirty="0"/>
          </a:p>
        </p:txBody>
      </p:sp>
      <p:sp>
        <p:nvSpPr>
          <p:cNvPr id="4"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4007176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219200"/>
            <a:ext cx="7696200" cy="4343400"/>
          </a:xfrm>
        </p:spPr>
        <p:txBody>
          <a:bodyPr/>
          <a:lstStyle/>
          <a:p>
            <a:pPr marL="514350" indent="-514350">
              <a:lnSpc>
                <a:spcPct val="120000"/>
              </a:lnSpc>
              <a:buClr>
                <a:schemeClr val="accent6">
                  <a:lumMod val="75000"/>
                </a:schemeClr>
              </a:buClr>
              <a:buFont typeface="+mj-lt"/>
              <a:buAutoNum type="arabicPeriod"/>
              <a:defRPr/>
            </a:pPr>
            <a:r>
              <a:rPr lang="en-US" sz="2500" b="1" dirty="0"/>
              <a:t>Identify</a:t>
            </a:r>
            <a:r>
              <a:rPr lang="en-US" sz="2500" dirty="0"/>
              <a:t> and discuss the </a:t>
            </a:r>
            <a:r>
              <a:rPr lang="en-US" sz="2500" dirty="0">
                <a:solidFill>
                  <a:srgbClr val="FF0000"/>
                </a:solidFill>
              </a:rPr>
              <a:t>basic forms of behaviors </a:t>
            </a:r>
            <a:r>
              <a:rPr lang="en-US" sz="2500" dirty="0"/>
              <a:t>that employees exhibit in organizations.</a:t>
            </a:r>
          </a:p>
          <a:p>
            <a:pPr marL="514350" indent="-514350">
              <a:lnSpc>
                <a:spcPct val="120000"/>
              </a:lnSpc>
              <a:buClr>
                <a:schemeClr val="accent6">
                  <a:lumMod val="75000"/>
                </a:schemeClr>
              </a:buClr>
              <a:buFont typeface="+mj-lt"/>
              <a:buAutoNum type="arabicPeriod"/>
              <a:defRPr/>
            </a:pPr>
            <a:r>
              <a:rPr lang="en-US" sz="2500" b="1" dirty="0"/>
              <a:t>Describe</a:t>
            </a:r>
            <a:r>
              <a:rPr lang="en-US" sz="2500" dirty="0"/>
              <a:t> the nature and importance of </a:t>
            </a:r>
            <a:r>
              <a:rPr lang="en-US" sz="2500" dirty="0">
                <a:solidFill>
                  <a:srgbClr val="FF0000"/>
                </a:solidFill>
              </a:rPr>
              <a:t>individual differences </a:t>
            </a:r>
            <a:r>
              <a:rPr lang="en-US" sz="2500" dirty="0"/>
              <a:t>among employees.</a:t>
            </a:r>
          </a:p>
          <a:p>
            <a:pPr marL="514350" indent="-514350">
              <a:lnSpc>
                <a:spcPct val="120000"/>
              </a:lnSpc>
              <a:buClr>
                <a:schemeClr val="accent6">
                  <a:lumMod val="75000"/>
                </a:schemeClr>
              </a:buClr>
              <a:buFont typeface="+mj-lt"/>
              <a:buAutoNum type="arabicPeriod"/>
              <a:defRPr/>
            </a:pPr>
            <a:r>
              <a:rPr lang="en-US" sz="2500" b="1" dirty="0"/>
              <a:t>Explain</a:t>
            </a:r>
            <a:r>
              <a:rPr lang="en-US" sz="2500" dirty="0"/>
              <a:t> the meaning and importance of </a:t>
            </a:r>
            <a:r>
              <a:rPr lang="en-US" sz="2500" dirty="0">
                <a:solidFill>
                  <a:srgbClr val="FF0000"/>
                </a:solidFill>
              </a:rPr>
              <a:t>psychological contracts and the person-job fit</a:t>
            </a:r>
            <a:r>
              <a:rPr lang="en-US" sz="2500" dirty="0"/>
              <a:t> in the workplace</a:t>
            </a:r>
            <a:r>
              <a:rPr lang="en-US" sz="2500" dirty="0" smtClean="0"/>
              <a:t>.</a:t>
            </a:r>
          </a:p>
          <a:p>
            <a:pPr marL="514350" indent="-514350">
              <a:lnSpc>
                <a:spcPct val="120000"/>
              </a:lnSpc>
              <a:buClr>
                <a:schemeClr val="accent6">
                  <a:lumMod val="75000"/>
                </a:schemeClr>
              </a:buClr>
              <a:buFont typeface="+mj-lt"/>
              <a:buAutoNum type="arabicPeriod" startAt="4"/>
              <a:defRPr/>
            </a:pPr>
            <a:r>
              <a:rPr lang="en-US" sz="2500" b="1" dirty="0"/>
              <a:t>Identify</a:t>
            </a:r>
            <a:r>
              <a:rPr lang="en-US" sz="2500" dirty="0"/>
              <a:t> and summarize the most </a:t>
            </a:r>
            <a:r>
              <a:rPr lang="en-US" sz="2500" dirty="0">
                <a:solidFill>
                  <a:srgbClr val="FF0000"/>
                </a:solidFill>
              </a:rPr>
              <a:t>important models and concepts </a:t>
            </a:r>
            <a:r>
              <a:rPr lang="en-US" sz="2500" dirty="0"/>
              <a:t>of employee motivation.</a:t>
            </a:r>
          </a:p>
          <a:p>
            <a:pPr marL="514350" indent="-514350">
              <a:lnSpc>
                <a:spcPct val="120000"/>
              </a:lnSpc>
              <a:buClr>
                <a:schemeClr val="accent6">
                  <a:lumMod val="75000"/>
                </a:schemeClr>
              </a:buClr>
              <a:buFont typeface="+mj-lt"/>
              <a:buAutoNum type="arabicPeriod" startAt="4"/>
              <a:defRPr/>
            </a:pPr>
            <a:r>
              <a:rPr lang="en-US" sz="2500" b="1" dirty="0"/>
              <a:t>Describe</a:t>
            </a:r>
            <a:r>
              <a:rPr lang="en-US" sz="2500" dirty="0"/>
              <a:t> some of </a:t>
            </a:r>
            <a:r>
              <a:rPr lang="en-US" sz="2500" dirty="0">
                <a:solidFill>
                  <a:srgbClr val="FF0000"/>
                </a:solidFill>
              </a:rPr>
              <a:t>the strategies and techniques </a:t>
            </a:r>
            <a:r>
              <a:rPr lang="en-US" sz="2500" dirty="0"/>
              <a:t>used by organizations to improve employee motivation.</a:t>
            </a:r>
          </a:p>
          <a:p>
            <a:pPr marL="514350" indent="-514350">
              <a:buFont typeface="+mj-lt"/>
              <a:buAutoNum type="arabicPeriod" startAt="4"/>
            </a:pPr>
            <a:endParaRPr lang="en-US" sz="2500" dirty="0"/>
          </a:p>
          <a:p>
            <a:pPr marL="514350" indent="-514350">
              <a:buClr>
                <a:schemeClr val="accent6">
                  <a:lumMod val="75000"/>
                </a:schemeClr>
              </a:buClr>
              <a:buFont typeface="+mj-lt"/>
              <a:buAutoNum type="arabicPeriod"/>
              <a:defRPr/>
            </a:pPr>
            <a:endParaRPr lang="en-US" sz="2500" dirty="0"/>
          </a:p>
          <a:p>
            <a:pPr marL="0" indent="0"/>
            <a:endParaRPr lang="en-US" sz="25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Theory X and Theory Y</a:t>
            </a:r>
            <a:endParaRPr lang="en-US" sz="3200" dirty="0" smtClean="0">
              <a:latin typeface="Calibri" pitchFamily="34" charset="0"/>
            </a:endParaRPr>
          </a:p>
        </p:txBody>
      </p:sp>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516" y="1295400"/>
            <a:ext cx="7645084"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4783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341437"/>
            <a:ext cx="8229600" cy="4830763"/>
          </a:xfrm>
        </p:spPr>
        <p:txBody>
          <a:bodyPr/>
          <a:lstStyle/>
          <a:p>
            <a:pPr>
              <a:defRPr/>
            </a:pPr>
            <a:r>
              <a:rPr lang="en-US" sz="2600" b="1" dirty="0" smtClean="0">
                <a:solidFill>
                  <a:srgbClr val="FF0000"/>
                </a:solidFill>
              </a:rPr>
              <a:t>Second: Early </a:t>
            </a:r>
            <a:r>
              <a:rPr lang="en-US" sz="2600" b="1" dirty="0">
                <a:solidFill>
                  <a:srgbClr val="FF0000"/>
                </a:solidFill>
              </a:rPr>
              <a:t>Behavioral </a:t>
            </a:r>
            <a:r>
              <a:rPr lang="en-US" sz="2600" b="1" dirty="0" smtClean="0">
                <a:solidFill>
                  <a:srgbClr val="FF0000"/>
                </a:solidFill>
              </a:rPr>
              <a:t>Theory: </a:t>
            </a:r>
          </a:p>
          <a:p>
            <a:pPr>
              <a:defRPr/>
            </a:pPr>
            <a:r>
              <a:rPr lang="en-US" sz="2600" b="1" dirty="0" smtClean="0"/>
              <a:t>3- Maslow’s Hierarchy </a:t>
            </a:r>
            <a:r>
              <a:rPr lang="en-US" sz="2600" b="1" dirty="0"/>
              <a:t>of Human Needs Model </a:t>
            </a:r>
          </a:p>
          <a:p>
            <a:pPr>
              <a:lnSpc>
                <a:spcPct val="10000"/>
              </a:lnSpc>
              <a:defRPr/>
            </a:pPr>
            <a:endParaRPr lang="en-US" sz="2600" b="1" dirty="0" smtClean="0"/>
          </a:p>
          <a:p>
            <a:pPr lvl="1">
              <a:defRPr/>
            </a:pPr>
            <a:r>
              <a:rPr lang="en-US" sz="2600" dirty="0" smtClean="0"/>
              <a:t>Theory </a:t>
            </a:r>
            <a:r>
              <a:rPr lang="en-US" sz="2600" dirty="0"/>
              <a:t>of motivation describing </a:t>
            </a:r>
            <a:r>
              <a:rPr lang="en-US" sz="2600" dirty="0">
                <a:solidFill>
                  <a:srgbClr val="0000FF"/>
                </a:solidFill>
              </a:rPr>
              <a:t>five levels of human needs </a:t>
            </a:r>
            <a:r>
              <a:rPr lang="en-US" sz="2600" dirty="0"/>
              <a:t>and arguing that basic needs must be fulfilled before people work to satisfy higher-level </a:t>
            </a:r>
            <a:r>
              <a:rPr lang="en-US" sz="2600" dirty="0" smtClean="0"/>
              <a:t>needs.</a:t>
            </a:r>
          </a:p>
          <a:p>
            <a:pPr lvl="1">
              <a:defRPr/>
            </a:pPr>
            <a:r>
              <a:rPr lang="en-US" sz="2600" dirty="0" smtClean="0"/>
              <a:t>Once a set of needs has been met, it ceases to motivate behavior to satisfy higher needs. For example: if you feel secure in your job, your security needs have been met, and you are motivated to get promoted to a higher job.</a:t>
            </a:r>
            <a:endParaRPr lang="en-US" sz="2600" dirty="0"/>
          </a:p>
        </p:txBody>
      </p:sp>
      <p:sp>
        <p:nvSpPr>
          <p:cNvPr id="4"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3249037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Maslow’s Hierarchy of Human Needs</a:t>
            </a:r>
            <a:endParaRPr lang="en-US" sz="3200" dirty="0" smtClean="0">
              <a:latin typeface="Calibri" pitchFamily="34" charset="0"/>
            </a:endParaRPr>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9725" y="1295400"/>
            <a:ext cx="5857875" cy="484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5814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a:defRPr/>
            </a:pPr>
            <a:r>
              <a:rPr lang="en-US" sz="2600" b="1" dirty="0" smtClean="0">
                <a:solidFill>
                  <a:srgbClr val="FF0000"/>
                </a:solidFill>
              </a:rPr>
              <a:t>Third: Contemporary </a:t>
            </a:r>
            <a:r>
              <a:rPr lang="en-US" sz="2600" b="1" dirty="0">
                <a:solidFill>
                  <a:srgbClr val="FF0000"/>
                </a:solidFill>
              </a:rPr>
              <a:t>Motivation Theory</a:t>
            </a:r>
            <a:endParaRPr lang="en-US" sz="2600" b="1" dirty="0" smtClean="0">
              <a:solidFill>
                <a:srgbClr val="FF0000"/>
              </a:solidFill>
            </a:endParaRPr>
          </a:p>
          <a:p>
            <a:pPr marL="0" indent="0">
              <a:buNone/>
              <a:defRPr/>
            </a:pPr>
            <a:r>
              <a:rPr lang="en-US" sz="2800" b="1" dirty="0" smtClean="0">
                <a:solidFill>
                  <a:srgbClr val="0000FF"/>
                </a:solidFill>
              </a:rPr>
              <a:t>1- Expectancy </a:t>
            </a:r>
            <a:r>
              <a:rPr lang="en-US" sz="2800" b="1" dirty="0">
                <a:solidFill>
                  <a:srgbClr val="0000FF"/>
                </a:solidFill>
              </a:rPr>
              <a:t>Theory </a:t>
            </a:r>
          </a:p>
          <a:p>
            <a:pPr lvl="1">
              <a:defRPr/>
            </a:pPr>
            <a:r>
              <a:rPr lang="en-US" dirty="0" smtClean="0"/>
              <a:t>Theory </a:t>
            </a:r>
            <a:r>
              <a:rPr lang="en-US" dirty="0"/>
              <a:t>of motivation holding that people are motivated to work toward </a:t>
            </a:r>
            <a:r>
              <a:rPr lang="en-US" dirty="0">
                <a:solidFill>
                  <a:srgbClr val="FF0000"/>
                </a:solidFill>
              </a:rPr>
              <a:t>rewards</a:t>
            </a:r>
            <a:r>
              <a:rPr lang="en-US" dirty="0"/>
              <a:t> that they want and that they believe they have a reasonable chance of </a:t>
            </a:r>
            <a:r>
              <a:rPr lang="en-US" dirty="0" smtClean="0"/>
              <a:t>obtaining.</a:t>
            </a:r>
            <a:endParaRPr lang="en-US" dirty="0"/>
          </a:p>
          <a:p>
            <a:pPr marL="0" indent="0">
              <a:buNone/>
            </a:pPr>
            <a:endParaRPr lang="en-US" b="1" dirty="0"/>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9650" y="4324350"/>
            <a:ext cx="712470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414309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112837"/>
            <a:ext cx="8077200" cy="5211763"/>
          </a:xfrm>
        </p:spPr>
        <p:txBody>
          <a:bodyPr/>
          <a:lstStyle/>
          <a:p>
            <a:pPr marL="0" indent="0">
              <a:buNone/>
              <a:defRPr/>
            </a:pPr>
            <a:r>
              <a:rPr lang="en-US" sz="2400" b="1" dirty="0">
                <a:solidFill>
                  <a:srgbClr val="FF0000"/>
                </a:solidFill>
              </a:rPr>
              <a:t>Third: Contemporary Motivation Theory</a:t>
            </a:r>
          </a:p>
          <a:p>
            <a:pPr marL="0" indent="0">
              <a:lnSpc>
                <a:spcPct val="10000"/>
              </a:lnSpc>
              <a:buNone/>
              <a:defRPr/>
            </a:pPr>
            <a:endParaRPr lang="en-US" sz="2400" b="1" dirty="0" smtClean="0"/>
          </a:p>
          <a:p>
            <a:pPr marL="0" indent="0">
              <a:buNone/>
              <a:defRPr/>
            </a:pPr>
            <a:r>
              <a:rPr lang="en-US" sz="2400" b="1" dirty="0" smtClean="0">
                <a:solidFill>
                  <a:srgbClr val="0000FF"/>
                </a:solidFill>
              </a:rPr>
              <a:t>2- Equity </a:t>
            </a:r>
            <a:r>
              <a:rPr lang="en-US" sz="2400" b="1" dirty="0">
                <a:solidFill>
                  <a:srgbClr val="0000FF"/>
                </a:solidFill>
              </a:rPr>
              <a:t>Theory </a:t>
            </a:r>
          </a:p>
          <a:p>
            <a:pPr lvl="1">
              <a:defRPr/>
            </a:pPr>
            <a:r>
              <a:rPr lang="en-US" sz="2000" dirty="0" smtClean="0"/>
              <a:t>Theory </a:t>
            </a:r>
            <a:r>
              <a:rPr lang="en-US" sz="2000" dirty="0"/>
              <a:t>of </a:t>
            </a:r>
            <a:r>
              <a:rPr lang="en-US" sz="2000" dirty="0" smtClean="0"/>
              <a:t>motivation focuses </a:t>
            </a:r>
            <a:r>
              <a:rPr lang="en-US" sz="2000" dirty="0"/>
              <a:t>on </a:t>
            </a:r>
            <a:r>
              <a:rPr lang="en-US" sz="2000" dirty="0">
                <a:solidFill>
                  <a:srgbClr val="FF0000"/>
                </a:solidFill>
              </a:rPr>
              <a:t>social comparisons</a:t>
            </a:r>
            <a:r>
              <a:rPr lang="en-US" sz="2000" dirty="0"/>
              <a:t>, people </a:t>
            </a:r>
            <a:r>
              <a:rPr lang="en-US" sz="2000" dirty="0" smtClean="0"/>
              <a:t>evaluate </a:t>
            </a:r>
            <a:r>
              <a:rPr lang="en-US" sz="2000" dirty="0"/>
              <a:t>their treatment by the organization relative to the treatment of </a:t>
            </a:r>
            <a:r>
              <a:rPr lang="en-US" sz="2000" dirty="0" smtClean="0"/>
              <a:t>other employees. </a:t>
            </a:r>
          </a:p>
          <a:p>
            <a:pPr lvl="1">
              <a:defRPr/>
            </a:pPr>
            <a:r>
              <a:rPr lang="en-US" sz="2000" dirty="0" smtClean="0"/>
              <a:t>This </a:t>
            </a:r>
            <a:r>
              <a:rPr lang="en-US" sz="2000" dirty="0"/>
              <a:t>approach holds that people begin by analyzing inputs (what they contribute to their jobs in terms of time, effort, education, experience) relative to outputs (what they receive in return—salary, benefits, recognition, security). </a:t>
            </a:r>
            <a:endParaRPr lang="en-US" sz="2000" dirty="0" smtClean="0"/>
          </a:p>
          <a:p>
            <a:pPr lvl="1">
              <a:defRPr/>
            </a:pPr>
            <a:r>
              <a:rPr lang="en-US" sz="2000" dirty="0" smtClean="0"/>
              <a:t>The result is a ratio of contribution to return. Then, they </a:t>
            </a:r>
            <a:r>
              <a:rPr lang="en-US" sz="2000" dirty="0" smtClean="0">
                <a:solidFill>
                  <a:srgbClr val="0000FF"/>
                </a:solidFill>
              </a:rPr>
              <a:t>compare their own ratios with those of other employees </a:t>
            </a:r>
            <a:r>
              <a:rPr lang="en-US" sz="2000" dirty="0" smtClean="0"/>
              <a:t>and ask weather their ratios are equal to, greater than, or less than those of others</a:t>
            </a:r>
            <a:r>
              <a:rPr lang="en-US" sz="2000" dirty="0" smtClean="0"/>
              <a:t>.</a:t>
            </a:r>
          </a:p>
          <a:p>
            <a:pPr lvl="1">
              <a:defRPr/>
            </a:pPr>
            <a:r>
              <a:rPr lang="en-US" sz="2000" dirty="0" smtClean="0"/>
              <a:t>When </a:t>
            </a:r>
            <a:r>
              <a:rPr lang="en-US" sz="2000" dirty="0" err="1" smtClean="0"/>
              <a:t>eople</a:t>
            </a:r>
            <a:r>
              <a:rPr lang="en-US" sz="2000" dirty="0" smtClean="0"/>
              <a:t> at work feel they are being inequitably treated, they may do various constructive things to restore fairness.</a:t>
            </a:r>
            <a:endParaRPr lang="en-US" sz="2000" dirty="0"/>
          </a:p>
          <a:p>
            <a:endParaRPr lang="en-US" sz="2400" b="1" dirty="0"/>
          </a:p>
        </p:txBody>
      </p:sp>
      <p:sp>
        <p:nvSpPr>
          <p:cNvPr id="5" name="Rectangle 2"/>
          <p:cNvSpPr txBox="1">
            <a:spLocks noChangeArrowheads="1"/>
          </p:cNvSpPr>
          <p:nvPr/>
        </p:nvSpPr>
        <p:spPr bwMode="auto">
          <a:xfrm>
            <a:off x="457200" y="1524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800" b="1" dirty="0" smtClean="0">
                <a:solidFill>
                  <a:srgbClr val="FF0000"/>
                </a:solidFill>
              </a:rPr>
              <a:t>Basic Motivation Concepts and Theories</a:t>
            </a:r>
            <a:endParaRPr lang="en-US" sz="2800" b="1" dirty="0" smtClean="0">
              <a:solidFill>
                <a:srgbClr val="FF0000"/>
              </a:solidFill>
              <a:latin typeface="Calibri" pitchFamily="34" charset="0"/>
            </a:endParaRPr>
          </a:p>
        </p:txBody>
      </p:sp>
    </p:spTree>
    <p:extLst>
      <p:ext uri="{BB962C8B-B14F-4D97-AF65-F5344CB8AC3E}">
        <p14:creationId xmlns:p14="http://schemas.microsoft.com/office/powerpoint/2010/main" val="37331765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19200"/>
            <a:ext cx="5638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bwMode="auto">
          <a:xfrm>
            <a:off x="1524000" y="228600"/>
            <a:ext cx="6096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dirty="0"/>
              <a:t>Equity Theory</a:t>
            </a:r>
          </a:p>
        </p:txBody>
      </p:sp>
    </p:spTree>
    <p:extLst>
      <p:ext uri="{BB962C8B-B14F-4D97-AF65-F5344CB8AC3E}">
        <p14:creationId xmlns:p14="http://schemas.microsoft.com/office/powerpoint/2010/main" val="1186002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000" b="1" dirty="0" smtClean="0">
                <a:solidFill>
                  <a:srgbClr val="FF0000"/>
                </a:solidFill>
                <a:latin typeface="Calibri" pitchFamily="34" charset="0"/>
              </a:rPr>
              <a:t>Strategies and Techniques for Enriching Motivation</a:t>
            </a: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400" dirty="0" smtClean="0"/>
              <a:t>Understanding </a:t>
            </a:r>
            <a:r>
              <a:rPr lang="en-US" sz="2400" dirty="0" smtClean="0">
                <a:solidFill>
                  <a:srgbClr val="FF0000"/>
                </a:solidFill>
              </a:rPr>
              <a:t>what motivates workers </a:t>
            </a:r>
            <a:r>
              <a:rPr lang="en-US" sz="2400" dirty="0" smtClean="0"/>
              <a:t>in only one part of the manager’s job. The other part is </a:t>
            </a:r>
            <a:r>
              <a:rPr lang="en-US" sz="2400" dirty="0" smtClean="0">
                <a:solidFill>
                  <a:srgbClr val="FF0000"/>
                </a:solidFill>
              </a:rPr>
              <a:t>applying</a:t>
            </a:r>
            <a:r>
              <a:rPr lang="en-US" sz="2400" dirty="0" smtClean="0"/>
              <a:t> that knowledge.</a:t>
            </a:r>
          </a:p>
          <a:p>
            <a:pPr>
              <a:defRPr/>
            </a:pPr>
            <a:r>
              <a:rPr lang="en-US" sz="2400" dirty="0" smtClean="0"/>
              <a:t>Experts have suggested a range of </a:t>
            </a:r>
            <a:r>
              <a:rPr lang="en-US" sz="2400" dirty="0" smtClean="0">
                <a:solidFill>
                  <a:srgbClr val="FF0000"/>
                </a:solidFill>
              </a:rPr>
              <a:t>programs </a:t>
            </a:r>
            <a:r>
              <a:rPr lang="en-US" sz="2400" dirty="0" smtClean="0"/>
              <a:t>designed to make jobs more interesting and rewarding, to make work environment more pleasant, and to motivate employees to work harder such as:</a:t>
            </a:r>
          </a:p>
          <a:p>
            <a:pPr indent="0">
              <a:buNone/>
              <a:defRPr/>
            </a:pPr>
            <a:r>
              <a:rPr lang="en-US" sz="2400" b="1" dirty="0" smtClean="0">
                <a:solidFill>
                  <a:srgbClr val="0000FF"/>
                </a:solidFill>
              </a:rPr>
              <a:t>1- Reinforcement/behavior modification</a:t>
            </a:r>
          </a:p>
          <a:p>
            <a:pPr indent="0">
              <a:buNone/>
              <a:defRPr/>
            </a:pPr>
            <a:r>
              <a:rPr lang="en-US" sz="2400" b="1" dirty="0" smtClean="0">
                <a:solidFill>
                  <a:srgbClr val="0000FF"/>
                </a:solidFill>
              </a:rPr>
              <a:t>2- Using goals to motivate behavior</a:t>
            </a:r>
          </a:p>
          <a:p>
            <a:pPr indent="0">
              <a:buNone/>
              <a:defRPr/>
            </a:pPr>
            <a:r>
              <a:rPr lang="en-US" sz="2400" b="1" dirty="0" smtClean="0">
                <a:solidFill>
                  <a:srgbClr val="0000FF"/>
                </a:solidFill>
              </a:rPr>
              <a:t>3- Participative management and empowerment</a:t>
            </a:r>
          </a:p>
          <a:p>
            <a:pPr indent="0">
              <a:buNone/>
              <a:defRPr/>
            </a:pPr>
            <a:r>
              <a:rPr lang="en-US" sz="2400" b="1" dirty="0" smtClean="0">
                <a:solidFill>
                  <a:srgbClr val="0000FF"/>
                </a:solidFill>
              </a:rPr>
              <a:t>4- Job enrichment and job redesign</a:t>
            </a:r>
          </a:p>
          <a:p>
            <a:pPr indent="0">
              <a:buNone/>
              <a:defRPr/>
            </a:pPr>
            <a:r>
              <a:rPr lang="en-US" sz="2400" b="1" dirty="0" smtClean="0">
                <a:solidFill>
                  <a:srgbClr val="0000FF"/>
                </a:solidFill>
              </a:rPr>
              <a:t>5- Modified work structure</a:t>
            </a:r>
          </a:p>
        </p:txBody>
      </p:sp>
    </p:spTree>
    <p:extLst>
      <p:ext uri="{BB962C8B-B14F-4D97-AF65-F5344CB8AC3E}">
        <p14:creationId xmlns:p14="http://schemas.microsoft.com/office/powerpoint/2010/main" val="38795398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000" b="1" dirty="0" smtClean="0">
                <a:solidFill>
                  <a:srgbClr val="FF0000"/>
                </a:solidFill>
                <a:latin typeface="Calibri" pitchFamily="34" charset="0"/>
              </a:rPr>
              <a:t>Strategies and Techniques for Enriching Motivation</a:t>
            </a:r>
          </a:p>
        </p:txBody>
      </p:sp>
      <p:sp>
        <p:nvSpPr>
          <p:cNvPr id="158723" name="Rectangle 3"/>
          <p:cNvSpPr>
            <a:spLocks noGrp="1"/>
          </p:cNvSpPr>
          <p:nvPr>
            <p:ph type="body" idx="4294967295"/>
          </p:nvPr>
        </p:nvSpPr>
        <p:spPr>
          <a:xfrm>
            <a:off x="457200" y="1219200"/>
            <a:ext cx="8229600" cy="4906963"/>
          </a:xfrm>
        </p:spPr>
        <p:txBody>
          <a:bodyPr/>
          <a:lstStyle/>
          <a:p>
            <a:pPr marL="0" indent="0">
              <a:buNone/>
              <a:defRPr/>
            </a:pPr>
            <a:r>
              <a:rPr lang="en-US" b="1" dirty="0" smtClean="0">
                <a:solidFill>
                  <a:srgbClr val="0000FF"/>
                </a:solidFill>
              </a:rPr>
              <a:t>1- Reinforcement/Behavior </a:t>
            </a:r>
            <a:r>
              <a:rPr lang="en-US" b="1" dirty="0">
                <a:solidFill>
                  <a:srgbClr val="0000FF"/>
                </a:solidFill>
              </a:rPr>
              <a:t>Modification</a:t>
            </a:r>
            <a:endParaRPr lang="en-US" b="1" dirty="0" smtClean="0">
              <a:solidFill>
                <a:srgbClr val="0000FF"/>
              </a:solidFill>
            </a:endParaRPr>
          </a:p>
          <a:p>
            <a:pPr>
              <a:defRPr/>
            </a:pPr>
            <a:r>
              <a:rPr lang="en-US" sz="2800" b="1" dirty="0" smtClean="0">
                <a:solidFill>
                  <a:srgbClr val="00B050"/>
                </a:solidFill>
              </a:rPr>
              <a:t>Positive </a:t>
            </a:r>
            <a:r>
              <a:rPr lang="en-US" sz="2800" b="1" dirty="0">
                <a:solidFill>
                  <a:srgbClr val="00B050"/>
                </a:solidFill>
              </a:rPr>
              <a:t>Reinforcement </a:t>
            </a:r>
          </a:p>
          <a:p>
            <a:pPr lvl="1">
              <a:defRPr/>
            </a:pPr>
            <a:r>
              <a:rPr lang="en-US" sz="2400" dirty="0"/>
              <a:t>used when a company or </a:t>
            </a:r>
            <a:r>
              <a:rPr lang="en-US" sz="2400" dirty="0">
                <a:solidFill>
                  <a:srgbClr val="FF0000"/>
                </a:solidFill>
              </a:rPr>
              <a:t>manager provides a reward when employees exhibit desired behaviors</a:t>
            </a:r>
            <a:r>
              <a:rPr lang="en-US" sz="2400" dirty="0"/>
              <a:t>, such as working hard, helping others, and so forth. When rewards are tied directly to performance, they serve as positive reinforcement.</a:t>
            </a:r>
          </a:p>
          <a:p>
            <a:pPr>
              <a:defRPr/>
            </a:pPr>
            <a:r>
              <a:rPr lang="en-US" sz="2800" b="1" dirty="0" smtClean="0">
                <a:solidFill>
                  <a:srgbClr val="00B050"/>
                </a:solidFill>
              </a:rPr>
              <a:t>Punishment </a:t>
            </a:r>
            <a:endParaRPr lang="en-US" sz="2800" b="1" dirty="0">
              <a:solidFill>
                <a:srgbClr val="00B050"/>
              </a:solidFill>
            </a:endParaRPr>
          </a:p>
          <a:p>
            <a:pPr lvl="1">
              <a:defRPr/>
            </a:pPr>
            <a:r>
              <a:rPr lang="en-US" sz="2400" dirty="0">
                <a:solidFill>
                  <a:srgbClr val="FF0000"/>
                </a:solidFill>
              </a:rPr>
              <a:t>unpleasant consequences of an undesirable </a:t>
            </a:r>
            <a:r>
              <a:rPr lang="en-US" sz="2400" dirty="0" smtClean="0">
                <a:solidFill>
                  <a:srgbClr val="FF0000"/>
                </a:solidFill>
              </a:rPr>
              <a:t>behavior</a:t>
            </a:r>
            <a:r>
              <a:rPr lang="en-US" sz="2400" dirty="0" smtClean="0"/>
              <a:t>. </a:t>
            </a:r>
            <a:r>
              <a:rPr lang="en-US" sz="2400" dirty="0">
                <a:cs typeface="Arial" charset="0"/>
              </a:rPr>
              <a:t>Employees who are repeatedly late for work, for example, may be suspended or have their pay </a:t>
            </a:r>
            <a:r>
              <a:rPr lang="en-US" sz="2400" dirty="0" smtClean="0">
                <a:cs typeface="Arial" charset="0"/>
              </a:rPr>
              <a:t>docked (cut).</a:t>
            </a:r>
            <a:endParaRPr lang="en-US" sz="2400" dirty="0"/>
          </a:p>
          <a:p>
            <a:pPr lvl="1">
              <a:defRPr/>
            </a:pPr>
            <a:endParaRPr lang="en-US" dirty="0"/>
          </a:p>
          <a:p>
            <a:endParaRPr lang="en-US" b="1" dirty="0"/>
          </a:p>
        </p:txBody>
      </p:sp>
    </p:spTree>
    <p:extLst>
      <p:ext uri="{BB962C8B-B14F-4D97-AF65-F5344CB8AC3E}">
        <p14:creationId xmlns:p14="http://schemas.microsoft.com/office/powerpoint/2010/main" val="357148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marL="0" indent="0">
              <a:buNone/>
              <a:defRPr/>
            </a:pPr>
            <a:r>
              <a:rPr lang="en-US" b="1" dirty="0" smtClean="0">
                <a:solidFill>
                  <a:srgbClr val="0000FF"/>
                </a:solidFill>
              </a:rPr>
              <a:t>2- Using </a:t>
            </a:r>
            <a:r>
              <a:rPr lang="en-US" b="1" dirty="0">
                <a:solidFill>
                  <a:srgbClr val="0000FF"/>
                </a:solidFill>
              </a:rPr>
              <a:t>Goals to Motivate Behavior</a:t>
            </a:r>
          </a:p>
          <a:p>
            <a:pPr>
              <a:defRPr/>
            </a:pPr>
            <a:r>
              <a:rPr lang="en-US" sz="2800" b="1" dirty="0" smtClean="0">
                <a:solidFill>
                  <a:srgbClr val="00B050"/>
                </a:solidFill>
              </a:rPr>
              <a:t>Management </a:t>
            </a:r>
            <a:r>
              <a:rPr lang="en-US" sz="2800" b="1" dirty="0">
                <a:solidFill>
                  <a:srgbClr val="00B050"/>
                </a:solidFill>
              </a:rPr>
              <a:t>by Objectives (MBO) </a:t>
            </a:r>
          </a:p>
          <a:p>
            <a:pPr lvl="1">
              <a:defRPr/>
            </a:pPr>
            <a:r>
              <a:rPr lang="en-US" sz="2500" dirty="0"/>
              <a:t>set of procedures involving both managers and subordinates in </a:t>
            </a:r>
            <a:r>
              <a:rPr lang="en-US" sz="2500" dirty="0">
                <a:solidFill>
                  <a:srgbClr val="FF0000"/>
                </a:solidFill>
              </a:rPr>
              <a:t>setting goals and evaluating </a:t>
            </a:r>
            <a:r>
              <a:rPr lang="en-US" sz="2500" dirty="0" smtClean="0">
                <a:solidFill>
                  <a:srgbClr val="FF0000"/>
                </a:solidFill>
              </a:rPr>
              <a:t>progress</a:t>
            </a:r>
            <a:r>
              <a:rPr lang="en-US" sz="2500" dirty="0" smtClean="0"/>
              <a:t>.</a:t>
            </a:r>
          </a:p>
          <a:p>
            <a:pPr lvl="1">
              <a:defRPr/>
            </a:pPr>
            <a:r>
              <a:rPr lang="en-US" sz="2500" dirty="0" smtClean="0"/>
              <a:t>According to many experts, motivational impact is the biggest advantage of MBO. When employees sit down with managers to set upcoming goals, they </a:t>
            </a:r>
            <a:r>
              <a:rPr lang="en-US" sz="2500" dirty="0" smtClean="0">
                <a:solidFill>
                  <a:srgbClr val="FF0000"/>
                </a:solidFill>
              </a:rPr>
              <a:t>learn more </a:t>
            </a:r>
            <a:r>
              <a:rPr lang="en-US" sz="2500" dirty="0" smtClean="0"/>
              <a:t>about companywide objectives, feel that they are an </a:t>
            </a:r>
            <a:r>
              <a:rPr lang="en-US" sz="2500" dirty="0" smtClean="0">
                <a:solidFill>
                  <a:srgbClr val="FF0000"/>
                </a:solidFill>
              </a:rPr>
              <a:t>important part </a:t>
            </a:r>
            <a:r>
              <a:rPr lang="en-US" sz="2500" dirty="0" smtClean="0"/>
              <a:t>of a team, and see how they can </a:t>
            </a:r>
            <a:r>
              <a:rPr lang="en-US" sz="2500" dirty="0" smtClean="0">
                <a:solidFill>
                  <a:srgbClr val="FF0000"/>
                </a:solidFill>
              </a:rPr>
              <a:t>improve performance </a:t>
            </a:r>
            <a:r>
              <a:rPr lang="en-US" sz="2500" dirty="0" smtClean="0"/>
              <a:t>by reaching their own goals.</a:t>
            </a:r>
            <a:endParaRPr lang="en-US" sz="2500" dirty="0"/>
          </a:p>
          <a:p>
            <a:pPr marL="0" indent="0">
              <a:buNone/>
            </a:pPr>
            <a:endParaRPr lang="en-US" sz="25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37364292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19200"/>
            <a:ext cx="8229600" cy="4906963"/>
          </a:xfrm>
        </p:spPr>
        <p:txBody>
          <a:bodyPr/>
          <a:lstStyle/>
          <a:p>
            <a:pPr marL="0" indent="0">
              <a:buNone/>
              <a:defRPr/>
            </a:pPr>
            <a:r>
              <a:rPr lang="en-US" sz="2700" b="1" dirty="0" smtClean="0">
                <a:solidFill>
                  <a:srgbClr val="0000FF"/>
                </a:solidFill>
              </a:rPr>
              <a:t>3- Participative </a:t>
            </a:r>
            <a:r>
              <a:rPr lang="en-US" sz="2700" b="1" dirty="0">
                <a:solidFill>
                  <a:srgbClr val="0000FF"/>
                </a:solidFill>
              </a:rPr>
              <a:t>Management and Empowerment</a:t>
            </a:r>
          </a:p>
          <a:p>
            <a:pPr lvl="1">
              <a:defRPr/>
            </a:pPr>
            <a:r>
              <a:rPr lang="en-US" dirty="0"/>
              <a:t>method of increasing job satisfaction by </a:t>
            </a:r>
            <a:r>
              <a:rPr lang="en-US" dirty="0">
                <a:solidFill>
                  <a:srgbClr val="FF0000"/>
                </a:solidFill>
              </a:rPr>
              <a:t>giving employees a voice in the management of their jobs and the </a:t>
            </a:r>
            <a:r>
              <a:rPr lang="en-US" dirty="0" smtClean="0">
                <a:solidFill>
                  <a:srgbClr val="FF0000"/>
                </a:solidFill>
              </a:rPr>
              <a:t>company</a:t>
            </a:r>
            <a:r>
              <a:rPr lang="en-US" dirty="0" smtClean="0"/>
              <a:t>.</a:t>
            </a:r>
          </a:p>
          <a:p>
            <a:pPr lvl="1">
              <a:defRPr/>
            </a:pPr>
            <a:r>
              <a:rPr lang="en-US" dirty="0" smtClean="0">
                <a:cs typeface="Arial" charset="0"/>
              </a:rPr>
              <a:t>Employees </a:t>
            </a:r>
            <a:r>
              <a:rPr lang="en-US" dirty="0">
                <a:cs typeface="Arial" charset="0"/>
              </a:rPr>
              <a:t>become empowered to take </a:t>
            </a:r>
            <a:r>
              <a:rPr lang="en-US" dirty="0">
                <a:solidFill>
                  <a:srgbClr val="FF0000"/>
                </a:solidFill>
                <a:cs typeface="Arial" charset="0"/>
              </a:rPr>
              <a:t>greater responsibility </a:t>
            </a:r>
            <a:r>
              <a:rPr lang="en-US" dirty="0">
                <a:cs typeface="Arial" charset="0"/>
              </a:rPr>
              <a:t>for their own performance. </a:t>
            </a:r>
            <a:endParaRPr lang="en-US" dirty="0" smtClean="0">
              <a:cs typeface="Arial" charset="0"/>
            </a:endParaRPr>
          </a:p>
          <a:p>
            <a:pPr lvl="1">
              <a:defRPr/>
            </a:pPr>
            <a:r>
              <a:rPr lang="en-US" dirty="0" smtClean="0">
                <a:cs typeface="Arial" charset="0"/>
              </a:rPr>
              <a:t>Not </a:t>
            </a:r>
            <a:r>
              <a:rPr lang="en-US" dirty="0">
                <a:cs typeface="Arial" charset="0"/>
              </a:rPr>
              <a:t>surprisingly, participation and empowerment often makes employees feel more </a:t>
            </a:r>
            <a:r>
              <a:rPr lang="en-US" dirty="0">
                <a:solidFill>
                  <a:srgbClr val="FF0000"/>
                </a:solidFill>
                <a:cs typeface="Arial" charset="0"/>
              </a:rPr>
              <a:t>committed to organizational goals </a:t>
            </a:r>
            <a:r>
              <a:rPr lang="en-US" dirty="0">
                <a:cs typeface="Arial" charset="0"/>
              </a:rPr>
              <a:t>they have helped to shape.</a:t>
            </a:r>
            <a:endParaRPr lang="en-US" dirty="0"/>
          </a:p>
          <a:p>
            <a:pPr lvl="1">
              <a:defRPr/>
            </a:pPr>
            <a:endParaRPr lang="en-US" dirty="0"/>
          </a:p>
          <a:p>
            <a:pPr marL="0" indent="0">
              <a:buNone/>
            </a:pPr>
            <a:endParaRPr lang="en-US"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2172784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b="1" dirty="0">
                <a:solidFill>
                  <a:srgbClr val="FF0000"/>
                </a:solidFill>
              </a:rPr>
              <a:t>Forms of Employee Behavior</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400" b="1" dirty="0">
                <a:solidFill>
                  <a:srgbClr val="FF0000"/>
                </a:solidFill>
              </a:rPr>
              <a:t>Employee </a:t>
            </a:r>
            <a:r>
              <a:rPr lang="en-US" sz="2400" b="1" dirty="0" smtClean="0">
                <a:solidFill>
                  <a:srgbClr val="FF0000"/>
                </a:solidFill>
              </a:rPr>
              <a:t>Behavior</a:t>
            </a:r>
            <a:r>
              <a:rPr lang="en-US" sz="2400" b="1" dirty="0" smtClean="0"/>
              <a:t>: </a:t>
            </a:r>
            <a:r>
              <a:rPr lang="en-US" sz="2400" dirty="0" smtClean="0"/>
              <a:t>the </a:t>
            </a:r>
            <a:r>
              <a:rPr lang="en-US" sz="2400" dirty="0"/>
              <a:t>pattern of actions by the members of an organization that directly or indirectly influences the organization’s </a:t>
            </a:r>
            <a:r>
              <a:rPr lang="en-US" sz="2400" dirty="0" smtClean="0"/>
              <a:t>effectiveness.</a:t>
            </a:r>
            <a:endParaRPr lang="en-US" sz="2400" dirty="0"/>
          </a:p>
          <a:p>
            <a:pPr>
              <a:defRPr/>
            </a:pPr>
            <a:r>
              <a:rPr lang="en-US" sz="2400" b="1" dirty="0">
                <a:solidFill>
                  <a:srgbClr val="FF0000"/>
                </a:solidFill>
              </a:rPr>
              <a:t>Performance </a:t>
            </a:r>
            <a:r>
              <a:rPr lang="en-US" sz="2400" b="1" dirty="0" smtClean="0">
                <a:solidFill>
                  <a:srgbClr val="FF0000"/>
                </a:solidFill>
              </a:rPr>
              <a:t>Behaviors</a:t>
            </a:r>
            <a:r>
              <a:rPr lang="en-US" sz="2400" b="1" dirty="0" smtClean="0"/>
              <a:t>: </a:t>
            </a:r>
            <a:r>
              <a:rPr lang="en-US" sz="2400" dirty="0" smtClean="0"/>
              <a:t>the </a:t>
            </a:r>
            <a:r>
              <a:rPr lang="en-US" sz="2400" dirty="0"/>
              <a:t>total set of work-related behaviors that the organization expects employees to </a:t>
            </a:r>
            <a:r>
              <a:rPr lang="en-US" sz="2400" dirty="0" smtClean="0"/>
              <a:t>display</a:t>
            </a:r>
            <a:r>
              <a:rPr lang="en-US" sz="2400" dirty="0" smtClean="0"/>
              <a:t>. </a:t>
            </a:r>
            <a:r>
              <a:rPr lang="en-US" sz="2400" dirty="0" smtClean="0"/>
              <a:t>These are the behaviors directly targeted at performing a job.</a:t>
            </a:r>
            <a:endParaRPr lang="en-US" sz="2400" dirty="0" smtClean="0"/>
          </a:p>
          <a:p>
            <a:pPr>
              <a:defRPr/>
            </a:pPr>
            <a:r>
              <a:rPr lang="en-US" sz="2400" b="1" dirty="0">
                <a:solidFill>
                  <a:srgbClr val="FF0000"/>
                </a:solidFill>
              </a:rPr>
              <a:t>Organizational </a:t>
            </a:r>
            <a:r>
              <a:rPr lang="en-US" sz="2400" b="1" dirty="0" smtClean="0">
                <a:solidFill>
                  <a:srgbClr val="FF0000"/>
                </a:solidFill>
              </a:rPr>
              <a:t>Citizenship</a:t>
            </a:r>
            <a:r>
              <a:rPr lang="en-US" sz="2400" b="1" dirty="0" smtClean="0"/>
              <a:t>: </a:t>
            </a:r>
            <a:r>
              <a:rPr lang="en-US" sz="2400" dirty="0" smtClean="0"/>
              <a:t>positive </a:t>
            </a:r>
            <a:r>
              <a:rPr lang="en-US" sz="2400" dirty="0"/>
              <a:t>behaviors </a:t>
            </a:r>
            <a:r>
              <a:rPr lang="en-US" sz="2400" dirty="0" smtClean="0"/>
              <a:t>and contributions that </a:t>
            </a:r>
            <a:r>
              <a:rPr lang="en-US" sz="2400" dirty="0"/>
              <a:t>employees choose to do, spontaneously and of their own accord, which often lies outside of their specified contractual obligations</a:t>
            </a:r>
            <a:r>
              <a:rPr lang="en-US" sz="2400" dirty="0"/>
              <a:t>.</a:t>
            </a:r>
          </a:p>
          <a:p>
            <a:pPr>
              <a:defRPr/>
            </a:pPr>
            <a:r>
              <a:rPr lang="en-US" sz="2400" b="1" dirty="0" smtClean="0">
                <a:solidFill>
                  <a:srgbClr val="FF0000"/>
                </a:solidFill>
              </a:rPr>
              <a:t>Counterproductive behaviors </a:t>
            </a:r>
            <a:r>
              <a:rPr lang="en-US" sz="2400" dirty="0" smtClean="0">
                <a:cs typeface="Arial" charset="0"/>
              </a:rPr>
              <a:t>detract from performance and actually cost the organization. </a:t>
            </a:r>
            <a:endParaRPr lang="en-US" sz="2400" dirty="0" smtClean="0"/>
          </a:p>
          <a:p>
            <a:pPr lvl="1">
              <a:defRPr/>
            </a:pPr>
            <a:endParaRPr lang="en-US" sz="2400" dirty="0"/>
          </a:p>
          <a:p>
            <a:pPr marL="0" indent="0">
              <a:buNone/>
            </a:pPr>
            <a:endParaRPr lang="en-US" sz="2400" b="1" dirty="0"/>
          </a:p>
        </p:txBody>
      </p:sp>
    </p:spTree>
    <p:extLst>
      <p:ext uri="{BB962C8B-B14F-4D97-AF65-F5344CB8AC3E}">
        <p14:creationId xmlns:p14="http://schemas.microsoft.com/office/powerpoint/2010/main" val="26751892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95400"/>
            <a:ext cx="8229600" cy="4906963"/>
          </a:xfrm>
        </p:spPr>
        <p:txBody>
          <a:bodyPr/>
          <a:lstStyle/>
          <a:p>
            <a:pPr marL="0" indent="0">
              <a:buNone/>
              <a:defRPr/>
            </a:pPr>
            <a:r>
              <a:rPr lang="en-US" sz="2700" b="1" dirty="0">
                <a:solidFill>
                  <a:srgbClr val="0000FF"/>
                </a:solidFill>
              </a:rPr>
              <a:t>4- Job Enrichment and Job </a:t>
            </a:r>
            <a:r>
              <a:rPr lang="en-US" sz="2700" b="1" dirty="0" smtClean="0">
                <a:solidFill>
                  <a:srgbClr val="0000FF"/>
                </a:solidFill>
              </a:rPr>
              <a:t>Redesign</a:t>
            </a:r>
          </a:p>
          <a:p>
            <a:pPr marL="0" indent="0">
              <a:lnSpc>
                <a:spcPct val="20000"/>
              </a:lnSpc>
              <a:buNone/>
              <a:defRPr/>
            </a:pPr>
            <a:endParaRPr lang="en-US" sz="2700" b="1" dirty="0">
              <a:solidFill>
                <a:srgbClr val="0000FF"/>
              </a:solidFill>
            </a:endParaRPr>
          </a:p>
          <a:p>
            <a:pPr>
              <a:defRPr/>
            </a:pPr>
            <a:r>
              <a:rPr lang="en-US" sz="2800" b="1" dirty="0" smtClean="0">
                <a:solidFill>
                  <a:srgbClr val="00B050"/>
                </a:solidFill>
              </a:rPr>
              <a:t>Job </a:t>
            </a:r>
            <a:r>
              <a:rPr lang="en-US" sz="2800" b="1" dirty="0">
                <a:solidFill>
                  <a:srgbClr val="00B050"/>
                </a:solidFill>
              </a:rPr>
              <a:t>Enrichment </a:t>
            </a:r>
          </a:p>
          <a:p>
            <a:pPr lvl="1">
              <a:defRPr/>
            </a:pPr>
            <a:r>
              <a:rPr lang="en-US" sz="2700" dirty="0" smtClean="0"/>
              <a:t>Method </a:t>
            </a:r>
            <a:r>
              <a:rPr lang="en-US" sz="2700" dirty="0"/>
              <a:t>of increasing job satisfaction by </a:t>
            </a:r>
            <a:r>
              <a:rPr lang="en-US" sz="2700" dirty="0">
                <a:solidFill>
                  <a:srgbClr val="FF0000"/>
                </a:solidFill>
              </a:rPr>
              <a:t>a</a:t>
            </a:r>
            <a:r>
              <a:rPr lang="en-US" sz="2700" dirty="0"/>
              <a:t>dding one or more motivating factors to job </a:t>
            </a:r>
            <a:r>
              <a:rPr lang="en-US" sz="2700" dirty="0" smtClean="0"/>
              <a:t>activities.</a:t>
            </a:r>
          </a:p>
          <a:p>
            <a:pPr lvl="1">
              <a:defRPr/>
            </a:pPr>
            <a:r>
              <a:rPr lang="en-US" sz="2700" dirty="0">
                <a:solidFill>
                  <a:srgbClr val="FF0000"/>
                </a:solidFill>
              </a:rPr>
              <a:t>For example</a:t>
            </a:r>
            <a:r>
              <a:rPr lang="en-US" sz="2700" dirty="0"/>
              <a:t>, job rotation programs expand growth opportunities by rotating employees through various positions in the same firm. Workers gain not only new skills but also broader overviews of their work </a:t>
            </a:r>
            <a:r>
              <a:rPr lang="en-US" sz="2700" dirty="0" smtClean="0"/>
              <a:t>and their </a:t>
            </a:r>
            <a:r>
              <a:rPr lang="en-US" sz="2700" dirty="0"/>
              <a:t>organization</a:t>
            </a:r>
            <a:r>
              <a:rPr lang="en-US" sz="2700" dirty="0" smtClean="0"/>
              <a:t>.</a:t>
            </a:r>
            <a:endParaRPr lang="en-US" sz="2700"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14438972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95400"/>
            <a:ext cx="8229600" cy="4906963"/>
          </a:xfrm>
        </p:spPr>
        <p:txBody>
          <a:bodyPr/>
          <a:lstStyle/>
          <a:p>
            <a:pPr marL="0" indent="0">
              <a:buNone/>
              <a:defRPr/>
            </a:pPr>
            <a:r>
              <a:rPr lang="en-US" sz="2700" b="1" dirty="0">
                <a:solidFill>
                  <a:srgbClr val="0000FF"/>
                </a:solidFill>
              </a:rPr>
              <a:t>4- Job Enrichment and Job </a:t>
            </a:r>
            <a:r>
              <a:rPr lang="en-US" sz="2700" b="1" dirty="0" smtClean="0">
                <a:solidFill>
                  <a:srgbClr val="0000FF"/>
                </a:solidFill>
              </a:rPr>
              <a:t>Redesign</a:t>
            </a:r>
          </a:p>
          <a:p>
            <a:pPr marL="0" indent="0">
              <a:lnSpc>
                <a:spcPct val="20000"/>
              </a:lnSpc>
              <a:buNone/>
              <a:defRPr/>
            </a:pPr>
            <a:endParaRPr lang="en-US" sz="2700" b="1" dirty="0">
              <a:solidFill>
                <a:srgbClr val="0000FF"/>
              </a:solidFill>
            </a:endParaRPr>
          </a:p>
          <a:p>
            <a:pPr>
              <a:defRPr/>
            </a:pPr>
            <a:r>
              <a:rPr lang="en-US" sz="2800" b="1" dirty="0" smtClean="0">
                <a:solidFill>
                  <a:srgbClr val="00B050"/>
                </a:solidFill>
              </a:rPr>
              <a:t>Job </a:t>
            </a:r>
            <a:r>
              <a:rPr lang="en-US" sz="2800" b="1" dirty="0">
                <a:solidFill>
                  <a:srgbClr val="00B050"/>
                </a:solidFill>
              </a:rPr>
              <a:t>Redesign </a:t>
            </a:r>
          </a:p>
          <a:p>
            <a:pPr lvl="1">
              <a:defRPr/>
            </a:pPr>
            <a:r>
              <a:rPr lang="en-US" sz="2200" dirty="0" smtClean="0"/>
              <a:t>Method </a:t>
            </a:r>
            <a:r>
              <a:rPr lang="en-US" sz="2200" dirty="0"/>
              <a:t>of increasing job satisfaction by </a:t>
            </a:r>
            <a:r>
              <a:rPr lang="en-US" sz="2200" dirty="0">
                <a:solidFill>
                  <a:srgbClr val="FF0000"/>
                </a:solidFill>
              </a:rPr>
              <a:t>designing a more satisfactory fit between workers and their </a:t>
            </a:r>
            <a:r>
              <a:rPr lang="en-US" sz="2200" dirty="0" smtClean="0">
                <a:solidFill>
                  <a:srgbClr val="FF0000"/>
                </a:solidFill>
              </a:rPr>
              <a:t>jobs</a:t>
            </a:r>
            <a:r>
              <a:rPr lang="en-US" sz="2200" dirty="0" smtClean="0"/>
              <a:t>.</a:t>
            </a:r>
          </a:p>
          <a:p>
            <a:pPr lvl="1">
              <a:defRPr/>
            </a:pPr>
            <a:r>
              <a:rPr lang="en-US" sz="2400" dirty="0" smtClean="0">
                <a:cs typeface="Arial" charset="0"/>
              </a:rPr>
              <a:t>Job </a:t>
            </a:r>
            <a:r>
              <a:rPr lang="en-US" sz="2400" dirty="0">
                <a:cs typeface="Arial" charset="0"/>
              </a:rPr>
              <a:t>redesign can </a:t>
            </a:r>
            <a:r>
              <a:rPr lang="en-US" sz="2400" dirty="0">
                <a:solidFill>
                  <a:srgbClr val="FF0000"/>
                </a:solidFill>
                <a:cs typeface="Arial" charset="0"/>
              </a:rPr>
              <a:t>motivate </a:t>
            </a:r>
            <a:r>
              <a:rPr lang="en-US" sz="2400" dirty="0">
                <a:cs typeface="Arial" charset="0"/>
              </a:rPr>
              <a:t>individuals with strong needs for career growth or achievement. </a:t>
            </a:r>
            <a:endParaRPr lang="en-US" sz="2400" dirty="0" smtClean="0">
              <a:cs typeface="Arial" charset="0"/>
            </a:endParaRPr>
          </a:p>
          <a:p>
            <a:pPr lvl="1">
              <a:defRPr/>
            </a:pPr>
            <a:r>
              <a:rPr lang="en-US" sz="2400" dirty="0" smtClean="0">
                <a:cs typeface="Arial" charset="0"/>
              </a:rPr>
              <a:t>Job </a:t>
            </a:r>
            <a:r>
              <a:rPr lang="en-US" sz="2400" dirty="0">
                <a:cs typeface="Arial" charset="0"/>
              </a:rPr>
              <a:t>redesign is usually implemented in one of </a:t>
            </a:r>
            <a:r>
              <a:rPr lang="en-US" sz="2400" dirty="0">
                <a:solidFill>
                  <a:srgbClr val="FF0000"/>
                </a:solidFill>
                <a:cs typeface="Arial" charset="0"/>
              </a:rPr>
              <a:t>three ways</a:t>
            </a:r>
            <a:r>
              <a:rPr lang="en-US" sz="2400" dirty="0">
                <a:cs typeface="Arial" charset="0"/>
              </a:rPr>
              <a:t>: </a:t>
            </a:r>
            <a:endParaRPr lang="en-US" sz="2400" dirty="0" smtClean="0">
              <a:cs typeface="Arial" charset="0"/>
            </a:endParaRPr>
          </a:p>
          <a:p>
            <a:pPr marL="1085850" lvl="1" indent="-342900">
              <a:buFont typeface="Arial" panose="020B0604020202020204" pitchFamily="34" charset="0"/>
              <a:buChar char="•"/>
              <a:defRPr/>
            </a:pPr>
            <a:r>
              <a:rPr lang="en-US" sz="2400" b="1" i="1" dirty="0" smtClean="0">
                <a:cs typeface="Arial" charset="0"/>
              </a:rPr>
              <a:t>Combining </a:t>
            </a:r>
            <a:r>
              <a:rPr lang="en-US" sz="2400" b="1" i="1" dirty="0">
                <a:cs typeface="Arial" charset="0"/>
              </a:rPr>
              <a:t>tasks, </a:t>
            </a:r>
            <a:endParaRPr lang="en-US" sz="2400" b="1" i="1" dirty="0" smtClean="0">
              <a:cs typeface="Arial" charset="0"/>
            </a:endParaRPr>
          </a:p>
          <a:p>
            <a:pPr marL="1085850" lvl="1" indent="-342900">
              <a:buFont typeface="Arial" panose="020B0604020202020204" pitchFamily="34" charset="0"/>
              <a:buChar char="•"/>
              <a:defRPr/>
            </a:pPr>
            <a:r>
              <a:rPr lang="en-US" sz="2400" b="1" i="1" dirty="0" smtClean="0">
                <a:cs typeface="Arial" charset="0"/>
              </a:rPr>
              <a:t>Forming </a:t>
            </a:r>
            <a:r>
              <a:rPr lang="en-US" sz="2400" b="1" i="1" dirty="0">
                <a:cs typeface="Arial" charset="0"/>
              </a:rPr>
              <a:t>natural work </a:t>
            </a:r>
            <a:r>
              <a:rPr lang="en-US" sz="2400" b="1" i="1" dirty="0" smtClean="0">
                <a:cs typeface="Arial" charset="0"/>
              </a:rPr>
              <a:t>groups</a:t>
            </a:r>
          </a:p>
          <a:p>
            <a:pPr marL="1085850" lvl="1" indent="-342900">
              <a:buFont typeface="Arial" panose="020B0604020202020204" pitchFamily="34" charset="0"/>
              <a:buChar char="•"/>
              <a:defRPr/>
            </a:pPr>
            <a:r>
              <a:rPr lang="en-US" sz="2400" b="1" i="1" dirty="0" smtClean="0">
                <a:cs typeface="Arial" charset="0"/>
              </a:rPr>
              <a:t>Establishing </a:t>
            </a:r>
            <a:r>
              <a:rPr lang="en-US" sz="2400" b="1" i="1" dirty="0">
                <a:cs typeface="Arial" charset="0"/>
              </a:rPr>
              <a:t>client relationships</a:t>
            </a:r>
            <a:r>
              <a:rPr lang="en-US" sz="2400" b="1" dirty="0">
                <a:cs typeface="Arial" charset="0"/>
              </a:rPr>
              <a:t>.</a:t>
            </a:r>
            <a:endParaRPr lang="en-US" sz="2400" b="1" dirty="0"/>
          </a:p>
          <a:p>
            <a:pPr lvl="1">
              <a:defRPr/>
            </a:pPr>
            <a:endParaRPr lang="en-US" sz="2200" dirty="0" smtClean="0"/>
          </a:p>
          <a:p>
            <a:pPr lvl="1">
              <a:defRPr/>
            </a:pPr>
            <a:endParaRPr lang="en-US" sz="2200" dirty="0"/>
          </a:p>
          <a:p>
            <a:endParaRPr lang="en-US" sz="22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9169346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Job Redesign Programs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sz="2800" b="1" dirty="0"/>
              <a:t>Combining </a:t>
            </a:r>
            <a:r>
              <a:rPr lang="en-US" altLang="en-US" sz="2800" b="1" dirty="0" smtClean="0"/>
              <a:t>Tasks</a:t>
            </a:r>
          </a:p>
          <a:p>
            <a:pPr lvl="1">
              <a:buClr>
                <a:srgbClr val="254061"/>
              </a:buClr>
            </a:pPr>
            <a:r>
              <a:rPr lang="en-US" altLang="en-US" sz="2600" dirty="0" smtClean="0"/>
              <a:t>Involves </a:t>
            </a:r>
            <a:r>
              <a:rPr lang="en-US" altLang="en-US" sz="2600" dirty="0">
                <a:solidFill>
                  <a:srgbClr val="FF0000"/>
                </a:solidFill>
              </a:rPr>
              <a:t>enlarging jobs </a:t>
            </a:r>
            <a:r>
              <a:rPr lang="en-US" altLang="en-US" sz="2600" dirty="0"/>
              <a:t>and increasing their variety to make employees feel that their work is more </a:t>
            </a:r>
            <a:r>
              <a:rPr lang="en-US" altLang="en-US" sz="2600" dirty="0" smtClean="0"/>
              <a:t>meaningful, and in turn, become more motivated.</a:t>
            </a:r>
            <a:endParaRPr lang="en-US" altLang="en-US" sz="2600" dirty="0"/>
          </a:p>
          <a:p>
            <a:pPr>
              <a:buClr>
                <a:srgbClr val="254061"/>
              </a:buClr>
            </a:pPr>
            <a:r>
              <a:rPr lang="en-US" altLang="en-US" sz="2800" b="1" dirty="0"/>
              <a:t>Forming Natural Work </a:t>
            </a:r>
            <a:r>
              <a:rPr lang="en-US" altLang="en-US" sz="2800" b="1" dirty="0" smtClean="0"/>
              <a:t>Groups</a:t>
            </a:r>
          </a:p>
          <a:p>
            <a:pPr lvl="1">
              <a:buClr>
                <a:srgbClr val="254061"/>
              </a:buClr>
            </a:pPr>
            <a:r>
              <a:rPr lang="en-US" altLang="en-US" sz="2600" dirty="0" smtClean="0"/>
              <a:t>The people working in a </a:t>
            </a:r>
            <a:r>
              <a:rPr lang="en-US" altLang="en-US" sz="2600" dirty="0" smtClean="0">
                <a:solidFill>
                  <a:srgbClr val="FF0000"/>
                </a:solidFill>
              </a:rPr>
              <a:t>project  (group) </a:t>
            </a:r>
            <a:r>
              <a:rPr lang="en-US" altLang="en-US" sz="2600" dirty="0" smtClean="0"/>
              <a:t>are usually the most knowledgeable and the most capable problem solvers.</a:t>
            </a:r>
          </a:p>
          <a:p>
            <a:pPr>
              <a:buClr>
                <a:srgbClr val="254061"/>
              </a:buClr>
            </a:pPr>
            <a:r>
              <a:rPr lang="en-US" altLang="en-US" sz="2800" b="1" dirty="0" smtClean="0"/>
              <a:t>Establishing </a:t>
            </a:r>
            <a:r>
              <a:rPr lang="en-US" altLang="en-US" sz="2800" b="1" dirty="0"/>
              <a:t>Client </a:t>
            </a:r>
            <a:r>
              <a:rPr lang="en-US" altLang="en-US" sz="2800" b="1" dirty="0" smtClean="0"/>
              <a:t>Relationships</a:t>
            </a:r>
          </a:p>
          <a:p>
            <a:pPr lvl="1">
              <a:buClr>
                <a:srgbClr val="254061"/>
              </a:buClr>
            </a:pPr>
            <a:r>
              <a:rPr lang="en-US" altLang="en-US" sz="2600" dirty="0" smtClean="0"/>
              <a:t>Letting </a:t>
            </a:r>
            <a:r>
              <a:rPr lang="en-US" altLang="en-US" sz="2600" dirty="0"/>
              <a:t>employees interact with </a:t>
            </a:r>
            <a:r>
              <a:rPr lang="en-US" altLang="en-US" sz="2600" dirty="0" smtClean="0"/>
              <a:t>customers.</a:t>
            </a:r>
            <a:endParaRPr lang="en-US" altLang="en-US" sz="2600" dirty="0"/>
          </a:p>
          <a:p>
            <a:endParaRPr lang="en-US" sz="2600" b="1" dirty="0"/>
          </a:p>
        </p:txBody>
      </p:sp>
    </p:spTree>
    <p:extLst>
      <p:ext uri="{BB962C8B-B14F-4D97-AF65-F5344CB8AC3E}">
        <p14:creationId xmlns:p14="http://schemas.microsoft.com/office/powerpoint/2010/main" val="16661156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p:cNvSpPr>
          <p:nvPr>
            <p:ph type="body" idx="4294967295"/>
          </p:nvPr>
        </p:nvSpPr>
        <p:spPr>
          <a:xfrm>
            <a:off x="457200" y="1295400"/>
            <a:ext cx="8229600" cy="4800600"/>
          </a:xfrm>
        </p:spPr>
        <p:txBody>
          <a:bodyPr/>
          <a:lstStyle/>
          <a:p>
            <a:pPr marL="0" indent="0">
              <a:buNone/>
              <a:defRPr/>
            </a:pPr>
            <a:r>
              <a:rPr lang="en-US" sz="2800" b="1" dirty="0">
                <a:solidFill>
                  <a:srgbClr val="0000FF"/>
                </a:solidFill>
              </a:rPr>
              <a:t>5- Modified Work Schedules</a:t>
            </a:r>
          </a:p>
          <a:p>
            <a:pPr>
              <a:lnSpc>
                <a:spcPct val="20000"/>
              </a:lnSpc>
              <a:defRPr/>
            </a:pPr>
            <a:endParaRPr lang="en-US" sz="2400" b="1" dirty="0" smtClean="0"/>
          </a:p>
          <a:p>
            <a:pPr>
              <a:defRPr/>
            </a:pPr>
            <a:r>
              <a:rPr lang="en-US" sz="2400" b="1" dirty="0" smtClean="0">
                <a:solidFill>
                  <a:srgbClr val="00B050"/>
                </a:solidFill>
              </a:rPr>
              <a:t>Work </a:t>
            </a:r>
            <a:r>
              <a:rPr lang="en-US" sz="2400" b="1" dirty="0">
                <a:solidFill>
                  <a:srgbClr val="00B050"/>
                </a:solidFill>
              </a:rPr>
              <a:t>Sharing </a:t>
            </a:r>
            <a:r>
              <a:rPr lang="en-US" sz="2400" b="1" dirty="0"/>
              <a:t>(Job Sharing) </a:t>
            </a:r>
          </a:p>
          <a:p>
            <a:pPr lvl="1">
              <a:defRPr/>
            </a:pPr>
            <a:r>
              <a:rPr lang="en-US" sz="2300" dirty="0" smtClean="0"/>
              <a:t>Method </a:t>
            </a:r>
            <a:r>
              <a:rPr lang="en-US" sz="2300" dirty="0"/>
              <a:t>of increasing job satisfaction by allowing two or more people to share a single full-time </a:t>
            </a:r>
            <a:r>
              <a:rPr lang="en-US" sz="2300" dirty="0" smtClean="0"/>
              <a:t>job (</a:t>
            </a:r>
            <a:r>
              <a:rPr lang="en-US" sz="2300" dirty="0" smtClean="0">
                <a:solidFill>
                  <a:srgbClr val="FF0000"/>
                </a:solidFill>
              </a:rPr>
              <a:t>part-timers</a:t>
            </a:r>
            <a:r>
              <a:rPr lang="en-US" sz="2300" dirty="0" smtClean="0"/>
              <a:t>).</a:t>
            </a:r>
            <a:endParaRPr lang="en-US" sz="2300" dirty="0"/>
          </a:p>
          <a:p>
            <a:pPr>
              <a:defRPr/>
            </a:pPr>
            <a:r>
              <a:rPr lang="en-US" sz="2400" b="1" dirty="0">
                <a:solidFill>
                  <a:srgbClr val="00B050"/>
                </a:solidFill>
              </a:rPr>
              <a:t>Flextime Programs </a:t>
            </a:r>
          </a:p>
          <a:p>
            <a:pPr lvl="1">
              <a:defRPr/>
            </a:pPr>
            <a:r>
              <a:rPr lang="en-US" sz="2400" dirty="0" smtClean="0"/>
              <a:t>Method </a:t>
            </a:r>
            <a:r>
              <a:rPr lang="en-US" sz="2400" dirty="0"/>
              <a:t>of increasing job satisfaction by allowing workers to </a:t>
            </a:r>
            <a:r>
              <a:rPr lang="en-US" sz="2400" dirty="0">
                <a:solidFill>
                  <a:srgbClr val="FF0000"/>
                </a:solidFill>
              </a:rPr>
              <a:t>adjust work schedules </a:t>
            </a:r>
            <a:r>
              <a:rPr lang="en-US" sz="2400" dirty="0"/>
              <a:t>on a daily or weekly </a:t>
            </a:r>
            <a:r>
              <a:rPr lang="en-US" sz="2400" dirty="0" smtClean="0"/>
              <a:t>basis.</a:t>
            </a:r>
          </a:p>
          <a:p>
            <a:pPr>
              <a:defRPr/>
            </a:pPr>
            <a:r>
              <a:rPr lang="en-US" sz="2400" b="1" dirty="0">
                <a:solidFill>
                  <a:srgbClr val="00B050"/>
                </a:solidFill>
              </a:rPr>
              <a:t>Telecommuting</a:t>
            </a:r>
            <a:r>
              <a:rPr lang="en-US" sz="2400" b="1" dirty="0"/>
              <a:t> </a:t>
            </a:r>
          </a:p>
          <a:p>
            <a:pPr lvl="1">
              <a:defRPr/>
            </a:pPr>
            <a:r>
              <a:rPr lang="en-US" sz="2400" dirty="0" smtClean="0"/>
              <a:t>Form </a:t>
            </a:r>
            <a:r>
              <a:rPr lang="en-US" sz="2400" dirty="0"/>
              <a:t>of flextime that allows people to perform some or all of a job </a:t>
            </a:r>
            <a:r>
              <a:rPr lang="en-US" sz="2400" dirty="0">
                <a:solidFill>
                  <a:srgbClr val="FF0000"/>
                </a:solidFill>
              </a:rPr>
              <a:t>away from standard office </a:t>
            </a:r>
            <a:r>
              <a:rPr lang="en-US" sz="2400" dirty="0" smtClean="0">
                <a:solidFill>
                  <a:srgbClr val="FF0000"/>
                </a:solidFill>
              </a:rPr>
              <a:t>settings</a:t>
            </a:r>
            <a:r>
              <a:rPr lang="en-US" sz="2400" dirty="0" smtClean="0"/>
              <a:t>.</a:t>
            </a:r>
            <a:endParaRPr lang="en-US" sz="2400" dirty="0"/>
          </a:p>
          <a:p>
            <a:pPr lvl="1">
              <a:defRPr/>
            </a:pPr>
            <a:endParaRPr lang="en-US" sz="2400" dirty="0"/>
          </a:p>
          <a:p>
            <a:pPr marL="0" indent="0">
              <a:buNone/>
            </a:pPr>
            <a:endParaRPr lang="en-US" sz="2400" b="1" dirty="0"/>
          </a:p>
        </p:txBody>
      </p:sp>
      <p:sp>
        <p:nvSpPr>
          <p:cNvPr id="4" name="Rectangle 2"/>
          <p:cNvSpPr txBox="1">
            <a:spLocks noChangeArrowheads="1"/>
          </p:cNvSpPr>
          <p:nvPr/>
        </p:nvSpPr>
        <p:spPr bwMode="auto">
          <a:xfrm>
            <a:off x="457200" y="152400"/>
            <a:ext cx="8229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000" b="1" dirty="0" smtClean="0">
                <a:solidFill>
                  <a:srgbClr val="FF0000"/>
                </a:solidFill>
                <a:latin typeface="Calibri" pitchFamily="34" charset="0"/>
              </a:rPr>
              <a:t>Strategies and Techniques for Enriching Motivation</a:t>
            </a:r>
          </a:p>
        </p:txBody>
      </p:sp>
    </p:spTree>
    <p:extLst>
      <p:ext uri="{BB962C8B-B14F-4D97-AF65-F5344CB8AC3E}">
        <p14:creationId xmlns:p14="http://schemas.microsoft.com/office/powerpoint/2010/main" val="1855659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smtClean="0"/>
              <a:t>Types of Counterproductive </a:t>
            </a:r>
            <a:r>
              <a:rPr lang="en-US" sz="3200" dirty="0"/>
              <a:t>Behaviors</a:t>
            </a:r>
            <a:endParaRPr lang="en-US" sz="3200" dirty="0" smtClean="0">
              <a:latin typeface="Calibri" pitchFamily="34" charset="0"/>
            </a:endParaRPr>
          </a:p>
        </p:txBody>
      </p:sp>
      <p:graphicFrame>
        <p:nvGraphicFramePr>
          <p:cNvPr id="5" name="Content Placeholder 5"/>
          <p:cNvGraphicFramePr>
            <a:graphicFrameLocks/>
          </p:cNvGraphicFramePr>
          <p:nvPr>
            <p:extLst>
              <p:ext uri="{D42A27DB-BD31-4B8C-83A1-F6EECF244321}">
                <p14:modId xmlns:p14="http://schemas.microsoft.com/office/powerpoint/2010/main" val="3363872153"/>
              </p:ext>
            </p:extLst>
          </p:nvPr>
        </p:nvGraphicFramePr>
        <p:xfrm>
          <a:off x="1600200" y="1219200"/>
          <a:ext cx="5867400" cy="315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685800" y="4417874"/>
            <a:ext cx="7696200" cy="1569660"/>
          </a:xfrm>
          <a:prstGeom prst="rect">
            <a:avLst/>
          </a:prstGeom>
          <a:solidFill>
            <a:schemeClr val="accent6">
              <a:lumMod val="40000"/>
              <a:lumOff val="60000"/>
            </a:schemeClr>
          </a:solidFill>
          <a:ln>
            <a:solidFill>
              <a:schemeClr val="tx1"/>
            </a:solidFill>
          </a:ln>
        </p:spPr>
        <p:txBody>
          <a:bodyPr wrap="square">
            <a:spAutoFit/>
          </a:bodyPr>
          <a:lstStyle/>
          <a:p>
            <a:pPr marL="342900" indent="-342900">
              <a:buFont typeface="Arial" panose="020B0604020202020204" pitchFamily="34" charset="0"/>
              <a:buChar char="•"/>
            </a:pPr>
            <a:r>
              <a:rPr lang="en-US" altLang="en-US" sz="2400" b="1" dirty="0"/>
              <a:t>Absenteeism - </a:t>
            </a:r>
            <a:r>
              <a:rPr lang="en-US" altLang="en-US" sz="2400" dirty="0"/>
              <a:t>when an employee does not show up for </a:t>
            </a:r>
            <a:r>
              <a:rPr lang="en-US" altLang="en-US" sz="2400" dirty="0" smtClean="0"/>
              <a:t>work.</a:t>
            </a:r>
          </a:p>
          <a:p>
            <a:pPr marL="342900" indent="-342900">
              <a:buFont typeface="Arial" panose="020B0604020202020204" pitchFamily="34" charset="0"/>
              <a:buChar char="•"/>
            </a:pPr>
            <a:r>
              <a:rPr lang="en-US" altLang="en-US" sz="2400" b="1" dirty="0" smtClean="0"/>
              <a:t>Turnover </a:t>
            </a:r>
            <a:r>
              <a:rPr lang="en-US" altLang="en-US" sz="2400" b="1" dirty="0"/>
              <a:t>- </a:t>
            </a:r>
            <a:r>
              <a:rPr lang="en-US" altLang="en-US" sz="2400" dirty="0"/>
              <a:t>annual percentage of an organization’s workforce that leaves and must be replaced</a:t>
            </a:r>
            <a:r>
              <a:rPr lang="en-US" altLang="en-US" sz="2400" dirty="0" smtClean="0"/>
              <a:t>.</a:t>
            </a:r>
            <a:endParaRPr lang="en-US" altLang="en-US" sz="2400" dirty="0"/>
          </a:p>
        </p:txBody>
      </p:sp>
    </p:spTree>
    <p:extLst>
      <p:ext uri="{BB962C8B-B14F-4D97-AF65-F5344CB8AC3E}">
        <p14:creationId xmlns:p14="http://schemas.microsoft.com/office/powerpoint/2010/main" val="1047739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685800"/>
          </a:xfrm>
        </p:spPr>
        <p:txBody>
          <a:bodyPr/>
          <a:lstStyle/>
          <a:p>
            <a:r>
              <a:rPr lang="en-US" sz="4000" b="1" dirty="0">
                <a:solidFill>
                  <a:srgbClr val="FF0000"/>
                </a:solidFill>
              </a:rPr>
              <a:t>Personality at Work</a:t>
            </a:r>
            <a:endParaRPr lang="en-US" sz="40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724400"/>
          </a:xfrm>
        </p:spPr>
        <p:txBody>
          <a:bodyPr/>
          <a:lstStyle/>
          <a:p>
            <a:pPr>
              <a:defRPr/>
            </a:pPr>
            <a:r>
              <a:rPr lang="en-US" b="1" dirty="0"/>
              <a:t>Personality</a:t>
            </a:r>
            <a:r>
              <a:rPr lang="en-US" dirty="0"/>
              <a:t> </a:t>
            </a:r>
          </a:p>
          <a:p>
            <a:pPr lvl="1">
              <a:defRPr/>
            </a:pPr>
            <a:r>
              <a:rPr lang="en-US" sz="3200" dirty="0"/>
              <a:t>the relatively stable set of </a:t>
            </a:r>
            <a:r>
              <a:rPr lang="en-US" sz="3200" dirty="0">
                <a:solidFill>
                  <a:srgbClr val="FF0000"/>
                </a:solidFill>
              </a:rPr>
              <a:t>psychological attributes </a:t>
            </a:r>
            <a:r>
              <a:rPr lang="en-US" sz="3200" dirty="0"/>
              <a:t>that distinguish one person from </a:t>
            </a:r>
            <a:r>
              <a:rPr lang="en-US" sz="3200" dirty="0" smtClean="0"/>
              <a:t>another.</a:t>
            </a:r>
          </a:p>
          <a:p>
            <a:pPr lvl="1">
              <a:defRPr/>
            </a:pPr>
            <a:r>
              <a:rPr lang="en-US" sz="3200" dirty="0">
                <a:cs typeface="Arial" charset="0"/>
              </a:rPr>
              <a:t>In recent years, researchers have identified </a:t>
            </a:r>
            <a:r>
              <a:rPr lang="en-US" sz="3200" dirty="0">
                <a:solidFill>
                  <a:srgbClr val="FF0000"/>
                </a:solidFill>
                <a:cs typeface="Arial" charset="0"/>
              </a:rPr>
              <a:t>five fundamental traits </a:t>
            </a:r>
            <a:r>
              <a:rPr lang="en-US" sz="3200" dirty="0">
                <a:cs typeface="Arial" charset="0"/>
              </a:rPr>
              <a:t>that are especially relevant to organizations. These are commonly called the “</a:t>
            </a:r>
            <a:r>
              <a:rPr lang="en-US" sz="3200" i="1" dirty="0">
                <a:cs typeface="Arial" charset="0"/>
              </a:rPr>
              <a:t>big five” personality traits</a:t>
            </a:r>
            <a:endParaRPr lang="en-US" sz="3200" dirty="0"/>
          </a:p>
          <a:p>
            <a:pPr marL="457200" lvl="1" indent="0">
              <a:buNone/>
              <a:defRPr/>
            </a:pPr>
            <a:endParaRPr lang="en-US" sz="3200" dirty="0"/>
          </a:p>
          <a:p>
            <a:endParaRPr lang="en-US" b="1" dirty="0"/>
          </a:p>
        </p:txBody>
      </p:sp>
    </p:spTree>
    <p:extLst>
      <p:ext uri="{BB962C8B-B14F-4D97-AF65-F5344CB8AC3E}">
        <p14:creationId xmlns:p14="http://schemas.microsoft.com/office/powerpoint/2010/main" val="3235231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“Big Five” Personality Traits</a:t>
            </a:r>
            <a:endParaRPr lang="en-US" sz="3200" dirty="0" smtClean="0">
              <a:latin typeface="Calibri" pitchFamily="34" charset="0"/>
            </a:endParaRP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0" y="1443038"/>
            <a:ext cx="5715000" cy="4424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5315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i="1" dirty="0"/>
              <a:t>The “Big Five” Personality </a:t>
            </a:r>
            <a:r>
              <a:rPr lang="en-US" sz="3200" i="1" dirty="0" smtClean="0"/>
              <a:t>Traits (cont.)</a:t>
            </a:r>
            <a:endParaRPr lang="en-US" sz="3200" i="1" dirty="0" smtClean="0">
              <a:latin typeface="Calibri" pitchFamily="34" charset="0"/>
            </a:endParaRPr>
          </a:p>
        </p:txBody>
      </p:sp>
      <p:sp>
        <p:nvSpPr>
          <p:cNvPr id="158723" name="Rectangle 3"/>
          <p:cNvSpPr>
            <a:spLocks noGrp="1"/>
          </p:cNvSpPr>
          <p:nvPr>
            <p:ph type="body" idx="4294967295"/>
          </p:nvPr>
        </p:nvSpPr>
        <p:spPr>
          <a:xfrm>
            <a:off x="457200" y="1295400"/>
            <a:ext cx="8229600" cy="4906963"/>
          </a:xfrm>
        </p:spPr>
        <p:txBody>
          <a:bodyPr/>
          <a:lstStyle/>
          <a:p>
            <a:pPr>
              <a:defRPr/>
            </a:pPr>
            <a:r>
              <a:rPr lang="en-US" sz="2500" b="1" dirty="0" smtClean="0">
                <a:solidFill>
                  <a:srgbClr val="0000FF"/>
                </a:solidFill>
              </a:rPr>
              <a:t>Agreeableness</a:t>
            </a:r>
            <a:r>
              <a:rPr lang="en-US" sz="2500" b="1" dirty="0" smtClean="0"/>
              <a:t>: </a:t>
            </a:r>
            <a:r>
              <a:rPr lang="en-US" sz="2500" dirty="0" smtClean="0"/>
              <a:t>a </a:t>
            </a:r>
            <a:r>
              <a:rPr lang="en-US" sz="2500" dirty="0"/>
              <a:t>person’s ability to get along with </a:t>
            </a:r>
            <a:r>
              <a:rPr lang="en-US" sz="2500" dirty="0" smtClean="0"/>
              <a:t>others.</a:t>
            </a:r>
            <a:endParaRPr lang="en-US" sz="2500" dirty="0"/>
          </a:p>
          <a:p>
            <a:pPr>
              <a:defRPr/>
            </a:pPr>
            <a:r>
              <a:rPr lang="en-US" sz="2500" b="1" dirty="0" smtClean="0">
                <a:solidFill>
                  <a:srgbClr val="0000FF"/>
                </a:solidFill>
              </a:rPr>
              <a:t>Conscientiousness</a:t>
            </a:r>
            <a:r>
              <a:rPr lang="en-US" sz="2500" b="1" dirty="0" smtClean="0"/>
              <a:t>: </a:t>
            </a:r>
            <a:r>
              <a:rPr lang="en-US" sz="2500" dirty="0" smtClean="0"/>
              <a:t>a </a:t>
            </a:r>
            <a:r>
              <a:rPr lang="en-US" sz="2500" dirty="0"/>
              <a:t>reflection of the number of </a:t>
            </a:r>
            <a:r>
              <a:rPr lang="en-US" sz="2500" dirty="0" smtClean="0"/>
              <a:t>things (efforts) </a:t>
            </a:r>
            <a:r>
              <a:rPr lang="en-US" sz="2500" dirty="0"/>
              <a:t>a person tries to </a:t>
            </a:r>
            <a:r>
              <a:rPr lang="en-US" sz="2500" dirty="0" smtClean="0"/>
              <a:t>accomplish at work.</a:t>
            </a:r>
            <a:endParaRPr lang="en-US" sz="2500" dirty="0"/>
          </a:p>
          <a:p>
            <a:pPr>
              <a:defRPr/>
            </a:pPr>
            <a:r>
              <a:rPr lang="en-US" sz="2500" b="1" dirty="0" smtClean="0">
                <a:solidFill>
                  <a:srgbClr val="0000FF"/>
                </a:solidFill>
              </a:rPr>
              <a:t>Emotionality</a:t>
            </a:r>
            <a:r>
              <a:rPr lang="en-US" sz="2500" b="1" dirty="0" smtClean="0"/>
              <a:t>: </a:t>
            </a:r>
            <a:r>
              <a:rPr lang="en-US" sz="2500" dirty="0" smtClean="0"/>
              <a:t>the </a:t>
            </a:r>
            <a:r>
              <a:rPr lang="en-US" sz="2500" dirty="0"/>
              <a:t>degree to which people tend to be positive or negative in their outlook and behaviors toward </a:t>
            </a:r>
            <a:r>
              <a:rPr lang="en-US" sz="2500" dirty="0" smtClean="0"/>
              <a:t>others.</a:t>
            </a:r>
          </a:p>
          <a:p>
            <a:pPr>
              <a:defRPr/>
            </a:pPr>
            <a:r>
              <a:rPr lang="en-US" sz="2500" b="1" dirty="0" smtClean="0">
                <a:solidFill>
                  <a:srgbClr val="0000FF"/>
                </a:solidFill>
              </a:rPr>
              <a:t>Extraversion</a:t>
            </a:r>
            <a:r>
              <a:rPr lang="en-US" sz="2500" b="1" dirty="0" smtClean="0"/>
              <a:t>: </a:t>
            </a:r>
            <a:r>
              <a:rPr lang="en-US" sz="2500" dirty="0" smtClean="0"/>
              <a:t>a </a:t>
            </a:r>
            <a:r>
              <a:rPr lang="en-US" sz="2500" dirty="0"/>
              <a:t>person’s comfort level with </a:t>
            </a:r>
            <a:r>
              <a:rPr lang="en-US" sz="2500" dirty="0" smtClean="0"/>
              <a:t>relationships. </a:t>
            </a:r>
            <a:r>
              <a:rPr lang="en-US" sz="2500" dirty="0"/>
              <a:t>Extroverts  are sociable, talkative, assertive, and open to establishing new </a:t>
            </a:r>
            <a:r>
              <a:rPr lang="en-US" sz="2500" dirty="0" smtClean="0"/>
              <a:t>relationships.</a:t>
            </a:r>
            <a:endParaRPr lang="en-US" sz="2500" dirty="0"/>
          </a:p>
          <a:p>
            <a:pPr>
              <a:defRPr/>
            </a:pPr>
            <a:r>
              <a:rPr lang="en-US" sz="2500" b="1" dirty="0" smtClean="0">
                <a:solidFill>
                  <a:srgbClr val="0000FF"/>
                </a:solidFill>
              </a:rPr>
              <a:t>Openness</a:t>
            </a:r>
            <a:r>
              <a:rPr lang="en-US" sz="2500" b="1" dirty="0" smtClean="0"/>
              <a:t>: </a:t>
            </a:r>
            <a:r>
              <a:rPr lang="en-US" sz="2500" dirty="0" smtClean="0"/>
              <a:t>reflects </a:t>
            </a:r>
            <a:r>
              <a:rPr lang="en-US" sz="2500" dirty="0"/>
              <a:t>how open or rigid a person is in terms of his or her </a:t>
            </a:r>
            <a:r>
              <a:rPr lang="en-US" sz="2500" dirty="0" smtClean="0"/>
              <a:t>beliefs.</a:t>
            </a:r>
            <a:endParaRPr lang="en-US" sz="2500" dirty="0"/>
          </a:p>
          <a:p>
            <a:pPr>
              <a:defRPr/>
            </a:pPr>
            <a:endParaRPr lang="en-US" sz="2500" dirty="0"/>
          </a:p>
          <a:p>
            <a:pPr marL="0" indent="0">
              <a:buNone/>
            </a:pPr>
            <a:endParaRPr lang="en-US" sz="2500" b="1" dirty="0"/>
          </a:p>
        </p:txBody>
      </p:sp>
    </p:spTree>
    <p:extLst>
      <p:ext uri="{BB962C8B-B14F-4D97-AF65-F5344CB8AC3E}">
        <p14:creationId xmlns:p14="http://schemas.microsoft.com/office/powerpoint/2010/main" val="2243236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Emotional Intelligence</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b="1" dirty="0" smtClean="0">
                <a:solidFill>
                  <a:srgbClr val="0000FF"/>
                </a:solidFill>
              </a:rPr>
              <a:t>Emotional Intelligence </a:t>
            </a:r>
            <a:r>
              <a:rPr lang="en-US" b="1" dirty="0"/>
              <a:t>(Emotional Quotient, EQ) </a:t>
            </a:r>
          </a:p>
          <a:p>
            <a:pPr lvl="1">
              <a:defRPr/>
            </a:pPr>
            <a:r>
              <a:rPr lang="en-US" sz="2700" dirty="0" smtClean="0"/>
              <a:t>This </a:t>
            </a:r>
            <a:r>
              <a:rPr lang="en-US" sz="2700" dirty="0" smtClean="0"/>
              <a:t>concept refers to the </a:t>
            </a:r>
            <a:r>
              <a:rPr lang="en-US" sz="2700" dirty="0"/>
              <a:t>extent to which people are self-aware, can manage their emotions, can motivate themselves, express empathy for others, and possess social </a:t>
            </a:r>
            <a:r>
              <a:rPr lang="en-US" sz="2700" dirty="0" smtClean="0"/>
              <a:t>skills</a:t>
            </a:r>
            <a:r>
              <a:rPr lang="en-US" sz="2700" dirty="0" smtClean="0"/>
              <a:t>.</a:t>
            </a:r>
          </a:p>
          <a:p>
            <a:pPr lvl="1">
              <a:defRPr/>
            </a:pPr>
            <a:r>
              <a:rPr lang="en-US" sz="2700" dirty="0" smtClean="0"/>
              <a:t>Research suggests that people with high EQs may perform better than others, especially in jobs that require a high degree of interpersonal interaction and that involve influencing or directing the work of others.</a:t>
            </a:r>
            <a:endParaRPr lang="en-US" sz="2700" dirty="0" smtClean="0"/>
          </a:p>
          <a:p>
            <a:pPr marL="0" indent="0">
              <a:buNone/>
            </a:pPr>
            <a:endParaRPr lang="en-US" b="1" dirty="0"/>
          </a:p>
        </p:txBody>
      </p:sp>
    </p:spTree>
    <p:extLst>
      <p:ext uri="{BB962C8B-B14F-4D97-AF65-F5344CB8AC3E}">
        <p14:creationId xmlns:p14="http://schemas.microsoft.com/office/powerpoint/2010/main" val="661674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152400"/>
            <a:ext cx="8229600" cy="762000"/>
          </a:xfrm>
        </p:spPr>
        <p:txBody>
          <a:bodyPr/>
          <a:lstStyle/>
          <a:p>
            <a:r>
              <a:rPr lang="en-US" sz="3200" dirty="0" smtClean="0"/>
              <a:t>Dimensions of Emotional Intelligence</a:t>
            </a:r>
            <a:endParaRPr lang="en-US" sz="3200" dirty="0" smtClean="0">
              <a:latin typeface="Calibri" pitchFamily="34" charset="0"/>
            </a:endParaRPr>
          </a:p>
        </p:txBody>
      </p:sp>
      <p:sp>
        <p:nvSpPr>
          <p:cNvPr id="158723" name="Rectangle 3"/>
          <p:cNvSpPr>
            <a:spLocks noGrp="1"/>
          </p:cNvSpPr>
          <p:nvPr>
            <p:ph type="body" idx="4294967295"/>
          </p:nvPr>
        </p:nvSpPr>
        <p:spPr>
          <a:xfrm>
            <a:off x="457200" y="1295400"/>
            <a:ext cx="8229600" cy="4724400"/>
          </a:xfrm>
        </p:spPr>
        <p:txBody>
          <a:bodyPr/>
          <a:lstStyle/>
          <a:p>
            <a:pPr>
              <a:defRPr/>
            </a:pPr>
            <a:r>
              <a:rPr lang="en-US" sz="2200" b="1" dirty="0" smtClean="0">
                <a:solidFill>
                  <a:srgbClr val="FF0000"/>
                </a:solidFill>
              </a:rPr>
              <a:t>Self-awareness</a:t>
            </a:r>
            <a:r>
              <a:rPr lang="en-US" sz="2200" b="1" dirty="0" smtClean="0"/>
              <a:t>: </a:t>
            </a:r>
            <a:r>
              <a:rPr lang="en-US" sz="2200" dirty="0" smtClean="0"/>
              <a:t>a </a:t>
            </a:r>
            <a:r>
              <a:rPr lang="en-US" sz="2200" dirty="0"/>
              <a:t>person’s capacity for being aware of how they are </a:t>
            </a:r>
            <a:r>
              <a:rPr lang="en-US" sz="2200" dirty="0" smtClean="0"/>
              <a:t>feeling. </a:t>
            </a:r>
            <a:r>
              <a:rPr lang="en-US" sz="2200" dirty="0" smtClean="0">
                <a:cs typeface="Arial" charset="0"/>
              </a:rPr>
              <a:t>More </a:t>
            </a:r>
            <a:r>
              <a:rPr lang="en-US" sz="2200" dirty="0">
                <a:cs typeface="Arial" charset="0"/>
              </a:rPr>
              <a:t>self-awareness allows people to more effectively guide their own lives and behaviors.</a:t>
            </a:r>
          </a:p>
          <a:p>
            <a:pPr>
              <a:defRPr/>
            </a:pPr>
            <a:r>
              <a:rPr lang="en-US" sz="2200" b="1" dirty="0" smtClean="0">
                <a:solidFill>
                  <a:srgbClr val="FF0000"/>
                </a:solidFill>
              </a:rPr>
              <a:t>Managing emotions: </a:t>
            </a:r>
            <a:r>
              <a:rPr lang="en-US" sz="2200" b="1" dirty="0" smtClean="0"/>
              <a:t>: </a:t>
            </a:r>
            <a:r>
              <a:rPr lang="en-US" sz="2200" dirty="0" smtClean="0"/>
              <a:t>a </a:t>
            </a:r>
            <a:r>
              <a:rPr lang="en-US" sz="2200" dirty="0"/>
              <a:t>person’s capacities to balance anxiety, fear, and anger so that they do not overly interfere with getting things </a:t>
            </a:r>
            <a:r>
              <a:rPr lang="en-US" sz="2200" dirty="0" smtClean="0"/>
              <a:t>accomplished.</a:t>
            </a:r>
          </a:p>
          <a:p>
            <a:pPr>
              <a:buClr>
                <a:srgbClr val="254061"/>
              </a:buClr>
            </a:pPr>
            <a:r>
              <a:rPr lang="en-US" altLang="en-US" sz="2200" b="1" dirty="0">
                <a:solidFill>
                  <a:srgbClr val="FF0000"/>
                </a:solidFill>
              </a:rPr>
              <a:t>Motivating </a:t>
            </a:r>
            <a:r>
              <a:rPr lang="en-US" altLang="en-US" sz="2200" b="1" dirty="0" smtClean="0">
                <a:solidFill>
                  <a:srgbClr val="FF0000"/>
                </a:solidFill>
              </a:rPr>
              <a:t>oneself</a:t>
            </a:r>
            <a:r>
              <a:rPr lang="en-US" altLang="en-US" sz="2200" b="1" dirty="0" smtClean="0"/>
              <a:t>: </a:t>
            </a:r>
            <a:r>
              <a:rPr lang="en-US" altLang="en-US" sz="2200" dirty="0" smtClean="0"/>
              <a:t>a </a:t>
            </a:r>
            <a:r>
              <a:rPr lang="en-US" altLang="en-US" sz="2200" dirty="0"/>
              <a:t>person’s ability to remain optimistic and to continue striving in the face of setbacks, barriers, and </a:t>
            </a:r>
            <a:r>
              <a:rPr lang="en-US" altLang="en-US" sz="2200" dirty="0" smtClean="0"/>
              <a:t>failure.</a:t>
            </a:r>
            <a:endParaRPr lang="en-US" altLang="en-US" sz="2200" dirty="0"/>
          </a:p>
          <a:p>
            <a:pPr>
              <a:buClr>
                <a:srgbClr val="254061"/>
              </a:buClr>
            </a:pPr>
            <a:r>
              <a:rPr lang="en-US" altLang="en-US" sz="2200" b="1" dirty="0" smtClean="0">
                <a:solidFill>
                  <a:srgbClr val="FF0000"/>
                </a:solidFill>
              </a:rPr>
              <a:t>Empathy</a:t>
            </a:r>
            <a:r>
              <a:rPr lang="en-US" altLang="en-US" sz="2200" b="1" dirty="0" smtClean="0"/>
              <a:t>: </a:t>
            </a:r>
            <a:r>
              <a:rPr lang="en-US" altLang="en-US" sz="2200" dirty="0" smtClean="0"/>
              <a:t>a </a:t>
            </a:r>
            <a:r>
              <a:rPr lang="en-US" altLang="en-US" sz="2200" dirty="0"/>
              <a:t>person’s ability to understand how others are feeling even without being explicitly </a:t>
            </a:r>
            <a:r>
              <a:rPr lang="en-US" altLang="en-US" sz="2200" dirty="0" smtClean="0"/>
              <a:t>told.</a:t>
            </a:r>
            <a:endParaRPr lang="en-US" altLang="en-US" sz="2200" dirty="0"/>
          </a:p>
          <a:p>
            <a:pPr>
              <a:buClr>
                <a:srgbClr val="254061"/>
              </a:buClr>
            </a:pPr>
            <a:r>
              <a:rPr lang="en-US" altLang="en-US" sz="2200" b="1" dirty="0">
                <a:solidFill>
                  <a:srgbClr val="FF0000"/>
                </a:solidFill>
              </a:rPr>
              <a:t>Social </a:t>
            </a:r>
            <a:r>
              <a:rPr lang="en-US" altLang="en-US" sz="2200" b="1" dirty="0" smtClean="0">
                <a:solidFill>
                  <a:srgbClr val="FF0000"/>
                </a:solidFill>
              </a:rPr>
              <a:t>skills</a:t>
            </a:r>
            <a:r>
              <a:rPr lang="en-US" altLang="en-US" sz="2200" b="1" dirty="0" smtClean="0"/>
              <a:t>: </a:t>
            </a:r>
            <a:r>
              <a:rPr lang="en-US" altLang="en-US" sz="2200" dirty="0" smtClean="0"/>
              <a:t>a </a:t>
            </a:r>
            <a:r>
              <a:rPr lang="en-US" altLang="en-US" sz="2200" dirty="0"/>
              <a:t>person’s ability to get along with others and to establish positive </a:t>
            </a:r>
            <a:r>
              <a:rPr lang="en-US" altLang="en-US" sz="2200" dirty="0" smtClean="0"/>
              <a:t>relationships.</a:t>
            </a:r>
            <a:endParaRPr lang="en-US" altLang="en-US" sz="2200" dirty="0"/>
          </a:p>
          <a:p>
            <a:pPr lvl="1">
              <a:defRPr/>
            </a:pPr>
            <a:endParaRPr lang="en-US" sz="2200" dirty="0"/>
          </a:p>
          <a:p>
            <a:endParaRPr lang="en-US" sz="2200" b="1" dirty="0"/>
          </a:p>
        </p:txBody>
      </p:sp>
    </p:spTree>
    <p:extLst>
      <p:ext uri="{BB962C8B-B14F-4D97-AF65-F5344CB8AC3E}">
        <p14:creationId xmlns:p14="http://schemas.microsoft.com/office/powerpoint/2010/main" val="3670327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16077</TotalTime>
  <Words>4237</Words>
  <Application>Microsoft Office PowerPoint</Application>
  <PresentationFormat>On-screen Show (4:3)</PresentationFormat>
  <Paragraphs>293</Paragraphs>
  <Slides>33</Slides>
  <Notes>32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33</vt:i4>
      </vt:variant>
    </vt:vector>
  </HeadingPairs>
  <TitlesOfParts>
    <vt:vector size="41" baseType="lpstr">
      <vt:lpstr>Arial</vt:lpstr>
      <vt:lpstr>Calibri</vt:lpstr>
      <vt:lpstr>HelveticaNeue-Bold</vt:lpstr>
      <vt:lpstr>HelveticaNeueLTStd-Roman</vt:lpstr>
      <vt:lpstr>Wingdings</vt:lpstr>
      <vt:lpstr>2_Office Theme</vt:lpstr>
      <vt:lpstr>3_Office Theme</vt:lpstr>
      <vt:lpstr>mgmt12e</vt:lpstr>
      <vt:lpstr>Employee Behavior and Motivation</vt:lpstr>
      <vt:lpstr>PowerPoint Presentation</vt:lpstr>
      <vt:lpstr>Forms of Employee Behavior</vt:lpstr>
      <vt:lpstr>Types of Counterproductive Behaviors</vt:lpstr>
      <vt:lpstr>Personality at Work</vt:lpstr>
      <vt:lpstr>The “Big Five” Personality Traits</vt:lpstr>
      <vt:lpstr>The “Big Five” Personality Traits (cont.)</vt:lpstr>
      <vt:lpstr>Emotional Intelligence</vt:lpstr>
      <vt:lpstr>Dimensions of Emotional Intelligence</vt:lpstr>
      <vt:lpstr>Attitudes at work</vt:lpstr>
      <vt:lpstr>Attitudes at Work</vt:lpstr>
      <vt:lpstr>Matching People and Jobs</vt:lpstr>
      <vt:lpstr>Matching People and Jobs</vt:lpstr>
      <vt:lpstr>The Psychological Contract</vt:lpstr>
      <vt:lpstr>PowerPoint Presentation</vt:lpstr>
      <vt:lpstr>Basic Motivation Concepts and Theories</vt:lpstr>
      <vt:lpstr>Basic Motivation Concepts and Theories</vt:lpstr>
      <vt:lpstr>PowerPoint Presentation</vt:lpstr>
      <vt:lpstr>PowerPoint Presentation</vt:lpstr>
      <vt:lpstr>Theory X and Theory Y</vt:lpstr>
      <vt:lpstr>PowerPoint Presentation</vt:lpstr>
      <vt:lpstr>Maslow’s Hierarchy of Human Needs</vt:lpstr>
      <vt:lpstr>PowerPoint Presentation</vt:lpstr>
      <vt:lpstr>PowerPoint Presentation</vt:lpstr>
      <vt:lpstr>PowerPoint Presentation</vt:lpstr>
      <vt:lpstr>Strategies and Techniques for Enriching Motivation</vt:lpstr>
      <vt:lpstr>Strategies and Techniques for Enriching Motivation</vt:lpstr>
      <vt:lpstr>PowerPoint Presentation</vt:lpstr>
      <vt:lpstr>PowerPoint Presentation</vt:lpstr>
      <vt:lpstr>PowerPoint Presentation</vt:lpstr>
      <vt:lpstr>PowerPoint Presentation</vt:lpstr>
      <vt:lpstr>Job Redesign Programs</vt:lpstr>
      <vt:lpstr>PowerPoint Presentation</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Windows User</cp:lastModifiedBy>
  <cp:revision>285</cp:revision>
  <dcterms:created xsi:type="dcterms:W3CDTF">2013-10-17T14:20:40Z</dcterms:created>
  <dcterms:modified xsi:type="dcterms:W3CDTF">2016-11-24T08:36:50Z</dcterms:modified>
</cp:coreProperties>
</file>