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42"/>
  </p:notesMasterIdLst>
  <p:sldIdLst>
    <p:sldId id="256" r:id="rId4"/>
    <p:sldId id="258" r:id="rId5"/>
    <p:sldId id="297" r:id="rId6"/>
    <p:sldId id="342" r:id="rId7"/>
    <p:sldId id="341" r:id="rId8"/>
    <p:sldId id="340" r:id="rId9"/>
    <p:sldId id="379" r:id="rId10"/>
    <p:sldId id="345" r:id="rId11"/>
    <p:sldId id="339" r:id="rId12"/>
    <p:sldId id="338" r:id="rId13"/>
    <p:sldId id="337" r:id="rId14"/>
    <p:sldId id="346" r:id="rId15"/>
    <p:sldId id="336" r:id="rId16"/>
    <p:sldId id="335" r:id="rId17"/>
    <p:sldId id="347" r:id="rId18"/>
    <p:sldId id="334" r:id="rId19"/>
    <p:sldId id="333" r:id="rId20"/>
    <p:sldId id="332" r:id="rId21"/>
    <p:sldId id="331" r:id="rId22"/>
    <p:sldId id="352" r:id="rId23"/>
    <p:sldId id="360" r:id="rId24"/>
    <p:sldId id="351" r:id="rId25"/>
    <p:sldId id="359" r:id="rId26"/>
    <p:sldId id="358" r:id="rId27"/>
    <p:sldId id="349" r:id="rId28"/>
    <p:sldId id="357" r:id="rId29"/>
    <p:sldId id="356" r:id="rId30"/>
    <p:sldId id="354" r:id="rId31"/>
    <p:sldId id="376" r:id="rId32"/>
    <p:sldId id="370" r:id="rId33"/>
    <p:sldId id="355" r:id="rId34"/>
    <p:sldId id="377" r:id="rId35"/>
    <p:sldId id="362" r:id="rId36"/>
    <p:sldId id="330" r:id="rId37"/>
    <p:sldId id="367" r:id="rId38"/>
    <p:sldId id="366" r:id="rId39"/>
    <p:sldId id="371" r:id="rId40"/>
    <p:sldId id="36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FFFF99"/>
    <a:srgbClr val="EAEAEA"/>
    <a:srgbClr val="DA2A00"/>
    <a:srgbClr val="59626F"/>
    <a:srgbClr val="75808F"/>
    <a:srgbClr val="C1C6CD"/>
    <a:srgbClr val="C4EA08"/>
    <a:srgbClr val="BBD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82" autoAdjust="0"/>
    <p:restoredTop sz="96274" autoAdjust="0"/>
  </p:normalViewPr>
  <p:slideViewPr>
    <p:cSldViewPr>
      <p:cViewPr varScale="1">
        <p:scale>
          <a:sx n="107" d="100"/>
          <a:sy n="107" d="100"/>
        </p:scale>
        <p:origin x="6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11EE66-6110-4C8D-AD1E-CE3B890AFD5E}" type="datetimeFigureOut">
              <a:rPr lang="en-US"/>
              <a:pPr>
                <a:defRPr/>
              </a:pPr>
              <a:t>11/9/2016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8F19F0-E737-41DB-90AE-F9C1F395BFDE}" type="slidenum">
              <a:rPr lang="en-US"/>
              <a:pPr>
                <a:defRPr/>
              </a:pPr>
              <a:t>‹#›</a:t>
            </a:fld>
            <a:endParaRPr lang="en-US" dirty="0"/>
          </a:p>
        </p:txBody>
      </p:sp>
    </p:spTree>
    <p:extLst>
      <p:ext uri="{BB962C8B-B14F-4D97-AF65-F5344CB8AC3E}">
        <p14:creationId xmlns:p14="http://schemas.microsoft.com/office/powerpoint/2010/main" val="986565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a:t>
            </a:fld>
            <a:endParaRPr lang="en-US" dirty="0"/>
          </a:p>
        </p:txBody>
      </p:sp>
    </p:spTree>
    <p:extLst>
      <p:ext uri="{BB962C8B-B14F-4D97-AF65-F5344CB8AC3E}">
        <p14:creationId xmlns:p14="http://schemas.microsoft.com/office/powerpoint/2010/main" val="95365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the postal delivery operations at your local U.S. post office. Postal employees gather mail, sort it, and send it on its delivery journey to addressees. This operation is a low-contact system</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Customers are not in contact with the post office while the service is performed. They receive the service— mail sent and mail received—without setting foot in the processing center.</a:t>
            </a:r>
          </a:p>
          <a:p>
            <a:endParaRPr lang="en-US" sz="1200" b="0" i="0" u="none" strike="noStrike" kern="1200" baseline="0" dirty="0" smtClean="0">
              <a:solidFill>
                <a:schemeClr val="tx1"/>
              </a:solidFill>
              <a:latin typeface="+mn-lt"/>
              <a:ea typeface="+mn-ea"/>
              <a:cs typeface="Arial" charset="0"/>
            </a:endParaRPr>
          </a:p>
          <a:p>
            <a:r>
              <a:rPr lang="en-US" sz="1200" b="1" i="0" u="none" strike="noStrike" kern="1200" baseline="0" dirty="0" smtClean="0">
                <a:solidFill>
                  <a:schemeClr val="tx1"/>
                </a:solidFill>
                <a:latin typeface="+mn-lt"/>
                <a:ea typeface="+mn-ea"/>
                <a:cs typeface="Arial" charset="0"/>
              </a:rPr>
              <a:t>High-Contact Systems </a:t>
            </a:r>
            <a:r>
              <a:rPr lang="en-US" sz="1200" b="0" i="0" u="none" strike="noStrike" kern="1200" baseline="0" dirty="0" smtClean="0">
                <a:solidFill>
                  <a:schemeClr val="tx1"/>
                </a:solidFill>
                <a:latin typeface="+mn-lt"/>
                <a:ea typeface="+mn-ea"/>
                <a:cs typeface="Arial" charset="0"/>
              </a:rPr>
              <a:t>Think about your local public transit system. The service is transportation; when you purchase transportation, you board a bus or train. For example, the Bay Area Rapid Transit (BART) system, which connects San Francisco with outlying suburbs is, like all public transit systems, a high-contact system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Consider the four firms listed in Table 7.1. Two are in goods production (Toyota and 3M), and two are in services. </a:t>
            </a:r>
          </a:p>
          <a:p>
            <a:endParaRPr lang="en-US" altLang="en-US" dirty="0" smtClean="0"/>
          </a:p>
          <a:p>
            <a:r>
              <a:rPr lang="en-US" altLang="en-US" dirty="0" smtClean="0"/>
              <a:t>These companies have contrasting business strategies and, as we shall see, they have chosen different operations capabilities. </a:t>
            </a:r>
          </a:p>
          <a:p>
            <a:endParaRPr lang="en-US" altLang="en-US" dirty="0" smtClean="0"/>
          </a:p>
          <a:p>
            <a:r>
              <a:rPr lang="en-US" altLang="en-US" dirty="0" smtClean="0"/>
              <a:t>All four firms have been successful, but they’ve taken quite different operations paths to get there. </a:t>
            </a:r>
          </a:p>
          <a:p>
            <a:r>
              <a:rPr lang="en-US" altLang="en-US" dirty="0" smtClean="0"/>
              <a:t>Each company has identified a business strategy that it uses for attracting customers in its industry.</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top-priority operations capability (production capability)—the special ability that production does especially well to outperform the competition—is listed for each firm in Table 7.2, along with key operations characteristics for implementing that capability.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Let’s turn now to a discussion of production activities and resources that are considered in every business organization. Like all good managers, we start with planning. Managers from many departments contribute to decisions about operations. As Figure 7.4 shows, however, no matter how many decision makers are involved, the process is a logical sequence of decisions.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amount of a product that a company can produce under normal conditions is its capacity</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A firm’s capacity depends on how many people it employs and the number and size of its facilities.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In a process layout (also called custom-product layout), which is well suited to </a:t>
            </a:r>
            <a:r>
              <a:rPr lang="en-US" sz="1200" b="0" i="1" u="none" strike="noStrike" kern="1200" baseline="0" dirty="0" smtClean="0">
                <a:solidFill>
                  <a:schemeClr val="tx1"/>
                </a:solidFill>
                <a:latin typeface="+mn-lt"/>
                <a:ea typeface="+mn-ea"/>
                <a:cs typeface="Arial" charset="0"/>
              </a:rPr>
              <a:t>make-to-order shops </a:t>
            </a:r>
            <a:r>
              <a:rPr lang="en-US" sz="1200" b="0" i="0" u="none" strike="noStrike" kern="1200" baseline="0" dirty="0" smtClean="0">
                <a:solidFill>
                  <a:schemeClr val="tx1"/>
                </a:solidFill>
                <a:latin typeface="+mn-lt"/>
                <a:ea typeface="+mn-ea"/>
                <a:cs typeface="Arial" charset="0"/>
              </a:rPr>
              <a:t>(or </a:t>
            </a:r>
            <a:r>
              <a:rPr lang="en-US" sz="1200" b="0" i="1" u="none" strike="noStrike" kern="1200" baseline="0" dirty="0" smtClean="0">
                <a:solidFill>
                  <a:schemeClr val="tx1"/>
                </a:solidFill>
                <a:latin typeface="+mn-lt"/>
                <a:ea typeface="+mn-ea"/>
                <a:cs typeface="Arial" charset="0"/>
              </a:rPr>
              <a:t>job shops</a:t>
            </a:r>
            <a:r>
              <a:rPr lang="en-US" sz="1200" b="0" i="0" u="none" strike="noStrike" kern="1200" baseline="0" dirty="0" smtClean="0">
                <a:solidFill>
                  <a:schemeClr val="tx1"/>
                </a:solidFill>
                <a:latin typeface="+mn-lt"/>
                <a:ea typeface="+mn-ea"/>
                <a:cs typeface="Arial" charset="0"/>
              </a:rPr>
              <a:t>) specializing in custom work, equipment and people are grouped according to function. FedEx Office stores (formerly Kinko’s Copy Centers), for example, use custom-products layouts to accommodate a variety of custom jobs.</a:t>
            </a:r>
          </a:p>
          <a:p>
            <a:endParaRPr lang="en-US" sz="1200" b="0" i="0" u="none" strike="noStrike" kern="1200" baseline="0" dirty="0" smtClean="0">
              <a:solidFill>
                <a:schemeClr val="tx1"/>
              </a:solidFill>
              <a:latin typeface="+mn-lt"/>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A product layout (also called a same-steps layout or assembly line layout) is set up to provide one type of service or make one type of product in a fixed sequence of production steps. All units go through the same set of steps.</a:t>
            </a:r>
            <a:endParaRPr lang="en-US" dirty="0" smtClean="0"/>
          </a:p>
          <a:p>
            <a:endParaRPr lang="en-US" dirty="0" smtClean="0"/>
          </a:p>
          <a:p>
            <a:endParaRPr lang="en-US" sz="1200" b="0" i="0" u="none" strike="noStrike" kern="1200" baseline="0" dirty="0" smtClean="0">
              <a:solidFill>
                <a:schemeClr val="tx1"/>
              </a:solidFill>
              <a:latin typeface="+mn-lt"/>
              <a:ea typeface="+mn-ea"/>
              <a:cs typeface="Arial" charset="0"/>
            </a:endParaRPr>
          </a:p>
          <a:p>
            <a:endParaRPr lang="en-US" sz="1200" b="0" i="0" u="none" strike="noStrike" kern="1200" baseline="0" dirty="0" smtClean="0">
              <a:solidFill>
                <a:schemeClr val="tx1"/>
              </a:solidFill>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7.5 shows the process layout of a service provider—a medical clinic. The path taken through the facility reflects the unique treatments for one patient’s visit</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7.6 shows a product layout at a service provider—an automatic car wash.</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operations (or production) refers to all the activities involved in making products—goods and services—for customers.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for example, the traditional checkout method at hotels. The process flowchart in Figure 7.8 shows five stages of customer activities.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Scheduling of operation occurs at different levels. First, a top-level master operations schedule shows which services or products will be produced and when, in upcoming time periods.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Although the master production schedule is the backbone for overall scheduling, additional information comes from detailed schedules, schedules showing daily work assignments with start and stop times for assigned jobs at each work station.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Gantt chart breaks down large projects into steps to be performed and specifies the time required to perform each one. </a:t>
            </a:r>
          </a:p>
          <a:p>
            <a:r>
              <a:rPr lang="en-US" altLang="en-US" dirty="0" smtClean="0"/>
              <a:t>The project manager lists all activities needed to complete the work, estimates the time required for each step, records the progress on the chart, and checks the progress against the time scale on the chart to keep the project moving on schedule.</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7.11 shows a Gantt chart for the renovation of a college classroom. It shows progress to date and schedules for remaining work and that some steps can be performed at the same time (e.g., step D can be performed during the same time as steps C and E), but others cannot (e.g., step A must be completed before any of the others can begin). Step E is behind schedule; it should have been completed before the current date.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7.12 shows a PERT chart for renovating the college classroom. The project’s nine activities and the times required to complete them are identified. Each activity is represented by an arrow. The arrows are positioned to show the required sequence for performing the activities.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Most of us have difficulty keeping track of personal items now and then—clothes, books, cell phones, and so on. Imagine keeping track of thousands, or even millions, of things at any one time. That’s the challenge in materials management, the process by which managers plan, organize, and control the flow of materials from sources of supply through distribution of finished goods. For manufacturing firms, typical materials costs make up 50 to 75 percent of total product costs.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Supplier selection is the process of finding and choosing suppliers of services and materials. This step includes evaluating potential suppliers, negotiating terms of service, and maintaining positive buyer–seller relationships.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Purchasing is the acquisition of all the raw materials and services that a company needs to produce its products. Most large firms have purchasing departments to buy proper services and materials in the amounts needed.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Transportation is the means of transporting resources to the producer and finished goods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Warehousing is the storage of both incoming materials for production and finished goods for distribution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Inventory control includes the receiving, storing, handling, and counting of all raw materials, partly finished goods, and finished goods. It ensures that enough materials inventories are available to meet production schedules, while at the same time avoiding expensive excess inventories.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Both goods and service industries are important, but as you can see from Figure 7.1, employment has risen significantly in the service sector and has leveled off at just 11 to 12 percent in goods-producing industries for years 2003 through 2012. Much of this growth comes from e-commerce, business services, health care, amusement and recreation, and education.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Managers must take timing into consideration when managing materials, as well. Pioneered by Toyota, lean production systems are designed for smooth production flows that avoid inefficiencies, eliminate unnecessary inventories, and continuously improve production processes.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Just-in-time (JIT) production, a type of lean system, brings together all needed materials at the precise moment they are required for each production stage, not before, thus creating fast and efficient responses to customer orders. All resources flow continuously—from arrival as raw materials to final assembly and shipment of finished products.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Quality control is taking action to ensure that operations produce goods or services that meet specific quality standards. Consider, for example, service operations in which customer satisfaction depends largely on the employees who provide the service. By monitoring services, managers and other employees can detect mistakes and make corrections.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Total quality management (TQM) includes all the activities necessary for getting high-quality goods and services into the marketplace. TQM begins with leadership and a desire for continuously improving both processes and products. It must consider all aspects of a business, including customers, suppliers, and employees. To marshal the interests of all these stakeholders, TQM first evaluates the costs of poor quality. TQM then identifies the sources causing unsatisfactory quality, assigns responsibility for corrections, and ensures that those who are responsible take steps for</a:t>
            </a:r>
          </a:p>
          <a:p>
            <a:r>
              <a:rPr lang="en-US" sz="1200" b="0" i="0" u="none" strike="noStrike" kern="1200" baseline="0" dirty="0" smtClean="0">
                <a:solidFill>
                  <a:schemeClr val="tx1"/>
                </a:solidFill>
                <a:latin typeface="+mn-lt"/>
                <a:ea typeface="+mn-ea"/>
                <a:cs typeface="Arial" charset="0"/>
              </a:rPr>
              <a:t>improving quality.</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The backbone of TQM, however, and its biggest challenge, is motivating all employees and the company’s suppliers to achieve quality goals. Leaders of the quality movement use various methods and resources to foster a quality focus, such as training, verbal encouragement, teamwork, and tying compensation to work quality. When those efforts succeed, employees and suppliers will ultimately accept quality ownership, the idea that quality belongs to each person who creates it while performing a job.</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Hundreds of tools have proven useful for quality improvement, ranging from statistical analysis of product data, to satisfaction surveys of customers, to competitive product analysis, a process by which a company analyzes a competitor’s products to identify desirable improvements.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Value-added analysis refers to the evaluation of all work activities, materials flows, and paperwork to determine the value that they add for customers. It often reveals wasteful or unnecessary activities that can be eliminated without jeopardizing customer service.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ISO 14000 program certifies improvements in environmental performance by requiring a firm to develop an </a:t>
            </a:r>
            <a:r>
              <a:rPr lang="en-US" sz="1200" b="0" i="1" u="none" strike="noStrike" kern="1200" baseline="0" dirty="0" smtClean="0">
                <a:solidFill>
                  <a:schemeClr val="tx1"/>
                </a:solidFill>
                <a:latin typeface="+mn-lt"/>
                <a:ea typeface="+mn-ea"/>
                <a:cs typeface="Arial" charset="0"/>
              </a:rPr>
              <a:t>environmental management system</a:t>
            </a:r>
            <a:r>
              <a:rPr lang="en-US" sz="1200" b="0" i="0" u="none" strike="noStrike" kern="1200" baseline="0" dirty="0" smtClean="0">
                <a:solidFill>
                  <a:schemeClr val="tx1"/>
                </a:solidFill>
                <a:latin typeface="+mn-lt"/>
                <a:ea typeface="+mn-ea"/>
                <a:cs typeface="Arial" charset="0"/>
              </a:rPr>
              <a:t>: a plan documenting how the company has acted to improve its performance in using resources (such as raw materials) and in managing pollution. A company must not only identify hazardous wastes that it expects to create, but it must also stipulate</a:t>
            </a:r>
          </a:p>
          <a:p>
            <a:r>
              <a:rPr lang="en-US" sz="1200" b="0" i="0" u="none" strike="noStrike" kern="1200" baseline="0" dirty="0" smtClean="0">
                <a:solidFill>
                  <a:schemeClr val="tx1"/>
                </a:solidFill>
                <a:latin typeface="+mn-lt"/>
                <a:ea typeface="+mn-ea"/>
                <a:cs typeface="Arial" charset="0"/>
              </a:rPr>
              <a:t>plans for treatment and disposal.</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Business process reengineering focuses on improving a business process—rethinking each of its steps by starting from scratch. </a:t>
            </a:r>
            <a:r>
              <a:rPr lang="en-US" sz="1200" b="0" i="1" u="none" strike="noStrike" kern="1200" baseline="0" dirty="0" smtClean="0">
                <a:solidFill>
                  <a:schemeClr val="tx1"/>
                </a:solidFill>
                <a:latin typeface="+mn-lt"/>
                <a:ea typeface="+mn-ea"/>
                <a:cs typeface="Arial" charset="0"/>
              </a:rPr>
              <a:t>Reengineering </a:t>
            </a:r>
            <a:r>
              <a:rPr lang="en-US" sz="1200" b="0" i="0" u="none" strike="noStrike" kern="1200" baseline="0" dirty="0" smtClean="0">
                <a:solidFill>
                  <a:schemeClr val="tx1"/>
                </a:solidFill>
                <a:latin typeface="+mn-lt"/>
                <a:ea typeface="+mn-ea"/>
                <a:cs typeface="Arial" charset="0"/>
              </a:rPr>
              <a:t>is the fundamental rethinking and radical redesign of business processes to achieve dramatic improvements as measured by cost, quality, service, and  speed.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a:t>
            </a:r>
            <a:r>
              <a:rPr lang="en-US" sz="1200" b="0" i="1" u="none" strike="noStrike" kern="1200" baseline="0" dirty="0" smtClean="0">
                <a:solidFill>
                  <a:schemeClr val="tx1"/>
                </a:solidFill>
                <a:latin typeface="+mn-lt"/>
                <a:ea typeface="+mn-ea"/>
                <a:cs typeface="Arial" charset="0"/>
              </a:rPr>
              <a:t>supply chain </a:t>
            </a:r>
            <a:r>
              <a:rPr lang="en-US" sz="1200" b="0" i="0" u="none" strike="noStrike" kern="1200" baseline="0" dirty="0" smtClean="0">
                <a:solidFill>
                  <a:schemeClr val="tx1"/>
                </a:solidFill>
                <a:latin typeface="+mn-lt"/>
                <a:ea typeface="+mn-ea"/>
                <a:cs typeface="Arial" charset="0"/>
              </a:rPr>
              <a:t>refers to the group of companies and stream of activities that work together to create a product. A supply chain (or value chain) for any product is the flow of information, materials, and services that starts with raw-materials suppliers and continues adding value through other stages in the network of firms until the product reaches the end customer.</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Supply chain management (SCM) looks at the chain as a whole to improve the overall flow through a system composed of companies working together. Because customers ultimately get better value,  supply chain management gains competitive advantage for each of the chain’s members.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7.13 shows the chain of activities for supplying baked goods to consumers. Each stage adds value for the final customer.</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Outsourcing is the strategy of paying suppliers and distributors to perform certain business processes or to provide needed materials or services. The decision to outsource expands supply chains. The movement of manufacturing and service operations from the United States to countries such as China, Mexico, and India has reduced U.S. employment in traditional jobs. It has also created new operations jobs for SCM.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By 2011, the service sector’s growth generated about 68 percent of private-sector national income. As Figure 7.2 shows, the service sector’s greater percentage of GDP has hovered above 65 percent in recent years. At the same time, the smaller 11 percent of the workforce in goods-producing jobs produced 32 percent of national income.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Production makes products available: By converting raw materials and human skills into finished goods and services,  production creates </a:t>
            </a:r>
            <a:r>
              <a:rPr lang="en-US" altLang="en-US" i="1" dirty="0" smtClean="0"/>
              <a:t>form utility</a:t>
            </a:r>
            <a:r>
              <a:rPr lang="en-US" altLang="en-US" dirty="0" smtClean="0"/>
              <a:t>, as when Regal Cinemas combines building materials, theater seats, and projection equipment to create entertainment.</a:t>
            </a:r>
          </a:p>
          <a:p>
            <a:r>
              <a:rPr lang="en-US" altLang="en-US" dirty="0" smtClean="0"/>
              <a:t>• When a theater offers midday, afternoon, and evening shows seven days a week, it creates </a:t>
            </a:r>
            <a:r>
              <a:rPr lang="en-US" altLang="en-US" i="1" dirty="0" smtClean="0"/>
              <a:t>time utility</a:t>
            </a:r>
            <a:r>
              <a:rPr lang="en-US" altLang="en-US" dirty="0" smtClean="0"/>
              <a:t>;  that is, it adds customer value by making products available when consumers want them.</a:t>
            </a:r>
          </a:p>
          <a:p>
            <a:r>
              <a:rPr lang="en-US" altLang="en-US" dirty="0" smtClean="0"/>
              <a:t>• When a theater offers a choice of 15 movies, all under one roof at a popular location, it creates </a:t>
            </a:r>
            <a:r>
              <a:rPr lang="en-US" altLang="en-US" i="1" dirty="0" smtClean="0"/>
              <a:t>place utility</a:t>
            </a:r>
            <a:r>
              <a:rPr lang="en-US" altLang="en-US" dirty="0" smtClean="0"/>
              <a:t>:  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Production makes products available: By converting raw materials and human skills into finished goods and services,  production creates </a:t>
            </a:r>
            <a:r>
              <a:rPr lang="en-US" altLang="en-US" i="1" dirty="0" smtClean="0"/>
              <a:t>form utility</a:t>
            </a:r>
            <a:r>
              <a:rPr lang="en-US" altLang="en-US" dirty="0" smtClean="0"/>
              <a:t>, as when Regal Cinemas combines building materials, theater seats, and projection equipment to create entertainment.</a:t>
            </a:r>
          </a:p>
          <a:p>
            <a:r>
              <a:rPr lang="en-US" altLang="en-US" dirty="0" smtClean="0"/>
              <a:t>• When a theater offers midday, afternoon, and evening shows seven days a week, it creates </a:t>
            </a:r>
            <a:r>
              <a:rPr lang="en-US" altLang="en-US" i="1" dirty="0" smtClean="0"/>
              <a:t>time utility</a:t>
            </a:r>
            <a:r>
              <a:rPr lang="en-US" altLang="en-US" dirty="0" smtClean="0"/>
              <a:t>;  that is, it adds customer value by making products available when consumers want them.</a:t>
            </a:r>
          </a:p>
          <a:p>
            <a:r>
              <a:rPr lang="en-US" altLang="en-US" dirty="0" smtClean="0"/>
              <a:t>• When a theater offers a choice of 15 movies, all under one roof at a popular location, it creates </a:t>
            </a:r>
            <a:r>
              <a:rPr lang="en-US" altLang="en-US" i="1" dirty="0" smtClean="0"/>
              <a:t>place utility</a:t>
            </a:r>
            <a:r>
              <a:rPr lang="en-US" altLang="en-US" dirty="0" smtClean="0"/>
              <a:t>:  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7</a:t>
            </a:fld>
            <a:endParaRPr lang="en-US" dirty="0"/>
          </a:p>
        </p:txBody>
      </p:sp>
    </p:spTree>
    <p:extLst>
      <p:ext uri="{BB962C8B-B14F-4D97-AF65-F5344CB8AC3E}">
        <p14:creationId xmlns:p14="http://schemas.microsoft.com/office/powerpoint/2010/main" val="163871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As Figure 7.3 shows, operations managers draw up plans to transform resources into products. First, they bring together basic resources: knowledge, physical materials, information, equipment, the customer, and human skills. Then, they put them to effective use in a facility where the service is provided or the physical good is produced. As demand for a product increases, operations managers schedule and control work to produce the required amount. Finally, they control costs, quality levels, inventory, and facilities and equipment. In some businesses, often in small startup firms such as sole proprietorships, the operations manager is one person. </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There are several obvious differences between service and manufacturing operations. Four aspects of service operations can make service production more complicated than simple goods production: (1) interacting with customers, (2) the intangible and unstorable nature of some services, (3) the customer’s presence in the process, and (4) service quality considerations.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An operations process is a set of methods and technologies used to produce a good or a service. Banks, for example, use two processes—document shredding and data encryption—to protect confidential information. Automakers use precision painting methods (equipment and materials) to produce a glittering paint finish.</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Clothing, such as evening gowns, is available either off-the-shelf in department stores or custom-made at a designer or tailor shop. The designer or tailor’s make-to-order operations respond to one-of-a-kind gown requirements, including unique patterns, materials, sizes, and shapes, depending</a:t>
            </a:r>
          </a:p>
          <a:p>
            <a:r>
              <a:rPr lang="en-US" sz="1200" b="0" i="0" u="none" strike="noStrike" kern="1200" baseline="0" dirty="0" smtClean="0">
                <a:solidFill>
                  <a:schemeClr val="tx1"/>
                </a:solidFill>
                <a:latin typeface="+mn-lt"/>
                <a:ea typeface="+mn-ea"/>
                <a:cs typeface="Arial" charset="0"/>
              </a:rPr>
              <a:t>on customers’ characteristics. Make-to-stock operations, in contrast, produce standard gowns in large quantities to be stocked on store shelves or in displays for mass consumption.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10</a:t>
            </a:fld>
            <a:endParaRPr lang="en-US" dirty="0"/>
          </a:p>
        </p:txBody>
      </p:sp>
    </p:spTree>
    <p:extLst>
      <p:ext uri="{BB962C8B-B14F-4D97-AF65-F5344CB8AC3E}">
        <p14:creationId xmlns:p14="http://schemas.microsoft.com/office/powerpoint/2010/main" val="34398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endParaRPr lang="en-US" dirty="0"/>
          </a:p>
        </p:txBody>
      </p:sp>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F112BA74-E848-4C21-A5F3-5A68CC463A31}"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
        <p:nvSpPr>
          <p:cNvPr id="103435"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endParaRPr lang="en-US" dirty="0"/>
          </a:p>
        </p:txBody>
      </p:sp>
      <p:pic>
        <p:nvPicPr>
          <p:cNvPr id="103437"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a:effectLst/>
        </p:spPr>
      </p:pic>
      <p:sp>
        <p:nvSpPr>
          <p:cNvPr id="103439"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r>
              <a:rPr lang="en-US" sz="3400" b="1" dirty="0">
                <a:solidFill>
                  <a:srgbClr val="DA2A00"/>
                </a:solidFill>
                <a:latin typeface="HelveticaNeue-Bold" charset="0"/>
              </a:rPr>
              <a:t>#</a:t>
            </a:r>
          </a:p>
        </p:txBody>
      </p:sp>
      <p:pic>
        <p:nvPicPr>
          <p:cNvPr id="103440"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p:spPr>
      </p:pic>
      <p:sp>
        <p:nvSpPr>
          <p:cNvPr id="13"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48257C89-6AEC-40D5-A273-5C3EE42E32CE}"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798D4DF3-6BDD-4856-A5D6-701D61F83AAB}"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8551"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endParaRPr lang="en-US" dirty="0"/>
          </a:p>
        </p:txBody>
      </p:sp>
      <p:pic>
        <p:nvPicPr>
          <p:cNvPr id="108564"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D7E078EF-7339-4393-BEC6-515371D96D05}"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12652"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p:spPr>
      </p:pic>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7"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924" r:id="rId2"/>
  </p:sldLayoutIdLst>
  <p:hf sldNum="0" hdr="0" dt="0"/>
  <p:txStyles>
    <p:title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ctrTitle"/>
          </p:nvPr>
        </p:nvSpPr>
        <p:spPr>
          <a:xfrm>
            <a:off x="4648200" y="1524000"/>
            <a:ext cx="3810000" cy="2689225"/>
          </a:xfrm>
        </p:spPr>
        <p:txBody>
          <a:bodyPr/>
          <a:lstStyle/>
          <a:p>
            <a:r>
              <a:rPr lang="en-US" sz="4000" dirty="0"/>
              <a:t>Operations Management and Quality</a:t>
            </a:r>
            <a:br>
              <a:rPr lang="en-US" sz="4000" dirty="0"/>
            </a:br>
            <a:r>
              <a:rPr lang="en-US" sz="4000" dirty="0"/>
              <a:t>for Producing Goods and Service</a:t>
            </a:r>
          </a:p>
        </p:txBody>
      </p:sp>
      <p:sp>
        <p:nvSpPr>
          <p:cNvPr id="2" name="TextBox 1"/>
          <p:cNvSpPr txBox="1"/>
          <p:nvPr/>
        </p:nvSpPr>
        <p:spPr>
          <a:xfrm>
            <a:off x="6858000" y="4840069"/>
            <a:ext cx="441146" cy="646331"/>
          </a:xfrm>
          <a:prstGeom prst="rect">
            <a:avLst/>
          </a:prstGeom>
          <a:noFill/>
        </p:spPr>
        <p:txBody>
          <a:bodyPr wrap="none" rtlCol="0">
            <a:spAutoFit/>
          </a:bodyPr>
          <a:lstStyle/>
          <a:p>
            <a:r>
              <a:rPr lang="en-US" sz="3600" b="1" dirty="0" smtClean="0">
                <a:solidFill>
                  <a:srgbClr val="CC0000"/>
                </a:solidFill>
              </a:rPr>
              <a:t>7</a:t>
            </a:r>
            <a:endParaRPr lang="en-US" sz="3600" b="1" dirty="0">
              <a:solidFill>
                <a:srgbClr val="CC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762000"/>
          </a:xfrm>
        </p:spPr>
        <p:txBody>
          <a:bodyPr/>
          <a:lstStyle/>
          <a:p>
            <a:r>
              <a:rPr lang="en-US" sz="2800" dirty="0"/>
              <a:t>Operations Processes</a:t>
            </a:r>
          </a:p>
        </p:txBody>
      </p:sp>
      <p:sp>
        <p:nvSpPr>
          <p:cNvPr id="158723" name="Rectangle 3"/>
          <p:cNvSpPr>
            <a:spLocks noGrp="1"/>
          </p:cNvSpPr>
          <p:nvPr>
            <p:ph type="body" idx="4294967295"/>
          </p:nvPr>
        </p:nvSpPr>
        <p:spPr>
          <a:xfrm>
            <a:off x="457200" y="1371601"/>
            <a:ext cx="8229600" cy="4648200"/>
          </a:xfrm>
        </p:spPr>
        <p:txBody>
          <a:bodyPr/>
          <a:lstStyle/>
          <a:p>
            <a:pPr>
              <a:buFont typeface="Wingdings" panose="05000000000000000000" pitchFamily="2" charset="2"/>
              <a:buChar char="q"/>
              <a:defRPr/>
            </a:pPr>
            <a:r>
              <a:rPr lang="en-US" sz="2400" b="1" dirty="0">
                <a:solidFill>
                  <a:srgbClr val="FF0000"/>
                </a:solidFill>
              </a:rPr>
              <a:t>Operations Process </a:t>
            </a:r>
          </a:p>
          <a:p>
            <a:pPr lvl="1">
              <a:defRPr/>
            </a:pPr>
            <a:r>
              <a:rPr lang="en-US" sz="2400" dirty="0" smtClean="0"/>
              <a:t>Set </a:t>
            </a:r>
            <a:r>
              <a:rPr lang="en-US" sz="2400" dirty="0"/>
              <a:t>of methods and technologies used to produce a good or a </a:t>
            </a:r>
            <a:r>
              <a:rPr lang="en-US" sz="2400" dirty="0" smtClean="0"/>
              <a:t>service.</a:t>
            </a:r>
          </a:p>
          <a:p>
            <a:pPr lvl="1">
              <a:defRPr/>
            </a:pPr>
            <a:r>
              <a:rPr lang="en-US" sz="2400" dirty="0" smtClean="0"/>
              <a:t>Operations processes </a:t>
            </a:r>
            <a:r>
              <a:rPr lang="en-US" sz="2400" b="1" dirty="0" smtClean="0">
                <a:solidFill>
                  <a:srgbClr val="FF0000"/>
                </a:solidFill>
              </a:rPr>
              <a:t>for goods </a:t>
            </a:r>
            <a:r>
              <a:rPr lang="en-US" sz="2400" dirty="0" smtClean="0"/>
              <a:t>can be classified to whether “make-to-order or make-to-stock:</a:t>
            </a:r>
            <a:endParaRPr lang="en-US" sz="2400" dirty="0"/>
          </a:p>
          <a:p>
            <a:pPr marL="914400" indent="-176213">
              <a:defRPr/>
            </a:pPr>
            <a:r>
              <a:rPr lang="en-US" sz="2400" b="1" dirty="0">
                <a:solidFill>
                  <a:srgbClr val="0000FF"/>
                </a:solidFill>
              </a:rPr>
              <a:t>Make-to-Order Operations </a:t>
            </a:r>
          </a:p>
          <a:p>
            <a:pPr marL="1200150" lvl="1">
              <a:defRPr/>
            </a:pPr>
            <a:r>
              <a:rPr lang="en-US" sz="2400" dirty="0"/>
              <a:t>activities for one-of-a-kind or custom-made </a:t>
            </a:r>
            <a:r>
              <a:rPr lang="en-US" sz="2400" dirty="0" smtClean="0"/>
              <a:t>production.</a:t>
            </a:r>
            <a:endParaRPr lang="en-US" sz="2400" dirty="0"/>
          </a:p>
          <a:p>
            <a:pPr marL="914400" indent="-176213">
              <a:defRPr/>
            </a:pPr>
            <a:r>
              <a:rPr lang="en-US" sz="2400" b="1" dirty="0">
                <a:solidFill>
                  <a:srgbClr val="0000FF"/>
                </a:solidFill>
              </a:rPr>
              <a:t>Make-to-Stock Operations </a:t>
            </a:r>
          </a:p>
          <a:p>
            <a:pPr marL="1200150" lvl="1">
              <a:defRPr/>
            </a:pPr>
            <a:r>
              <a:rPr lang="en-US" sz="2400" dirty="0"/>
              <a:t>activities for producing standardized products for mass consumption.</a:t>
            </a:r>
          </a:p>
          <a:p>
            <a:pPr marL="0" indent="0">
              <a:buNone/>
            </a:pPr>
            <a:endParaRPr lang="en-US" sz="2400" b="1" dirty="0"/>
          </a:p>
        </p:txBody>
      </p:sp>
    </p:spTree>
    <p:extLst>
      <p:ext uri="{BB962C8B-B14F-4D97-AF65-F5344CB8AC3E}">
        <p14:creationId xmlns:p14="http://schemas.microsoft.com/office/powerpoint/2010/main" val="114712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381000" y="1524000"/>
            <a:ext cx="8229600" cy="4373563"/>
          </a:xfrm>
        </p:spPr>
        <p:txBody>
          <a:bodyPr/>
          <a:lstStyle/>
          <a:p>
            <a:pPr lvl="1">
              <a:defRPr/>
            </a:pPr>
            <a:r>
              <a:rPr lang="en-US" sz="2400" dirty="0"/>
              <a:t>Operations processes </a:t>
            </a:r>
            <a:r>
              <a:rPr lang="en-US" sz="2400" b="1" dirty="0">
                <a:solidFill>
                  <a:srgbClr val="FF0000"/>
                </a:solidFill>
              </a:rPr>
              <a:t>for Services </a:t>
            </a:r>
            <a:r>
              <a:rPr lang="en-US" sz="2400" dirty="0"/>
              <a:t>can be classified according to extent of customer contact:</a:t>
            </a:r>
          </a:p>
          <a:p>
            <a:pPr marL="0" indent="0">
              <a:lnSpc>
                <a:spcPct val="30000"/>
              </a:lnSpc>
              <a:buNone/>
              <a:defRPr/>
            </a:pPr>
            <a:endParaRPr lang="en-US" sz="2800" b="1" dirty="0" smtClean="0"/>
          </a:p>
          <a:p>
            <a:pPr marL="914400" indent="-176213">
              <a:defRPr/>
            </a:pPr>
            <a:r>
              <a:rPr lang="en-US" sz="2400" b="1" dirty="0">
                <a:solidFill>
                  <a:srgbClr val="00B050"/>
                </a:solidFill>
              </a:rPr>
              <a:t>Low-Contact System </a:t>
            </a:r>
          </a:p>
          <a:p>
            <a:pPr marL="1200150" lvl="1">
              <a:defRPr/>
            </a:pPr>
            <a:r>
              <a:rPr lang="en-US" sz="2400" dirty="0"/>
              <a:t>level of customer contact in which the customer need not be part of the system to receive the service (e.g. postal operations).</a:t>
            </a:r>
          </a:p>
          <a:p>
            <a:pPr marL="914400" indent="-176213">
              <a:defRPr/>
            </a:pPr>
            <a:r>
              <a:rPr lang="en-US" sz="2400" b="1" dirty="0">
                <a:solidFill>
                  <a:srgbClr val="00B050"/>
                </a:solidFill>
              </a:rPr>
              <a:t>High-Contact System </a:t>
            </a:r>
          </a:p>
          <a:p>
            <a:pPr marL="1200150" lvl="1">
              <a:defRPr/>
            </a:pPr>
            <a:r>
              <a:rPr lang="en-US" sz="2400" dirty="0"/>
              <a:t>level of customer contact in which the customer is part of the system during service delivery (e.g. transportation).</a:t>
            </a:r>
          </a:p>
          <a:p>
            <a:pPr marL="0" indent="0">
              <a:buNone/>
            </a:pPr>
            <a:endParaRPr lang="en-US" b="1" dirty="0"/>
          </a:p>
        </p:txBody>
      </p:sp>
      <p:sp>
        <p:nvSpPr>
          <p:cNvPr id="4" name="Rectangle 2"/>
          <p:cNvSpPr txBox="1">
            <a:spLocks noChangeArrowheads="1"/>
          </p:cNvSpPr>
          <p:nvPr/>
        </p:nvSpPr>
        <p:spPr bwMode="auto">
          <a:xfrm>
            <a:off x="457200" y="76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smtClean="0"/>
              <a:t>Operations Processes</a:t>
            </a:r>
            <a:endParaRPr lang="en-US" sz="2800" dirty="0"/>
          </a:p>
        </p:txBody>
      </p:sp>
    </p:spTree>
    <p:extLst>
      <p:ext uri="{BB962C8B-B14F-4D97-AF65-F5344CB8AC3E}">
        <p14:creationId xmlns:p14="http://schemas.microsoft.com/office/powerpoint/2010/main" val="341560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2800" b="1" dirty="0">
                <a:solidFill>
                  <a:srgbClr val="FF0000"/>
                </a:solidFill>
              </a:rPr>
              <a:t>Business </a:t>
            </a:r>
            <a:r>
              <a:rPr lang="en-US" sz="2800" b="1" dirty="0" smtClean="0">
                <a:solidFill>
                  <a:srgbClr val="FF0000"/>
                </a:solidFill>
              </a:rPr>
              <a:t>Strategy and Operations</a:t>
            </a:r>
            <a:endParaRPr lang="en-US" sz="28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65237"/>
            <a:ext cx="8229600" cy="4906963"/>
          </a:xfrm>
        </p:spPr>
        <p:txBody>
          <a:bodyPr/>
          <a:lstStyle/>
          <a:p>
            <a:pPr>
              <a:buClr>
                <a:srgbClr val="254061"/>
              </a:buClr>
            </a:pPr>
            <a:r>
              <a:rPr lang="en-US" altLang="en-US" sz="2600" b="1" dirty="0" smtClean="0">
                <a:solidFill>
                  <a:srgbClr val="0070C0"/>
                </a:solidFill>
              </a:rPr>
              <a:t>Business strategy</a:t>
            </a:r>
          </a:p>
          <a:p>
            <a:pPr marL="862013" lvl="1" indent="-396875">
              <a:buClr>
                <a:srgbClr val="254061"/>
              </a:buClr>
              <a:defRPr/>
            </a:pPr>
            <a:r>
              <a:rPr lang="en-US" altLang="en-US" sz="2600" dirty="0" smtClean="0"/>
              <a:t>Each firm selects a business strategy that attract customers such as: quality, low price, flexibility, and dependability).</a:t>
            </a:r>
          </a:p>
          <a:p>
            <a:pPr marL="862013" lvl="1" indent="-396875">
              <a:buClr>
                <a:srgbClr val="254061"/>
              </a:buClr>
              <a:defRPr/>
            </a:pPr>
            <a:r>
              <a:rPr lang="en-US" altLang="en-US" sz="2600" dirty="0" smtClean="0"/>
              <a:t>Business strategy determines </a:t>
            </a:r>
            <a:r>
              <a:rPr lang="en-US" altLang="en-US" sz="2600" dirty="0" smtClean="0">
                <a:solidFill>
                  <a:srgbClr val="FF0000"/>
                </a:solidFill>
              </a:rPr>
              <a:t>operations capabilities </a:t>
            </a:r>
            <a:r>
              <a:rPr lang="en-US" altLang="en-US" sz="2600" dirty="0" smtClean="0"/>
              <a:t>and successful firms design their operations to support the company’s business strategy.</a:t>
            </a:r>
            <a:endParaRPr lang="en-US" altLang="en-US" sz="2600" b="1" dirty="0" smtClean="0"/>
          </a:p>
          <a:p>
            <a:pPr>
              <a:buClr>
                <a:srgbClr val="254061"/>
              </a:buClr>
            </a:pPr>
            <a:r>
              <a:rPr lang="en-US" altLang="en-US" sz="2600" b="1" dirty="0" smtClean="0">
                <a:solidFill>
                  <a:srgbClr val="0070C0"/>
                </a:solidFill>
              </a:rPr>
              <a:t>Operations </a:t>
            </a:r>
            <a:r>
              <a:rPr lang="en-US" altLang="en-US" sz="2600" b="1" dirty="0">
                <a:solidFill>
                  <a:srgbClr val="0070C0"/>
                </a:solidFill>
              </a:rPr>
              <a:t>Capability</a:t>
            </a:r>
            <a:r>
              <a:rPr lang="en-US" altLang="en-US" sz="2600" b="1" dirty="0"/>
              <a:t> (Production Capability)</a:t>
            </a:r>
          </a:p>
          <a:p>
            <a:pPr marL="862013" lvl="1" indent="-396875">
              <a:defRPr/>
            </a:pPr>
            <a:r>
              <a:rPr lang="en-US" altLang="en-US" sz="2600" dirty="0"/>
              <a:t>special ability that production does especially well to outperform the </a:t>
            </a:r>
            <a:r>
              <a:rPr lang="en-US" altLang="en-US" sz="2600" dirty="0" smtClean="0"/>
              <a:t>competition.</a:t>
            </a:r>
            <a:endParaRPr lang="en-US" altLang="en-US" sz="2600" dirty="0"/>
          </a:p>
          <a:p>
            <a:pPr lvl="1">
              <a:buNone/>
            </a:pPr>
            <a:endParaRPr lang="en-US" altLang="en-US" sz="2600" dirty="0"/>
          </a:p>
        </p:txBody>
      </p:sp>
    </p:spTree>
    <p:extLst>
      <p:ext uri="{BB962C8B-B14F-4D97-AF65-F5344CB8AC3E}">
        <p14:creationId xmlns:p14="http://schemas.microsoft.com/office/powerpoint/2010/main" val="279677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3200" dirty="0"/>
              <a:t>Business Strategies That Win Customers for Four Companies</a:t>
            </a:r>
            <a:endParaRPr lang="en-US" sz="3200" dirty="0" smtClean="0">
              <a:latin typeface="Calibri"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07" y="1447800"/>
            <a:ext cx="8365493" cy="471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28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Operations Capabilities and</a:t>
            </a:r>
            <a:br>
              <a:rPr lang="en-US" sz="2800" dirty="0"/>
            </a:br>
            <a:r>
              <a:rPr lang="en-US" sz="2800" dirty="0"/>
              <a:t>Characteristics for Four Companies</a:t>
            </a:r>
            <a:endParaRPr lang="en-US" sz="2800" dirty="0" smtClean="0">
              <a:latin typeface="Calibri"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517392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30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Operations Planning and Control</a:t>
            </a:r>
            <a:endParaRPr lang="en-US" sz="3200" b="1" dirty="0" smtClean="0">
              <a:solidFill>
                <a:srgbClr val="FF0000"/>
              </a:solidFill>
              <a:latin typeface="Calibri"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352550"/>
            <a:ext cx="45148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7650" y="1555552"/>
            <a:ext cx="3943350" cy="4616648"/>
          </a:xfrm>
          <a:prstGeom prst="rect">
            <a:avLst/>
          </a:prstGeom>
        </p:spPr>
        <p:txBody>
          <a:bodyPr wrap="square">
            <a:spAutoFit/>
          </a:bodyPr>
          <a:lstStyle/>
          <a:p>
            <a:pPr lvl="1">
              <a:buClr>
                <a:srgbClr val="254061"/>
              </a:buClr>
            </a:pPr>
            <a:r>
              <a:rPr lang="en-US" altLang="en-US" sz="2100" dirty="0" smtClean="0"/>
              <a:t>The business plan and forecasts developed by top managers provide guidance for long-term operations plans. Covering a two-to five-year period, the operations plan anticipates the number  of plants or service facilities and the amount of labor, equipment, transportation, and storage needed to meet future demand for new and existing product.</a:t>
            </a:r>
            <a:endParaRPr lang="en-US" sz="2100" b="1" dirty="0"/>
          </a:p>
        </p:txBody>
      </p:sp>
    </p:spTree>
    <p:extLst>
      <p:ext uri="{BB962C8B-B14F-4D97-AF65-F5344CB8AC3E}">
        <p14:creationId xmlns:p14="http://schemas.microsoft.com/office/powerpoint/2010/main" val="77812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228600"/>
            <a:ext cx="8229600" cy="533400"/>
          </a:xfrm>
        </p:spPr>
        <p:txBody>
          <a:bodyPr/>
          <a:lstStyle/>
          <a:p>
            <a:r>
              <a:rPr lang="en-US" sz="2800" dirty="0"/>
              <a:t>Operations </a:t>
            </a:r>
            <a:r>
              <a:rPr lang="en-US" sz="2800" dirty="0" smtClean="0"/>
              <a:t>Plan categories</a:t>
            </a:r>
            <a:endParaRPr lang="en-US" sz="2800" dirty="0"/>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sz="1900" b="1" dirty="0">
                <a:solidFill>
                  <a:srgbClr val="FF0000"/>
                </a:solidFill>
              </a:rPr>
              <a:t>Capacity </a:t>
            </a:r>
            <a:r>
              <a:rPr lang="en-US" altLang="en-US" sz="1900" b="1" dirty="0" smtClean="0">
                <a:solidFill>
                  <a:srgbClr val="FF0000"/>
                </a:solidFill>
              </a:rPr>
              <a:t>Planning</a:t>
            </a:r>
          </a:p>
          <a:p>
            <a:pPr lvl="1">
              <a:buClr>
                <a:srgbClr val="254061"/>
              </a:buClr>
            </a:pPr>
            <a:r>
              <a:rPr lang="en-US" altLang="en-US" sz="1900" dirty="0" smtClean="0"/>
              <a:t>determining </a:t>
            </a:r>
            <a:r>
              <a:rPr lang="en-US" altLang="en-US" sz="1900" dirty="0"/>
              <a:t>the amount of a product that a company can produce under normal </a:t>
            </a:r>
            <a:r>
              <a:rPr lang="en-US" altLang="en-US" sz="1900" dirty="0" smtClean="0"/>
              <a:t>conditions.</a:t>
            </a:r>
          </a:p>
          <a:p>
            <a:pPr lvl="1">
              <a:buClr>
                <a:srgbClr val="254061"/>
              </a:buClr>
            </a:pPr>
            <a:r>
              <a:rPr lang="en-US" sz="1900" dirty="0">
                <a:cs typeface="Arial" charset="0"/>
              </a:rPr>
              <a:t>A firm’s capacity depends on how many people it employs and the number and size of its facilities.</a:t>
            </a:r>
            <a:endParaRPr lang="en-US" sz="1900" dirty="0"/>
          </a:p>
          <a:p>
            <a:pPr>
              <a:buClr>
                <a:srgbClr val="254061"/>
              </a:buClr>
            </a:pPr>
            <a:r>
              <a:rPr lang="en-US" altLang="en-US" sz="1900" b="1" dirty="0" smtClean="0">
                <a:solidFill>
                  <a:srgbClr val="FF0000"/>
                </a:solidFill>
              </a:rPr>
              <a:t>Location Planning</a:t>
            </a:r>
          </a:p>
          <a:p>
            <a:pPr lvl="1">
              <a:buClr>
                <a:srgbClr val="254061"/>
              </a:buClr>
            </a:pPr>
            <a:r>
              <a:rPr lang="en-US" altLang="en-US" sz="1900" dirty="0" smtClean="0"/>
              <a:t>determining </a:t>
            </a:r>
            <a:r>
              <a:rPr lang="en-US" altLang="en-US" sz="1900" dirty="0"/>
              <a:t>where production will happen based on costs and </a:t>
            </a:r>
            <a:r>
              <a:rPr lang="en-US" altLang="en-US" sz="1900" dirty="0" smtClean="0"/>
              <a:t>flexibility.</a:t>
            </a:r>
            <a:endParaRPr lang="en-US" altLang="en-US" sz="1900" dirty="0"/>
          </a:p>
          <a:p>
            <a:pPr>
              <a:buClr>
                <a:srgbClr val="254061"/>
              </a:buClr>
            </a:pPr>
            <a:r>
              <a:rPr lang="en-US" altLang="en-US" sz="1900" b="1" dirty="0">
                <a:solidFill>
                  <a:srgbClr val="FF0000"/>
                </a:solidFill>
              </a:rPr>
              <a:t>Layout </a:t>
            </a:r>
            <a:r>
              <a:rPr lang="en-US" altLang="en-US" sz="1900" b="1" dirty="0" smtClean="0">
                <a:solidFill>
                  <a:srgbClr val="FF0000"/>
                </a:solidFill>
              </a:rPr>
              <a:t>Planning</a:t>
            </a:r>
          </a:p>
          <a:p>
            <a:pPr lvl="1">
              <a:buClr>
                <a:srgbClr val="254061"/>
              </a:buClr>
            </a:pPr>
            <a:r>
              <a:rPr lang="en-US" altLang="en-US" sz="1900" dirty="0" smtClean="0"/>
              <a:t>planning </a:t>
            </a:r>
            <a:r>
              <a:rPr lang="en-US" altLang="en-US" sz="1900" dirty="0"/>
              <a:t>for the layout of machinery, equipment, and supplies</a:t>
            </a:r>
          </a:p>
          <a:p>
            <a:pPr>
              <a:buClr>
                <a:srgbClr val="254061"/>
              </a:buClr>
            </a:pPr>
            <a:r>
              <a:rPr lang="en-US" altLang="en-US" sz="1900" b="1" dirty="0" smtClean="0">
                <a:solidFill>
                  <a:srgbClr val="FF0000"/>
                </a:solidFill>
              </a:rPr>
              <a:t>Quality Planning</a:t>
            </a:r>
            <a:endParaRPr lang="en-US" altLang="en-US" sz="1900" b="1" dirty="0">
              <a:solidFill>
                <a:srgbClr val="FF0000"/>
              </a:solidFill>
            </a:endParaRPr>
          </a:p>
          <a:p>
            <a:pPr lvl="1">
              <a:buClr>
                <a:srgbClr val="254061"/>
              </a:buClr>
            </a:pPr>
            <a:r>
              <a:rPr lang="en-US" altLang="en-US" sz="1900" dirty="0" smtClean="0"/>
              <a:t>Every operations plan include activities for insuring the products meet quality standards.</a:t>
            </a:r>
          </a:p>
          <a:p>
            <a:pPr>
              <a:buClr>
                <a:srgbClr val="254061"/>
              </a:buClr>
            </a:pPr>
            <a:r>
              <a:rPr lang="en-US" altLang="en-US" sz="1900" b="1" dirty="0" smtClean="0">
                <a:solidFill>
                  <a:srgbClr val="FF0000"/>
                </a:solidFill>
              </a:rPr>
              <a:t>Methods planning</a:t>
            </a:r>
            <a:endParaRPr lang="en-US" altLang="en-US" sz="1900" b="1" dirty="0">
              <a:solidFill>
                <a:srgbClr val="FF0000"/>
              </a:solidFill>
            </a:endParaRPr>
          </a:p>
          <a:p>
            <a:pPr lvl="1">
              <a:buClr>
                <a:srgbClr val="254061"/>
              </a:buClr>
            </a:pPr>
            <a:r>
              <a:rPr lang="en-US" altLang="en-US" sz="1900" dirty="0" smtClean="0"/>
              <a:t>It contain production steps and methods for performing them.</a:t>
            </a:r>
            <a:endParaRPr lang="en-US" sz="1900" b="1" dirty="0"/>
          </a:p>
        </p:txBody>
      </p:sp>
    </p:spTree>
    <p:extLst>
      <p:ext uri="{BB962C8B-B14F-4D97-AF65-F5344CB8AC3E}">
        <p14:creationId xmlns:p14="http://schemas.microsoft.com/office/powerpoint/2010/main" val="177456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Layout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417637"/>
            <a:ext cx="8229600" cy="4678363"/>
          </a:xfrm>
        </p:spPr>
        <p:txBody>
          <a:bodyPr/>
          <a:lstStyle/>
          <a:p>
            <a:pPr>
              <a:buClr>
                <a:srgbClr val="254061"/>
              </a:buClr>
              <a:buFont typeface="Wingdings" panose="05000000000000000000" pitchFamily="2" charset="2"/>
              <a:buChar char="q"/>
            </a:pPr>
            <a:r>
              <a:rPr lang="en-US" sz="2000" b="1" dirty="0" smtClean="0">
                <a:solidFill>
                  <a:srgbClr val="FF0000"/>
                </a:solidFill>
              </a:rPr>
              <a:t>Among the many layout possibilities, two well known are:</a:t>
            </a:r>
          </a:p>
          <a:p>
            <a:pPr marL="0" indent="0">
              <a:lnSpc>
                <a:spcPct val="50000"/>
              </a:lnSpc>
              <a:buClr>
                <a:srgbClr val="254061"/>
              </a:buClr>
              <a:buNone/>
            </a:pPr>
            <a:endParaRPr lang="en-US" sz="2000" b="1" dirty="0" smtClean="0"/>
          </a:p>
          <a:p>
            <a:pPr>
              <a:buClr>
                <a:srgbClr val="254061"/>
              </a:buClr>
            </a:pPr>
            <a:r>
              <a:rPr lang="en-US" sz="2200" b="1" dirty="0" smtClean="0">
                <a:solidFill>
                  <a:srgbClr val="0000FF"/>
                </a:solidFill>
              </a:rPr>
              <a:t>Process </a:t>
            </a:r>
            <a:r>
              <a:rPr lang="en-US" sz="2200" b="1" dirty="0">
                <a:solidFill>
                  <a:srgbClr val="0000FF"/>
                </a:solidFill>
              </a:rPr>
              <a:t>Layout</a:t>
            </a:r>
            <a:r>
              <a:rPr lang="en-US" sz="2200" b="1" dirty="0"/>
              <a:t> (Custom-Product Layout) </a:t>
            </a:r>
          </a:p>
          <a:p>
            <a:pPr lvl="1"/>
            <a:r>
              <a:rPr lang="en-US" sz="2200" dirty="0" smtClean="0"/>
              <a:t>physical </a:t>
            </a:r>
            <a:r>
              <a:rPr lang="en-US" sz="2200" dirty="0"/>
              <a:t>arrangement </a:t>
            </a:r>
            <a:r>
              <a:rPr lang="en-US" sz="2200" dirty="0" smtClean="0"/>
              <a:t>of production activities </a:t>
            </a:r>
            <a:r>
              <a:rPr lang="en-US" sz="2200" dirty="0"/>
              <a:t>that </a:t>
            </a:r>
            <a:r>
              <a:rPr lang="en-US" sz="2200" dirty="0" smtClean="0"/>
              <a:t>groups equipment and </a:t>
            </a:r>
            <a:r>
              <a:rPr lang="en-US" sz="2200" dirty="0"/>
              <a:t>people according </a:t>
            </a:r>
            <a:r>
              <a:rPr lang="en-US" sz="2200" dirty="0" smtClean="0"/>
              <a:t>to function.</a:t>
            </a:r>
            <a:endParaRPr lang="en-US" sz="2200" dirty="0"/>
          </a:p>
          <a:p>
            <a:pPr>
              <a:buClr>
                <a:srgbClr val="254061"/>
              </a:buClr>
            </a:pPr>
            <a:r>
              <a:rPr lang="en-US" sz="2200" b="1" dirty="0">
                <a:solidFill>
                  <a:srgbClr val="0000FF"/>
                </a:solidFill>
              </a:rPr>
              <a:t>Product Layout</a:t>
            </a:r>
            <a:r>
              <a:rPr lang="en-US" sz="2200" b="1" dirty="0"/>
              <a:t> (Same-Steps Layout) </a:t>
            </a:r>
          </a:p>
          <a:p>
            <a:pPr lvl="1"/>
            <a:r>
              <a:rPr lang="en-US" sz="2200" dirty="0" smtClean="0"/>
              <a:t>physical </a:t>
            </a:r>
            <a:r>
              <a:rPr lang="en-US" sz="2200" dirty="0"/>
              <a:t>arrangement </a:t>
            </a:r>
            <a:r>
              <a:rPr lang="en-US" sz="2200" dirty="0" smtClean="0"/>
              <a:t>of production</a:t>
            </a:r>
            <a:r>
              <a:rPr lang="en-US" sz="2200" dirty="0"/>
              <a:t> </a:t>
            </a:r>
            <a:r>
              <a:rPr lang="en-US" sz="2200" dirty="0" smtClean="0"/>
              <a:t>steps </a:t>
            </a:r>
            <a:r>
              <a:rPr lang="en-US" sz="2200" dirty="0"/>
              <a:t>designed to make </a:t>
            </a:r>
            <a:r>
              <a:rPr lang="en-US" sz="2200" dirty="0" smtClean="0"/>
              <a:t>one type </a:t>
            </a:r>
            <a:r>
              <a:rPr lang="en-US" sz="2200" dirty="0"/>
              <a:t>of </a:t>
            </a:r>
            <a:r>
              <a:rPr lang="en-US" sz="2200" dirty="0" smtClean="0"/>
              <a:t> product </a:t>
            </a:r>
            <a:r>
              <a:rPr lang="en-US" sz="2200" dirty="0"/>
              <a:t>in a fixed sequence </a:t>
            </a:r>
            <a:r>
              <a:rPr lang="en-US" sz="2200" dirty="0" smtClean="0"/>
              <a:t>of activities </a:t>
            </a:r>
            <a:r>
              <a:rPr lang="en-US" sz="2200" dirty="0"/>
              <a:t>according to its </a:t>
            </a:r>
            <a:r>
              <a:rPr lang="en-US" sz="2200" dirty="0" smtClean="0"/>
              <a:t>production requirements.</a:t>
            </a:r>
          </a:p>
          <a:p>
            <a:pPr lvl="1">
              <a:buClr>
                <a:srgbClr val="254061"/>
              </a:buClr>
            </a:pPr>
            <a:r>
              <a:rPr lang="en-US" sz="2200" dirty="0">
                <a:solidFill>
                  <a:srgbClr val="FF0000"/>
                </a:solidFill>
              </a:rPr>
              <a:t>Assembly Line Layout </a:t>
            </a:r>
            <a:r>
              <a:rPr lang="en-US" sz="2200" dirty="0" smtClean="0"/>
              <a:t>is a </a:t>
            </a:r>
            <a:r>
              <a:rPr lang="en-US" sz="2200" dirty="0"/>
              <a:t>same-steps layout </a:t>
            </a:r>
            <a:r>
              <a:rPr lang="en-US" sz="2200" dirty="0" smtClean="0"/>
              <a:t>used in case of large volume or production, in </a:t>
            </a:r>
            <a:r>
              <a:rPr lang="en-US" sz="2200" dirty="0"/>
              <a:t>which a product moves step by step through a plant on conveyor belts or other equipment until it is completed</a:t>
            </a:r>
            <a:r>
              <a:rPr lang="en-US" sz="2200" dirty="0" smtClean="0"/>
              <a:t>.</a:t>
            </a:r>
          </a:p>
          <a:p>
            <a:pPr marL="0" indent="0">
              <a:buNone/>
            </a:pPr>
            <a:endParaRPr lang="en-US" sz="2000" dirty="0"/>
          </a:p>
        </p:txBody>
      </p:sp>
    </p:spTree>
    <p:extLst>
      <p:ext uri="{BB962C8B-B14F-4D97-AF65-F5344CB8AC3E}">
        <p14:creationId xmlns:p14="http://schemas.microsoft.com/office/powerpoint/2010/main" val="3386937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Process Layout for a Service Provider</a:t>
            </a:r>
            <a:endParaRPr lang="en-US" sz="3200" dirty="0" smtClean="0">
              <a:latin typeface="Calibri"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04938"/>
            <a:ext cx="5114925"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634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Product Layout for a Service</a:t>
            </a:r>
            <a:endParaRPr lang="en-US" sz="3200" dirty="0" smtClean="0">
              <a:latin typeface="Calibri"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99718" cy="412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39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869829" y="1118559"/>
            <a:ext cx="7696200" cy="5112588"/>
          </a:xfrm>
        </p:spPr>
        <p:txBody>
          <a:bodyPr/>
          <a:lstStyle/>
          <a:p>
            <a:pPr marL="514350" indent="-514350">
              <a:buFont typeface="+mj-lt"/>
              <a:buAutoNum type="arabicPeriod"/>
            </a:pPr>
            <a:r>
              <a:rPr lang="en-US" sz="2000" b="1" dirty="0"/>
              <a:t>Explain </a:t>
            </a:r>
            <a:r>
              <a:rPr lang="en-US" sz="2000" dirty="0"/>
              <a:t>the meaning of the term production or </a:t>
            </a:r>
            <a:r>
              <a:rPr lang="en-US" sz="2000" dirty="0" smtClean="0"/>
              <a:t>operations.</a:t>
            </a:r>
          </a:p>
          <a:p>
            <a:pPr marL="514350" indent="-514350">
              <a:buFont typeface="+mj-lt"/>
              <a:buAutoNum type="arabicPeriod"/>
            </a:pPr>
            <a:r>
              <a:rPr lang="en-US" sz="2000" b="1" dirty="0" smtClean="0"/>
              <a:t>Identify </a:t>
            </a:r>
            <a:r>
              <a:rPr lang="en-US" sz="2000" dirty="0"/>
              <a:t>the characteristics that distinguish service operations </a:t>
            </a:r>
            <a:r>
              <a:rPr lang="en-US" sz="2000" dirty="0" smtClean="0"/>
              <a:t>from goods production.</a:t>
            </a:r>
          </a:p>
          <a:p>
            <a:pPr marL="514350" indent="-514350">
              <a:buFont typeface="+mj-lt"/>
              <a:buAutoNum type="arabicPeriod"/>
            </a:pPr>
            <a:r>
              <a:rPr lang="en-US" sz="2000" b="1" i="0" dirty="0" smtClean="0"/>
              <a:t>Explain </a:t>
            </a:r>
            <a:r>
              <a:rPr lang="en-US" sz="2000" i="0" dirty="0"/>
              <a:t>how companies with different business strategies are </a:t>
            </a:r>
            <a:r>
              <a:rPr lang="en-US" sz="2000" i="0" dirty="0" smtClean="0"/>
              <a:t>best served </a:t>
            </a:r>
            <a:r>
              <a:rPr lang="en-US" sz="2000" i="0" dirty="0"/>
              <a:t>by having different operations capabilities</a:t>
            </a:r>
            <a:r>
              <a:rPr lang="en-US" sz="2000" i="0" dirty="0" smtClean="0"/>
              <a:t>.</a:t>
            </a:r>
          </a:p>
          <a:p>
            <a:pPr marL="514350" indent="-514350">
              <a:buFont typeface="+mj-lt"/>
              <a:buAutoNum type="arabicPeriod" startAt="4"/>
            </a:pPr>
            <a:r>
              <a:rPr lang="en-US" sz="2000" b="1" dirty="0"/>
              <a:t>Identify </a:t>
            </a:r>
            <a:r>
              <a:rPr lang="en-US" sz="2000" dirty="0"/>
              <a:t>the major factors that are considered in operations planning.</a:t>
            </a:r>
          </a:p>
          <a:p>
            <a:pPr marL="514350" indent="-514350">
              <a:buFont typeface="+mj-lt"/>
              <a:buAutoNum type="arabicPeriod" startAt="4"/>
            </a:pPr>
            <a:r>
              <a:rPr lang="en-US" sz="2000" b="1" dirty="0"/>
              <a:t>Discuss </a:t>
            </a:r>
            <a:r>
              <a:rPr lang="en-US" sz="2000" dirty="0"/>
              <a:t>the information contained in four kinds of operations schedules—the master operations schedule, detailed schedule, staff schedule, and project schedule.</a:t>
            </a:r>
          </a:p>
          <a:p>
            <a:pPr marL="514350" indent="-514350">
              <a:buFont typeface="+mj-lt"/>
              <a:buAutoNum type="arabicPeriod" startAt="4"/>
            </a:pPr>
            <a:r>
              <a:rPr lang="en-US" sz="2000" b="1" dirty="0"/>
              <a:t>Discuss </a:t>
            </a:r>
            <a:r>
              <a:rPr lang="en-US" sz="2000" dirty="0"/>
              <a:t>the two key activities required for operations control</a:t>
            </a:r>
            <a:r>
              <a:rPr lang="en-US" sz="2000" dirty="0" smtClean="0"/>
              <a:t>.</a:t>
            </a:r>
          </a:p>
          <a:p>
            <a:pPr marL="514350" indent="-514350">
              <a:buFont typeface="+mj-lt"/>
              <a:buAutoNum type="arabicPeriod" startAt="7"/>
            </a:pPr>
            <a:r>
              <a:rPr lang="en-US" sz="2000" b="1" dirty="0"/>
              <a:t>Identify </a:t>
            </a:r>
            <a:r>
              <a:rPr lang="en-US" sz="2000" dirty="0"/>
              <a:t>the activities and underlying objectives involved in total quality management.</a:t>
            </a:r>
          </a:p>
          <a:p>
            <a:pPr marL="514350" indent="-514350">
              <a:buFont typeface="+mj-lt"/>
              <a:buAutoNum type="arabicPeriod" startAt="7"/>
            </a:pPr>
            <a:r>
              <a:rPr lang="en-US" sz="2000" b="1" dirty="0"/>
              <a:t>Explain </a:t>
            </a:r>
            <a:r>
              <a:rPr lang="en-US" sz="2000" dirty="0"/>
              <a:t>how a supply chain strategy differs from traditional strategies for coordinating operations among firms.</a:t>
            </a:r>
          </a:p>
          <a:p>
            <a:pPr marL="514350" indent="-514350">
              <a:buFont typeface="+mj-lt"/>
              <a:buAutoNum type="arabicPeriod" startAt="4"/>
            </a:pPr>
            <a:endParaRPr lang="en-US" sz="2000" dirty="0"/>
          </a:p>
          <a:p>
            <a:pPr marL="514350" indent="-514350">
              <a:buFont typeface="+mj-lt"/>
              <a:buAutoNum type="arabicPeriod"/>
            </a:pP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Quality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2400" b="1" dirty="0"/>
              <a:t>Quality</a:t>
            </a:r>
            <a:r>
              <a:rPr lang="en-US" sz="2400" dirty="0"/>
              <a:t> </a:t>
            </a:r>
          </a:p>
          <a:p>
            <a:pPr lvl="1">
              <a:defRPr/>
            </a:pPr>
            <a:r>
              <a:rPr lang="en-US" sz="2400" dirty="0"/>
              <a:t>combination of “characteristics of a product or service that bear on its ability to satisfy stated or implied needs</a:t>
            </a:r>
            <a:r>
              <a:rPr lang="en-US" sz="2400" dirty="0" smtClean="0"/>
              <a:t>”.</a:t>
            </a:r>
          </a:p>
          <a:p>
            <a:pPr lvl="1">
              <a:defRPr/>
            </a:pPr>
            <a:r>
              <a:rPr lang="en-US" sz="2400" dirty="0" smtClean="0"/>
              <a:t>Early in the planning process, goals are established for both performance and consistency:</a:t>
            </a:r>
            <a:endParaRPr lang="en-US" sz="2400" dirty="0"/>
          </a:p>
          <a:p>
            <a:pPr marL="1250950" indent="-457200">
              <a:buFont typeface="Wingdings" panose="05000000000000000000" pitchFamily="2" charset="2"/>
              <a:buChar char="ü"/>
              <a:defRPr/>
            </a:pPr>
            <a:r>
              <a:rPr lang="en-US" sz="2600" b="1" dirty="0" smtClean="0"/>
              <a:t>Performance</a:t>
            </a:r>
            <a:r>
              <a:rPr lang="en-US" sz="2600" dirty="0" smtClean="0"/>
              <a:t>: dimension </a:t>
            </a:r>
            <a:r>
              <a:rPr lang="en-US" sz="2600" dirty="0"/>
              <a:t>of quality that refers to how well a product does what it is supposed to </a:t>
            </a:r>
            <a:r>
              <a:rPr lang="en-US" sz="2600" dirty="0" smtClean="0"/>
              <a:t>do.</a:t>
            </a:r>
            <a:endParaRPr lang="en-US" sz="2600" dirty="0"/>
          </a:p>
          <a:p>
            <a:pPr marL="1250950" indent="-457200">
              <a:buFont typeface="Wingdings" panose="05000000000000000000" pitchFamily="2" charset="2"/>
              <a:buChar char="ü"/>
              <a:defRPr/>
            </a:pPr>
            <a:r>
              <a:rPr lang="en-US" sz="2600" b="1" dirty="0" smtClean="0"/>
              <a:t>Consistency: </a:t>
            </a:r>
            <a:r>
              <a:rPr lang="en-US" sz="2600" dirty="0" smtClean="0"/>
              <a:t>dimension </a:t>
            </a:r>
            <a:r>
              <a:rPr lang="en-US" sz="2600" dirty="0"/>
              <a:t>of quality that refers to sameness of product quality from unit to </a:t>
            </a:r>
            <a:r>
              <a:rPr lang="en-US" sz="2600" dirty="0" smtClean="0"/>
              <a:t>unit.</a:t>
            </a:r>
            <a:endParaRPr lang="en-US" sz="2600" b="1" dirty="0"/>
          </a:p>
        </p:txBody>
      </p:sp>
    </p:spTree>
    <p:extLst>
      <p:ext uri="{BB962C8B-B14F-4D97-AF65-F5344CB8AC3E}">
        <p14:creationId xmlns:p14="http://schemas.microsoft.com/office/powerpoint/2010/main" val="4177065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914400"/>
          </a:xfrm>
        </p:spPr>
        <p:txBody>
          <a:bodyPr/>
          <a:lstStyle/>
          <a:p>
            <a:r>
              <a:rPr lang="en-US" sz="2400" dirty="0" smtClean="0"/>
              <a:t>Methods panning </a:t>
            </a:r>
            <a:br>
              <a:rPr lang="en-US" sz="2400" dirty="0" smtClean="0"/>
            </a:br>
            <a:r>
              <a:rPr lang="en-US" sz="2400" dirty="0" smtClean="0"/>
              <a:t>Flowchart </a:t>
            </a:r>
            <a:r>
              <a:rPr lang="en-US" sz="2400" dirty="0"/>
              <a:t>of Traditional Guest Checkout</a:t>
            </a:r>
            <a:endParaRPr lang="en-US" sz="2400" dirty="0" smtClean="0">
              <a:latin typeface="Calibri"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219200"/>
            <a:ext cx="58007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301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152400"/>
            <a:ext cx="8229600" cy="762000"/>
          </a:xfrm>
        </p:spPr>
        <p:txBody>
          <a:bodyPr/>
          <a:lstStyle/>
          <a:p>
            <a:r>
              <a:rPr lang="en-US" sz="3200" b="1" dirty="0">
                <a:solidFill>
                  <a:srgbClr val="FF0000"/>
                </a:solidFill>
              </a:rPr>
              <a:t>Operations Scheduling</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2600" b="1" dirty="0"/>
              <a:t>Master schedule</a:t>
            </a:r>
          </a:p>
          <a:p>
            <a:pPr lvl="1">
              <a:defRPr/>
            </a:pPr>
            <a:r>
              <a:rPr lang="en-US" sz="2600" dirty="0"/>
              <a:t>“the game plan” for upcoming </a:t>
            </a:r>
            <a:r>
              <a:rPr lang="en-US" sz="2600" dirty="0" smtClean="0"/>
              <a:t>production. </a:t>
            </a:r>
            <a:endParaRPr lang="en-US" sz="2600" dirty="0"/>
          </a:p>
          <a:p>
            <a:pPr>
              <a:defRPr/>
            </a:pPr>
            <a:r>
              <a:rPr lang="en-US" sz="2600" b="1" dirty="0"/>
              <a:t>Detailed schedules </a:t>
            </a:r>
          </a:p>
          <a:p>
            <a:pPr lvl="1">
              <a:defRPr/>
            </a:pPr>
            <a:r>
              <a:rPr lang="en-US" sz="2600" dirty="0"/>
              <a:t>show day-to-day activities that will occur in </a:t>
            </a:r>
            <a:r>
              <a:rPr lang="en-US" sz="2600" dirty="0" smtClean="0"/>
              <a:t>production.</a:t>
            </a:r>
          </a:p>
          <a:p>
            <a:pPr>
              <a:defRPr/>
            </a:pPr>
            <a:r>
              <a:rPr lang="en-US" sz="2600" b="1" dirty="0" smtClean="0"/>
              <a:t>Staff schedules. </a:t>
            </a:r>
            <a:endParaRPr lang="en-US" sz="2600" b="1" dirty="0"/>
          </a:p>
          <a:p>
            <a:pPr lvl="1">
              <a:defRPr/>
            </a:pPr>
            <a:r>
              <a:rPr lang="en-US" sz="2600" dirty="0"/>
              <a:t>identify who and how many employees will be working, and when</a:t>
            </a:r>
          </a:p>
          <a:p>
            <a:pPr>
              <a:buClr>
                <a:srgbClr val="376092"/>
              </a:buClr>
            </a:pPr>
            <a:r>
              <a:rPr lang="en-US" altLang="en-US" sz="2600" b="1" dirty="0"/>
              <a:t>Project schedules </a:t>
            </a:r>
          </a:p>
          <a:p>
            <a:pPr lvl="1">
              <a:buClr>
                <a:srgbClr val="376092"/>
              </a:buClr>
            </a:pPr>
            <a:r>
              <a:rPr lang="en-US" altLang="en-US" sz="2600" dirty="0"/>
              <a:t>provide coordination for completing large-scale </a:t>
            </a:r>
            <a:r>
              <a:rPr lang="en-US" altLang="en-US" sz="2600" dirty="0" smtClean="0"/>
              <a:t>projects.</a:t>
            </a:r>
            <a:endParaRPr lang="en-US" altLang="en-US" sz="2600" dirty="0"/>
          </a:p>
          <a:p>
            <a:pPr lvl="1">
              <a:defRPr/>
            </a:pPr>
            <a:r>
              <a:rPr lang="en-US" sz="2400" dirty="0" smtClean="0"/>
              <a:t> </a:t>
            </a:r>
            <a:endParaRPr lang="en-US" sz="2400" dirty="0"/>
          </a:p>
          <a:p>
            <a:pPr marL="0" indent="0">
              <a:buNone/>
            </a:pPr>
            <a:endParaRPr lang="en-US" sz="2400" b="1" dirty="0"/>
          </a:p>
        </p:txBody>
      </p:sp>
    </p:spTree>
    <p:extLst>
      <p:ext uri="{BB962C8B-B14F-4D97-AF65-F5344CB8AC3E}">
        <p14:creationId xmlns:p14="http://schemas.microsoft.com/office/powerpoint/2010/main" val="383986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Example of Partial Master Operations Schedule</a:t>
            </a:r>
            <a:endParaRPr lang="en-US" sz="2800" dirty="0" smtClean="0">
              <a:latin typeface="Calibri"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57487"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15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Food Retailer’s Partial Operations Schedule</a:t>
            </a:r>
            <a:endParaRPr lang="en-US" sz="2800" dirty="0" smtClean="0">
              <a:latin typeface="Calibri"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0199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70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3200" b="1" dirty="0">
                <a:solidFill>
                  <a:srgbClr val="FF0000"/>
                </a:solidFill>
              </a:rPr>
              <a:t>Project Scheduling</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417637"/>
            <a:ext cx="8229600" cy="4602163"/>
          </a:xfrm>
        </p:spPr>
        <p:txBody>
          <a:bodyPr/>
          <a:lstStyle/>
          <a:p>
            <a:pPr>
              <a:defRPr/>
            </a:pPr>
            <a:r>
              <a:rPr lang="en-US" b="1" dirty="0"/>
              <a:t>Gantt Chart </a:t>
            </a:r>
          </a:p>
          <a:p>
            <a:pPr lvl="1">
              <a:defRPr/>
            </a:pPr>
            <a:r>
              <a:rPr lang="en-US" dirty="0"/>
              <a:t>production schedule that breaks down large projects into steps to be performed and specifies the time required to perform each </a:t>
            </a:r>
            <a:r>
              <a:rPr lang="en-US" dirty="0" smtClean="0"/>
              <a:t>step.</a:t>
            </a:r>
            <a:endParaRPr lang="en-US" dirty="0"/>
          </a:p>
          <a:p>
            <a:pPr>
              <a:defRPr/>
            </a:pPr>
            <a:r>
              <a:rPr lang="en-US" b="1" dirty="0"/>
              <a:t>Pert Chart </a:t>
            </a:r>
          </a:p>
          <a:p>
            <a:pPr lvl="1">
              <a:defRPr/>
            </a:pPr>
            <a:r>
              <a:rPr lang="en-US" dirty="0"/>
              <a:t>production schedule specifying the sequence of activities, time requirements, and critical path for performing the steps in a </a:t>
            </a:r>
            <a:r>
              <a:rPr lang="en-US" dirty="0" smtClean="0"/>
              <a:t>project.</a:t>
            </a:r>
            <a:endParaRPr lang="en-US" dirty="0"/>
          </a:p>
          <a:p>
            <a:pPr marL="0" indent="0">
              <a:buNone/>
            </a:pPr>
            <a:endParaRPr lang="en-US" b="1" dirty="0"/>
          </a:p>
        </p:txBody>
      </p:sp>
    </p:spTree>
    <p:extLst>
      <p:ext uri="{BB962C8B-B14F-4D97-AF65-F5344CB8AC3E}">
        <p14:creationId xmlns:p14="http://schemas.microsoft.com/office/powerpoint/2010/main" val="892846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Gantt Chart</a:t>
            </a:r>
            <a:endParaRPr lang="en-US" sz="3200" dirty="0" smtClean="0">
              <a:latin typeface="Calibri"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68" y="1295400"/>
            <a:ext cx="6099632"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42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PERT Chart</a:t>
            </a:r>
            <a:endParaRPr lang="en-US" sz="3200" dirty="0" smtClean="0">
              <a:latin typeface="Calibri"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16" y="1486858"/>
            <a:ext cx="8106284" cy="430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207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b="1" dirty="0">
                <a:solidFill>
                  <a:srgbClr val="FF0000"/>
                </a:solidFill>
              </a:rPr>
              <a:t>Operations Control</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524001"/>
            <a:ext cx="8229600" cy="4419600"/>
          </a:xfrm>
        </p:spPr>
        <p:txBody>
          <a:bodyPr/>
          <a:lstStyle/>
          <a:p>
            <a:r>
              <a:rPr lang="en-US" sz="2400" b="1" dirty="0">
                <a:solidFill>
                  <a:srgbClr val="FF0000"/>
                </a:solidFill>
              </a:rPr>
              <a:t>Operations </a:t>
            </a:r>
            <a:r>
              <a:rPr lang="en-US" sz="2400" b="1" dirty="0" smtClean="0">
                <a:solidFill>
                  <a:srgbClr val="FF0000"/>
                </a:solidFill>
              </a:rPr>
              <a:t>Control</a:t>
            </a:r>
          </a:p>
          <a:p>
            <a:pPr lvl="1"/>
            <a:r>
              <a:rPr lang="en-US" sz="2400" dirty="0"/>
              <a:t>process of monitoring production performance by comparing results with plans and taking corrective action when </a:t>
            </a:r>
            <a:r>
              <a:rPr lang="en-US" sz="2400" dirty="0" smtClean="0"/>
              <a:t>needed.</a:t>
            </a:r>
            <a:endParaRPr lang="en-US" sz="2400" dirty="0"/>
          </a:p>
          <a:p>
            <a:r>
              <a:rPr lang="en-US" sz="2400" b="1" dirty="0">
                <a:solidFill>
                  <a:srgbClr val="FF0000"/>
                </a:solidFill>
              </a:rPr>
              <a:t>Follow-Up </a:t>
            </a:r>
            <a:endParaRPr lang="en-US" sz="2400" b="1" dirty="0" smtClean="0">
              <a:solidFill>
                <a:srgbClr val="FF0000"/>
              </a:solidFill>
            </a:endParaRPr>
          </a:p>
          <a:p>
            <a:pPr lvl="1"/>
            <a:r>
              <a:rPr lang="en-US" sz="2400" dirty="0"/>
              <a:t>operations control activity for ensuring that production decisions are being </a:t>
            </a:r>
            <a:r>
              <a:rPr lang="en-US" sz="2400" dirty="0" smtClean="0"/>
              <a:t>implemented.</a:t>
            </a:r>
          </a:p>
          <a:p>
            <a:pPr marL="342900" lvl="1" indent="-342900">
              <a:buFont typeface="Arial" charset="0"/>
              <a:buChar char="•"/>
            </a:pPr>
            <a:r>
              <a:rPr lang="en-US" sz="2400" b="1" dirty="0" smtClean="0"/>
              <a:t>operations </a:t>
            </a:r>
            <a:r>
              <a:rPr lang="en-US" sz="2400" b="1" dirty="0"/>
              <a:t>control </a:t>
            </a:r>
            <a:r>
              <a:rPr lang="en-US" sz="2400" b="1" dirty="0" smtClean="0"/>
              <a:t>includes:</a:t>
            </a:r>
          </a:p>
          <a:p>
            <a:pPr lvl="1"/>
            <a:r>
              <a:rPr lang="en-US" sz="2400" b="1" dirty="0">
                <a:solidFill>
                  <a:srgbClr val="0000FF"/>
                </a:solidFill>
              </a:rPr>
              <a:t>material </a:t>
            </a:r>
            <a:r>
              <a:rPr lang="en-US" sz="2400" b="1" dirty="0" smtClean="0">
                <a:solidFill>
                  <a:srgbClr val="0000FF"/>
                </a:solidFill>
              </a:rPr>
              <a:t>management</a:t>
            </a:r>
          </a:p>
          <a:p>
            <a:pPr lvl="1"/>
            <a:r>
              <a:rPr lang="en-US" sz="2400" b="1" dirty="0" smtClean="0">
                <a:solidFill>
                  <a:srgbClr val="0000FF"/>
                </a:solidFill>
              </a:rPr>
              <a:t>quality </a:t>
            </a:r>
            <a:r>
              <a:rPr lang="en-US" sz="2400" b="1" dirty="0">
                <a:solidFill>
                  <a:srgbClr val="0000FF"/>
                </a:solidFill>
              </a:rPr>
              <a:t>control.</a:t>
            </a:r>
          </a:p>
        </p:txBody>
      </p:sp>
    </p:spTree>
    <p:extLst>
      <p:ext uri="{BB962C8B-B14F-4D97-AF65-F5344CB8AC3E}">
        <p14:creationId xmlns:p14="http://schemas.microsoft.com/office/powerpoint/2010/main" val="1596812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b="1" dirty="0" smtClean="0">
                <a:solidFill>
                  <a:srgbClr val="0000FF"/>
                </a:solidFill>
              </a:rPr>
              <a:t>Materials Management</a:t>
            </a:r>
            <a:endParaRPr lang="en-US" sz="3200" b="1" dirty="0" smtClean="0">
              <a:solidFill>
                <a:srgbClr val="0000FF"/>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sz="2300" b="1" dirty="0"/>
              <a:t>Materials </a:t>
            </a:r>
            <a:r>
              <a:rPr lang="en-US" altLang="en-US" sz="2300" b="1" dirty="0" smtClean="0"/>
              <a:t>management</a:t>
            </a:r>
          </a:p>
          <a:p>
            <a:pPr lvl="1">
              <a:buClr>
                <a:srgbClr val="254061"/>
              </a:buClr>
            </a:pPr>
            <a:r>
              <a:rPr lang="en-US" altLang="en-US" sz="2300" dirty="0" smtClean="0"/>
              <a:t>the </a:t>
            </a:r>
            <a:r>
              <a:rPr lang="en-US" altLang="en-US" sz="2300" dirty="0"/>
              <a:t>process by which managers plan, organize, and control the flow of materials from sources of supply through distribution of finished </a:t>
            </a:r>
            <a:r>
              <a:rPr lang="en-US" altLang="en-US" sz="2300" dirty="0" smtClean="0"/>
              <a:t>goods.</a:t>
            </a:r>
          </a:p>
          <a:p>
            <a:pPr lvl="1">
              <a:buClr>
                <a:srgbClr val="254061"/>
              </a:buClr>
            </a:pPr>
            <a:r>
              <a:rPr lang="en-US" altLang="en-US" sz="2300" dirty="0" smtClean="0"/>
              <a:t>Materials managers engage in the following areas that compose materials management of physical products:</a:t>
            </a:r>
          </a:p>
          <a:p>
            <a:pPr marL="741363" indent="0">
              <a:buNone/>
            </a:pPr>
            <a:r>
              <a:rPr lang="en-US" sz="2300" b="1" dirty="0" smtClean="0"/>
              <a:t>1- </a:t>
            </a:r>
            <a:r>
              <a:rPr lang="en-US" sz="2300" b="1" dirty="0" smtClean="0">
                <a:solidFill>
                  <a:srgbClr val="FF0000"/>
                </a:solidFill>
              </a:rPr>
              <a:t>Supplier </a:t>
            </a:r>
            <a:r>
              <a:rPr lang="en-US" sz="2300" b="1" dirty="0">
                <a:solidFill>
                  <a:srgbClr val="FF0000"/>
                </a:solidFill>
              </a:rPr>
              <a:t>Selection </a:t>
            </a:r>
          </a:p>
          <a:p>
            <a:pPr marL="1311275" lvl="1" indent="-344488"/>
            <a:r>
              <a:rPr lang="en-US" sz="2300" i="1" dirty="0"/>
              <a:t>process of finding and choosing suppliers from whom to buy </a:t>
            </a:r>
          </a:p>
          <a:p>
            <a:pPr marL="741363" indent="0">
              <a:buNone/>
            </a:pPr>
            <a:r>
              <a:rPr lang="en-US" sz="2300" b="1" dirty="0" smtClean="0"/>
              <a:t>2- </a:t>
            </a:r>
            <a:r>
              <a:rPr lang="en-US" sz="2300" b="1" dirty="0" smtClean="0">
                <a:solidFill>
                  <a:srgbClr val="FF0000"/>
                </a:solidFill>
              </a:rPr>
              <a:t>Purchasing</a:t>
            </a:r>
            <a:r>
              <a:rPr lang="en-US" sz="2300" b="1" dirty="0" smtClean="0"/>
              <a:t> </a:t>
            </a:r>
          </a:p>
          <a:p>
            <a:pPr marL="1311275" lvl="1" indent="-344488"/>
            <a:r>
              <a:rPr lang="en-US" sz="2300" i="1" dirty="0" smtClean="0"/>
              <a:t>acquisition of the materials and services that a firm needs to produce its products.</a:t>
            </a:r>
          </a:p>
          <a:p>
            <a:pPr lvl="1">
              <a:buClr>
                <a:srgbClr val="254061"/>
              </a:buClr>
            </a:pPr>
            <a:endParaRPr lang="en-US" altLang="en-US" sz="2300" dirty="0" smtClean="0"/>
          </a:p>
          <a:p>
            <a:pPr lvl="1">
              <a:buClr>
                <a:srgbClr val="254061"/>
              </a:buClr>
            </a:pPr>
            <a:endParaRPr lang="en-US" altLang="en-US" sz="2300" dirty="0"/>
          </a:p>
          <a:p>
            <a:pPr marL="0" indent="0">
              <a:buNone/>
            </a:pPr>
            <a:endParaRPr lang="en-US" sz="2300" dirty="0"/>
          </a:p>
        </p:txBody>
      </p:sp>
    </p:spTree>
    <p:extLst>
      <p:ext uri="{BB962C8B-B14F-4D97-AF65-F5344CB8AC3E}">
        <p14:creationId xmlns:p14="http://schemas.microsoft.com/office/powerpoint/2010/main" val="201461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What Does </a:t>
            </a:r>
            <a:r>
              <a:rPr lang="en-US" sz="3200" b="1" dirty="0" smtClean="0">
                <a:solidFill>
                  <a:srgbClr val="FF0000"/>
                </a:solidFill>
              </a:rPr>
              <a:t>Operations Mean </a:t>
            </a:r>
            <a:r>
              <a:rPr lang="en-US" sz="3200" b="1" dirty="0">
                <a:solidFill>
                  <a:srgbClr val="FF0000"/>
                </a:solidFill>
              </a:rPr>
              <a:t>Today?</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447800"/>
            <a:ext cx="8229600" cy="4572000"/>
          </a:xfrm>
        </p:spPr>
        <p:txBody>
          <a:bodyPr/>
          <a:lstStyle/>
          <a:p>
            <a:pPr>
              <a:buClr>
                <a:srgbClr val="254061"/>
              </a:buClr>
              <a:buFont typeface="Wingdings" panose="05000000000000000000" pitchFamily="2" charset="2"/>
              <a:buChar char="q"/>
            </a:pPr>
            <a:r>
              <a:rPr lang="en-US" altLang="en-US" sz="2600" b="1" dirty="0">
                <a:solidFill>
                  <a:srgbClr val="FF0000"/>
                </a:solidFill>
              </a:rPr>
              <a:t>Operations</a:t>
            </a:r>
            <a:r>
              <a:rPr lang="en-US" altLang="en-US" sz="2600" b="1" dirty="0"/>
              <a:t> (Production) </a:t>
            </a:r>
            <a:endParaRPr lang="en-US" altLang="en-US" sz="2600" b="1" dirty="0" smtClean="0"/>
          </a:p>
          <a:p>
            <a:pPr lvl="1">
              <a:buClr>
                <a:srgbClr val="254061"/>
              </a:buClr>
            </a:pPr>
            <a:r>
              <a:rPr lang="en-US" altLang="en-US" sz="2600" dirty="0" smtClean="0"/>
              <a:t>activities </a:t>
            </a:r>
            <a:r>
              <a:rPr lang="en-US" altLang="en-US" sz="2600" dirty="0"/>
              <a:t>involved in making products — goods and services — for </a:t>
            </a:r>
            <a:r>
              <a:rPr lang="en-US" altLang="en-US" sz="2600" dirty="0" smtClean="0"/>
              <a:t>customers.</a:t>
            </a:r>
          </a:p>
          <a:p>
            <a:pPr>
              <a:buClr>
                <a:srgbClr val="376092"/>
              </a:buClr>
            </a:pPr>
            <a:r>
              <a:rPr lang="en-US" altLang="en-US" sz="2600" b="1" dirty="0">
                <a:solidFill>
                  <a:srgbClr val="0000FF"/>
                </a:solidFill>
              </a:rPr>
              <a:t>Service Operations </a:t>
            </a:r>
            <a:r>
              <a:rPr lang="en-US" altLang="en-US" sz="2600" b="1" dirty="0"/>
              <a:t>(Service Production)</a:t>
            </a:r>
          </a:p>
          <a:p>
            <a:pPr lvl="1">
              <a:buClr>
                <a:srgbClr val="376092"/>
              </a:buClr>
            </a:pPr>
            <a:r>
              <a:rPr lang="en-US" altLang="en-US" sz="2600" dirty="0"/>
              <a:t>activities producing intangible and tangible products, such as entertainment, transportation, and </a:t>
            </a:r>
            <a:r>
              <a:rPr lang="en-US" altLang="en-US" sz="2600" dirty="0" smtClean="0"/>
              <a:t>education.</a:t>
            </a:r>
            <a:endParaRPr lang="en-US" altLang="en-US" sz="2600" dirty="0"/>
          </a:p>
          <a:p>
            <a:pPr>
              <a:buClr>
                <a:srgbClr val="376092"/>
              </a:buClr>
            </a:pPr>
            <a:r>
              <a:rPr lang="en-US" altLang="en-US" sz="2600" b="1" dirty="0">
                <a:solidFill>
                  <a:srgbClr val="FF0000"/>
                </a:solidFill>
              </a:rPr>
              <a:t>Goods Operations </a:t>
            </a:r>
            <a:r>
              <a:rPr lang="en-US" altLang="en-US" sz="2600" b="1" dirty="0"/>
              <a:t>(Goods Production)</a:t>
            </a:r>
          </a:p>
          <a:p>
            <a:pPr lvl="1">
              <a:buClr>
                <a:srgbClr val="376092"/>
              </a:buClr>
            </a:pPr>
            <a:r>
              <a:rPr lang="en-US" altLang="en-US" sz="2600" dirty="0"/>
              <a:t>activities producing tangible products, such as radios, newspapers, buses, and textbooks</a:t>
            </a:r>
          </a:p>
          <a:p>
            <a:pPr lvl="1">
              <a:buClr>
                <a:srgbClr val="254061"/>
              </a:buClr>
            </a:pPr>
            <a:endParaRPr lang="en-US" altLang="en-US" sz="2600" dirty="0"/>
          </a:p>
          <a:p>
            <a:endParaRPr lang="en-US" sz="2600" b="1" dirty="0"/>
          </a:p>
        </p:txBody>
      </p:sp>
    </p:spTree>
    <p:extLst>
      <p:ext uri="{BB962C8B-B14F-4D97-AF65-F5344CB8AC3E}">
        <p14:creationId xmlns:p14="http://schemas.microsoft.com/office/powerpoint/2010/main" val="267518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447800"/>
            <a:ext cx="8229600" cy="4419600"/>
          </a:xfrm>
        </p:spPr>
        <p:txBody>
          <a:bodyPr/>
          <a:lstStyle/>
          <a:p>
            <a:pPr marL="741363" indent="0">
              <a:buNone/>
            </a:pPr>
            <a:r>
              <a:rPr lang="en-US" sz="2500" b="1" dirty="0" smtClean="0"/>
              <a:t>3- </a:t>
            </a:r>
            <a:r>
              <a:rPr lang="en-US" sz="2500" b="1" dirty="0" smtClean="0">
                <a:solidFill>
                  <a:srgbClr val="FF0000"/>
                </a:solidFill>
              </a:rPr>
              <a:t>Transportation</a:t>
            </a:r>
            <a:r>
              <a:rPr lang="en-US" sz="2500" b="1" dirty="0" smtClean="0"/>
              <a:t> </a:t>
            </a:r>
            <a:endParaRPr lang="en-US" sz="2500" b="1" dirty="0"/>
          </a:p>
          <a:p>
            <a:pPr marL="1311275" lvl="1" indent="-344488"/>
            <a:r>
              <a:rPr lang="en-US" sz="2500" i="1" dirty="0"/>
              <a:t>activities in transporting resources to the producer and  finished goods to customers</a:t>
            </a:r>
          </a:p>
          <a:p>
            <a:pPr marL="741363" indent="0">
              <a:buNone/>
            </a:pPr>
            <a:r>
              <a:rPr lang="en-US" sz="2500" b="1" dirty="0" smtClean="0"/>
              <a:t>4- </a:t>
            </a:r>
            <a:r>
              <a:rPr lang="en-US" sz="2500" b="1" dirty="0" smtClean="0">
                <a:solidFill>
                  <a:srgbClr val="FF0000"/>
                </a:solidFill>
              </a:rPr>
              <a:t>Warehousing </a:t>
            </a:r>
            <a:endParaRPr lang="en-US" sz="2500" b="1" dirty="0">
              <a:solidFill>
                <a:srgbClr val="FF0000"/>
              </a:solidFill>
            </a:endParaRPr>
          </a:p>
          <a:p>
            <a:pPr marL="1311275" lvl="1" indent="-344488"/>
            <a:r>
              <a:rPr lang="en-US" sz="2500" i="1" dirty="0"/>
              <a:t>storage of incoming materials for production and finished goods for distribution to customers</a:t>
            </a:r>
          </a:p>
          <a:p>
            <a:pPr marL="741363" indent="0">
              <a:buNone/>
            </a:pPr>
            <a:r>
              <a:rPr lang="en-US" sz="2500" b="1" dirty="0" smtClean="0"/>
              <a:t>5- </a:t>
            </a:r>
            <a:r>
              <a:rPr lang="en-US" sz="2500" b="1" dirty="0" smtClean="0">
                <a:solidFill>
                  <a:srgbClr val="FF0000"/>
                </a:solidFill>
              </a:rPr>
              <a:t>Inventory </a:t>
            </a:r>
            <a:r>
              <a:rPr lang="en-US" sz="2500" b="1" dirty="0">
                <a:solidFill>
                  <a:srgbClr val="FF0000"/>
                </a:solidFill>
              </a:rPr>
              <a:t>Control </a:t>
            </a:r>
          </a:p>
          <a:p>
            <a:pPr marL="1311275" lvl="1" indent="-344488"/>
            <a:r>
              <a:rPr lang="en-US" sz="2500" i="1" dirty="0"/>
              <a:t>process of receiving, storing, handling, and counting of all raw materials, partly finished goods, and finished goods</a:t>
            </a:r>
          </a:p>
          <a:p>
            <a:endParaRPr lang="en-US" sz="2500" b="1" dirty="0"/>
          </a:p>
        </p:txBody>
      </p:sp>
      <p:sp>
        <p:nvSpPr>
          <p:cNvPr id="4" name="Rectangle 2"/>
          <p:cNvSpPr txBox="1">
            <a:spLocks noChangeArrowheads="1"/>
          </p:cNvSpPr>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smtClean="0">
                <a:solidFill>
                  <a:srgbClr val="0000FF"/>
                </a:solidFill>
              </a:rPr>
              <a:t>Materials Management</a:t>
            </a:r>
            <a:endParaRPr lang="en-US" sz="3200" b="1" dirty="0" smtClean="0">
              <a:solidFill>
                <a:srgbClr val="0000FF"/>
              </a:solidFill>
              <a:latin typeface="Calibri" pitchFamily="34" charset="0"/>
            </a:endParaRPr>
          </a:p>
        </p:txBody>
      </p:sp>
    </p:spTree>
    <p:extLst>
      <p:ext uri="{BB962C8B-B14F-4D97-AF65-F5344CB8AC3E}">
        <p14:creationId xmlns:p14="http://schemas.microsoft.com/office/powerpoint/2010/main" val="1211424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Materials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447800"/>
            <a:ext cx="8229600" cy="4419600"/>
          </a:xfrm>
        </p:spPr>
        <p:txBody>
          <a:bodyPr/>
          <a:lstStyle/>
          <a:p>
            <a:pPr>
              <a:defRPr/>
            </a:pPr>
            <a:r>
              <a:rPr lang="en-US" b="1" dirty="0"/>
              <a:t>Lean Production System </a:t>
            </a:r>
          </a:p>
          <a:p>
            <a:pPr lvl="1">
              <a:defRPr/>
            </a:pPr>
            <a:r>
              <a:rPr lang="en-US" dirty="0"/>
              <a:t>production system designed for smooth production flows that avoid inefficiencies, eliminate unnecessary inventories, and continuously improve production </a:t>
            </a:r>
            <a:r>
              <a:rPr lang="en-US" dirty="0" smtClean="0"/>
              <a:t>processes.</a:t>
            </a:r>
            <a:endParaRPr lang="en-US" dirty="0"/>
          </a:p>
          <a:p>
            <a:pPr>
              <a:defRPr/>
            </a:pPr>
            <a:r>
              <a:rPr lang="en-US" b="1" dirty="0"/>
              <a:t>Just-in-Time (JIT) Production </a:t>
            </a:r>
          </a:p>
          <a:p>
            <a:pPr lvl="1">
              <a:defRPr/>
            </a:pPr>
            <a:r>
              <a:rPr lang="en-US" dirty="0">
                <a:solidFill>
                  <a:srgbClr val="FF0000"/>
                </a:solidFill>
              </a:rPr>
              <a:t>type of lean production system </a:t>
            </a:r>
            <a:r>
              <a:rPr lang="en-US" dirty="0"/>
              <a:t>that brings together all materials at the precise time they are required at each production </a:t>
            </a:r>
            <a:r>
              <a:rPr lang="en-US" dirty="0" smtClean="0"/>
              <a:t>stage.</a:t>
            </a:r>
            <a:endParaRPr lang="en-US" dirty="0"/>
          </a:p>
          <a:p>
            <a:pPr marL="0" indent="0">
              <a:buNone/>
            </a:pPr>
            <a:endParaRPr lang="en-US" b="1" dirty="0"/>
          </a:p>
        </p:txBody>
      </p:sp>
    </p:spTree>
    <p:extLst>
      <p:ext uri="{BB962C8B-B14F-4D97-AF65-F5344CB8AC3E}">
        <p14:creationId xmlns:p14="http://schemas.microsoft.com/office/powerpoint/2010/main" val="3264615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0000FF"/>
                </a:solidFill>
              </a:rPr>
              <a:t>Quality Control</a:t>
            </a:r>
            <a:endParaRPr lang="en-US" sz="3200" b="1" dirty="0" smtClean="0">
              <a:solidFill>
                <a:srgbClr val="0000FF"/>
              </a:solidFill>
              <a:latin typeface="Calibri" pitchFamily="34" charset="0"/>
            </a:endParaRPr>
          </a:p>
        </p:txBody>
      </p:sp>
      <p:sp>
        <p:nvSpPr>
          <p:cNvPr id="158723" name="Rectangle 3"/>
          <p:cNvSpPr>
            <a:spLocks noGrp="1"/>
          </p:cNvSpPr>
          <p:nvPr>
            <p:ph type="body" idx="4294967295"/>
          </p:nvPr>
        </p:nvSpPr>
        <p:spPr>
          <a:xfrm>
            <a:off x="457200" y="1371600"/>
            <a:ext cx="8229600" cy="4906963"/>
          </a:xfrm>
        </p:spPr>
        <p:txBody>
          <a:bodyPr/>
          <a:lstStyle/>
          <a:p>
            <a:r>
              <a:rPr lang="en-US" sz="2600" b="1" dirty="0" smtClean="0">
                <a:cs typeface="Arial" charset="0"/>
              </a:rPr>
              <a:t>Quality </a:t>
            </a:r>
            <a:r>
              <a:rPr lang="en-US" sz="2600" b="1" dirty="0">
                <a:cs typeface="Arial" charset="0"/>
              </a:rPr>
              <a:t>and productivity</a:t>
            </a:r>
            <a:r>
              <a:rPr lang="en-US" sz="2600" i="1" dirty="0">
                <a:cs typeface="Arial" charset="0"/>
              </a:rPr>
              <a:t> </a:t>
            </a:r>
            <a:r>
              <a:rPr lang="en-US" sz="2600" dirty="0">
                <a:cs typeface="Arial" charset="0"/>
              </a:rPr>
              <a:t>are watchwords in today’s competitive environment. Companies are not only measuring </a:t>
            </a:r>
            <a:r>
              <a:rPr lang="en-US" sz="2600" dirty="0" smtClean="0">
                <a:cs typeface="Arial" charset="0"/>
              </a:rPr>
              <a:t>productivity; </a:t>
            </a:r>
            <a:r>
              <a:rPr lang="en-US" sz="2600" dirty="0">
                <a:cs typeface="Arial" charset="0"/>
              </a:rPr>
              <a:t>they also are requiring </a:t>
            </a:r>
            <a:r>
              <a:rPr lang="en-US" sz="2600" dirty="0" smtClean="0">
                <a:cs typeface="Arial" charset="0"/>
              </a:rPr>
              <a:t>quality. Hence they do both quality control and productivity measurement.</a:t>
            </a:r>
            <a:endParaRPr lang="en-US" sz="2600" dirty="0">
              <a:cs typeface="Arial" charset="0"/>
            </a:endParaRPr>
          </a:p>
          <a:p>
            <a:r>
              <a:rPr lang="en-US" sz="2600" b="1" dirty="0" smtClean="0">
                <a:solidFill>
                  <a:srgbClr val="FF0000"/>
                </a:solidFill>
              </a:rPr>
              <a:t>Quality </a:t>
            </a:r>
            <a:r>
              <a:rPr lang="en-US" sz="2600" b="1" dirty="0">
                <a:solidFill>
                  <a:srgbClr val="FF0000"/>
                </a:solidFill>
              </a:rPr>
              <a:t>Control </a:t>
            </a:r>
            <a:endParaRPr lang="en-US" sz="2600" b="1" dirty="0" smtClean="0">
              <a:solidFill>
                <a:srgbClr val="FF0000"/>
              </a:solidFill>
            </a:endParaRPr>
          </a:p>
          <a:p>
            <a:pPr lvl="1"/>
            <a:r>
              <a:rPr lang="en-US" sz="2600" dirty="0" smtClean="0"/>
              <a:t>action </a:t>
            </a:r>
            <a:r>
              <a:rPr lang="en-US" sz="2600" dirty="0"/>
              <a:t>of </a:t>
            </a:r>
            <a:r>
              <a:rPr lang="en-US" sz="2600" dirty="0" smtClean="0"/>
              <a:t>ensuring	that </a:t>
            </a:r>
            <a:r>
              <a:rPr lang="en-US" sz="2600" dirty="0"/>
              <a:t>operations produce products </a:t>
            </a:r>
            <a:r>
              <a:rPr lang="en-US" sz="2600" dirty="0" smtClean="0"/>
              <a:t>that meet </a:t>
            </a:r>
            <a:r>
              <a:rPr lang="en-US" sz="2600" dirty="0"/>
              <a:t>specific quality </a:t>
            </a:r>
            <a:r>
              <a:rPr lang="en-US" sz="2600" dirty="0" smtClean="0"/>
              <a:t>standards.</a:t>
            </a:r>
          </a:p>
          <a:p>
            <a:r>
              <a:rPr lang="en-US" sz="2600" b="1" dirty="0">
                <a:solidFill>
                  <a:srgbClr val="FF0000"/>
                </a:solidFill>
              </a:rPr>
              <a:t>Productivity</a:t>
            </a:r>
            <a:r>
              <a:rPr lang="en-US" sz="2600" b="1" dirty="0"/>
              <a:t> </a:t>
            </a:r>
          </a:p>
          <a:p>
            <a:pPr lvl="1"/>
            <a:r>
              <a:rPr lang="en-US" sz="2600" dirty="0"/>
              <a:t>the amount of output produced compared with the amount of resources used to produce that output</a:t>
            </a:r>
            <a:endParaRPr lang="en-US" sz="2600" b="1" dirty="0"/>
          </a:p>
          <a:p>
            <a:pPr lvl="1"/>
            <a:endParaRPr lang="en-US" sz="2600" b="1" dirty="0"/>
          </a:p>
        </p:txBody>
      </p:sp>
    </p:spTree>
    <p:extLst>
      <p:ext uri="{BB962C8B-B14F-4D97-AF65-F5344CB8AC3E}">
        <p14:creationId xmlns:p14="http://schemas.microsoft.com/office/powerpoint/2010/main" val="4216654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Managing for Quality</a:t>
            </a:r>
            <a:endParaRPr lang="en-US" sz="3200" dirty="0" smtClean="0">
              <a:latin typeface="Calibri" pitchFamily="34" charset="0"/>
            </a:endParaRPr>
          </a:p>
        </p:txBody>
      </p:sp>
      <p:sp>
        <p:nvSpPr>
          <p:cNvPr id="158723" name="Rectangle 3"/>
          <p:cNvSpPr>
            <a:spLocks noGrp="1"/>
          </p:cNvSpPr>
          <p:nvPr>
            <p:ph type="body" idx="4294967295"/>
          </p:nvPr>
        </p:nvSpPr>
        <p:spPr>
          <a:xfrm>
            <a:off x="457200" y="1600200"/>
            <a:ext cx="8229600" cy="4191000"/>
          </a:xfrm>
        </p:spPr>
        <p:txBody>
          <a:bodyPr/>
          <a:lstStyle/>
          <a:p>
            <a:r>
              <a:rPr lang="en-US" b="1" dirty="0">
                <a:solidFill>
                  <a:srgbClr val="FF0000"/>
                </a:solidFill>
              </a:rPr>
              <a:t>Total Quality Management </a:t>
            </a:r>
            <a:r>
              <a:rPr lang="en-US" b="1" dirty="0"/>
              <a:t>(</a:t>
            </a:r>
            <a:r>
              <a:rPr lang="en-US" b="1" dirty="0" smtClean="0"/>
              <a:t>TQM)</a:t>
            </a:r>
          </a:p>
          <a:p>
            <a:pPr lvl="1"/>
            <a:r>
              <a:rPr lang="en-US" dirty="0" smtClean="0"/>
              <a:t>all </a:t>
            </a:r>
            <a:r>
              <a:rPr lang="en-US" dirty="0"/>
              <a:t>activities involved in getting </a:t>
            </a:r>
            <a:r>
              <a:rPr lang="en-US" dirty="0" smtClean="0"/>
              <a:t>high quality goods </a:t>
            </a:r>
            <a:r>
              <a:rPr lang="en-US" dirty="0"/>
              <a:t>and services into </a:t>
            </a:r>
            <a:r>
              <a:rPr lang="en-US" dirty="0" smtClean="0"/>
              <a:t>the marketplace.</a:t>
            </a:r>
          </a:p>
          <a:p>
            <a:pPr marL="457200" lvl="1" indent="0">
              <a:buNone/>
            </a:pPr>
            <a:endParaRPr lang="en-US" dirty="0" smtClean="0"/>
          </a:p>
          <a:p>
            <a:r>
              <a:rPr lang="en-US" b="1" dirty="0">
                <a:solidFill>
                  <a:srgbClr val="FF0000"/>
                </a:solidFill>
              </a:rPr>
              <a:t>Quality Ownership </a:t>
            </a:r>
            <a:endParaRPr lang="en-US" b="1" dirty="0" smtClean="0">
              <a:solidFill>
                <a:srgbClr val="FF0000"/>
              </a:solidFill>
            </a:endParaRPr>
          </a:p>
          <a:p>
            <a:pPr lvl="1"/>
            <a:r>
              <a:rPr lang="en-US" dirty="0" smtClean="0"/>
              <a:t>principle </a:t>
            </a:r>
            <a:r>
              <a:rPr lang="en-US" dirty="0"/>
              <a:t>of </a:t>
            </a:r>
            <a:r>
              <a:rPr lang="en-US" dirty="0" smtClean="0"/>
              <a:t>total quality </a:t>
            </a:r>
            <a:r>
              <a:rPr lang="en-US" dirty="0"/>
              <a:t>management that holds </a:t>
            </a:r>
            <a:r>
              <a:rPr lang="en-US" dirty="0" smtClean="0"/>
              <a:t>that quality </a:t>
            </a:r>
            <a:r>
              <a:rPr lang="en-US" dirty="0"/>
              <a:t>belongs to each person </a:t>
            </a:r>
            <a:r>
              <a:rPr lang="en-US" dirty="0" smtClean="0"/>
              <a:t>who creates </a:t>
            </a:r>
            <a:r>
              <a:rPr lang="en-US" dirty="0"/>
              <a:t>it while performing a </a:t>
            </a:r>
            <a:r>
              <a:rPr lang="en-US" dirty="0" smtClean="0"/>
              <a:t>job.</a:t>
            </a:r>
            <a:endParaRPr lang="en-US" dirty="0"/>
          </a:p>
        </p:txBody>
      </p:sp>
    </p:spTree>
    <p:extLst>
      <p:ext uri="{BB962C8B-B14F-4D97-AF65-F5344CB8AC3E}">
        <p14:creationId xmlns:p14="http://schemas.microsoft.com/office/powerpoint/2010/main" val="1448839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Tools for Total Quality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341437"/>
            <a:ext cx="8229600" cy="4906963"/>
          </a:xfrm>
        </p:spPr>
        <p:txBody>
          <a:bodyPr/>
          <a:lstStyle/>
          <a:p>
            <a:pPr>
              <a:defRPr/>
            </a:pPr>
            <a:r>
              <a:rPr lang="en-US" sz="2400" b="1" dirty="0">
                <a:solidFill>
                  <a:srgbClr val="0070C0"/>
                </a:solidFill>
              </a:rPr>
              <a:t>Competitive Product Analysis </a:t>
            </a:r>
          </a:p>
          <a:p>
            <a:pPr lvl="1">
              <a:defRPr/>
            </a:pPr>
            <a:r>
              <a:rPr lang="en-US" sz="2400" dirty="0"/>
              <a:t>process by which a company analyzes a competitor’s products to identify desirable </a:t>
            </a:r>
            <a:r>
              <a:rPr lang="en-US" sz="2400" dirty="0" smtClean="0"/>
              <a:t>improvements.</a:t>
            </a:r>
            <a:endParaRPr lang="en-US" sz="2400" dirty="0"/>
          </a:p>
          <a:p>
            <a:pPr>
              <a:defRPr/>
            </a:pPr>
            <a:r>
              <a:rPr lang="en-US" sz="2400" b="1" dirty="0">
                <a:solidFill>
                  <a:srgbClr val="0070C0"/>
                </a:solidFill>
              </a:rPr>
              <a:t>Value-Added Analysis </a:t>
            </a:r>
          </a:p>
          <a:p>
            <a:pPr lvl="1">
              <a:defRPr/>
            </a:pPr>
            <a:r>
              <a:rPr lang="en-US" sz="2400" dirty="0"/>
              <a:t>process of evaluating all work activities, materials flows, and paperwork to determine the value that they add for </a:t>
            </a:r>
            <a:r>
              <a:rPr lang="en-US" sz="2400" dirty="0" smtClean="0"/>
              <a:t>customers.</a:t>
            </a:r>
          </a:p>
          <a:p>
            <a:pPr>
              <a:defRPr/>
            </a:pPr>
            <a:r>
              <a:rPr lang="en-US" sz="2400" b="1" dirty="0">
                <a:solidFill>
                  <a:srgbClr val="0070C0"/>
                </a:solidFill>
              </a:rPr>
              <a:t>Quality Improvement Team </a:t>
            </a:r>
          </a:p>
          <a:p>
            <a:pPr lvl="1">
              <a:defRPr/>
            </a:pPr>
            <a:r>
              <a:rPr lang="en-US" sz="2400" dirty="0"/>
              <a:t>TQM tool in which collaborative groups of employees from various work areas work together to improve quality by solving common shared production </a:t>
            </a:r>
            <a:r>
              <a:rPr lang="en-US" sz="2400" dirty="0" smtClean="0"/>
              <a:t>problems.</a:t>
            </a:r>
            <a:endParaRPr lang="en-US" sz="2400" dirty="0"/>
          </a:p>
          <a:p>
            <a:pPr lvl="1">
              <a:defRPr/>
            </a:pPr>
            <a:endParaRPr lang="en-US" sz="2400" dirty="0"/>
          </a:p>
          <a:p>
            <a:pPr marL="0" indent="0">
              <a:buNone/>
            </a:pPr>
            <a:endParaRPr lang="en-US" sz="2400" b="1" dirty="0"/>
          </a:p>
        </p:txBody>
      </p:sp>
    </p:spTree>
    <p:extLst>
      <p:ext uri="{BB962C8B-B14F-4D97-AF65-F5344CB8AC3E}">
        <p14:creationId xmlns:p14="http://schemas.microsoft.com/office/powerpoint/2010/main" val="4285551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a:defRPr/>
            </a:pPr>
            <a:r>
              <a:rPr lang="en-US" sz="2600" b="1" dirty="0">
                <a:solidFill>
                  <a:srgbClr val="0070C0"/>
                </a:solidFill>
              </a:rPr>
              <a:t>ISO 9000 </a:t>
            </a:r>
          </a:p>
          <a:p>
            <a:pPr lvl="1">
              <a:defRPr/>
            </a:pPr>
            <a:r>
              <a:rPr lang="en-US" sz="2600" dirty="0"/>
              <a:t>program certifying that a factory, laboratory, or office has met the quality management standards set by the International Organization for </a:t>
            </a:r>
            <a:r>
              <a:rPr lang="en-US" sz="2600" dirty="0" smtClean="0"/>
              <a:t>Standardization.</a:t>
            </a:r>
            <a:endParaRPr lang="en-US" sz="2600" dirty="0"/>
          </a:p>
          <a:p>
            <a:pPr>
              <a:buClr>
                <a:srgbClr val="254061"/>
              </a:buClr>
            </a:pPr>
            <a:r>
              <a:rPr lang="en-US" altLang="en-US" sz="2400" b="1" dirty="0" smtClean="0">
                <a:solidFill>
                  <a:srgbClr val="0070C0"/>
                </a:solidFill>
              </a:rPr>
              <a:t>ISO </a:t>
            </a:r>
            <a:r>
              <a:rPr lang="en-US" altLang="en-US" sz="2400" b="1" dirty="0">
                <a:solidFill>
                  <a:srgbClr val="0070C0"/>
                </a:solidFill>
              </a:rPr>
              <a:t>14000 </a:t>
            </a:r>
            <a:endParaRPr lang="en-US" altLang="en-US" sz="2400" b="1" dirty="0" smtClean="0">
              <a:solidFill>
                <a:srgbClr val="0070C0"/>
              </a:solidFill>
            </a:endParaRPr>
          </a:p>
          <a:p>
            <a:pPr lvl="1">
              <a:buClr>
                <a:srgbClr val="254061"/>
              </a:buClr>
            </a:pPr>
            <a:r>
              <a:rPr lang="en-US" altLang="en-US" sz="2400" dirty="0" smtClean="0"/>
              <a:t>certification </a:t>
            </a:r>
            <a:r>
              <a:rPr lang="en-US" altLang="en-US" sz="2400" dirty="0"/>
              <a:t>program attesting to the fact that a factory, laboratory, or office has improved its environmental </a:t>
            </a:r>
            <a:r>
              <a:rPr lang="en-US" altLang="en-US" sz="2400" dirty="0" smtClean="0"/>
              <a:t>performance.</a:t>
            </a:r>
            <a:endParaRPr lang="en-US" altLang="en-US" sz="2400" dirty="0"/>
          </a:p>
          <a:p>
            <a:pPr>
              <a:buClr>
                <a:srgbClr val="254061"/>
              </a:buClr>
            </a:pPr>
            <a:r>
              <a:rPr lang="en-US" altLang="en-US" sz="2400" b="1" dirty="0">
                <a:solidFill>
                  <a:srgbClr val="0070C0"/>
                </a:solidFill>
              </a:rPr>
              <a:t>Business Process Reengineering </a:t>
            </a:r>
            <a:endParaRPr lang="en-US" altLang="en-US" sz="2400" b="1" dirty="0" smtClean="0">
              <a:solidFill>
                <a:srgbClr val="0070C0"/>
              </a:solidFill>
            </a:endParaRPr>
          </a:p>
          <a:p>
            <a:pPr lvl="1">
              <a:buClr>
                <a:srgbClr val="254061"/>
              </a:buClr>
            </a:pPr>
            <a:r>
              <a:rPr lang="en-US" altLang="en-US" sz="2400" dirty="0" smtClean="0"/>
              <a:t>rethinking </a:t>
            </a:r>
            <a:r>
              <a:rPr lang="en-US" altLang="en-US" sz="2400" dirty="0"/>
              <a:t>and radical redesign of business processes to improve performance, quality, and </a:t>
            </a:r>
            <a:r>
              <a:rPr lang="en-US" altLang="en-US" sz="2400" dirty="0" smtClean="0"/>
              <a:t>productivity.</a:t>
            </a:r>
            <a:endParaRPr lang="en-US" altLang="en-US" sz="2400" dirty="0"/>
          </a:p>
          <a:p>
            <a:endParaRPr lang="en-US" sz="2400" b="1" dirty="0"/>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Tools for Total Quality Management (cont.)</a:t>
            </a:r>
            <a:endParaRPr lang="en-US" sz="3200" i="1" dirty="0" smtClean="0">
              <a:latin typeface="Calibri" pitchFamily="34" charset="0"/>
            </a:endParaRPr>
          </a:p>
        </p:txBody>
      </p:sp>
    </p:spTree>
    <p:extLst>
      <p:ext uri="{BB962C8B-B14F-4D97-AF65-F5344CB8AC3E}">
        <p14:creationId xmlns:p14="http://schemas.microsoft.com/office/powerpoint/2010/main" val="2975948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Adding Value </a:t>
            </a:r>
            <a:r>
              <a:rPr lang="en-US" sz="3200" b="1" dirty="0" smtClean="0">
                <a:solidFill>
                  <a:srgbClr val="FF0000"/>
                </a:solidFill>
              </a:rPr>
              <a:t>Through Supply </a:t>
            </a:r>
            <a:r>
              <a:rPr lang="en-US" sz="3200" b="1" dirty="0">
                <a:solidFill>
                  <a:srgbClr val="FF0000"/>
                </a:solidFill>
              </a:rPr>
              <a:t>Chains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341437"/>
            <a:ext cx="8229600" cy="4906963"/>
          </a:xfrm>
        </p:spPr>
        <p:txBody>
          <a:bodyPr/>
          <a:lstStyle/>
          <a:p>
            <a:pPr>
              <a:defRPr/>
            </a:pPr>
            <a:r>
              <a:rPr lang="en-US" b="1" dirty="0">
                <a:solidFill>
                  <a:srgbClr val="0000FF"/>
                </a:solidFill>
              </a:rPr>
              <a:t>Supply Chain </a:t>
            </a:r>
            <a:r>
              <a:rPr lang="en-US" b="1" dirty="0"/>
              <a:t>(Value Chain) </a:t>
            </a:r>
          </a:p>
          <a:p>
            <a:pPr lvl="1"/>
            <a:r>
              <a:rPr lang="en-US" dirty="0"/>
              <a:t>flow of information, materials, and services that starts with raw-materials suppliers and continues adding value through other stages in the network of firms until the product reaches the end </a:t>
            </a:r>
            <a:r>
              <a:rPr lang="en-US" dirty="0" smtClean="0"/>
              <a:t>customer </a:t>
            </a:r>
          </a:p>
          <a:p>
            <a:pPr>
              <a:defRPr/>
            </a:pPr>
            <a:r>
              <a:rPr lang="en-US" b="1" dirty="0">
                <a:solidFill>
                  <a:srgbClr val="0000FF"/>
                </a:solidFill>
              </a:rPr>
              <a:t>Supply Chain Management </a:t>
            </a:r>
            <a:r>
              <a:rPr lang="en-US" b="1" dirty="0"/>
              <a:t>(SCM)</a:t>
            </a:r>
          </a:p>
          <a:p>
            <a:pPr lvl="1"/>
            <a:r>
              <a:rPr lang="en-US" dirty="0"/>
              <a:t>principle of looking at the supply chain as a whole to improve the overall flow through the system</a:t>
            </a:r>
          </a:p>
          <a:p>
            <a:pPr lvl="1">
              <a:defRPr/>
            </a:pPr>
            <a:endParaRPr lang="en-US" sz="3600" dirty="0" smtClean="0"/>
          </a:p>
          <a:p>
            <a:endParaRPr lang="en-US" b="1" dirty="0"/>
          </a:p>
        </p:txBody>
      </p:sp>
    </p:spTree>
    <p:extLst>
      <p:ext uri="{BB962C8B-B14F-4D97-AF65-F5344CB8AC3E}">
        <p14:creationId xmlns:p14="http://schemas.microsoft.com/office/powerpoint/2010/main" val="864189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solidFill>
                  <a:srgbClr val="17375E"/>
                </a:solidFill>
              </a:rPr>
              <a:t>Supply Chain</a:t>
            </a:r>
            <a:endParaRPr lang="en-US" sz="3200" dirty="0" smtClean="0">
              <a:latin typeface="Calibri"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 y="1905000"/>
            <a:ext cx="844105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454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Outsourcing and Global Supply Chains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Outsourcing </a:t>
            </a:r>
            <a:endParaRPr lang="en-US" b="1" dirty="0" smtClean="0"/>
          </a:p>
          <a:p>
            <a:pPr lvl="1"/>
            <a:r>
              <a:rPr lang="en-US" dirty="0" smtClean="0"/>
              <a:t>It is a strategy of replacing internal processes by </a:t>
            </a:r>
            <a:r>
              <a:rPr lang="en-US" dirty="0"/>
              <a:t>paying suppliers </a:t>
            </a:r>
            <a:r>
              <a:rPr lang="en-US" dirty="0" smtClean="0"/>
              <a:t>and distributors </a:t>
            </a:r>
            <a:r>
              <a:rPr lang="en-US" dirty="0"/>
              <a:t>to perform business </a:t>
            </a:r>
            <a:r>
              <a:rPr lang="en-US" dirty="0" smtClean="0"/>
              <a:t>processes or </a:t>
            </a:r>
            <a:r>
              <a:rPr lang="en-US" dirty="0"/>
              <a:t>to provide needed </a:t>
            </a:r>
            <a:r>
              <a:rPr lang="en-US" dirty="0" smtClean="0"/>
              <a:t>materials or services.</a:t>
            </a:r>
          </a:p>
          <a:p>
            <a:pPr lvl="1"/>
            <a:endParaRPr lang="en-US" dirty="0" smtClean="0"/>
          </a:p>
          <a:p>
            <a:endParaRPr lang="en-US" b="1" dirty="0"/>
          </a:p>
        </p:txBody>
      </p:sp>
    </p:spTree>
    <p:extLst>
      <p:ext uri="{BB962C8B-B14F-4D97-AF65-F5344CB8AC3E}">
        <p14:creationId xmlns:p14="http://schemas.microsoft.com/office/powerpoint/2010/main" val="370197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Growth in the </a:t>
            </a:r>
            <a:r>
              <a:rPr lang="en-US" sz="3200" dirty="0" smtClean="0"/>
              <a:t>Services and </a:t>
            </a:r>
            <a:r>
              <a:rPr lang="en-US" sz="3200" dirty="0"/>
              <a:t>Goods Sectors</a:t>
            </a:r>
            <a:endParaRPr lang="en-US" sz="3200" dirty="0" smtClean="0">
              <a:latin typeface="Calibri"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66" y="1481138"/>
            <a:ext cx="7945934"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10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latin typeface="Calibri" pitchFamily="34" charset="0"/>
              </a:rPr>
              <a:t>GDP from Goods and Services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304924"/>
            <a:ext cx="5614988" cy="49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65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Creating Value </a:t>
            </a:r>
            <a:r>
              <a:rPr lang="en-US" sz="3200" b="1" dirty="0" smtClean="0">
                <a:solidFill>
                  <a:srgbClr val="FF0000"/>
                </a:solidFill>
              </a:rPr>
              <a:t>Through Operations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371600"/>
            <a:ext cx="8229600" cy="4876800"/>
          </a:xfrm>
        </p:spPr>
        <p:txBody>
          <a:bodyPr/>
          <a:lstStyle/>
          <a:p>
            <a:pPr>
              <a:defRPr/>
            </a:pPr>
            <a:r>
              <a:rPr lang="en-US" altLang="en-US" sz="2800" b="1" dirty="0" smtClean="0">
                <a:solidFill>
                  <a:srgbClr val="00B050"/>
                </a:solidFill>
              </a:rPr>
              <a:t>Production</a:t>
            </a:r>
            <a:r>
              <a:rPr lang="en-US" altLang="en-US" sz="2800" dirty="0" smtClean="0"/>
              <a:t> </a:t>
            </a:r>
          </a:p>
          <a:p>
            <a:pPr lvl="1">
              <a:defRPr/>
            </a:pPr>
            <a:r>
              <a:rPr lang="en-US" altLang="en-US" dirty="0"/>
              <a:t>makes products available: By converting raw materials and human skills into finished goods and services,  production creates </a:t>
            </a:r>
            <a:r>
              <a:rPr lang="en-US" altLang="en-US" dirty="0" smtClean="0">
                <a:solidFill>
                  <a:srgbClr val="FF0000"/>
                </a:solidFill>
              </a:rPr>
              <a:t>utility</a:t>
            </a:r>
            <a:r>
              <a:rPr lang="en-US" altLang="en-US" dirty="0"/>
              <a:t>.</a:t>
            </a:r>
            <a:endParaRPr lang="en-US" dirty="0"/>
          </a:p>
          <a:p>
            <a:pPr>
              <a:defRPr/>
            </a:pPr>
            <a:r>
              <a:rPr lang="en-US" sz="2800" b="1" dirty="0" smtClean="0">
                <a:solidFill>
                  <a:srgbClr val="00B050"/>
                </a:solidFill>
              </a:rPr>
              <a:t>Utility</a:t>
            </a:r>
            <a:r>
              <a:rPr lang="en-US" sz="2800" b="1" dirty="0" smtClean="0"/>
              <a:t> </a:t>
            </a:r>
            <a:endParaRPr lang="en-US" sz="2800" b="1" dirty="0"/>
          </a:p>
          <a:p>
            <a:pPr lvl="1">
              <a:defRPr/>
            </a:pPr>
            <a:r>
              <a:rPr lang="en-US" dirty="0"/>
              <a:t>product’s ability to satisfy a human want or </a:t>
            </a:r>
            <a:r>
              <a:rPr lang="en-US" dirty="0" smtClean="0"/>
              <a:t>need</a:t>
            </a:r>
            <a:r>
              <a:rPr lang="ar-SA" dirty="0" smtClean="0"/>
              <a:t> </a:t>
            </a:r>
            <a:r>
              <a:rPr lang="en-US" dirty="0" smtClean="0"/>
              <a:t> (customer value)</a:t>
            </a:r>
          </a:p>
          <a:p>
            <a:pPr lvl="1">
              <a:defRPr/>
            </a:pPr>
            <a:r>
              <a:rPr lang="en-US" dirty="0" smtClean="0"/>
              <a:t>Creating a product that customers value results from organized efforts (</a:t>
            </a:r>
            <a:r>
              <a:rPr lang="en-US" dirty="0" smtClean="0">
                <a:solidFill>
                  <a:srgbClr val="FF0000"/>
                </a:solidFill>
              </a:rPr>
              <a:t>operation management</a:t>
            </a:r>
            <a:r>
              <a:rPr lang="en-US" dirty="0" smtClean="0"/>
              <a:t>).</a:t>
            </a:r>
          </a:p>
        </p:txBody>
      </p:sp>
    </p:spTree>
    <p:extLst>
      <p:ext uri="{BB962C8B-B14F-4D97-AF65-F5344CB8AC3E}">
        <p14:creationId xmlns:p14="http://schemas.microsoft.com/office/powerpoint/2010/main" val="39116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t>Operations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295400"/>
            <a:ext cx="8229600" cy="4800600"/>
          </a:xfrm>
        </p:spPr>
        <p:txBody>
          <a:bodyPr/>
          <a:lstStyle/>
          <a:p>
            <a:pPr>
              <a:buClr>
                <a:srgbClr val="254061"/>
              </a:buClr>
            </a:pPr>
            <a:r>
              <a:rPr lang="en-US" altLang="en-US" sz="3000" b="1" dirty="0" smtClean="0">
                <a:solidFill>
                  <a:srgbClr val="CC0000"/>
                </a:solidFill>
              </a:rPr>
              <a:t>Operations (Production) Management</a:t>
            </a:r>
          </a:p>
          <a:p>
            <a:pPr lvl="1">
              <a:buClr>
                <a:srgbClr val="254061"/>
              </a:buClr>
            </a:pPr>
            <a:r>
              <a:rPr lang="en-US" altLang="en-US" sz="3000" dirty="0" smtClean="0"/>
              <a:t>systematic </a:t>
            </a:r>
            <a:r>
              <a:rPr lang="en-US" altLang="en-US" sz="3000" dirty="0"/>
              <a:t>direction and control of the activities that transform resources into finished products that create value for and provide benefits to </a:t>
            </a:r>
            <a:r>
              <a:rPr lang="en-US" altLang="en-US" sz="3000" dirty="0" smtClean="0"/>
              <a:t>customers.</a:t>
            </a:r>
          </a:p>
          <a:p>
            <a:pPr marL="457200" lvl="1" indent="0">
              <a:lnSpc>
                <a:spcPct val="50000"/>
              </a:lnSpc>
              <a:buClr>
                <a:srgbClr val="254061"/>
              </a:buClr>
              <a:buNone/>
            </a:pPr>
            <a:endParaRPr lang="en-US" altLang="en-US" sz="3000" dirty="0"/>
          </a:p>
          <a:p>
            <a:pPr>
              <a:buClr>
                <a:srgbClr val="254061"/>
              </a:buClr>
            </a:pPr>
            <a:r>
              <a:rPr lang="en-US" altLang="en-US" sz="3000" b="1" dirty="0">
                <a:solidFill>
                  <a:srgbClr val="CC0000"/>
                </a:solidFill>
              </a:rPr>
              <a:t>Operations (Production) </a:t>
            </a:r>
            <a:r>
              <a:rPr lang="en-US" altLang="en-US" sz="3000" b="1" dirty="0" smtClean="0">
                <a:solidFill>
                  <a:srgbClr val="CC0000"/>
                </a:solidFill>
              </a:rPr>
              <a:t>Managers</a:t>
            </a:r>
          </a:p>
          <a:p>
            <a:pPr lvl="1">
              <a:buClr>
                <a:srgbClr val="254061"/>
              </a:buClr>
            </a:pPr>
            <a:r>
              <a:rPr lang="en-US" altLang="en-US" sz="3000" dirty="0" smtClean="0"/>
              <a:t>managers </a:t>
            </a:r>
            <a:r>
              <a:rPr lang="en-US" altLang="en-US" sz="3000" dirty="0"/>
              <a:t>responsible for ensuring that operations activities create value and provide benefits to </a:t>
            </a:r>
            <a:r>
              <a:rPr lang="en-US" altLang="en-US" sz="3000" dirty="0" smtClean="0"/>
              <a:t>customers.</a:t>
            </a:r>
            <a:endParaRPr lang="en-US" altLang="en-US" sz="3000" dirty="0"/>
          </a:p>
          <a:p>
            <a:pPr>
              <a:defRPr/>
            </a:pPr>
            <a:endParaRPr lang="en-US" sz="3000" dirty="0"/>
          </a:p>
          <a:p>
            <a:pPr marL="0" indent="0">
              <a:buNone/>
            </a:pPr>
            <a:endParaRPr lang="en-US" sz="3000" b="1" dirty="0"/>
          </a:p>
        </p:txBody>
      </p:sp>
    </p:spTree>
    <p:extLst>
      <p:ext uri="{BB962C8B-B14F-4D97-AF65-F5344CB8AC3E}">
        <p14:creationId xmlns:p14="http://schemas.microsoft.com/office/powerpoint/2010/main" val="426489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The Resource Transformation Process</a:t>
            </a:r>
            <a:endParaRPr lang="en-US" sz="3200" dirty="0" smtClean="0">
              <a:latin typeface="Calibri"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3861" cy="396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3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2800" dirty="0"/>
              <a:t>Differences between Service and Goods Manufacturing Operations</a:t>
            </a:r>
          </a:p>
        </p:txBody>
      </p:sp>
      <p:grpSp>
        <p:nvGrpSpPr>
          <p:cNvPr id="4" name="Group 3"/>
          <p:cNvGrpSpPr/>
          <p:nvPr/>
        </p:nvGrpSpPr>
        <p:grpSpPr>
          <a:xfrm>
            <a:off x="457200" y="1638405"/>
            <a:ext cx="8229600" cy="647595"/>
            <a:chOff x="0" y="851151"/>
            <a:chExt cx="8229600" cy="647595"/>
          </a:xfrm>
          <a:scene3d>
            <a:camera prst="orthographicFront"/>
            <a:lightRig rig="threePt" dir="t">
              <a:rot lat="0" lon="0" rev="7500000"/>
            </a:lightRig>
          </a:scene3d>
        </p:grpSpPr>
        <p:sp>
          <p:nvSpPr>
            <p:cNvPr id="14" name="Rounded Rectangle 13"/>
            <p:cNvSpPr/>
            <p:nvPr/>
          </p:nvSpPr>
          <p:spPr>
            <a:xfrm>
              <a:off x="0" y="85115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p:nvPr/>
          </p:nvSpPr>
          <p:spPr>
            <a:xfrm>
              <a:off x="31613" y="88276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Interacting with customers</a:t>
              </a:r>
              <a:endParaRPr lang="en-US" sz="2700" b="1" kern="1200" dirty="0">
                <a:effectLst>
                  <a:outerShdw blurRad="38100" dist="38100" dir="2700000" algn="tl">
                    <a:srgbClr val="000000">
                      <a:alpha val="43137"/>
                    </a:srgbClr>
                  </a:outerShdw>
                </a:effectLst>
              </a:endParaRPr>
            </a:p>
          </p:txBody>
        </p:sp>
      </p:grpSp>
      <p:grpSp>
        <p:nvGrpSpPr>
          <p:cNvPr id="5" name="Group 4"/>
          <p:cNvGrpSpPr/>
          <p:nvPr/>
        </p:nvGrpSpPr>
        <p:grpSpPr>
          <a:xfrm>
            <a:off x="457200" y="2742525"/>
            <a:ext cx="8229600" cy="647595"/>
            <a:chOff x="0" y="1576506"/>
            <a:chExt cx="8229600" cy="647595"/>
          </a:xfrm>
          <a:scene3d>
            <a:camera prst="orthographicFront"/>
            <a:lightRig rig="threePt" dir="t">
              <a:rot lat="0" lon="0" rev="7500000"/>
            </a:lightRig>
          </a:scene3d>
        </p:grpSpPr>
        <p:sp>
          <p:nvSpPr>
            <p:cNvPr id="12" name="Rounded Rectangle 11"/>
            <p:cNvSpPr/>
            <p:nvPr/>
          </p:nvSpPr>
          <p:spPr>
            <a:xfrm>
              <a:off x="0" y="157650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ounded Rectangle 6"/>
            <p:cNvSpPr/>
            <p:nvPr/>
          </p:nvSpPr>
          <p:spPr>
            <a:xfrm>
              <a:off x="31613" y="1602412"/>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The intangible and unstorable nature of some services</a:t>
              </a:r>
              <a:endParaRPr lang="en-US" sz="2400" b="1" kern="1200" dirty="0">
                <a:effectLst>
                  <a:outerShdw blurRad="38100" dist="38100" dir="2700000" algn="tl">
                    <a:srgbClr val="000000">
                      <a:alpha val="43137"/>
                    </a:srgbClr>
                  </a:outerShdw>
                </a:effectLst>
              </a:endParaRPr>
            </a:p>
          </p:txBody>
        </p:sp>
      </p:grpSp>
      <p:grpSp>
        <p:nvGrpSpPr>
          <p:cNvPr id="6" name="Group 5"/>
          <p:cNvGrpSpPr/>
          <p:nvPr/>
        </p:nvGrpSpPr>
        <p:grpSpPr>
          <a:xfrm>
            <a:off x="457200" y="3924405"/>
            <a:ext cx="8229600" cy="647595"/>
            <a:chOff x="0" y="2301861"/>
            <a:chExt cx="8229600" cy="647595"/>
          </a:xfrm>
          <a:scene3d>
            <a:camera prst="orthographicFront"/>
            <a:lightRig rig="threePt" dir="t">
              <a:rot lat="0" lon="0" rev="7500000"/>
            </a:lightRig>
          </a:scene3d>
        </p:grpSpPr>
        <p:sp>
          <p:nvSpPr>
            <p:cNvPr id="10" name="Rounded Rectangle 9"/>
            <p:cNvSpPr/>
            <p:nvPr/>
          </p:nvSpPr>
          <p:spPr>
            <a:xfrm>
              <a:off x="0" y="230186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ounded Rectangle 8"/>
            <p:cNvSpPr/>
            <p:nvPr/>
          </p:nvSpPr>
          <p:spPr>
            <a:xfrm>
              <a:off x="31613" y="233347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The customer’s presence in the process</a:t>
              </a:r>
              <a:endParaRPr lang="en-US" sz="2700" b="1" kern="1200" dirty="0">
                <a:effectLst>
                  <a:outerShdw blurRad="38100" dist="38100" dir="2700000" algn="tl">
                    <a:srgbClr val="000000">
                      <a:alpha val="43137"/>
                    </a:srgbClr>
                  </a:outerShdw>
                </a:effectLst>
              </a:endParaRPr>
            </a:p>
          </p:txBody>
        </p:sp>
      </p:grpSp>
      <p:grpSp>
        <p:nvGrpSpPr>
          <p:cNvPr id="7" name="Group 6"/>
          <p:cNvGrpSpPr/>
          <p:nvPr/>
        </p:nvGrpSpPr>
        <p:grpSpPr>
          <a:xfrm>
            <a:off x="457200" y="5143605"/>
            <a:ext cx="8229600" cy="647595"/>
            <a:chOff x="0" y="3027216"/>
            <a:chExt cx="8229600" cy="647595"/>
          </a:xfrm>
          <a:scene3d>
            <a:camera prst="orthographicFront"/>
            <a:lightRig rig="threePt" dir="t">
              <a:rot lat="0" lon="0" rev="7500000"/>
            </a:lightRig>
          </a:scene3d>
        </p:grpSpPr>
        <p:sp>
          <p:nvSpPr>
            <p:cNvPr id="8" name="Rounded Rectangle 7"/>
            <p:cNvSpPr/>
            <p:nvPr/>
          </p:nvSpPr>
          <p:spPr>
            <a:xfrm>
              <a:off x="0" y="302721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Rounded Rectangle 10"/>
            <p:cNvSpPr/>
            <p:nvPr/>
          </p:nvSpPr>
          <p:spPr>
            <a:xfrm>
              <a:off x="31613" y="3058829"/>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Service quality considerations</a:t>
              </a:r>
              <a:endParaRPr lang="en-US" sz="27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3078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16198</TotalTime>
  <Words>4043</Words>
  <Application>Microsoft Office PowerPoint</Application>
  <PresentationFormat>On-screen Show (4:3)</PresentationFormat>
  <Paragraphs>282</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HelveticaNeue-Bold</vt:lpstr>
      <vt:lpstr>HelveticaNeueLTStd-Roman</vt:lpstr>
      <vt:lpstr>Wingdings</vt:lpstr>
      <vt:lpstr>2_Office Theme</vt:lpstr>
      <vt:lpstr>3_Office Theme</vt:lpstr>
      <vt:lpstr>mgmt12e</vt:lpstr>
      <vt:lpstr>Operations Management and Quality for Producing Goods and Service</vt:lpstr>
      <vt:lpstr>PowerPoint Presentation</vt:lpstr>
      <vt:lpstr>What Does Operations Mean Today?</vt:lpstr>
      <vt:lpstr>Growth in the Services and Goods Sectors</vt:lpstr>
      <vt:lpstr>GDP from Goods and Services</vt:lpstr>
      <vt:lpstr>Creating Value Through Operations</vt:lpstr>
      <vt:lpstr>Operations Management</vt:lpstr>
      <vt:lpstr>The Resource Transformation Process</vt:lpstr>
      <vt:lpstr>Differences between Service and Goods Manufacturing Operations</vt:lpstr>
      <vt:lpstr>Operations Processes</vt:lpstr>
      <vt:lpstr>PowerPoint Presentation</vt:lpstr>
      <vt:lpstr>Business Strategy and Operations</vt:lpstr>
      <vt:lpstr>Business Strategies That Win Customers for Four Companies</vt:lpstr>
      <vt:lpstr>Operations Capabilities and Characteristics for Four Companies</vt:lpstr>
      <vt:lpstr>Operations Planning and Control</vt:lpstr>
      <vt:lpstr>Operations Plan categories</vt:lpstr>
      <vt:lpstr>Layout Planning</vt:lpstr>
      <vt:lpstr>Process Layout for a Service Provider</vt:lpstr>
      <vt:lpstr>Product Layout for a Service</vt:lpstr>
      <vt:lpstr>Quality Planning</vt:lpstr>
      <vt:lpstr>Methods panning  Flowchart of Traditional Guest Checkout</vt:lpstr>
      <vt:lpstr>Operations Scheduling</vt:lpstr>
      <vt:lpstr>Example of Partial Master Operations Schedule</vt:lpstr>
      <vt:lpstr>Food Retailer’s Partial Operations Schedule</vt:lpstr>
      <vt:lpstr>Project Scheduling</vt:lpstr>
      <vt:lpstr>Gantt Chart</vt:lpstr>
      <vt:lpstr>PERT Chart</vt:lpstr>
      <vt:lpstr>Operations Control</vt:lpstr>
      <vt:lpstr>Materials Management</vt:lpstr>
      <vt:lpstr>PowerPoint Presentation</vt:lpstr>
      <vt:lpstr>Materials Management</vt:lpstr>
      <vt:lpstr>Quality Control</vt:lpstr>
      <vt:lpstr>Managing for Quality</vt:lpstr>
      <vt:lpstr>Tools for Total Quality Management</vt:lpstr>
      <vt:lpstr>PowerPoint Presentation</vt:lpstr>
      <vt:lpstr>Adding Value Through Supply Chains</vt:lpstr>
      <vt:lpstr>Supply Chain</vt:lpstr>
      <vt:lpstr>Outsourcing and Global Supply Chains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Haseeb Abdul</cp:lastModifiedBy>
  <cp:revision>210</cp:revision>
  <dcterms:created xsi:type="dcterms:W3CDTF">2013-10-17T14:20:40Z</dcterms:created>
  <dcterms:modified xsi:type="dcterms:W3CDTF">2016-11-09T10:07:11Z</dcterms:modified>
</cp:coreProperties>
</file>