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6"/>
  </p:notesMasterIdLst>
  <p:sldIdLst>
    <p:sldId id="256" r:id="rId4"/>
    <p:sldId id="258" r:id="rId5"/>
    <p:sldId id="263" r:id="rId6"/>
    <p:sldId id="299" r:id="rId7"/>
    <p:sldId id="335" r:id="rId8"/>
    <p:sldId id="300" r:id="rId9"/>
    <p:sldId id="311" r:id="rId10"/>
    <p:sldId id="310" r:id="rId11"/>
    <p:sldId id="308" r:id="rId12"/>
    <p:sldId id="307" r:id="rId13"/>
    <p:sldId id="332" r:id="rId14"/>
    <p:sldId id="306" r:id="rId15"/>
    <p:sldId id="305" r:id="rId16"/>
    <p:sldId id="304" r:id="rId17"/>
    <p:sldId id="303" r:id="rId18"/>
    <p:sldId id="302" r:id="rId19"/>
    <p:sldId id="320" r:id="rId20"/>
    <p:sldId id="319" r:id="rId21"/>
    <p:sldId id="318" r:id="rId22"/>
    <p:sldId id="317" r:id="rId23"/>
    <p:sldId id="334" r:id="rId24"/>
    <p:sldId id="316" r:id="rId25"/>
    <p:sldId id="301" r:id="rId26"/>
    <p:sldId id="327" r:id="rId27"/>
    <p:sldId id="326" r:id="rId28"/>
    <p:sldId id="325" r:id="rId29"/>
    <p:sldId id="336" r:id="rId30"/>
    <p:sldId id="323" r:id="rId31"/>
    <p:sldId id="322" r:id="rId32"/>
    <p:sldId id="337" r:id="rId33"/>
    <p:sldId id="314" r:id="rId34"/>
    <p:sldId id="31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2B4"/>
    <a:srgbClr val="006600"/>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09" autoAdjust="0"/>
    <p:restoredTop sz="94826" autoAdjust="0"/>
  </p:normalViewPr>
  <p:slideViewPr>
    <p:cSldViewPr>
      <p:cViewPr varScale="1">
        <p:scale>
          <a:sx n="102" d="100"/>
          <a:sy n="102" d="100"/>
        </p:scale>
        <p:origin x="70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10/22/2016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517783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Decentralized firms tend to have relatively fewer layers of management, resulting in a flat organizational structure like that of the hypothetical</a:t>
            </a:r>
          </a:p>
          <a:p>
            <a:r>
              <a:rPr lang="en-US" altLang="en-US" dirty="0" smtClean="0"/>
              <a:t>law firm shown in Figure 6.3(a). </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Centralized firms typically require multiple layers of management and thus tall organizational structures, as in the U.S. Army example in Figure 6.3(b).</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you can see in Figure 6.3, the distribution of authority in an organization also affects the number of people who work for any individual manager. In a flat organizational structure, the number of people directly managed by one supervisor, the manager’s span of control, is usually wide. In tall organizations, span of control tends to be narrower. </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Delegation is the process through which a manager allocates work to subordinates.</a:t>
            </a:r>
          </a:p>
          <a:p>
            <a:r>
              <a:rPr lang="en-US" sz="1200" b="0" i="0" u="none" strike="noStrike" kern="1200" baseline="0" dirty="0" smtClean="0">
                <a:solidFill>
                  <a:schemeClr val="tx1"/>
                </a:solidFill>
                <a:latin typeface="+mn-lt"/>
                <a:ea typeface="+mn-ea"/>
                <a:cs typeface="Arial" charset="0"/>
              </a:rPr>
              <a:t>In general, the delegation process involves:</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Assigning responsibility, the duty to perform an assigned task.</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Granting authority, or the power to make the decisions necessary to complete the task.</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Creating accountability, the obligation employees have for the successful completion of the task.</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Table 6.1 lists some common obstacles that hinder the delegation process, along with strategies for overcoming them.</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type of authority that flows up and down the chain of command is line authority. Most companies rely heavily on line departments linked directly to the production and sales of specific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Some companies also rely on staff authority, which is based on special expertise and usually involves advising line managers in areas such as law, accounting, and human resources. A corporate attorney, for example, may advise the marketing department as it prepares a new contract with the firm’s advertising agency, but will not typically make decisions that affect how the marketing department does its job. Staff members help line departments make decisions but do not usually have the authority to make final decisions.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Recently, more organizations have started to grant </a:t>
            </a:r>
            <a:r>
              <a:rPr lang="en-US" sz="1200" b="0" i="1" u="none" strike="noStrike" kern="1200" baseline="0" dirty="0" smtClean="0">
                <a:solidFill>
                  <a:schemeClr val="tx1"/>
                </a:solidFill>
                <a:latin typeface="+mn-lt"/>
                <a:ea typeface="+mn-ea"/>
                <a:cs typeface="Arial" charset="0"/>
              </a:rPr>
              <a:t>committee and team authority </a:t>
            </a:r>
            <a:r>
              <a:rPr lang="en-US" sz="1200" b="0" i="0" u="none" strike="noStrike" kern="1200" baseline="0" dirty="0" smtClean="0">
                <a:solidFill>
                  <a:schemeClr val="tx1"/>
                </a:solidFill>
                <a:latin typeface="+mn-lt"/>
                <a:ea typeface="+mn-ea"/>
                <a:cs typeface="Arial" charset="0"/>
              </a:rPr>
              <a:t>to groups that play central roles in daily operations. A committee, for example, may consist of top managers from several major areas. If the work of the committee is especially important and if the committee</a:t>
            </a:r>
          </a:p>
          <a:p>
            <a:r>
              <a:rPr lang="en-US" sz="1200" b="0" i="0" u="none" strike="noStrike" kern="1200" baseline="0" dirty="0" smtClean="0">
                <a:solidFill>
                  <a:schemeClr val="tx1"/>
                </a:solidFill>
                <a:latin typeface="+mn-lt"/>
                <a:ea typeface="+mn-ea"/>
                <a:cs typeface="Arial" charset="0"/>
              </a:rPr>
              <a:t>members will be working together for an extended time, the organization may grant it committee and team authority, special authority as a decision-making body beyond the individual authority possessed by each of its members.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At the operating level, many firms today use work teams that are empowered to plan, organize, and perform their work with minimal supervision and often with special authority as well. Most U.S. companies today use teams in at least some areas; some make widespread use of teams throughout every area of their operations.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Typically, the separation between line authority and staff responsibility is clearly delineated and is usually indicated in organization charts by solid lines (line authority) and dotted lines (staff responsibility), as shown in Figure 6.4.</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We can define organizational structure as the specification of the jobs to be done within an organization and the ways in which those jobs relate to one another. Perhaps the easiest way to understand structure is in terms of an </a:t>
            </a:r>
            <a:r>
              <a:rPr lang="en-US" sz="1200" b="0" i="1" u="none" strike="noStrike" kern="1200" baseline="0" dirty="0" smtClean="0">
                <a:solidFill>
                  <a:schemeClr val="tx1"/>
                </a:solidFill>
                <a:latin typeface="+mn-lt"/>
                <a:ea typeface="+mn-ea"/>
                <a:cs typeface="Arial" charset="0"/>
              </a:rPr>
              <a:t>organization chart</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2312389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Under a functional structure, relationships between group functions and activities determine authority. Functional structure is used by most small to medium-sized firms, which are usually structured around basic business functions: a marketing department, an operations department, and a finance department. The benefits of this approach include specialization within functional areas and smoother coordination among them.</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divisional structure relies on product departmentalization. Organizations using this approach are typically structured around several product-based divisions that resemble separate businesses in that they produce and market their own products. The head of each division may be a corporate vice-president or, if the organization is large enough, a divisional president. In addition, each division usually has its own identity and operates as a relatively autonomous business under the larger corporate umbrella.</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Sometimes a matrix structure, a combination of two separate structures, works better than either simpler structure alone. This structure gets its matrix-like appearance, when shown in a diagram, by using one underlying “permanent” organizational structure (say, the divisional structure flowing up-and-down in the diagram), and then super-imposing a different organizing framework on top of it (e.g., the functional form flowing side-to-side in the diagram). This highly flexible and readily adaptable structure was pioneered by NASA for use in developing specific space programs.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6.7 shows how Martha Stewart Living Omni media has created a permanent matrix organization for its lifestyle business. As you can see, the company is organized broadly into media and merchandising groups, each of which has specific product and product groups.</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Several different international organizational structures have emerged in response to the need to manufacture, purchase, and sell in global markets.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2058193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Team organization </a:t>
            </a:r>
            <a:r>
              <a:rPr lang="en-US" sz="1200" b="0" i="0" u="none" strike="noStrike" kern="1200" baseline="0" dirty="0" smtClean="0">
                <a:solidFill>
                  <a:schemeClr val="tx1"/>
                </a:solidFill>
                <a:latin typeface="+mn-lt"/>
                <a:ea typeface="+mn-ea"/>
                <a:cs typeface="Arial" charset="0"/>
              </a:rPr>
              <a:t>relies almost exclusively on project type teams, with little or no underlying functional hierarchy. People float from project to project as dictated by their skills and the demands of those projects. As the term suggests, team authority is the underlying foundation of organizations that adopt this organizational structure.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so-called </a:t>
            </a:r>
            <a:r>
              <a:rPr lang="en-US" sz="1200" b="0" i="1" u="none" strike="noStrike" kern="1200" baseline="0" dirty="0" smtClean="0">
                <a:solidFill>
                  <a:schemeClr val="tx1"/>
                </a:solidFill>
                <a:latin typeface="+mn-lt"/>
                <a:ea typeface="+mn-ea"/>
                <a:cs typeface="Arial" charset="0"/>
              </a:rPr>
              <a:t>learning organization </a:t>
            </a:r>
            <a:r>
              <a:rPr lang="en-US" sz="1200" b="0" i="0" u="none" strike="noStrike" kern="1200" baseline="0" dirty="0" smtClean="0">
                <a:solidFill>
                  <a:schemeClr val="tx1"/>
                </a:solidFill>
                <a:latin typeface="+mn-lt"/>
                <a:ea typeface="+mn-ea"/>
                <a:cs typeface="Arial" charset="0"/>
              </a:rPr>
              <a:t>works to integrate continuous improvement with continuous employee learning and development.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Closely related to the team organization is the </a:t>
            </a:r>
            <a:r>
              <a:rPr lang="en-US" sz="1200" b="0" i="1" u="none" strike="noStrike" kern="1200" baseline="0" dirty="0" smtClean="0">
                <a:solidFill>
                  <a:schemeClr val="tx1"/>
                </a:solidFill>
                <a:latin typeface="+mn-lt"/>
                <a:ea typeface="+mn-ea"/>
                <a:cs typeface="Arial" charset="0"/>
              </a:rPr>
              <a:t>virtual organization. </a:t>
            </a:r>
            <a:r>
              <a:rPr lang="en-US" sz="1200" b="0" i="0" u="none" strike="noStrike" kern="1200" baseline="0" dirty="0" smtClean="0">
                <a:solidFill>
                  <a:schemeClr val="tx1"/>
                </a:solidFill>
                <a:latin typeface="+mn-lt"/>
                <a:ea typeface="+mn-ea"/>
                <a:cs typeface="Arial" charset="0"/>
              </a:rPr>
              <a:t>A virtual organization has little or no formal structure. Typically, it has only a handful of permanent employees, a small staff, and a modest administrative facility. As the needs of the organization change, its managers bring in temporary workers, lease facilities, and outsource basic support services to meet the demands of each unique situation. As the situation changes, the temporary workforce changes in parallel, with some people leaving the organization and others entering. Facilities and the subcontracted services also change. In other words, the virtual organization exists only in response to its own needs.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36124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Figure 6.1 is an organization chart for Contemporary Landscape Services, a small but thriving business in Bryan, Texas. Each box in the chart represents a job.</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structure of a company, however, is by no means limited to the </a:t>
            </a:r>
            <a:r>
              <a:rPr lang="en-US" sz="1200" b="0" i="1" u="none" strike="noStrike" kern="1200" baseline="0" dirty="0" smtClean="0">
                <a:solidFill>
                  <a:schemeClr val="tx1"/>
                </a:solidFill>
                <a:latin typeface="+mn-lt"/>
                <a:ea typeface="+mn-ea"/>
                <a:cs typeface="Arial" charset="0"/>
              </a:rPr>
              <a:t>formal organization </a:t>
            </a:r>
            <a:r>
              <a:rPr lang="en-US" sz="1200" b="0" i="0" u="none" strike="noStrike" kern="1200" baseline="0" dirty="0" smtClean="0">
                <a:solidFill>
                  <a:schemeClr val="tx1"/>
                </a:solidFill>
                <a:latin typeface="+mn-lt"/>
                <a:ea typeface="+mn-ea"/>
                <a:cs typeface="Arial" charset="0"/>
              </a:rPr>
              <a:t>as represented by the organization chart and the formal assignment of authority. Frequently, the informal organization, everyday social interactions among employees that transcend formal jobs and job interviews.</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Informal groups </a:t>
            </a:r>
            <a:r>
              <a:rPr lang="en-US" sz="1200" b="0" i="0" u="none" strike="noStrike" kern="1200" baseline="0" dirty="0" smtClean="0">
                <a:solidFill>
                  <a:schemeClr val="tx1"/>
                </a:solidFill>
                <a:latin typeface="+mn-lt"/>
                <a:ea typeface="+mn-ea"/>
                <a:cs typeface="Arial" charset="0"/>
              </a:rPr>
              <a:t>are simply groups of people who decide to interact among themselves. They may be people who work together in a formal sense or who just get together for lunch, during breaks, or after work. They may talk about business, the boss, or non-work related topics such as families, movies, or sports. Their impact on the organization may be positive (if they work together to support the organization), negative (if they work together in ways that run counter to the organization’s interests), or irrelevant (if what they do is unrelated to the organization) relationships, effectively alters a company’s formal structure.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0" i="0" u="none" strike="noStrike" kern="1200" baseline="0" dirty="0" smtClean="0">
                <a:solidFill>
                  <a:schemeClr val="tx1"/>
                </a:solidFill>
                <a:latin typeface="+mn-lt"/>
                <a:ea typeface="+mn-ea"/>
                <a:cs typeface="Arial" charset="0"/>
              </a:rPr>
              <a:t>The grapevine is an informal communication network that can permeate an entire organization. Grapevines are found in all organizations except the smallest, but they do not always follow the same patterns as, nor do they necessarily coincide with, formal channels of authority and communication. Research has identified two kinds of grapevines.</a:t>
            </a:r>
          </a:p>
          <a:p>
            <a:endParaRPr lang="en-US" sz="1200" b="0" i="0" u="none" strike="noStrike" kern="1200" baseline="0" dirty="0" smtClean="0">
              <a:solidFill>
                <a:schemeClr val="tx1"/>
              </a:solidFill>
              <a:latin typeface="+mn-lt"/>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Many firms, including Rubbermaid, </a:t>
            </a:r>
            <a:r>
              <a:rPr lang="en-US" sz="1200" b="0" i="0" u="none" strike="noStrike" kern="1200" baseline="0" dirty="0" err="1" smtClean="0">
                <a:solidFill>
                  <a:schemeClr val="tx1"/>
                </a:solidFill>
                <a:latin typeface="+mn-lt"/>
                <a:ea typeface="+mn-ea"/>
                <a:cs typeface="Arial" charset="0"/>
              </a:rPr>
              <a:t>Dreamworks</a:t>
            </a:r>
            <a:r>
              <a:rPr lang="en-US" sz="1200" b="0" i="0" u="none" strike="noStrike" kern="1200" baseline="0" dirty="0" smtClean="0">
                <a:solidFill>
                  <a:schemeClr val="tx1"/>
                </a:solidFill>
                <a:latin typeface="+mn-lt"/>
                <a:ea typeface="+mn-ea"/>
                <a:cs typeface="Arial" charset="0"/>
              </a:rPr>
              <a:t>, 3M, and Xerox, support intrapreneuring, creating and maintaining the innovation and flexibility of a small-business environment within a large, bureaucratic structure.  This is because, historically, Most innovations have come  from individuals in small businesses.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mn-ea"/>
              <a:cs typeface="Arial" charset="0"/>
            </a:endParaRPr>
          </a:p>
          <a:p>
            <a:r>
              <a:rPr lang="en-US" sz="1200" b="0" i="0" kern="1200" dirty="0" smtClean="0">
                <a:solidFill>
                  <a:schemeClr val="tx1"/>
                </a:solidFill>
                <a:effectLst/>
                <a:latin typeface="+mn-lt"/>
                <a:ea typeface="+mn-ea"/>
                <a:cs typeface="Arial" charset="0"/>
              </a:rPr>
              <a:t>Grapevine is an informal channel of business communication. It is called so because it stretches throughout the organization in all directions irrespective of the authority levels. Man as we know is a social animal. Despite existence of formal channels in an organization, the informal channels tend to develop when he interacts with other people in organization. It exists more at lower levels of organization.</a:t>
            </a:r>
          </a:p>
          <a:p>
            <a:r>
              <a:rPr lang="en-US" sz="1200" b="0" i="0" kern="1200" dirty="0" smtClean="0">
                <a:solidFill>
                  <a:schemeClr val="tx1"/>
                </a:solidFill>
                <a:effectLst/>
                <a:latin typeface="+mn-lt"/>
                <a:ea typeface="+mn-ea"/>
                <a:cs typeface="Arial" charset="0"/>
              </a:rPr>
              <a:t>Grapevine generally develops due to various reasons. One of them is that when an organization is facing recession, the employees sense uncertainty. Also, at times employees do not have self-confidence due to which they form unions. Sometimes the managers show preferential treatment and </a:t>
            </a:r>
            <a:r>
              <a:rPr lang="en-US" sz="1200" b="0" i="0" kern="1200" dirty="0" err="1" smtClean="0">
                <a:solidFill>
                  <a:schemeClr val="tx1"/>
                </a:solidFill>
                <a:effectLst/>
                <a:latin typeface="+mn-lt"/>
                <a:ea typeface="+mn-ea"/>
                <a:cs typeface="Arial" charset="0"/>
              </a:rPr>
              <a:t>favour</a:t>
            </a:r>
            <a:r>
              <a:rPr lang="en-US" sz="1200" b="0" i="0" kern="1200" dirty="0" smtClean="0">
                <a:solidFill>
                  <a:schemeClr val="tx1"/>
                </a:solidFill>
                <a:effectLst/>
                <a:latin typeface="+mn-lt"/>
                <a:ea typeface="+mn-ea"/>
                <a:cs typeface="Arial" charset="0"/>
              </a:rPr>
              <a:t> some employees giving a segregated feeling to other employees. Thus, when employees sense a need to exchange their views, they go for grapevine network as they cannot use the formal channel of communication in that case. Generally during breaks in </a:t>
            </a:r>
            <a:r>
              <a:rPr lang="en-US" sz="1200" b="0" i="0" kern="1200" dirty="0" err="1" smtClean="0">
                <a:solidFill>
                  <a:schemeClr val="tx1"/>
                </a:solidFill>
                <a:effectLst/>
                <a:latin typeface="+mn-lt"/>
                <a:ea typeface="+mn-ea"/>
                <a:cs typeface="Arial" charset="0"/>
              </a:rPr>
              <a:t>cafeteria,the</a:t>
            </a:r>
            <a:r>
              <a:rPr lang="en-US" sz="1200" b="0" i="0" kern="1200" dirty="0" smtClean="0">
                <a:solidFill>
                  <a:schemeClr val="tx1"/>
                </a:solidFill>
                <a:effectLst/>
                <a:latin typeface="+mn-lt"/>
                <a:ea typeface="+mn-ea"/>
                <a:cs typeface="Arial" charset="0"/>
              </a:rPr>
              <a:t> subordinates talk about their superior’s attitude and </a:t>
            </a:r>
            <a:r>
              <a:rPr lang="en-US" sz="1200" b="0" i="0" kern="1200" dirty="0" err="1" smtClean="0">
                <a:solidFill>
                  <a:schemeClr val="tx1"/>
                </a:solidFill>
                <a:effectLst/>
                <a:latin typeface="+mn-lt"/>
                <a:ea typeface="+mn-ea"/>
                <a:cs typeface="Arial" charset="0"/>
              </a:rPr>
              <a:t>behaviour</a:t>
            </a:r>
            <a:r>
              <a:rPr lang="en-US" sz="1200" b="0" i="0" kern="1200" dirty="0" smtClean="0">
                <a:solidFill>
                  <a:schemeClr val="tx1"/>
                </a:solidFill>
                <a:effectLst/>
                <a:latin typeface="+mn-lt"/>
                <a:ea typeface="+mn-ea"/>
                <a:cs typeface="Arial" charset="0"/>
              </a:rPr>
              <a:t> and exchange views with their peers. They discuss </a:t>
            </a:r>
            <a:r>
              <a:rPr lang="en-US" sz="1200" b="0" i="0" kern="1200" dirty="0" err="1" smtClean="0">
                <a:solidFill>
                  <a:schemeClr val="tx1"/>
                </a:solidFill>
                <a:effectLst/>
                <a:latin typeface="+mn-lt"/>
                <a:ea typeface="+mn-ea"/>
                <a:cs typeface="Arial" charset="0"/>
              </a:rPr>
              <a:t>rumours</a:t>
            </a:r>
            <a:r>
              <a:rPr lang="en-US" sz="1200" b="0" i="0" kern="1200" dirty="0" smtClean="0">
                <a:solidFill>
                  <a:schemeClr val="tx1"/>
                </a:solidFill>
                <a:effectLst/>
                <a:latin typeface="+mn-lt"/>
                <a:ea typeface="+mn-ea"/>
                <a:cs typeface="Arial" charset="0"/>
              </a:rPr>
              <a:t> about promotion and transfer of other employees. Thus, grapevine spreads like fire and it is not easy to trace the cause of such communication at times.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2488886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process of identifying the specific jobs that need to be done and designating the people who will perform them leads to job specialization.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After jobs are specialized, they must be grouped into logical units, which is the process of departmentalization. Departmentalized companies benefit from this division of activities; control and coordination are narrowed and made easier, and top managers can see more easily how various units are performing.</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company illustrated in Figure 6.2 uses functional departmentalization at the top level. At the middle level, production is divided along geographic lines. At a lower level, marketing is departmentalized by product group.</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D7E078EF-7339-4393-BEC6-515371D96D05}"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b="1" dirty="0"/>
              <a:t>Organizing the Business</a:t>
            </a:r>
          </a:p>
        </p:txBody>
      </p:sp>
      <p:sp>
        <p:nvSpPr>
          <p:cNvPr id="2" name="TextBox 1"/>
          <p:cNvSpPr txBox="1"/>
          <p:nvPr/>
        </p:nvSpPr>
        <p:spPr>
          <a:xfrm>
            <a:off x="6858000" y="4840069"/>
            <a:ext cx="441146" cy="646331"/>
          </a:xfrm>
          <a:prstGeom prst="rect">
            <a:avLst/>
          </a:prstGeom>
          <a:noFill/>
        </p:spPr>
        <p:txBody>
          <a:bodyPr wrap="none" rtlCol="0">
            <a:spAutoFit/>
          </a:bodyPr>
          <a:lstStyle/>
          <a:p>
            <a:r>
              <a:rPr lang="en-US" sz="3600" b="1" dirty="0">
                <a:solidFill>
                  <a:srgbClr val="CC0000"/>
                </a:solidFill>
              </a:rPr>
              <a:t>6</a:t>
            </a:r>
          </a:p>
        </p:txBody>
      </p:sp>
      <p:sp>
        <p:nvSpPr>
          <p:cNvPr id="4"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Multiple Forms of Departmentalization</a:t>
            </a:r>
            <a:endParaRPr lang="en-US" sz="3200" dirty="0" smtClean="0">
              <a:latin typeface="Calibri"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8" y="1662113"/>
            <a:ext cx="8772525"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6059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524000"/>
            <a:ext cx="8229600" cy="4343400"/>
          </a:xfrm>
        </p:spPr>
        <p:txBody>
          <a:bodyPr/>
          <a:lstStyle/>
          <a:p>
            <a:pPr marL="0" indent="0">
              <a:buClr>
                <a:srgbClr val="254061"/>
              </a:buClr>
              <a:buNone/>
              <a:defRPr/>
            </a:pPr>
            <a:r>
              <a:rPr lang="en-US" b="1" dirty="0" smtClean="0">
                <a:solidFill>
                  <a:srgbClr val="006600"/>
                </a:solidFill>
              </a:rPr>
              <a:t>a. Distributing </a:t>
            </a:r>
            <a:r>
              <a:rPr lang="en-US" b="1" dirty="0">
                <a:solidFill>
                  <a:srgbClr val="006600"/>
                </a:solidFill>
              </a:rPr>
              <a:t>Authority: </a:t>
            </a:r>
            <a:endParaRPr lang="en-US" b="1" dirty="0" smtClean="0">
              <a:solidFill>
                <a:srgbClr val="006600"/>
              </a:solidFill>
            </a:endParaRPr>
          </a:p>
          <a:p>
            <a:pPr marL="574675" indent="-234950">
              <a:buClr>
                <a:srgbClr val="254061"/>
              </a:buClr>
              <a:defRPr/>
            </a:pPr>
            <a:r>
              <a:rPr lang="en-US" sz="2400" b="1" dirty="0" smtClean="0"/>
              <a:t>Centralization and </a:t>
            </a:r>
            <a:r>
              <a:rPr lang="en-US" sz="2400" b="1" dirty="0" smtClean="0"/>
              <a:t>decentralization</a:t>
            </a:r>
            <a:endParaRPr lang="en-US" sz="2400" b="1" dirty="0" smtClean="0"/>
          </a:p>
          <a:p>
            <a:pPr marL="574675" indent="-234950">
              <a:buClr>
                <a:srgbClr val="254061"/>
              </a:buClr>
              <a:defRPr/>
            </a:pPr>
            <a:r>
              <a:rPr lang="en-US" sz="2400" b="1" dirty="0" smtClean="0"/>
              <a:t>Flat and tall organizational structure</a:t>
            </a:r>
          </a:p>
          <a:p>
            <a:pPr marL="574675" indent="-234950">
              <a:buClr>
                <a:srgbClr val="254061"/>
              </a:buClr>
              <a:defRPr/>
            </a:pPr>
            <a:r>
              <a:rPr lang="en-US" sz="2400" b="1" dirty="0" smtClean="0"/>
              <a:t>Span of control</a:t>
            </a:r>
          </a:p>
          <a:p>
            <a:pPr marL="574675" indent="-234950">
              <a:buClr>
                <a:srgbClr val="254061"/>
              </a:buClr>
              <a:defRPr/>
            </a:pPr>
            <a:endParaRPr lang="en-US" sz="2800" b="1" dirty="0" smtClean="0"/>
          </a:p>
          <a:p>
            <a:pPr marL="0" indent="0">
              <a:buClr>
                <a:srgbClr val="254061"/>
              </a:buClr>
              <a:buNone/>
              <a:defRPr/>
            </a:pPr>
            <a:r>
              <a:rPr lang="en-US" b="1" dirty="0">
                <a:solidFill>
                  <a:srgbClr val="006600"/>
                </a:solidFill>
              </a:rPr>
              <a:t>b. The </a:t>
            </a:r>
            <a:r>
              <a:rPr lang="en-US" b="1" dirty="0">
                <a:solidFill>
                  <a:srgbClr val="006600"/>
                </a:solidFill>
              </a:rPr>
              <a:t>delegation </a:t>
            </a:r>
            <a:r>
              <a:rPr lang="en-US" b="1" dirty="0">
                <a:solidFill>
                  <a:srgbClr val="006600"/>
                </a:solidFill>
              </a:rPr>
              <a:t>process</a:t>
            </a:r>
          </a:p>
          <a:p>
            <a:pPr>
              <a:buClr>
                <a:srgbClr val="254061"/>
              </a:buClr>
              <a:buFont typeface="Wingdings" panose="05000000000000000000" pitchFamily="2" charset="2"/>
              <a:buChar char="§"/>
              <a:defRPr/>
            </a:pPr>
            <a:endParaRPr lang="en-US" b="1" dirty="0">
              <a:solidFill>
                <a:srgbClr val="FF0000"/>
              </a:solidFill>
            </a:endParaRPr>
          </a:p>
          <a:p>
            <a:pPr marL="0" indent="0">
              <a:buClr>
                <a:srgbClr val="254061"/>
              </a:buClr>
              <a:buNone/>
              <a:defRPr/>
            </a:pPr>
            <a:r>
              <a:rPr lang="en-US" b="1" dirty="0">
                <a:solidFill>
                  <a:srgbClr val="006600"/>
                </a:solidFill>
              </a:rPr>
              <a:t>c. Forms </a:t>
            </a:r>
            <a:r>
              <a:rPr lang="en-US" b="1" dirty="0">
                <a:solidFill>
                  <a:srgbClr val="006600"/>
                </a:solidFill>
              </a:rPr>
              <a:t>of authority</a:t>
            </a:r>
          </a:p>
          <a:p>
            <a:pPr marL="0" indent="0">
              <a:buClr>
                <a:srgbClr val="254061"/>
              </a:buClr>
              <a:buNone/>
              <a:defRPr/>
            </a:pPr>
            <a:endParaRPr lang="en-US" sz="2800" b="1" dirty="0" smtClean="0">
              <a:solidFill>
                <a:srgbClr val="FF0000"/>
              </a:solidFill>
            </a:endParaRPr>
          </a:p>
          <a:p>
            <a:pPr>
              <a:buClr>
                <a:srgbClr val="254061"/>
              </a:buClr>
              <a:defRPr/>
            </a:pPr>
            <a:endParaRPr lang="en-US" altLang="en-US" sz="2400" dirty="0"/>
          </a:p>
        </p:txBody>
      </p:sp>
      <p:sp>
        <p:nvSpPr>
          <p:cNvPr id="4" name="Rectangle 2"/>
          <p:cNvSpPr txBox="1">
            <a:spLocks noChangeArrowheads="1"/>
          </p:cNvSpPr>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altLang="en-US" sz="2600" b="1" dirty="0" smtClean="0">
                <a:solidFill>
                  <a:srgbClr val="FF0000"/>
                </a:solidFill>
              </a:rPr>
              <a:t>3- Establishment </a:t>
            </a:r>
            <a:r>
              <a:rPr lang="en-US" altLang="en-US" sz="2600" b="1" dirty="0" smtClean="0">
                <a:solidFill>
                  <a:srgbClr val="FF0000"/>
                </a:solidFill>
              </a:rPr>
              <a:t>of a Decision-Making Hierarchy </a:t>
            </a:r>
            <a:endParaRPr lang="en-US" altLang="en-US" sz="2600" b="1" dirty="0">
              <a:solidFill>
                <a:srgbClr val="FF0000"/>
              </a:solidFill>
            </a:endParaRPr>
          </a:p>
        </p:txBody>
      </p:sp>
    </p:spTree>
    <p:extLst>
      <p:ext uri="{BB962C8B-B14F-4D97-AF65-F5344CB8AC3E}">
        <p14:creationId xmlns:p14="http://schemas.microsoft.com/office/powerpoint/2010/main" val="387209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371600"/>
            <a:ext cx="8229600" cy="4906963"/>
          </a:xfrm>
        </p:spPr>
        <p:txBody>
          <a:bodyPr/>
          <a:lstStyle/>
          <a:p>
            <a:pPr marL="742950" indent="-403225">
              <a:buFont typeface="Wingdings" panose="05000000000000000000" pitchFamily="2" charset="2"/>
              <a:buChar char="§"/>
              <a:tabLst>
                <a:tab pos="744538" algn="l"/>
              </a:tabLst>
              <a:defRPr/>
            </a:pPr>
            <a:r>
              <a:rPr lang="en-US" sz="2300" b="1" dirty="0" smtClean="0"/>
              <a:t>Centralized </a:t>
            </a:r>
            <a:r>
              <a:rPr lang="en-US" sz="2300" b="1" dirty="0"/>
              <a:t>Organization </a:t>
            </a:r>
          </a:p>
          <a:p>
            <a:pPr marL="971550" lvl="1" indent="-227013">
              <a:tabLst>
                <a:tab pos="971550" algn="l"/>
              </a:tabLst>
              <a:defRPr/>
            </a:pPr>
            <a:r>
              <a:rPr lang="en-US" sz="2300" dirty="0"/>
              <a:t>organization in which most decision-making authority is held by upper-level </a:t>
            </a:r>
            <a:r>
              <a:rPr lang="en-US" sz="2300" dirty="0" smtClean="0"/>
              <a:t>management.</a:t>
            </a:r>
          </a:p>
          <a:p>
            <a:pPr marL="971550" lvl="1" indent="-227013">
              <a:tabLst>
                <a:tab pos="971550" algn="l"/>
              </a:tabLst>
              <a:defRPr/>
            </a:pPr>
            <a:r>
              <a:rPr lang="en-US" altLang="en-US" sz="2300" dirty="0" smtClean="0"/>
              <a:t>Centralized firms require multi layers of management and thus have </a:t>
            </a:r>
            <a:r>
              <a:rPr lang="en-US" altLang="en-US" sz="2300" dirty="0" smtClean="0">
                <a:solidFill>
                  <a:srgbClr val="FF0000"/>
                </a:solidFill>
              </a:rPr>
              <a:t>tall organizational structures</a:t>
            </a:r>
            <a:r>
              <a:rPr lang="en-US" altLang="en-US" sz="2300" dirty="0" smtClean="0"/>
              <a:t>.</a:t>
            </a:r>
          </a:p>
          <a:p>
            <a:pPr marL="742950" indent="-403225">
              <a:buClr>
                <a:srgbClr val="376092"/>
              </a:buClr>
              <a:buFont typeface="Wingdings" panose="05000000000000000000" pitchFamily="2" charset="2"/>
              <a:buChar char="§"/>
              <a:tabLst>
                <a:tab pos="744538" algn="l"/>
              </a:tabLst>
              <a:defRPr/>
            </a:pPr>
            <a:r>
              <a:rPr lang="en-US" altLang="en-US" sz="2300" b="1" dirty="0" smtClean="0"/>
              <a:t>Decentralized </a:t>
            </a:r>
            <a:r>
              <a:rPr lang="en-US" altLang="en-US" sz="2300" b="1" dirty="0"/>
              <a:t>Organization </a:t>
            </a:r>
          </a:p>
          <a:p>
            <a:pPr marL="971550" lvl="1" indent="-227013">
              <a:buClr>
                <a:srgbClr val="376092"/>
              </a:buClr>
              <a:tabLst>
                <a:tab pos="971550" algn="l"/>
              </a:tabLst>
              <a:defRPr/>
            </a:pPr>
            <a:r>
              <a:rPr lang="en-US" altLang="en-US" sz="2300" dirty="0"/>
              <a:t>organization in which a great deal of decision-making authority is delegated to levels of management at points below the </a:t>
            </a:r>
            <a:r>
              <a:rPr lang="en-US" altLang="en-US" sz="2300" dirty="0" smtClean="0"/>
              <a:t>top.</a:t>
            </a:r>
          </a:p>
          <a:p>
            <a:pPr marL="971550" lvl="1" indent="-227013">
              <a:buClr>
                <a:srgbClr val="376092"/>
              </a:buClr>
              <a:tabLst>
                <a:tab pos="971550" algn="l"/>
              </a:tabLst>
              <a:defRPr/>
            </a:pPr>
            <a:r>
              <a:rPr lang="en-US" altLang="en-US" sz="2300" dirty="0" smtClean="0"/>
              <a:t>Decentralized firms tend to have fewer layers of management, resulting in a </a:t>
            </a:r>
            <a:r>
              <a:rPr lang="en-US" altLang="en-US" sz="2300" dirty="0" smtClean="0">
                <a:solidFill>
                  <a:srgbClr val="FF0000"/>
                </a:solidFill>
              </a:rPr>
              <a:t>flat organizational structure</a:t>
            </a:r>
            <a:r>
              <a:rPr lang="en-US" altLang="en-US" sz="2300" dirty="0" smtClean="0"/>
              <a:t>.</a:t>
            </a:r>
          </a:p>
          <a:p>
            <a:endParaRPr lang="en-US" sz="2300" b="1" dirty="0"/>
          </a:p>
        </p:txBody>
      </p:sp>
      <p:sp>
        <p:nvSpPr>
          <p:cNvPr id="4" name="Rectangle 2"/>
          <p:cNvSpPr txBox="1">
            <a:spLocks noChangeArrowheads="1"/>
          </p:cNvSpPr>
          <p:nvPr/>
        </p:nvSpPr>
        <p:spPr bwMode="auto">
          <a:xfrm>
            <a:off x="457200" y="762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400" b="1" dirty="0">
                <a:solidFill>
                  <a:srgbClr val="006600"/>
                </a:solidFill>
                <a:latin typeface="+mn-lt"/>
                <a:ea typeface="+mn-ea"/>
                <a:cs typeface="+mn-cs"/>
              </a:rPr>
              <a:t>a. Distributing </a:t>
            </a:r>
            <a:r>
              <a:rPr lang="en-US" sz="2400" b="1" dirty="0">
                <a:solidFill>
                  <a:srgbClr val="006600"/>
                </a:solidFill>
                <a:latin typeface="+mn-lt"/>
                <a:ea typeface="+mn-ea"/>
                <a:cs typeface="+mn-cs"/>
              </a:rPr>
              <a:t>Authority </a:t>
            </a:r>
            <a:endParaRPr lang="en-US" sz="2400" b="1" dirty="0">
              <a:solidFill>
                <a:srgbClr val="006600"/>
              </a:solidFill>
              <a:latin typeface="+mn-lt"/>
              <a:ea typeface="+mn-ea"/>
              <a:cs typeface="+mn-cs"/>
            </a:endParaRPr>
          </a:p>
          <a:p>
            <a:pPr>
              <a:buClr>
                <a:srgbClr val="254061"/>
              </a:buClr>
              <a:defRPr/>
            </a:pPr>
            <a:r>
              <a:rPr lang="en-US" sz="2800" b="1" dirty="0" smtClean="0">
                <a:solidFill>
                  <a:schemeClr val="tx1"/>
                </a:solidFill>
              </a:rPr>
              <a:t>Centralization and </a:t>
            </a:r>
            <a:r>
              <a:rPr lang="en-US" sz="2800" b="1" dirty="0">
                <a:solidFill>
                  <a:schemeClr val="tx1"/>
                </a:solidFill>
              </a:rPr>
              <a:t>Decentralization</a:t>
            </a:r>
          </a:p>
        </p:txBody>
      </p:sp>
    </p:spTree>
    <p:extLst>
      <p:ext uri="{BB962C8B-B14F-4D97-AF65-F5344CB8AC3E}">
        <p14:creationId xmlns:p14="http://schemas.microsoft.com/office/powerpoint/2010/main" val="741866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838200"/>
          </a:xfrm>
        </p:spPr>
        <p:txBody>
          <a:bodyPr/>
          <a:lstStyle/>
          <a:p>
            <a:r>
              <a:rPr lang="en-US" sz="3200" dirty="0"/>
              <a:t>Distributing Authority </a:t>
            </a:r>
            <a:r>
              <a:rPr lang="en-US" sz="3000" b="1" dirty="0" smtClean="0">
                <a:solidFill>
                  <a:srgbClr val="FF0000"/>
                </a:solidFill>
              </a:rPr>
              <a:t/>
            </a:r>
            <a:br>
              <a:rPr lang="en-US" sz="3000" b="1" dirty="0" smtClean="0">
                <a:solidFill>
                  <a:srgbClr val="FF0000"/>
                </a:solidFill>
              </a:rPr>
            </a:br>
            <a:r>
              <a:rPr lang="en-US" sz="3000" b="1" dirty="0" smtClean="0">
                <a:solidFill>
                  <a:schemeClr val="tx1"/>
                </a:solidFill>
              </a:rPr>
              <a:t>Flat </a:t>
            </a:r>
            <a:r>
              <a:rPr lang="en-US" sz="3000" b="1" dirty="0">
                <a:solidFill>
                  <a:schemeClr val="tx1"/>
                </a:solidFill>
              </a:rPr>
              <a:t>and </a:t>
            </a:r>
            <a:r>
              <a:rPr lang="en-US" sz="3000" b="1" dirty="0" smtClean="0">
                <a:solidFill>
                  <a:schemeClr val="tx1"/>
                </a:solidFill>
              </a:rPr>
              <a:t>Tall </a:t>
            </a:r>
            <a:r>
              <a:rPr lang="en-US" sz="3000" b="1" dirty="0">
                <a:solidFill>
                  <a:schemeClr val="tx1"/>
                </a:solidFill>
              </a:rPr>
              <a:t>Organizations</a:t>
            </a:r>
            <a:endParaRPr lang="en-US" sz="3000" b="1" dirty="0" smtClean="0">
              <a:solidFill>
                <a:schemeClr val="tx1"/>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Flat Organizational Structure </a:t>
            </a:r>
          </a:p>
          <a:p>
            <a:pPr marL="0" indent="0">
              <a:buNone/>
            </a:pPr>
            <a:endParaRPr lang="en-US"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75002"/>
            <a:ext cx="7937500" cy="3363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5612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Tall and Flat </a:t>
            </a:r>
            <a:r>
              <a:rPr lang="en-US" sz="3200" i="1" dirty="0" smtClean="0"/>
              <a:t>Organizations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1"/>
            <a:ext cx="6019800" cy="609599"/>
          </a:xfrm>
        </p:spPr>
        <p:txBody>
          <a:bodyPr/>
          <a:lstStyle/>
          <a:p>
            <a:pPr>
              <a:defRPr/>
            </a:pPr>
            <a:r>
              <a:rPr lang="en-US" sz="2800" b="1" dirty="0"/>
              <a:t>Tall Organizational Structure </a:t>
            </a:r>
          </a:p>
          <a:p>
            <a:endParaRPr lang="en-US"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905000"/>
            <a:ext cx="48768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0785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914400"/>
          </a:xfrm>
        </p:spPr>
        <p:txBody>
          <a:bodyPr/>
          <a:lstStyle/>
          <a:p>
            <a:r>
              <a:rPr lang="en-US" sz="3200" dirty="0"/>
              <a:t>Distributing Authority </a:t>
            </a:r>
            <a:r>
              <a:rPr lang="en-US" sz="2800" b="1" dirty="0" smtClean="0">
                <a:solidFill>
                  <a:srgbClr val="FF0000"/>
                </a:solidFill>
              </a:rPr>
              <a:t/>
            </a:r>
            <a:br>
              <a:rPr lang="en-US" sz="2800" b="1" dirty="0" smtClean="0">
                <a:solidFill>
                  <a:srgbClr val="FF0000"/>
                </a:solidFill>
              </a:rPr>
            </a:br>
            <a:r>
              <a:rPr lang="en-US" sz="2800" b="1" dirty="0" smtClean="0">
                <a:solidFill>
                  <a:schemeClr val="tx1"/>
                </a:solidFill>
              </a:rPr>
              <a:t>Span </a:t>
            </a:r>
            <a:r>
              <a:rPr lang="en-US" sz="2800" b="1" dirty="0">
                <a:solidFill>
                  <a:schemeClr val="tx1"/>
                </a:solidFill>
              </a:rPr>
              <a:t>of Control</a:t>
            </a:r>
            <a:endParaRPr lang="en-US" sz="2800" b="1" dirty="0" smtClean="0">
              <a:solidFill>
                <a:schemeClr val="tx1"/>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900" dirty="0"/>
              <a:t>The distribution of authority in an organization also affects the number of people who work for any individual manager.</a:t>
            </a:r>
          </a:p>
          <a:p>
            <a:pPr>
              <a:defRPr/>
            </a:pPr>
            <a:r>
              <a:rPr lang="en-US" sz="2900" b="1" dirty="0"/>
              <a:t>Span of Control </a:t>
            </a:r>
          </a:p>
          <a:p>
            <a:pPr lvl="1">
              <a:defRPr/>
            </a:pPr>
            <a:r>
              <a:rPr lang="en-US" sz="2900" dirty="0"/>
              <a:t>number of people supervised by one </a:t>
            </a:r>
            <a:r>
              <a:rPr lang="en-US" sz="2900" dirty="0" smtClean="0"/>
              <a:t>manager.</a:t>
            </a:r>
          </a:p>
          <a:p>
            <a:pPr lvl="1">
              <a:defRPr/>
            </a:pPr>
            <a:r>
              <a:rPr lang="en-US" sz="2900" dirty="0" smtClean="0"/>
              <a:t>In </a:t>
            </a:r>
            <a:r>
              <a:rPr lang="en-US" sz="2900" dirty="0" smtClean="0">
                <a:solidFill>
                  <a:srgbClr val="FF0000"/>
                </a:solidFill>
              </a:rPr>
              <a:t>tall organizations</a:t>
            </a:r>
            <a:r>
              <a:rPr lang="en-US" sz="2900" dirty="0" smtClean="0"/>
              <a:t>, span of control tends to be </a:t>
            </a:r>
            <a:r>
              <a:rPr lang="en-US" sz="2900" dirty="0" smtClean="0">
                <a:solidFill>
                  <a:srgbClr val="FF0000"/>
                </a:solidFill>
              </a:rPr>
              <a:t>narrower</a:t>
            </a:r>
            <a:r>
              <a:rPr lang="en-US" sz="2900" dirty="0" smtClean="0"/>
              <a:t>.</a:t>
            </a:r>
          </a:p>
          <a:p>
            <a:pPr lvl="1">
              <a:defRPr/>
            </a:pPr>
            <a:r>
              <a:rPr lang="en-US" sz="2900" dirty="0" smtClean="0"/>
              <a:t>In </a:t>
            </a:r>
            <a:r>
              <a:rPr lang="en-US" sz="2900" dirty="0" smtClean="0">
                <a:solidFill>
                  <a:srgbClr val="FF0000"/>
                </a:solidFill>
              </a:rPr>
              <a:t>flat organizations</a:t>
            </a:r>
            <a:r>
              <a:rPr lang="en-US" sz="2900" dirty="0" smtClean="0"/>
              <a:t>, span of control is usually </a:t>
            </a:r>
            <a:r>
              <a:rPr lang="en-US" sz="2900" dirty="0" smtClean="0">
                <a:solidFill>
                  <a:srgbClr val="FF0000"/>
                </a:solidFill>
              </a:rPr>
              <a:t>wide</a:t>
            </a:r>
            <a:r>
              <a:rPr lang="en-US" sz="2900" dirty="0" smtClean="0"/>
              <a:t>.</a:t>
            </a:r>
            <a:endParaRPr lang="en-US" sz="2900" dirty="0"/>
          </a:p>
          <a:p>
            <a:endParaRPr lang="en-US" sz="2900" b="1" dirty="0"/>
          </a:p>
        </p:txBody>
      </p:sp>
    </p:spTree>
    <p:extLst>
      <p:ext uri="{BB962C8B-B14F-4D97-AF65-F5344CB8AC3E}">
        <p14:creationId xmlns:p14="http://schemas.microsoft.com/office/powerpoint/2010/main" val="167647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914400"/>
          </a:xfrm>
        </p:spPr>
        <p:txBody>
          <a:bodyPr/>
          <a:lstStyle/>
          <a:p>
            <a:pPr>
              <a:buClr>
                <a:srgbClr val="254061"/>
              </a:buClr>
              <a:defRPr/>
            </a:pPr>
            <a:r>
              <a:rPr lang="en-US" sz="3200" b="1" dirty="0">
                <a:solidFill>
                  <a:srgbClr val="006600"/>
                </a:solidFill>
                <a:latin typeface="+mn-lt"/>
                <a:ea typeface="+mn-ea"/>
                <a:cs typeface="+mn-cs"/>
              </a:rPr>
              <a:t>b. The </a:t>
            </a:r>
            <a:r>
              <a:rPr lang="en-US" sz="3200" b="1" dirty="0">
                <a:solidFill>
                  <a:srgbClr val="006600"/>
                </a:solidFill>
                <a:latin typeface="+mn-lt"/>
                <a:ea typeface="+mn-ea"/>
                <a:cs typeface="+mn-cs"/>
              </a:rPr>
              <a:t>Delegation Process</a:t>
            </a:r>
            <a:endParaRPr lang="en-US" sz="3200" b="1" dirty="0">
              <a:solidFill>
                <a:srgbClr val="006600"/>
              </a:solidFill>
              <a:latin typeface="+mn-lt"/>
              <a:ea typeface="+mn-ea"/>
              <a:cs typeface="+mn-cs"/>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b="1" dirty="0"/>
              <a:t>Delegation </a:t>
            </a:r>
          </a:p>
          <a:p>
            <a:pPr lvl="1">
              <a:defRPr/>
            </a:pPr>
            <a:r>
              <a:rPr lang="en-US" dirty="0"/>
              <a:t>process through which a manager allocates work to </a:t>
            </a:r>
            <a:r>
              <a:rPr lang="en-US" dirty="0" smtClean="0"/>
              <a:t>subordinates. This process involves:</a:t>
            </a:r>
            <a:endParaRPr lang="en-US" dirty="0"/>
          </a:p>
          <a:p>
            <a:pPr marL="914400" lvl="1" indent="-514350">
              <a:buClr>
                <a:schemeClr val="accent6">
                  <a:lumMod val="75000"/>
                </a:schemeClr>
              </a:buClr>
              <a:buFont typeface="+mj-lt"/>
              <a:buAutoNum type="arabicPeriod"/>
              <a:defRPr/>
            </a:pPr>
            <a:r>
              <a:rPr lang="en-US" b="1" dirty="0">
                <a:solidFill>
                  <a:srgbClr val="1432B4"/>
                </a:solidFill>
              </a:rPr>
              <a:t>Assigning responsibility </a:t>
            </a:r>
            <a:r>
              <a:rPr lang="en-US" dirty="0"/>
              <a:t>- the duty to perform an assigned </a:t>
            </a:r>
            <a:r>
              <a:rPr lang="en-US" dirty="0" smtClean="0"/>
              <a:t>task.</a:t>
            </a:r>
            <a:endParaRPr lang="en-US" dirty="0"/>
          </a:p>
          <a:p>
            <a:pPr marL="914400" lvl="1" indent="-514350">
              <a:buClr>
                <a:schemeClr val="accent6">
                  <a:lumMod val="75000"/>
                </a:schemeClr>
              </a:buClr>
              <a:buFont typeface="+mj-lt"/>
              <a:buAutoNum type="arabicPeriod"/>
              <a:defRPr/>
            </a:pPr>
            <a:r>
              <a:rPr lang="en-US" b="1" dirty="0">
                <a:solidFill>
                  <a:srgbClr val="1432B4"/>
                </a:solidFill>
              </a:rPr>
              <a:t>Granting authority </a:t>
            </a:r>
            <a:r>
              <a:rPr lang="en-US" dirty="0"/>
              <a:t>- the power to make the decisions necessary to complete the </a:t>
            </a:r>
            <a:r>
              <a:rPr lang="en-US" dirty="0" smtClean="0"/>
              <a:t>task.</a:t>
            </a:r>
            <a:endParaRPr lang="en-US" dirty="0"/>
          </a:p>
          <a:p>
            <a:pPr marL="914400" lvl="1" indent="-514350">
              <a:buClr>
                <a:schemeClr val="accent6">
                  <a:lumMod val="75000"/>
                </a:schemeClr>
              </a:buClr>
              <a:buFont typeface="+mj-lt"/>
              <a:buAutoNum type="arabicPeriod"/>
              <a:defRPr/>
            </a:pPr>
            <a:r>
              <a:rPr lang="en-US" b="1" dirty="0">
                <a:solidFill>
                  <a:srgbClr val="1432B4"/>
                </a:solidFill>
              </a:rPr>
              <a:t>Creating accountability </a:t>
            </a:r>
            <a:r>
              <a:rPr lang="en-US" dirty="0"/>
              <a:t>- the obligation employees have for the successful completion of the </a:t>
            </a:r>
            <a:r>
              <a:rPr lang="en-US" dirty="0" smtClean="0"/>
              <a:t>task.</a:t>
            </a:r>
            <a:endParaRPr lang="en-US" dirty="0"/>
          </a:p>
          <a:p>
            <a:endParaRPr lang="en-US" b="1" dirty="0"/>
          </a:p>
        </p:txBody>
      </p:sp>
    </p:spTree>
    <p:extLst>
      <p:ext uri="{BB962C8B-B14F-4D97-AF65-F5344CB8AC3E}">
        <p14:creationId xmlns:p14="http://schemas.microsoft.com/office/powerpoint/2010/main" val="3605017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Learning to Delegate Effectively</a:t>
            </a:r>
            <a:endParaRPr lang="en-US" sz="3200" dirty="0" smtClean="0">
              <a:latin typeface="Calibri"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536" y="1352549"/>
            <a:ext cx="7893864" cy="4881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857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pPr>
              <a:buClr>
                <a:srgbClr val="254061"/>
              </a:buClr>
              <a:defRPr/>
            </a:pPr>
            <a:r>
              <a:rPr lang="en-US" sz="3200" b="1" dirty="0">
                <a:solidFill>
                  <a:srgbClr val="006600"/>
                </a:solidFill>
                <a:latin typeface="+mn-lt"/>
                <a:ea typeface="+mn-ea"/>
                <a:cs typeface="+mn-cs"/>
              </a:rPr>
              <a:t>c. Forms </a:t>
            </a:r>
            <a:r>
              <a:rPr lang="en-US" sz="3200" b="1" dirty="0">
                <a:solidFill>
                  <a:srgbClr val="006600"/>
                </a:solidFill>
                <a:latin typeface="+mn-lt"/>
                <a:ea typeface="+mn-ea"/>
                <a:cs typeface="+mn-cs"/>
              </a:rPr>
              <a:t>of Authority</a:t>
            </a:r>
            <a:endParaRPr lang="en-US" sz="3200" b="1" dirty="0">
              <a:solidFill>
                <a:srgbClr val="006600"/>
              </a:solidFill>
              <a:latin typeface="+mn-lt"/>
              <a:ea typeface="+mn-ea"/>
              <a:cs typeface="+mn-cs"/>
            </a:endParaRPr>
          </a:p>
        </p:txBody>
      </p:sp>
      <p:sp>
        <p:nvSpPr>
          <p:cNvPr id="158723" name="Rectangle 3"/>
          <p:cNvSpPr>
            <a:spLocks noGrp="1"/>
          </p:cNvSpPr>
          <p:nvPr>
            <p:ph type="body" idx="4294967295"/>
          </p:nvPr>
        </p:nvSpPr>
        <p:spPr>
          <a:xfrm>
            <a:off x="381000" y="1417637"/>
            <a:ext cx="8229600" cy="4678363"/>
          </a:xfrm>
        </p:spPr>
        <p:txBody>
          <a:bodyPr/>
          <a:lstStyle/>
          <a:p>
            <a:pPr>
              <a:defRPr/>
            </a:pPr>
            <a:r>
              <a:rPr lang="en-US" sz="2400" b="1" dirty="0">
                <a:solidFill>
                  <a:srgbClr val="C00000"/>
                </a:solidFill>
              </a:rPr>
              <a:t>Line Authority </a:t>
            </a:r>
          </a:p>
          <a:p>
            <a:pPr lvl="1">
              <a:defRPr/>
            </a:pPr>
            <a:r>
              <a:rPr lang="en-US" sz="2400" dirty="0"/>
              <a:t>organizational structure in which authority flows in a direct chain of command from the top of the company to the </a:t>
            </a:r>
            <a:r>
              <a:rPr lang="en-US" sz="2400" dirty="0" smtClean="0"/>
              <a:t>bottom.</a:t>
            </a:r>
            <a:endParaRPr lang="en-US" sz="2400" dirty="0"/>
          </a:p>
          <a:p>
            <a:pPr>
              <a:defRPr/>
            </a:pPr>
            <a:r>
              <a:rPr lang="en-US" sz="2400" b="1" dirty="0">
                <a:solidFill>
                  <a:srgbClr val="C00000"/>
                </a:solidFill>
              </a:rPr>
              <a:t>Staff Authority </a:t>
            </a:r>
          </a:p>
          <a:p>
            <a:pPr lvl="1">
              <a:defRPr/>
            </a:pPr>
            <a:r>
              <a:rPr lang="en-US" sz="2400" dirty="0"/>
              <a:t>authority based on expertise that usually involves counseling and advising line </a:t>
            </a:r>
            <a:r>
              <a:rPr lang="en-US" sz="2400" dirty="0" smtClean="0"/>
              <a:t>managers.</a:t>
            </a:r>
            <a:endParaRPr lang="en-US" sz="2400" dirty="0" smtClean="0"/>
          </a:p>
          <a:p>
            <a:pPr>
              <a:defRPr/>
            </a:pPr>
            <a:r>
              <a:rPr lang="en-US" sz="2400" b="1" dirty="0">
                <a:solidFill>
                  <a:srgbClr val="C00000"/>
                </a:solidFill>
              </a:rPr>
              <a:t>Staff Members </a:t>
            </a:r>
          </a:p>
          <a:p>
            <a:pPr lvl="1">
              <a:defRPr/>
            </a:pPr>
            <a:r>
              <a:rPr lang="en-US" sz="2400" dirty="0"/>
              <a:t>advisers and </a:t>
            </a:r>
            <a:r>
              <a:rPr lang="en-US" sz="2400" dirty="0" smtClean="0"/>
              <a:t>counselors who </a:t>
            </a:r>
            <a:r>
              <a:rPr lang="en-US" sz="2400" dirty="0"/>
              <a:t>help line departments </a:t>
            </a:r>
            <a:r>
              <a:rPr lang="en-US" sz="2400" dirty="0" smtClean="0"/>
              <a:t>in making </a:t>
            </a:r>
            <a:r>
              <a:rPr lang="en-US" sz="2400" dirty="0"/>
              <a:t>decisions but who do not </a:t>
            </a:r>
            <a:r>
              <a:rPr lang="en-US" sz="2400" dirty="0" smtClean="0"/>
              <a:t>have the </a:t>
            </a:r>
            <a:r>
              <a:rPr lang="en-US" sz="2400" dirty="0"/>
              <a:t>authority to make final </a:t>
            </a:r>
            <a:r>
              <a:rPr lang="en-US" sz="2400" dirty="0" smtClean="0"/>
              <a:t>decisions.</a:t>
            </a:r>
            <a:endParaRPr lang="en-US" sz="2400" dirty="0"/>
          </a:p>
          <a:p>
            <a:pPr marL="0" indent="0">
              <a:buNone/>
            </a:pPr>
            <a:endParaRPr lang="en-US" sz="2400" b="1" dirty="0"/>
          </a:p>
        </p:txBody>
      </p:sp>
    </p:spTree>
    <p:extLst>
      <p:ext uri="{BB962C8B-B14F-4D97-AF65-F5344CB8AC3E}">
        <p14:creationId xmlns:p14="http://schemas.microsoft.com/office/powerpoint/2010/main" val="1565329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Forms of </a:t>
            </a:r>
            <a:r>
              <a:rPr lang="en-US" sz="3200" dirty="0" smtClean="0"/>
              <a:t>Authority (cont.)</a:t>
            </a:r>
            <a:endParaRPr lang="en-US" sz="3200" dirty="0" smtClean="0">
              <a:latin typeface="Calibri" pitchFamily="34" charset="0"/>
            </a:endParaRPr>
          </a:p>
        </p:txBody>
      </p:sp>
      <p:sp>
        <p:nvSpPr>
          <p:cNvPr id="158723" name="Rectangle 3"/>
          <p:cNvSpPr>
            <a:spLocks noGrp="1"/>
          </p:cNvSpPr>
          <p:nvPr>
            <p:ph type="body" idx="4294967295"/>
          </p:nvPr>
        </p:nvSpPr>
        <p:spPr>
          <a:xfrm>
            <a:off x="457200" y="1524000"/>
            <a:ext cx="8229600" cy="4419600"/>
          </a:xfrm>
        </p:spPr>
        <p:txBody>
          <a:bodyPr/>
          <a:lstStyle/>
          <a:p>
            <a:pPr>
              <a:buClr>
                <a:srgbClr val="254061"/>
              </a:buClr>
            </a:pPr>
            <a:r>
              <a:rPr lang="en-US" altLang="en-US" b="1" dirty="0">
                <a:solidFill>
                  <a:srgbClr val="C00000"/>
                </a:solidFill>
              </a:rPr>
              <a:t>Committee and Team Authority </a:t>
            </a:r>
            <a:endParaRPr lang="en-US" altLang="en-US" b="1" dirty="0" smtClean="0">
              <a:solidFill>
                <a:srgbClr val="C00000"/>
              </a:solidFill>
            </a:endParaRPr>
          </a:p>
          <a:p>
            <a:pPr lvl="1">
              <a:buClr>
                <a:srgbClr val="254061"/>
              </a:buClr>
            </a:pPr>
            <a:r>
              <a:rPr lang="en-US" altLang="en-US" dirty="0" smtClean="0"/>
              <a:t>authority </a:t>
            </a:r>
            <a:r>
              <a:rPr lang="en-US" altLang="en-US" dirty="0"/>
              <a:t>granted to committees or teams involved in a firm’s daily operations</a:t>
            </a:r>
          </a:p>
          <a:p>
            <a:pPr>
              <a:buClr>
                <a:srgbClr val="254061"/>
              </a:buClr>
            </a:pPr>
            <a:r>
              <a:rPr lang="en-US" altLang="en-US" b="1" dirty="0">
                <a:solidFill>
                  <a:srgbClr val="C00000"/>
                </a:solidFill>
              </a:rPr>
              <a:t>Work Team </a:t>
            </a:r>
            <a:endParaRPr lang="en-US" altLang="en-US" b="1" dirty="0" smtClean="0">
              <a:solidFill>
                <a:srgbClr val="C00000"/>
              </a:solidFill>
            </a:endParaRPr>
          </a:p>
          <a:p>
            <a:pPr lvl="1">
              <a:buClr>
                <a:srgbClr val="254061"/>
              </a:buClr>
            </a:pPr>
            <a:r>
              <a:rPr lang="en-US" altLang="en-US" dirty="0" smtClean="0"/>
              <a:t>At the operating level, many firms today use work teams - groups </a:t>
            </a:r>
            <a:r>
              <a:rPr lang="en-US" altLang="en-US" dirty="0"/>
              <a:t>of operating employees who are empowered to plan and organize their own work and to perform that work with a minimum of </a:t>
            </a:r>
            <a:r>
              <a:rPr lang="en-US" altLang="en-US" dirty="0" smtClean="0"/>
              <a:t>supervision.</a:t>
            </a:r>
            <a:endParaRPr lang="en-US" altLang="en-US" dirty="0"/>
          </a:p>
          <a:p>
            <a:endParaRPr lang="en-US" b="1" dirty="0"/>
          </a:p>
        </p:txBody>
      </p:sp>
    </p:spTree>
    <p:extLst>
      <p:ext uri="{BB962C8B-B14F-4D97-AF65-F5344CB8AC3E}">
        <p14:creationId xmlns:p14="http://schemas.microsoft.com/office/powerpoint/2010/main" val="718826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371600"/>
            <a:ext cx="7696200" cy="4724400"/>
          </a:xfrm>
        </p:spPr>
        <p:txBody>
          <a:bodyPr/>
          <a:lstStyle/>
          <a:p>
            <a:pPr marL="514350" indent="-514350">
              <a:buFont typeface="+mj-lt"/>
              <a:buAutoNum type="arabicPeriod"/>
            </a:pPr>
            <a:r>
              <a:rPr lang="en-US" sz="2300" b="1" dirty="0"/>
              <a:t>Discuss </a:t>
            </a:r>
            <a:r>
              <a:rPr lang="en-US" sz="2300" dirty="0" smtClean="0"/>
              <a:t>some concepts regarding organizational structure.</a:t>
            </a:r>
          </a:p>
          <a:p>
            <a:pPr marL="514350" indent="-514350">
              <a:buFont typeface="+mj-lt"/>
              <a:buAutoNum type="arabicPeriod"/>
            </a:pPr>
            <a:r>
              <a:rPr lang="en-US" sz="2300" b="1" dirty="0" smtClean="0"/>
              <a:t>Explain </a:t>
            </a:r>
            <a:r>
              <a:rPr lang="en-US" sz="2300" dirty="0"/>
              <a:t>specialization and departmentalization as two of the </a:t>
            </a:r>
            <a:r>
              <a:rPr lang="en-US" sz="2300" dirty="0" smtClean="0"/>
              <a:t>building blocks </a:t>
            </a:r>
            <a:r>
              <a:rPr lang="en-US" sz="2300" dirty="0"/>
              <a:t>of organizational </a:t>
            </a:r>
            <a:r>
              <a:rPr lang="en-US" sz="2300" dirty="0" smtClean="0"/>
              <a:t>structure.</a:t>
            </a:r>
          </a:p>
          <a:p>
            <a:pPr marL="514350" indent="-514350">
              <a:buFont typeface="+mj-lt"/>
              <a:buAutoNum type="arabicPeriod"/>
            </a:pPr>
            <a:r>
              <a:rPr lang="en-US" sz="2300" b="1" dirty="0" smtClean="0"/>
              <a:t>Describe </a:t>
            </a:r>
            <a:r>
              <a:rPr lang="en-US" sz="2300" dirty="0"/>
              <a:t>centralization and decentralization, delegation, </a:t>
            </a:r>
            <a:r>
              <a:rPr lang="en-US" sz="2300" dirty="0" smtClean="0"/>
              <a:t>and authority </a:t>
            </a:r>
            <a:r>
              <a:rPr lang="en-US" sz="2300" dirty="0"/>
              <a:t>as the key ingredients in establishing </a:t>
            </a:r>
            <a:r>
              <a:rPr lang="en-US" sz="2300" dirty="0" smtClean="0"/>
              <a:t>the decision-making hierarchy.</a:t>
            </a:r>
          </a:p>
          <a:p>
            <a:pPr marL="514350" indent="-514350">
              <a:buFont typeface="+mj-lt"/>
              <a:buAutoNum type="arabicPeriod" startAt="4"/>
            </a:pPr>
            <a:r>
              <a:rPr lang="en-US" sz="2300" b="1" dirty="0"/>
              <a:t>Explain </a:t>
            </a:r>
            <a:r>
              <a:rPr lang="en-US" sz="2300" dirty="0"/>
              <a:t>the differences among functional, divisional, matrix, and international organizational structures and describe the most popular new forms of organizational design.</a:t>
            </a:r>
          </a:p>
          <a:p>
            <a:pPr marL="514350" indent="-514350">
              <a:buFont typeface="+mj-lt"/>
              <a:buAutoNum type="arabicPeriod" startAt="4"/>
            </a:pPr>
            <a:r>
              <a:rPr lang="en-US" sz="2300" b="1" dirty="0"/>
              <a:t>Describe </a:t>
            </a:r>
            <a:r>
              <a:rPr lang="en-US" sz="2300" dirty="0"/>
              <a:t>the informal organization and discuss intrapreneuring.</a:t>
            </a:r>
          </a:p>
          <a:p>
            <a:pPr marL="514350" indent="-514350">
              <a:buFont typeface="+mj-lt"/>
              <a:buAutoNum type="arabicPeriod"/>
            </a:pPr>
            <a:endParaRPr lang="en-US" sz="2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Line and Staff Organization</a:t>
            </a:r>
            <a:endParaRPr lang="en-US" sz="3200" dirty="0" smtClean="0">
              <a:latin typeface="Calibri"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51" y="1833563"/>
            <a:ext cx="8666853" cy="380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31383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a:solidFill>
                  <a:srgbClr val="1432B4"/>
                </a:solidFill>
              </a:rPr>
              <a:t>Basic Forms of Organizational Structure</a:t>
            </a:r>
            <a:endParaRPr lang="en-US" altLang="en-US" sz="2800" b="1" dirty="0">
              <a:solidFill>
                <a:srgbClr val="1432B4"/>
              </a:solidFill>
            </a:endParaRPr>
          </a:p>
        </p:txBody>
      </p:sp>
    </p:spTree>
    <p:extLst>
      <p:ext uri="{BB962C8B-B14F-4D97-AF65-F5344CB8AC3E}">
        <p14:creationId xmlns:p14="http://schemas.microsoft.com/office/powerpoint/2010/main" val="2568952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b="1" dirty="0" smtClean="0">
                <a:solidFill>
                  <a:srgbClr val="FF0000"/>
                </a:solidFill>
              </a:rPr>
              <a:t>Functional Structure</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lvl="1">
              <a:defRPr/>
            </a:pPr>
            <a:r>
              <a:rPr lang="en-US" sz="2400" dirty="0" smtClean="0"/>
              <a:t>organization </a:t>
            </a:r>
            <a:r>
              <a:rPr lang="en-US" sz="2400" dirty="0"/>
              <a:t>structure in which authority is determined by the relationships between group functions and activities</a:t>
            </a:r>
          </a:p>
          <a:p>
            <a:endParaRPr lang="en-US" sz="24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603456"/>
            <a:ext cx="8678731" cy="3568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5925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lvl="1">
              <a:defRPr/>
            </a:pPr>
            <a:r>
              <a:rPr lang="en-US" sz="2400" dirty="0" smtClean="0"/>
              <a:t>organizational </a:t>
            </a:r>
            <a:r>
              <a:rPr lang="en-US" sz="2400" dirty="0"/>
              <a:t>structure in which corporate divisions operate as autonomous businesses under the larger corporate umbrella</a:t>
            </a:r>
          </a:p>
          <a:p>
            <a:pPr marL="0" indent="0">
              <a:buNone/>
            </a:pPr>
            <a:endParaRPr lang="en-US" sz="20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32" y="2667000"/>
            <a:ext cx="8903368"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Divisional Structure</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454673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381000" y="1371600"/>
            <a:ext cx="8382000" cy="4800600"/>
          </a:xfrm>
        </p:spPr>
        <p:txBody>
          <a:bodyPr/>
          <a:lstStyle/>
          <a:p>
            <a:pPr lvl="1">
              <a:buClr>
                <a:srgbClr val="254061"/>
              </a:buClr>
            </a:pPr>
            <a:r>
              <a:rPr lang="en-US" altLang="en-US" sz="2600" dirty="0" smtClean="0"/>
              <a:t>organizational </a:t>
            </a:r>
            <a:r>
              <a:rPr lang="en-US" altLang="en-US" sz="2600" dirty="0"/>
              <a:t>structure created by superimposing one form of structure onto </a:t>
            </a:r>
            <a:r>
              <a:rPr lang="en-US" altLang="en-US" sz="2600" dirty="0" smtClean="0"/>
              <a:t>another.</a:t>
            </a:r>
          </a:p>
          <a:p>
            <a:pPr lvl="1">
              <a:buClr>
                <a:srgbClr val="254061"/>
              </a:buClr>
            </a:pPr>
            <a:r>
              <a:rPr lang="en-US" altLang="en-US" sz="2600" dirty="0" smtClean="0"/>
              <a:t>In </a:t>
            </a:r>
            <a:r>
              <a:rPr lang="en-US" altLang="en-US" sz="2600" dirty="0"/>
              <a:t>some companies, the matrix organization is a </a:t>
            </a:r>
            <a:r>
              <a:rPr lang="en-US" altLang="en-US" sz="2600" dirty="0">
                <a:solidFill>
                  <a:srgbClr val="FF0000"/>
                </a:solidFill>
              </a:rPr>
              <a:t>temporary </a:t>
            </a:r>
            <a:r>
              <a:rPr lang="en-US" altLang="en-US" sz="2600" dirty="0"/>
              <a:t>measure installed to complete a specific project and affecting only one part of the </a:t>
            </a:r>
            <a:r>
              <a:rPr lang="en-US" altLang="en-US" sz="2600" dirty="0" smtClean="0"/>
              <a:t>firm.</a:t>
            </a:r>
          </a:p>
          <a:p>
            <a:pPr lvl="1">
              <a:buClr>
                <a:srgbClr val="254061"/>
              </a:buClr>
            </a:pPr>
            <a:r>
              <a:rPr lang="en-US" altLang="en-US" sz="2600" dirty="0" smtClean="0"/>
              <a:t>Ford, for </a:t>
            </a:r>
            <a:r>
              <a:rPr lang="en-US" altLang="en-US" sz="2600" dirty="0" smtClean="0">
                <a:solidFill>
                  <a:srgbClr val="FF0000"/>
                </a:solidFill>
              </a:rPr>
              <a:t>example</a:t>
            </a:r>
            <a:r>
              <a:rPr lang="en-US" altLang="en-US" sz="2600" dirty="0" smtClean="0"/>
              <a:t>, used a matrix organization to design a new car model. A design team composed of people with engineering, marketing, operations, and finance. After its work was done, the team members moved back to their permanent functional jobs.</a:t>
            </a:r>
          </a:p>
          <a:p>
            <a:pPr lvl="1">
              <a:buClr>
                <a:srgbClr val="254061"/>
              </a:buClr>
            </a:pPr>
            <a:endParaRPr lang="en-US" altLang="en-US" sz="2600" dirty="0"/>
          </a:p>
          <a:p>
            <a:endParaRPr lang="en-US" sz="2600"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Matrix Structure</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167990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altLang="en-US" sz="3200" dirty="0"/>
              <a:t>Matrix Structure </a:t>
            </a:r>
            <a:endParaRPr lang="en-US" sz="3200" dirty="0" smtClean="0">
              <a:latin typeface="Calibri"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19200"/>
            <a:ext cx="7086600" cy="5107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9411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pPr>
              <a:buClr>
                <a:srgbClr val="254061"/>
              </a:buClr>
            </a:pPr>
            <a:r>
              <a:rPr lang="en-US" altLang="en-US" sz="2800" b="1" dirty="0">
                <a:solidFill>
                  <a:srgbClr val="FF0000"/>
                </a:solidFill>
              </a:rPr>
              <a:t>International Organizational Structures</a:t>
            </a:r>
          </a:p>
        </p:txBody>
      </p:sp>
      <p:sp>
        <p:nvSpPr>
          <p:cNvPr id="158723" name="Rectangle 3"/>
          <p:cNvSpPr>
            <a:spLocks noGrp="1"/>
          </p:cNvSpPr>
          <p:nvPr>
            <p:ph type="body" idx="4294967295"/>
          </p:nvPr>
        </p:nvSpPr>
        <p:spPr>
          <a:xfrm>
            <a:off x="457200" y="1219200"/>
            <a:ext cx="8229600" cy="4906963"/>
          </a:xfrm>
        </p:spPr>
        <p:txBody>
          <a:bodyPr/>
          <a:lstStyle/>
          <a:p>
            <a:pPr lvl="1">
              <a:buClr>
                <a:srgbClr val="254061"/>
              </a:buClr>
            </a:pPr>
            <a:r>
              <a:rPr lang="en-US" altLang="en-US" sz="2200" dirty="0" smtClean="0"/>
              <a:t>approaches </a:t>
            </a:r>
            <a:r>
              <a:rPr lang="en-US" altLang="en-US" sz="2200" dirty="0"/>
              <a:t>to organizational structure developed in response to the need to manufacture, purchase, and sell in global markets</a:t>
            </a:r>
          </a:p>
          <a:p>
            <a:pPr marL="0" indent="0">
              <a:buNone/>
            </a:pPr>
            <a:endParaRPr lang="en-US" sz="20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228" y="2881045"/>
            <a:ext cx="8231372" cy="3214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1495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a:solidFill>
                  <a:srgbClr val="1432B4"/>
                </a:solidFill>
              </a:rPr>
              <a:t>Organizational Design for the Twenty-first Century</a:t>
            </a:r>
            <a:endParaRPr lang="en-US" altLang="en-US" sz="2800" b="1" dirty="0">
              <a:solidFill>
                <a:srgbClr val="1432B4"/>
              </a:solidFill>
            </a:endParaRPr>
          </a:p>
        </p:txBody>
      </p:sp>
    </p:spTree>
    <p:extLst>
      <p:ext uri="{BB962C8B-B14F-4D97-AF65-F5344CB8AC3E}">
        <p14:creationId xmlns:p14="http://schemas.microsoft.com/office/powerpoint/2010/main" val="3998964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smtClean="0"/>
              <a:t>Organizational Design for the Twenty-first </a:t>
            </a:r>
            <a:r>
              <a:rPr lang="en-US" sz="2800" dirty="0"/>
              <a:t>Century</a:t>
            </a:r>
            <a:endParaRPr lang="en-US" sz="2800" dirty="0" smtClean="0">
              <a:latin typeface="Calibri" pitchFamily="34" charset="0"/>
            </a:endParaRPr>
          </a:p>
        </p:txBody>
      </p:sp>
      <p:sp>
        <p:nvSpPr>
          <p:cNvPr id="158723" name="Rectangle 3"/>
          <p:cNvSpPr>
            <a:spLocks noGrp="1"/>
          </p:cNvSpPr>
          <p:nvPr>
            <p:ph type="body" idx="4294967295"/>
          </p:nvPr>
        </p:nvSpPr>
        <p:spPr>
          <a:xfrm>
            <a:off x="457200" y="1447800"/>
            <a:ext cx="8229600" cy="4449763"/>
          </a:xfrm>
        </p:spPr>
        <p:txBody>
          <a:bodyPr/>
          <a:lstStyle/>
          <a:p>
            <a:pPr>
              <a:defRPr/>
            </a:pPr>
            <a:r>
              <a:rPr lang="en-US" b="1" dirty="0"/>
              <a:t>Team organization </a:t>
            </a:r>
          </a:p>
          <a:p>
            <a:pPr lvl="1">
              <a:defRPr/>
            </a:pPr>
            <a:r>
              <a:rPr lang="en-US" dirty="0"/>
              <a:t>relies almost exclusively on project-type teams, with little or no underlying functional </a:t>
            </a:r>
            <a:r>
              <a:rPr lang="en-US" dirty="0" smtClean="0"/>
              <a:t>hierarchy.</a:t>
            </a:r>
            <a:endParaRPr lang="en-US" dirty="0" smtClean="0"/>
          </a:p>
          <a:p>
            <a:pPr>
              <a:defRPr/>
            </a:pPr>
            <a:r>
              <a:rPr lang="en-US" b="1" dirty="0"/>
              <a:t>Learning organization </a:t>
            </a:r>
          </a:p>
          <a:p>
            <a:pPr lvl="1">
              <a:defRPr/>
            </a:pPr>
            <a:r>
              <a:rPr lang="en-US" dirty="0"/>
              <a:t>works to facilitate the lifelong learning and personal development of all of its employees while continually transforming itself to respond to changing demands and </a:t>
            </a:r>
            <a:r>
              <a:rPr lang="en-US" dirty="0" smtClean="0"/>
              <a:t>needs.</a:t>
            </a:r>
            <a:endParaRPr lang="en-US" dirty="0"/>
          </a:p>
          <a:p>
            <a:pPr marL="0" indent="0">
              <a:buNone/>
              <a:defRPr/>
            </a:pPr>
            <a:endParaRPr lang="en-US" dirty="0"/>
          </a:p>
          <a:p>
            <a:endParaRPr lang="en-US" b="1" dirty="0"/>
          </a:p>
        </p:txBody>
      </p:sp>
    </p:spTree>
    <p:extLst>
      <p:ext uri="{BB962C8B-B14F-4D97-AF65-F5344CB8AC3E}">
        <p14:creationId xmlns:p14="http://schemas.microsoft.com/office/powerpoint/2010/main" val="3954151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i="1" dirty="0"/>
              <a:t>Organizational Design for the </a:t>
            </a:r>
            <a:r>
              <a:rPr lang="en-US" sz="2800" i="1" dirty="0" smtClean="0"/>
              <a:t>Twenty-first Century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189037"/>
            <a:ext cx="8229600" cy="4906963"/>
          </a:xfrm>
        </p:spPr>
        <p:txBody>
          <a:bodyPr/>
          <a:lstStyle/>
          <a:p>
            <a:pPr>
              <a:defRPr/>
            </a:pPr>
            <a:r>
              <a:rPr lang="en-US" sz="2000" b="1" dirty="0"/>
              <a:t>Virtual organization </a:t>
            </a:r>
          </a:p>
          <a:p>
            <a:pPr lvl="1">
              <a:defRPr/>
            </a:pPr>
            <a:r>
              <a:rPr lang="en-US" sz="2000" dirty="0"/>
              <a:t>has little or </a:t>
            </a:r>
            <a:r>
              <a:rPr lang="en-US" sz="2000" dirty="0">
                <a:solidFill>
                  <a:srgbClr val="1432B4"/>
                </a:solidFill>
              </a:rPr>
              <a:t>no formal </a:t>
            </a:r>
            <a:r>
              <a:rPr lang="en-US" sz="2000" dirty="0" smtClean="0">
                <a:solidFill>
                  <a:srgbClr val="1432B4"/>
                </a:solidFill>
              </a:rPr>
              <a:t>structure</a:t>
            </a:r>
            <a:r>
              <a:rPr lang="en-US" sz="2000" dirty="0" smtClean="0"/>
              <a:t>.</a:t>
            </a:r>
            <a:endParaRPr lang="en-US" sz="2000" dirty="0"/>
          </a:p>
          <a:p>
            <a:pPr lvl="1">
              <a:defRPr/>
            </a:pPr>
            <a:r>
              <a:rPr lang="en-US" sz="2000" dirty="0"/>
              <a:t>has only a handful of permanent employees, a </a:t>
            </a:r>
            <a:r>
              <a:rPr lang="en-US" sz="2000" dirty="0">
                <a:solidFill>
                  <a:srgbClr val="1432B4"/>
                </a:solidFill>
              </a:rPr>
              <a:t>very small staff</a:t>
            </a:r>
            <a:r>
              <a:rPr lang="en-US" sz="2000" dirty="0"/>
              <a:t>, and a modest administrative facility</a:t>
            </a:r>
            <a:r>
              <a:rPr lang="en-US" sz="2000" dirty="0" smtClean="0"/>
              <a:t>.</a:t>
            </a:r>
            <a:endParaRPr lang="en-US"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743200"/>
            <a:ext cx="4343400" cy="3458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57200" y="2590800"/>
            <a:ext cx="3810000" cy="3539430"/>
          </a:xfrm>
          <a:prstGeom prst="rect">
            <a:avLst/>
          </a:prstGeom>
        </p:spPr>
        <p:txBody>
          <a:bodyPr wrap="square">
            <a:spAutoFit/>
          </a:bodyPr>
          <a:lstStyle/>
          <a:p>
            <a:pPr marL="742950" lvl="1" indent="-285750" eaLnBrk="0" hangingPunct="0">
              <a:spcBef>
                <a:spcPct val="20000"/>
              </a:spcBef>
              <a:buFont typeface="Arial" charset="0"/>
              <a:buChar char="–"/>
              <a:defRPr/>
            </a:pPr>
            <a:r>
              <a:rPr lang="en-US" sz="2000" dirty="0">
                <a:latin typeface="+mn-lt"/>
                <a:cs typeface="+mn-cs"/>
              </a:rPr>
              <a:t>As the needs of the organization change, its managers bring in </a:t>
            </a:r>
            <a:r>
              <a:rPr lang="en-US" sz="2000" dirty="0">
                <a:solidFill>
                  <a:srgbClr val="1432B4"/>
                </a:solidFill>
                <a:latin typeface="+mn-lt"/>
                <a:cs typeface="+mn-cs"/>
              </a:rPr>
              <a:t>temporary workers</a:t>
            </a:r>
            <a:r>
              <a:rPr lang="en-US" sz="2000" dirty="0">
                <a:latin typeface="+mn-lt"/>
                <a:cs typeface="+mn-cs"/>
              </a:rPr>
              <a:t>, </a:t>
            </a:r>
            <a:r>
              <a:rPr lang="en-US" sz="2000" dirty="0">
                <a:solidFill>
                  <a:srgbClr val="1432B4"/>
                </a:solidFill>
                <a:latin typeface="+mn-lt"/>
                <a:cs typeface="+mn-cs"/>
              </a:rPr>
              <a:t>lease facilities</a:t>
            </a:r>
            <a:r>
              <a:rPr lang="en-US" sz="2000" dirty="0">
                <a:latin typeface="+mn-lt"/>
                <a:cs typeface="+mn-cs"/>
              </a:rPr>
              <a:t>, and </a:t>
            </a:r>
            <a:r>
              <a:rPr lang="en-US" sz="2000" dirty="0">
                <a:solidFill>
                  <a:srgbClr val="1432B4"/>
                </a:solidFill>
                <a:latin typeface="+mn-lt"/>
                <a:cs typeface="+mn-cs"/>
              </a:rPr>
              <a:t>outsource basic support services </a:t>
            </a:r>
            <a:r>
              <a:rPr lang="en-US" sz="2000" dirty="0">
                <a:latin typeface="+mn-lt"/>
                <a:cs typeface="+mn-cs"/>
              </a:rPr>
              <a:t>to meet the demands of each unique situation. </a:t>
            </a:r>
            <a:endParaRPr lang="en-US" sz="2000" dirty="0" smtClean="0">
              <a:latin typeface="+mn-lt"/>
              <a:cs typeface="+mn-cs"/>
            </a:endParaRPr>
          </a:p>
          <a:p>
            <a:pPr marL="742950" lvl="1" indent="-285750" eaLnBrk="0" hangingPunct="0">
              <a:spcBef>
                <a:spcPct val="20000"/>
              </a:spcBef>
              <a:buFont typeface="Arial" charset="0"/>
              <a:buChar char="–"/>
              <a:defRPr/>
            </a:pPr>
            <a:r>
              <a:rPr lang="en-US" sz="2000" dirty="0" smtClean="0">
                <a:latin typeface="+mn-lt"/>
                <a:cs typeface="+mn-cs"/>
              </a:rPr>
              <a:t>The virtual organization exists only in response to its own needs.</a:t>
            </a:r>
            <a:endParaRPr lang="en-US" sz="2000" dirty="0">
              <a:latin typeface="+mn-lt"/>
              <a:cs typeface="+mn-cs"/>
            </a:endParaRPr>
          </a:p>
        </p:txBody>
      </p:sp>
    </p:spTree>
    <p:extLst>
      <p:ext uri="{BB962C8B-B14F-4D97-AF65-F5344CB8AC3E}">
        <p14:creationId xmlns:p14="http://schemas.microsoft.com/office/powerpoint/2010/main" val="3199738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rPr>
              <a:t>Organizational </a:t>
            </a:r>
            <a:r>
              <a:rPr lang="en-US" sz="3200" b="1" dirty="0">
                <a:solidFill>
                  <a:srgbClr val="FF0000"/>
                </a:solidFill>
              </a:rPr>
              <a:t>C</a:t>
            </a:r>
            <a:r>
              <a:rPr lang="en-US" sz="3200" b="1" dirty="0" smtClean="0">
                <a:solidFill>
                  <a:srgbClr val="FF0000"/>
                </a:solidFill>
              </a:rPr>
              <a:t>oncepts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41437"/>
            <a:ext cx="8229600" cy="4906963"/>
          </a:xfrm>
        </p:spPr>
        <p:txBody>
          <a:bodyPr/>
          <a:lstStyle/>
          <a:p>
            <a:pPr>
              <a:defRPr/>
            </a:pPr>
            <a:r>
              <a:rPr lang="en-US" sz="2700" b="1" dirty="0"/>
              <a:t>Organizational Structure </a:t>
            </a:r>
          </a:p>
          <a:p>
            <a:pPr lvl="1">
              <a:defRPr/>
            </a:pPr>
            <a:r>
              <a:rPr lang="en-US" sz="2700" dirty="0"/>
              <a:t>specification of the </a:t>
            </a:r>
            <a:r>
              <a:rPr lang="en-US" sz="2700" dirty="0">
                <a:solidFill>
                  <a:srgbClr val="FF0000"/>
                </a:solidFill>
              </a:rPr>
              <a:t>jobs</a:t>
            </a:r>
            <a:r>
              <a:rPr lang="en-US" sz="2700" dirty="0"/>
              <a:t> to be done within an organization and the ways in which they relate to one </a:t>
            </a:r>
            <a:r>
              <a:rPr lang="en-US" sz="2700" dirty="0" smtClean="0"/>
              <a:t>another.</a:t>
            </a:r>
          </a:p>
          <a:p>
            <a:pPr>
              <a:defRPr/>
            </a:pPr>
            <a:r>
              <a:rPr lang="en-US" sz="2700" b="1" dirty="0"/>
              <a:t>Organization Chart </a:t>
            </a:r>
          </a:p>
          <a:p>
            <a:pPr lvl="1">
              <a:defRPr/>
            </a:pPr>
            <a:r>
              <a:rPr lang="en-US" sz="2700" dirty="0">
                <a:solidFill>
                  <a:srgbClr val="FF0000"/>
                </a:solidFill>
              </a:rPr>
              <a:t>diagram</a:t>
            </a:r>
            <a:r>
              <a:rPr lang="en-US" sz="2700" dirty="0"/>
              <a:t> depicting a company’s structure and showing employees where they fit into its operations.</a:t>
            </a:r>
          </a:p>
          <a:p>
            <a:pPr>
              <a:defRPr/>
            </a:pPr>
            <a:r>
              <a:rPr lang="en-US" sz="2700" b="1" dirty="0"/>
              <a:t>Chain of Command </a:t>
            </a:r>
          </a:p>
          <a:p>
            <a:pPr lvl="1">
              <a:defRPr/>
            </a:pPr>
            <a:r>
              <a:rPr lang="en-US" sz="2700" dirty="0"/>
              <a:t>reporting </a:t>
            </a:r>
            <a:r>
              <a:rPr lang="en-US" sz="2700" dirty="0">
                <a:solidFill>
                  <a:srgbClr val="FF0000"/>
                </a:solidFill>
              </a:rPr>
              <a:t>relationships</a:t>
            </a:r>
            <a:r>
              <a:rPr lang="en-US" sz="2700" dirty="0"/>
              <a:t> within a company</a:t>
            </a:r>
          </a:p>
          <a:p>
            <a:pPr lvl="1">
              <a:defRPr/>
            </a:pPr>
            <a:endParaRPr lang="en-US" sz="2700" dirty="0"/>
          </a:p>
          <a:p>
            <a:pPr marL="0" indent="0">
              <a:buNone/>
            </a:pPr>
            <a:endParaRPr lang="en-US" sz="2700" b="1" dirty="0"/>
          </a:p>
        </p:txBody>
      </p:sp>
    </p:spTree>
    <p:extLst>
      <p:ext uri="{BB962C8B-B14F-4D97-AF65-F5344CB8AC3E}">
        <p14:creationId xmlns:p14="http://schemas.microsoft.com/office/powerpoint/2010/main" val="2018495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smtClean="0">
                <a:solidFill>
                  <a:srgbClr val="1432B4"/>
                </a:solidFill>
              </a:rPr>
              <a:t>Informal Organization</a:t>
            </a:r>
            <a:endParaRPr lang="en-US" altLang="en-US" sz="2800" b="1" dirty="0">
              <a:solidFill>
                <a:srgbClr val="1432B4"/>
              </a:solidFill>
            </a:endParaRPr>
          </a:p>
        </p:txBody>
      </p:sp>
    </p:spTree>
    <p:extLst>
      <p:ext uri="{BB962C8B-B14F-4D97-AF65-F5344CB8AC3E}">
        <p14:creationId xmlns:p14="http://schemas.microsoft.com/office/powerpoint/2010/main" val="1915887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solidFill>
                  <a:srgbClr val="FF0000"/>
                </a:solidFill>
              </a:rPr>
              <a:t>Informal </a:t>
            </a:r>
            <a:r>
              <a:rPr lang="en-US" sz="3200" dirty="0" smtClean="0">
                <a:solidFill>
                  <a:srgbClr val="FF0000"/>
                </a:solidFill>
              </a:rPr>
              <a:t>Organization and Groups</a:t>
            </a:r>
            <a:endParaRPr lang="en-US" sz="32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600200"/>
            <a:ext cx="8229600" cy="3962400"/>
          </a:xfrm>
        </p:spPr>
        <p:txBody>
          <a:bodyPr/>
          <a:lstStyle/>
          <a:p>
            <a:pPr>
              <a:buClr>
                <a:srgbClr val="254061"/>
              </a:buClr>
            </a:pPr>
            <a:r>
              <a:rPr lang="en-US" altLang="en-US" b="1" dirty="0">
                <a:solidFill>
                  <a:srgbClr val="1432B4"/>
                </a:solidFill>
              </a:rPr>
              <a:t>Informal Organization  </a:t>
            </a:r>
            <a:endParaRPr lang="en-US" altLang="en-US" b="1" dirty="0" smtClean="0">
              <a:solidFill>
                <a:srgbClr val="1432B4"/>
              </a:solidFill>
            </a:endParaRPr>
          </a:p>
          <a:p>
            <a:pPr lvl="1">
              <a:buClr>
                <a:srgbClr val="254061"/>
              </a:buClr>
            </a:pPr>
            <a:r>
              <a:rPr lang="en-US" altLang="en-US" dirty="0" smtClean="0"/>
              <a:t>network</a:t>
            </a:r>
            <a:r>
              <a:rPr lang="en-US" altLang="en-US" dirty="0"/>
              <a:t>, unrelated to the firm’s formal authority structure, of everyday social interactions among company employees</a:t>
            </a:r>
          </a:p>
          <a:p>
            <a:pPr>
              <a:lnSpc>
                <a:spcPct val="50000"/>
              </a:lnSpc>
              <a:buClr>
                <a:srgbClr val="254061"/>
              </a:buClr>
            </a:pPr>
            <a:endParaRPr lang="en-US" altLang="en-US" b="1" dirty="0" smtClean="0"/>
          </a:p>
          <a:p>
            <a:pPr>
              <a:buClr>
                <a:srgbClr val="254061"/>
              </a:buClr>
            </a:pPr>
            <a:r>
              <a:rPr lang="en-US" altLang="en-US" b="1" dirty="0" smtClean="0">
                <a:solidFill>
                  <a:srgbClr val="1432B4"/>
                </a:solidFill>
              </a:rPr>
              <a:t>Informal </a:t>
            </a:r>
            <a:r>
              <a:rPr lang="en-US" altLang="en-US" b="1" dirty="0">
                <a:solidFill>
                  <a:srgbClr val="1432B4"/>
                </a:solidFill>
              </a:rPr>
              <a:t>groups </a:t>
            </a:r>
            <a:endParaRPr lang="en-US" altLang="en-US" dirty="0" smtClean="0">
              <a:solidFill>
                <a:srgbClr val="1432B4"/>
              </a:solidFill>
            </a:endParaRPr>
          </a:p>
          <a:p>
            <a:pPr lvl="1">
              <a:buClr>
                <a:srgbClr val="254061"/>
              </a:buClr>
            </a:pPr>
            <a:r>
              <a:rPr lang="en-US" altLang="en-US" dirty="0" smtClean="0"/>
              <a:t>groups </a:t>
            </a:r>
            <a:r>
              <a:rPr lang="en-US" altLang="en-US" dirty="0"/>
              <a:t>of people who decide to interact among </a:t>
            </a:r>
            <a:r>
              <a:rPr lang="en-US" altLang="en-US" dirty="0" smtClean="0"/>
              <a:t>themselves.</a:t>
            </a:r>
            <a:endParaRPr lang="en-US" altLang="en-US" dirty="0"/>
          </a:p>
          <a:p>
            <a:endParaRPr lang="en-US" b="1" dirty="0"/>
          </a:p>
        </p:txBody>
      </p:sp>
    </p:spTree>
    <p:extLst>
      <p:ext uri="{BB962C8B-B14F-4D97-AF65-F5344CB8AC3E}">
        <p14:creationId xmlns:p14="http://schemas.microsoft.com/office/powerpoint/2010/main" val="968483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solidFill>
                  <a:srgbClr val="FF0000"/>
                </a:solidFill>
              </a:rPr>
              <a:t>Grapevine and Intrapreneuring</a:t>
            </a:r>
            <a:endParaRPr lang="en-US" sz="32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705546"/>
          </a:xfrm>
        </p:spPr>
        <p:txBody>
          <a:bodyPr/>
          <a:lstStyle/>
          <a:p>
            <a:pPr>
              <a:defRPr/>
            </a:pPr>
            <a:r>
              <a:rPr lang="en-US" sz="2400" b="1" dirty="0">
                <a:solidFill>
                  <a:srgbClr val="1432B4"/>
                </a:solidFill>
              </a:rPr>
              <a:t>Grapevine</a:t>
            </a:r>
            <a:r>
              <a:rPr lang="en-US" sz="2200" b="1" dirty="0"/>
              <a:t> </a:t>
            </a:r>
          </a:p>
          <a:p>
            <a:pPr lvl="1">
              <a:defRPr/>
            </a:pPr>
            <a:r>
              <a:rPr lang="en-US" sz="2200" dirty="0">
                <a:solidFill>
                  <a:srgbClr val="FF0000"/>
                </a:solidFill>
              </a:rPr>
              <a:t>informal communication </a:t>
            </a:r>
            <a:r>
              <a:rPr lang="en-US" sz="2200" dirty="0"/>
              <a:t>network that runs through an </a:t>
            </a:r>
            <a:r>
              <a:rPr lang="en-US" sz="2200" dirty="0" smtClean="0"/>
              <a:t>organization, which allows the informal groups to develop.</a:t>
            </a:r>
            <a:endParaRPr lang="en-US" sz="2200" dirty="0"/>
          </a:p>
          <a:p>
            <a:pPr lvl="1">
              <a:defRPr/>
            </a:pPr>
            <a:r>
              <a:rPr lang="en-US" sz="2200" dirty="0"/>
              <a:t>By maintaining open channels of communication and responding vigorously to inaccurate information, managers can minimize the damage the grapevine can cause</a:t>
            </a:r>
            <a:r>
              <a:rPr lang="en-US" sz="2200" dirty="0" smtClean="0"/>
              <a:t>.</a:t>
            </a:r>
          </a:p>
          <a:p>
            <a:pPr>
              <a:lnSpc>
                <a:spcPct val="30000"/>
              </a:lnSpc>
              <a:defRPr/>
            </a:pPr>
            <a:endParaRPr lang="en-US" sz="2200" b="1" dirty="0" smtClean="0"/>
          </a:p>
          <a:p>
            <a:pPr>
              <a:defRPr/>
            </a:pPr>
            <a:r>
              <a:rPr lang="en-US" sz="2400" b="1" dirty="0" smtClean="0">
                <a:solidFill>
                  <a:srgbClr val="1432B4"/>
                </a:solidFill>
              </a:rPr>
              <a:t>Intrapreneuring</a:t>
            </a:r>
            <a:r>
              <a:rPr lang="en-US" sz="2200" b="1" dirty="0" smtClean="0">
                <a:solidFill>
                  <a:srgbClr val="1432B4"/>
                </a:solidFill>
              </a:rPr>
              <a:t> </a:t>
            </a:r>
            <a:endParaRPr lang="en-US" sz="2200" b="1" dirty="0">
              <a:solidFill>
                <a:srgbClr val="1432B4"/>
              </a:solidFill>
            </a:endParaRPr>
          </a:p>
          <a:p>
            <a:pPr lvl="1">
              <a:defRPr/>
            </a:pPr>
            <a:r>
              <a:rPr lang="en-US" sz="2200" dirty="0"/>
              <a:t>process of creating and maintaining the </a:t>
            </a:r>
            <a:r>
              <a:rPr lang="en-US" sz="2200" dirty="0">
                <a:solidFill>
                  <a:srgbClr val="FF0000"/>
                </a:solidFill>
              </a:rPr>
              <a:t>innovation and flexibility of a small-business environment </a:t>
            </a:r>
            <a:r>
              <a:rPr lang="en-US" sz="2200" dirty="0"/>
              <a:t>within the confines of a large </a:t>
            </a:r>
            <a:r>
              <a:rPr lang="en-US" sz="2200" dirty="0" smtClean="0"/>
              <a:t>organization. </a:t>
            </a:r>
            <a:r>
              <a:rPr lang="en-US" sz="2200" dirty="0">
                <a:cs typeface="Arial" charset="0"/>
              </a:rPr>
              <a:t>This is because, historically, Most innovations have come  from individuals in small businesses.</a:t>
            </a:r>
          </a:p>
          <a:p>
            <a:pPr lvl="1">
              <a:defRPr/>
            </a:pPr>
            <a:endParaRPr lang="en-US" sz="2200" dirty="0"/>
          </a:p>
          <a:p>
            <a:pPr lvl="1">
              <a:defRPr/>
            </a:pPr>
            <a:endParaRPr lang="en-US" sz="2200" dirty="0"/>
          </a:p>
          <a:p>
            <a:endParaRPr lang="en-US" sz="2200" b="1" dirty="0"/>
          </a:p>
        </p:txBody>
      </p:sp>
    </p:spTree>
    <p:extLst>
      <p:ext uri="{BB962C8B-B14F-4D97-AF65-F5344CB8AC3E}">
        <p14:creationId xmlns:p14="http://schemas.microsoft.com/office/powerpoint/2010/main" val="1857909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Organization Chart</a:t>
            </a:r>
            <a:endParaRPr lang="en-US" sz="32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94" y="1905000"/>
            <a:ext cx="8893806" cy="390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004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a:solidFill>
                  <a:srgbClr val="1432B4"/>
                </a:solidFill>
              </a:rPr>
              <a:t>The Building Blocks of Organizational Structure</a:t>
            </a:r>
            <a:endParaRPr lang="en-US" altLang="en-US" sz="2800" b="1" dirty="0">
              <a:solidFill>
                <a:srgbClr val="1432B4"/>
              </a:solidFill>
            </a:endParaRPr>
          </a:p>
        </p:txBody>
      </p:sp>
    </p:spTree>
    <p:extLst>
      <p:ext uri="{BB962C8B-B14F-4D97-AF65-F5344CB8AC3E}">
        <p14:creationId xmlns:p14="http://schemas.microsoft.com/office/powerpoint/2010/main" val="272242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a:solidFill>
                  <a:srgbClr val="1432B4"/>
                </a:solidFill>
              </a:rPr>
              <a:t>The Building </a:t>
            </a:r>
            <a:r>
              <a:rPr lang="en-US" sz="2800" dirty="0" smtClean="0">
                <a:solidFill>
                  <a:srgbClr val="1432B4"/>
                </a:solidFill>
              </a:rPr>
              <a:t>Blocks of </a:t>
            </a:r>
            <a:r>
              <a:rPr lang="en-US" sz="2800" dirty="0">
                <a:solidFill>
                  <a:srgbClr val="1432B4"/>
                </a:solidFill>
              </a:rPr>
              <a:t>Organizational Structure</a:t>
            </a:r>
            <a:endParaRPr lang="en-US" sz="2800" dirty="0" smtClean="0">
              <a:solidFill>
                <a:srgbClr val="1432B4"/>
              </a:solidFill>
              <a:latin typeface="Calibri" pitchFamily="34" charset="0"/>
            </a:endParaRPr>
          </a:p>
        </p:txBody>
      </p:sp>
      <p:sp>
        <p:nvSpPr>
          <p:cNvPr id="158723" name="Rectangle 3"/>
          <p:cNvSpPr>
            <a:spLocks noGrp="1"/>
          </p:cNvSpPr>
          <p:nvPr>
            <p:ph type="body" idx="4294967295"/>
          </p:nvPr>
        </p:nvSpPr>
        <p:spPr>
          <a:xfrm>
            <a:off x="457200" y="1447800"/>
            <a:ext cx="8229600" cy="4495800"/>
          </a:xfrm>
        </p:spPr>
        <p:txBody>
          <a:bodyPr/>
          <a:lstStyle/>
          <a:p>
            <a:pPr marL="0" indent="0">
              <a:buClr>
                <a:srgbClr val="254061"/>
              </a:buClr>
              <a:buNone/>
            </a:pPr>
            <a:r>
              <a:rPr lang="en-US" altLang="en-US" sz="2800" b="1" dirty="0" smtClean="0">
                <a:solidFill>
                  <a:srgbClr val="FF0000"/>
                </a:solidFill>
              </a:rPr>
              <a:t>1- Job </a:t>
            </a:r>
            <a:r>
              <a:rPr lang="en-US" altLang="en-US" sz="2800" b="1" dirty="0" smtClean="0">
                <a:solidFill>
                  <a:srgbClr val="FF0000"/>
                </a:solidFill>
              </a:rPr>
              <a:t>Specializatio</a:t>
            </a:r>
            <a:r>
              <a:rPr lang="en-US" altLang="en-US" sz="2900" b="1" dirty="0" smtClean="0">
                <a:solidFill>
                  <a:srgbClr val="FF0000"/>
                </a:solidFill>
              </a:rPr>
              <a:t>n</a:t>
            </a:r>
          </a:p>
          <a:p>
            <a:pPr lvl="1">
              <a:buClr>
                <a:srgbClr val="254061"/>
              </a:buClr>
            </a:pPr>
            <a:r>
              <a:rPr lang="en-US" altLang="en-US" sz="2900" dirty="0" smtClean="0"/>
              <a:t>determining </a:t>
            </a:r>
            <a:r>
              <a:rPr lang="en-US" altLang="en-US" sz="2900" dirty="0">
                <a:solidFill>
                  <a:srgbClr val="1432B4"/>
                </a:solidFill>
              </a:rPr>
              <a:t>who</a:t>
            </a:r>
            <a:r>
              <a:rPr lang="en-US" altLang="en-US" sz="2900" dirty="0"/>
              <a:t> will do </a:t>
            </a:r>
            <a:r>
              <a:rPr lang="en-US" altLang="en-US" sz="2900" dirty="0" smtClean="0"/>
              <a:t>what.</a:t>
            </a:r>
          </a:p>
          <a:p>
            <a:pPr marL="0" indent="0">
              <a:buClr>
                <a:srgbClr val="254061"/>
              </a:buClr>
              <a:buNone/>
            </a:pPr>
            <a:r>
              <a:rPr lang="en-US" altLang="en-US" sz="2800" b="1" dirty="0" smtClean="0">
                <a:solidFill>
                  <a:srgbClr val="FF0000"/>
                </a:solidFill>
              </a:rPr>
              <a:t>2- Departmentalization</a:t>
            </a:r>
            <a:endParaRPr lang="en-US" altLang="en-US" sz="2800" b="1" dirty="0" smtClean="0">
              <a:solidFill>
                <a:srgbClr val="FF0000"/>
              </a:solidFill>
            </a:endParaRPr>
          </a:p>
          <a:p>
            <a:pPr lvl="1">
              <a:buClr>
                <a:srgbClr val="254061"/>
              </a:buClr>
            </a:pPr>
            <a:r>
              <a:rPr lang="en-US" altLang="en-US" sz="2900" dirty="0" smtClean="0"/>
              <a:t>determining </a:t>
            </a:r>
            <a:r>
              <a:rPr lang="en-US" altLang="en-US" sz="2900" dirty="0"/>
              <a:t>how people performing certain tasks can best be </a:t>
            </a:r>
            <a:r>
              <a:rPr lang="en-US" altLang="en-US" sz="2900" dirty="0">
                <a:solidFill>
                  <a:srgbClr val="1432B4"/>
                </a:solidFill>
              </a:rPr>
              <a:t>grouped </a:t>
            </a:r>
            <a:r>
              <a:rPr lang="en-US" altLang="en-US" sz="2900" dirty="0" smtClean="0"/>
              <a:t>together.</a:t>
            </a:r>
          </a:p>
          <a:p>
            <a:pPr marL="0" lvl="1" indent="0">
              <a:buClr>
                <a:srgbClr val="254061"/>
              </a:buClr>
              <a:buNone/>
            </a:pPr>
            <a:r>
              <a:rPr lang="en-US" altLang="en-US" b="1" dirty="0" smtClean="0">
                <a:solidFill>
                  <a:srgbClr val="FF0000"/>
                </a:solidFill>
              </a:rPr>
              <a:t>3- Establishment </a:t>
            </a:r>
            <a:r>
              <a:rPr lang="en-US" altLang="en-US" b="1" dirty="0">
                <a:solidFill>
                  <a:srgbClr val="FF0000"/>
                </a:solidFill>
              </a:rPr>
              <a:t>of decision-making Hierarchy</a:t>
            </a:r>
          </a:p>
          <a:p>
            <a:pPr lvl="1">
              <a:buClr>
                <a:srgbClr val="254061"/>
              </a:buClr>
            </a:pPr>
            <a:r>
              <a:rPr lang="en-US" altLang="en-US" sz="2900" dirty="0" smtClean="0"/>
              <a:t>Deciding who will be </a:t>
            </a:r>
            <a:r>
              <a:rPr lang="en-US" altLang="en-US" sz="2900" dirty="0" smtClean="0">
                <a:solidFill>
                  <a:srgbClr val="1432B4"/>
                </a:solidFill>
              </a:rPr>
              <a:t>empowered </a:t>
            </a:r>
            <a:r>
              <a:rPr lang="en-US" altLang="en-US" sz="2900" dirty="0" smtClean="0"/>
              <a:t>to make which decisions and who will have </a:t>
            </a:r>
            <a:r>
              <a:rPr lang="en-US" altLang="en-US" sz="2900" dirty="0" smtClean="0">
                <a:solidFill>
                  <a:srgbClr val="1432B4"/>
                </a:solidFill>
              </a:rPr>
              <a:t>authority </a:t>
            </a:r>
            <a:r>
              <a:rPr lang="en-US" altLang="en-US" sz="2900" dirty="0" smtClean="0"/>
              <a:t>over others.</a:t>
            </a:r>
            <a:endParaRPr lang="en-US" altLang="en-US" sz="2900" dirty="0"/>
          </a:p>
          <a:p>
            <a:pPr marL="0" indent="0">
              <a:buNone/>
            </a:pPr>
            <a:endParaRPr lang="en-US" sz="2900" b="1" dirty="0"/>
          </a:p>
        </p:txBody>
      </p:sp>
    </p:spTree>
    <p:extLst>
      <p:ext uri="{BB962C8B-B14F-4D97-AF65-F5344CB8AC3E}">
        <p14:creationId xmlns:p14="http://schemas.microsoft.com/office/powerpoint/2010/main" val="189062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rPr>
              <a:t>1- Job </a:t>
            </a:r>
            <a:r>
              <a:rPr lang="en-US" sz="3200" b="1" dirty="0" smtClean="0">
                <a:solidFill>
                  <a:srgbClr val="FF0000"/>
                </a:solidFill>
              </a:rPr>
              <a:t>Specialization</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524000"/>
            <a:ext cx="8229600" cy="4343400"/>
          </a:xfrm>
        </p:spPr>
        <p:txBody>
          <a:bodyPr/>
          <a:lstStyle/>
          <a:p>
            <a:pPr lvl="1">
              <a:defRPr/>
            </a:pPr>
            <a:r>
              <a:rPr lang="en-US" sz="2700" dirty="0" smtClean="0"/>
              <a:t>The </a:t>
            </a:r>
            <a:r>
              <a:rPr lang="en-US" sz="2700" dirty="0"/>
              <a:t>process of identifying the specific </a:t>
            </a:r>
            <a:r>
              <a:rPr lang="en-US" sz="2700" dirty="0">
                <a:solidFill>
                  <a:srgbClr val="1432B4"/>
                </a:solidFill>
              </a:rPr>
              <a:t>jobs</a:t>
            </a:r>
            <a:r>
              <a:rPr lang="en-US" sz="2700" dirty="0"/>
              <a:t> that need to be done and designating the people who will perform </a:t>
            </a:r>
            <a:r>
              <a:rPr lang="en-US" sz="2700" dirty="0" smtClean="0"/>
              <a:t>them.</a:t>
            </a:r>
          </a:p>
          <a:p>
            <a:pPr lvl="1">
              <a:defRPr/>
            </a:pPr>
            <a:r>
              <a:rPr lang="en-US" sz="2700" dirty="0" smtClean="0"/>
              <a:t>Specialized jobs can be learned and filled more easily and performed more efficiently than nonspecialized jobs.</a:t>
            </a:r>
          </a:p>
          <a:p>
            <a:pPr lvl="1">
              <a:defRPr/>
            </a:pPr>
            <a:r>
              <a:rPr lang="en-US" sz="2700" dirty="0" smtClean="0"/>
              <a:t>In a very small organization, the owner may perform </a:t>
            </a:r>
            <a:r>
              <a:rPr lang="en-US" sz="2700" dirty="0" smtClean="0"/>
              <a:t>every </a:t>
            </a:r>
            <a:r>
              <a:rPr lang="en-US" sz="2700" dirty="0" smtClean="0"/>
              <a:t>job. As the firm grows, however, so does the need to specialize jobs that others can perform them.</a:t>
            </a:r>
            <a:endParaRPr lang="en-US" sz="2700" dirty="0"/>
          </a:p>
          <a:p>
            <a:pPr marL="0" indent="0">
              <a:buNone/>
            </a:pPr>
            <a:endParaRPr lang="en-US" sz="2700" b="1" dirty="0"/>
          </a:p>
        </p:txBody>
      </p:sp>
    </p:spTree>
    <p:extLst>
      <p:ext uri="{BB962C8B-B14F-4D97-AF65-F5344CB8AC3E}">
        <p14:creationId xmlns:p14="http://schemas.microsoft.com/office/powerpoint/2010/main" val="2365879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rPr>
              <a:t>2- Departmentalization</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447800"/>
            <a:ext cx="7848600" cy="4419600"/>
          </a:xfrm>
        </p:spPr>
        <p:txBody>
          <a:bodyPr/>
          <a:lstStyle/>
          <a:p>
            <a:pPr lvl="1">
              <a:buClr>
                <a:srgbClr val="376092"/>
              </a:buClr>
            </a:pPr>
            <a:r>
              <a:rPr lang="en-US" altLang="en-US" sz="2400" dirty="0" smtClean="0"/>
              <a:t>After jobs are specialized, they must be </a:t>
            </a:r>
            <a:r>
              <a:rPr lang="en-US" altLang="en-US" sz="2400" dirty="0" smtClean="0">
                <a:solidFill>
                  <a:srgbClr val="1432B4"/>
                </a:solidFill>
              </a:rPr>
              <a:t>grouped into logical units</a:t>
            </a:r>
            <a:r>
              <a:rPr lang="en-US" altLang="en-US" sz="2400" dirty="0" smtClean="0"/>
              <a:t>.</a:t>
            </a:r>
          </a:p>
          <a:p>
            <a:pPr lvl="1">
              <a:buClr>
                <a:srgbClr val="376092"/>
              </a:buClr>
            </a:pPr>
            <a:r>
              <a:rPr lang="en-US" altLang="en-US" sz="2400" dirty="0" smtClean="0"/>
              <a:t>Accordingly, departmentation is process </a:t>
            </a:r>
            <a:r>
              <a:rPr lang="en-US" altLang="en-US" sz="2400" dirty="0"/>
              <a:t>of </a:t>
            </a:r>
            <a:r>
              <a:rPr lang="en-US" altLang="en-US" sz="2400" dirty="0">
                <a:solidFill>
                  <a:srgbClr val="1432B4"/>
                </a:solidFill>
              </a:rPr>
              <a:t>grouping jobs </a:t>
            </a:r>
            <a:r>
              <a:rPr lang="en-US" altLang="en-US" sz="2400" dirty="0"/>
              <a:t>into </a:t>
            </a:r>
            <a:r>
              <a:rPr lang="en-US" altLang="en-US" sz="2400" dirty="0" smtClean="0"/>
              <a:t>logical units.</a:t>
            </a:r>
          </a:p>
          <a:p>
            <a:pPr lvl="1">
              <a:buClr>
                <a:srgbClr val="376092"/>
              </a:buClr>
            </a:pPr>
            <a:r>
              <a:rPr lang="en-US" altLang="en-US" sz="2400" dirty="0" smtClean="0"/>
              <a:t>Departmentation allows the firm to treat each department as </a:t>
            </a:r>
            <a:r>
              <a:rPr lang="en-US" altLang="en-US" sz="2400" dirty="0" smtClean="0">
                <a:solidFill>
                  <a:srgbClr val="1432B4"/>
                </a:solidFill>
              </a:rPr>
              <a:t>a profit center </a:t>
            </a:r>
            <a:r>
              <a:rPr lang="en-US" altLang="en-US" sz="2400" dirty="0" smtClean="0"/>
              <a:t>– a separate company unit responsible for its own costs and profits.</a:t>
            </a:r>
          </a:p>
          <a:p>
            <a:pPr lvl="1">
              <a:buClr>
                <a:srgbClr val="376092"/>
              </a:buClr>
            </a:pPr>
            <a:r>
              <a:rPr lang="en-US" altLang="en-US" sz="2400" dirty="0" smtClean="0"/>
              <a:t>Departmentation may occur along </a:t>
            </a:r>
            <a:r>
              <a:rPr lang="en-US" altLang="en-US" sz="2400" b="1" dirty="0" smtClean="0"/>
              <a:t>product</a:t>
            </a:r>
            <a:r>
              <a:rPr lang="en-US" altLang="en-US" sz="2400" dirty="0"/>
              <a:t>, </a:t>
            </a:r>
            <a:r>
              <a:rPr lang="en-US" altLang="en-US" sz="2400" b="1" dirty="0"/>
              <a:t>process</a:t>
            </a:r>
            <a:r>
              <a:rPr lang="en-US" altLang="en-US" sz="2400" dirty="0"/>
              <a:t>, </a:t>
            </a:r>
            <a:r>
              <a:rPr lang="en-US" altLang="en-US" sz="2400" b="1" dirty="0"/>
              <a:t>functional</a:t>
            </a:r>
            <a:r>
              <a:rPr lang="en-US" altLang="en-US" sz="2400" dirty="0"/>
              <a:t>, </a:t>
            </a:r>
            <a:r>
              <a:rPr lang="en-US" altLang="en-US" sz="2400" b="1" dirty="0"/>
              <a:t>customer</a:t>
            </a:r>
            <a:r>
              <a:rPr lang="en-US" altLang="en-US" sz="2400" dirty="0"/>
              <a:t>, </a:t>
            </a:r>
            <a:r>
              <a:rPr lang="en-US" altLang="en-US" sz="2400" b="1" dirty="0" smtClean="0"/>
              <a:t>geographic</a:t>
            </a:r>
            <a:r>
              <a:rPr lang="en-US" altLang="en-US" sz="2400" dirty="0" smtClean="0"/>
              <a:t> lines (or any combination of these).</a:t>
            </a:r>
            <a:endParaRPr lang="en-US" altLang="en-US" sz="2400" dirty="0"/>
          </a:p>
          <a:p>
            <a:endParaRPr lang="en-US" sz="2800" b="1" dirty="0"/>
          </a:p>
        </p:txBody>
      </p:sp>
    </p:spTree>
    <p:extLst>
      <p:ext uri="{BB962C8B-B14F-4D97-AF65-F5344CB8AC3E}">
        <p14:creationId xmlns:p14="http://schemas.microsoft.com/office/powerpoint/2010/main" val="1897459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smtClean="0"/>
              <a:t>Departmentalization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371600"/>
            <a:ext cx="8229600" cy="4724400"/>
          </a:xfrm>
        </p:spPr>
        <p:txBody>
          <a:bodyPr/>
          <a:lstStyle/>
          <a:p>
            <a:pPr>
              <a:defRPr/>
            </a:pPr>
            <a:r>
              <a:rPr lang="en-US" sz="1900" b="1" dirty="0">
                <a:solidFill>
                  <a:srgbClr val="1432B4"/>
                </a:solidFill>
              </a:rPr>
              <a:t>Functional Departmentalization </a:t>
            </a:r>
          </a:p>
          <a:p>
            <a:pPr lvl="1">
              <a:defRPr/>
            </a:pPr>
            <a:r>
              <a:rPr lang="en-US" sz="1900" dirty="0"/>
              <a:t>dividing an organization according to groups’ functions or activities</a:t>
            </a:r>
          </a:p>
          <a:p>
            <a:pPr>
              <a:defRPr/>
            </a:pPr>
            <a:r>
              <a:rPr lang="en-US" sz="1900" b="1" dirty="0">
                <a:solidFill>
                  <a:srgbClr val="1432B4"/>
                </a:solidFill>
              </a:rPr>
              <a:t>Product Departmentalization </a:t>
            </a:r>
          </a:p>
          <a:p>
            <a:pPr lvl="1">
              <a:defRPr/>
            </a:pPr>
            <a:r>
              <a:rPr lang="en-US" sz="1900" dirty="0"/>
              <a:t>dividing an organization according to specific products or services being </a:t>
            </a:r>
            <a:r>
              <a:rPr lang="en-US" sz="1900" dirty="0" smtClean="0"/>
              <a:t>created</a:t>
            </a:r>
          </a:p>
          <a:p>
            <a:pPr>
              <a:defRPr/>
            </a:pPr>
            <a:r>
              <a:rPr lang="en-US" sz="1900" b="1" dirty="0">
                <a:solidFill>
                  <a:srgbClr val="1432B4"/>
                </a:solidFill>
              </a:rPr>
              <a:t>Process Departmentalization </a:t>
            </a:r>
          </a:p>
          <a:p>
            <a:pPr lvl="1">
              <a:defRPr/>
            </a:pPr>
            <a:r>
              <a:rPr lang="en-US" sz="1900" dirty="0"/>
              <a:t>dividing an organization according to production processes used to create a good or </a:t>
            </a:r>
            <a:r>
              <a:rPr lang="en-US" sz="1900" dirty="0" smtClean="0"/>
              <a:t>service.</a:t>
            </a:r>
          </a:p>
          <a:p>
            <a:pPr>
              <a:defRPr/>
            </a:pPr>
            <a:r>
              <a:rPr lang="en-US" sz="1900" b="1" dirty="0">
                <a:solidFill>
                  <a:srgbClr val="1432B4"/>
                </a:solidFill>
              </a:rPr>
              <a:t>Customer Departmentalization </a:t>
            </a:r>
          </a:p>
          <a:p>
            <a:pPr lvl="1">
              <a:defRPr/>
            </a:pPr>
            <a:r>
              <a:rPr lang="en-US" sz="1900" dirty="0"/>
              <a:t>dividing an organization to offer products and meet needs for identifiable customer groups</a:t>
            </a:r>
            <a:endParaRPr lang="en-US" sz="1900" b="1" dirty="0"/>
          </a:p>
          <a:p>
            <a:pPr>
              <a:defRPr/>
            </a:pPr>
            <a:r>
              <a:rPr lang="en-US" sz="1900" b="1" dirty="0">
                <a:solidFill>
                  <a:srgbClr val="1432B4"/>
                </a:solidFill>
              </a:rPr>
              <a:t>Geographic Departmentalization </a:t>
            </a:r>
          </a:p>
          <a:p>
            <a:pPr lvl="1">
              <a:defRPr/>
            </a:pPr>
            <a:r>
              <a:rPr lang="en-US" sz="1900" dirty="0"/>
              <a:t>dividing an organization according to the areas of the country or the world served by a business</a:t>
            </a:r>
          </a:p>
          <a:p>
            <a:pPr lvl="1">
              <a:defRPr/>
            </a:pPr>
            <a:endParaRPr lang="en-US" sz="1900" dirty="0"/>
          </a:p>
          <a:p>
            <a:pPr marL="0" indent="0">
              <a:buNone/>
              <a:defRPr/>
            </a:pPr>
            <a:endParaRPr lang="en-US" sz="1900" dirty="0"/>
          </a:p>
          <a:p>
            <a:pPr lvl="1">
              <a:defRPr/>
            </a:pPr>
            <a:endParaRPr lang="en-US" sz="1900" dirty="0"/>
          </a:p>
          <a:p>
            <a:endParaRPr lang="en-US" sz="1900" b="1" dirty="0"/>
          </a:p>
        </p:txBody>
      </p:sp>
    </p:spTree>
    <p:extLst>
      <p:ext uri="{BB962C8B-B14F-4D97-AF65-F5344CB8AC3E}">
        <p14:creationId xmlns:p14="http://schemas.microsoft.com/office/powerpoint/2010/main" val="727039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15280</TotalTime>
  <Words>3398</Words>
  <Application>Microsoft Office PowerPoint</Application>
  <PresentationFormat>On-screen Show (4:3)</PresentationFormat>
  <Paragraphs>236</Paragraphs>
  <Slides>32</Slides>
  <Notes>31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32</vt:i4>
      </vt:variant>
    </vt:vector>
  </HeadingPairs>
  <TitlesOfParts>
    <vt:vector size="40" baseType="lpstr">
      <vt:lpstr>Arial</vt:lpstr>
      <vt:lpstr>Calibri</vt:lpstr>
      <vt:lpstr>HelveticaNeue-Bold</vt:lpstr>
      <vt:lpstr>HelveticaNeueLTStd-Roman</vt:lpstr>
      <vt:lpstr>Wingdings</vt:lpstr>
      <vt:lpstr>2_Office Theme</vt:lpstr>
      <vt:lpstr>3_Office Theme</vt:lpstr>
      <vt:lpstr>mgmt12e</vt:lpstr>
      <vt:lpstr>Organizing the Business</vt:lpstr>
      <vt:lpstr>PowerPoint Presentation</vt:lpstr>
      <vt:lpstr>Organizational Concepts</vt:lpstr>
      <vt:lpstr>The Organization Chart</vt:lpstr>
      <vt:lpstr>PowerPoint Presentation</vt:lpstr>
      <vt:lpstr>The Building Blocks of Organizational Structure</vt:lpstr>
      <vt:lpstr>1- Job Specialization</vt:lpstr>
      <vt:lpstr>2- Departmentalization</vt:lpstr>
      <vt:lpstr>Departmentalization (cont.)</vt:lpstr>
      <vt:lpstr>Multiple Forms of Departmentalization</vt:lpstr>
      <vt:lpstr>PowerPoint Presentation</vt:lpstr>
      <vt:lpstr>PowerPoint Presentation</vt:lpstr>
      <vt:lpstr>Distributing Authority  Flat and Tall Organizations</vt:lpstr>
      <vt:lpstr>Tall and Flat Organizations (cont.)</vt:lpstr>
      <vt:lpstr>Distributing Authority  Span of Control</vt:lpstr>
      <vt:lpstr>b. The Delegation Process</vt:lpstr>
      <vt:lpstr>Learning to Delegate Effectively</vt:lpstr>
      <vt:lpstr>c. Forms of Authority</vt:lpstr>
      <vt:lpstr>Forms of Authority (cont.)</vt:lpstr>
      <vt:lpstr>Line and Staff Organization</vt:lpstr>
      <vt:lpstr>PowerPoint Presentation</vt:lpstr>
      <vt:lpstr>Functional Structure</vt:lpstr>
      <vt:lpstr>PowerPoint Presentation</vt:lpstr>
      <vt:lpstr>PowerPoint Presentation</vt:lpstr>
      <vt:lpstr>Matrix Structure </vt:lpstr>
      <vt:lpstr>International Organizational Structures</vt:lpstr>
      <vt:lpstr>PowerPoint Presentation</vt:lpstr>
      <vt:lpstr>Organizational Design for the Twenty-first Century</vt:lpstr>
      <vt:lpstr>Organizational Design for the Twenty-first Century (cont.)</vt:lpstr>
      <vt:lpstr>PowerPoint Presentation</vt:lpstr>
      <vt:lpstr>Informal Organization and Groups</vt:lpstr>
      <vt:lpstr>Grapevine and Intrapreneuring</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Windows User</cp:lastModifiedBy>
  <cp:revision>207</cp:revision>
  <dcterms:created xsi:type="dcterms:W3CDTF">2013-10-17T14:20:40Z</dcterms:created>
  <dcterms:modified xsi:type="dcterms:W3CDTF">2016-10-22T08:35:48Z</dcterms:modified>
</cp:coreProperties>
</file>