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99" r:id="rId1"/>
    <p:sldMasterId id="2147483900" r:id="rId2"/>
    <p:sldMasterId id="2147483923" r:id="rId3"/>
  </p:sldMasterIdLst>
  <p:notesMasterIdLst>
    <p:notesMasterId r:id="rId28"/>
  </p:notesMasterIdLst>
  <p:sldIdLst>
    <p:sldId id="256" r:id="rId4"/>
    <p:sldId id="258" r:id="rId5"/>
    <p:sldId id="263" r:id="rId6"/>
    <p:sldId id="265" r:id="rId7"/>
    <p:sldId id="264" r:id="rId8"/>
    <p:sldId id="273" r:id="rId9"/>
    <p:sldId id="274" r:id="rId10"/>
    <p:sldId id="267" r:id="rId11"/>
    <p:sldId id="296" r:id="rId12"/>
    <p:sldId id="271" r:id="rId13"/>
    <p:sldId id="281" r:id="rId14"/>
    <p:sldId id="280" r:id="rId15"/>
    <p:sldId id="278" r:id="rId16"/>
    <p:sldId id="277" r:id="rId17"/>
    <p:sldId id="275" r:id="rId18"/>
    <p:sldId id="290" r:id="rId19"/>
    <p:sldId id="288" r:id="rId20"/>
    <p:sldId id="287" r:id="rId21"/>
    <p:sldId id="286" r:id="rId22"/>
    <p:sldId id="285" r:id="rId23"/>
    <p:sldId id="294" r:id="rId24"/>
    <p:sldId id="295" r:id="rId25"/>
    <p:sldId id="291" r:id="rId26"/>
    <p:sldId id="283"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3CC"/>
    <a:srgbClr val="FFFF99"/>
    <a:srgbClr val="CC0000"/>
    <a:srgbClr val="EAEAEA"/>
    <a:srgbClr val="DA2A00"/>
    <a:srgbClr val="59626F"/>
    <a:srgbClr val="75808F"/>
    <a:srgbClr val="C1C6CD"/>
    <a:srgbClr val="C4EA08"/>
    <a:srgbClr val="BBD90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282" autoAdjust="0"/>
    <p:restoredTop sz="75254" autoAdjust="0"/>
  </p:normalViewPr>
  <p:slideViewPr>
    <p:cSldViewPr>
      <p:cViewPr varScale="1">
        <p:scale>
          <a:sx n="57" d="100"/>
          <a:sy n="57" d="100"/>
        </p:scale>
        <p:origin x="-1218"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044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411EE66-6110-4C8D-AD1E-CE3B890AFD5E}" type="datetimeFigureOut">
              <a:rPr lang="en-US"/>
              <a:pPr>
                <a:defRPr/>
              </a:pPr>
              <a:t>10/14/2016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D8F19F0-E737-41DB-90AE-F9C1F395BFDE}" type="slidenum">
              <a:rPr lang="en-US"/>
              <a:pPr>
                <a:defRPr/>
              </a:pPr>
              <a:t>‹#›</a:t>
            </a:fld>
            <a:endParaRPr lang="en-US" dirty="0"/>
          </a:p>
        </p:txBody>
      </p:sp>
    </p:spTree>
    <p:extLst>
      <p:ext uri="{BB962C8B-B14F-4D97-AF65-F5344CB8AC3E}">
        <p14:creationId xmlns:p14="http://schemas.microsoft.com/office/powerpoint/2010/main" xmlns="" val="9865652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Arial" charset="0"/>
      </a:defRPr>
    </a:lvl1pPr>
    <a:lvl2pPr marL="457200" algn="l" rtl="0" fontAlgn="base">
      <a:spcBef>
        <a:spcPct val="30000"/>
      </a:spcBef>
      <a:spcAft>
        <a:spcPct val="0"/>
      </a:spcAft>
      <a:defRPr sz="1200" kern="1200">
        <a:solidFill>
          <a:schemeClr val="tx1"/>
        </a:solidFill>
        <a:latin typeface="+mn-lt"/>
        <a:ea typeface="+mn-ea"/>
        <a:cs typeface="Arial" charset="0"/>
      </a:defRPr>
    </a:lvl2pPr>
    <a:lvl3pPr marL="914400" algn="l" rtl="0" fontAlgn="base">
      <a:spcBef>
        <a:spcPct val="30000"/>
      </a:spcBef>
      <a:spcAft>
        <a:spcPct val="0"/>
      </a:spcAft>
      <a:defRPr sz="1200" kern="1200">
        <a:solidFill>
          <a:schemeClr val="tx1"/>
        </a:solidFill>
        <a:latin typeface="+mn-lt"/>
        <a:ea typeface="+mn-ea"/>
        <a:cs typeface="Arial" charset="0"/>
      </a:defRPr>
    </a:lvl3pPr>
    <a:lvl4pPr marL="1371600" algn="l" rtl="0" fontAlgn="base">
      <a:spcBef>
        <a:spcPct val="30000"/>
      </a:spcBef>
      <a:spcAft>
        <a:spcPct val="0"/>
      </a:spcAft>
      <a:defRPr sz="1200" kern="1200">
        <a:solidFill>
          <a:schemeClr val="tx1"/>
        </a:solidFill>
        <a:latin typeface="+mn-lt"/>
        <a:ea typeface="+mn-ea"/>
        <a:cs typeface="Arial" charset="0"/>
      </a:defRPr>
    </a:lvl4pPr>
    <a:lvl5pPr marL="1828800" algn="l" rtl="0" fontAlgn="base">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a:t>
            </a:fld>
            <a:endParaRPr lang="en-US" dirty="0"/>
          </a:p>
        </p:txBody>
      </p:sp>
    </p:spTree>
    <p:extLst>
      <p:ext uri="{BB962C8B-B14F-4D97-AF65-F5344CB8AC3E}">
        <p14:creationId xmlns:p14="http://schemas.microsoft.com/office/powerpoint/2010/main" xmlns="" val="7412571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In addition to fulfilling numerous roles, managers also need a number of specific skills if they are to succeed. The most fundamental management skills are </a:t>
            </a:r>
            <a:r>
              <a:rPr lang="en-US" sz="1200" b="0" i="1" u="none" strike="noStrike" kern="1200" baseline="0" dirty="0" smtClean="0">
                <a:solidFill>
                  <a:schemeClr val="tx1"/>
                </a:solidFill>
                <a:latin typeface="+mn-lt"/>
                <a:ea typeface="+mn-ea"/>
                <a:cs typeface="Arial" charset="0"/>
              </a:rPr>
              <a:t>technical</a:t>
            </a:r>
            <a:r>
              <a:rPr lang="en-US" sz="1200" b="0" i="0" u="none" strike="noStrike" kern="1200" baseline="0" dirty="0" smtClean="0">
                <a:solidFill>
                  <a:schemeClr val="tx1"/>
                </a:solidFill>
                <a:latin typeface="+mn-lt"/>
                <a:ea typeface="+mn-ea"/>
                <a:cs typeface="Arial" charset="0"/>
              </a:rPr>
              <a:t>, </a:t>
            </a:r>
            <a:r>
              <a:rPr lang="en-US" sz="1200" b="0" i="1" u="none" strike="noStrike" kern="1200" baseline="0" dirty="0" smtClean="0">
                <a:solidFill>
                  <a:schemeClr val="tx1"/>
                </a:solidFill>
                <a:latin typeface="+mn-lt"/>
                <a:ea typeface="+mn-ea"/>
                <a:cs typeface="Arial" charset="0"/>
              </a:rPr>
              <a:t>interpersonal</a:t>
            </a:r>
            <a:r>
              <a:rPr lang="en-US" sz="1200" b="0" i="0" u="none" strike="noStrike" kern="1200" baseline="0" dirty="0" smtClean="0">
                <a:solidFill>
                  <a:schemeClr val="tx1"/>
                </a:solidFill>
                <a:latin typeface="+mn-lt"/>
                <a:ea typeface="+mn-ea"/>
                <a:cs typeface="Arial" charset="0"/>
              </a:rPr>
              <a:t>, </a:t>
            </a:r>
            <a:r>
              <a:rPr lang="en-US" sz="1200" b="0" i="1" u="none" strike="noStrike" kern="1200" baseline="0" dirty="0" smtClean="0">
                <a:solidFill>
                  <a:schemeClr val="tx1"/>
                </a:solidFill>
                <a:latin typeface="+mn-lt"/>
                <a:ea typeface="+mn-ea"/>
                <a:cs typeface="Arial" charset="0"/>
              </a:rPr>
              <a:t>conceptual</a:t>
            </a:r>
            <a:r>
              <a:rPr lang="en-US" sz="1200" b="0" i="0" u="none" strike="noStrike" kern="1200" baseline="0" dirty="0" smtClean="0">
                <a:solidFill>
                  <a:schemeClr val="tx1"/>
                </a:solidFill>
                <a:latin typeface="+mn-lt"/>
                <a:ea typeface="+mn-ea"/>
                <a:cs typeface="Arial" charset="0"/>
              </a:rPr>
              <a:t>, </a:t>
            </a:r>
            <a:r>
              <a:rPr lang="en-US" sz="1200" b="0" i="1" u="none" strike="noStrike" kern="1200" baseline="0" dirty="0" smtClean="0">
                <a:solidFill>
                  <a:schemeClr val="tx1"/>
                </a:solidFill>
                <a:latin typeface="+mn-lt"/>
                <a:ea typeface="+mn-ea"/>
                <a:cs typeface="Arial" charset="0"/>
              </a:rPr>
              <a:t>diagnostic</a:t>
            </a:r>
            <a:r>
              <a:rPr lang="en-US" sz="1200" b="0" i="0" u="none" strike="noStrike" kern="1200" baseline="0" dirty="0" smtClean="0">
                <a:solidFill>
                  <a:schemeClr val="tx1"/>
                </a:solidFill>
                <a:latin typeface="+mn-lt"/>
                <a:ea typeface="+mn-ea"/>
                <a:cs typeface="Arial" charset="0"/>
              </a:rPr>
              <a:t>, </a:t>
            </a:r>
            <a:r>
              <a:rPr lang="en-US" sz="1200" b="0" i="1" u="none" strike="noStrike" kern="1200" baseline="0" dirty="0" smtClean="0">
                <a:solidFill>
                  <a:schemeClr val="tx1"/>
                </a:solidFill>
                <a:latin typeface="+mn-lt"/>
                <a:ea typeface="+mn-ea"/>
                <a:cs typeface="Arial" charset="0"/>
              </a:rPr>
              <a:t>communication</a:t>
            </a:r>
            <a:r>
              <a:rPr lang="en-US" sz="1200" b="0" i="0" u="none" strike="noStrike" kern="1200" baseline="0" dirty="0" smtClean="0">
                <a:solidFill>
                  <a:schemeClr val="tx1"/>
                </a:solidFill>
                <a:latin typeface="+mn-lt"/>
                <a:ea typeface="+mn-ea"/>
                <a:cs typeface="Arial" charset="0"/>
              </a:rPr>
              <a:t>, </a:t>
            </a:r>
            <a:r>
              <a:rPr lang="en-US" sz="1200" b="0" i="1" u="none" strike="noStrike" kern="1200" baseline="0" dirty="0" smtClean="0">
                <a:solidFill>
                  <a:schemeClr val="tx1"/>
                </a:solidFill>
                <a:latin typeface="+mn-lt"/>
                <a:ea typeface="+mn-ea"/>
                <a:cs typeface="Arial" charset="0"/>
              </a:rPr>
              <a:t>decision-making</a:t>
            </a:r>
            <a:r>
              <a:rPr lang="en-US" sz="1200" b="0" i="0" u="none" strike="noStrike" kern="1200" baseline="0" dirty="0" smtClean="0">
                <a:solidFill>
                  <a:schemeClr val="tx1"/>
                </a:solidFill>
                <a:latin typeface="+mn-lt"/>
                <a:ea typeface="+mn-ea"/>
                <a:cs typeface="Arial" charset="0"/>
              </a:rPr>
              <a:t>, and </a:t>
            </a:r>
            <a:r>
              <a:rPr lang="en-US" sz="1200" b="0" i="1" u="none" strike="noStrike" kern="1200" baseline="0" dirty="0" smtClean="0">
                <a:solidFill>
                  <a:schemeClr val="tx1"/>
                </a:solidFill>
                <a:latin typeface="+mn-lt"/>
                <a:ea typeface="+mn-ea"/>
                <a:cs typeface="Arial" charset="0"/>
              </a:rPr>
              <a:t>time  management  </a:t>
            </a:r>
            <a:r>
              <a:rPr lang="en-US" sz="1200" b="0" i="0" u="none" strike="noStrike" kern="1200" baseline="0" dirty="0" smtClean="0">
                <a:solidFill>
                  <a:schemeClr val="tx1"/>
                </a:solidFill>
                <a:latin typeface="+mn-lt"/>
                <a:ea typeface="+mn-ea"/>
                <a:cs typeface="Arial" charset="0"/>
              </a:rPr>
              <a:t>skills.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The skills needed to perform specialized tasks are called technical skills</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A programmer’s ability to write code, an animator’s ability to draw,</a:t>
            </a:r>
          </a:p>
          <a:p>
            <a:r>
              <a:rPr lang="en-US" sz="1200" b="0" i="0" u="none" strike="noStrike" kern="1200" baseline="0" dirty="0" smtClean="0">
                <a:solidFill>
                  <a:schemeClr val="tx1"/>
                </a:solidFill>
                <a:latin typeface="+mn-lt"/>
                <a:ea typeface="+mn-ea"/>
                <a:cs typeface="Arial" charset="0"/>
              </a:rPr>
              <a:t>and an accountant’s ability to audit a company’s records are all examples of technical skills.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Effective managers also generally have good human relations skills</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skills that enable them to understand and get along with other people. A manager with poor human relations skills may have trouble getting along with subordinates, cause valuable employees to quit or transfer, and contribute to poor morale.</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Conceptual skills refer to a person’s ability to think in the abstract, to diagnose and analyze different situations, and to see beyond the present situation. Conceptual skills help managers recognize new market opportunities and threats.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10</a:t>
            </a:fld>
            <a:endParaRPr lang="en-US" dirty="0"/>
          </a:p>
        </p:txBody>
      </p:sp>
    </p:spTree>
    <p:extLst>
      <p:ext uri="{BB962C8B-B14F-4D97-AF65-F5344CB8AC3E}">
        <p14:creationId xmlns:p14="http://schemas.microsoft.com/office/powerpoint/2010/main" xmlns="" val="34398583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smtClean="0"/>
              <a:t>1 </a:t>
            </a:r>
            <a:r>
              <a:rPr lang="en-US" altLang="en-US" i="1" dirty="0" smtClean="0"/>
              <a:t>Paperwork. </a:t>
            </a:r>
            <a:r>
              <a:rPr lang="en-US" altLang="en-US" dirty="0" smtClean="0"/>
              <a:t>Some managers spend too much time deciding what to do with letters and reports. Most documents of this sort are routine and can be handled quickly. Managers must learn to recognize those documents that require more attention.</a:t>
            </a:r>
          </a:p>
          <a:p>
            <a:r>
              <a:rPr lang="en-US" altLang="en-US" b="1" dirty="0" smtClean="0"/>
              <a:t>2 </a:t>
            </a:r>
            <a:r>
              <a:rPr lang="en-US" altLang="en-US" i="1" dirty="0" smtClean="0"/>
              <a:t>Telephone calls. </a:t>
            </a:r>
            <a:r>
              <a:rPr lang="en-US" altLang="en-US" dirty="0" smtClean="0"/>
              <a:t>Experts estimate that managers get interrupted by the telephone every five minutes. To manage this time more effectively, they</a:t>
            </a:r>
          </a:p>
          <a:p>
            <a:r>
              <a:rPr lang="en-US" altLang="en-US" dirty="0" smtClean="0"/>
              <a:t>suggest having an assistant screen all calls and setting aside a certain block of time each day to return the important ones. Unfortunately, the constant</a:t>
            </a:r>
            <a:r>
              <a:rPr lang="en-US" altLang="en-US" baseline="0" dirty="0" smtClean="0"/>
              <a:t> </a:t>
            </a:r>
            <a:r>
              <a:rPr lang="en-US" altLang="en-US" dirty="0" smtClean="0"/>
              <a:t>use of cell phones seems to be making this problem even worse for many managers.</a:t>
            </a:r>
          </a:p>
          <a:p>
            <a:r>
              <a:rPr lang="en-US" altLang="en-US" b="1" dirty="0" smtClean="0"/>
              <a:t>3 </a:t>
            </a:r>
            <a:r>
              <a:rPr lang="en-US" altLang="en-US" i="1" dirty="0" smtClean="0"/>
              <a:t>Meetings. </a:t>
            </a:r>
            <a:r>
              <a:rPr lang="en-US" altLang="en-US" dirty="0" smtClean="0"/>
              <a:t>Many managers spend as much as four hours a day in meetings. To help keep this time productive, the person handling the meeting should specify a clear agenda, start on time, keep everyone focused on the agenda, and end on time.</a:t>
            </a:r>
          </a:p>
          <a:p>
            <a:r>
              <a:rPr lang="en-US" altLang="en-US" b="1" dirty="0" smtClean="0"/>
              <a:t>4 </a:t>
            </a:r>
            <a:r>
              <a:rPr lang="en-US" altLang="en-US" i="1" dirty="0" smtClean="0"/>
              <a:t>E-mail. </a:t>
            </a:r>
            <a:r>
              <a:rPr lang="en-US" altLang="en-US" dirty="0" smtClean="0"/>
              <a:t>Increasingly, managers are relying heavily on e-mail and other forms of electronic communication. Time is wasted when managers have to sort through spam and a variety of electronic folders, in-boxes, and archives.</a:t>
            </a:r>
          </a:p>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11</a:t>
            </a:fld>
            <a:endParaRPr lang="en-US" dirty="0"/>
          </a:p>
        </p:txBody>
      </p:sp>
    </p:spTree>
    <p:extLst>
      <p:ext uri="{BB962C8B-B14F-4D97-AF65-F5344CB8AC3E}">
        <p14:creationId xmlns:p14="http://schemas.microsoft.com/office/powerpoint/2010/main" xmlns="" val="34398583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Tomorrow’s managers must equip themselves with the special tools, techniques, and skills needed to compete in a global environment. They will need to understand foreign markets, cultural differences, and the motives and practices of foreign rivals. They also need to understand how to collaborate with others around the world on a real-time basis.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12</a:t>
            </a:fld>
            <a:endParaRPr lang="en-US" dirty="0"/>
          </a:p>
        </p:txBody>
      </p:sp>
    </p:spTree>
    <p:extLst>
      <p:ext uri="{BB962C8B-B14F-4D97-AF65-F5344CB8AC3E}">
        <p14:creationId xmlns:p14="http://schemas.microsoft.com/office/powerpoint/2010/main" xmlns="" val="34398583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Strategic management is the process of helping an organization maintain an effective alignment with its environment. For instance, if a firm’s business environment is heading toward fiercer competition, the business may need to start cutting its costs and developing more products and services before the competition really starts to heat up. Likewise, if an industry is globalizing, a firm’s managers may need to start entering new markets and developing international partnerships during the early stages of globalization rather than waiting for its full effects.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13</a:t>
            </a:fld>
            <a:endParaRPr lang="en-US" dirty="0"/>
          </a:p>
        </p:txBody>
      </p:sp>
    </p:spTree>
    <p:extLst>
      <p:ext uri="{BB962C8B-B14F-4D97-AF65-F5344CB8AC3E}">
        <p14:creationId xmlns:p14="http://schemas.microsoft.com/office/powerpoint/2010/main" xmlns="" val="34398583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Goals are performance targets, the means by which organizations and their managers measure success or failure at every level.</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14</a:t>
            </a:fld>
            <a:endParaRPr lang="en-US" dirty="0"/>
          </a:p>
        </p:txBody>
      </p:sp>
    </p:spTree>
    <p:extLst>
      <p:ext uri="{BB962C8B-B14F-4D97-AF65-F5344CB8AC3E}">
        <p14:creationId xmlns:p14="http://schemas.microsoft.com/office/powerpoint/2010/main" xmlns="" val="34398583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Many enterprises also have missions and mission statements</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statements of how they will achieve their purposes in the environments in which they conduct their businesses.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15</a:t>
            </a:fld>
            <a:endParaRPr lang="en-US" dirty="0"/>
          </a:p>
        </p:txBody>
      </p:sp>
    </p:spTree>
    <p:extLst>
      <p:ext uri="{BB962C8B-B14F-4D97-AF65-F5344CB8AC3E}">
        <p14:creationId xmlns:p14="http://schemas.microsoft.com/office/powerpoint/2010/main" xmlns="" val="34398583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purpose of corporate strategy is to determine what business or businesses a company will own and operate. Some corporations own and operate only a single business.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When a corporation owns and operates multiple businesses, it must develop strategies for each one. Business (or competitive) strategy</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then, takes place at the level of the business unit or product line and focuses on improving the company’s competitive position.</a:t>
            </a:r>
            <a:br>
              <a:rPr lang="en-US" sz="1200" b="0" i="0" u="none" strike="noStrike" kern="1200" baseline="0" dirty="0" smtClean="0">
                <a:solidFill>
                  <a:schemeClr val="tx1"/>
                </a:solidFill>
                <a:latin typeface="+mn-lt"/>
                <a:ea typeface="+mn-ea"/>
                <a:cs typeface="Arial" charset="0"/>
              </a:rPr>
            </a:b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16</a:t>
            </a:fld>
            <a:endParaRPr lang="en-US" dirty="0"/>
          </a:p>
        </p:txBody>
      </p:sp>
    </p:spTree>
    <p:extLst>
      <p:ext uri="{BB962C8B-B14F-4D97-AF65-F5344CB8AC3E}">
        <p14:creationId xmlns:p14="http://schemas.microsoft.com/office/powerpoint/2010/main" xmlns="" val="34398583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As shown in Figure 5.2, the three types of strategy that are usually considered by a company are </a:t>
            </a:r>
            <a:r>
              <a:rPr lang="en-US" altLang="en-US" i="1" dirty="0" smtClean="0"/>
              <a:t>corporate strategy</a:t>
            </a:r>
            <a:r>
              <a:rPr lang="en-US" altLang="en-US" dirty="0" smtClean="0"/>
              <a:t>, </a:t>
            </a:r>
            <a:r>
              <a:rPr lang="en-US" altLang="en-US" i="1" dirty="0" smtClean="0"/>
              <a:t>business (</a:t>
            </a:r>
            <a:r>
              <a:rPr lang="en-US" altLang="en-US" dirty="0" smtClean="0"/>
              <a:t>or </a:t>
            </a:r>
            <a:r>
              <a:rPr lang="en-US" altLang="en-US" i="1" dirty="0" smtClean="0"/>
              <a:t>competitive) strategy</a:t>
            </a:r>
            <a:r>
              <a:rPr lang="en-US" altLang="en-US" dirty="0" smtClean="0"/>
              <a:t>, and </a:t>
            </a:r>
            <a:r>
              <a:rPr lang="en-US" altLang="en-US" i="1" dirty="0" smtClean="0"/>
              <a:t>functional strategy.</a:t>
            </a:r>
            <a:endParaRPr lang="en-US" altLang="en-US" dirty="0" smtClean="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17</a:t>
            </a:fld>
            <a:endParaRPr lang="en-US" dirty="0"/>
          </a:p>
        </p:txBody>
      </p:sp>
    </p:spTree>
    <p:extLst>
      <p:ext uri="{BB962C8B-B14F-4D97-AF65-F5344CB8AC3E}">
        <p14:creationId xmlns:p14="http://schemas.microsoft.com/office/powerpoint/2010/main" xmlns="" val="34398583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18</a:t>
            </a:fld>
            <a:endParaRPr lang="en-US" dirty="0"/>
          </a:p>
        </p:txBody>
      </p:sp>
    </p:spTree>
    <p:extLst>
      <p:ext uri="{BB962C8B-B14F-4D97-AF65-F5344CB8AC3E}">
        <p14:creationId xmlns:p14="http://schemas.microsoft.com/office/powerpoint/2010/main" xmlns="" val="34398583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Strategy formulation involves the three basic steps summarized in Figure 5.3</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19</a:t>
            </a:fld>
            <a:endParaRPr lang="en-US" dirty="0"/>
          </a:p>
        </p:txBody>
      </p:sp>
    </p:spTree>
    <p:extLst>
      <p:ext uri="{BB962C8B-B14F-4D97-AF65-F5344CB8AC3E}">
        <p14:creationId xmlns:p14="http://schemas.microsoft.com/office/powerpoint/2010/main" xmlns="" val="3439858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a:t>
            </a:fld>
            <a:endParaRPr lang="en-US" dirty="0"/>
          </a:p>
        </p:txBody>
      </p:sp>
    </p:spTree>
    <p:extLst>
      <p:ext uri="{BB962C8B-B14F-4D97-AF65-F5344CB8AC3E}">
        <p14:creationId xmlns:p14="http://schemas.microsoft.com/office/powerpoint/2010/main" xmlns="" val="9536581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After strategic goals have been established, managers usually attempt to assess both their organization and its environment. A common framework</a:t>
            </a:r>
          </a:p>
          <a:p>
            <a:r>
              <a:rPr lang="en-US" sz="1200" b="0" i="0" u="none" strike="noStrike" kern="1200" baseline="0" dirty="0" smtClean="0">
                <a:solidFill>
                  <a:schemeClr val="tx1"/>
                </a:solidFill>
                <a:latin typeface="+mn-lt"/>
                <a:ea typeface="+mn-ea"/>
                <a:cs typeface="Arial" charset="0"/>
              </a:rPr>
              <a:t>for this assessment is called a SWOT analysis</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This process involves assessing organizational strengths and weaknesses (the </a:t>
            </a:r>
            <a:r>
              <a:rPr lang="en-US" sz="1200" b="1" i="0" u="none" strike="noStrike" kern="1200" baseline="0" dirty="0" smtClean="0">
                <a:solidFill>
                  <a:schemeClr val="tx1"/>
                </a:solidFill>
                <a:latin typeface="+mn-lt"/>
                <a:ea typeface="+mn-ea"/>
                <a:cs typeface="Arial" charset="0"/>
              </a:rPr>
              <a:t>S </a:t>
            </a:r>
            <a:r>
              <a:rPr lang="en-US" sz="1200" b="0" i="0" u="none" strike="noStrike" kern="1200" baseline="0" dirty="0" smtClean="0">
                <a:solidFill>
                  <a:schemeClr val="tx1"/>
                </a:solidFill>
                <a:latin typeface="+mn-lt"/>
                <a:ea typeface="+mn-ea"/>
                <a:cs typeface="Arial" charset="0"/>
              </a:rPr>
              <a:t>and </a:t>
            </a:r>
            <a:r>
              <a:rPr lang="en-US" sz="1200" b="1" i="0" u="none" strike="noStrike" kern="1200" baseline="0" dirty="0" smtClean="0">
                <a:solidFill>
                  <a:schemeClr val="tx1"/>
                </a:solidFill>
                <a:latin typeface="+mn-lt"/>
                <a:ea typeface="+mn-ea"/>
                <a:cs typeface="Arial" charset="0"/>
              </a:rPr>
              <a:t>W</a:t>
            </a:r>
            <a:r>
              <a:rPr lang="en-US" sz="1200" b="0" i="0" u="none" strike="noStrike" kern="1200" baseline="0" dirty="0" smtClean="0">
                <a:solidFill>
                  <a:schemeClr val="tx1"/>
                </a:solidFill>
                <a:latin typeface="+mn-lt"/>
                <a:ea typeface="+mn-ea"/>
                <a:cs typeface="Arial" charset="0"/>
              </a:rPr>
              <a:t>) and environmental opportunities and threats (the </a:t>
            </a:r>
            <a:r>
              <a:rPr lang="en-US" sz="1200" b="1" i="0" u="none" strike="noStrike" kern="1200" baseline="0" dirty="0" smtClean="0">
                <a:solidFill>
                  <a:schemeClr val="tx1"/>
                </a:solidFill>
                <a:latin typeface="+mn-lt"/>
                <a:ea typeface="+mn-ea"/>
                <a:cs typeface="Arial" charset="0"/>
              </a:rPr>
              <a:t>O </a:t>
            </a:r>
            <a:r>
              <a:rPr lang="en-US" sz="1200" b="0" i="0" u="none" strike="noStrike" kern="1200" baseline="0" dirty="0" smtClean="0">
                <a:solidFill>
                  <a:schemeClr val="tx1"/>
                </a:solidFill>
                <a:latin typeface="+mn-lt"/>
                <a:ea typeface="+mn-ea"/>
                <a:cs typeface="Arial" charset="0"/>
              </a:rPr>
              <a:t>and </a:t>
            </a:r>
            <a:r>
              <a:rPr lang="en-US" sz="1200" b="1" i="0" u="none" strike="noStrike" kern="1200" baseline="0" dirty="0" smtClean="0">
                <a:solidFill>
                  <a:schemeClr val="tx1"/>
                </a:solidFill>
                <a:latin typeface="+mn-lt"/>
                <a:ea typeface="+mn-ea"/>
                <a:cs typeface="Arial" charset="0"/>
              </a:rPr>
              <a:t>T</a:t>
            </a:r>
            <a:r>
              <a:rPr lang="en-US" sz="1200" b="0" i="0" u="none" strike="noStrike" kern="1200" baseline="0" dirty="0" smtClean="0">
                <a:solidFill>
                  <a:schemeClr val="tx1"/>
                </a:solidFill>
                <a:latin typeface="+mn-lt"/>
                <a:ea typeface="+mn-ea"/>
                <a:cs typeface="Arial" charset="0"/>
              </a:rPr>
              <a:t>). In formulating strategy, managers attempt to capitalize on organizational strengths and take advantage of environmental opportunities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20</a:t>
            </a:fld>
            <a:endParaRPr lang="en-US" dirty="0"/>
          </a:p>
        </p:txBody>
      </p:sp>
    </p:spTree>
    <p:extLst>
      <p:ext uri="{BB962C8B-B14F-4D97-AF65-F5344CB8AC3E}">
        <p14:creationId xmlns:p14="http://schemas.microsoft.com/office/powerpoint/2010/main" xmlns="" val="34398583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The final step in formulating strategy is translating the strategy into more operational language. This process generally involves the creation of actual plans.</a:t>
            </a:r>
          </a:p>
          <a:p>
            <a:r>
              <a:rPr lang="en-US" sz="1200" b="0" i="0" u="none" strike="noStrike" kern="1200" baseline="0" dirty="0" smtClean="0">
                <a:solidFill>
                  <a:schemeClr val="tx1"/>
                </a:solidFill>
                <a:latin typeface="+mn-lt"/>
                <a:ea typeface="+mn-ea"/>
                <a:cs typeface="Arial" charset="0"/>
              </a:rPr>
              <a:t>Plans can be viewed on three levels: </a:t>
            </a:r>
            <a:r>
              <a:rPr lang="en-US" sz="1200" b="0" i="1" u="none" strike="noStrike" kern="1200" baseline="0" dirty="0" smtClean="0">
                <a:solidFill>
                  <a:schemeClr val="tx1"/>
                </a:solidFill>
                <a:latin typeface="+mn-lt"/>
                <a:ea typeface="+mn-ea"/>
                <a:cs typeface="Arial" charset="0"/>
              </a:rPr>
              <a:t>strategic</a:t>
            </a:r>
            <a:r>
              <a:rPr lang="en-US" sz="1200" b="0" i="0" u="none" strike="noStrike" kern="1200" baseline="0" dirty="0" smtClean="0">
                <a:solidFill>
                  <a:schemeClr val="tx1"/>
                </a:solidFill>
                <a:latin typeface="+mn-lt"/>
                <a:ea typeface="+mn-ea"/>
                <a:cs typeface="Arial" charset="0"/>
              </a:rPr>
              <a:t>, </a:t>
            </a:r>
            <a:r>
              <a:rPr lang="en-US" sz="1200" b="0" i="1" u="none" strike="noStrike" kern="1200" baseline="0" dirty="0" smtClean="0">
                <a:solidFill>
                  <a:schemeClr val="tx1"/>
                </a:solidFill>
                <a:latin typeface="+mn-lt"/>
                <a:ea typeface="+mn-ea"/>
                <a:cs typeface="Arial" charset="0"/>
              </a:rPr>
              <a:t>tactical</a:t>
            </a:r>
            <a:r>
              <a:rPr lang="en-US" sz="1200" b="0" i="0" u="none" strike="noStrike" kern="1200" baseline="0" dirty="0" smtClean="0">
                <a:solidFill>
                  <a:schemeClr val="tx1"/>
                </a:solidFill>
                <a:latin typeface="+mn-lt"/>
                <a:ea typeface="+mn-ea"/>
                <a:cs typeface="Arial" charset="0"/>
              </a:rPr>
              <a:t>, and </a:t>
            </a:r>
            <a:r>
              <a:rPr lang="en-US" sz="1200" b="0" i="1" u="none" strike="noStrike" kern="1200" baseline="0" dirty="0" smtClean="0">
                <a:solidFill>
                  <a:schemeClr val="tx1"/>
                </a:solidFill>
                <a:latin typeface="+mn-lt"/>
                <a:ea typeface="+mn-ea"/>
                <a:cs typeface="Arial" charset="0"/>
              </a:rPr>
              <a:t>operational</a:t>
            </a:r>
            <a:r>
              <a:rPr lang="en-US" sz="1200" b="0" i="0" u="none" strike="noStrike" kern="1200" baseline="0" dirty="0" smtClean="0">
                <a:solidFill>
                  <a:schemeClr val="tx1"/>
                </a:solidFill>
                <a:latin typeface="+mn-lt"/>
                <a:ea typeface="+mn-ea"/>
                <a:cs typeface="Arial" charset="0"/>
              </a:rPr>
              <a:t>. Managerial responsibilities are defined at each level. The levels constitute a hierarchy because</a:t>
            </a:r>
          </a:p>
          <a:p>
            <a:r>
              <a:rPr lang="en-US" sz="1200" b="0" i="0" u="none" strike="noStrike" kern="1200" baseline="0" dirty="0" smtClean="0">
                <a:solidFill>
                  <a:schemeClr val="tx1"/>
                </a:solidFill>
                <a:latin typeface="+mn-lt"/>
                <a:ea typeface="+mn-ea"/>
                <a:cs typeface="Arial" charset="0"/>
              </a:rPr>
              <a:t>implementing plans is practical only when there is a logical flow from one level to the next.</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21</a:t>
            </a:fld>
            <a:endParaRPr lang="en-US" dirty="0"/>
          </a:p>
        </p:txBody>
      </p:sp>
    </p:spTree>
    <p:extLst>
      <p:ext uri="{BB962C8B-B14F-4D97-AF65-F5344CB8AC3E}">
        <p14:creationId xmlns:p14="http://schemas.microsoft.com/office/powerpoint/2010/main" xmlns="" val="34398583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22</a:t>
            </a:fld>
            <a:endParaRPr lang="en-US" dirty="0"/>
          </a:p>
        </p:txBody>
      </p:sp>
    </p:spTree>
    <p:extLst>
      <p:ext uri="{BB962C8B-B14F-4D97-AF65-F5344CB8AC3E}">
        <p14:creationId xmlns:p14="http://schemas.microsoft.com/office/powerpoint/2010/main" xmlns="" val="5684921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Every organization—big or small, more successful or less successful—has an unmistakable “feel” to it. Just as every individual has a unique personality, every company has a unique identity or a corporate culture</a:t>
            </a:r>
            <a:r>
              <a:rPr lang="en-US" sz="1200" b="1" i="0" u="none" strike="noStrike" kern="1200" baseline="0" dirty="0" smtClean="0">
                <a:solidFill>
                  <a:schemeClr val="tx1"/>
                </a:solidFill>
                <a:latin typeface="+mn-lt"/>
                <a:ea typeface="+mn-ea"/>
                <a:cs typeface="Arial" charset="0"/>
              </a:rPr>
              <a:t>, </a:t>
            </a:r>
            <a:r>
              <a:rPr lang="en-US" sz="1200" b="0" i="0" u="none" strike="noStrike" kern="1200" baseline="0" dirty="0" smtClean="0">
                <a:solidFill>
                  <a:schemeClr val="tx1"/>
                </a:solidFill>
                <a:latin typeface="+mn-lt"/>
                <a:ea typeface="+mn-ea"/>
                <a:cs typeface="Arial" charset="0"/>
              </a:rPr>
              <a:t>the shared experiences, stories, beliefs, and norms that characterize an organization. This culture helps define the work and business climate that exists in an organization.</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23</a:t>
            </a:fld>
            <a:endParaRPr lang="en-US" dirty="0"/>
          </a:p>
        </p:txBody>
      </p:sp>
    </p:spTree>
    <p:extLst>
      <p:ext uri="{BB962C8B-B14F-4D97-AF65-F5344CB8AC3E}">
        <p14:creationId xmlns:p14="http://schemas.microsoft.com/office/powerpoint/2010/main" xmlns="" val="34398583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smtClean="0"/>
              <a:t>1 </a:t>
            </a:r>
            <a:r>
              <a:rPr lang="en-US" altLang="en-US" i="1" dirty="0" smtClean="0"/>
              <a:t>At the highest level, analysis of the company’s environment highlights extensive change as the most effective response to its problems. </a:t>
            </a:r>
            <a:r>
              <a:rPr lang="en-US" altLang="en-US" dirty="0" smtClean="0"/>
              <a:t>This period is typically characterized by conflict and resistance.</a:t>
            </a:r>
          </a:p>
          <a:p>
            <a:r>
              <a:rPr lang="en-US" altLang="en-US" b="1" dirty="0" smtClean="0"/>
              <a:t>2 </a:t>
            </a:r>
            <a:r>
              <a:rPr lang="en-US" altLang="en-US" i="1" dirty="0" smtClean="0"/>
              <a:t>Top management begins to formulate a vision of a new company. </a:t>
            </a:r>
            <a:r>
              <a:rPr lang="en-US" altLang="en-US" dirty="0" smtClean="0"/>
              <a:t>Whatever that vision, it must include renewed focus on the activities of competitors and the needs of customers.</a:t>
            </a:r>
          </a:p>
          <a:p>
            <a:r>
              <a:rPr lang="en-US" altLang="en-US" b="1" dirty="0" smtClean="0"/>
              <a:t>3 </a:t>
            </a:r>
            <a:r>
              <a:rPr lang="en-US" altLang="en-US" i="1" dirty="0" smtClean="0"/>
              <a:t>The firm sets up new systems for appraising and compensating employees who enforce the firm’s new values. </a:t>
            </a:r>
            <a:r>
              <a:rPr lang="en-US" altLang="en-US" dirty="0" smtClean="0"/>
              <a:t>The purpose is to give the new culture solid shape from within the firm.</a:t>
            </a:r>
          </a:p>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24</a:t>
            </a:fld>
            <a:endParaRPr lang="en-US" dirty="0"/>
          </a:p>
        </p:txBody>
      </p:sp>
    </p:spTree>
    <p:extLst>
      <p:ext uri="{BB962C8B-B14F-4D97-AF65-F5344CB8AC3E}">
        <p14:creationId xmlns:p14="http://schemas.microsoft.com/office/powerpoint/2010/main" xmlns="" val="34398583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All corporations depend on effective management. Whether they run a multibillion-dollar business such as Google or a small local fashion boutique, managers perform many of the same functions and have many of the same responsibilities. These include analyzing their competitive environments and planning, organizing, directing, and controlling day-to-day operations of their business.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Management itself is the process of planning, organizing, leading, and controlling an organization’s financial, physical, human, and information resources to achieve its goals.</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3</a:t>
            </a:fld>
            <a:endParaRPr lang="en-US" dirty="0"/>
          </a:p>
        </p:txBody>
      </p:sp>
    </p:spTree>
    <p:extLst>
      <p:ext uri="{BB962C8B-B14F-4D97-AF65-F5344CB8AC3E}">
        <p14:creationId xmlns:p14="http://schemas.microsoft.com/office/powerpoint/2010/main" xmlns="" val="34398583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Determining what the organization needs to do and how best to get it done requires </a:t>
            </a:r>
            <a:r>
              <a:rPr lang="en-US" sz="1200" b="0" i="1" u="none" strike="noStrike" kern="1200" baseline="0" dirty="0" smtClean="0">
                <a:solidFill>
                  <a:schemeClr val="tx1"/>
                </a:solidFill>
                <a:latin typeface="+mn-lt"/>
                <a:ea typeface="+mn-ea"/>
                <a:cs typeface="Arial" charset="0"/>
              </a:rPr>
              <a:t>planning</a:t>
            </a:r>
            <a:r>
              <a:rPr lang="en-US" sz="1200" b="0" i="0" u="none" strike="noStrike" kern="1200" baseline="0" dirty="0" smtClean="0">
                <a:solidFill>
                  <a:schemeClr val="tx1"/>
                </a:solidFill>
                <a:latin typeface="+mn-lt"/>
                <a:ea typeface="+mn-ea"/>
                <a:cs typeface="Arial" charset="0"/>
              </a:rPr>
              <a:t>. Planning has three main components. It begins when</a:t>
            </a:r>
          </a:p>
          <a:p>
            <a:r>
              <a:rPr lang="en-US" sz="1200" b="0" i="0" u="none" strike="noStrike" kern="1200" baseline="0" dirty="0" smtClean="0">
                <a:solidFill>
                  <a:schemeClr val="tx1"/>
                </a:solidFill>
                <a:latin typeface="+mn-lt"/>
                <a:ea typeface="+mn-ea"/>
                <a:cs typeface="Arial" charset="0"/>
              </a:rPr>
              <a:t>managers determine the firm’s goals. Next, they develop a comprehensive </a:t>
            </a:r>
            <a:r>
              <a:rPr lang="en-US" sz="1200" b="0" i="1" u="none" strike="noStrike" kern="1200" baseline="0" dirty="0" smtClean="0">
                <a:solidFill>
                  <a:schemeClr val="tx1"/>
                </a:solidFill>
                <a:latin typeface="+mn-lt"/>
                <a:ea typeface="+mn-ea"/>
                <a:cs typeface="Arial" charset="0"/>
              </a:rPr>
              <a:t>strategy </a:t>
            </a:r>
            <a:r>
              <a:rPr lang="en-US" sz="1200" b="0" i="0" u="none" strike="noStrike" kern="1200" baseline="0" dirty="0" smtClean="0">
                <a:solidFill>
                  <a:schemeClr val="tx1"/>
                </a:solidFill>
                <a:latin typeface="+mn-lt"/>
                <a:ea typeface="+mn-ea"/>
                <a:cs typeface="Arial" charset="0"/>
              </a:rPr>
              <a:t>for achieving those goals. After a strategy is developed, they design </a:t>
            </a:r>
            <a:r>
              <a:rPr lang="en-US" sz="1200" b="0" i="1" u="none" strike="noStrike" kern="1200" baseline="0" dirty="0" smtClean="0">
                <a:solidFill>
                  <a:schemeClr val="tx1"/>
                </a:solidFill>
                <a:latin typeface="+mn-lt"/>
                <a:ea typeface="+mn-ea"/>
                <a:cs typeface="Arial" charset="0"/>
              </a:rPr>
              <a:t>tactical and operational plans </a:t>
            </a:r>
            <a:r>
              <a:rPr lang="en-US" sz="1200" b="0" i="0" u="none" strike="noStrike" kern="1200" baseline="0" dirty="0" smtClean="0">
                <a:solidFill>
                  <a:schemeClr val="tx1"/>
                </a:solidFill>
                <a:latin typeface="+mn-lt"/>
                <a:ea typeface="+mn-ea"/>
                <a:cs typeface="Arial" charset="0"/>
              </a:rPr>
              <a:t>for implementing the strategy.</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Managers must also organize people and resources. For example, some businesses prepare charts that diagram the various jobs within the company</a:t>
            </a:r>
          </a:p>
          <a:p>
            <a:r>
              <a:rPr lang="en-US" sz="1200" b="0" i="0" u="none" strike="noStrike" kern="1200" baseline="0" dirty="0" smtClean="0">
                <a:solidFill>
                  <a:schemeClr val="tx1"/>
                </a:solidFill>
                <a:latin typeface="+mn-lt"/>
                <a:ea typeface="+mn-ea"/>
                <a:cs typeface="Arial" charset="0"/>
              </a:rPr>
              <a:t>and how those jobs relate to one another. These </a:t>
            </a:r>
            <a:r>
              <a:rPr lang="en-US" sz="1200" b="0" i="1" u="none" strike="noStrike" kern="1200" baseline="0" dirty="0" smtClean="0">
                <a:solidFill>
                  <a:schemeClr val="tx1"/>
                </a:solidFill>
                <a:latin typeface="+mn-lt"/>
                <a:ea typeface="+mn-ea"/>
                <a:cs typeface="Arial" charset="0"/>
              </a:rPr>
              <a:t>organization charts </a:t>
            </a:r>
            <a:r>
              <a:rPr lang="en-US" sz="1200" b="0" i="0" u="none" strike="noStrike" kern="1200" baseline="0" dirty="0" smtClean="0">
                <a:solidFill>
                  <a:schemeClr val="tx1"/>
                </a:solidFill>
                <a:latin typeface="+mn-lt"/>
                <a:ea typeface="+mn-ea"/>
                <a:cs typeface="Arial" charset="0"/>
              </a:rPr>
              <a:t>help everyone understand roles and reporting relationships, key parts of the organizing function.</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4</a:t>
            </a:fld>
            <a:endParaRPr lang="en-US" dirty="0"/>
          </a:p>
        </p:txBody>
      </p:sp>
    </p:spTree>
    <p:extLst>
      <p:ext uri="{BB962C8B-B14F-4D97-AF65-F5344CB8AC3E}">
        <p14:creationId xmlns:p14="http://schemas.microsoft.com/office/powerpoint/2010/main" xmlns="" val="3439858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dirty="0" smtClean="0"/>
              <a:t>Figure 5.1 illustrates the control process that begins when management establishes standards, often for financial performance.</a:t>
            </a:r>
          </a:p>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5</a:t>
            </a:fld>
            <a:endParaRPr lang="en-US" dirty="0"/>
          </a:p>
        </p:txBody>
      </p:sp>
    </p:spTree>
    <p:extLst>
      <p:ext uri="{BB962C8B-B14F-4D97-AF65-F5344CB8AC3E}">
        <p14:creationId xmlns:p14="http://schemas.microsoft.com/office/powerpoint/2010/main" xmlns="" val="3439858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The three basic levels of management are </a:t>
            </a:r>
            <a:r>
              <a:rPr lang="en-US" altLang="en-US" i="1" dirty="0" smtClean="0"/>
              <a:t>top, middle, and first-line management. </a:t>
            </a:r>
            <a:r>
              <a:rPr lang="en-US" altLang="en-US" dirty="0" smtClean="0"/>
              <a:t>As summarized in Table 5.1, most firms have more middle managers than top managers and more first-line managers than middle managers. Both the power of managers and the complexity of their duties increase as they move up the ladder.</a:t>
            </a:r>
          </a:p>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6</a:t>
            </a:fld>
            <a:endParaRPr lang="en-US" dirty="0"/>
          </a:p>
        </p:txBody>
      </p:sp>
    </p:spTree>
    <p:extLst>
      <p:ext uri="{BB962C8B-B14F-4D97-AF65-F5344CB8AC3E}">
        <p14:creationId xmlns:p14="http://schemas.microsoft.com/office/powerpoint/2010/main" xmlns="" val="34398583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Most companies have </a:t>
            </a:r>
            <a:r>
              <a:rPr lang="en-US" sz="1200" b="0" i="1" u="none" strike="noStrike" kern="1200" baseline="0" dirty="0" smtClean="0">
                <a:solidFill>
                  <a:schemeClr val="tx1"/>
                </a:solidFill>
                <a:latin typeface="+mn-lt"/>
                <a:ea typeface="+mn-ea"/>
                <a:cs typeface="Arial" charset="0"/>
              </a:rPr>
              <a:t>human resource managers </a:t>
            </a:r>
            <a:r>
              <a:rPr lang="en-US" sz="1200" b="0" i="0" u="none" strike="noStrike" kern="1200" baseline="0" dirty="0" smtClean="0">
                <a:solidFill>
                  <a:schemeClr val="tx1"/>
                </a:solidFill>
                <a:latin typeface="+mn-lt"/>
                <a:ea typeface="+mn-ea"/>
                <a:cs typeface="Arial" charset="0"/>
              </a:rPr>
              <a:t>who hire and train employees, evaluate performance, and determine compensation. At large firms, separate departments deal with recruiting and hiring, wage and salary levels, and labor relations.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The term </a:t>
            </a:r>
            <a:r>
              <a:rPr lang="en-US" sz="1200" b="0" i="1" u="none" strike="noStrike" kern="1200" baseline="0" dirty="0" smtClean="0">
                <a:solidFill>
                  <a:schemeClr val="tx1"/>
                </a:solidFill>
                <a:latin typeface="+mn-lt"/>
                <a:ea typeface="+mn-ea"/>
                <a:cs typeface="Arial" charset="0"/>
              </a:rPr>
              <a:t>operations re</a:t>
            </a:r>
            <a:r>
              <a:rPr lang="en-US" sz="1200" b="0" i="0" u="none" strike="noStrike" kern="1200" baseline="0" dirty="0" smtClean="0">
                <a:solidFill>
                  <a:schemeClr val="tx1"/>
                </a:solidFill>
                <a:latin typeface="+mn-lt"/>
                <a:ea typeface="+mn-ea"/>
                <a:cs typeface="Arial" charset="0"/>
              </a:rPr>
              <a:t>fers to the systems by which a firm produces goods and services. Among other duties, </a:t>
            </a:r>
            <a:r>
              <a:rPr lang="en-US" sz="1200" b="0" i="1" u="none" strike="noStrike" kern="1200" baseline="0" dirty="0" smtClean="0">
                <a:solidFill>
                  <a:schemeClr val="tx1"/>
                </a:solidFill>
                <a:latin typeface="+mn-lt"/>
                <a:ea typeface="+mn-ea"/>
                <a:cs typeface="Arial" charset="0"/>
              </a:rPr>
              <a:t>operations managers </a:t>
            </a:r>
            <a:r>
              <a:rPr lang="en-US" sz="1200" b="0" i="0" u="none" strike="noStrike" kern="1200" baseline="0" dirty="0" smtClean="0">
                <a:solidFill>
                  <a:schemeClr val="tx1"/>
                </a:solidFill>
                <a:latin typeface="+mn-lt"/>
                <a:ea typeface="+mn-ea"/>
                <a:cs typeface="Arial" charset="0"/>
              </a:rPr>
              <a:t>are responsible for production, inventory, and quality control. Manufacturing companies such as Texas Instruments, Ford, and Caterpillar have a strong need for operations managers at many levels.</a:t>
            </a:r>
          </a:p>
          <a:p>
            <a:endParaRPr lang="en-US" sz="1200" b="0" i="0" u="none" strike="noStrike" kern="1200" baseline="0" dirty="0" smtClean="0">
              <a:solidFill>
                <a:schemeClr val="tx1"/>
              </a:solidFill>
              <a:latin typeface="+mn-lt"/>
              <a:ea typeface="+mn-ea"/>
              <a:cs typeface="Arial" charset="0"/>
            </a:endParaRPr>
          </a:p>
          <a:p>
            <a:r>
              <a:rPr lang="en-US" sz="1200" b="0" i="0" u="none" strike="noStrike" kern="1200" baseline="0" dirty="0" smtClean="0">
                <a:solidFill>
                  <a:schemeClr val="tx1"/>
                </a:solidFill>
                <a:latin typeface="+mn-lt"/>
                <a:ea typeface="+mn-ea"/>
                <a:cs typeface="Arial" charset="0"/>
              </a:rPr>
              <a:t>Marketing encompasses the development, pricing, promotion, and distribution of goods and services. </a:t>
            </a:r>
            <a:r>
              <a:rPr lang="en-US" sz="1200" b="0" i="1" u="none" strike="noStrike" kern="1200" baseline="0" dirty="0" smtClean="0">
                <a:solidFill>
                  <a:schemeClr val="tx1"/>
                </a:solidFill>
                <a:latin typeface="+mn-lt"/>
                <a:ea typeface="+mn-ea"/>
                <a:cs typeface="Arial" charset="0"/>
              </a:rPr>
              <a:t>Marketing managers </a:t>
            </a:r>
            <a:r>
              <a:rPr lang="en-US" sz="1200" b="0" i="0" u="none" strike="noStrike" kern="1200" baseline="0" dirty="0" smtClean="0">
                <a:solidFill>
                  <a:schemeClr val="tx1"/>
                </a:solidFill>
                <a:latin typeface="+mn-lt"/>
                <a:ea typeface="+mn-ea"/>
                <a:cs typeface="Arial" charset="0"/>
              </a:rPr>
              <a:t>are responsible for getting products from producers to consumers. Marketing is especially important for firms that manufacture consumer products, such as Nike, Coca-Cola, and Apple.</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7</a:t>
            </a:fld>
            <a:endParaRPr lang="en-US" dirty="0"/>
          </a:p>
        </p:txBody>
      </p:sp>
    </p:spTree>
    <p:extLst>
      <p:ext uri="{BB962C8B-B14F-4D97-AF65-F5344CB8AC3E}">
        <p14:creationId xmlns:p14="http://schemas.microsoft.com/office/powerpoint/2010/main" xmlns="" val="3439858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The three basic levels of management are </a:t>
            </a:r>
            <a:r>
              <a:rPr lang="en-US" altLang="en-US" i="1" dirty="0" smtClean="0"/>
              <a:t>top, middle, and first-line management. </a:t>
            </a:r>
            <a:r>
              <a:rPr lang="en-US" altLang="en-US" dirty="0" smtClean="0"/>
              <a:t>As summarized in Table 5.1, most firms have more middle managers than top managers and more first-line managers than middle managers. Both the power of managers and the complexity of their duties increase as they move up the ladder.</a:t>
            </a:r>
          </a:p>
          <a:p>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8</a:t>
            </a:fld>
            <a:endParaRPr lang="en-US" dirty="0"/>
          </a:p>
        </p:txBody>
      </p:sp>
    </p:spTree>
    <p:extLst>
      <p:ext uri="{BB962C8B-B14F-4D97-AF65-F5344CB8AC3E}">
        <p14:creationId xmlns:p14="http://schemas.microsoft.com/office/powerpoint/2010/main" xmlns="" val="34398583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Arial" charset="0"/>
              </a:rPr>
              <a:t>Regardless of their levels or areas within an organization, all managers must play certain roles and exhibit certain skills if they are to be successful. The concept of a role, in this sense, is similar to the role an actor plays in a theatrical production. A person does certain things, meets certain needs, and has certain responsibilities in the organization.</a:t>
            </a:r>
            <a:endParaRPr lang="en-US" dirty="0"/>
          </a:p>
        </p:txBody>
      </p:sp>
      <p:sp>
        <p:nvSpPr>
          <p:cNvPr id="4" name="Slide Number Placeholder 3"/>
          <p:cNvSpPr>
            <a:spLocks noGrp="1"/>
          </p:cNvSpPr>
          <p:nvPr>
            <p:ph type="sldNum" sz="quarter" idx="10"/>
          </p:nvPr>
        </p:nvSpPr>
        <p:spPr/>
        <p:txBody>
          <a:bodyPr/>
          <a:lstStyle/>
          <a:p>
            <a:pPr>
              <a:defRPr/>
            </a:pPr>
            <a:fld id="{ED8F19F0-E737-41DB-90AE-F9C1F395BFDE}" type="slidenum">
              <a:rPr lang="en-US" smtClean="0"/>
              <a:pPr>
                <a:defRPr/>
              </a:pPr>
              <a:t>9</a:t>
            </a:fld>
            <a:endParaRPr lang="en-US" dirty="0"/>
          </a:p>
        </p:txBody>
      </p:sp>
    </p:spTree>
    <p:extLst>
      <p:ext uri="{BB962C8B-B14F-4D97-AF65-F5344CB8AC3E}">
        <p14:creationId xmlns:p14="http://schemas.microsoft.com/office/powerpoint/2010/main" xmlns="" val="3439858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wmf"/><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48609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48609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chemeClr val="bg1"/>
        </a:solidFill>
        <a:effectLst/>
      </p:bgPr>
    </p:bg>
    <p:spTree>
      <p:nvGrpSpPr>
        <p:cNvPr id="1" name=""/>
        <p:cNvGrpSpPr/>
        <p:nvPr/>
      </p:nvGrpSpPr>
      <p:grpSpPr>
        <a:xfrm>
          <a:off x="0" y="0"/>
          <a:ext cx="0" cy="0"/>
          <a:chOff x="0" y="0"/>
          <a:chExt cx="0" cy="0"/>
        </a:xfrm>
      </p:grpSpPr>
      <p:sp>
        <p:nvSpPr>
          <p:cNvPr id="103441" name="Rectangle 17"/>
          <p:cNvSpPr>
            <a:spLocks noChangeArrowheads="1"/>
          </p:cNvSpPr>
          <p:nvPr/>
        </p:nvSpPr>
        <p:spPr bwMode="auto">
          <a:xfrm>
            <a:off x="698500" y="1003300"/>
            <a:ext cx="2590800" cy="3505200"/>
          </a:xfrm>
          <a:prstGeom prst="rect">
            <a:avLst/>
          </a:prstGeom>
          <a:solidFill>
            <a:srgbClr val="C4EA08"/>
          </a:solidFill>
          <a:ln w="9525">
            <a:noFill/>
            <a:miter lim="800000"/>
            <a:headEnd/>
            <a:tailEnd/>
          </a:ln>
          <a:effectLst/>
        </p:spPr>
        <p:txBody>
          <a:bodyPr wrap="none" anchor="ctr"/>
          <a:lstStyle/>
          <a:p>
            <a:endParaRPr lang="en-US" dirty="0"/>
          </a:p>
        </p:txBody>
      </p:sp>
      <p:sp>
        <p:nvSpPr>
          <p:cNvPr id="7"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8"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14"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pPr>
            <a:r>
              <a:rPr lang="en-US" sz="1200" b="1" dirty="0" smtClean="0">
                <a:solidFill>
                  <a:schemeClr val="bg1"/>
                </a:solidFill>
              </a:rPr>
              <a:t>5-</a:t>
            </a:r>
            <a:fld id="{F112BA74-E848-4C21-A5F3-5A68CC463A31}" type="slidenum">
              <a:rPr lang="en-US" sz="1200" b="1" smtClean="0">
                <a:solidFill>
                  <a:schemeClr val="bg1"/>
                </a:solidFill>
              </a:rPr>
              <a:pPr eaLnBrk="0" hangingPunct="0">
                <a:spcBef>
                  <a:spcPct val="50000"/>
                </a:spcBef>
              </a:pPr>
              <a:t>‹#›</a:t>
            </a:fld>
            <a:r>
              <a:rPr lang="en-US" sz="1200" b="1" dirty="0" smtClean="0">
                <a:solidFill>
                  <a:schemeClr val="bg1"/>
                </a:solidFill>
              </a:rPr>
              <a:t> </a:t>
            </a:r>
            <a:endParaRPr lang="en-US" sz="1200" b="1" dirty="0">
              <a:solidFill>
                <a:schemeClr val="bg1"/>
              </a:solidFill>
            </a:endParaRPr>
          </a:p>
        </p:txBody>
      </p:sp>
      <p:sp>
        <p:nvSpPr>
          <p:cNvPr id="103430" name="Title Placeholder 1"/>
          <p:cNvSpPr>
            <a:spLocks noGrp="1"/>
          </p:cNvSpPr>
          <p:nvPr>
            <p:ph type="ctrTitle"/>
          </p:nvPr>
        </p:nvSpPr>
        <p:spPr>
          <a:xfrm>
            <a:off x="4724400" y="1882775"/>
            <a:ext cx="3505200" cy="1470025"/>
          </a:xfrm>
        </p:spPr>
        <p:txBody>
          <a:bodyPr/>
          <a:lstStyle>
            <a:lvl1pPr algn="l">
              <a:defRPr sz="3600" smtClean="0">
                <a:solidFill>
                  <a:schemeClr val="tx1"/>
                </a:solidFill>
                <a:latin typeface="HelveticaNeueLTStd-Roman" charset="0"/>
              </a:defRPr>
            </a:lvl1pPr>
          </a:lstStyle>
          <a:p>
            <a:r>
              <a:rPr lang="en-US" smtClean="0"/>
              <a:t>Chapter title</a:t>
            </a:r>
          </a:p>
        </p:txBody>
      </p:sp>
      <p:sp>
        <p:nvSpPr>
          <p:cNvPr id="103435" name="Text Box 11"/>
          <p:cNvSpPr txBox="1">
            <a:spLocks noChangeArrowheads="1"/>
          </p:cNvSpPr>
          <p:nvPr/>
        </p:nvSpPr>
        <p:spPr bwMode="auto">
          <a:xfrm>
            <a:off x="4953000" y="4724400"/>
            <a:ext cx="1997075" cy="366713"/>
          </a:xfrm>
          <a:prstGeom prst="rect">
            <a:avLst/>
          </a:prstGeom>
          <a:noFill/>
          <a:ln w="9525">
            <a:noFill/>
            <a:miter lim="800000"/>
            <a:headEnd/>
            <a:tailEnd/>
          </a:ln>
          <a:effectLst/>
        </p:spPr>
        <p:txBody>
          <a:bodyPr>
            <a:spAutoFit/>
          </a:bodyPr>
          <a:lstStyle/>
          <a:p>
            <a:endParaRPr lang="en-US" dirty="0"/>
          </a:p>
        </p:txBody>
      </p:sp>
      <p:pic>
        <p:nvPicPr>
          <p:cNvPr id="103437" name="Picture 13"/>
          <p:cNvPicPr>
            <a:picLocks noChangeAspect="1" noChangeArrowheads="1"/>
          </p:cNvPicPr>
          <p:nvPr/>
        </p:nvPicPr>
        <p:blipFill>
          <a:blip r:embed="rId2" cstate="print"/>
          <a:srcRect/>
          <a:stretch>
            <a:fillRect/>
          </a:stretch>
        </p:blipFill>
        <p:spPr bwMode="auto">
          <a:xfrm>
            <a:off x="4800600" y="4876800"/>
            <a:ext cx="1676400" cy="646113"/>
          </a:xfrm>
          <a:prstGeom prst="rect">
            <a:avLst/>
          </a:prstGeom>
          <a:noFill/>
          <a:ln w="9525">
            <a:noFill/>
            <a:miter lim="800000"/>
            <a:headEnd/>
            <a:tailEnd/>
          </a:ln>
          <a:effectLst/>
        </p:spPr>
      </p:pic>
      <p:sp>
        <p:nvSpPr>
          <p:cNvPr id="103439" name="Text Box 15"/>
          <p:cNvSpPr txBox="1">
            <a:spLocks noChangeArrowheads="1"/>
          </p:cNvSpPr>
          <p:nvPr/>
        </p:nvSpPr>
        <p:spPr bwMode="auto">
          <a:xfrm>
            <a:off x="6434138" y="4876800"/>
            <a:ext cx="423862" cy="609600"/>
          </a:xfrm>
          <a:prstGeom prst="rect">
            <a:avLst/>
          </a:prstGeom>
          <a:noFill/>
          <a:ln w="9525">
            <a:noFill/>
            <a:miter lim="800000"/>
            <a:headEnd/>
            <a:tailEnd/>
          </a:ln>
          <a:effectLst/>
        </p:spPr>
        <p:txBody>
          <a:bodyPr wrap="none">
            <a:spAutoFit/>
          </a:bodyPr>
          <a:lstStyle/>
          <a:p>
            <a:r>
              <a:rPr lang="en-US" sz="3400" b="1" dirty="0">
                <a:solidFill>
                  <a:srgbClr val="DA2A00"/>
                </a:solidFill>
                <a:latin typeface="HelveticaNeue-Bold" charset="0"/>
              </a:rPr>
              <a:t>#</a:t>
            </a:r>
          </a:p>
        </p:txBody>
      </p:sp>
      <p:pic>
        <p:nvPicPr>
          <p:cNvPr id="103440" name="Picture 16" descr="Ebert10e"/>
          <p:cNvPicPr>
            <a:picLocks noChangeAspect="1" noChangeArrowheads="1"/>
          </p:cNvPicPr>
          <p:nvPr/>
        </p:nvPicPr>
        <p:blipFill>
          <a:blip r:embed="rId3" cstate="print"/>
          <a:srcRect/>
          <a:stretch>
            <a:fillRect/>
          </a:stretch>
        </p:blipFill>
        <p:spPr bwMode="auto">
          <a:xfrm>
            <a:off x="762000" y="1066800"/>
            <a:ext cx="2474913" cy="3390900"/>
          </a:xfrm>
          <a:prstGeom prst="rect">
            <a:avLst/>
          </a:prstGeom>
          <a:noFill/>
        </p:spPr>
      </p:pic>
      <p:sp>
        <p:nvSpPr>
          <p:cNvPr id="13" name="Text Box 8"/>
          <p:cNvSpPr txBox="1">
            <a:spLocks noChangeArrowheads="1"/>
          </p:cNvSpPr>
          <p:nvPr userDrawn="1"/>
        </p:nvSpPr>
        <p:spPr bwMode="auto">
          <a:xfrm>
            <a:off x="2209800" y="6477000"/>
            <a:ext cx="4648200" cy="274638"/>
          </a:xfrm>
          <a:prstGeom prst="rect">
            <a:avLst/>
          </a:prstGeom>
          <a:noFill/>
          <a:ln w="9525">
            <a:noFill/>
            <a:miter lim="800000"/>
            <a:headEnd/>
            <a:tailEnd/>
          </a:ln>
          <a:effectLst/>
        </p:spPr>
        <p:txBody>
          <a:bodyPr anchor="ctr">
            <a:spAutoFit/>
          </a:bodyPr>
          <a:lstStyle/>
          <a:p>
            <a:pPr algn="ctr"/>
            <a:r>
              <a:rPr lang="en-US" sz="1200" b="1" dirty="0">
                <a:solidFill>
                  <a:schemeClr val="bg1"/>
                </a:solidFill>
                <a:latin typeface="Calibri" pitchFamily="34" charset="0"/>
              </a:rPr>
              <a:t>Copyright © 2015 Pearson Education, Inc. </a:t>
            </a:r>
          </a:p>
        </p:txBody>
      </p:sp>
    </p:spTree>
  </p:cSld>
  <p:clrMapOvr>
    <a:masterClrMapping/>
  </p:clrMapOvr>
  <p:transition/>
  <p:hf sldNum="0" hd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5"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7"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pPr>
            <a:r>
              <a:rPr lang="en-US" sz="1200" b="1" dirty="0" smtClean="0">
                <a:solidFill>
                  <a:schemeClr val="bg1"/>
                </a:solidFill>
              </a:rPr>
              <a:t>5-</a:t>
            </a:r>
            <a:fld id="{48257C89-6AEC-40D5-A273-5C3EE42E32CE}" type="slidenum">
              <a:rPr lang="en-US" sz="1200" b="1" smtClean="0">
                <a:solidFill>
                  <a:schemeClr val="bg1"/>
                </a:solidFill>
              </a:rPr>
              <a:pPr eaLnBrk="0" hangingPunct="0">
                <a:spcBef>
                  <a:spcPct val="50000"/>
                </a:spcBef>
              </a:pPr>
              <a:t>‹#›</a:t>
            </a:fld>
            <a:r>
              <a:rPr lang="en-US" sz="1200" b="1" dirty="0" smtClean="0">
                <a:solidFill>
                  <a:schemeClr val="bg1"/>
                </a:solidFill>
              </a:rPr>
              <a:t> </a:t>
            </a:r>
            <a:endParaRPr lang="en-US" sz="1200" b="1" dirty="0">
              <a:solidFill>
                <a:schemeClr val="bg1"/>
              </a:solidFill>
            </a:endParaRPr>
          </a:p>
        </p:txBody>
      </p:sp>
      <p:pic>
        <p:nvPicPr>
          <p:cNvPr id="8" name="Picture 13"/>
          <p:cNvPicPr>
            <a:picLocks noChangeAspect="1" noChangeArrowheads="1"/>
          </p:cNvPicPr>
          <p:nvPr/>
        </p:nvPicPr>
        <p:blipFill>
          <a:blip r:embed="rId2" cstate="print"/>
          <a:srcRect/>
          <a:stretch>
            <a:fillRect/>
          </a:stretch>
        </p:blipFill>
        <p:spPr bwMode="auto">
          <a:xfrm>
            <a:off x="457200" y="990600"/>
            <a:ext cx="8229600" cy="166688"/>
          </a:xfrm>
          <a:prstGeom prst="rect">
            <a:avLst/>
          </a:prstGeom>
          <a:noFill/>
          <a:ln w="9525">
            <a:noFill/>
            <a:miter lim="800000"/>
            <a:headEnd/>
            <a:tailEnd/>
          </a:ln>
          <a:effectLst/>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9" name="Text Box 8"/>
          <p:cNvSpPr txBox="1">
            <a:spLocks noChangeArrowheads="1"/>
          </p:cNvSpPr>
          <p:nvPr userDrawn="1"/>
        </p:nvSpPr>
        <p:spPr bwMode="auto">
          <a:xfrm>
            <a:off x="2209800" y="6477000"/>
            <a:ext cx="4648200" cy="274638"/>
          </a:xfrm>
          <a:prstGeom prst="rect">
            <a:avLst/>
          </a:prstGeom>
          <a:noFill/>
          <a:ln w="9525">
            <a:noFill/>
            <a:miter lim="800000"/>
            <a:headEnd/>
            <a:tailEnd/>
          </a:ln>
          <a:effectLst/>
        </p:spPr>
        <p:txBody>
          <a:bodyPr anchor="ctr">
            <a:spAutoFit/>
          </a:bodyPr>
          <a:lstStyle/>
          <a:p>
            <a:pPr algn="ctr"/>
            <a:r>
              <a:rPr lang="en-US" sz="1200" b="1" dirty="0">
                <a:solidFill>
                  <a:schemeClr val="bg1"/>
                </a:solidFill>
                <a:latin typeface="Calibri" pitchFamily="34" charset="0"/>
              </a:rPr>
              <a:t>Copyright © 2015 Pearson Education, Inc.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1828800" y="1905000"/>
            <a:ext cx="3238500" cy="3230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19700" y="1905000"/>
            <a:ext cx="3238500" cy="3230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8"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12" name="Text Box 8"/>
          <p:cNvSpPr txBox="1">
            <a:spLocks noChangeArrowheads="1"/>
          </p:cNvSpPr>
          <p:nvPr/>
        </p:nvSpPr>
        <p:spPr bwMode="auto">
          <a:xfrm>
            <a:off x="2209800" y="6477000"/>
            <a:ext cx="4648200" cy="274638"/>
          </a:xfrm>
          <a:prstGeom prst="rect">
            <a:avLst/>
          </a:prstGeom>
          <a:noFill/>
          <a:ln w="9525">
            <a:noFill/>
            <a:miter lim="800000"/>
            <a:headEnd/>
            <a:tailEnd/>
          </a:ln>
          <a:effectLst/>
        </p:spPr>
        <p:txBody>
          <a:bodyPr anchor="ctr">
            <a:spAutoFit/>
          </a:bodyPr>
          <a:lstStyle/>
          <a:p>
            <a:pPr algn="ctr"/>
            <a:r>
              <a:rPr lang="en-US" sz="1200" b="1" dirty="0">
                <a:solidFill>
                  <a:schemeClr val="bg1"/>
                </a:solidFill>
                <a:latin typeface="Calibri" pitchFamily="34" charset="0"/>
              </a:rPr>
              <a:t>Copyright © 2015 Pearson Education, Inc. </a:t>
            </a:r>
          </a:p>
        </p:txBody>
      </p:sp>
      <p:sp>
        <p:nvSpPr>
          <p:cNvPr id="14"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pPr>
            <a:r>
              <a:rPr lang="en-US" sz="1200" b="1" dirty="0" smtClean="0">
                <a:solidFill>
                  <a:schemeClr val="bg1"/>
                </a:solidFill>
              </a:rPr>
              <a:t>5-</a:t>
            </a:r>
            <a:fld id="{798D4DF3-6BDD-4856-A5D6-701D61F83AAB}" type="slidenum">
              <a:rPr lang="en-US" sz="1200" b="1" smtClean="0">
                <a:solidFill>
                  <a:schemeClr val="bg1"/>
                </a:solidFill>
              </a:rPr>
              <a:pPr eaLnBrk="0" hangingPunct="0">
                <a:spcBef>
                  <a:spcPct val="50000"/>
                </a:spcBef>
              </a:pPr>
              <a:t>‹#›</a:t>
            </a:fld>
            <a:r>
              <a:rPr lang="en-US" sz="1200" b="1" dirty="0" smtClean="0">
                <a:solidFill>
                  <a:schemeClr val="bg1"/>
                </a:solidFill>
              </a:rPr>
              <a:t> </a:t>
            </a:r>
            <a:endParaRPr lang="en-US" sz="1200" b="1" dirty="0">
              <a:solidFill>
                <a:schemeClr val="bg1"/>
              </a:solidFill>
            </a:endParaRPr>
          </a:p>
        </p:txBody>
      </p:sp>
      <p:sp>
        <p:nvSpPr>
          <p:cNvPr id="108551" name="Text Placeholder 2"/>
          <p:cNvSpPr>
            <a:spLocks noGrp="1"/>
          </p:cNvSpPr>
          <p:nvPr>
            <p:ph type="body" idx="1"/>
          </p:nvPr>
        </p:nvSpPr>
        <p:spPr bwMode="auto">
          <a:xfrm>
            <a:off x="1828800" y="1905000"/>
            <a:ext cx="6629400" cy="3230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p:txBody>
      </p:sp>
      <p:sp>
        <p:nvSpPr>
          <p:cNvPr id="108563" name="Rectangle 19"/>
          <p:cNvSpPr>
            <a:spLocks noChangeArrowheads="1"/>
          </p:cNvSpPr>
          <p:nvPr/>
        </p:nvSpPr>
        <p:spPr bwMode="auto">
          <a:xfrm>
            <a:off x="0" y="0"/>
            <a:ext cx="533400" cy="6324600"/>
          </a:xfrm>
          <a:prstGeom prst="rect">
            <a:avLst/>
          </a:prstGeom>
          <a:solidFill>
            <a:srgbClr val="C1C6CD"/>
          </a:solidFill>
          <a:ln w="9525">
            <a:noFill/>
            <a:miter lim="800000"/>
            <a:headEnd/>
            <a:tailEnd/>
          </a:ln>
          <a:effectLst/>
        </p:spPr>
        <p:txBody>
          <a:bodyPr wrap="none" anchor="ctr"/>
          <a:lstStyle/>
          <a:p>
            <a:endParaRPr lang="en-US" dirty="0"/>
          </a:p>
        </p:txBody>
      </p:sp>
      <p:pic>
        <p:nvPicPr>
          <p:cNvPr id="108564" name="Picture 20"/>
          <p:cNvPicPr>
            <a:picLocks noChangeAspect="1" noChangeArrowheads="1"/>
          </p:cNvPicPr>
          <p:nvPr/>
        </p:nvPicPr>
        <p:blipFill>
          <a:blip r:embed="rId13" cstate="print"/>
          <a:srcRect/>
          <a:stretch>
            <a:fillRect/>
          </a:stretch>
        </p:blipFill>
        <p:spPr bwMode="auto">
          <a:xfrm>
            <a:off x="609600" y="228600"/>
            <a:ext cx="8458200" cy="866775"/>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eaLnBrk="0" fontAlgn="base" hangingPunct="0">
        <a:spcBef>
          <a:spcPct val="0"/>
        </a:spcBef>
        <a:spcAft>
          <a:spcPct val="0"/>
        </a:spcAft>
        <a:defRPr sz="4400">
          <a:solidFill>
            <a:schemeClr val="tx2"/>
          </a:solidFill>
          <a:latin typeface="Calibri" pitchFamily="34" charset="0"/>
        </a:defRPr>
      </a:lvl6pPr>
      <a:lvl7pPr marL="914400" algn="ctr" rtl="0" eaLnBrk="0" fontAlgn="base" hangingPunct="0">
        <a:spcBef>
          <a:spcPct val="0"/>
        </a:spcBef>
        <a:spcAft>
          <a:spcPct val="0"/>
        </a:spcAft>
        <a:defRPr sz="4400">
          <a:solidFill>
            <a:schemeClr val="tx2"/>
          </a:solidFill>
          <a:latin typeface="Calibri" pitchFamily="34" charset="0"/>
        </a:defRPr>
      </a:lvl7pPr>
      <a:lvl8pPr marL="1371600" algn="ctr" rtl="0" eaLnBrk="0" fontAlgn="base" hangingPunct="0">
        <a:spcBef>
          <a:spcPct val="0"/>
        </a:spcBef>
        <a:spcAft>
          <a:spcPct val="0"/>
        </a:spcAft>
        <a:defRPr sz="4400">
          <a:solidFill>
            <a:schemeClr val="tx2"/>
          </a:solidFill>
          <a:latin typeface="Calibri" pitchFamily="34" charset="0"/>
        </a:defRPr>
      </a:lvl8pPr>
      <a:lvl9pPr marL="1828800" algn="ctr" rtl="0" eaLnBrk="0" fontAlgn="base" hangingPunct="0">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Font typeface="Arial" charset="0"/>
        <a:defRPr sz="2800" i="1">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i="1">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i="1">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i="1">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i="1">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i="1">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i="1">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i="1">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ooter Placeholder 4"/>
          <p:cNvSpPr txBox="1">
            <a:spLocks/>
          </p:cNvSpPr>
          <p:nvPr/>
        </p:nvSpPr>
        <p:spPr>
          <a:xfrm>
            <a:off x="3124200" y="6492875"/>
            <a:ext cx="2895600" cy="365125"/>
          </a:xfrm>
          <a:prstGeom prst="rect">
            <a:avLst/>
          </a:prstGeom>
        </p:spPr>
        <p:txBody>
          <a:bodyPr anchor="ctr"/>
          <a:lstStyle>
            <a:lvl1pPr algn="ctr" fontAlgn="auto">
              <a:spcBef>
                <a:spcPts val="0"/>
              </a:spcBef>
              <a:spcAft>
                <a:spcPts val="0"/>
              </a:spcAft>
              <a:defRPr sz="1200">
                <a:solidFill>
                  <a:schemeClr val="bg1"/>
                </a:solidFill>
                <a:latin typeface="+mn-lt"/>
                <a:cs typeface="+mn-cs"/>
              </a:defRPr>
            </a:lvl1pPr>
          </a:lstStyle>
          <a:p>
            <a:pPr>
              <a:defRPr/>
            </a:pPr>
            <a:r>
              <a:rPr lang="en-US" dirty="0" smtClean="0"/>
              <a:t>Copyright © 2012 Pearson Education, Inc. Publishing as Prentice Hall </a:t>
            </a:r>
            <a:endParaRPr lang="en-US" dirty="0"/>
          </a:p>
        </p:txBody>
      </p:sp>
      <p:sp>
        <p:nvSpPr>
          <p:cNvPr id="8" name="Rectangle 7"/>
          <p:cNvSpPr>
            <a:spLocks noChangeArrowheads="1"/>
          </p:cNvSpPr>
          <p:nvPr/>
        </p:nvSpPr>
        <p:spPr bwMode="auto">
          <a:xfrm>
            <a:off x="0" y="6324600"/>
            <a:ext cx="9144000" cy="533400"/>
          </a:xfrm>
          <a:prstGeom prst="rect">
            <a:avLst/>
          </a:prstGeom>
          <a:solidFill>
            <a:srgbClr val="FF3300"/>
          </a:solidFill>
          <a:ln w="25400" algn="ctr">
            <a:noFill/>
            <a:miter lim="800000"/>
            <a:headEnd/>
            <a:tailEnd/>
          </a:ln>
        </p:spPr>
        <p:txBody>
          <a:bodyPr anchor="ctr"/>
          <a:lstStyle/>
          <a:p>
            <a:pPr algn="ctr">
              <a:defRPr/>
            </a:pPr>
            <a:endParaRPr lang="en-US" dirty="0">
              <a:solidFill>
                <a:schemeClr val="accent1"/>
              </a:solidFill>
              <a:latin typeface="Calibri" pitchFamily="64" charset="0"/>
            </a:endParaRPr>
          </a:p>
        </p:txBody>
      </p:sp>
      <p:sp>
        <p:nvSpPr>
          <p:cNvPr id="14" name="Text Box 10"/>
          <p:cNvSpPr txBox="1">
            <a:spLocks noChangeArrowheads="1"/>
          </p:cNvSpPr>
          <p:nvPr/>
        </p:nvSpPr>
        <p:spPr bwMode="auto">
          <a:xfrm>
            <a:off x="8305800" y="6477000"/>
            <a:ext cx="838200" cy="277813"/>
          </a:xfrm>
          <a:prstGeom prst="rect">
            <a:avLst/>
          </a:prstGeom>
          <a:noFill/>
          <a:ln w="9525">
            <a:noFill/>
            <a:miter lim="800000"/>
            <a:headEnd/>
            <a:tailEnd/>
          </a:ln>
          <a:effectLst/>
        </p:spPr>
        <p:txBody>
          <a:bodyPr anchor="ctr">
            <a:spAutoFit/>
          </a:bodyPr>
          <a:lstStyle/>
          <a:p>
            <a:pPr eaLnBrk="0" hangingPunct="0">
              <a:spcBef>
                <a:spcPct val="50000"/>
              </a:spcBef>
            </a:pPr>
            <a:r>
              <a:rPr lang="en-US" sz="1200" b="1" dirty="0" smtClean="0">
                <a:solidFill>
                  <a:schemeClr val="bg1"/>
                </a:solidFill>
              </a:rPr>
              <a:t>5-</a:t>
            </a:r>
            <a:fld id="{D7E078EF-7339-4393-BEC6-515371D96D05}" type="slidenum">
              <a:rPr lang="en-US" sz="1200" b="1">
                <a:solidFill>
                  <a:schemeClr val="bg1"/>
                </a:solidFill>
              </a:rPr>
              <a:pPr eaLnBrk="0" hangingPunct="0">
                <a:spcBef>
                  <a:spcPct val="50000"/>
                </a:spcBef>
              </a:pPr>
              <a:t>‹#›</a:t>
            </a:fld>
            <a:r>
              <a:rPr lang="en-US" sz="1200" b="1" dirty="0">
                <a:solidFill>
                  <a:schemeClr val="bg1"/>
                </a:solidFill>
              </a:rPr>
              <a:t> </a:t>
            </a:r>
          </a:p>
        </p:txBody>
      </p:sp>
      <p:pic>
        <p:nvPicPr>
          <p:cNvPr id="112652" name="Picture 12" descr="disclaimer"/>
          <p:cNvPicPr>
            <a:picLocks noChangeAspect="1" noChangeArrowheads="1"/>
          </p:cNvPicPr>
          <p:nvPr/>
        </p:nvPicPr>
        <p:blipFill>
          <a:blip r:embed="rId13" cstate="print"/>
          <a:srcRect/>
          <a:stretch>
            <a:fillRect/>
          </a:stretch>
        </p:blipFill>
        <p:spPr bwMode="auto">
          <a:xfrm>
            <a:off x="381000" y="1600200"/>
            <a:ext cx="7924800" cy="2403475"/>
          </a:xfrm>
          <a:prstGeom prst="rect">
            <a:avLst/>
          </a:prstGeom>
          <a:noFill/>
        </p:spPr>
      </p:pic>
      <p:sp>
        <p:nvSpPr>
          <p:cNvPr id="9" name="Text Box 8"/>
          <p:cNvSpPr txBox="1">
            <a:spLocks noChangeArrowheads="1"/>
          </p:cNvSpPr>
          <p:nvPr userDrawn="1"/>
        </p:nvSpPr>
        <p:spPr bwMode="auto">
          <a:xfrm>
            <a:off x="2209800" y="6477000"/>
            <a:ext cx="4648200" cy="274638"/>
          </a:xfrm>
          <a:prstGeom prst="rect">
            <a:avLst/>
          </a:prstGeom>
          <a:noFill/>
          <a:ln w="9525">
            <a:noFill/>
            <a:miter lim="800000"/>
            <a:headEnd/>
            <a:tailEnd/>
          </a:ln>
          <a:effectLst/>
        </p:spPr>
        <p:txBody>
          <a:bodyPr anchor="ctr">
            <a:spAutoFit/>
          </a:bodyPr>
          <a:lstStyle/>
          <a:p>
            <a:pPr algn="ctr"/>
            <a:r>
              <a:rPr lang="en-US" sz="1200" b="1" dirty="0">
                <a:solidFill>
                  <a:schemeClr val="bg1"/>
                </a:solidFill>
                <a:latin typeface="Calibri" pitchFamily="34" charset="0"/>
              </a:rPr>
              <a:t>Copyright © 2015 Pearson Education, Inc. </a:t>
            </a:r>
          </a:p>
        </p:txBody>
      </p:sp>
    </p:spTree>
  </p:cSld>
  <p:clrMap bg1="lt1" tx1="dk1" bg2="lt2" tx2="dk2" accent1="accent1" accent2="accent2" accent3="accent3" accent4="accent4" accent5="accent5" accent6="accent6" hlink="hlink" folHlink="folHlink"/>
  <p:sldLayoutIdLst>
    <p:sldLayoutId id="2147483912" r:id="rId1"/>
    <p:sldLayoutId id="2147483913" r:id="rId2"/>
    <p:sldLayoutId id="2147483914" r:id="rId3"/>
    <p:sldLayoutId id="2147483915" r:id="rId4"/>
    <p:sldLayoutId id="2147483916" r:id="rId5"/>
    <p:sldLayoutId id="2147483917" r:id="rId6"/>
    <p:sldLayoutId id="2147483918" r:id="rId7"/>
    <p:sldLayoutId id="2147483919" r:id="rId8"/>
    <p:sldLayoutId id="2147483920" r:id="rId9"/>
    <p:sldLayoutId id="2147483921" r:id="rId10"/>
    <p:sldLayoutId id="2147483922"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eaLnBrk="0" fontAlgn="base" hangingPunct="0">
        <a:spcBef>
          <a:spcPct val="0"/>
        </a:spcBef>
        <a:spcAft>
          <a:spcPct val="0"/>
        </a:spcAft>
        <a:defRPr sz="4400">
          <a:solidFill>
            <a:schemeClr val="tx2"/>
          </a:solidFill>
          <a:latin typeface="Calibri" pitchFamily="34" charset="0"/>
        </a:defRPr>
      </a:lvl6pPr>
      <a:lvl7pPr marL="914400" algn="ctr" rtl="0" eaLnBrk="0" fontAlgn="base" hangingPunct="0">
        <a:spcBef>
          <a:spcPct val="0"/>
        </a:spcBef>
        <a:spcAft>
          <a:spcPct val="0"/>
        </a:spcAft>
        <a:defRPr sz="4400">
          <a:solidFill>
            <a:schemeClr val="tx2"/>
          </a:solidFill>
          <a:latin typeface="Calibri" pitchFamily="34" charset="0"/>
        </a:defRPr>
      </a:lvl7pPr>
      <a:lvl8pPr marL="1371600" algn="ctr" rtl="0" eaLnBrk="0" fontAlgn="base" hangingPunct="0">
        <a:spcBef>
          <a:spcPct val="0"/>
        </a:spcBef>
        <a:spcAft>
          <a:spcPct val="0"/>
        </a:spcAft>
        <a:defRPr sz="4400">
          <a:solidFill>
            <a:schemeClr val="tx2"/>
          </a:solidFill>
          <a:latin typeface="Calibri" pitchFamily="34" charset="0"/>
        </a:defRPr>
      </a:lvl8pPr>
      <a:lvl9pPr marL="1828800" algn="ctr" rtl="0" eaLnBrk="0" fontAlgn="base" hangingPunct="0">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Font typeface="Arial" charset="0"/>
        <a:defRPr sz="2800" i="1">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i="1">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i="1">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i="1">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i="1">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i="1">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i="1">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i="1">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i="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7" name="Title Placeholder 1"/>
          <p:cNvSpPr>
            <a:spLocks noGrp="1"/>
          </p:cNvSpPr>
          <p:nvPr>
            <p:ph type="title"/>
          </p:nvPr>
        </p:nvSpPr>
        <p:spPr bwMode="auto">
          <a:xfrm>
            <a:off x="457200"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898" r:id="rId1"/>
    <p:sldLayoutId id="2147483924" r:id="rId2"/>
  </p:sldLayoutIdLst>
  <p:hf sldNum="0" hdr="0" dt="0"/>
  <p:txStyles>
    <p:title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4.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p:cNvSpPr>
          <p:nvPr>
            <p:ph type="ctrTitle"/>
          </p:nvPr>
        </p:nvSpPr>
        <p:spPr>
          <a:xfrm>
            <a:off x="4648200" y="1524000"/>
            <a:ext cx="3810000" cy="2689225"/>
          </a:xfrm>
        </p:spPr>
        <p:txBody>
          <a:bodyPr/>
          <a:lstStyle/>
          <a:p>
            <a:r>
              <a:rPr lang="en-US" sz="4000" b="1" dirty="0"/>
              <a:t>Managing the Business</a:t>
            </a:r>
          </a:p>
        </p:txBody>
      </p:sp>
      <p:sp>
        <p:nvSpPr>
          <p:cNvPr id="2" name="TextBox 1"/>
          <p:cNvSpPr txBox="1"/>
          <p:nvPr/>
        </p:nvSpPr>
        <p:spPr>
          <a:xfrm>
            <a:off x="6858000" y="4840069"/>
            <a:ext cx="441146" cy="646331"/>
          </a:xfrm>
          <a:prstGeom prst="rect">
            <a:avLst/>
          </a:prstGeom>
          <a:noFill/>
        </p:spPr>
        <p:txBody>
          <a:bodyPr wrap="none" rtlCol="0">
            <a:spAutoFit/>
          </a:bodyPr>
          <a:lstStyle/>
          <a:p>
            <a:r>
              <a:rPr lang="en-US" sz="3600" b="1" dirty="0" smtClean="0">
                <a:solidFill>
                  <a:srgbClr val="CC0000"/>
                </a:solidFill>
              </a:rPr>
              <a:t>5</a:t>
            </a:r>
            <a:endParaRPr lang="en-US" sz="3600" b="1" dirty="0">
              <a:solidFill>
                <a:srgbClr val="CC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b="1" dirty="0">
                <a:solidFill>
                  <a:srgbClr val="FF0000"/>
                </a:solidFill>
              </a:rPr>
              <a:t>Basic Management Skills</a:t>
            </a:r>
            <a:endParaRPr lang="en-US" sz="3200" b="1" dirty="0" smtClean="0">
              <a:solidFill>
                <a:srgbClr val="FF0000"/>
              </a:solidFill>
              <a:latin typeface="Calibri" pitchFamily="34" charset="0"/>
            </a:endParaRPr>
          </a:p>
        </p:txBody>
      </p:sp>
      <p:sp>
        <p:nvSpPr>
          <p:cNvPr id="158723" name="Rectangle 3"/>
          <p:cNvSpPr>
            <a:spLocks noGrp="1"/>
          </p:cNvSpPr>
          <p:nvPr>
            <p:ph type="body" idx="4294967295"/>
          </p:nvPr>
        </p:nvSpPr>
        <p:spPr>
          <a:xfrm>
            <a:off x="457200" y="1341437"/>
            <a:ext cx="8229600" cy="4906963"/>
          </a:xfrm>
        </p:spPr>
        <p:txBody>
          <a:bodyPr/>
          <a:lstStyle/>
          <a:p>
            <a:pPr>
              <a:defRPr/>
            </a:pPr>
            <a:r>
              <a:rPr lang="en-US" sz="2200" b="1" dirty="0"/>
              <a:t>Technical Skills </a:t>
            </a:r>
          </a:p>
          <a:p>
            <a:pPr lvl="1">
              <a:defRPr/>
            </a:pPr>
            <a:r>
              <a:rPr lang="en-US" sz="2200" dirty="0"/>
              <a:t>skills needed to perform specialized tasks</a:t>
            </a:r>
          </a:p>
          <a:p>
            <a:pPr>
              <a:defRPr/>
            </a:pPr>
            <a:r>
              <a:rPr lang="en-US" sz="2200" b="1" dirty="0"/>
              <a:t>Human Relations Skills </a:t>
            </a:r>
          </a:p>
          <a:p>
            <a:pPr lvl="1">
              <a:defRPr/>
            </a:pPr>
            <a:r>
              <a:rPr lang="en-US" sz="2200" dirty="0"/>
              <a:t>skills in understanding and getting along with people</a:t>
            </a:r>
          </a:p>
          <a:p>
            <a:pPr>
              <a:defRPr/>
            </a:pPr>
            <a:r>
              <a:rPr lang="en-US" sz="2200" b="1" dirty="0"/>
              <a:t>Conceptual Skills </a:t>
            </a:r>
          </a:p>
          <a:p>
            <a:pPr lvl="1">
              <a:defRPr/>
            </a:pPr>
            <a:r>
              <a:rPr lang="en-US" sz="2200" dirty="0"/>
              <a:t>abilities to think in the abstract, diagnose and analyze different situations, and see beyond the present </a:t>
            </a:r>
            <a:r>
              <a:rPr lang="en-US" sz="2200" dirty="0" smtClean="0"/>
              <a:t>situation</a:t>
            </a:r>
          </a:p>
          <a:p>
            <a:pPr>
              <a:defRPr/>
            </a:pPr>
            <a:r>
              <a:rPr lang="en-US" sz="2200" b="1" dirty="0"/>
              <a:t>Decision-Making Skills </a:t>
            </a:r>
          </a:p>
          <a:p>
            <a:pPr lvl="1">
              <a:defRPr/>
            </a:pPr>
            <a:r>
              <a:rPr lang="en-US" sz="2200" dirty="0"/>
              <a:t>skills in defining problems and selecting the best courses of action</a:t>
            </a:r>
          </a:p>
          <a:p>
            <a:pPr>
              <a:defRPr/>
            </a:pPr>
            <a:r>
              <a:rPr lang="en-US" sz="2200" b="1" dirty="0"/>
              <a:t>Time Management Skills </a:t>
            </a:r>
          </a:p>
          <a:p>
            <a:pPr lvl="1">
              <a:defRPr/>
            </a:pPr>
            <a:r>
              <a:rPr lang="en-US" sz="2200" dirty="0"/>
              <a:t>skills associated with the productive use of time</a:t>
            </a:r>
          </a:p>
          <a:p>
            <a:pPr marL="457200" lvl="1" indent="0">
              <a:buNone/>
              <a:defRPr/>
            </a:pPr>
            <a:endParaRPr lang="en-US" sz="2200" dirty="0"/>
          </a:p>
          <a:p>
            <a:pPr>
              <a:defRPr/>
            </a:pPr>
            <a:endParaRPr lang="en-US" sz="2200" b="1" dirty="0"/>
          </a:p>
        </p:txBody>
      </p:sp>
    </p:spTree>
    <p:extLst>
      <p:ext uri="{BB962C8B-B14F-4D97-AF65-F5344CB8AC3E}">
        <p14:creationId xmlns:p14="http://schemas.microsoft.com/office/powerpoint/2010/main" xmlns="" val="22919217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Leading Causes of Wasted Time</a:t>
            </a:r>
            <a:endParaRPr lang="en-US" sz="3200" dirty="0" smtClean="0">
              <a:latin typeface="Calibri" pitchFamily="34" charset="0"/>
            </a:endParaRPr>
          </a:p>
        </p:txBody>
      </p:sp>
      <p:sp>
        <p:nvSpPr>
          <p:cNvPr id="158723" name="Rectangle 3"/>
          <p:cNvSpPr>
            <a:spLocks noGrp="1"/>
          </p:cNvSpPr>
          <p:nvPr>
            <p:ph type="body" idx="4294967295"/>
          </p:nvPr>
        </p:nvSpPr>
        <p:spPr>
          <a:xfrm>
            <a:off x="457200" y="1371600"/>
            <a:ext cx="3505200" cy="2590800"/>
          </a:xfrm>
        </p:spPr>
        <p:txBody>
          <a:bodyPr/>
          <a:lstStyle/>
          <a:p>
            <a:pPr marL="514350" indent="-514350">
              <a:lnSpc>
                <a:spcPct val="200000"/>
              </a:lnSpc>
              <a:buClr>
                <a:schemeClr val="accent6">
                  <a:lumMod val="75000"/>
                </a:schemeClr>
              </a:buClr>
              <a:buFont typeface="+mj-lt"/>
              <a:buAutoNum type="arabicPeriod"/>
              <a:defRPr/>
            </a:pPr>
            <a:r>
              <a:rPr lang="en-US" dirty="0"/>
              <a:t>Paperwork</a:t>
            </a:r>
          </a:p>
          <a:p>
            <a:pPr marL="514350" indent="-514350">
              <a:lnSpc>
                <a:spcPct val="200000"/>
              </a:lnSpc>
              <a:buClr>
                <a:schemeClr val="accent6">
                  <a:lumMod val="75000"/>
                </a:schemeClr>
              </a:buClr>
              <a:buFont typeface="+mj-lt"/>
              <a:buAutoNum type="arabicPeriod"/>
              <a:defRPr/>
            </a:pPr>
            <a:r>
              <a:rPr lang="en-US" dirty="0"/>
              <a:t>Telephone calls</a:t>
            </a:r>
          </a:p>
          <a:p>
            <a:pPr marL="514350" indent="-514350">
              <a:lnSpc>
                <a:spcPct val="200000"/>
              </a:lnSpc>
              <a:buClr>
                <a:schemeClr val="accent6">
                  <a:lumMod val="75000"/>
                </a:schemeClr>
              </a:buClr>
              <a:buFont typeface="+mj-lt"/>
              <a:buAutoNum type="arabicPeriod"/>
              <a:defRPr/>
            </a:pPr>
            <a:r>
              <a:rPr lang="en-US" dirty="0"/>
              <a:t>Meetings</a:t>
            </a:r>
          </a:p>
          <a:p>
            <a:pPr marL="514350" indent="-514350">
              <a:lnSpc>
                <a:spcPct val="200000"/>
              </a:lnSpc>
              <a:buClr>
                <a:schemeClr val="accent6">
                  <a:lumMod val="75000"/>
                </a:schemeClr>
              </a:buClr>
              <a:buFont typeface="+mj-lt"/>
              <a:buAutoNum type="arabicPeriod"/>
              <a:defRPr/>
            </a:pPr>
            <a:r>
              <a:rPr lang="en-US" dirty="0"/>
              <a:t>E-mail</a:t>
            </a:r>
          </a:p>
          <a:p>
            <a:pPr marL="0" indent="0">
              <a:buNone/>
              <a:defRPr/>
            </a:pPr>
            <a:endParaRPr lang="en-US" b="1" dirty="0"/>
          </a:p>
        </p:txBody>
      </p:sp>
      <p:sp>
        <p:nvSpPr>
          <p:cNvPr id="2" name="AutoShape 2" descr="نتيجة بحث الصور عن ‪time imag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6" name="Picture 8" descr="نتيجة بحث الصور عن ‪time image‬‏"/>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267200" y="1600200"/>
            <a:ext cx="3886200" cy="41148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073838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2800" dirty="0">
                <a:solidFill>
                  <a:srgbClr val="FF0000"/>
                </a:solidFill>
              </a:rPr>
              <a:t>Management Skills for </a:t>
            </a:r>
            <a:r>
              <a:rPr lang="en-US" sz="2800" dirty="0" smtClean="0">
                <a:solidFill>
                  <a:srgbClr val="FF0000"/>
                </a:solidFill>
              </a:rPr>
              <a:t>the Twenty-First </a:t>
            </a:r>
            <a:r>
              <a:rPr lang="en-US" sz="2800" dirty="0">
                <a:solidFill>
                  <a:srgbClr val="FF0000"/>
                </a:solidFill>
              </a:rPr>
              <a:t>Century</a:t>
            </a:r>
            <a:endParaRPr lang="en-US" sz="2800" dirty="0" smtClean="0">
              <a:solidFill>
                <a:srgbClr val="FF0000"/>
              </a:solidFill>
              <a:latin typeface="Calibri" pitchFamily="34" charset="0"/>
            </a:endParaRPr>
          </a:p>
        </p:txBody>
      </p:sp>
      <p:sp>
        <p:nvSpPr>
          <p:cNvPr id="158723" name="Rectangle 3"/>
          <p:cNvSpPr>
            <a:spLocks noGrp="1"/>
          </p:cNvSpPr>
          <p:nvPr>
            <p:ph type="body" idx="4294967295"/>
          </p:nvPr>
        </p:nvSpPr>
        <p:spPr>
          <a:xfrm>
            <a:off x="457200" y="1265237"/>
            <a:ext cx="8229600" cy="4906963"/>
          </a:xfrm>
        </p:spPr>
        <p:txBody>
          <a:bodyPr/>
          <a:lstStyle/>
          <a:p>
            <a:pPr>
              <a:defRPr/>
            </a:pPr>
            <a:r>
              <a:rPr lang="en-US" sz="2300" b="1" dirty="0"/>
              <a:t>Global Management Skills</a:t>
            </a:r>
          </a:p>
          <a:p>
            <a:pPr lvl="1">
              <a:defRPr/>
            </a:pPr>
            <a:r>
              <a:rPr lang="en-US" sz="2300" dirty="0"/>
              <a:t>Managers will need to understand foreign markets, cultural differences, and the motives and practices of foreign rivals. </a:t>
            </a:r>
          </a:p>
          <a:p>
            <a:pPr lvl="1">
              <a:defRPr/>
            </a:pPr>
            <a:r>
              <a:rPr lang="en-US" sz="2300" dirty="0"/>
              <a:t>Managers will also need to understand how to collaborate with others around the world on a real-time basis</a:t>
            </a:r>
            <a:r>
              <a:rPr lang="en-US" sz="2300" dirty="0" smtClean="0"/>
              <a:t>.</a:t>
            </a:r>
          </a:p>
          <a:p>
            <a:pPr>
              <a:defRPr/>
            </a:pPr>
            <a:r>
              <a:rPr lang="en-US" sz="2300" b="1" dirty="0"/>
              <a:t>Management and Technology Skills</a:t>
            </a:r>
          </a:p>
          <a:p>
            <a:pPr lvl="1">
              <a:defRPr/>
            </a:pPr>
            <a:r>
              <a:rPr lang="en-US" sz="2300" dirty="0"/>
              <a:t>New forms of technology have added to a manager’s ability to process </a:t>
            </a:r>
            <a:r>
              <a:rPr lang="en-US" sz="2300" dirty="0" smtClean="0"/>
              <a:t>information. As a result decisions are made quicker and more people are involved using new forms of communication such as emails and video conferencing.</a:t>
            </a:r>
            <a:endParaRPr lang="en-US" sz="2300" dirty="0"/>
          </a:p>
          <a:p>
            <a:pPr marL="457200" lvl="1" indent="0">
              <a:buNone/>
              <a:defRPr/>
            </a:pPr>
            <a:endParaRPr lang="en-US" sz="2300" dirty="0"/>
          </a:p>
          <a:p>
            <a:pPr>
              <a:defRPr/>
            </a:pPr>
            <a:endParaRPr lang="en-US" sz="2300" b="1" dirty="0"/>
          </a:p>
        </p:txBody>
      </p:sp>
    </p:spTree>
    <p:extLst>
      <p:ext uri="{BB962C8B-B14F-4D97-AF65-F5344CB8AC3E}">
        <p14:creationId xmlns:p14="http://schemas.microsoft.com/office/powerpoint/2010/main" xmlns="" val="13028282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0"/>
            <a:ext cx="8229600" cy="1143000"/>
          </a:xfrm>
        </p:spPr>
        <p:txBody>
          <a:bodyPr/>
          <a:lstStyle/>
          <a:p>
            <a:r>
              <a:rPr lang="en-US" sz="2800" b="1" dirty="0">
                <a:solidFill>
                  <a:srgbClr val="FF0000"/>
                </a:solidFill>
              </a:rPr>
              <a:t>Strategic </a:t>
            </a:r>
            <a:r>
              <a:rPr lang="en-US" sz="2800" b="1" dirty="0" smtClean="0">
                <a:solidFill>
                  <a:srgbClr val="FF0000"/>
                </a:solidFill>
              </a:rPr>
              <a:t>Management</a:t>
            </a:r>
            <a:br>
              <a:rPr lang="en-US" sz="2800" b="1" dirty="0" smtClean="0">
                <a:solidFill>
                  <a:srgbClr val="FF0000"/>
                </a:solidFill>
              </a:rPr>
            </a:br>
            <a:r>
              <a:rPr lang="en-US" sz="2800" dirty="0" smtClean="0"/>
              <a:t> </a:t>
            </a:r>
            <a:r>
              <a:rPr lang="en-US" sz="2800" dirty="0"/>
              <a:t>Setting Goals and Formulating Strategy</a:t>
            </a:r>
            <a:endParaRPr lang="en-US" sz="2800" dirty="0" smtClean="0">
              <a:latin typeface="Calibri" pitchFamily="34" charset="0"/>
            </a:endParaRPr>
          </a:p>
        </p:txBody>
      </p:sp>
      <p:sp>
        <p:nvSpPr>
          <p:cNvPr id="158723" name="Rectangle 3"/>
          <p:cNvSpPr>
            <a:spLocks noGrp="1"/>
          </p:cNvSpPr>
          <p:nvPr>
            <p:ph type="body" idx="4294967295"/>
          </p:nvPr>
        </p:nvSpPr>
        <p:spPr>
          <a:xfrm>
            <a:off x="457200" y="1295400"/>
            <a:ext cx="8229600" cy="4876800"/>
          </a:xfrm>
        </p:spPr>
        <p:txBody>
          <a:bodyPr/>
          <a:lstStyle/>
          <a:p>
            <a:pPr>
              <a:defRPr/>
            </a:pPr>
            <a:r>
              <a:rPr lang="en-US" sz="2600" b="1" dirty="0"/>
              <a:t>Strategic </a:t>
            </a:r>
            <a:r>
              <a:rPr lang="en-US" sz="2600" b="1" dirty="0" smtClean="0"/>
              <a:t>Management: </a:t>
            </a:r>
          </a:p>
          <a:p>
            <a:pPr lvl="1">
              <a:defRPr/>
            </a:pPr>
            <a:r>
              <a:rPr lang="en-US" sz="2600" b="1" dirty="0" smtClean="0">
                <a:solidFill>
                  <a:srgbClr val="FF0000"/>
                </a:solidFill>
              </a:rPr>
              <a:t>process</a:t>
            </a:r>
            <a:r>
              <a:rPr lang="en-US" sz="2600" dirty="0" smtClean="0"/>
              <a:t> of helping an organization maintain an effective alignment with its environment.</a:t>
            </a:r>
          </a:p>
          <a:p>
            <a:pPr lvl="1">
              <a:defRPr/>
            </a:pPr>
            <a:r>
              <a:rPr lang="en-US" sz="2600" dirty="0" smtClean="0"/>
              <a:t>The </a:t>
            </a:r>
            <a:r>
              <a:rPr lang="en-US" sz="2600" dirty="0"/>
              <a:t>starting point in effective strategic management is setting </a:t>
            </a:r>
            <a:r>
              <a:rPr lang="en-US" sz="2600" b="1" dirty="0" smtClean="0">
                <a:solidFill>
                  <a:srgbClr val="FF0000"/>
                </a:solidFill>
              </a:rPr>
              <a:t>goals</a:t>
            </a:r>
            <a:r>
              <a:rPr lang="en-US" sz="2600" dirty="0" smtClean="0"/>
              <a:t> to be achieved.</a:t>
            </a:r>
          </a:p>
          <a:p>
            <a:pPr lvl="1">
              <a:defRPr/>
            </a:pPr>
            <a:r>
              <a:rPr lang="en-US" sz="2600" dirty="0" smtClean="0"/>
              <a:t>Managers must also make decision on actions that achieve the </a:t>
            </a:r>
            <a:r>
              <a:rPr lang="en-US" sz="2600" dirty="0"/>
              <a:t>goals.</a:t>
            </a:r>
          </a:p>
          <a:p>
            <a:pPr lvl="1">
              <a:defRPr/>
            </a:pPr>
            <a:r>
              <a:rPr lang="en-US" sz="2600" dirty="0" smtClean="0"/>
              <a:t>In </a:t>
            </a:r>
            <a:r>
              <a:rPr lang="en-US" sz="2600" dirty="0"/>
              <a:t>most companies, decisions are guided by a </a:t>
            </a:r>
            <a:r>
              <a:rPr lang="en-US" sz="2600" b="1" dirty="0" smtClean="0">
                <a:solidFill>
                  <a:srgbClr val="FF0000"/>
                </a:solidFill>
              </a:rPr>
              <a:t>Strategy</a:t>
            </a:r>
            <a:r>
              <a:rPr lang="en-US" sz="2600" dirty="0"/>
              <a:t>, which is a broad set of organizational plans for implementing the decisions made for achieving organizational </a:t>
            </a:r>
            <a:r>
              <a:rPr lang="en-US" sz="2600" dirty="0" smtClean="0"/>
              <a:t>goals.</a:t>
            </a:r>
            <a:endParaRPr lang="en-US" sz="2600" dirty="0"/>
          </a:p>
          <a:p>
            <a:pPr marL="0" indent="0">
              <a:buNone/>
              <a:defRPr/>
            </a:pPr>
            <a:endParaRPr lang="en-US" sz="2600" b="1" dirty="0"/>
          </a:p>
        </p:txBody>
      </p:sp>
    </p:spTree>
    <p:extLst>
      <p:ext uri="{BB962C8B-B14F-4D97-AF65-F5344CB8AC3E}">
        <p14:creationId xmlns:p14="http://schemas.microsoft.com/office/powerpoint/2010/main" xmlns="" val="19357716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b="1" dirty="0">
                <a:solidFill>
                  <a:srgbClr val="FF0000"/>
                </a:solidFill>
              </a:rPr>
              <a:t>Setting Business Goals</a:t>
            </a:r>
            <a:endParaRPr lang="en-US" sz="3200" b="1" dirty="0" smtClean="0">
              <a:solidFill>
                <a:srgbClr val="FF0000"/>
              </a:solidFill>
              <a:latin typeface="Calibri" pitchFamily="34" charset="0"/>
            </a:endParaRPr>
          </a:p>
        </p:txBody>
      </p:sp>
      <p:sp>
        <p:nvSpPr>
          <p:cNvPr id="158723" name="Rectangle 3"/>
          <p:cNvSpPr>
            <a:spLocks noGrp="1"/>
          </p:cNvSpPr>
          <p:nvPr>
            <p:ph type="body" idx="4294967295"/>
          </p:nvPr>
        </p:nvSpPr>
        <p:spPr>
          <a:xfrm>
            <a:off x="457200" y="1417637"/>
            <a:ext cx="8229600" cy="4678363"/>
          </a:xfrm>
        </p:spPr>
        <p:txBody>
          <a:bodyPr/>
          <a:lstStyle/>
          <a:p>
            <a:pPr>
              <a:defRPr/>
            </a:pPr>
            <a:r>
              <a:rPr lang="en-US" sz="2500" b="1" dirty="0"/>
              <a:t>Goals</a:t>
            </a:r>
          </a:p>
          <a:p>
            <a:pPr lvl="1">
              <a:defRPr/>
            </a:pPr>
            <a:r>
              <a:rPr lang="en-US" sz="2500" dirty="0" smtClean="0"/>
              <a:t>performance target-the means </a:t>
            </a:r>
            <a:r>
              <a:rPr lang="en-US" sz="2500" dirty="0"/>
              <a:t>by which organizations and their managers measure success or failure at every </a:t>
            </a:r>
            <a:r>
              <a:rPr lang="en-US" sz="2500" dirty="0" smtClean="0"/>
              <a:t>level.</a:t>
            </a:r>
            <a:endParaRPr lang="en-US" sz="2500" dirty="0"/>
          </a:p>
          <a:p>
            <a:pPr>
              <a:lnSpc>
                <a:spcPct val="50000"/>
              </a:lnSpc>
              <a:defRPr/>
            </a:pPr>
            <a:endParaRPr lang="en-US" sz="2500" b="1" dirty="0" smtClean="0"/>
          </a:p>
          <a:p>
            <a:pPr>
              <a:defRPr/>
            </a:pPr>
            <a:r>
              <a:rPr lang="en-US" sz="2500" b="1" dirty="0" smtClean="0"/>
              <a:t>Purposes of goal setting</a:t>
            </a:r>
          </a:p>
          <a:p>
            <a:pPr marL="514350" indent="-514350">
              <a:buFont typeface="+mj-lt"/>
              <a:buAutoNum type="arabicPeriod"/>
              <a:defRPr/>
            </a:pPr>
            <a:r>
              <a:rPr lang="en-US" sz="2500" dirty="0"/>
              <a:t>Provides direction and guidance for managers at all </a:t>
            </a:r>
            <a:r>
              <a:rPr lang="en-US" sz="2500" dirty="0" smtClean="0"/>
              <a:t>levels. </a:t>
            </a:r>
            <a:endParaRPr lang="en-US" sz="2500" dirty="0"/>
          </a:p>
          <a:p>
            <a:pPr marL="514350" indent="-514350">
              <a:buFont typeface="+mj-lt"/>
              <a:buAutoNum type="arabicPeriod"/>
              <a:defRPr/>
            </a:pPr>
            <a:r>
              <a:rPr lang="en-US" sz="2500" dirty="0"/>
              <a:t>Helps firms allocate </a:t>
            </a:r>
            <a:r>
              <a:rPr lang="en-US" sz="2500" dirty="0" smtClean="0"/>
              <a:t>resources.</a:t>
            </a:r>
            <a:endParaRPr lang="en-US" sz="2500" dirty="0"/>
          </a:p>
          <a:p>
            <a:pPr marL="514350" indent="-514350">
              <a:buFont typeface="+mj-lt"/>
              <a:buAutoNum type="arabicPeriod"/>
              <a:defRPr/>
            </a:pPr>
            <a:r>
              <a:rPr lang="en-US" sz="2500" dirty="0"/>
              <a:t>Helps to define corporate </a:t>
            </a:r>
            <a:r>
              <a:rPr lang="en-US" sz="2500" dirty="0" smtClean="0"/>
              <a:t>culture.</a:t>
            </a:r>
            <a:endParaRPr lang="en-US" sz="2500" dirty="0"/>
          </a:p>
          <a:p>
            <a:pPr marL="514350" indent="-514350">
              <a:buFont typeface="+mj-lt"/>
              <a:buAutoNum type="arabicPeriod"/>
              <a:defRPr/>
            </a:pPr>
            <a:r>
              <a:rPr lang="en-US" sz="2500" dirty="0"/>
              <a:t>Helps managers assess </a:t>
            </a:r>
            <a:r>
              <a:rPr lang="en-US" sz="2500" dirty="0" smtClean="0"/>
              <a:t>performance.</a:t>
            </a:r>
            <a:endParaRPr lang="en-US" sz="2500" b="1" dirty="0"/>
          </a:p>
        </p:txBody>
      </p:sp>
    </p:spTree>
    <p:extLst>
      <p:ext uri="{BB962C8B-B14F-4D97-AF65-F5344CB8AC3E}">
        <p14:creationId xmlns:p14="http://schemas.microsoft.com/office/powerpoint/2010/main" xmlns="" val="8990666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b="1" dirty="0">
                <a:solidFill>
                  <a:srgbClr val="FF0000"/>
                </a:solidFill>
              </a:rPr>
              <a:t>Kinds of Goals</a:t>
            </a:r>
            <a:endParaRPr lang="en-US" sz="3200" b="1" dirty="0" smtClean="0">
              <a:solidFill>
                <a:srgbClr val="FF0000"/>
              </a:solidFill>
              <a:latin typeface="Calibri" pitchFamily="34" charset="0"/>
            </a:endParaRPr>
          </a:p>
        </p:txBody>
      </p:sp>
      <p:sp>
        <p:nvSpPr>
          <p:cNvPr id="158723" name="Rectangle 3"/>
          <p:cNvSpPr>
            <a:spLocks noGrp="1"/>
          </p:cNvSpPr>
          <p:nvPr>
            <p:ph type="body" idx="4294967295"/>
          </p:nvPr>
        </p:nvSpPr>
        <p:spPr>
          <a:xfrm>
            <a:off x="457200" y="1143000"/>
            <a:ext cx="8229600" cy="4906963"/>
          </a:xfrm>
        </p:spPr>
        <p:txBody>
          <a:bodyPr/>
          <a:lstStyle/>
          <a:p>
            <a:pPr>
              <a:defRPr/>
            </a:pPr>
            <a:r>
              <a:rPr lang="en-US" sz="2500" b="1" dirty="0" smtClean="0"/>
              <a:t>Mission Statement </a:t>
            </a:r>
          </a:p>
          <a:p>
            <a:pPr lvl="1">
              <a:defRPr/>
            </a:pPr>
            <a:r>
              <a:rPr lang="en-US" sz="2500" dirty="0" smtClean="0"/>
              <a:t>organization’s statement of how it will achieve its purpose in the environment in which it conducts its business.</a:t>
            </a:r>
          </a:p>
          <a:p>
            <a:pPr>
              <a:defRPr/>
            </a:pPr>
            <a:r>
              <a:rPr lang="en-US" sz="2500" b="1" dirty="0" smtClean="0"/>
              <a:t>Long-Term </a:t>
            </a:r>
            <a:r>
              <a:rPr lang="en-US" sz="2500" b="1" dirty="0"/>
              <a:t>Goal </a:t>
            </a:r>
          </a:p>
          <a:p>
            <a:pPr lvl="1">
              <a:defRPr/>
            </a:pPr>
            <a:r>
              <a:rPr lang="en-US" sz="2500" dirty="0"/>
              <a:t>goal set for an extended time, typically five years or more into the future</a:t>
            </a:r>
          </a:p>
          <a:p>
            <a:pPr>
              <a:defRPr/>
            </a:pPr>
            <a:r>
              <a:rPr lang="en-US" sz="2500" b="1" dirty="0"/>
              <a:t>Intermediate Goal </a:t>
            </a:r>
          </a:p>
          <a:p>
            <a:pPr lvl="1">
              <a:defRPr/>
            </a:pPr>
            <a:r>
              <a:rPr lang="en-US" sz="2500" dirty="0"/>
              <a:t>goal set for a period of one to five years into the future</a:t>
            </a:r>
          </a:p>
          <a:p>
            <a:pPr>
              <a:defRPr/>
            </a:pPr>
            <a:r>
              <a:rPr lang="en-US" sz="2500" b="1" dirty="0"/>
              <a:t>Short-Term Goal </a:t>
            </a:r>
          </a:p>
          <a:p>
            <a:pPr lvl="1">
              <a:defRPr/>
            </a:pPr>
            <a:r>
              <a:rPr lang="en-US" sz="2500" dirty="0"/>
              <a:t>goal set for the very near future</a:t>
            </a:r>
          </a:p>
          <a:p>
            <a:pPr marL="457200" lvl="1" indent="0">
              <a:buNone/>
              <a:defRPr/>
            </a:pPr>
            <a:endParaRPr lang="en-US" sz="2500" dirty="0" smtClean="0"/>
          </a:p>
          <a:p>
            <a:pPr>
              <a:defRPr/>
            </a:pPr>
            <a:endParaRPr lang="en-US" sz="2500" b="1" dirty="0"/>
          </a:p>
        </p:txBody>
      </p:sp>
    </p:spTree>
    <p:extLst>
      <p:ext uri="{BB962C8B-B14F-4D97-AF65-F5344CB8AC3E}">
        <p14:creationId xmlns:p14="http://schemas.microsoft.com/office/powerpoint/2010/main" xmlns="" val="36064368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b="1" dirty="0">
                <a:solidFill>
                  <a:srgbClr val="FF0000"/>
                </a:solidFill>
              </a:rPr>
              <a:t>Types of </a:t>
            </a:r>
            <a:r>
              <a:rPr lang="en-US" sz="3200" b="1" dirty="0" smtClean="0">
                <a:solidFill>
                  <a:srgbClr val="FF0000"/>
                </a:solidFill>
              </a:rPr>
              <a:t>Strategies</a:t>
            </a:r>
            <a:endParaRPr lang="en-US" sz="3200" b="1" dirty="0" smtClean="0">
              <a:solidFill>
                <a:srgbClr val="FF0000"/>
              </a:solidFill>
              <a:latin typeface="Calibri" pitchFamily="34" charset="0"/>
            </a:endParaRPr>
          </a:p>
        </p:txBody>
      </p:sp>
      <p:sp>
        <p:nvSpPr>
          <p:cNvPr id="158723" name="Rectangle 3"/>
          <p:cNvSpPr>
            <a:spLocks noGrp="1"/>
          </p:cNvSpPr>
          <p:nvPr>
            <p:ph type="body" idx="4294967295"/>
          </p:nvPr>
        </p:nvSpPr>
        <p:spPr>
          <a:xfrm>
            <a:off x="457200" y="1295400"/>
            <a:ext cx="8229600" cy="4983163"/>
          </a:xfrm>
        </p:spPr>
        <p:txBody>
          <a:bodyPr/>
          <a:lstStyle/>
          <a:p>
            <a:pPr>
              <a:defRPr/>
            </a:pPr>
            <a:r>
              <a:rPr lang="en-US" sz="1900" b="1" dirty="0"/>
              <a:t>Corporate Strategy </a:t>
            </a:r>
          </a:p>
          <a:p>
            <a:pPr lvl="1">
              <a:defRPr/>
            </a:pPr>
            <a:r>
              <a:rPr lang="en-US" sz="1900" dirty="0"/>
              <a:t>strategy for determining the firm’s overall attitude toward growth and the way it will manage its businesses or product </a:t>
            </a:r>
            <a:r>
              <a:rPr lang="en-US" sz="1900" dirty="0" smtClean="0"/>
              <a:t>lines. A company may decide to grow by increasing its activities or investment or to retrench by reducing them.</a:t>
            </a:r>
            <a:endParaRPr lang="en-US" sz="1900" dirty="0"/>
          </a:p>
          <a:p>
            <a:pPr>
              <a:defRPr/>
            </a:pPr>
            <a:r>
              <a:rPr lang="en-US" sz="1900" b="1" dirty="0"/>
              <a:t>Business (or Competitive) Strategy</a:t>
            </a:r>
          </a:p>
          <a:p>
            <a:pPr lvl="1">
              <a:defRPr/>
            </a:pPr>
            <a:r>
              <a:rPr lang="en-US" sz="1900" dirty="0"/>
              <a:t>strategy, at the business-unit or product-line level, focusing on improving a firm’s competitive </a:t>
            </a:r>
            <a:r>
              <a:rPr lang="en-US" sz="1900" dirty="0" smtClean="0"/>
              <a:t>position. For example, Pepsi has on strategy for its soft-drink business as it competes with Coca-Cola, a different another strategy for its sports-drink business, and another strategy for its bottled-water line.</a:t>
            </a:r>
          </a:p>
          <a:p>
            <a:pPr>
              <a:defRPr/>
            </a:pPr>
            <a:r>
              <a:rPr lang="en-US" sz="1900" b="1" dirty="0"/>
              <a:t>Functional Strategy </a:t>
            </a:r>
          </a:p>
          <a:p>
            <a:pPr lvl="1">
              <a:defRPr/>
            </a:pPr>
            <a:r>
              <a:rPr lang="en-US" sz="1900" dirty="0"/>
              <a:t>strategy by which managers in specific </a:t>
            </a:r>
            <a:r>
              <a:rPr lang="en-US" sz="1900" dirty="0" smtClean="0"/>
              <a:t>areas such as: marketing, finance, and operations </a:t>
            </a:r>
            <a:r>
              <a:rPr lang="en-US" sz="1900" dirty="0"/>
              <a:t>decide how best to achieve corporate goals </a:t>
            </a:r>
            <a:r>
              <a:rPr lang="en-US" sz="1900" dirty="0" smtClean="0"/>
              <a:t>by performing their functional activities most effectively.</a:t>
            </a:r>
            <a:endParaRPr lang="en-US" sz="1900" dirty="0"/>
          </a:p>
          <a:p>
            <a:pPr lvl="1">
              <a:defRPr/>
            </a:pPr>
            <a:endParaRPr lang="en-US" sz="1900" dirty="0"/>
          </a:p>
          <a:p>
            <a:pPr marL="0" indent="0">
              <a:buNone/>
              <a:defRPr/>
            </a:pPr>
            <a:endParaRPr lang="en-US" sz="1900" b="1" dirty="0"/>
          </a:p>
        </p:txBody>
      </p:sp>
    </p:spTree>
    <p:extLst>
      <p:ext uri="{BB962C8B-B14F-4D97-AF65-F5344CB8AC3E}">
        <p14:creationId xmlns:p14="http://schemas.microsoft.com/office/powerpoint/2010/main" xmlns="" val="30094751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Hierarchy of Strategy</a:t>
            </a:r>
            <a:endParaRPr lang="en-US" sz="3200" dirty="0" smtClean="0">
              <a:latin typeface="Calibri" pitchFamily="34" charset="0"/>
            </a:endParaRPr>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981200" y="1259913"/>
            <a:ext cx="4648200" cy="490053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6910400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b="1" dirty="0">
                <a:solidFill>
                  <a:srgbClr val="FF0000"/>
                </a:solidFill>
              </a:rPr>
              <a:t>Formulating Strategy</a:t>
            </a:r>
            <a:endParaRPr lang="en-US" sz="3200" b="1" dirty="0" smtClean="0">
              <a:solidFill>
                <a:srgbClr val="FF0000"/>
              </a:solidFill>
              <a:latin typeface="Calibri" pitchFamily="34" charset="0"/>
            </a:endParaRPr>
          </a:p>
        </p:txBody>
      </p:sp>
      <p:sp>
        <p:nvSpPr>
          <p:cNvPr id="158723" name="Rectangle 3"/>
          <p:cNvSpPr>
            <a:spLocks noGrp="1"/>
          </p:cNvSpPr>
          <p:nvPr>
            <p:ph type="body" idx="4294967295"/>
          </p:nvPr>
        </p:nvSpPr>
        <p:spPr>
          <a:xfrm>
            <a:off x="457200" y="1371600"/>
            <a:ext cx="8229600" cy="4724400"/>
          </a:xfrm>
        </p:spPr>
        <p:txBody>
          <a:bodyPr/>
          <a:lstStyle/>
          <a:p>
            <a:pPr marL="1262063" indent="-1262063">
              <a:buFont typeface="Wingdings 3" pitchFamily="18" charset="2"/>
              <a:buNone/>
              <a:defRPr/>
            </a:pPr>
            <a:r>
              <a:rPr lang="en-US" b="1" dirty="0">
                <a:solidFill>
                  <a:schemeClr val="accent6">
                    <a:lumMod val="75000"/>
                  </a:schemeClr>
                </a:solidFill>
              </a:rPr>
              <a:t>Step 1: </a:t>
            </a:r>
            <a:r>
              <a:rPr lang="en-US" dirty="0"/>
              <a:t>Setting Strategic Goals</a:t>
            </a:r>
          </a:p>
          <a:p>
            <a:pPr marL="1262063" indent="-1262063">
              <a:lnSpc>
                <a:spcPct val="30000"/>
              </a:lnSpc>
              <a:buFont typeface="Wingdings 3" pitchFamily="18" charset="2"/>
              <a:buNone/>
              <a:defRPr/>
            </a:pPr>
            <a:endParaRPr lang="en-US" b="1" dirty="0" smtClean="0">
              <a:solidFill>
                <a:schemeClr val="accent6">
                  <a:lumMod val="75000"/>
                </a:schemeClr>
              </a:solidFill>
            </a:endParaRPr>
          </a:p>
          <a:p>
            <a:pPr marL="1485900" indent="-1485900">
              <a:buFont typeface="Wingdings 3" pitchFamily="18" charset="2"/>
              <a:buNone/>
              <a:defRPr/>
            </a:pPr>
            <a:r>
              <a:rPr lang="en-US" b="1" dirty="0" smtClean="0">
                <a:solidFill>
                  <a:schemeClr val="accent6">
                    <a:lumMod val="75000"/>
                  </a:schemeClr>
                </a:solidFill>
              </a:rPr>
              <a:t>Step </a:t>
            </a:r>
            <a:r>
              <a:rPr lang="en-US" b="1" dirty="0">
                <a:solidFill>
                  <a:schemeClr val="accent6">
                    <a:lumMod val="75000"/>
                  </a:schemeClr>
                </a:solidFill>
              </a:rPr>
              <a:t>2: </a:t>
            </a:r>
            <a:r>
              <a:rPr lang="en-US" dirty="0"/>
              <a:t>Analyzing the Organization and the Environment: SWOT Analysis</a:t>
            </a:r>
          </a:p>
          <a:p>
            <a:pPr marL="1262063" indent="-1262063">
              <a:lnSpc>
                <a:spcPct val="30000"/>
              </a:lnSpc>
              <a:buFont typeface="Wingdings 3" pitchFamily="18" charset="2"/>
              <a:buNone/>
              <a:defRPr/>
            </a:pPr>
            <a:endParaRPr lang="en-US" b="1" dirty="0" smtClean="0">
              <a:solidFill>
                <a:schemeClr val="accent6">
                  <a:lumMod val="75000"/>
                </a:schemeClr>
              </a:solidFill>
            </a:endParaRPr>
          </a:p>
          <a:p>
            <a:pPr marL="1485900" indent="-1485900">
              <a:buFont typeface="Wingdings 3" pitchFamily="18" charset="2"/>
              <a:buNone/>
              <a:defRPr/>
            </a:pPr>
            <a:r>
              <a:rPr lang="en-US" b="1" dirty="0" smtClean="0">
                <a:solidFill>
                  <a:schemeClr val="accent6">
                    <a:lumMod val="75000"/>
                  </a:schemeClr>
                </a:solidFill>
              </a:rPr>
              <a:t>Step </a:t>
            </a:r>
            <a:r>
              <a:rPr lang="en-US" b="1" dirty="0">
                <a:solidFill>
                  <a:schemeClr val="accent6">
                    <a:lumMod val="75000"/>
                  </a:schemeClr>
                </a:solidFill>
              </a:rPr>
              <a:t>3: </a:t>
            </a:r>
            <a:r>
              <a:rPr lang="en-US" dirty="0"/>
              <a:t>Matching the Organization and Its </a:t>
            </a:r>
            <a:r>
              <a:rPr lang="en-US" dirty="0" smtClean="0"/>
              <a:t>Environment – matching the environment threats and opportunities against corporate strengths and weaknesses.</a:t>
            </a:r>
            <a:endParaRPr lang="en-US" dirty="0"/>
          </a:p>
          <a:p>
            <a:pPr marL="0" indent="0">
              <a:buNone/>
              <a:defRPr/>
            </a:pPr>
            <a:endParaRPr lang="en-US" b="1" dirty="0"/>
          </a:p>
        </p:txBody>
      </p:sp>
    </p:spTree>
    <p:extLst>
      <p:ext uri="{BB962C8B-B14F-4D97-AF65-F5344CB8AC3E}">
        <p14:creationId xmlns:p14="http://schemas.microsoft.com/office/powerpoint/2010/main" xmlns="" val="39012759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smtClean="0">
                <a:latin typeface="Calibri" pitchFamily="34" charset="0"/>
              </a:rPr>
              <a:t>Strategy Formulation</a:t>
            </a:r>
          </a:p>
        </p:txBody>
      </p:sp>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17027" y="1466850"/>
            <a:ext cx="9029561" cy="44767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0103048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07" name="Rectangle 11"/>
          <p:cNvSpPr>
            <a:spLocks noGrp="1"/>
          </p:cNvSpPr>
          <p:nvPr>
            <p:ph type="body" idx="1"/>
          </p:nvPr>
        </p:nvSpPr>
        <p:spPr>
          <a:xfrm>
            <a:off x="990600" y="1524000"/>
            <a:ext cx="7696200" cy="4343400"/>
          </a:xfrm>
        </p:spPr>
        <p:txBody>
          <a:bodyPr/>
          <a:lstStyle/>
          <a:p>
            <a:pPr marL="514350" indent="-514350">
              <a:buFont typeface="+mj-lt"/>
              <a:buAutoNum type="arabicPeriod"/>
            </a:pPr>
            <a:r>
              <a:rPr lang="en-US" sz="2400" b="1" dirty="0"/>
              <a:t>Describe </a:t>
            </a:r>
            <a:r>
              <a:rPr lang="en-US" sz="2400" dirty="0"/>
              <a:t>the nature of management and identify the four </a:t>
            </a:r>
            <a:r>
              <a:rPr lang="en-US" sz="2400" dirty="0" smtClean="0"/>
              <a:t>basic functions </a:t>
            </a:r>
            <a:r>
              <a:rPr lang="en-US" sz="2400" dirty="0"/>
              <a:t>that constitute the management process</a:t>
            </a:r>
            <a:r>
              <a:rPr lang="en-US" sz="2400" dirty="0" smtClean="0"/>
              <a:t>.</a:t>
            </a:r>
          </a:p>
          <a:p>
            <a:pPr marL="514350" indent="-514350">
              <a:buFont typeface="+mj-lt"/>
              <a:buAutoNum type="arabicPeriod"/>
            </a:pPr>
            <a:r>
              <a:rPr lang="en-US" sz="2400" b="1" dirty="0"/>
              <a:t>Identify </a:t>
            </a:r>
            <a:r>
              <a:rPr lang="en-US" sz="2400" dirty="0"/>
              <a:t>different types of managers likely to be found in </a:t>
            </a:r>
            <a:r>
              <a:rPr lang="en-US" sz="2400" dirty="0" smtClean="0"/>
              <a:t>an organization </a:t>
            </a:r>
            <a:r>
              <a:rPr lang="en-US" sz="2400" dirty="0"/>
              <a:t>by level and area</a:t>
            </a:r>
            <a:r>
              <a:rPr lang="en-US" sz="2400" dirty="0" smtClean="0"/>
              <a:t>.</a:t>
            </a:r>
          </a:p>
          <a:p>
            <a:pPr marL="514350" indent="-514350">
              <a:buFont typeface="+mj-lt"/>
              <a:buAutoNum type="arabicPeriod"/>
            </a:pPr>
            <a:r>
              <a:rPr lang="en-US" sz="2400" b="1" dirty="0"/>
              <a:t>Describe </a:t>
            </a:r>
            <a:r>
              <a:rPr lang="en-US" sz="2400" dirty="0"/>
              <a:t>the basic roles and skills required of </a:t>
            </a:r>
            <a:r>
              <a:rPr lang="en-US" sz="2400" dirty="0" smtClean="0"/>
              <a:t>managers.</a:t>
            </a:r>
          </a:p>
          <a:p>
            <a:pPr marL="514350" indent="-514350">
              <a:buFont typeface="+mj-lt"/>
              <a:buAutoNum type="arabicPeriod"/>
            </a:pPr>
            <a:r>
              <a:rPr lang="en-US" sz="2400" b="1" dirty="0" smtClean="0"/>
              <a:t>Explain </a:t>
            </a:r>
            <a:r>
              <a:rPr lang="en-US" sz="2400" dirty="0"/>
              <a:t>the importance of strategic m</a:t>
            </a:r>
            <a:r>
              <a:rPr lang="en-US" sz="2400" dirty="0" smtClean="0"/>
              <a:t>anagement </a:t>
            </a:r>
            <a:r>
              <a:rPr lang="en-US" sz="2400" dirty="0"/>
              <a:t>and effective </a:t>
            </a:r>
            <a:r>
              <a:rPr lang="en-US" sz="2400" dirty="0" smtClean="0"/>
              <a:t>goal setting </a:t>
            </a:r>
            <a:r>
              <a:rPr lang="en-US" sz="2400" dirty="0"/>
              <a:t>in organizational success</a:t>
            </a:r>
            <a:r>
              <a:rPr lang="en-US" sz="2400" dirty="0" smtClean="0"/>
              <a:t>.</a:t>
            </a:r>
          </a:p>
          <a:p>
            <a:pPr marL="514350" indent="-514350">
              <a:buFont typeface="+mj-lt"/>
              <a:buAutoNum type="arabicPeriod" startAt="5"/>
            </a:pPr>
            <a:r>
              <a:rPr lang="en-US" sz="2400" b="1" dirty="0" smtClean="0"/>
              <a:t>Describe </a:t>
            </a:r>
            <a:r>
              <a:rPr lang="en-US" sz="2400" dirty="0"/>
              <a:t>the development and explain the importance of corporate culture.</a:t>
            </a:r>
          </a:p>
          <a:p>
            <a:pPr marL="514350" indent="-514350">
              <a:buFont typeface="+mj-lt"/>
              <a:buAutoNum type="arabicPeriod"/>
            </a:pPr>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Formulating Strategy</a:t>
            </a:r>
            <a:endParaRPr lang="en-US" sz="3200" dirty="0" smtClean="0">
              <a:latin typeface="Calibri" pitchFamily="34" charset="0"/>
            </a:endParaRPr>
          </a:p>
        </p:txBody>
      </p:sp>
      <p:sp>
        <p:nvSpPr>
          <p:cNvPr id="158723" name="Rectangle 3"/>
          <p:cNvSpPr>
            <a:spLocks noGrp="1"/>
          </p:cNvSpPr>
          <p:nvPr>
            <p:ph type="body" idx="4294967295"/>
          </p:nvPr>
        </p:nvSpPr>
        <p:spPr>
          <a:xfrm>
            <a:off x="457200" y="1219200"/>
            <a:ext cx="8305800" cy="4906963"/>
          </a:xfrm>
        </p:spPr>
        <p:txBody>
          <a:bodyPr/>
          <a:lstStyle/>
          <a:p>
            <a:pPr>
              <a:defRPr/>
            </a:pPr>
            <a:r>
              <a:rPr lang="en-US" b="1" dirty="0"/>
              <a:t>SWOT Analysis </a:t>
            </a:r>
          </a:p>
          <a:p>
            <a:pPr lvl="1">
              <a:defRPr/>
            </a:pPr>
            <a:r>
              <a:rPr lang="en-US" sz="2600" dirty="0"/>
              <a:t>identification and analysis of organizational strengths and weaknesses and environmental opportunities and threats as part of strategy </a:t>
            </a:r>
            <a:r>
              <a:rPr lang="en-US" sz="2600" dirty="0" smtClean="0"/>
              <a:t>formulation.</a:t>
            </a:r>
            <a:endParaRPr lang="en-US" sz="2600" dirty="0"/>
          </a:p>
        </p:txBody>
      </p:sp>
      <p:sp>
        <p:nvSpPr>
          <p:cNvPr id="4" name="Rectangle 3"/>
          <p:cNvSpPr txBox="1">
            <a:spLocks/>
          </p:cNvSpPr>
          <p:nvPr/>
        </p:nvSpPr>
        <p:spPr bwMode="auto">
          <a:xfrm>
            <a:off x="457200" y="3962400"/>
            <a:ext cx="4191000" cy="1997074"/>
          </a:xfrm>
          <a:prstGeom prst="rect">
            <a:avLst/>
          </a:prstGeom>
          <a:solidFill>
            <a:schemeClr val="accent1"/>
          </a:solidFill>
          <a:ln w="9525">
            <a:solidFill>
              <a:schemeClr val="accent1"/>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US" sz="2400" b="1" dirty="0"/>
              <a:t>Environmental Analysis </a:t>
            </a:r>
          </a:p>
          <a:p>
            <a:pPr lvl="1">
              <a:defRPr/>
            </a:pPr>
            <a:r>
              <a:rPr lang="en-US" sz="2400" dirty="0"/>
              <a:t>process of scanning the business environment for threats and opportunities</a:t>
            </a:r>
          </a:p>
          <a:p>
            <a:pPr>
              <a:defRPr/>
            </a:pPr>
            <a:endParaRPr lang="en-US" sz="2400" b="1" dirty="0"/>
          </a:p>
        </p:txBody>
      </p:sp>
      <p:sp>
        <p:nvSpPr>
          <p:cNvPr id="5" name="Rectangle 3"/>
          <p:cNvSpPr txBox="1">
            <a:spLocks/>
          </p:cNvSpPr>
          <p:nvPr/>
        </p:nvSpPr>
        <p:spPr bwMode="auto">
          <a:xfrm>
            <a:off x="4800600" y="3962400"/>
            <a:ext cx="3962400" cy="2057400"/>
          </a:xfrm>
          <a:prstGeom prst="rect">
            <a:avLst/>
          </a:prstGeom>
          <a:solidFill>
            <a:schemeClr val="accent1"/>
          </a:solidFill>
          <a:ln w="9525">
            <a:solidFill>
              <a:schemeClr val="accent1"/>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en-US" sz="2400" b="1" dirty="0" smtClean="0"/>
              <a:t>Organizational Analysis </a:t>
            </a:r>
          </a:p>
          <a:p>
            <a:pPr lvl="1">
              <a:defRPr/>
            </a:pPr>
            <a:r>
              <a:rPr lang="en-US" sz="2400" dirty="0" smtClean="0"/>
              <a:t>process of analyzing a firm’s strengths and weaknesses</a:t>
            </a:r>
          </a:p>
          <a:p>
            <a:pPr>
              <a:defRPr/>
            </a:pPr>
            <a:endParaRPr lang="en-US" sz="2400" b="1" dirty="0"/>
          </a:p>
        </p:txBody>
      </p:sp>
    </p:spTree>
    <p:extLst>
      <p:ext uri="{BB962C8B-B14F-4D97-AF65-F5344CB8AC3E}">
        <p14:creationId xmlns:p14="http://schemas.microsoft.com/office/powerpoint/2010/main" xmlns="" val="35926521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838200"/>
          </a:xfrm>
        </p:spPr>
        <p:txBody>
          <a:bodyPr/>
          <a:lstStyle/>
          <a:p>
            <a:r>
              <a:rPr lang="en-US" sz="3200" dirty="0"/>
              <a:t>A Hierarchy of Plans</a:t>
            </a:r>
          </a:p>
        </p:txBody>
      </p:sp>
      <p:sp>
        <p:nvSpPr>
          <p:cNvPr id="158723" name="Rectangle 3"/>
          <p:cNvSpPr>
            <a:spLocks noGrp="1"/>
          </p:cNvSpPr>
          <p:nvPr>
            <p:ph type="body" idx="4294967295"/>
          </p:nvPr>
        </p:nvSpPr>
        <p:spPr>
          <a:xfrm>
            <a:off x="457200" y="1295400"/>
            <a:ext cx="8229600" cy="4906963"/>
          </a:xfrm>
        </p:spPr>
        <p:txBody>
          <a:bodyPr/>
          <a:lstStyle/>
          <a:p>
            <a:pPr algn="just">
              <a:defRPr/>
            </a:pPr>
            <a:r>
              <a:rPr lang="en-US" sz="2000" b="1" dirty="0">
                <a:solidFill>
                  <a:srgbClr val="FF0000"/>
                </a:solidFill>
              </a:rPr>
              <a:t>The final step in formulating strategy involves the creation of actual plans. Plans can be viewed in three </a:t>
            </a:r>
            <a:r>
              <a:rPr lang="en-US" sz="2000" b="1" dirty="0" smtClean="0">
                <a:solidFill>
                  <a:srgbClr val="FF0000"/>
                </a:solidFill>
              </a:rPr>
              <a:t>levels, strategic, tactical, and operational:</a:t>
            </a:r>
            <a:endParaRPr lang="en-US" sz="2000" b="1" dirty="0">
              <a:solidFill>
                <a:srgbClr val="FF0000"/>
              </a:solidFill>
            </a:endParaRPr>
          </a:p>
          <a:p>
            <a:pPr>
              <a:defRPr/>
            </a:pPr>
            <a:r>
              <a:rPr lang="en-US" sz="2200" b="1" dirty="0" smtClean="0"/>
              <a:t>Strategic </a:t>
            </a:r>
            <a:r>
              <a:rPr lang="en-US" sz="2200" b="1" dirty="0"/>
              <a:t>Plan </a:t>
            </a:r>
          </a:p>
          <a:p>
            <a:pPr lvl="1">
              <a:defRPr/>
            </a:pPr>
            <a:r>
              <a:rPr lang="en-US" sz="2200" dirty="0"/>
              <a:t>plan reflecting decisions about resource allocations, company priorities, and steps needed to meet strategic goals</a:t>
            </a:r>
          </a:p>
          <a:p>
            <a:pPr>
              <a:defRPr/>
            </a:pPr>
            <a:r>
              <a:rPr lang="en-US" sz="2200" b="1" dirty="0"/>
              <a:t>Tactical Plan </a:t>
            </a:r>
          </a:p>
          <a:p>
            <a:pPr lvl="1">
              <a:defRPr/>
            </a:pPr>
            <a:r>
              <a:rPr lang="en-US" sz="2200" dirty="0"/>
              <a:t>generally short-term plan concerned with implementing specific aspects of a company’s strategic plans</a:t>
            </a:r>
          </a:p>
          <a:p>
            <a:pPr>
              <a:defRPr/>
            </a:pPr>
            <a:r>
              <a:rPr lang="en-US" sz="2200" b="1" dirty="0"/>
              <a:t>Operational Plan </a:t>
            </a:r>
          </a:p>
          <a:p>
            <a:pPr lvl="1">
              <a:defRPr/>
            </a:pPr>
            <a:r>
              <a:rPr lang="en-US" sz="2200" dirty="0"/>
              <a:t>plan setting short- term targets for daily, weekly, or monthly performance</a:t>
            </a:r>
          </a:p>
          <a:p>
            <a:pPr>
              <a:defRPr/>
            </a:pPr>
            <a:endParaRPr lang="en-US" sz="2200" b="1" dirty="0"/>
          </a:p>
        </p:txBody>
      </p:sp>
    </p:spTree>
    <p:extLst>
      <p:ext uri="{BB962C8B-B14F-4D97-AF65-F5344CB8AC3E}">
        <p14:creationId xmlns:p14="http://schemas.microsoft.com/office/powerpoint/2010/main" xmlns="" val="35061392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2800" b="1" dirty="0" smtClean="0">
                <a:solidFill>
                  <a:srgbClr val="FF0000"/>
                </a:solidFill>
              </a:rPr>
              <a:t>Contingency Planning and Crisis Management</a:t>
            </a:r>
            <a:endParaRPr lang="en-US" sz="2800" b="1" dirty="0" smtClean="0">
              <a:solidFill>
                <a:srgbClr val="FF0000"/>
              </a:solidFill>
              <a:latin typeface="Calibri" pitchFamily="34" charset="0"/>
            </a:endParaRPr>
          </a:p>
        </p:txBody>
      </p:sp>
      <p:sp>
        <p:nvSpPr>
          <p:cNvPr id="158723" name="Rectangle 3"/>
          <p:cNvSpPr>
            <a:spLocks noGrp="1"/>
          </p:cNvSpPr>
          <p:nvPr>
            <p:ph type="body" idx="4294967295"/>
          </p:nvPr>
        </p:nvSpPr>
        <p:spPr>
          <a:xfrm>
            <a:off x="457200" y="1600200"/>
            <a:ext cx="8229600" cy="4267200"/>
          </a:xfrm>
        </p:spPr>
        <p:txBody>
          <a:bodyPr/>
          <a:lstStyle/>
          <a:p>
            <a:pPr lvl="1">
              <a:buClr>
                <a:srgbClr val="254061"/>
              </a:buClr>
              <a:buFont typeface="Arial" panose="020B0604020202020204" pitchFamily="34" charset="0"/>
              <a:buChar char="•"/>
            </a:pPr>
            <a:r>
              <a:rPr lang="en-US" altLang="en-US" sz="2400" b="1" dirty="0" smtClean="0"/>
              <a:t>Contingency planning</a:t>
            </a:r>
          </a:p>
          <a:p>
            <a:pPr marL="1028700" lvl="1">
              <a:buClr>
                <a:srgbClr val="254061"/>
              </a:buClr>
            </a:pPr>
            <a:r>
              <a:rPr lang="en-US" altLang="en-US" sz="2400" dirty="0" smtClean="0"/>
              <a:t> seeks to identify, in advance, the ways in which the company will respond to changes in the environment. </a:t>
            </a:r>
          </a:p>
          <a:p>
            <a:pPr lvl="1">
              <a:buClr>
                <a:srgbClr val="254061"/>
              </a:buClr>
            </a:pPr>
            <a:endParaRPr lang="en-US" altLang="en-US" sz="2400" dirty="0" smtClean="0"/>
          </a:p>
          <a:p>
            <a:pPr lvl="1">
              <a:buClr>
                <a:srgbClr val="254061"/>
              </a:buClr>
              <a:buFont typeface="Arial" panose="020B0604020202020204" pitchFamily="34" charset="0"/>
              <a:buChar char="•"/>
            </a:pPr>
            <a:r>
              <a:rPr lang="en-US" altLang="en-US" sz="2400" b="1" dirty="0" smtClean="0"/>
              <a:t>Crisis management</a:t>
            </a:r>
            <a:endParaRPr lang="en-US" altLang="en-US" sz="2400" b="1" dirty="0"/>
          </a:p>
          <a:p>
            <a:pPr marL="1028700" lvl="1">
              <a:buClr>
                <a:srgbClr val="254061"/>
              </a:buClr>
            </a:pPr>
            <a:r>
              <a:rPr lang="en-US" altLang="en-US" sz="2400" dirty="0"/>
              <a:t> </a:t>
            </a:r>
            <a:r>
              <a:rPr lang="en-US" altLang="en-US" sz="2400" dirty="0" smtClean="0"/>
              <a:t>A crisis is an unexpected emergency requiring immediate response.</a:t>
            </a:r>
          </a:p>
          <a:p>
            <a:pPr marL="1028700" lvl="1">
              <a:buClr>
                <a:srgbClr val="254061"/>
              </a:buClr>
            </a:pPr>
            <a:r>
              <a:rPr lang="en-US" altLang="en-US" sz="2400" dirty="0" smtClean="0"/>
              <a:t>Crisis management involves an organization’s methods for dealing with emergencies.</a:t>
            </a:r>
            <a:endParaRPr lang="en-US" altLang="en-US" sz="2400" dirty="0"/>
          </a:p>
          <a:p>
            <a:pPr marL="0" lvl="1" indent="0">
              <a:buClr>
                <a:srgbClr val="254061"/>
              </a:buClr>
              <a:buNone/>
            </a:pPr>
            <a:endParaRPr lang="en-US" altLang="en-US" sz="2400" dirty="0"/>
          </a:p>
          <a:p>
            <a:pPr marL="342900" lvl="1" indent="-342900">
              <a:buClr>
                <a:srgbClr val="254061"/>
              </a:buClr>
              <a:buFont typeface="Arial" charset="0"/>
              <a:buChar char="•"/>
            </a:pPr>
            <a:endParaRPr lang="en-US" altLang="en-US" sz="2400" b="1" dirty="0"/>
          </a:p>
        </p:txBody>
      </p:sp>
    </p:spTree>
    <p:extLst>
      <p:ext uri="{BB962C8B-B14F-4D97-AF65-F5344CB8AC3E}">
        <p14:creationId xmlns:p14="http://schemas.microsoft.com/office/powerpoint/2010/main" xmlns="" val="14298896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2800" b="1" dirty="0">
                <a:solidFill>
                  <a:srgbClr val="FF0000"/>
                </a:solidFill>
              </a:rPr>
              <a:t>Management and </a:t>
            </a:r>
            <a:r>
              <a:rPr lang="en-US" sz="2800" b="1" dirty="0" smtClean="0">
                <a:solidFill>
                  <a:srgbClr val="FF0000"/>
                </a:solidFill>
              </a:rPr>
              <a:t>the Corporate </a:t>
            </a:r>
            <a:r>
              <a:rPr lang="en-US" sz="2800" b="1" dirty="0">
                <a:solidFill>
                  <a:srgbClr val="FF0000"/>
                </a:solidFill>
              </a:rPr>
              <a:t>Culture</a:t>
            </a:r>
            <a:endParaRPr lang="en-US" sz="2800" b="1" dirty="0" smtClean="0">
              <a:solidFill>
                <a:srgbClr val="FF0000"/>
              </a:solidFill>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buClr>
                <a:srgbClr val="254061"/>
              </a:buClr>
            </a:pPr>
            <a:r>
              <a:rPr lang="en-US" altLang="en-US" sz="2400" b="1" dirty="0"/>
              <a:t>Corporate </a:t>
            </a:r>
            <a:r>
              <a:rPr lang="en-US" altLang="en-US" sz="2400" b="1" dirty="0" smtClean="0"/>
              <a:t>culture</a:t>
            </a:r>
          </a:p>
          <a:p>
            <a:pPr lvl="1">
              <a:buClr>
                <a:srgbClr val="254061"/>
              </a:buClr>
            </a:pPr>
            <a:r>
              <a:rPr lang="en-US" altLang="en-US" sz="2400" dirty="0" smtClean="0"/>
              <a:t>the </a:t>
            </a:r>
            <a:r>
              <a:rPr lang="en-US" altLang="en-US" sz="2400" dirty="0"/>
              <a:t>shared experiences, stories, beliefs, and norms that characterize an </a:t>
            </a:r>
            <a:r>
              <a:rPr lang="en-US" altLang="en-US" sz="2400" dirty="0" smtClean="0"/>
              <a:t>organization.</a:t>
            </a:r>
          </a:p>
          <a:p>
            <a:pPr lvl="1">
              <a:buClr>
                <a:srgbClr val="254061"/>
              </a:buClr>
            </a:pPr>
            <a:r>
              <a:rPr lang="en-US" altLang="en-US" sz="2400" dirty="0" smtClean="0"/>
              <a:t>helps </a:t>
            </a:r>
            <a:r>
              <a:rPr lang="en-US" altLang="en-US" sz="2400" dirty="0"/>
              <a:t>define the work and business climate that exists in an </a:t>
            </a:r>
            <a:r>
              <a:rPr lang="en-US" altLang="en-US" sz="2400" dirty="0" smtClean="0"/>
              <a:t>organization.</a:t>
            </a:r>
          </a:p>
          <a:p>
            <a:pPr marL="342900" lvl="1" indent="-342900">
              <a:buClr>
                <a:srgbClr val="254061"/>
              </a:buClr>
              <a:buFont typeface="Arial" charset="0"/>
              <a:buChar char="•"/>
            </a:pPr>
            <a:r>
              <a:rPr lang="en-US" altLang="en-US" sz="2400" b="1" dirty="0" smtClean="0"/>
              <a:t>Communicating the culture</a:t>
            </a:r>
          </a:p>
          <a:p>
            <a:pPr marL="566738" indent="-219075">
              <a:buClr>
                <a:srgbClr val="254061"/>
              </a:buClr>
            </a:pPr>
            <a:r>
              <a:rPr lang="en-US" altLang="en-US" sz="2400" dirty="0"/>
              <a:t>Managers themselves must have a clear understanding of the culture</a:t>
            </a:r>
          </a:p>
          <a:p>
            <a:pPr marL="566738" indent="-219075">
              <a:buClr>
                <a:srgbClr val="254061"/>
              </a:buClr>
            </a:pPr>
            <a:r>
              <a:rPr lang="en-US" altLang="en-US" sz="2400" dirty="0"/>
              <a:t>Must transmit the culture to others in the organization</a:t>
            </a:r>
          </a:p>
          <a:p>
            <a:pPr marL="566738" indent="-219075">
              <a:buClr>
                <a:srgbClr val="254061"/>
              </a:buClr>
            </a:pPr>
            <a:r>
              <a:rPr lang="en-US" altLang="en-US" sz="2400" dirty="0"/>
              <a:t>Should maintain the culture by rewarding and promoting those who understand it and work toward maintaining </a:t>
            </a:r>
            <a:r>
              <a:rPr lang="en-US" altLang="en-US" sz="2400" dirty="0" smtClean="0"/>
              <a:t>it.</a:t>
            </a:r>
            <a:endParaRPr lang="en-US" altLang="en-US" sz="2400" dirty="0"/>
          </a:p>
          <a:p>
            <a:pPr marL="342900" lvl="1" indent="-342900">
              <a:buClr>
                <a:srgbClr val="254061"/>
              </a:buClr>
              <a:buFont typeface="Arial" charset="0"/>
              <a:buChar char="•"/>
            </a:pPr>
            <a:endParaRPr lang="en-US" altLang="en-US" sz="2400" b="1" dirty="0"/>
          </a:p>
        </p:txBody>
      </p:sp>
    </p:spTree>
    <p:extLst>
      <p:ext uri="{BB962C8B-B14F-4D97-AF65-F5344CB8AC3E}">
        <p14:creationId xmlns:p14="http://schemas.microsoft.com/office/powerpoint/2010/main" xmlns="" val="27961988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Managing Change – Three Stages</a:t>
            </a:r>
            <a:endParaRPr lang="en-US" sz="3200" dirty="0" smtClean="0">
              <a:latin typeface="Calibri" pitchFamily="34" charset="0"/>
            </a:endParaRPr>
          </a:p>
        </p:txBody>
      </p:sp>
      <p:sp>
        <p:nvSpPr>
          <p:cNvPr id="158723" name="Rectangle 3"/>
          <p:cNvSpPr>
            <a:spLocks noGrp="1"/>
          </p:cNvSpPr>
          <p:nvPr>
            <p:ph type="body" idx="4294967295"/>
          </p:nvPr>
        </p:nvSpPr>
        <p:spPr>
          <a:xfrm>
            <a:off x="457200" y="1341437"/>
            <a:ext cx="8229600" cy="4906963"/>
          </a:xfrm>
        </p:spPr>
        <p:txBody>
          <a:bodyPr/>
          <a:lstStyle/>
          <a:p>
            <a:pPr marL="514350" indent="-514350">
              <a:buClr>
                <a:schemeClr val="accent6">
                  <a:lumMod val="75000"/>
                </a:schemeClr>
              </a:buClr>
              <a:buFont typeface="+mj-lt"/>
              <a:buAutoNum type="arabicPeriod"/>
              <a:defRPr/>
            </a:pPr>
            <a:r>
              <a:rPr lang="en-US" dirty="0"/>
              <a:t>At the highest level, analysis of the company’s environment </a:t>
            </a:r>
            <a:r>
              <a:rPr lang="en-US" dirty="0">
                <a:solidFill>
                  <a:srgbClr val="FF0000"/>
                </a:solidFill>
              </a:rPr>
              <a:t>highlights extensive change</a:t>
            </a:r>
            <a:r>
              <a:rPr lang="en-US" dirty="0"/>
              <a:t> as the most effective response to its problems.</a:t>
            </a:r>
          </a:p>
          <a:p>
            <a:pPr marL="514350" indent="-514350">
              <a:buClr>
                <a:schemeClr val="accent6">
                  <a:lumMod val="75000"/>
                </a:schemeClr>
              </a:buClr>
              <a:buFont typeface="+mj-lt"/>
              <a:buAutoNum type="arabicPeriod"/>
              <a:defRPr/>
            </a:pPr>
            <a:r>
              <a:rPr lang="en-US" dirty="0"/>
              <a:t>Top management begins to formulate a vision of a new company.</a:t>
            </a:r>
          </a:p>
          <a:p>
            <a:pPr marL="514350" indent="-514350">
              <a:buClr>
                <a:schemeClr val="accent6">
                  <a:lumMod val="75000"/>
                </a:schemeClr>
              </a:buClr>
              <a:buFont typeface="+mj-lt"/>
              <a:buAutoNum type="arabicPeriod"/>
              <a:defRPr/>
            </a:pPr>
            <a:r>
              <a:rPr lang="en-US" dirty="0"/>
              <a:t>The firm sets up new systems for appraising and compensating employees who enforce the firm’s new values.</a:t>
            </a:r>
          </a:p>
        </p:txBody>
      </p:sp>
    </p:spTree>
    <p:extLst>
      <p:ext uri="{BB962C8B-B14F-4D97-AF65-F5344CB8AC3E}">
        <p14:creationId xmlns:p14="http://schemas.microsoft.com/office/powerpoint/2010/main" xmlns="" val="41579115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b="1" dirty="0">
                <a:solidFill>
                  <a:srgbClr val="FF0000"/>
                </a:solidFill>
              </a:rPr>
              <a:t>The Management Process</a:t>
            </a:r>
            <a:endParaRPr lang="en-US" sz="3200" b="1" dirty="0" smtClean="0">
              <a:solidFill>
                <a:srgbClr val="FF0000"/>
              </a:solidFill>
              <a:latin typeface="Calibri" pitchFamily="34" charset="0"/>
            </a:endParaRPr>
          </a:p>
        </p:txBody>
      </p:sp>
      <p:sp>
        <p:nvSpPr>
          <p:cNvPr id="158723" name="Rectangle 3"/>
          <p:cNvSpPr>
            <a:spLocks noGrp="1"/>
          </p:cNvSpPr>
          <p:nvPr>
            <p:ph type="body" idx="4294967295"/>
          </p:nvPr>
        </p:nvSpPr>
        <p:spPr>
          <a:xfrm>
            <a:off x="457200" y="1219200"/>
            <a:ext cx="3810000" cy="4906963"/>
          </a:xfrm>
        </p:spPr>
        <p:txBody>
          <a:bodyPr/>
          <a:lstStyle/>
          <a:p>
            <a:r>
              <a:rPr lang="en-US" dirty="0"/>
              <a:t>Management </a:t>
            </a:r>
            <a:endParaRPr lang="en-US" dirty="0" smtClean="0"/>
          </a:p>
          <a:p>
            <a:pPr lvl="1"/>
            <a:r>
              <a:rPr lang="en-US" dirty="0" smtClean="0"/>
              <a:t>process </a:t>
            </a:r>
            <a:r>
              <a:rPr lang="en-US" dirty="0"/>
              <a:t>of </a:t>
            </a:r>
            <a:r>
              <a:rPr lang="en-US" dirty="0" smtClean="0"/>
              <a:t>planning, organizing</a:t>
            </a:r>
            <a:r>
              <a:rPr lang="en-US" dirty="0"/>
              <a:t>, leading, and controlling </a:t>
            </a:r>
            <a:r>
              <a:rPr lang="en-US" dirty="0" smtClean="0"/>
              <a:t>an organization’s </a:t>
            </a:r>
            <a:r>
              <a:rPr lang="en-US" dirty="0"/>
              <a:t>resources to achieve </a:t>
            </a:r>
            <a:r>
              <a:rPr lang="en-US" dirty="0" smtClean="0"/>
              <a:t>its goals.</a:t>
            </a:r>
            <a:endParaRPr lang="en-US" b="1" dirty="0"/>
          </a:p>
        </p:txBody>
      </p:sp>
      <p:pic>
        <p:nvPicPr>
          <p:cNvPr id="1026" name="Picture 2" descr="نتيجة بحث الصور عن ‪management functions‬‏"/>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107873" y="1447801"/>
            <a:ext cx="4426527" cy="457199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0184950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b="1" dirty="0">
                <a:solidFill>
                  <a:srgbClr val="FF0000"/>
                </a:solidFill>
              </a:rPr>
              <a:t>Basic Management Functions</a:t>
            </a:r>
            <a:endParaRPr lang="en-US" sz="3200" b="1" dirty="0" smtClean="0">
              <a:solidFill>
                <a:srgbClr val="FF0000"/>
              </a:solidFill>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pPr>
              <a:defRPr/>
            </a:pPr>
            <a:r>
              <a:rPr lang="en-US" sz="2200" b="1" dirty="0"/>
              <a:t>Planning </a:t>
            </a:r>
          </a:p>
          <a:p>
            <a:pPr lvl="1">
              <a:defRPr/>
            </a:pPr>
            <a:r>
              <a:rPr lang="en-US" sz="2200" dirty="0"/>
              <a:t>management process of determining what an organization needs to do and how best to get it </a:t>
            </a:r>
            <a:r>
              <a:rPr lang="en-US" sz="2200" dirty="0" smtClean="0"/>
              <a:t>done.</a:t>
            </a:r>
            <a:endParaRPr lang="en-US" sz="2200" dirty="0"/>
          </a:p>
          <a:p>
            <a:pPr>
              <a:defRPr/>
            </a:pPr>
            <a:r>
              <a:rPr lang="en-US" sz="2200" b="1" dirty="0"/>
              <a:t>Organizing </a:t>
            </a:r>
          </a:p>
          <a:p>
            <a:pPr lvl="1">
              <a:defRPr/>
            </a:pPr>
            <a:r>
              <a:rPr lang="en-US" sz="2200" dirty="0"/>
              <a:t>management process of determining how best to arrange an organization’s resources and activities into a coherent </a:t>
            </a:r>
            <a:r>
              <a:rPr lang="en-US" sz="2200" dirty="0" smtClean="0"/>
              <a:t>structure.</a:t>
            </a:r>
          </a:p>
          <a:p>
            <a:pPr>
              <a:defRPr/>
            </a:pPr>
            <a:r>
              <a:rPr lang="en-US" sz="2200" b="1" dirty="0"/>
              <a:t>Leading </a:t>
            </a:r>
          </a:p>
          <a:p>
            <a:pPr lvl="1">
              <a:defRPr/>
            </a:pPr>
            <a:r>
              <a:rPr lang="en-US" sz="2200" dirty="0"/>
              <a:t>management process of guiding and motivating employees to meet an organization’s </a:t>
            </a:r>
            <a:r>
              <a:rPr lang="en-US" sz="2200" dirty="0" smtClean="0"/>
              <a:t>objectives.</a:t>
            </a:r>
            <a:endParaRPr lang="en-US" sz="2200" dirty="0"/>
          </a:p>
          <a:p>
            <a:pPr>
              <a:defRPr/>
            </a:pPr>
            <a:r>
              <a:rPr lang="en-US" sz="2200" b="1" dirty="0"/>
              <a:t>Controlling </a:t>
            </a:r>
          </a:p>
          <a:p>
            <a:pPr lvl="1">
              <a:defRPr/>
            </a:pPr>
            <a:r>
              <a:rPr lang="en-US" sz="2200" dirty="0"/>
              <a:t>management process of monitoring an organization’s performance to ensure that it is meeting its </a:t>
            </a:r>
            <a:r>
              <a:rPr lang="en-US" sz="2200" dirty="0" smtClean="0"/>
              <a:t>goals.</a:t>
            </a:r>
            <a:endParaRPr lang="en-US" sz="2200" dirty="0"/>
          </a:p>
          <a:p>
            <a:pPr lvl="1">
              <a:defRPr/>
            </a:pPr>
            <a:endParaRPr lang="en-US" sz="2200" dirty="0"/>
          </a:p>
          <a:p>
            <a:pPr marL="0" indent="0">
              <a:buNone/>
              <a:defRPr/>
            </a:pPr>
            <a:endParaRPr lang="en-US" sz="2200" b="1" dirty="0"/>
          </a:p>
        </p:txBody>
      </p:sp>
    </p:spTree>
    <p:extLst>
      <p:ext uri="{BB962C8B-B14F-4D97-AF65-F5344CB8AC3E}">
        <p14:creationId xmlns:p14="http://schemas.microsoft.com/office/powerpoint/2010/main" xmlns="" val="15254207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489700" y="5924550"/>
            <a:ext cx="2667000" cy="3429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58722" name="Rectangle 2"/>
          <p:cNvSpPr>
            <a:spLocks noGrp="1" noChangeArrowheads="1"/>
          </p:cNvSpPr>
          <p:nvPr>
            <p:ph type="title" idx="4294967295"/>
          </p:nvPr>
        </p:nvSpPr>
        <p:spPr>
          <a:xfrm>
            <a:off x="457200" y="76200"/>
            <a:ext cx="8229600" cy="1143000"/>
          </a:xfrm>
        </p:spPr>
        <p:txBody>
          <a:bodyPr/>
          <a:lstStyle/>
          <a:p>
            <a:r>
              <a:rPr lang="en-US" sz="3200" dirty="0"/>
              <a:t>The Control Process</a:t>
            </a:r>
            <a:endParaRPr lang="en-US" sz="3200" dirty="0" smtClean="0">
              <a:latin typeface="Calibri" pitchFamily="34" charset="0"/>
            </a:endParaRPr>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819003" y="1295400"/>
            <a:ext cx="5691460" cy="46767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0391402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33643" y="1252538"/>
            <a:ext cx="7976957" cy="491966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Rectangle 2"/>
          <p:cNvSpPr txBox="1">
            <a:spLocks noChangeArrowheads="1"/>
          </p:cNvSpPr>
          <p:nvPr/>
        </p:nvSpPr>
        <p:spPr bwMode="auto">
          <a:xfrm>
            <a:off x="457200" y="76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59626F"/>
                </a:solidFill>
                <a:latin typeface="+mj-lt"/>
                <a:ea typeface="+mj-ea"/>
                <a:cs typeface="+mj-cs"/>
              </a:defRPr>
            </a:lvl1pPr>
            <a:lvl2pPr algn="ctr" rtl="0" eaLnBrk="0" fontAlgn="base" hangingPunct="0">
              <a:spcBef>
                <a:spcPct val="0"/>
              </a:spcBef>
              <a:spcAft>
                <a:spcPct val="0"/>
              </a:spcAft>
              <a:defRPr sz="4400">
                <a:solidFill>
                  <a:srgbClr val="59626F"/>
                </a:solidFill>
                <a:latin typeface="Calibri" pitchFamily="34" charset="0"/>
              </a:defRPr>
            </a:lvl2pPr>
            <a:lvl3pPr algn="ctr" rtl="0" eaLnBrk="0" fontAlgn="base" hangingPunct="0">
              <a:spcBef>
                <a:spcPct val="0"/>
              </a:spcBef>
              <a:spcAft>
                <a:spcPct val="0"/>
              </a:spcAft>
              <a:defRPr sz="4400">
                <a:solidFill>
                  <a:srgbClr val="59626F"/>
                </a:solidFill>
                <a:latin typeface="Calibri" pitchFamily="34" charset="0"/>
              </a:defRPr>
            </a:lvl3pPr>
            <a:lvl4pPr algn="ctr" rtl="0" eaLnBrk="0" fontAlgn="base" hangingPunct="0">
              <a:spcBef>
                <a:spcPct val="0"/>
              </a:spcBef>
              <a:spcAft>
                <a:spcPct val="0"/>
              </a:spcAft>
              <a:defRPr sz="4400">
                <a:solidFill>
                  <a:srgbClr val="59626F"/>
                </a:solidFill>
                <a:latin typeface="Calibri" pitchFamily="34" charset="0"/>
              </a:defRPr>
            </a:lvl4pPr>
            <a:lvl5pPr algn="ctr" rtl="0" eaLnBrk="0" fontAlgn="base" hangingPunct="0">
              <a:spcBef>
                <a:spcPct val="0"/>
              </a:spcBef>
              <a:spcAft>
                <a:spcPct val="0"/>
              </a:spcAft>
              <a:defRPr sz="4400">
                <a:solidFill>
                  <a:srgbClr val="59626F"/>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3200" b="1" dirty="0" smtClean="0">
                <a:solidFill>
                  <a:srgbClr val="FF0000"/>
                </a:solidFill>
              </a:rPr>
              <a:t>Types of Managers</a:t>
            </a:r>
            <a:endParaRPr lang="en-US" sz="3200" b="1" dirty="0" smtClean="0">
              <a:solidFill>
                <a:srgbClr val="FF0000"/>
              </a:solidFill>
              <a:latin typeface="Calibri" pitchFamily="34" charset="0"/>
            </a:endParaRPr>
          </a:p>
        </p:txBody>
      </p:sp>
    </p:spTree>
    <p:extLst>
      <p:ext uri="{BB962C8B-B14F-4D97-AF65-F5344CB8AC3E}">
        <p14:creationId xmlns:p14="http://schemas.microsoft.com/office/powerpoint/2010/main" xmlns="" val="37517431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0"/>
            <a:ext cx="8229600" cy="1143000"/>
          </a:xfrm>
        </p:spPr>
        <p:txBody>
          <a:bodyPr/>
          <a:lstStyle/>
          <a:p>
            <a:r>
              <a:rPr lang="en-US" sz="3200" b="1" dirty="0">
                <a:solidFill>
                  <a:srgbClr val="FF0000"/>
                </a:solidFill>
              </a:rPr>
              <a:t>Areas of Management</a:t>
            </a:r>
            <a:endParaRPr lang="en-US" sz="3200" b="1" dirty="0" smtClean="0">
              <a:solidFill>
                <a:srgbClr val="FF0000"/>
              </a:solidFill>
              <a:latin typeface="Calibri" pitchFamily="34" charset="0"/>
            </a:endParaRPr>
          </a:p>
        </p:txBody>
      </p:sp>
      <p:sp>
        <p:nvSpPr>
          <p:cNvPr id="158723" name="Rectangle 3"/>
          <p:cNvSpPr>
            <a:spLocks noGrp="1"/>
          </p:cNvSpPr>
          <p:nvPr>
            <p:ph type="body" idx="4294967295"/>
          </p:nvPr>
        </p:nvSpPr>
        <p:spPr>
          <a:xfrm>
            <a:off x="457200" y="1143000"/>
            <a:ext cx="8229600" cy="5105400"/>
          </a:xfrm>
        </p:spPr>
        <p:txBody>
          <a:bodyPr/>
          <a:lstStyle/>
          <a:p>
            <a:pPr>
              <a:defRPr/>
            </a:pPr>
            <a:r>
              <a:rPr lang="en-US" sz="2100" b="1" dirty="0"/>
              <a:t>Human Resource </a:t>
            </a:r>
            <a:r>
              <a:rPr lang="en-US" sz="2100" b="1" dirty="0" smtClean="0"/>
              <a:t>Managers</a:t>
            </a:r>
          </a:p>
          <a:p>
            <a:pPr lvl="1">
              <a:defRPr/>
            </a:pPr>
            <a:r>
              <a:rPr lang="en-US" sz="2100" dirty="0"/>
              <a:t>hire and train employees, evaluate performance, and determine </a:t>
            </a:r>
            <a:r>
              <a:rPr lang="en-US" sz="2100" dirty="0" smtClean="0"/>
              <a:t>compensation</a:t>
            </a:r>
          </a:p>
          <a:p>
            <a:pPr>
              <a:defRPr/>
            </a:pPr>
            <a:r>
              <a:rPr lang="en-US" sz="2100" b="1" dirty="0"/>
              <a:t>Operations </a:t>
            </a:r>
            <a:r>
              <a:rPr lang="en-US" sz="2100" b="1" dirty="0" smtClean="0"/>
              <a:t>Managers</a:t>
            </a:r>
          </a:p>
          <a:p>
            <a:pPr lvl="1"/>
            <a:r>
              <a:rPr lang="en-US" sz="2100" dirty="0" smtClean="0"/>
              <a:t>responsible </a:t>
            </a:r>
            <a:r>
              <a:rPr lang="en-US" sz="2100" dirty="0"/>
              <a:t>for production, inventory, and </a:t>
            </a:r>
            <a:r>
              <a:rPr lang="en-US" sz="2100" dirty="0" smtClean="0"/>
              <a:t>quality control</a:t>
            </a:r>
          </a:p>
          <a:p>
            <a:r>
              <a:rPr lang="en-US" sz="2100" b="1" dirty="0"/>
              <a:t>Marketing </a:t>
            </a:r>
            <a:r>
              <a:rPr lang="en-US" sz="2100" b="1" dirty="0" smtClean="0"/>
              <a:t>Managers</a:t>
            </a:r>
          </a:p>
          <a:p>
            <a:pPr lvl="1"/>
            <a:r>
              <a:rPr lang="en-US" sz="2100" dirty="0" smtClean="0"/>
              <a:t>responsible </a:t>
            </a:r>
            <a:r>
              <a:rPr lang="en-US" sz="2100" dirty="0"/>
              <a:t>for getting products from producers to consumers</a:t>
            </a:r>
            <a:r>
              <a:rPr lang="en-US" sz="2100" dirty="0" smtClean="0"/>
              <a:t>.</a:t>
            </a:r>
          </a:p>
          <a:p>
            <a:pPr>
              <a:defRPr/>
            </a:pPr>
            <a:r>
              <a:rPr lang="en-US" sz="2100" b="1" dirty="0"/>
              <a:t>Information Managers	</a:t>
            </a:r>
          </a:p>
          <a:p>
            <a:pPr lvl="1"/>
            <a:r>
              <a:rPr lang="en-US" sz="2100" dirty="0"/>
              <a:t>design and implement systems to gather, organize, and distribute information</a:t>
            </a:r>
          </a:p>
          <a:p>
            <a:r>
              <a:rPr lang="en-US" sz="2100" b="1" dirty="0"/>
              <a:t>Financial Managers.</a:t>
            </a:r>
          </a:p>
          <a:p>
            <a:pPr lvl="1"/>
            <a:r>
              <a:rPr lang="en-US" sz="2100" dirty="0"/>
              <a:t>plan and oversee accounting functions and financial resources.</a:t>
            </a:r>
            <a:endParaRPr lang="en-US" sz="2100" b="1" dirty="0"/>
          </a:p>
          <a:p>
            <a:pPr lvl="1"/>
            <a:endParaRPr lang="en-US" sz="2100" b="1" dirty="0"/>
          </a:p>
        </p:txBody>
      </p:sp>
    </p:spTree>
    <p:extLst>
      <p:ext uri="{BB962C8B-B14F-4D97-AF65-F5344CB8AC3E}">
        <p14:creationId xmlns:p14="http://schemas.microsoft.com/office/powerpoint/2010/main" xmlns="" val="30525498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b="1" dirty="0" smtClean="0">
                <a:solidFill>
                  <a:srgbClr val="FF0000"/>
                </a:solidFill>
                <a:latin typeface="Calibri" pitchFamily="34" charset="0"/>
              </a:rPr>
              <a:t>Basic Managerial Roles</a:t>
            </a: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89013" y="1295400"/>
            <a:ext cx="7115175" cy="49434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0524057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a:xfrm>
            <a:off x="457200" y="76200"/>
            <a:ext cx="8229600" cy="1143000"/>
          </a:xfrm>
        </p:spPr>
        <p:txBody>
          <a:bodyPr/>
          <a:lstStyle/>
          <a:p>
            <a:r>
              <a:rPr lang="en-US" sz="3200" dirty="0"/>
              <a:t>Management Roles and Skills</a:t>
            </a:r>
            <a:endParaRPr lang="en-US" sz="3200" dirty="0" smtClean="0">
              <a:latin typeface="Calibri" pitchFamily="34" charset="0"/>
            </a:endParaRPr>
          </a:p>
        </p:txBody>
      </p:sp>
      <p:sp>
        <p:nvSpPr>
          <p:cNvPr id="158723" name="Rectangle 3"/>
          <p:cNvSpPr>
            <a:spLocks noGrp="1"/>
          </p:cNvSpPr>
          <p:nvPr>
            <p:ph type="body" idx="4294967295"/>
          </p:nvPr>
        </p:nvSpPr>
        <p:spPr>
          <a:xfrm>
            <a:off x="457200" y="1219200"/>
            <a:ext cx="8229600" cy="4906963"/>
          </a:xfrm>
        </p:spPr>
        <p:txBody>
          <a:bodyPr/>
          <a:lstStyle/>
          <a:p>
            <a:r>
              <a:rPr lang="en-US" dirty="0"/>
              <a:t>Interpersonal Roles </a:t>
            </a:r>
            <a:endParaRPr lang="en-US" dirty="0" smtClean="0"/>
          </a:p>
          <a:p>
            <a:pPr lvl="1"/>
            <a:r>
              <a:rPr lang="en-US" dirty="0" smtClean="0"/>
              <a:t>a </a:t>
            </a:r>
            <a:r>
              <a:rPr lang="en-US" dirty="0"/>
              <a:t>category </a:t>
            </a:r>
            <a:r>
              <a:rPr lang="en-US" dirty="0" smtClean="0"/>
              <a:t>of managerial </a:t>
            </a:r>
            <a:r>
              <a:rPr lang="en-US" dirty="0"/>
              <a:t>roles including </a:t>
            </a:r>
            <a:r>
              <a:rPr lang="en-US" dirty="0" smtClean="0"/>
              <a:t>figurehead, leader</a:t>
            </a:r>
            <a:r>
              <a:rPr lang="en-US" dirty="0"/>
              <a:t>, and </a:t>
            </a:r>
            <a:r>
              <a:rPr lang="en-US" dirty="0" smtClean="0"/>
              <a:t>liaison</a:t>
            </a:r>
            <a:endParaRPr lang="en-US" dirty="0"/>
          </a:p>
          <a:p>
            <a:r>
              <a:rPr lang="en-US" dirty="0"/>
              <a:t>Informational </a:t>
            </a:r>
            <a:r>
              <a:rPr lang="en-US" dirty="0" smtClean="0"/>
              <a:t>Roles</a:t>
            </a:r>
          </a:p>
          <a:p>
            <a:pPr lvl="1"/>
            <a:r>
              <a:rPr lang="en-US" dirty="0" smtClean="0"/>
              <a:t>a category of managerial </a:t>
            </a:r>
            <a:r>
              <a:rPr lang="en-US" dirty="0"/>
              <a:t>roles including </a:t>
            </a:r>
            <a:r>
              <a:rPr lang="en-US" dirty="0" smtClean="0"/>
              <a:t>monitor, disseminator, and spokesperson</a:t>
            </a:r>
          </a:p>
          <a:p>
            <a:r>
              <a:rPr lang="en-US" dirty="0"/>
              <a:t>Decisional Roles </a:t>
            </a:r>
            <a:endParaRPr lang="en-US" dirty="0" smtClean="0"/>
          </a:p>
          <a:p>
            <a:pPr lvl="1"/>
            <a:r>
              <a:rPr lang="en-US" dirty="0" smtClean="0"/>
              <a:t>a </a:t>
            </a:r>
            <a:r>
              <a:rPr lang="en-US" dirty="0"/>
              <a:t>category of </a:t>
            </a:r>
            <a:r>
              <a:rPr lang="en-US" dirty="0" smtClean="0"/>
              <a:t>managerial roles </a:t>
            </a:r>
            <a:r>
              <a:rPr lang="en-US" dirty="0"/>
              <a:t>including </a:t>
            </a:r>
            <a:r>
              <a:rPr lang="en-US" dirty="0" smtClean="0"/>
              <a:t>entrepreneur, disturbance </a:t>
            </a:r>
            <a:r>
              <a:rPr lang="en-US" dirty="0"/>
              <a:t>handler, resource </a:t>
            </a:r>
            <a:r>
              <a:rPr lang="en-US" dirty="0" smtClean="0"/>
              <a:t>allocator, and </a:t>
            </a:r>
            <a:r>
              <a:rPr lang="en-US" dirty="0"/>
              <a:t>negotiator</a:t>
            </a:r>
            <a:endParaRPr lang="en-US" b="1" dirty="0"/>
          </a:p>
        </p:txBody>
      </p:sp>
    </p:spTree>
    <p:extLst>
      <p:ext uri="{BB962C8B-B14F-4D97-AF65-F5344CB8AC3E}">
        <p14:creationId xmlns:p14="http://schemas.microsoft.com/office/powerpoint/2010/main" xmlns="" val="2191811320"/>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2_Office Theme">
  <a:themeElements>
    <a:clrScheme name="2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Office Theme">
  <a:themeElements>
    <a:clrScheme name="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gmt12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gmt12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13987</TotalTime>
  <Words>2692</Words>
  <Application>Microsoft Office PowerPoint</Application>
  <PresentationFormat>On-screen Show (4:3)</PresentationFormat>
  <Paragraphs>207</Paragraphs>
  <Slides>24</Slides>
  <Notes>24</Notes>
  <HiddenSlides>1</HiddenSlides>
  <MMClips>0</MMClips>
  <ScaleCrop>false</ScaleCrop>
  <HeadingPairs>
    <vt:vector size="4" baseType="variant">
      <vt:variant>
        <vt:lpstr>Theme</vt:lpstr>
      </vt:variant>
      <vt:variant>
        <vt:i4>3</vt:i4>
      </vt:variant>
      <vt:variant>
        <vt:lpstr>Slide Titles</vt:lpstr>
      </vt:variant>
      <vt:variant>
        <vt:i4>24</vt:i4>
      </vt:variant>
    </vt:vector>
  </HeadingPairs>
  <TitlesOfParts>
    <vt:vector size="27" baseType="lpstr">
      <vt:lpstr>2_Office Theme</vt:lpstr>
      <vt:lpstr>3_Office Theme</vt:lpstr>
      <vt:lpstr>mgmt12e</vt:lpstr>
      <vt:lpstr>Managing the Business</vt:lpstr>
      <vt:lpstr>Slide 2</vt:lpstr>
      <vt:lpstr>The Management Process</vt:lpstr>
      <vt:lpstr>Basic Management Functions</vt:lpstr>
      <vt:lpstr>The Control Process</vt:lpstr>
      <vt:lpstr>Slide 6</vt:lpstr>
      <vt:lpstr>Areas of Management</vt:lpstr>
      <vt:lpstr>Basic Managerial Roles</vt:lpstr>
      <vt:lpstr>Management Roles and Skills</vt:lpstr>
      <vt:lpstr>Basic Management Skills</vt:lpstr>
      <vt:lpstr>Leading Causes of Wasted Time</vt:lpstr>
      <vt:lpstr>Management Skills for the Twenty-First Century</vt:lpstr>
      <vt:lpstr>Strategic Management  Setting Goals and Formulating Strategy</vt:lpstr>
      <vt:lpstr>Setting Business Goals</vt:lpstr>
      <vt:lpstr>Kinds of Goals</vt:lpstr>
      <vt:lpstr>Types of Strategies</vt:lpstr>
      <vt:lpstr>Hierarchy of Strategy</vt:lpstr>
      <vt:lpstr>Formulating Strategy</vt:lpstr>
      <vt:lpstr>Strategy Formulation</vt:lpstr>
      <vt:lpstr>Formulating Strategy</vt:lpstr>
      <vt:lpstr>A Hierarchy of Plans</vt:lpstr>
      <vt:lpstr>Contingency Planning and Crisis Management</vt:lpstr>
      <vt:lpstr>Management and the Corporate Culture</vt:lpstr>
      <vt:lpstr>Managing Change – Three Stages</vt:lpstr>
    </vt:vector>
  </TitlesOfParts>
  <Company>Pearson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UFERNCL</dc:creator>
  <cp:lastModifiedBy>MansourAlshammari</cp:lastModifiedBy>
  <cp:revision>175</cp:revision>
  <dcterms:created xsi:type="dcterms:W3CDTF">2013-10-17T14:20:40Z</dcterms:created>
  <dcterms:modified xsi:type="dcterms:W3CDTF">2016-10-14T17:08:39Z</dcterms:modified>
</cp:coreProperties>
</file>