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3"/>
  </p:notesMasterIdLst>
  <p:sldIdLst>
    <p:sldId id="256" r:id="rId4"/>
    <p:sldId id="258" r:id="rId5"/>
    <p:sldId id="263" r:id="rId6"/>
    <p:sldId id="382" r:id="rId7"/>
    <p:sldId id="350" r:id="rId8"/>
    <p:sldId id="349" r:id="rId9"/>
    <p:sldId id="348" r:id="rId10"/>
    <p:sldId id="344" r:id="rId11"/>
    <p:sldId id="342" r:id="rId12"/>
    <p:sldId id="386" r:id="rId13"/>
    <p:sldId id="356" r:id="rId14"/>
    <p:sldId id="355" r:id="rId15"/>
    <p:sldId id="354" r:id="rId16"/>
    <p:sldId id="383" r:id="rId17"/>
    <p:sldId id="367" r:id="rId18"/>
    <p:sldId id="366" r:id="rId19"/>
    <p:sldId id="365" r:id="rId20"/>
    <p:sldId id="384" r:id="rId21"/>
    <p:sldId id="364" r:id="rId22"/>
    <p:sldId id="385" r:id="rId23"/>
    <p:sldId id="363" r:id="rId24"/>
    <p:sldId id="361" r:id="rId25"/>
    <p:sldId id="379" r:id="rId26"/>
    <p:sldId id="387" r:id="rId27"/>
    <p:sldId id="362" r:id="rId28"/>
    <p:sldId id="360" r:id="rId29"/>
    <p:sldId id="352" r:id="rId30"/>
    <p:sldId id="341" r:id="rId31"/>
    <p:sldId id="37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CC0000"/>
    <a:srgbClr val="EAEAEA"/>
    <a:srgbClr val="DA2A00"/>
    <a:srgbClr val="59626F"/>
    <a:srgbClr val="75808F"/>
    <a:srgbClr val="C1C6CD"/>
    <a:srgbClr val="C4EA0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4" autoAdjust="0"/>
    <p:restoredTop sz="84375" autoAdjust="0"/>
  </p:normalViewPr>
  <p:slideViewPr>
    <p:cSldViewPr>
      <p:cViewPr varScale="1">
        <p:scale>
          <a:sx n="65" d="100"/>
          <a:sy n="65" d="100"/>
        </p:scale>
        <p:origin x="-122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3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809C7B-A2BE-4F4A-9150-D31F0D385A36}" type="doc">
      <dgm:prSet loTypeId="urn:microsoft.com/office/officeart/2005/8/layout/target3" loCatId="list" qsTypeId="urn:microsoft.com/office/officeart/2005/8/quickstyle/3d2" qsCatId="3D" csTypeId="urn:microsoft.com/office/officeart/2005/8/colors/colorful1#1" csCatId="colorful"/>
      <dgm:spPr/>
      <dgm:t>
        <a:bodyPr/>
        <a:lstStyle/>
        <a:p>
          <a:endParaRPr lang="en-US"/>
        </a:p>
      </dgm:t>
    </dgm:pt>
    <dgm:pt modelId="{1E009247-A011-4D24-AD28-EC5006926ACA}">
      <dgm:prSet custT="1"/>
      <dgm:spPr/>
      <dgm:t>
        <a:bodyPr/>
        <a:lstStyle/>
        <a:p>
          <a:pPr rtl="0"/>
          <a:r>
            <a:rPr lang="en-US" sz="4000" b="1" dirty="0" smtClean="0">
              <a:effectLst>
                <a:outerShdw blurRad="38100" dist="38100" dir="2700000" algn="tl">
                  <a:srgbClr val="000000">
                    <a:alpha val="43137"/>
                  </a:srgbClr>
                </a:outerShdw>
              </a:effectLst>
            </a:rPr>
            <a:t>North America</a:t>
          </a:r>
          <a:endParaRPr lang="en-US" sz="4000" b="1" dirty="0">
            <a:effectLst>
              <a:outerShdw blurRad="38100" dist="38100" dir="2700000" algn="tl">
                <a:srgbClr val="000000">
                  <a:alpha val="43137"/>
                </a:srgbClr>
              </a:outerShdw>
            </a:effectLst>
          </a:endParaRPr>
        </a:p>
      </dgm:t>
    </dgm:pt>
    <dgm:pt modelId="{366E6D04-6F73-4947-BBEF-069AC5F3610B}" type="parTrans" cxnId="{6628CE9F-8DDC-478B-B11C-09436E12A24C}">
      <dgm:prSet/>
      <dgm:spPr/>
      <dgm:t>
        <a:bodyPr/>
        <a:lstStyle/>
        <a:p>
          <a:endParaRPr lang="en-US"/>
        </a:p>
      </dgm:t>
    </dgm:pt>
    <dgm:pt modelId="{4C364DE8-2D97-4B71-BA7B-7B2830BF4535}" type="sibTrans" cxnId="{6628CE9F-8DDC-478B-B11C-09436E12A24C}">
      <dgm:prSet/>
      <dgm:spPr/>
      <dgm:t>
        <a:bodyPr/>
        <a:lstStyle/>
        <a:p>
          <a:endParaRPr lang="en-US"/>
        </a:p>
      </dgm:t>
    </dgm:pt>
    <dgm:pt modelId="{6F89567C-A6D6-43CC-886C-E53F3E6A06B6}">
      <dgm:prSet custT="1"/>
      <dgm:spPr/>
      <dgm:t>
        <a:bodyPr/>
        <a:lstStyle/>
        <a:p>
          <a:pPr rtl="0"/>
          <a:r>
            <a:rPr lang="en-US" sz="4000" b="1" dirty="0" smtClean="0">
              <a:effectLst>
                <a:outerShdw blurRad="38100" dist="38100" dir="2700000" algn="tl">
                  <a:srgbClr val="000000">
                    <a:alpha val="43137"/>
                  </a:srgbClr>
                </a:outerShdw>
              </a:effectLst>
            </a:rPr>
            <a:t>Europe</a:t>
          </a:r>
          <a:endParaRPr lang="en-US" sz="4000" b="1" dirty="0">
            <a:effectLst>
              <a:outerShdw blurRad="38100" dist="38100" dir="2700000" algn="tl">
                <a:srgbClr val="000000">
                  <a:alpha val="43137"/>
                </a:srgbClr>
              </a:outerShdw>
            </a:effectLst>
          </a:endParaRPr>
        </a:p>
      </dgm:t>
    </dgm:pt>
    <dgm:pt modelId="{BA210C78-8DF8-45AD-9552-4FE85D6E3E16}" type="parTrans" cxnId="{013686BA-C1A3-4234-BC6E-149D4C4CB464}">
      <dgm:prSet/>
      <dgm:spPr/>
      <dgm:t>
        <a:bodyPr/>
        <a:lstStyle/>
        <a:p>
          <a:endParaRPr lang="en-US"/>
        </a:p>
      </dgm:t>
    </dgm:pt>
    <dgm:pt modelId="{81D53ADE-F36C-4B21-969D-D16A4F2A05D2}" type="sibTrans" cxnId="{013686BA-C1A3-4234-BC6E-149D4C4CB464}">
      <dgm:prSet/>
      <dgm:spPr/>
      <dgm:t>
        <a:bodyPr/>
        <a:lstStyle/>
        <a:p>
          <a:endParaRPr lang="en-US"/>
        </a:p>
      </dgm:t>
    </dgm:pt>
    <dgm:pt modelId="{E375BC31-F3F2-433C-B831-CE78DDB6520B}">
      <dgm:prSet custT="1"/>
      <dgm:spPr/>
      <dgm:t>
        <a:bodyPr/>
        <a:lstStyle/>
        <a:p>
          <a:pPr rtl="0"/>
          <a:r>
            <a:rPr lang="en-US" sz="4000" b="1" dirty="0" smtClean="0">
              <a:effectLst>
                <a:outerShdw blurRad="38100" dist="38100" dir="2700000" algn="tl">
                  <a:srgbClr val="000000">
                    <a:alpha val="43137"/>
                  </a:srgbClr>
                </a:outerShdw>
              </a:effectLst>
            </a:rPr>
            <a:t>Pacific Asia</a:t>
          </a:r>
          <a:endParaRPr lang="en-US" sz="4000" b="1" dirty="0">
            <a:effectLst>
              <a:outerShdw blurRad="38100" dist="38100" dir="2700000" algn="tl">
                <a:srgbClr val="000000">
                  <a:alpha val="43137"/>
                </a:srgbClr>
              </a:outerShdw>
            </a:effectLst>
          </a:endParaRPr>
        </a:p>
      </dgm:t>
    </dgm:pt>
    <dgm:pt modelId="{BFBEDC3A-9B2A-4DFD-B2C5-CE501B7AA2B8}" type="parTrans" cxnId="{C2F823C2-7477-45C5-A888-046248D2CF9C}">
      <dgm:prSet/>
      <dgm:spPr/>
      <dgm:t>
        <a:bodyPr/>
        <a:lstStyle/>
        <a:p>
          <a:endParaRPr lang="en-US"/>
        </a:p>
      </dgm:t>
    </dgm:pt>
    <dgm:pt modelId="{F8E5F590-1999-45BA-9571-22714829A44C}" type="sibTrans" cxnId="{C2F823C2-7477-45C5-A888-046248D2CF9C}">
      <dgm:prSet/>
      <dgm:spPr/>
      <dgm:t>
        <a:bodyPr/>
        <a:lstStyle/>
        <a:p>
          <a:endParaRPr lang="en-US"/>
        </a:p>
      </dgm:t>
    </dgm:pt>
    <dgm:pt modelId="{22778DAC-A7A3-47BE-BE1D-FB129AB9A3A5}" type="pres">
      <dgm:prSet presAssocID="{15809C7B-A2BE-4F4A-9150-D31F0D385A36}" presName="Name0" presStyleCnt="0">
        <dgm:presLayoutVars>
          <dgm:chMax val="7"/>
          <dgm:dir/>
          <dgm:animLvl val="lvl"/>
          <dgm:resizeHandles val="exact"/>
        </dgm:presLayoutVars>
      </dgm:prSet>
      <dgm:spPr/>
      <dgm:t>
        <a:bodyPr/>
        <a:lstStyle/>
        <a:p>
          <a:endParaRPr lang="en-US"/>
        </a:p>
      </dgm:t>
    </dgm:pt>
    <dgm:pt modelId="{DB5C0B8B-F025-41EA-B6FA-EADA90B3BE2E}" type="pres">
      <dgm:prSet presAssocID="{1E009247-A011-4D24-AD28-EC5006926ACA}" presName="circle1" presStyleLbl="node1" presStyleIdx="0" presStyleCnt="3"/>
      <dgm:spPr/>
    </dgm:pt>
    <dgm:pt modelId="{1D9AD8FB-56BC-4C48-A177-1E40BB69CF59}" type="pres">
      <dgm:prSet presAssocID="{1E009247-A011-4D24-AD28-EC5006926ACA}" presName="space" presStyleCnt="0"/>
      <dgm:spPr/>
    </dgm:pt>
    <dgm:pt modelId="{30567ADD-7F58-4A6C-AD9A-89C89878B243}" type="pres">
      <dgm:prSet presAssocID="{1E009247-A011-4D24-AD28-EC5006926ACA}" presName="rect1" presStyleLbl="alignAcc1" presStyleIdx="0" presStyleCnt="3" custLinFactNeighborX="0" custLinFactNeighborY="-1852"/>
      <dgm:spPr/>
      <dgm:t>
        <a:bodyPr/>
        <a:lstStyle/>
        <a:p>
          <a:endParaRPr lang="en-US"/>
        </a:p>
      </dgm:t>
    </dgm:pt>
    <dgm:pt modelId="{F391570C-9FC9-47D1-A1C6-A1425933C7F1}" type="pres">
      <dgm:prSet presAssocID="{6F89567C-A6D6-43CC-886C-E53F3E6A06B6}" presName="vertSpace2" presStyleLbl="node1" presStyleIdx="0" presStyleCnt="3"/>
      <dgm:spPr/>
    </dgm:pt>
    <dgm:pt modelId="{D4341F7C-17F9-4F69-976E-85D1FA6648A2}" type="pres">
      <dgm:prSet presAssocID="{6F89567C-A6D6-43CC-886C-E53F3E6A06B6}" presName="circle2" presStyleLbl="node1" presStyleIdx="1" presStyleCnt="3"/>
      <dgm:spPr>
        <a:gradFill rotWithShape="0">
          <a:gsLst>
            <a:gs pos="100000">
              <a:schemeClr val="accent6">
                <a:lumMod val="75000"/>
              </a:schemeClr>
            </a:gs>
            <a:gs pos="100000">
              <a:schemeClr val="accent3">
                <a:hueOff val="0"/>
                <a:satOff val="0"/>
                <a:lumOff val="0"/>
                <a:alphaOff val="0"/>
                <a:shade val="94000"/>
                <a:satMod val="135000"/>
              </a:schemeClr>
            </a:gs>
          </a:gsLst>
        </a:gradFill>
      </dgm:spPr>
      <dgm:t>
        <a:bodyPr/>
        <a:lstStyle/>
        <a:p>
          <a:endParaRPr lang="en-US"/>
        </a:p>
      </dgm:t>
    </dgm:pt>
    <dgm:pt modelId="{DE5B4D80-D0AD-4B5D-BFB6-87EB13B54C4F}" type="pres">
      <dgm:prSet presAssocID="{6F89567C-A6D6-43CC-886C-E53F3E6A06B6}" presName="rect2" presStyleLbl="alignAcc1" presStyleIdx="1" presStyleCnt="3"/>
      <dgm:spPr/>
      <dgm:t>
        <a:bodyPr/>
        <a:lstStyle/>
        <a:p>
          <a:endParaRPr lang="en-US"/>
        </a:p>
      </dgm:t>
    </dgm:pt>
    <dgm:pt modelId="{67A30643-A3A9-4BD1-908F-7C0F74EF320C}" type="pres">
      <dgm:prSet presAssocID="{E375BC31-F3F2-433C-B831-CE78DDB6520B}" presName="vertSpace3" presStyleLbl="node1" presStyleIdx="1" presStyleCnt="3"/>
      <dgm:spPr/>
    </dgm:pt>
    <dgm:pt modelId="{A5BD48BC-5E7D-458D-A49C-781C51BECFD5}" type="pres">
      <dgm:prSet presAssocID="{E375BC31-F3F2-433C-B831-CE78DDB6520B}" presName="circle3" presStyleLbl="node1" presStyleIdx="2" presStyleCnt="3"/>
      <dgm:spPr>
        <a:gradFill rotWithShape="0">
          <a:gsLst>
            <a:gs pos="100000">
              <a:srgbClr val="FFFF00"/>
            </a:gs>
            <a:gs pos="100000">
              <a:schemeClr val="accent4">
                <a:hueOff val="0"/>
                <a:satOff val="0"/>
                <a:lumOff val="0"/>
                <a:alphaOff val="0"/>
                <a:shade val="94000"/>
                <a:satMod val="135000"/>
              </a:schemeClr>
            </a:gs>
          </a:gsLst>
        </a:gradFill>
      </dgm:spPr>
      <dgm:t>
        <a:bodyPr/>
        <a:lstStyle/>
        <a:p>
          <a:endParaRPr lang="en-US"/>
        </a:p>
      </dgm:t>
    </dgm:pt>
    <dgm:pt modelId="{DA470578-C6F8-4A43-8DD8-F37370023C4E}" type="pres">
      <dgm:prSet presAssocID="{E375BC31-F3F2-433C-B831-CE78DDB6520B}" presName="rect3" presStyleLbl="alignAcc1" presStyleIdx="2" presStyleCnt="3"/>
      <dgm:spPr/>
      <dgm:t>
        <a:bodyPr/>
        <a:lstStyle/>
        <a:p>
          <a:endParaRPr lang="en-US"/>
        </a:p>
      </dgm:t>
    </dgm:pt>
    <dgm:pt modelId="{9358E5FB-4C8A-474A-9F56-AB24D6EBFD0B}" type="pres">
      <dgm:prSet presAssocID="{1E009247-A011-4D24-AD28-EC5006926ACA}" presName="rect1ParTxNoCh" presStyleLbl="alignAcc1" presStyleIdx="2" presStyleCnt="3">
        <dgm:presLayoutVars>
          <dgm:chMax val="1"/>
          <dgm:bulletEnabled val="1"/>
        </dgm:presLayoutVars>
      </dgm:prSet>
      <dgm:spPr/>
      <dgm:t>
        <a:bodyPr/>
        <a:lstStyle/>
        <a:p>
          <a:endParaRPr lang="en-US"/>
        </a:p>
      </dgm:t>
    </dgm:pt>
    <dgm:pt modelId="{5C038BFE-7C2F-4030-A47D-72AE0FE248C1}" type="pres">
      <dgm:prSet presAssocID="{6F89567C-A6D6-43CC-886C-E53F3E6A06B6}" presName="rect2ParTxNoCh" presStyleLbl="alignAcc1" presStyleIdx="2" presStyleCnt="3">
        <dgm:presLayoutVars>
          <dgm:chMax val="1"/>
          <dgm:bulletEnabled val="1"/>
        </dgm:presLayoutVars>
      </dgm:prSet>
      <dgm:spPr/>
      <dgm:t>
        <a:bodyPr/>
        <a:lstStyle/>
        <a:p>
          <a:endParaRPr lang="en-US"/>
        </a:p>
      </dgm:t>
    </dgm:pt>
    <dgm:pt modelId="{C7E77613-D72A-4C4A-80F7-E2671CDE5E26}" type="pres">
      <dgm:prSet presAssocID="{E375BC31-F3F2-433C-B831-CE78DDB6520B}" presName="rect3ParTxNoCh" presStyleLbl="alignAcc1" presStyleIdx="2" presStyleCnt="3">
        <dgm:presLayoutVars>
          <dgm:chMax val="1"/>
          <dgm:bulletEnabled val="1"/>
        </dgm:presLayoutVars>
      </dgm:prSet>
      <dgm:spPr/>
      <dgm:t>
        <a:bodyPr/>
        <a:lstStyle/>
        <a:p>
          <a:endParaRPr lang="en-US"/>
        </a:p>
      </dgm:t>
    </dgm:pt>
  </dgm:ptLst>
  <dgm:cxnLst>
    <dgm:cxn modelId="{1B2ED42A-034D-4A72-ADFF-12C12C7C12FF}" type="presOf" srcId="{E375BC31-F3F2-433C-B831-CE78DDB6520B}" destId="{DA470578-C6F8-4A43-8DD8-F37370023C4E}" srcOrd="0" destOrd="0" presId="urn:microsoft.com/office/officeart/2005/8/layout/target3"/>
    <dgm:cxn modelId="{6628CE9F-8DDC-478B-B11C-09436E12A24C}" srcId="{15809C7B-A2BE-4F4A-9150-D31F0D385A36}" destId="{1E009247-A011-4D24-AD28-EC5006926ACA}" srcOrd="0" destOrd="0" parTransId="{366E6D04-6F73-4947-BBEF-069AC5F3610B}" sibTransId="{4C364DE8-2D97-4B71-BA7B-7B2830BF4535}"/>
    <dgm:cxn modelId="{73D3B34D-7425-4C4C-9CDA-8DF38E00A409}" type="presOf" srcId="{E375BC31-F3F2-433C-B831-CE78DDB6520B}" destId="{C7E77613-D72A-4C4A-80F7-E2671CDE5E26}" srcOrd="1" destOrd="0" presId="urn:microsoft.com/office/officeart/2005/8/layout/target3"/>
    <dgm:cxn modelId="{2A31CA97-FF82-4499-8163-3C15E1044246}" type="presOf" srcId="{1E009247-A011-4D24-AD28-EC5006926ACA}" destId="{9358E5FB-4C8A-474A-9F56-AB24D6EBFD0B}" srcOrd="1" destOrd="0" presId="urn:microsoft.com/office/officeart/2005/8/layout/target3"/>
    <dgm:cxn modelId="{31227E04-2642-4CD7-A0DB-A9229B7EDC40}" type="presOf" srcId="{1E009247-A011-4D24-AD28-EC5006926ACA}" destId="{30567ADD-7F58-4A6C-AD9A-89C89878B243}" srcOrd="0" destOrd="0" presId="urn:microsoft.com/office/officeart/2005/8/layout/target3"/>
    <dgm:cxn modelId="{6DE7C6EF-2320-413F-B4CB-158725BEB831}" type="presOf" srcId="{6F89567C-A6D6-43CC-886C-E53F3E6A06B6}" destId="{DE5B4D80-D0AD-4B5D-BFB6-87EB13B54C4F}" srcOrd="0" destOrd="0" presId="urn:microsoft.com/office/officeart/2005/8/layout/target3"/>
    <dgm:cxn modelId="{D7935DDE-761F-4BC1-B0DE-50B8054E7B60}" type="presOf" srcId="{15809C7B-A2BE-4F4A-9150-D31F0D385A36}" destId="{22778DAC-A7A3-47BE-BE1D-FB129AB9A3A5}" srcOrd="0" destOrd="0" presId="urn:microsoft.com/office/officeart/2005/8/layout/target3"/>
    <dgm:cxn modelId="{C2F823C2-7477-45C5-A888-046248D2CF9C}" srcId="{15809C7B-A2BE-4F4A-9150-D31F0D385A36}" destId="{E375BC31-F3F2-433C-B831-CE78DDB6520B}" srcOrd="2" destOrd="0" parTransId="{BFBEDC3A-9B2A-4DFD-B2C5-CE501B7AA2B8}" sibTransId="{F8E5F590-1999-45BA-9571-22714829A44C}"/>
    <dgm:cxn modelId="{164A5EE2-1CF8-4BBA-9366-C388096BCF48}" type="presOf" srcId="{6F89567C-A6D6-43CC-886C-E53F3E6A06B6}" destId="{5C038BFE-7C2F-4030-A47D-72AE0FE248C1}" srcOrd="1" destOrd="0" presId="urn:microsoft.com/office/officeart/2005/8/layout/target3"/>
    <dgm:cxn modelId="{013686BA-C1A3-4234-BC6E-149D4C4CB464}" srcId="{15809C7B-A2BE-4F4A-9150-D31F0D385A36}" destId="{6F89567C-A6D6-43CC-886C-E53F3E6A06B6}" srcOrd="1" destOrd="0" parTransId="{BA210C78-8DF8-45AD-9552-4FE85D6E3E16}" sibTransId="{81D53ADE-F36C-4B21-969D-D16A4F2A05D2}"/>
    <dgm:cxn modelId="{13FA6FDB-6877-4194-B6F3-14489D3171FD}" type="presParOf" srcId="{22778DAC-A7A3-47BE-BE1D-FB129AB9A3A5}" destId="{DB5C0B8B-F025-41EA-B6FA-EADA90B3BE2E}" srcOrd="0" destOrd="0" presId="urn:microsoft.com/office/officeart/2005/8/layout/target3"/>
    <dgm:cxn modelId="{51C19023-7A47-43B9-8D14-F3BEAD3126E7}" type="presParOf" srcId="{22778DAC-A7A3-47BE-BE1D-FB129AB9A3A5}" destId="{1D9AD8FB-56BC-4C48-A177-1E40BB69CF59}" srcOrd="1" destOrd="0" presId="urn:microsoft.com/office/officeart/2005/8/layout/target3"/>
    <dgm:cxn modelId="{1B1C383C-A2AF-4C31-B7EF-C1B95A4EB0F2}" type="presParOf" srcId="{22778DAC-A7A3-47BE-BE1D-FB129AB9A3A5}" destId="{30567ADD-7F58-4A6C-AD9A-89C89878B243}" srcOrd="2" destOrd="0" presId="urn:microsoft.com/office/officeart/2005/8/layout/target3"/>
    <dgm:cxn modelId="{B909EC63-5B43-4A5D-B98F-2347262C1E67}" type="presParOf" srcId="{22778DAC-A7A3-47BE-BE1D-FB129AB9A3A5}" destId="{F391570C-9FC9-47D1-A1C6-A1425933C7F1}" srcOrd="3" destOrd="0" presId="urn:microsoft.com/office/officeart/2005/8/layout/target3"/>
    <dgm:cxn modelId="{ED0E53C8-2A35-4DF0-9C93-4178557F773F}" type="presParOf" srcId="{22778DAC-A7A3-47BE-BE1D-FB129AB9A3A5}" destId="{D4341F7C-17F9-4F69-976E-85D1FA6648A2}" srcOrd="4" destOrd="0" presId="urn:microsoft.com/office/officeart/2005/8/layout/target3"/>
    <dgm:cxn modelId="{A3328AC6-B5B7-4EBB-AE52-49DFB5DF8F20}" type="presParOf" srcId="{22778DAC-A7A3-47BE-BE1D-FB129AB9A3A5}" destId="{DE5B4D80-D0AD-4B5D-BFB6-87EB13B54C4F}" srcOrd="5" destOrd="0" presId="urn:microsoft.com/office/officeart/2005/8/layout/target3"/>
    <dgm:cxn modelId="{80908C4A-F361-4A6B-B95E-9A66D0C4A5D9}" type="presParOf" srcId="{22778DAC-A7A3-47BE-BE1D-FB129AB9A3A5}" destId="{67A30643-A3A9-4BD1-908F-7C0F74EF320C}" srcOrd="6" destOrd="0" presId="urn:microsoft.com/office/officeart/2005/8/layout/target3"/>
    <dgm:cxn modelId="{8FE76E1B-CE4E-4C4D-A5ED-97BB6E578831}" type="presParOf" srcId="{22778DAC-A7A3-47BE-BE1D-FB129AB9A3A5}" destId="{A5BD48BC-5E7D-458D-A49C-781C51BECFD5}" srcOrd="7" destOrd="0" presId="urn:microsoft.com/office/officeart/2005/8/layout/target3"/>
    <dgm:cxn modelId="{3494143F-58AC-403A-AFAF-A3A8AA7421D7}" type="presParOf" srcId="{22778DAC-A7A3-47BE-BE1D-FB129AB9A3A5}" destId="{DA470578-C6F8-4A43-8DD8-F37370023C4E}" srcOrd="8" destOrd="0" presId="urn:microsoft.com/office/officeart/2005/8/layout/target3"/>
    <dgm:cxn modelId="{0EEE07E1-AA64-4B9C-8644-A0E12BFB498B}" type="presParOf" srcId="{22778DAC-A7A3-47BE-BE1D-FB129AB9A3A5}" destId="{9358E5FB-4C8A-474A-9F56-AB24D6EBFD0B}" srcOrd="9" destOrd="0" presId="urn:microsoft.com/office/officeart/2005/8/layout/target3"/>
    <dgm:cxn modelId="{A62A66ED-DC20-4F81-81B8-6B25B1AEE070}" type="presParOf" srcId="{22778DAC-A7A3-47BE-BE1D-FB129AB9A3A5}" destId="{5C038BFE-7C2F-4030-A47D-72AE0FE248C1}" srcOrd="10" destOrd="0" presId="urn:microsoft.com/office/officeart/2005/8/layout/target3"/>
    <dgm:cxn modelId="{D54138D5-5210-4243-A096-CD6422702019}" type="presParOf" srcId="{22778DAC-A7A3-47BE-BE1D-FB129AB9A3A5}" destId="{C7E77613-D72A-4C4A-80F7-E2671CDE5E26}" srcOrd="11"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1BFF2F-2FD8-4249-BBE1-B0D79534AEB7}" type="doc">
      <dgm:prSet loTypeId="urn:microsoft.com/office/officeart/2005/8/layout/vList2" loCatId="list" qsTypeId="urn:microsoft.com/office/officeart/2005/8/quickstyle/3d2" qsCatId="3D" csTypeId="urn:microsoft.com/office/officeart/2005/8/colors/colorful5" csCatId="colorful" phldr="1"/>
      <dgm:spPr/>
      <dgm:t>
        <a:bodyPr/>
        <a:lstStyle/>
        <a:p>
          <a:endParaRPr lang="en-US"/>
        </a:p>
      </dgm:t>
    </dgm:pt>
    <dgm:pt modelId="{CAF9D62F-1919-4B6B-BEA0-4DF761E776C4}">
      <dgm:prSet custT="1"/>
      <dgm:spPr>
        <a:solidFill>
          <a:srgbClr val="FF0000"/>
        </a:solidFill>
      </dgm:spPr>
      <dgm:t>
        <a:bodyPr/>
        <a:lstStyle/>
        <a:p>
          <a:pPr rtl="0"/>
          <a:r>
            <a:rPr lang="en-US" sz="4000" b="1" dirty="0" smtClean="0">
              <a:effectLst>
                <a:outerShdw blurRad="38100" dist="38100" dir="2700000" algn="tl">
                  <a:srgbClr val="000000">
                    <a:alpha val="43137"/>
                  </a:srgbClr>
                </a:outerShdw>
              </a:effectLst>
            </a:rPr>
            <a:t>Social and Cultural Differences</a:t>
          </a:r>
          <a:endParaRPr lang="en-US" sz="4000" b="1" dirty="0">
            <a:effectLst>
              <a:outerShdw blurRad="38100" dist="38100" dir="2700000" algn="tl">
                <a:srgbClr val="000000">
                  <a:alpha val="43137"/>
                </a:srgbClr>
              </a:outerShdw>
            </a:effectLst>
          </a:endParaRPr>
        </a:p>
      </dgm:t>
    </dgm:pt>
    <dgm:pt modelId="{07BC4F89-52D4-4E60-9C84-1ABA9DCC6BBC}" type="parTrans" cxnId="{B7AB557A-A232-423B-82C4-3808BD0A72F1}">
      <dgm:prSet/>
      <dgm:spPr/>
      <dgm:t>
        <a:bodyPr/>
        <a:lstStyle/>
        <a:p>
          <a:endParaRPr lang="en-US"/>
        </a:p>
      </dgm:t>
    </dgm:pt>
    <dgm:pt modelId="{AFBE131C-F763-43F5-9625-014106FA3E39}" type="sibTrans" cxnId="{B7AB557A-A232-423B-82C4-3808BD0A72F1}">
      <dgm:prSet/>
      <dgm:spPr/>
      <dgm:t>
        <a:bodyPr/>
        <a:lstStyle/>
        <a:p>
          <a:endParaRPr lang="en-US"/>
        </a:p>
      </dgm:t>
    </dgm:pt>
    <dgm:pt modelId="{CAD49272-F4F6-47E5-BB72-AFFF61DA6912}">
      <dgm:prSet custT="1"/>
      <dgm:spPr>
        <a:solidFill>
          <a:schemeClr val="accent6">
            <a:lumMod val="75000"/>
          </a:schemeClr>
        </a:solidFill>
      </dgm:spPr>
      <dgm:t>
        <a:bodyPr/>
        <a:lstStyle/>
        <a:p>
          <a:pPr rtl="0"/>
          <a:r>
            <a:rPr lang="en-US" sz="4000" b="1" dirty="0" smtClean="0">
              <a:effectLst>
                <a:outerShdw blurRad="38100" dist="38100" dir="2700000" algn="tl">
                  <a:srgbClr val="000000">
                    <a:alpha val="43137"/>
                  </a:srgbClr>
                </a:outerShdw>
              </a:effectLst>
            </a:rPr>
            <a:t>Economic Differences</a:t>
          </a:r>
          <a:endParaRPr lang="en-US" sz="4000" b="1" dirty="0">
            <a:effectLst>
              <a:outerShdw blurRad="38100" dist="38100" dir="2700000" algn="tl">
                <a:srgbClr val="000000">
                  <a:alpha val="43137"/>
                </a:srgbClr>
              </a:outerShdw>
            </a:effectLst>
          </a:endParaRPr>
        </a:p>
      </dgm:t>
    </dgm:pt>
    <dgm:pt modelId="{F17A6CD2-5117-4711-A48A-70262C890451}" type="parTrans" cxnId="{E4D3C828-819F-41F9-A5AA-5E436B962192}">
      <dgm:prSet/>
      <dgm:spPr/>
      <dgm:t>
        <a:bodyPr/>
        <a:lstStyle/>
        <a:p>
          <a:endParaRPr lang="en-US"/>
        </a:p>
      </dgm:t>
    </dgm:pt>
    <dgm:pt modelId="{F713CA3F-A229-4049-B8B8-E96F21BF439D}" type="sibTrans" cxnId="{E4D3C828-819F-41F9-A5AA-5E436B962192}">
      <dgm:prSet/>
      <dgm:spPr/>
      <dgm:t>
        <a:bodyPr/>
        <a:lstStyle/>
        <a:p>
          <a:endParaRPr lang="en-US"/>
        </a:p>
      </dgm:t>
    </dgm:pt>
    <dgm:pt modelId="{0FBF9DCD-04B2-463B-944F-A92265610074}">
      <dgm:prSet custT="1"/>
      <dgm:spPr>
        <a:solidFill>
          <a:srgbClr val="FFFF99"/>
        </a:solidFill>
      </dgm:spPr>
      <dgm:t>
        <a:bodyPr/>
        <a:lstStyle/>
        <a:p>
          <a:pPr rtl="0"/>
          <a:r>
            <a:rPr lang="en-US" sz="4000" b="1" dirty="0" smtClean="0">
              <a:effectLst>
                <a:outerShdw blurRad="38100" dist="38100" dir="2700000" algn="tl">
                  <a:srgbClr val="000000">
                    <a:alpha val="43137"/>
                  </a:srgbClr>
                </a:outerShdw>
              </a:effectLst>
            </a:rPr>
            <a:t>Legal and Political Differences</a:t>
          </a:r>
          <a:endParaRPr lang="en-US" sz="4000" b="1" dirty="0">
            <a:effectLst>
              <a:outerShdw blurRad="38100" dist="38100" dir="2700000" algn="tl">
                <a:srgbClr val="000000">
                  <a:alpha val="43137"/>
                </a:srgbClr>
              </a:outerShdw>
            </a:effectLst>
          </a:endParaRPr>
        </a:p>
      </dgm:t>
    </dgm:pt>
    <dgm:pt modelId="{B01E7188-F596-4DD5-B574-CADAF7781112}" type="parTrans" cxnId="{1A02F580-6AB1-4828-9C33-3BA43AA586EA}">
      <dgm:prSet/>
      <dgm:spPr/>
      <dgm:t>
        <a:bodyPr/>
        <a:lstStyle/>
        <a:p>
          <a:endParaRPr lang="en-US"/>
        </a:p>
      </dgm:t>
    </dgm:pt>
    <dgm:pt modelId="{A63F3287-C4E3-4F99-A34C-CB16DECC00DA}" type="sibTrans" cxnId="{1A02F580-6AB1-4828-9C33-3BA43AA586EA}">
      <dgm:prSet/>
      <dgm:spPr/>
      <dgm:t>
        <a:bodyPr/>
        <a:lstStyle/>
        <a:p>
          <a:endParaRPr lang="en-US"/>
        </a:p>
      </dgm:t>
    </dgm:pt>
    <dgm:pt modelId="{40DFE304-C72D-4AB7-9E57-ECBD9D549BEB}" type="pres">
      <dgm:prSet presAssocID="{4D1BFF2F-2FD8-4249-BBE1-B0D79534AEB7}" presName="linear" presStyleCnt="0">
        <dgm:presLayoutVars>
          <dgm:animLvl val="lvl"/>
          <dgm:resizeHandles val="exact"/>
        </dgm:presLayoutVars>
      </dgm:prSet>
      <dgm:spPr/>
      <dgm:t>
        <a:bodyPr/>
        <a:lstStyle/>
        <a:p>
          <a:endParaRPr lang="en-US"/>
        </a:p>
      </dgm:t>
    </dgm:pt>
    <dgm:pt modelId="{A79F7863-4687-4458-8FE5-C2E577C0F201}" type="pres">
      <dgm:prSet presAssocID="{CAF9D62F-1919-4B6B-BEA0-4DF761E776C4}" presName="parentText" presStyleLbl="node1" presStyleIdx="0" presStyleCnt="3">
        <dgm:presLayoutVars>
          <dgm:chMax val="0"/>
          <dgm:bulletEnabled val="1"/>
        </dgm:presLayoutVars>
      </dgm:prSet>
      <dgm:spPr/>
      <dgm:t>
        <a:bodyPr/>
        <a:lstStyle/>
        <a:p>
          <a:endParaRPr lang="en-US"/>
        </a:p>
      </dgm:t>
    </dgm:pt>
    <dgm:pt modelId="{0B0100A3-2906-4CF9-AD0F-01DE06E957BF}" type="pres">
      <dgm:prSet presAssocID="{AFBE131C-F763-43F5-9625-014106FA3E39}" presName="spacer" presStyleCnt="0"/>
      <dgm:spPr/>
    </dgm:pt>
    <dgm:pt modelId="{24E06EE4-4C56-4989-A256-19CD6D220C0B}" type="pres">
      <dgm:prSet presAssocID="{CAD49272-F4F6-47E5-BB72-AFFF61DA6912}" presName="parentText" presStyleLbl="node1" presStyleIdx="1" presStyleCnt="3">
        <dgm:presLayoutVars>
          <dgm:chMax val="0"/>
          <dgm:bulletEnabled val="1"/>
        </dgm:presLayoutVars>
      </dgm:prSet>
      <dgm:spPr/>
      <dgm:t>
        <a:bodyPr/>
        <a:lstStyle/>
        <a:p>
          <a:endParaRPr lang="en-US"/>
        </a:p>
      </dgm:t>
    </dgm:pt>
    <dgm:pt modelId="{CF3305FD-344F-47D1-AE9A-D47D45DA6560}" type="pres">
      <dgm:prSet presAssocID="{F713CA3F-A229-4049-B8B8-E96F21BF439D}" presName="spacer" presStyleCnt="0"/>
      <dgm:spPr/>
    </dgm:pt>
    <dgm:pt modelId="{8FC3378C-77E2-412A-AF69-D156C6F1DF21}" type="pres">
      <dgm:prSet presAssocID="{0FBF9DCD-04B2-463B-944F-A92265610074}" presName="parentText" presStyleLbl="node1" presStyleIdx="2" presStyleCnt="3">
        <dgm:presLayoutVars>
          <dgm:chMax val="0"/>
          <dgm:bulletEnabled val="1"/>
        </dgm:presLayoutVars>
      </dgm:prSet>
      <dgm:spPr/>
      <dgm:t>
        <a:bodyPr/>
        <a:lstStyle/>
        <a:p>
          <a:endParaRPr lang="en-US"/>
        </a:p>
      </dgm:t>
    </dgm:pt>
  </dgm:ptLst>
  <dgm:cxnLst>
    <dgm:cxn modelId="{E4D3C828-819F-41F9-A5AA-5E436B962192}" srcId="{4D1BFF2F-2FD8-4249-BBE1-B0D79534AEB7}" destId="{CAD49272-F4F6-47E5-BB72-AFFF61DA6912}" srcOrd="1" destOrd="0" parTransId="{F17A6CD2-5117-4711-A48A-70262C890451}" sibTransId="{F713CA3F-A229-4049-B8B8-E96F21BF439D}"/>
    <dgm:cxn modelId="{B7AB557A-A232-423B-82C4-3808BD0A72F1}" srcId="{4D1BFF2F-2FD8-4249-BBE1-B0D79534AEB7}" destId="{CAF9D62F-1919-4B6B-BEA0-4DF761E776C4}" srcOrd="0" destOrd="0" parTransId="{07BC4F89-52D4-4E60-9C84-1ABA9DCC6BBC}" sibTransId="{AFBE131C-F763-43F5-9625-014106FA3E39}"/>
    <dgm:cxn modelId="{FBB6191A-13A1-46D1-AA33-C22C9364A791}" type="presOf" srcId="{CAF9D62F-1919-4B6B-BEA0-4DF761E776C4}" destId="{A79F7863-4687-4458-8FE5-C2E577C0F201}" srcOrd="0" destOrd="0" presId="urn:microsoft.com/office/officeart/2005/8/layout/vList2"/>
    <dgm:cxn modelId="{332137D8-C8CE-43EB-8D4D-EA82A347B5B0}" type="presOf" srcId="{0FBF9DCD-04B2-463B-944F-A92265610074}" destId="{8FC3378C-77E2-412A-AF69-D156C6F1DF21}" srcOrd="0" destOrd="0" presId="urn:microsoft.com/office/officeart/2005/8/layout/vList2"/>
    <dgm:cxn modelId="{CC3420AD-012C-4F5C-9D71-8344C4861FF9}" type="presOf" srcId="{CAD49272-F4F6-47E5-BB72-AFFF61DA6912}" destId="{24E06EE4-4C56-4989-A256-19CD6D220C0B}" srcOrd="0" destOrd="0" presId="urn:microsoft.com/office/officeart/2005/8/layout/vList2"/>
    <dgm:cxn modelId="{1A02F580-6AB1-4828-9C33-3BA43AA586EA}" srcId="{4D1BFF2F-2FD8-4249-BBE1-B0D79534AEB7}" destId="{0FBF9DCD-04B2-463B-944F-A92265610074}" srcOrd="2" destOrd="0" parTransId="{B01E7188-F596-4DD5-B574-CADAF7781112}" sibTransId="{A63F3287-C4E3-4F99-A34C-CB16DECC00DA}"/>
    <dgm:cxn modelId="{6B8FB977-C871-4F8E-A877-ECB56C4719BA}" type="presOf" srcId="{4D1BFF2F-2FD8-4249-BBE1-B0D79534AEB7}" destId="{40DFE304-C72D-4AB7-9E57-ECBD9D549BEB}" srcOrd="0" destOrd="0" presId="urn:microsoft.com/office/officeart/2005/8/layout/vList2"/>
    <dgm:cxn modelId="{5BCD8942-FCFB-4B39-B847-96E704386173}" type="presParOf" srcId="{40DFE304-C72D-4AB7-9E57-ECBD9D549BEB}" destId="{A79F7863-4687-4458-8FE5-C2E577C0F201}" srcOrd="0" destOrd="0" presId="urn:microsoft.com/office/officeart/2005/8/layout/vList2"/>
    <dgm:cxn modelId="{F984D4EE-FCAE-4F7F-87E9-BCB2A9F660F3}" type="presParOf" srcId="{40DFE304-C72D-4AB7-9E57-ECBD9D549BEB}" destId="{0B0100A3-2906-4CF9-AD0F-01DE06E957BF}" srcOrd="1" destOrd="0" presId="urn:microsoft.com/office/officeart/2005/8/layout/vList2"/>
    <dgm:cxn modelId="{5CD36501-026B-4F17-B085-242FF3797DCC}" type="presParOf" srcId="{40DFE304-C72D-4AB7-9E57-ECBD9D549BEB}" destId="{24E06EE4-4C56-4989-A256-19CD6D220C0B}" srcOrd="2" destOrd="0" presId="urn:microsoft.com/office/officeart/2005/8/layout/vList2"/>
    <dgm:cxn modelId="{1BD99D02-CFAF-45AE-BA29-C63665F7CE02}" type="presParOf" srcId="{40DFE304-C72D-4AB7-9E57-ECBD9D549BEB}" destId="{CF3305FD-344F-47D1-AE9A-D47D45DA6560}" srcOrd="3" destOrd="0" presId="urn:microsoft.com/office/officeart/2005/8/layout/vList2"/>
    <dgm:cxn modelId="{4EDAF076-9696-4EE4-97B2-EB5C948515DE}" type="presParOf" srcId="{40DFE304-C72D-4AB7-9E57-ECBD9D549BEB}" destId="{8FC3378C-77E2-412A-AF69-D156C6F1DF21}"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5C0B8B-F025-41EA-B6FA-EADA90B3BE2E}">
      <dsp:nvSpPr>
        <dsp:cNvPr id="0" name=""/>
        <dsp:cNvSpPr/>
      </dsp:nvSpPr>
      <dsp:spPr>
        <a:xfrm>
          <a:off x="0" y="0"/>
          <a:ext cx="4114799" cy="4114799"/>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0567ADD-7F58-4A6C-AD9A-89C89878B243}">
      <dsp:nvSpPr>
        <dsp:cNvPr id="0" name=""/>
        <dsp:cNvSpPr/>
      </dsp:nvSpPr>
      <dsp:spPr>
        <a:xfrm>
          <a:off x="2057399" y="0"/>
          <a:ext cx="5791200" cy="4114799"/>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effectLst>
                <a:outerShdw blurRad="38100" dist="38100" dir="2700000" algn="tl">
                  <a:srgbClr val="000000">
                    <a:alpha val="43137"/>
                  </a:srgbClr>
                </a:outerShdw>
              </a:effectLst>
            </a:rPr>
            <a:t>North America</a:t>
          </a:r>
          <a:endParaRPr lang="en-US" sz="4000" b="1" kern="1200" dirty="0">
            <a:effectLst>
              <a:outerShdw blurRad="38100" dist="38100" dir="2700000" algn="tl">
                <a:srgbClr val="000000">
                  <a:alpha val="43137"/>
                </a:srgbClr>
              </a:outerShdw>
            </a:effectLst>
          </a:endParaRPr>
        </a:p>
      </dsp:txBody>
      <dsp:txXfrm>
        <a:off x="2057399" y="0"/>
        <a:ext cx="5791200" cy="1234442"/>
      </dsp:txXfrm>
    </dsp:sp>
    <dsp:sp modelId="{D4341F7C-17F9-4F69-976E-85D1FA6648A2}">
      <dsp:nvSpPr>
        <dsp:cNvPr id="0" name=""/>
        <dsp:cNvSpPr/>
      </dsp:nvSpPr>
      <dsp:spPr>
        <a:xfrm>
          <a:off x="720091" y="1234442"/>
          <a:ext cx="2674617" cy="2674617"/>
        </a:xfrm>
        <a:prstGeom prst="pie">
          <a:avLst>
            <a:gd name="adj1" fmla="val 5400000"/>
            <a:gd name="adj2" fmla="val 16200000"/>
          </a:avLst>
        </a:prstGeom>
        <a:gradFill rotWithShape="0">
          <a:gsLst>
            <a:gs pos="100000">
              <a:schemeClr val="accent6">
                <a:lumMod val="75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E5B4D80-D0AD-4B5D-BFB6-87EB13B54C4F}">
      <dsp:nvSpPr>
        <dsp:cNvPr id="0" name=""/>
        <dsp:cNvSpPr/>
      </dsp:nvSpPr>
      <dsp:spPr>
        <a:xfrm>
          <a:off x="2057399" y="1234442"/>
          <a:ext cx="5791200" cy="2674617"/>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effectLst>
                <a:outerShdw blurRad="38100" dist="38100" dir="2700000" algn="tl">
                  <a:srgbClr val="000000">
                    <a:alpha val="43137"/>
                  </a:srgbClr>
                </a:outerShdw>
              </a:effectLst>
            </a:rPr>
            <a:t>Europe</a:t>
          </a:r>
          <a:endParaRPr lang="en-US" sz="4000" b="1" kern="1200" dirty="0">
            <a:effectLst>
              <a:outerShdw blurRad="38100" dist="38100" dir="2700000" algn="tl">
                <a:srgbClr val="000000">
                  <a:alpha val="43137"/>
                </a:srgbClr>
              </a:outerShdw>
            </a:effectLst>
          </a:endParaRPr>
        </a:p>
      </dsp:txBody>
      <dsp:txXfrm>
        <a:off x="2057399" y="1234442"/>
        <a:ext cx="5791200" cy="1234438"/>
      </dsp:txXfrm>
    </dsp:sp>
    <dsp:sp modelId="{A5BD48BC-5E7D-458D-A49C-781C51BECFD5}">
      <dsp:nvSpPr>
        <dsp:cNvPr id="0" name=""/>
        <dsp:cNvSpPr/>
      </dsp:nvSpPr>
      <dsp:spPr>
        <a:xfrm>
          <a:off x="1440180" y="2468881"/>
          <a:ext cx="1234438" cy="1234438"/>
        </a:xfrm>
        <a:prstGeom prst="pie">
          <a:avLst>
            <a:gd name="adj1" fmla="val 5400000"/>
            <a:gd name="adj2" fmla="val 16200000"/>
          </a:avLst>
        </a:prstGeom>
        <a:gradFill rotWithShape="0">
          <a:gsLst>
            <a:gs pos="100000">
              <a:srgbClr val="FFFF00"/>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A470578-C6F8-4A43-8DD8-F37370023C4E}">
      <dsp:nvSpPr>
        <dsp:cNvPr id="0" name=""/>
        <dsp:cNvSpPr/>
      </dsp:nvSpPr>
      <dsp:spPr>
        <a:xfrm>
          <a:off x="2057399" y="2468881"/>
          <a:ext cx="5791200" cy="1234438"/>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effectLst>
                <a:outerShdw blurRad="38100" dist="38100" dir="2700000" algn="tl">
                  <a:srgbClr val="000000">
                    <a:alpha val="43137"/>
                  </a:srgbClr>
                </a:outerShdw>
              </a:effectLst>
            </a:rPr>
            <a:t>Pacific Asia</a:t>
          </a:r>
          <a:endParaRPr lang="en-US" sz="4000" b="1" kern="1200" dirty="0">
            <a:effectLst>
              <a:outerShdw blurRad="38100" dist="38100" dir="2700000" algn="tl">
                <a:srgbClr val="000000">
                  <a:alpha val="43137"/>
                </a:srgbClr>
              </a:outerShdw>
            </a:effectLst>
          </a:endParaRPr>
        </a:p>
      </dsp:txBody>
      <dsp:txXfrm>
        <a:off x="2057399" y="2468881"/>
        <a:ext cx="5791200" cy="123443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B0C38EE-BADE-4E61-A8C5-A360DE26A69C}" type="datetimeFigureOut">
              <a:rPr lang="en-US"/>
              <a:pPr>
                <a:defRPr/>
              </a:pPr>
              <a:t>10/8/2016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1D88C53-0814-4ADE-908D-2BD92E5D95C0}" type="slidenum">
              <a:rPr lang="en-US"/>
              <a:pPr>
                <a:defRPr/>
              </a:pPr>
              <a:t>‹#›</a:t>
            </a:fld>
            <a:endParaRPr lang="en-US" dirty="0"/>
          </a:p>
        </p:txBody>
      </p:sp>
    </p:spTree>
    <p:extLst>
      <p:ext uri="{BB962C8B-B14F-4D97-AF65-F5344CB8AC3E}">
        <p14:creationId xmlns:p14="http://schemas.microsoft.com/office/powerpoint/2010/main" xmlns="" val="112712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0C170FF-6F39-48B7-8E11-FC7CDD4AF129}" type="slidenum">
              <a:rPr lang="en-US" smtClean="0"/>
              <a:pPr>
                <a:defRPr/>
              </a:pPr>
              <a:t>2</a:t>
            </a:fld>
            <a:endParaRPr lang="en-US" dirty="0"/>
          </a:p>
        </p:txBody>
      </p:sp>
    </p:spTree>
    <p:extLst>
      <p:ext uri="{BB962C8B-B14F-4D97-AF65-F5344CB8AC3E}">
        <p14:creationId xmlns:p14="http://schemas.microsoft.com/office/powerpoint/2010/main" xmlns="" val="2991090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a:lstStyle/>
          <a:p>
            <a:pPr eaLnBrk="1" hangingPunct="1"/>
            <a:r>
              <a:rPr lang="en-US" dirty="0" smtClean="0"/>
              <a:t>The balance of payments refers to the flow of money into or out of a country. The money that a country pays for imports and receives for exports, its balance of trade, accounts for much of its balance of payments.</a:t>
            </a:r>
          </a:p>
        </p:txBody>
      </p:sp>
      <p:sp>
        <p:nvSpPr>
          <p:cNvPr id="4" name="Slide Number Placeholder 3"/>
          <p:cNvSpPr>
            <a:spLocks noGrp="1"/>
          </p:cNvSpPr>
          <p:nvPr>
            <p:ph type="sldNum" sz="quarter" idx="5"/>
          </p:nvPr>
        </p:nvSpPr>
        <p:spPr/>
        <p:txBody>
          <a:bodyPr/>
          <a:lstStyle/>
          <a:p>
            <a:pPr>
              <a:defRPr/>
            </a:pPr>
            <a:fld id="{A7DD6B62-A28E-4042-983F-04657726E2CA}" type="slidenum">
              <a:rPr lang="en-US" smtClean="0"/>
              <a:pPr>
                <a:defRPr/>
              </a:pPr>
              <a:t>11</a:t>
            </a:fld>
            <a:endParaRPr lang="en-US" dirty="0"/>
          </a:p>
        </p:txBody>
      </p:sp>
    </p:spTree>
    <p:extLst>
      <p:ext uri="{BB962C8B-B14F-4D97-AF65-F5344CB8AC3E}">
        <p14:creationId xmlns:p14="http://schemas.microsoft.com/office/powerpoint/2010/main" xmlns="" val="642247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a:lstStyle/>
          <a:p>
            <a:pPr eaLnBrk="1" hangingPunct="1"/>
            <a:r>
              <a:rPr lang="en-US" dirty="0" smtClean="0"/>
              <a:t>The balance of imports and exports between two countries is affected by the rate of exchange between their currencies. An exchange rate is the rate at which the currency of one nation can be exchanged for that of another. Suppose, for example, that the exchange rate between the U.S. dollar and the British pound was $2 to £1. This means that it costs £1 to “buy” $2 or $1 to “buy” £0.5. Stated differently, £1 and $2 have the same purchasing power, or £1 = $2.</a:t>
            </a:r>
          </a:p>
          <a:p>
            <a:pPr eaLnBrk="1" hangingPunct="1"/>
            <a:endParaRPr lang="en-US" dirty="0" smtClean="0"/>
          </a:p>
          <a:p>
            <a:pPr eaLnBrk="1" hangingPunct="1"/>
            <a:r>
              <a:rPr lang="en-US" dirty="0" smtClean="0"/>
              <a:t>One of the most significant developments in foreign exchange has been the introduction of the euro</a:t>
            </a:r>
            <a:r>
              <a:rPr lang="en-US" b="1" dirty="0" smtClean="0"/>
              <a:t>, </a:t>
            </a:r>
            <a:r>
              <a:rPr lang="en-US" dirty="0" smtClean="0"/>
              <a:t>the common currency of the EU. The euro was officially introduced in 2002 and has replaced other currencies, such as the German Deutsche Mark and the French franc. In the years since its debut, the euro has become one of the world’s most important currencies. When it was first introduced, the euro’s value was pegged as being equivalent to the dollar: €1 = $1. But because the dollar has been relatively weak in recent years, its value has eroded relative to that of the euro. In April 2013, for example, $1 was worth only about €0.76.</a:t>
            </a:r>
          </a:p>
        </p:txBody>
      </p:sp>
      <p:sp>
        <p:nvSpPr>
          <p:cNvPr id="4" name="Slide Number Placeholder 3"/>
          <p:cNvSpPr>
            <a:spLocks noGrp="1"/>
          </p:cNvSpPr>
          <p:nvPr>
            <p:ph type="sldNum" sz="quarter" idx="5"/>
          </p:nvPr>
        </p:nvSpPr>
        <p:spPr/>
        <p:txBody>
          <a:bodyPr/>
          <a:lstStyle/>
          <a:p>
            <a:pPr>
              <a:defRPr/>
            </a:pPr>
            <a:fld id="{3B31A91C-76E3-4CAD-85AE-4621343AFDE5}" type="slidenum">
              <a:rPr lang="en-US" smtClean="0"/>
              <a:pPr>
                <a:defRPr/>
              </a:pPr>
              <a:t>12</a:t>
            </a:fld>
            <a:endParaRPr lang="en-US" dirty="0"/>
          </a:p>
        </p:txBody>
      </p:sp>
    </p:spTree>
    <p:extLst>
      <p:ext uri="{BB962C8B-B14F-4D97-AF65-F5344CB8AC3E}">
        <p14:creationId xmlns:p14="http://schemas.microsoft.com/office/powerpoint/2010/main" xmlns="" val="3230332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a:lstStyle/>
          <a:p>
            <a:pPr eaLnBrk="1" hangingPunct="1"/>
            <a:r>
              <a:rPr lang="en-US" dirty="0" smtClean="0"/>
              <a:t>An absolute advantage exists when a country can produce something that is cheaper or of higher quality than any other country. Saudi oil, Brazilian coffee beans, and Canadian timber come close (because these countries have such abundant supplies of these resources), but examples of true absolute advantage are rare. For example, many experts say that the vineyards of France produce the world’s finest wines. But the burgeoning wine business in California demonstrates that producers there can also make good wine—wines that rival those from France but come in more varieties and at lower prices.</a:t>
            </a:r>
          </a:p>
        </p:txBody>
      </p:sp>
      <p:sp>
        <p:nvSpPr>
          <p:cNvPr id="4" name="Slide Number Placeholder 3"/>
          <p:cNvSpPr>
            <a:spLocks noGrp="1"/>
          </p:cNvSpPr>
          <p:nvPr>
            <p:ph type="sldNum" sz="quarter" idx="5"/>
          </p:nvPr>
        </p:nvSpPr>
        <p:spPr/>
        <p:txBody>
          <a:bodyPr/>
          <a:lstStyle/>
          <a:p>
            <a:pPr>
              <a:defRPr/>
            </a:pPr>
            <a:fld id="{A7CD063D-CE98-4D26-88B9-AB6E9EDBEA86}" type="slidenum">
              <a:rPr lang="en-US" smtClean="0"/>
              <a:pPr>
                <a:defRPr/>
              </a:pPr>
              <a:t>13</a:t>
            </a:fld>
            <a:endParaRPr lang="en-US" dirty="0"/>
          </a:p>
        </p:txBody>
      </p:sp>
    </p:spTree>
    <p:extLst>
      <p:ext uri="{BB962C8B-B14F-4D97-AF65-F5344CB8AC3E}">
        <p14:creationId xmlns:p14="http://schemas.microsoft.com/office/powerpoint/2010/main" xmlns="" val="106268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a:lstStyle/>
          <a:p>
            <a:pPr eaLnBrk="1" hangingPunct="1"/>
            <a:r>
              <a:rPr lang="en-US" altLang="en-US" dirty="0" smtClean="0"/>
              <a:t>1 Factor conditions are the factors of production we discussed in Chapter 1 — labor, capital, entrepreneurs, physical resources, and information resources.</a:t>
            </a:r>
          </a:p>
          <a:p>
            <a:pPr eaLnBrk="1" hangingPunct="1"/>
            <a:r>
              <a:rPr lang="en-US" altLang="en-US" dirty="0" smtClean="0"/>
              <a:t>2 Demand conditions reflect a large domestic consumer base that promotes strong demand for innovative products.</a:t>
            </a:r>
          </a:p>
          <a:p>
            <a:pPr eaLnBrk="1" hangingPunct="1"/>
            <a:r>
              <a:rPr lang="en-US" altLang="en-US" dirty="0" smtClean="0"/>
              <a:t>3 Related and supporting industries include strong local or regional suppliers and/or industrial customers.</a:t>
            </a:r>
          </a:p>
          <a:p>
            <a:pPr eaLnBrk="1" hangingPunct="1"/>
            <a:r>
              <a:rPr lang="en-US" altLang="en-US" dirty="0" smtClean="0"/>
              <a:t>4 Strategies, structures, and rivalries refer to firms and industries that stress cost reduction, product quality, higher productivity, and innovative products.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5CE09D96-79BF-405C-8499-C5961D10B739}" type="slidenum">
              <a:rPr lang="en-US" smtClean="0"/>
              <a:pPr>
                <a:defRPr/>
              </a:pPr>
              <a:t>14</a:t>
            </a:fld>
            <a:endParaRPr lang="en-US" dirty="0"/>
          </a:p>
        </p:txBody>
      </p:sp>
    </p:spTree>
    <p:extLst>
      <p:ext uri="{BB962C8B-B14F-4D97-AF65-F5344CB8AC3E}">
        <p14:creationId xmlns:p14="http://schemas.microsoft.com/office/powerpoint/2010/main" xmlns="" val="2032717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a:lstStyle/>
          <a:p>
            <a:pPr eaLnBrk="1" hangingPunct="1"/>
            <a:r>
              <a:rPr lang="en-US" smtClean="0"/>
              <a:t>As Figure 4.5 shows, several factors affect the decision to go international.</a:t>
            </a:r>
          </a:p>
        </p:txBody>
      </p:sp>
      <p:sp>
        <p:nvSpPr>
          <p:cNvPr id="4" name="Slide Number Placeholder 3"/>
          <p:cNvSpPr>
            <a:spLocks noGrp="1"/>
          </p:cNvSpPr>
          <p:nvPr>
            <p:ph type="sldNum" sz="quarter" idx="5"/>
          </p:nvPr>
        </p:nvSpPr>
        <p:spPr/>
        <p:txBody>
          <a:bodyPr/>
          <a:lstStyle/>
          <a:p>
            <a:pPr>
              <a:defRPr/>
            </a:pPr>
            <a:fld id="{7630CAC0-CCD9-4A0E-9C51-409CECD5C1BF}" type="slidenum">
              <a:rPr lang="en-US" smtClean="0"/>
              <a:pPr>
                <a:defRPr/>
              </a:pPr>
              <a:t>15</a:t>
            </a:fld>
            <a:endParaRPr lang="en-US" dirty="0"/>
          </a:p>
        </p:txBody>
      </p:sp>
    </p:spTree>
    <p:extLst>
      <p:ext uri="{BB962C8B-B14F-4D97-AF65-F5344CB8AC3E}">
        <p14:creationId xmlns:p14="http://schemas.microsoft.com/office/powerpoint/2010/main" xmlns="" val="3249176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a:lstStyle/>
          <a:p>
            <a:pPr eaLnBrk="1" hangingPunct="1"/>
            <a:r>
              <a:rPr lang="en-US" smtClean="0"/>
              <a:t>An exporter makes products in one country to distribute and sell in others. An importer buys products in foreign markets and brings them home for resale. Both conduct most of their business in their home nations. Both entail the lowest level of involvement in international operations, and both are good ways to learn the fine points of global business. Many large firms entered international business as exporters. IBM and Coke, among others, exported to Europe for several years before setting up production sites there.</a:t>
            </a:r>
          </a:p>
        </p:txBody>
      </p:sp>
      <p:sp>
        <p:nvSpPr>
          <p:cNvPr id="4" name="Slide Number Placeholder 3"/>
          <p:cNvSpPr>
            <a:spLocks noGrp="1"/>
          </p:cNvSpPr>
          <p:nvPr>
            <p:ph type="sldNum" sz="quarter" idx="5"/>
          </p:nvPr>
        </p:nvSpPr>
        <p:spPr/>
        <p:txBody>
          <a:bodyPr/>
          <a:lstStyle/>
          <a:p>
            <a:pPr>
              <a:defRPr/>
            </a:pPr>
            <a:fld id="{BF5DCD29-0039-43FF-B401-6D205E8F6BA9}" type="slidenum">
              <a:rPr lang="en-US" smtClean="0"/>
              <a:pPr>
                <a:defRPr/>
              </a:pPr>
              <a:t>16</a:t>
            </a:fld>
            <a:endParaRPr lang="en-US" dirty="0"/>
          </a:p>
        </p:txBody>
      </p:sp>
    </p:spTree>
    <p:extLst>
      <p:ext uri="{BB962C8B-B14F-4D97-AF65-F5344CB8AC3E}">
        <p14:creationId xmlns:p14="http://schemas.microsoft.com/office/powerpoint/2010/main" xmlns="" val="3820818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a:normAutofit/>
          </a:bodyPr>
          <a:lstStyle/>
          <a:p>
            <a:pPr eaLnBrk="1" hangingPunct="1"/>
            <a:r>
              <a:rPr lang="en-US" dirty="0" smtClean="0"/>
              <a:t>As exporters and importers gain experience and grow, many move to the next level of involvement. International firms conduct a good deal of their business abroad and may even maintain overseas manufacturing facilities. An international firm may be large, but it’s still basically a domestic company with international operations. Hershey, for instance, buys ingredients for its chocolates from several foreign suppliers, but makes all of its products in the United States.</a:t>
            </a:r>
          </a:p>
          <a:p>
            <a:pPr eaLnBrk="1" hangingPunct="1"/>
            <a:endParaRPr lang="en-US" dirty="0" smtClean="0"/>
          </a:p>
          <a:p>
            <a:pPr eaLnBrk="1" hangingPunct="1"/>
            <a:r>
              <a:rPr lang="en-US" dirty="0" smtClean="0"/>
              <a:t>Most multinational firms</a:t>
            </a:r>
            <a:r>
              <a:rPr lang="en-US" b="1" dirty="0" smtClean="0"/>
              <a:t>, </a:t>
            </a:r>
            <a:r>
              <a:rPr lang="en-US" dirty="0" smtClean="0"/>
              <a:t>firms that design, produce, and market products in many nations, such as ExxonMobil, Nestlé, IBM, and Ford, don’t think of themselves as having domestic and international divisions. Headquarters locations are almost irrelevant, and planning and decision making are geared to international markets.</a:t>
            </a:r>
          </a:p>
          <a:p>
            <a:pPr eaLnBrk="1" hangingPunct="1"/>
            <a:endParaRPr lang="en-US" dirty="0" smtClean="0"/>
          </a:p>
          <a:p>
            <a:pPr eaLnBrk="1" hangingPunct="1"/>
            <a:r>
              <a:rPr lang="en-US" dirty="0" smtClean="0"/>
              <a:t>An independent agent is a foreign individual or organization that represents an exporter in foreign markets. Independent agents often</a:t>
            </a:r>
          </a:p>
          <a:p>
            <a:pPr eaLnBrk="1" hangingPunct="1"/>
            <a:r>
              <a:rPr lang="en-US" dirty="0" smtClean="0"/>
              <a:t>act as sales representatives: They sell the exporter’s products, collect payment, and make sure that customers are satisfied. They often represent several firms at once and usually don’t specialize in a particular product or market. Peter So operates an import-export office in Hong Kong. He and his staff of three handle imports from about 15 foreign companies into Hong Kong and about 10 Hong Kong firms that export products abroad.</a:t>
            </a:r>
          </a:p>
        </p:txBody>
      </p:sp>
      <p:sp>
        <p:nvSpPr>
          <p:cNvPr id="4" name="Slide Number Placeholder 3"/>
          <p:cNvSpPr>
            <a:spLocks noGrp="1"/>
          </p:cNvSpPr>
          <p:nvPr>
            <p:ph type="sldNum" sz="quarter" idx="5"/>
          </p:nvPr>
        </p:nvSpPr>
        <p:spPr/>
        <p:txBody>
          <a:bodyPr/>
          <a:lstStyle/>
          <a:p>
            <a:pPr>
              <a:defRPr/>
            </a:pPr>
            <a:fld id="{9257164B-1381-4A34-8F45-C024C16B326E}" type="slidenum">
              <a:rPr lang="en-US" smtClean="0"/>
              <a:pPr>
                <a:defRPr/>
              </a:pPr>
              <a:t>17</a:t>
            </a:fld>
            <a:endParaRPr lang="en-US" dirty="0"/>
          </a:p>
        </p:txBody>
      </p:sp>
    </p:spTree>
    <p:extLst>
      <p:ext uri="{BB962C8B-B14F-4D97-AF65-F5344CB8AC3E}">
        <p14:creationId xmlns:p14="http://schemas.microsoft.com/office/powerpoint/2010/main" xmlns="" val="816747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a:normAutofit/>
          </a:bodyPr>
          <a:lstStyle/>
          <a:p>
            <a:pPr eaLnBrk="1" hangingPunct="1"/>
            <a:r>
              <a:rPr lang="en-US" dirty="0" smtClean="0"/>
              <a:t>As exporters and importers gain experience and grow, many move to the next level of involvement. International firms conduct a good deal of their business abroad and may even maintain overseas manufacturing facilities. An international firm may be large, but it’s still basically a domestic company with international operations. Hershey, for instance, buys ingredients for its chocolates from several foreign suppliers, but makes all of its products in the United States.</a:t>
            </a:r>
          </a:p>
          <a:p>
            <a:pPr eaLnBrk="1" hangingPunct="1"/>
            <a:endParaRPr lang="en-US" dirty="0" smtClean="0"/>
          </a:p>
          <a:p>
            <a:pPr eaLnBrk="1" hangingPunct="1"/>
            <a:r>
              <a:rPr lang="en-US" dirty="0" smtClean="0"/>
              <a:t>Most multinational firms</a:t>
            </a:r>
            <a:r>
              <a:rPr lang="en-US" b="1" dirty="0" smtClean="0"/>
              <a:t>, </a:t>
            </a:r>
            <a:r>
              <a:rPr lang="en-US" dirty="0" smtClean="0"/>
              <a:t>firms that design, produce, and market products in many nations, such as ExxonMobil, Nestlé, IBM, and Ford, don’t think of themselves as having domestic and international divisions. Headquarters locations are almost irrelevant, and planning and decision making are geared to international markets.</a:t>
            </a:r>
          </a:p>
          <a:p>
            <a:pPr eaLnBrk="1" hangingPunct="1"/>
            <a:endParaRPr lang="en-US" dirty="0" smtClean="0"/>
          </a:p>
          <a:p>
            <a:pPr eaLnBrk="1" hangingPunct="1"/>
            <a:r>
              <a:rPr lang="en-US" dirty="0" smtClean="0"/>
              <a:t>An independent agent is a foreign individual or organization that represents an exporter in foreign markets. Independent agents often</a:t>
            </a:r>
          </a:p>
          <a:p>
            <a:pPr eaLnBrk="1" hangingPunct="1"/>
            <a:r>
              <a:rPr lang="en-US" dirty="0" smtClean="0"/>
              <a:t>act as sales representatives: They sell the exporter’s products, collect payment, and make sure that customers are satisfied. They often represent several firms at once and usually don’t specialize in a particular product or market. Peter So operates an import-export office in Hong Kong. He and his staff of three handle imports from about 15 foreign companies into Hong Kong and about 10 Hong Kong firms that export products abroad.</a:t>
            </a:r>
          </a:p>
        </p:txBody>
      </p:sp>
      <p:sp>
        <p:nvSpPr>
          <p:cNvPr id="4" name="Slide Number Placeholder 3"/>
          <p:cNvSpPr>
            <a:spLocks noGrp="1"/>
          </p:cNvSpPr>
          <p:nvPr>
            <p:ph type="sldNum" sz="quarter" idx="5"/>
          </p:nvPr>
        </p:nvSpPr>
        <p:spPr/>
        <p:txBody>
          <a:bodyPr/>
          <a:lstStyle/>
          <a:p>
            <a:pPr>
              <a:defRPr/>
            </a:pPr>
            <a:fld id="{9257164B-1381-4A34-8F45-C024C16B326E}" type="slidenum">
              <a:rPr lang="en-US" smtClean="0"/>
              <a:pPr>
                <a:defRPr/>
              </a:pPr>
              <a:t>18</a:t>
            </a:fld>
            <a:endParaRPr lang="en-US" dirty="0"/>
          </a:p>
        </p:txBody>
      </p:sp>
    </p:spTree>
    <p:extLst>
      <p:ext uri="{BB962C8B-B14F-4D97-AF65-F5344CB8AC3E}">
        <p14:creationId xmlns:p14="http://schemas.microsoft.com/office/powerpoint/2010/main" xmlns="" val="1350706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a:lstStyle/>
          <a:p>
            <a:pPr eaLnBrk="1" hangingPunct="1"/>
            <a:r>
              <a:rPr lang="en-US" dirty="0" smtClean="0"/>
              <a:t>Companies seeking more involvement may opt for licensing arrangements. A licensing arrangement is a contract under which one firm allows another to use its brand name, operating procedures, or proprietary technology. Firms give foreign individuals or companies exclusive rights (called </a:t>
            </a:r>
            <a:r>
              <a:rPr lang="en-US" i="1" dirty="0" smtClean="0"/>
              <a:t>licensing agreements</a:t>
            </a:r>
            <a:r>
              <a:rPr lang="en-US" dirty="0" smtClean="0"/>
              <a:t>) to manufacture or market their products in that market. In return, the exporter receives a fee plus ongoing payments (royalties) that are calculated as a percentage of the license holder’s sales. Franchising is a popular form of licensing. For example, McDonald’s, Pizza Hut, and Hertz franchise around the world.</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6772B147-A707-448C-8ED5-BF40AAD03706}" type="slidenum">
              <a:rPr lang="en-US" smtClean="0"/>
              <a:pPr>
                <a:defRPr/>
              </a:pPr>
              <a:t>19</a:t>
            </a:fld>
            <a:endParaRPr lang="en-US" dirty="0"/>
          </a:p>
        </p:txBody>
      </p:sp>
    </p:spTree>
    <p:extLst>
      <p:ext uri="{BB962C8B-B14F-4D97-AF65-F5344CB8AC3E}">
        <p14:creationId xmlns:p14="http://schemas.microsoft.com/office/powerpoint/2010/main" xmlns="" val="1043672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a:lstStyle/>
          <a:p>
            <a:pPr eaLnBrk="1" hangingPunct="1"/>
            <a:r>
              <a:rPr lang="en-US" dirty="0" smtClean="0"/>
              <a:t>In a strategic alliance</a:t>
            </a:r>
            <a:r>
              <a:rPr lang="en-US" b="1" dirty="0" smtClean="0"/>
              <a:t>, </a:t>
            </a:r>
            <a:r>
              <a:rPr lang="en-US" dirty="0" smtClean="0"/>
              <a:t>a company finds a partner in the country in which it wants to do business. Each party agrees to invest resources and</a:t>
            </a:r>
          </a:p>
          <a:p>
            <a:pPr eaLnBrk="1" hangingPunct="1"/>
            <a:r>
              <a:rPr lang="en-US" dirty="0" smtClean="0"/>
              <a:t>capital into a new business or to cooperate in some mutually beneficial way. This new business, the alliance, is owned by the partners, who divide its profits. Such alliances are sometimes called </a:t>
            </a:r>
            <a:r>
              <a:rPr lang="en-US" i="1" dirty="0" smtClean="0"/>
              <a:t>joint ventures</a:t>
            </a:r>
            <a:r>
              <a:rPr lang="en-US" dirty="0" smtClean="0"/>
              <a:t>, but the term </a:t>
            </a:r>
            <a:r>
              <a:rPr lang="en-US" i="1" dirty="0" smtClean="0"/>
              <a:t>strategic alliance </a:t>
            </a:r>
            <a:r>
              <a:rPr lang="en-US" dirty="0" smtClean="0"/>
              <a:t>has arisen because such partnerships are playing increasingly important roles in the strategies of major companies. Ford and Russian automaker </a:t>
            </a:r>
            <a:r>
              <a:rPr lang="en-US" dirty="0" err="1" smtClean="0"/>
              <a:t>Sollers</a:t>
            </a:r>
            <a:r>
              <a:rPr lang="en-US" dirty="0" smtClean="0"/>
              <a:t> recently launched a new joint venture; </a:t>
            </a:r>
            <a:r>
              <a:rPr lang="en-US" dirty="0" err="1" smtClean="0"/>
              <a:t>Sollers</a:t>
            </a:r>
            <a:r>
              <a:rPr lang="en-US" dirty="0" smtClean="0"/>
              <a:t> will manufacture Ford products in Russia and the two partners will then work together on marketing them</a:t>
            </a:r>
          </a:p>
        </p:txBody>
      </p:sp>
      <p:sp>
        <p:nvSpPr>
          <p:cNvPr id="4" name="Slide Number Placeholder 3"/>
          <p:cNvSpPr>
            <a:spLocks noGrp="1"/>
          </p:cNvSpPr>
          <p:nvPr>
            <p:ph type="sldNum" sz="quarter" idx="5"/>
          </p:nvPr>
        </p:nvSpPr>
        <p:spPr/>
        <p:txBody>
          <a:bodyPr/>
          <a:lstStyle/>
          <a:p>
            <a:pPr>
              <a:defRPr/>
            </a:pPr>
            <a:fld id="{6772B147-A707-448C-8ED5-BF40AAD03706}" type="slidenum">
              <a:rPr lang="en-US" smtClean="0"/>
              <a:pPr>
                <a:defRPr/>
              </a:pPr>
              <a:t>20</a:t>
            </a:fld>
            <a:endParaRPr lang="en-US" dirty="0"/>
          </a:p>
        </p:txBody>
      </p:sp>
    </p:spTree>
    <p:extLst>
      <p:ext uri="{BB962C8B-B14F-4D97-AF65-F5344CB8AC3E}">
        <p14:creationId xmlns:p14="http://schemas.microsoft.com/office/powerpoint/2010/main" xmlns="" val="1854357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r>
              <a:rPr lang="en-US" dirty="0" smtClean="0"/>
              <a:t>As more firms engage in international business, the world economy is fast becoming an interdependent system though a process called globalization.</a:t>
            </a:r>
          </a:p>
          <a:p>
            <a:pPr eaLnBrk="1" hangingPunct="1"/>
            <a:endParaRPr lang="en-US" dirty="0" smtClean="0"/>
          </a:p>
          <a:p>
            <a:pPr eaLnBrk="1" hangingPunct="1"/>
            <a:r>
              <a:rPr lang="en-US" dirty="0" smtClean="0"/>
              <a:t>We often take for granted the diversity of products we can buy as a result of international trade. Your television, your shoes, and even your morning coffee or juice are probably imports, products made or grown abroad and sold domestically in the United States. At the same time, the success of many U.S. firms depends on exports, products made or grown here, such as machinery, electronic equipment, and grains, and shipped for sale abroad.</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DD3AEF1-F018-49D6-8A53-02632F6A09DD}" type="slidenum">
              <a:rPr lang="en-US" smtClean="0"/>
              <a:pPr>
                <a:defRPr/>
              </a:pPr>
              <a:t>3</a:t>
            </a:fld>
            <a:endParaRPr lang="en-US" dirty="0"/>
          </a:p>
        </p:txBody>
      </p:sp>
    </p:spTree>
    <p:extLst>
      <p:ext uri="{BB962C8B-B14F-4D97-AF65-F5344CB8AC3E}">
        <p14:creationId xmlns:p14="http://schemas.microsoft.com/office/powerpoint/2010/main" xmlns="" val="416131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a:lstStyle/>
          <a:p>
            <a:pPr eaLnBrk="1" hangingPunct="1"/>
            <a:r>
              <a:rPr lang="en-US" dirty="0" smtClean="0"/>
              <a:t>Instead of developing relationships with foreign agents or licensing companies, a firm may send its own managers to overseas branch offices</a:t>
            </a:r>
            <a:r>
              <a:rPr lang="en-US" b="1" dirty="0" smtClean="0"/>
              <a:t>, </a:t>
            </a:r>
            <a:r>
              <a:rPr lang="en-US" dirty="0" smtClean="0"/>
              <a:t>where the firm has more direct control than it does over agents or license holders.</a:t>
            </a:r>
          </a:p>
          <a:p>
            <a:pPr eaLnBrk="1" hangingPunct="1"/>
            <a:endParaRPr lang="en-US" dirty="0" smtClean="0"/>
          </a:p>
          <a:p>
            <a:pPr eaLnBrk="1" hangingPunct="1"/>
            <a:r>
              <a:rPr lang="en-US" dirty="0" smtClean="0"/>
              <a:t>Foreign direct investment (FDI) involves buying or establishing tangible assets in another country. Dell Computer, for example, has built assembly plants in Europe and China. Volkswagen has built a factory in Brazil, and Disney has built theme parks in France and Hong Kong. Each of these activities represents FDI by a firm in another country.</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4A720A10-7407-47F0-9F6D-150C5015E87F}" type="slidenum">
              <a:rPr lang="en-US" smtClean="0"/>
              <a:pPr>
                <a:defRPr/>
              </a:pPr>
              <a:t>21</a:t>
            </a:fld>
            <a:endParaRPr lang="en-US" dirty="0"/>
          </a:p>
        </p:txBody>
      </p:sp>
    </p:spTree>
    <p:extLst>
      <p:ext uri="{BB962C8B-B14F-4D97-AF65-F5344CB8AC3E}">
        <p14:creationId xmlns:p14="http://schemas.microsoft.com/office/powerpoint/2010/main" xmlns="" val="371420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86EF8DF-81E0-4EFD-861E-D9F9BDCDB2CA}" type="slidenum">
              <a:rPr lang="en-US" smtClean="0"/>
              <a:pPr>
                <a:defRPr/>
              </a:pPr>
              <a:t>22</a:t>
            </a:fld>
            <a:endParaRPr lang="en-US" dirty="0"/>
          </a:p>
        </p:txBody>
      </p:sp>
    </p:spTree>
    <p:extLst>
      <p:ext uri="{BB962C8B-B14F-4D97-AF65-F5344CB8AC3E}">
        <p14:creationId xmlns:p14="http://schemas.microsoft.com/office/powerpoint/2010/main" xmlns="" val="3336980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a:normAutofit fontScale="70000" lnSpcReduction="20000"/>
          </a:bodyPr>
          <a:lstStyle/>
          <a:p>
            <a:pPr eaLnBrk="1" hangingPunct="1"/>
            <a:r>
              <a:rPr lang="en-US" dirty="0" smtClean="0"/>
              <a:t>Managers in international business also have to understand that there are differences in what motivates people in different cultures. Although it’s impossible to predict exactly how people from different cultures will react in the workplace, some insights have been developed from research on individual behaviors and attitudes across different cultures. This research, conducted by Geert </a:t>
            </a:r>
            <a:r>
              <a:rPr lang="en-US" dirty="0" err="1" smtClean="0"/>
              <a:t>Hofstede</a:t>
            </a:r>
            <a:r>
              <a:rPr lang="en-US" dirty="0" smtClean="0"/>
              <a:t>, identifies five important dimensions along which people seem to differ across cultures. These dimensions are illustrated in Figure 4.6.</a:t>
            </a:r>
          </a:p>
          <a:p>
            <a:pPr eaLnBrk="1" hangingPunct="1"/>
            <a:endParaRPr lang="en-US" dirty="0" smtClean="0"/>
          </a:p>
          <a:p>
            <a:pPr eaLnBrk="1" hangingPunct="1"/>
            <a:r>
              <a:rPr lang="en-US" dirty="0" smtClean="0"/>
              <a:t>The first dimension is social orientation. Social orientation is a person’s beliefs about the relative importance of the individual versus groups to which that person belongs. The two extremes of social orientation are individualism and collectivism. </a:t>
            </a:r>
            <a:r>
              <a:rPr lang="en-US" i="1" dirty="0" smtClean="0"/>
              <a:t>Individualism </a:t>
            </a:r>
            <a:r>
              <a:rPr lang="en-US" dirty="0" smtClean="0"/>
              <a:t>is the cultural belief that the person comes first. Research suggested that people in the United States, the United Kingdom, Australia, Canada, New Zealand, and the Netherlands tend to be relatively individualistic. </a:t>
            </a:r>
            <a:r>
              <a:rPr lang="en-US" i="1" dirty="0" smtClean="0"/>
              <a:t>Collectivism </a:t>
            </a:r>
            <a:r>
              <a:rPr lang="en-US" dirty="0" smtClean="0"/>
              <a:t>is the belief that the group comes first. Research has found that people from Mexico, Greece, Hong Kong, Taiwan, Peru, Singapore, Colombia, and Pakistan tend to be relatively collectivistic in their values.</a:t>
            </a:r>
          </a:p>
          <a:p>
            <a:pPr eaLnBrk="1" hangingPunct="1"/>
            <a:endParaRPr lang="en-US" dirty="0" smtClean="0"/>
          </a:p>
          <a:p>
            <a:pPr eaLnBrk="1" hangingPunct="1"/>
            <a:r>
              <a:rPr lang="en-US" dirty="0" smtClean="0"/>
              <a:t>A second important dimension is power orientation</a:t>
            </a:r>
            <a:r>
              <a:rPr lang="en-US" b="1" dirty="0" smtClean="0"/>
              <a:t>, </a:t>
            </a:r>
            <a:r>
              <a:rPr lang="en-US" dirty="0" smtClean="0"/>
              <a:t>the beliefs that people in a culture hold about the appropriateness of power and authority differences in hierarchies such as business organizations. Some cultures are characterized by </a:t>
            </a:r>
            <a:r>
              <a:rPr lang="en-US" i="1" dirty="0" smtClean="0"/>
              <a:t>power respect</a:t>
            </a:r>
            <a:r>
              <a:rPr lang="en-US" dirty="0" smtClean="0"/>
              <a:t>. This means that people tend to accept the power and authority of their superiors simply on the basis of their position in the hierarchy and to respect their right to hold that power.</a:t>
            </a:r>
          </a:p>
          <a:p>
            <a:pPr eaLnBrk="1" hangingPunct="1"/>
            <a:endParaRPr lang="en-US" dirty="0" smtClean="0"/>
          </a:p>
          <a:p>
            <a:pPr eaLnBrk="1" hangingPunct="1"/>
            <a:r>
              <a:rPr lang="en-US" dirty="0" smtClean="0"/>
              <a:t>The third basic dimension of individual differences is </a:t>
            </a:r>
            <a:r>
              <a:rPr lang="en-US" i="1" dirty="0" smtClean="0"/>
              <a:t>uncertainty orientation</a:t>
            </a:r>
            <a:r>
              <a:rPr lang="en-US" dirty="0" smtClean="0"/>
              <a:t>. Uncertainty orientation is the feeling individuals have regarding uncertain and ambiguous situations. People in cultures with </a:t>
            </a:r>
            <a:r>
              <a:rPr lang="en-US" i="1" dirty="0" smtClean="0"/>
              <a:t>uncertainty acceptance </a:t>
            </a:r>
            <a:r>
              <a:rPr lang="en-US" dirty="0" smtClean="0"/>
              <a:t>are stimulated by change and thrive on new opportunities. The research suggests that many people in the United States, Denmark, Sweden, Canada, Singapore, Hong Kong, and Australia are among those in this category. In contrast, people with </a:t>
            </a:r>
            <a:r>
              <a:rPr lang="en-US" i="1" dirty="0" smtClean="0"/>
              <a:t>uncertainty avoidance </a:t>
            </a:r>
            <a:r>
              <a:rPr lang="en-US" dirty="0" smtClean="0"/>
              <a:t>tendencies dislike and will avoid ambiguity whenever possible.</a:t>
            </a:r>
          </a:p>
          <a:p>
            <a:pPr eaLnBrk="1" hangingPunct="1"/>
            <a:endParaRPr lang="en-US" dirty="0" smtClean="0"/>
          </a:p>
          <a:p>
            <a:pPr eaLnBrk="1" hangingPunct="1"/>
            <a:r>
              <a:rPr lang="en-US" dirty="0" smtClean="0"/>
              <a:t>The fourth dimension of cultural values is goal orientation. In this context, goal orientation is the manner in which people are motivated to work toward different kinds of goals. One extreme on the goal orientation continuum is </a:t>
            </a:r>
            <a:r>
              <a:rPr lang="en-US" i="1" dirty="0" smtClean="0"/>
              <a:t>aggressive goal behavior</a:t>
            </a:r>
            <a:r>
              <a:rPr lang="en-US" dirty="0" smtClean="0"/>
              <a:t>. People who exhibit aggressive goal behaviors tend to place a high premium on material possessions, money, and assertiveness. On the other hand, people who adopt </a:t>
            </a:r>
            <a:r>
              <a:rPr lang="en-US" i="1" dirty="0" smtClean="0"/>
              <a:t>passive goal behavior </a:t>
            </a:r>
            <a:r>
              <a:rPr lang="en-US" dirty="0" smtClean="0"/>
              <a:t>place a higher value on social relationships, quality of life, and concern for others.</a:t>
            </a:r>
          </a:p>
          <a:p>
            <a:pPr eaLnBrk="1" hangingPunct="1"/>
            <a:endParaRPr lang="en-US" dirty="0" smtClean="0"/>
          </a:p>
          <a:p>
            <a:pPr eaLnBrk="1" hangingPunct="1"/>
            <a:r>
              <a:rPr lang="en-US" dirty="0" smtClean="0"/>
              <a:t>A fifth dimension is called time orientation</a:t>
            </a:r>
            <a:r>
              <a:rPr lang="en-US" b="1" dirty="0" smtClean="0"/>
              <a:t>. </a:t>
            </a:r>
            <a:r>
              <a:rPr lang="en-US" dirty="0" smtClean="0"/>
              <a:t>Time orientation is the extent to which members of a culture adopt a long-term versus a short-term outlook on work, life, and other elements of society. Some cultures, such as Japan, Hong Kong, Taiwan, and South Korea, have a longer-term orientation. One implication of this orientation is that people from these cultures are willing to accept that they may have to work hard for many years before achieving their goals. Other cultures, such as Pakistan and West Africa, are more likely to have a short-term orientation.</a:t>
            </a:r>
          </a:p>
          <a:p>
            <a:pPr eaLnBrk="1" hangingPunct="1"/>
            <a:endParaRPr lang="en-US" dirty="0" smtClean="0"/>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988DE9B8-96BA-4910-AFAB-5528B3EC01F7}" type="slidenum">
              <a:rPr lang="en-US" smtClean="0"/>
              <a:pPr>
                <a:defRPr/>
              </a:pPr>
              <a:t>23</a:t>
            </a:fld>
            <a:endParaRPr lang="en-US" dirty="0"/>
          </a:p>
        </p:txBody>
      </p:sp>
    </p:spTree>
    <p:extLst>
      <p:ext uri="{BB962C8B-B14F-4D97-AF65-F5344CB8AC3E}">
        <p14:creationId xmlns:p14="http://schemas.microsoft.com/office/powerpoint/2010/main" xmlns="" val="4105180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a:normAutofit/>
          </a:bodyPr>
          <a:lstStyle/>
          <a:p>
            <a:pPr eaLnBrk="1" hangingPunct="1"/>
            <a:r>
              <a:rPr lang="en-US" dirty="0" smtClean="0"/>
              <a:t>M</a:t>
            </a:r>
          </a:p>
        </p:txBody>
      </p:sp>
      <p:sp>
        <p:nvSpPr>
          <p:cNvPr id="4" name="Slide Number Placeholder 3"/>
          <p:cNvSpPr>
            <a:spLocks noGrp="1"/>
          </p:cNvSpPr>
          <p:nvPr>
            <p:ph type="sldNum" sz="quarter" idx="5"/>
          </p:nvPr>
        </p:nvSpPr>
        <p:spPr/>
        <p:txBody>
          <a:bodyPr/>
          <a:lstStyle/>
          <a:p>
            <a:pPr>
              <a:defRPr/>
            </a:pPr>
            <a:fld id="{988DE9B8-96BA-4910-AFAB-5528B3EC01F7}" type="slidenum">
              <a:rPr lang="en-US" smtClean="0"/>
              <a:pPr>
                <a:defRPr/>
              </a:pPr>
              <a:t>24</a:t>
            </a:fld>
            <a:endParaRPr lang="en-US" dirty="0"/>
          </a:p>
        </p:txBody>
      </p:sp>
    </p:spTree>
    <p:extLst>
      <p:ext uri="{BB962C8B-B14F-4D97-AF65-F5344CB8AC3E}">
        <p14:creationId xmlns:p14="http://schemas.microsoft.com/office/powerpoint/2010/main" xmlns="" val="3889598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a:lstStyle/>
          <a:p>
            <a:pPr eaLnBrk="1" hangingPunct="1"/>
            <a:r>
              <a:rPr lang="en-US" dirty="0" smtClean="0"/>
              <a:t>A quota restricts the number of products of a certain type that can be imported and, by reducing supply, raises the prices of those imports.</a:t>
            </a:r>
          </a:p>
          <a:p>
            <a:pPr eaLnBrk="1" hangingPunct="1"/>
            <a:endParaRPr lang="en-US" dirty="0" smtClean="0"/>
          </a:p>
          <a:p>
            <a:pPr eaLnBrk="1" hangingPunct="1"/>
            <a:r>
              <a:rPr lang="en-US" dirty="0" smtClean="0"/>
              <a:t>The ultimate quota is an embargo</a:t>
            </a:r>
            <a:r>
              <a:rPr lang="en-US" b="1" dirty="0" smtClean="0"/>
              <a:t>, </a:t>
            </a:r>
            <a:r>
              <a:rPr lang="en-US" dirty="0" smtClean="0"/>
              <a:t>a government order forbidding exportation or importation of a particular product—or even all products—from a specific country. Many nations control bacteria and disease by banning certain agricultural products. Because the United States has embargoes against Cuba (as discussed in our opening case) and Libya, U.S. firms can’t invest in these countries, and their products can’t legally be sold in U.S. markets.</a:t>
            </a:r>
          </a:p>
        </p:txBody>
      </p:sp>
      <p:sp>
        <p:nvSpPr>
          <p:cNvPr id="4" name="Slide Number Placeholder 3"/>
          <p:cNvSpPr>
            <a:spLocks noGrp="1"/>
          </p:cNvSpPr>
          <p:nvPr>
            <p:ph type="sldNum" sz="quarter" idx="5"/>
          </p:nvPr>
        </p:nvSpPr>
        <p:spPr/>
        <p:txBody>
          <a:bodyPr/>
          <a:lstStyle/>
          <a:p>
            <a:pPr>
              <a:defRPr/>
            </a:pPr>
            <a:fld id="{6D639902-1C23-485E-9B08-23BCE052FCF5}" type="slidenum">
              <a:rPr lang="en-US" smtClean="0"/>
              <a:pPr>
                <a:defRPr/>
              </a:pPr>
              <a:t>25</a:t>
            </a:fld>
            <a:endParaRPr lang="en-US" dirty="0"/>
          </a:p>
        </p:txBody>
      </p:sp>
    </p:spTree>
    <p:extLst>
      <p:ext uri="{BB962C8B-B14F-4D97-AF65-F5344CB8AC3E}">
        <p14:creationId xmlns:p14="http://schemas.microsoft.com/office/powerpoint/2010/main" xmlns="" val="793133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a:lstStyle/>
          <a:p>
            <a:pPr eaLnBrk="1" hangingPunct="1"/>
            <a:r>
              <a:rPr lang="en-US" dirty="0" smtClean="0"/>
              <a:t>Tariffs are taxes on imported products. They raise the prices of imports by making consumers pay not only for the products but also for tariff fees. Tariffs take two</a:t>
            </a:r>
            <a:r>
              <a:rPr lang="en-US" baseline="0" dirty="0" smtClean="0"/>
              <a:t> </a:t>
            </a:r>
            <a:r>
              <a:rPr lang="en-US" dirty="0" smtClean="0"/>
              <a:t>forms: revenue and protectionist. Revenue tariffs are imposed to raise money for governments, but most tariffs, called protectionist tariffs, are meant to discourage particular imports.</a:t>
            </a:r>
          </a:p>
          <a:p>
            <a:pPr eaLnBrk="1" hangingPunct="1"/>
            <a:endParaRPr lang="en-US" dirty="0" smtClean="0"/>
          </a:p>
          <a:p>
            <a:pPr eaLnBrk="1" hangingPunct="1"/>
            <a:r>
              <a:rPr lang="en-US" dirty="0" smtClean="0"/>
              <a:t>A subsidy is a government payment to help a domestic business compete with foreign firms. They’re actually indirect tariffs that lower the prices of domestic goods rather than raise the prices of foreign goods. For example, many European governments subsidize farmers to help them compete against U.S. grain imports.</a:t>
            </a:r>
          </a:p>
        </p:txBody>
      </p:sp>
      <p:sp>
        <p:nvSpPr>
          <p:cNvPr id="4" name="Slide Number Placeholder 3"/>
          <p:cNvSpPr>
            <a:spLocks noGrp="1"/>
          </p:cNvSpPr>
          <p:nvPr>
            <p:ph type="sldNum" sz="quarter" idx="5"/>
          </p:nvPr>
        </p:nvSpPr>
        <p:spPr/>
        <p:txBody>
          <a:bodyPr/>
          <a:lstStyle/>
          <a:p>
            <a:pPr>
              <a:defRPr/>
            </a:pPr>
            <a:fld id="{9182FDE8-1C14-4EDC-AAD6-413267384C2A}" type="slidenum">
              <a:rPr lang="en-US" smtClean="0"/>
              <a:pPr>
                <a:defRPr/>
              </a:pPr>
              <a:t>26</a:t>
            </a:fld>
            <a:endParaRPr lang="en-US" dirty="0"/>
          </a:p>
        </p:txBody>
      </p:sp>
    </p:spTree>
    <p:extLst>
      <p:ext uri="{BB962C8B-B14F-4D97-AF65-F5344CB8AC3E}">
        <p14:creationId xmlns:p14="http://schemas.microsoft.com/office/powerpoint/2010/main" xmlns="" val="4625208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a:lstStyle/>
          <a:p>
            <a:pPr eaLnBrk="1" hangingPunct="1"/>
            <a:r>
              <a:rPr lang="en-US" dirty="0" smtClean="0"/>
              <a:t>In the United States, protectionism</a:t>
            </a:r>
            <a:r>
              <a:rPr lang="en-US" b="1" dirty="0" smtClean="0"/>
              <a:t>, </a:t>
            </a:r>
            <a:r>
              <a:rPr lang="en-US" dirty="0" smtClean="0"/>
              <a:t>the practice of protecting domestic business at the expense of free market competition,</a:t>
            </a:r>
          </a:p>
          <a:p>
            <a:pPr eaLnBrk="1" hangingPunct="1"/>
            <a:r>
              <a:rPr lang="en-US" dirty="0" smtClean="0"/>
              <a:t>is controversial. Supporters argue that tariffs and quotas protect domestic firms and jobs as well as shelter new industries until they’re able to compete internationally.</a:t>
            </a:r>
          </a:p>
        </p:txBody>
      </p:sp>
      <p:sp>
        <p:nvSpPr>
          <p:cNvPr id="4" name="Slide Number Placeholder 3"/>
          <p:cNvSpPr>
            <a:spLocks noGrp="1"/>
          </p:cNvSpPr>
          <p:nvPr>
            <p:ph type="sldNum" sz="quarter" idx="5"/>
          </p:nvPr>
        </p:nvSpPr>
        <p:spPr/>
        <p:txBody>
          <a:bodyPr/>
          <a:lstStyle/>
          <a:p>
            <a:pPr>
              <a:defRPr/>
            </a:pPr>
            <a:fld id="{263274F9-BACF-4D8A-954A-E8DE51302C64}" type="slidenum">
              <a:rPr lang="en-US" smtClean="0"/>
              <a:pPr>
                <a:defRPr/>
              </a:pPr>
              <a:t>27</a:t>
            </a:fld>
            <a:endParaRPr lang="en-US" dirty="0"/>
          </a:p>
        </p:txBody>
      </p:sp>
    </p:spTree>
    <p:extLst>
      <p:ext uri="{BB962C8B-B14F-4D97-AF65-F5344CB8AC3E}">
        <p14:creationId xmlns:p14="http://schemas.microsoft.com/office/powerpoint/2010/main" xmlns="" val="857534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bwMode="auto">
          <a:noFill/>
          <a:ln>
            <a:solidFill>
              <a:srgbClr val="000000"/>
            </a:solidFill>
            <a:miter lim="800000"/>
            <a:headEnd/>
            <a:tailEnd/>
          </a:ln>
        </p:spPr>
      </p:sp>
      <p:sp>
        <p:nvSpPr>
          <p:cNvPr id="100354" name="Notes Placeholder 2"/>
          <p:cNvSpPr>
            <a:spLocks noGrp="1"/>
          </p:cNvSpPr>
          <p:nvPr>
            <p:ph type="body" idx="1"/>
          </p:nvPr>
        </p:nvSpPr>
        <p:spPr bwMode="auto">
          <a:noFill/>
        </p:spPr>
        <p:txBody>
          <a:bodyPr/>
          <a:lstStyle/>
          <a:p>
            <a:pPr eaLnBrk="1" hangingPunct="1"/>
            <a:r>
              <a:rPr lang="en-US" dirty="0" smtClean="0"/>
              <a:t>Many countries, including the United States, have local content laws</a:t>
            </a:r>
            <a:r>
              <a:rPr lang="en-US" b="1" dirty="0" smtClean="0"/>
              <a:t>, </a:t>
            </a:r>
            <a:r>
              <a:rPr lang="en-US" dirty="0" smtClean="0"/>
              <a:t>requirements that products sold in a country be at least partly made there. Firms seeking to do business in a country must either invest there directly or take on a domestic partner.</a:t>
            </a:r>
          </a:p>
          <a:p>
            <a:pPr eaLnBrk="1" hangingPunct="1"/>
            <a:endParaRPr lang="en-US" dirty="0" smtClean="0"/>
          </a:p>
          <a:p>
            <a:pPr eaLnBrk="1" hangingPunct="1"/>
            <a:r>
              <a:rPr lang="en-US" dirty="0" smtClean="0"/>
              <a:t>Many businesses entering new markets encounter problems in complying with stringent regulations and bureaucratic obstacles. Such practices are affected by the business practice laws by which host countries govern business practices within their jurisdictions.</a:t>
            </a:r>
          </a:p>
        </p:txBody>
      </p:sp>
      <p:sp>
        <p:nvSpPr>
          <p:cNvPr id="4" name="Slide Number Placeholder 3"/>
          <p:cNvSpPr>
            <a:spLocks noGrp="1"/>
          </p:cNvSpPr>
          <p:nvPr>
            <p:ph type="sldNum" sz="quarter" idx="5"/>
          </p:nvPr>
        </p:nvSpPr>
        <p:spPr/>
        <p:txBody>
          <a:bodyPr/>
          <a:lstStyle/>
          <a:p>
            <a:pPr>
              <a:defRPr/>
            </a:pPr>
            <a:fld id="{8DA9B814-9B87-4C39-93EE-170032D8C827}" type="slidenum">
              <a:rPr lang="en-US" smtClean="0"/>
              <a:pPr>
                <a:defRPr/>
              </a:pPr>
              <a:t>28</a:t>
            </a:fld>
            <a:endParaRPr lang="en-US" dirty="0"/>
          </a:p>
        </p:txBody>
      </p:sp>
    </p:spTree>
    <p:extLst>
      <p:ext uri="{BB962C8B-B14F-4D97-AF65-F5344CB8AC3E}">
        <p14:creationId xmlns:p14="http://schemas.microsoft.com/office/powerpoint/2010/main" xmlns="" val="3839290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a:lstStyle/>
          <a:p>
            <a:pPr eaLnBrk="1" hangingPunct="1"/>
            <a:r>
              <a:rPr lang="en-US" dirty="0" smtClean="0"/>
              <a:t>Sometimes, a legal—even an accepted—practice in one country is illegal in another. In some South American countries, for example, it is sometimes legal to bribe</a:t>
            </a:r>
            <a:r>
              <a:rPr lang="en-US" baseline="0" dirty="0" smtClean="0"/>
              <a:t> </a:t>
            </a:r>
            <a:r>
              <a:rPr lang="en-US" dirty="0" smtClean="0"/>
              <a:t>business and government officials. The existence of cartels</a:t>
            </a:r>
            <a:r>
              <a:rPr lang="en-US" b="1" dirty="0" smtClean="0"/>
              <a:t>, </a:t>
            </a:r>
            <a:r>
              <a:rPr lang="en-US" dirty="0" smtClean="0"/>
              <a:t>associations of producers that control supply and prices, gives tremendous power to some nations, such as those belonging to the Organization of Petroleum Exporting Countries (OPEC). U.S. law forbids both bribery and cartels. </a:t>
            </a:r>
          </a:p>
          <a:p>
            <a:pPr eaLnBrk="1" hangingPunct="1"/>
            <a:endParaRPr lang="en-US" dirty="0" smtClean="0"/>
          </a:p>
          <a:p>
            <a:pPr eaLnBrk="1" hangingPunct="1"/>
            <a:r>
              <a:rPr lang="en-US" dirty="0" smtClean="0"/>
              <a:t>Finally, many (but not all) countries forbid dumping</a:t>
            </a:r>
            <a:r>
              <a:rPr lang="en-US" b="1" dirty="0" smtClean="0"/>
              <a:t>, </a:t>
            </a:r>
            <a:r>
              <a:rPr lang="en-US" dirty="0" smtClean="0"/>
              <a:t>selling a product abroad for less than the cost of production at home. U.S. antidumping legislation sets two conditions for determining whether dumping is being practiced:</a:t>
            </a:r>
          </a:p>
          <a:p>
            <a:pPr eaLnBrk="1" hangingPunct="1"/>
            <a:endParaRPr lang="en-US" dirty="0" smtClean="0"/>
          </a:p>
          <a:p>
            <a:pPr eaLnBrk="1" hangingPunct="1"/>
            <a:r>
              <a:rPr lang="en-US" dirty="0" smtClean="0"/>
              <a:t>1) Products are being priced at “less than fair value.”</a:t>
            </a:r>
          </a:p>
          <a:p>
            <a:pPr eaLnBrk="1" hangingPunct="1"/>
            <a:r>
              <a:rPr lang="en-US" dirty="0" smtClean="0"/>
              <a:t>2) The result unfairly harms domestic industry.</a:t>
            </a:r>
          </a:p>
        </p:txBody>
      </p:sp>
      <p:sp>
        <p:nvSpPr>
          <p:cNvPr id="4" name="Slide Number Placeholder 3"/>
          <p:cNvSpPr>
            <a:spLocks noGrp="1"/>
          </p:cNvSpPr>
          <p:nvPr>
            <p:ph type="sldNum" sz="quarter" idx="5"/>
          </p:nvPr>
        </p:nvSpPr>
        <p:spPr/>
        <p:txBody>
          <a:bodyPr/>
          <a:lstStyle/>
          <a:p>
            <a:pPr>
              <a:defRPr/>
            </a:pPr>
            <a:fld id="{4564C722-8685-4922-9274-A89E9F8BA058}" type="slidenum">
              <a:rPr lang="en-US" smtClean="0"/>
              <a:pPr>
                <a:defRPr/>
              </a:pPr>
              <a:t>29</a:t>
            </a:fld>
            <a:endParaRPr lang="en-US" dirty="0"/>
          </a:p>
        </p:txBody>
      </p:sp>
    </p:spTree>
    <p:extLst>
      <p:ext uri="{BB962C8B-B14F-4D97-AF65-F5344CB8AC3E}">
        <p14:creationId xmlns:p14="http://schemas.microsoft.com/office/powerpoint/2010/main" xmlns="" val="3367060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marL="228600" indent="-228600" eaLnBrk="1" hangingPunct="1">
              <a:buFont typeface="Calibri" pitchFamily="34" charset="0"/>
              <a:buAutoNum type="arabicPeriod"/>
            </a:pPr>
            <a:endParaRPr lang="en-US" dirty="0" smtClean="0"/>
          </a:p>
        </p:txBody>
      </p:sp>
      <p:sp>
        <p:nvSpPr>
          <p:cNvPr id="4" name="Slide Number Placeholder 3"/>
          <p:cNvSpPr>
            <a:spLocks noGrp="1"/>
          </p:cNvSpPr>
          <p:nvPr>
            <p:ph type="sldNum" sz="quarter" idx="5"/>
          </p:nvPr>
        </p:nvSpPr>
        <p:spPr/>
        <p:txBody>
          <a:bodyPr/>
          <a:lstStyle/>
          <a:p>
            <a:pPr>
              <a:defRPr/>
            </a:pPr>
            <a:fld id="{AB3CE909-D0C4-4396-B9CD-6EA425FE8B28}" type="slidenum">
              <a:rPr lang="en-US" smtClean="0"/>
              <a:pPr>
                <a:defRPr/>
              </a:pPr>
              <a:t>4</a:t>
            </a:fld>
            <a:endParaRPr lang="en-US" dirty="0"/>
          </a:p>
        </p:txBody>
      </p:sp>
    </p:spTree>
    <p:extLst>
      <p:ext uri="{BB962C8B-B14F-4D97-AF65-F5344CB8AC3E}">
        <p14:creationId xmlns:p14="http://schemas.microsoft.com/office/powerpoint/2010/main" xmlns="" val="2691152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marL="228600" indent="-228600" eaLnBrk="1" hangingPunct="1">
              <a:buFont typeface="Calibri" pitchFamily="34" charset="0"/>
              <a:buAutoNum type="arabicPeriod"/>
            </a:pPr>
            <a:r>
              <a:rPr lang="en-US" dirty="0" smtClean="0"/>
              <a:t>High-income countries. Those with annual per-capita income greater than $11,115.</a:t>
            </a:r>
          </a:p>
          <a:p>
            <a:pPr marL="228600" indent="-228600" eaLnBrk="1" hangingPunct="1">
              <a:buFont typeface="Calibri" pitchFamily="34" charset="0"/>
              <a:buAutoNum type="arabicPeriod"/>
            </a:pPr>
            <a:r>
              <a:rPr lang="en-US" dirty="0" smtClean="0"/>
              <a:t>Upper-middle-income countries. Those with annual per-capita income of $11,115 or less but more than $3,595.</a:t>
            </a:r>
          </a:p>
          <a:p>
            <a:pPr marL="228600" indent="-228600" eaLnBrk="1" hangingPunct="1">
              <a:buFont typeface="Calibri" pitchFamily="34" charset="0"/>
              <a:buAutoNum type="arabicPeriod"/>
            </a:pPr>
            <a:r>
              <a:rPr lang="en-US" dirty="0" smtClean="0"/>
              <a:t>Lower-middle-income countries. Those with annual per-capita income of $3,595 or lower but more than $905.</a:t>
            </a:r>
          </a:p>
          <a:p>
            <a:pPr marL="228600" indent="-228600" eaLnBrk="1" hangingPunct="1">
              <a:buFont typeface="Calibri" pitchFamily="34" charset="0"/>
              <a:buAutoNum type="arabicPeriod"/>
            </a:pPr>
            <a:r>
              <a:rPr lang="en-US" dirty="0" smtClean="0"/>
              <a:t>Low-income countries (often called developing countries). Those with annual per-capita income of $905 or less.</a:t>
            </a:r>
          </a:p>
        </p:txBody>
      </p:sp>
      <p:sp>
        <p:nvSpPr>
          <p:cNvPr id="4" name="Slide Number Placeholder 3"/>
          <p:cNvSpPr>
            <a:spLocks noGrp="1"/>
          </p:cNvSpPr>
          <p:nvPr>
            <p:ph type="sldNum" sz="quarter" idx="5"/>
          </p:nvPr>
        </p:nvSpPr>
        <p:spPr/>
        <p:txBody>
          <a:bodyPr/>
          <a:lstStyle/>
          <a:p>
            <a:pPr>
              <a:defRPr/>
            </a:pPr>
            <a:fld id="{AB3CE909-D0C4-4396-B9CD-6EA425FE8B28}" type="slidenum">
              <a:rPr lang="en-US" smtClean="0"/>
              <a:pPr>
                <a:defRPr/>
              </a:pPr>
              <a:t>5</a:t>
            </a:fld>
            <a:endParaRPr lang="en-US" dirty="0"/>
          </a:p>
        </p:txBody>
      </p:sp>
    </p:spTree>
    <p:extLst>
      <p:ext uri="{BB962C8B-B14F-4D97-AF65-F5344CB8AC3E}">
        <p14:creationId xmlns:p14="http://schemas.microsoft.com/office/powerpoint/2010/main" xmlns="" val="388112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normAutofit lnSpcReduction="10000"/>
          </a:bodyPr>
          <a:lstStyle/>
          <a:p>
            <a:pPr eaLnBrk="1" hangingPunct="1"/>
            <a:r>
              <a:rPr lang="en-US" dirty="0" smtClean="0"/>
              <a:t>Geographic Clusters: The world economy revolves around three major marketplaces: North America, Europe, and Pacific Asia. In general, these clusters include relatively more of the upper-middle and high-income nations but relatively few low- and lower-middle-income countries.</a:t>
            </a:r>
          </a:p>
          <a:p>
            <a:pPr eaLnBrk="1" hangingPunct="1"/>
            <a:endParaRPr lang="en-US" dirty="0" smtClean="0"/>
          </a:p>
          <a:p>
            <a:pPr eaLnBrk="1" hangingPunct="1"/>
            <a:r>
              <a:rPr lang="en-US" dirty="0" smtClean="0"/>
              <a:t>As the world’s largest marketplace and most stable economy, the United States dominates the North American market. Canada also plays a major role in the international economy, and the United States and Canada are each other’s largest trading partners.</a:t>
            </a:r>
          </a:p>
          <a:p>
            <a:pPr eaLnBrk="1" hangingPunct="1"/>
            <a:endParaRPr lang="en-US" dirty="0" smtClean="0"/>
          </a:p>
          <a:p>
            <a:pPr eaLnBrk="1" hangingPunct="1"/>
            <a:r>
              <a:rPr lang="en-US" dirty="0" smtClean="0"/>
              <a:t>Europe is often regarded as two regions—Western and Eastern. Western Europe, dominated by Germany, the United Kingdom, and France, has long been a mature but fragmented marketplace. The transformation of this region via the European Union (discussed later in this chapter) into an integrated economic system has further increased its importance.</a:t>
            </a:r>
          </a:p>
          <a:p>
            <a:pPr eaLnBrk="1" hangingPunct="1"/>
            <a:endParaRPr lang="en-US" dirty="0" smtClean="0"/>
          </a:p>
          <a:p>
            <a:pPr eaLnBrk="1" hangingPunct="1"/>
            <a:r>
              <a:rPr lang="en-US" dirty="0" smtClean="0"/>
              <a:t> Pacific Asia is generally agreed to consist of Japan, China, Thailand, Malaysia, Singapore, Indonesia, South Korea, Taiwan, the Philippines, and Australia. Fueled by strong entries in the automobile, electronics, and banking industries, the economies of these countries grew rapidly in the 1970s and 1980s. After a currency crisis in the late 1990s that slowed growth in virtually every country of the region, Pacific Asia showed clear signs of revitalization until the global recession in 2009.</a:t>
            </a:r>
          </a:p>
        </p:txBody>
      </p:sp>
      <p:sp>
        <p:nvSpPr>
          <p:cNvPr id="4" name="Slide Number Placeholder 3"/>
          <p:cNvSpPr>
            <a:spLocks noGrp="1"/>
          </p:cNvSpPr>
          <p:nvPr>
            <p:ph type="sldNum" sz="quarter" idx="5"/>
          </p:nvPr>
        </p:nvSpPr>
        <p:spPr/>
        <p:txBody>
          <a:bodyPr/>
          <a:lstStyle/>
          <a:p>
            <a:pPr>
              <a:defRPr/>
            </a:pPr>
            <a:fld id="{0458D43B-522B-441D-94B2-354FDD830163}" type="slidenum">
              <a:rPr lang="en-US" smtClean="0"/>
              <a:pPr>
                <a:defRPr/>
              </a:pPr>
              <a:t>6</a:t>
            </a:fld>
            <a:endParaRPr lang="en-US" dirty="0"/>
          </a:p>
        </p:txBody>
      </p:sp>
    </p:spTree>
    <p:extLst>
      <p:ext uri="{BB962C8B-B14F-4D97-AF65-F5344CB8AC3E}">
        <p14:creationId xmlns:p14="http://schemas.microsoft.com/office/powerpoint/2010/main" xmlns="" val="396344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r>
              <a:rPr lang="en-US" dirty="0" smtClean="0"/>
              <a:t>Various legal agreements</a:t>
            </a:r>
            <a:r>
              <a:rPr lang="en-US" baseline="0" dirty="0" smtClean="0"/>
              <a:t> have sparked international trade and shaped the global business environment such as:</a:t>
            </a:r>
            <a:endParaRPr lang="en-US" dirty="0" smtClean="0"/>
          </a:p>
          <a:p>
            <a:pPr eaLnBrk="1" hangingPunct="1"/>
            <a:endParaRPr lang="en-US" dirty="0" smtClean="0"/>
          </a:p>
          <a:p>
            <a:pPr eaLnBrk="1" hangingPunct="1"/>
            <a:endParaRPr lang="en-US" dirty="0" smtClean="0"/>
          </a:p>
          <a:p>
            <a:pPr eaLnBrk="1" hangingPunct="1"/>
            <a:r>
              <a:rPr lang="en-US" dirty="0" smtClean="0"/>
              <a:t>The North American Free Trade Agreement (NAFTA) removes most tariffs and other trade barriers among  the United States, Canada, and Mexico and includes agreements on environmental issues and labor abuses.</a:t>
            </a:r>
          </a:p>
          <a:p>
            <a:pPr eaLnBrk="1" hangingPunct="1"/>
            <a:endParaRPr lang="en-US" dirty="0" smtClean="0"/>
          </a:p>
          <a:p>
            <a:pPr eaLnBrk="1" hangingPunct="1"/>
            <a:r>
              <a:rPr lang="en-US" dirty="0" smtClean="0"/>
              <a:t>The European Union (EU) includes most European nations, as shown in Figure 4.1. These nations have eliminated most quotas and set </a:t>
            </a:r>
          </a:p>
          <a:p>
            <a:pPr eaLnBrk="1" hangingPunct="1"/>
            <a:r>
              <a:rPr lang="en-US" dirty="0" smtClean="0"/>
              <a:t>uniform tariff levels on products imported and exported within their group. In 1992, virtually all internal trade barriers went down, making the EU the largest free </a:t>
            </a:r>
            <a:r>
              <a:rPr lang="en-US" dirty="0" err="1" smtClean="0"/>
              <a:t>marketplacein</a:t>
            </a:r>
            <a:r>
              <a:rPr lang="en-US" dirty="0" smtClean="0"/>
              <a:t> the world. The adoption of a common currency, the euro, by most member nations further solidified the EU’s position in the world economy.</a:t>
            </a:r>
          </a:p>
        </p:txBody>
      </p:sp>
      <p:sp>
        <p:nvSpPr>
          <p:cNvPr id="4" name="Slide Number Placeholder 3"/>
          <p:cNvSpPr>
            <a:spLocks noGrp="1"/>
          </p:cNvSpPr>
          <p:nvPr>
            <p:ph type="sldNum" sz="quarter" idx="5"/>
          </p:nvPr>
        </p:nvSpPr>
        <p:spPr/>
        <p:txBody>
          <a:bodyPr/>
          <a:lstStyle/>
          <a:p>
            <a:pPr>
              <a:defRPr/>
            </a:pPr>
            <a:fld id="{54AF1762-D897-48BD-9B54-6EB4E4D81255}" type="slidenum">
              <a:rPr lang="en-US" smtClean="0"/>
              <a:pPr>
                <a:defRPr/>
              </a:pPr>
              <a:t>7</a:t>
            </a:fld>
            <a:endParaRPr lang="en-US" dirty="0"/>
          </a:p>
        </p:txBody>
      </p:sp>
    </p:spTree>
    <p:extLst>
      <p:ext uri="{BB962C8B-B14F-4D97-AF65-F5344CB8AC3E}">
        <p14:creationId xmlns:p14="http://schemas.microsoft.com/office/powerpoint/2010/main" xmlns="" val="1822486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a:lstStyle/>
          <a:p>
            <a:pPr eaLnBrk="1" hangingPunct="1"/>
            <a:r>
              <a:rPr lang="en-US" smtClean="0"/>
              <a:t>The General Agreement on Tariffs and Trade (GATT) was signed in 1947. Its purpose was to reduce or eliminate trade barriers, such as tariffs and quotas. It did so by encouraging nations to protect domestic industries within agreed-on limits and to engage in multilateral negotiations. The GATT proved to be relatively successful. So, to further promote globalization, most of the world’s countries joined to create the World Trade Organization (WTO), which began on January 1, 1995. (The GATT is the actual treaty that governs the WTO.)</a:t>
            </a:r>
          </a:p>
        </p:txBody>
      </p:sp>
      <p:sp>
        <p:nvSpPr>
          <p:cNvPr id="4" name="Slide Number Placeholder 3"/>
          <p:cNvSpPr>
            <a:spLocks noGrp="1"/>
          </p:cNvSpPr>
          <p:nvPr>
            <p:ph type="sldNum" sz="quarter" idx="5"/>
          </p:nvPr>
        </p:nvSpPr>
        <p:spPr/>
        <p:txBody>
          <a:bodyPr/>
          <a:lstStyle/>
          <a:p>
            <a:pPr>
              <a:defRPr/>
            </a:pPr>
            <a:fld id="{8A3C02B5-C96F-48FF-9269-95C8309716C0}" type="slidenum">
              <a:rPr lang="en-US" smtClean="0"/>
              <a:pPr>
                <a:defRPr/>
              </a:pPr>
              <a:t>8</a:t>
            </a:fld>
            <a:endParaRPr lang="en-US" dirty="0"/>
          </a:p>
        </p:txBody>
      </p:sp>
    </p:spTree>
    <p:extLst>
      <p:ext uri="{BB962C8B-B14F-4D97-AF65-F5344CB8AC3E}">
        <p14:creationId xmlns:p14="http://schemas.microsoft.com/office/powerpoint/2010/main" xmlns="" val="329234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r>
              <a:rPr lang="en-US" dirty="0" smtClean="0"/>
              <a:t>A country’s balance of trade is the total economic value of all the products that it  exports minus the economic value of all the products that it imports.  A positive balance of trade results when a country exports (sells to other countries) more than it imports (buys from other countries). A negative balance of trade results when a country imports more than it exports. A </a:t>
            </a:r>
            <a:r>
              <a:rPr lang="en-US" i="1" dirty="0" smtClean="0"/>
              <a:t>positive balance of trade </a:t>
            </a:r>
            <a:r>
              <a:rPr lang="en-US" dirty="0" smtClean="0"/>
              <a:t>results when a country exports (sells to other countries) more than it imports (buys from other countries). A </a:t>
            </a:r>
            <a:r>
              <a:rPr lang="en-US" i="1" dirty="0" smtClean="0"/>
              <a:t>negative balance of trade </a:t>
            </a:r>
            <a:r>
              <a:rPr lang="en-US" dirty="0" smtClean="0"/>
              <a:t>results when a country imports more than it exports.</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01A2A68B-D989-407A-935B-37343F6C2774}" type="slidenum">
              <a:rPr lang="en-US" smtClean="0"/>
              <a:pPr>
                <a:defRPr/>
              </a:pPr>
              <a:t>9</a:t>
            </a:fld>
            <a:endParaRPr lang="en-US" dirty="0"/>
          </a:p>
        </p:txBody>
      </p:sp>
    </p:spTree>
    <p:extLst>
      <p:ext uri="{BB962C8B-B14F-4D97-AF65-F5344CB8AC3E}">
        <p14:creationId xmlns:p14="http://schemas.microsoft.com/office/powerpoint/2010/main" xmlns="" val="2175229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a:lstStyle/>
          <a:p>
            <a:pPr eaLnBrk="1" hangingPunct="1"/>
            <a:r>
              <a:rPr lang="en-US" altLang="en-US" dirty="0" smtClean="0"/>
              <a:t>Trade deficits between 2001 and 2012 are shown in Figure 4.4. There was a deficit in each of these years because more money flowed out </a:t>
            </a:r>
          </a:p>
          <a:p>
            <a:pPr eaLnBrk="1" hangingPunct="1"/>
            <a:r>
              <a:rPr lang="en-US" altLang="en-US" dirty="0" smtClean="0"/>
              <a:t>to pay for foreign imports than flowed in to pay for U.S. exports.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8EDD6285-4EDC-404E-A57E-D0FF85CC535C}" type="slidenum">
              <a:rPr lang="en-US" smtClean="0"/>
              <a:pPr>
                <a:defRPr/>
              </a:pPr>
              <a:t>10</a:t>
            </a:fld>
            <a:endParaRPr lang="en-US" dirty="0"/>
          </a:p>
        </p:txBody>
      </p:sp>
    </p:spTree>
    <p:extLst>
      <p:ext uri="{BB962C8B-B14F-4D97-AF65-F5344CB8AC3E}">
        <p14:creationId xmlns:p14="http://schemas.microsoft.com/office/powerpoint/2010/main" xmlns="" val="3376153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med">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med">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spd="med">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3"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pPr>
              <a:defRPr/>
            </a:pPr>
            <a:endParaRPr lang="en-US" dirty="0"/>
          </a:p>
        </p:txBody>
      </p:sp>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4-</a:t>
            </a:r>
            <a:fld id="{D04E3D1A-5E36-4FB1-A4EF-EBA487A8A4AF}"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8"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pPr>
              <a:defRPr/>
            </a:pPr>
            <a:endParaRPr lang="en-US" dirty="0"/>
          </a:p>
        </p:txBody>
      </p:sp>
      <p:pic>
        <p:nvPicPr>
          <p:cNvPr id="9" name="Picture 13"/>
          <p:cNvPicPr>
            <a:picLocks noChangeAspect="1" noChangeArrowheads="1"/>
          </p:cNvPicPr>
          <p:nvPr/>
        </p:nvPicPr>
        <p:blipFill>
          <a:blip r:embed="rId2" cstate="print"/>
          <a:srcRect/>
          <a:stretch>
            <a:fillRect/>
          </a:stretch>
        </p:blipFill>
        <p:spPr bwMode="auto">
          <a:xfrm>
            <a:off x="4800600" y="4876800"/>
            <a:ext cx="1676400" cy="646113"/>
          </a:xfrm>
          <a:prstGeom prst="rect">
            <a:avLst/>
          </a:prstGeom>
          <a:noFill/>
          <a:ln w="9525">
            <a:noFill/>
            <a:miter lim="800000"/>
            <a:headEnd/>
            <a:tailEnd/>
          </a:ln>
        </p:spPr>
      </p:pic>
      <p:sp>
        <p:nvSpPr>
          <p:cNvPr id="10"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pPr>
              <a:defRPr/>
            </a:pPr>
            <a:r>
              <a:rPr lang="en-US" sz="3400" b="1" dirty="0">
                <a:solidFill>
                  <a:srgbClr val="DA2A00"/>
                </a:solidFill>
                <a:latin typeface="HelveticaNeue-Bold" charset="0"/>
              </a:rPr>
              <a:t>#</a:t>
            </a:r>
          </a:p>
        </p:txBody>
      </p:sp>
      <p:pic>
        <p:nvPicPr>
          <p:cNvPr id="11" name="Picture 16" descr="Ebert10e"/>
          <p:cNvPicPr>
            <a:picLocks noChangeAspect="1" noChangeArrowheads="1"/>
          </p:cNvPicPr>
          <p:nvPr/>
        </p:nvPicPr>
        <p:blipFill>
          <a:blip r:embed="rId3" cstate="print"/>
          <a:srcRect/>
          <a:stretch>
            <a:fillRect/>
          </a:stretch>
        </p:blipFill>
        <p:spPr bwMode="auto">
          <a:xfrm>
            <a:off x="762000" y="1066800"/>
            <a:ext cx="2474913" cy="3390900"/>
          </a:xfrm>
          <a:prstGeom prst="rect">
            <a:avLst/>
          </a:prstGeom>
          <a:noFill/>
          <a:ln w="9525">
            <a:noFill/>
            <a:miter lim="800000"/>
            <a:headEnd/>
            <a:tailEnd/>
          </a:ln>
        </p:spPr>
      </p:pic>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2"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Inc. </a:t>
            </a:r>
          </a:p>
        </p:txBody>
      </p:sp>
    </p:spTree>
  </p:cSld>
  <p:clrMapOvr>
    <a:masterClrMapping/>
  </p:clrMapOvr>
  <p:transition spd="med">
    <p:wipe/>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4-</a:t>
            </a:r>
            <a:fld id="{6577E4B9-E712-4451-B0DB-6432FE2C51A8}" type="slidenum">
              <a:rPr lang="en-US" sz="1200" b="1">
                <a:solidFill>
                  <a:schemeClr val="bg1"/>
                </a:solidFill>
              </a:rPr>
              <a:pPr eaLnBrk="0" hangingPunct="0">
                <a:spcBef>
                  <a:spcPct val="50000"/>
                </a:spcBef>
              </a:pPr>
              <a:t>‹#›</a:t>
            </a:fld>
            <a:r>
              <a:rPr lang="en-US" sz="1200" b="1">
                <a:solidFill>
                  <a:schemeClr val="bg1"/>
                </a:solidFill>
              </a:rPr>
              <a:t> </a:t>
            </a:r>
          </a:p>
        </p:txBody>
      </p:sp>
      <p:pic>
        <p:nvPicPr>
          <p:cNvPr id="8" name="Picture 13"/>
          <p:cNvPicPr>
            <a:picLocks noChangeAspect="1" noChangeArrowheads="1"/>
          </p:cNvPicPr>
          <p:nvPr/>
        </p:nvPicPr>
        <p:blipFill>
          <a:blip r:embed="rId2" cstate="print"/>
          <a:srcRect/>
          <a:stretch>
            <a:fillRect/>
          </a:stretch>
        </p:blipFill>
        <p:spPr bwMode="auto">
          <a:xfrm>
            <a:off x="457200" y="990600"/>
            <a:ext cx="8229600" cy="1666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Inc. </a:t>
            </a:r>
          </a:p>
        </p:txBody>
      </p:sp>
    </p:spTree>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4-</a:t>
            </a:r>
            <a:fld id="{33CBACC8-E19B-4135-B8D4-AD9A673E2F3C}" type="slidenum">
              <a:rPr lang="en-US" sz="1200" b="1">
                <a:solidFill>
                  <a:schemeClr val="bg1"/>
                </a:solidFill>
              </a:rPr>
              <a:pPr eaLnBrk="0" hangingPunct="0">
                <a:spcBef>
                  <a:spcPct val="50000"/>
                </a:spcBef>
              </a:pPr>
              <a:t>‹#›</a:t>
            </a:fld>
            <a:r>
              <a:rPr lang="en-US" sz="1200" b="1">
                <a:solidFill>
                  <a:schemeClr val="bg1"/>
                </a:solidFill>
              </a:rPr>
              <a:t> </a:t>
            </a:r>
          </a:p>
        </p:txBody>
      </p:sp>
      <p:sp>
        <p:nvSpPr>
          <p:cNvPr id="1030"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pPr>
              <a:defRPr/>
            </a:pPr>
            <a:endParaRPr lang="en-US" dirty="0"/>
          </a:p>
        </p:txBody>
      </p:sp>
      <p:pic>
        <p:nvPicPr>
          <p:cNvPr id="1032" name="Picture 20"/>
          <p:cNvPicPr>
            <a:picLocks noChangeAspect="1" noChangeArrowheads="1"/>
          </p:cNvPicPr>
          <p:nvPr/>
        </p:nvPicPr>
        <p:blipFill>
          <a:blip r:embed="rId13" cstate="print"/>
          <a:srcRect/>
          <a:stretch>
            <a:fillRect/>
          </a:stretch>
        </p:blipFill>
        <p:spPr bwMode="auto">
          <a:xfrm>
            <a:off x="609600" y="228600"/>
            <a:ext cx="8458200" cy="866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6" r:id="rId1"/>
    <p:sldLayoutId id="2147483935" r:id="rId2"/>
    <p:sldLayoutId id="2147483934" r:id="rId3"/>
    <p:sldLayoutId id="2147483933" r:id="rId4"/>
    <p:sldLayoutId id="2147483932" r:id="rId5"/>
    <p:sldLayoutId id="2147483931" r:id="rId6"/>
    <p:sldLayoutId id="2147483930" r:id="rId7"/>
    <p:sldLayoutId id="2147483929" r:id="rId8"/>
    <p:sldLayoutId id="2147483928" r:id="rId9"/>
    <p:sldLayoutId id="2147483927" r:id="rId10"/>
    <p:sldLayoutId id="2147483926" r:id="rId11"/>
  </p:sldLayoutIdLst>
  <p:transition spd="med">
    <p:wipe/>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4-</a:t>
            </a:r>
            <a:fld id="{86AEF242-297C-4EE4-988F-83CA9C74E86D}" type="slidenum">
              <a:rPr lang="en-US" sz="1200" b="1">
                <a:solidFill>
                  <a:schemeClr val="bg1"/>
                </a:solidFill>
              </a:rPr>
              <a:pPr eaLnBrk="0" hangingPunct="0">
                <a:spcBef>
                  <a:spcPct val="50000"/>
                </a:spcBef>
              </a:pPr>
              <a:t>‹#›</a:t>
            </a:fld>
            <a:r>
              <a:rPr lang="en-US" sz="1200" b="1">
                <a:solidFill>
                  <a:schemeClr val="bg1"/>
                </a:solidFill>
              </a:rPr>
              <a:t> </a:t>
            </a:r>
          </a:p>
        </p:txBody>
      </p:sp>
      <p:pic>
        <p:nvPicPr>
          <p:cNvPr id="13318" name="Picture 12" descr="disclaimer"/>
          <p:cNvPicPr>
            <a:picLocks noChangeAspect="1" noChangeArrowheads="1"/>
          </p:cNvPicPr>
          <p:nvPr/>
        </p:nvPicPr>
        <p:blipFill>
          <a:blip r:embed="rId13" cstate="print"/>
          <a:srcRect/>
          <a:stretch>
            <a:fillRect/>
          </a:stretch>
        </p:blipFill>
        <p:spPr bwMode="auto">
          <a:xfrm>
            <a:off x="381000" y="1600200"/>
            <a:ext cx="7924800" cy="2403475"/>
          </a:xfrm>
          <a:prstGeom prst="rect">
            <a:avLst/>
          </a:prstGeom>
          <a:noFill/>
          <a:ln w="9525">
            <a:noFill/>
            <a:miter lim="800000"/>
            <a:headEnd/>
            <a:tailEnd/>
          </a:ln>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47" r:id="rId1"/>
    <p:sldLayoutId id="2147483946" r:id="rId2"/>
    <p:sldLayoutId id="2147483945" r:id="rId3"/>
    <p:sldLayoutId id="2147483944" r:id="rId4"/>
    <p:sldLayoutId id="2147483943" r:id="rId5"/>
    <p:sldLayoutId id="2147483942" r:id="rId6"/>
    <p:sldLayoutId id="2147483941" r:id="rId7"/>
    <p:sldLayoutId id="2147483940" r:id="rId8"/>
    <p:sldLayoutId id="2147483939" r:id="rId9"/>
    <p:sldLayoutId id="2147483938" r:id="rId10"/>
    <p:sldLayoutId id="2147483937" r:id="rId11"/>
  </p:sldLayoutIdLst>
  <p:transition spd="med">
    <p:wipe/>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Lst>
  <p:transition spd="med">
    <p:wipe/>
  </p:transition>
  <p:hf sldNum="0" hdr="0" dt="0"/>
  <p:txStyles>
    <p:title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4.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1.xml"/><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ctrTitle"/>
          </p:nvPr>
        </p:nvSpPr>
        <p:spPr>
          <a:xfrm>
            <a:off x="4648200" y="1524000"/>
            <a:ext cx="3810000" cy="2689225"/>
          </a:xfrm>
        </p:spPr>
        <p:txBody>
          <a:bodyPr/>
          <a:lstStyle/>
          <a:p>
            <a:r>
              <a:rPr lang="en-US" sz="4000" b="1">
                <a:latin typeface="HelveticaNeueLTStd-Roman"/>
              </a:rPr>
              <a:t>Understanding the Global Context</a:t>
            </a:r>
            <a:br>
              <a:rPr lang="en-US" sz="4000" b="1">
                <a:latin typeface="HelveticaNeueLTStd-Roman"/>
              </a:rPr>
            </a:br>
            <a:r>
              <a:rPr lang="en-US" sz="4000" b="1">
                <a:latin typeface="HelveticaNeueLTStd-Roman"/>
              </a:rPr>
              <a:t>of Business</a:t>
            </a:r>
          </a:p>
        </p:txBody>
      </p:sp>
      <p:sp>
        <p:nvSpPr>
          <p:cNvPr id="29698" name="TextBox 1"/>
          <p:cNvSpPr txBox="1">
            <a:spLocks noChangeArrowheads="1"/>
          </p:cNvSpPr>
          <p:nvPr/>
        </p:nvSpPr>
        <p:spPr bwMode="auto">
          <a:xfrm>
            <a:off x="6858000" y="4840288"/>
            <a:ext cx="441325" cy="646112"/>
          </a:xfrm>
          <a:prstGeom prst="rect">
            <a:avLst/>
          </a:prstGeom>
          <a:noFill/>
          <a:ln w="9525">
            <a:noFill/>
            <a:miter lim="800000"/>
            <a:headEnd/>
            <a:tailEnd/>
          </a:ln>
        </p:spPr>
        <p:txBody>
          <a:bodyPr wrap="none">
            <a:spAutoFit/>
          </a:bodyPr>
          <a:lstStyle/>
          <a:p>
            <a:r>
              <a:rPr lang="en-US" sz="3600" b="1">
                <a:solidFill>
                  <a:srgbClr val="CC0000"/>
                </a:solidFill>
              </a:rPr>
              <a:t>4</a:t>
            </a:r>
          </a:p>
        </p:txBody>
      </p:sp>
    </p:spTree>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idx="4294967295"/>
          </p:nvPr>
        </p:nvSpPr>
        <p:spPr/>
        <p:txBody>
          <a:bodyPr/>
          <a:lstStyle/>
          <a:p>
            <a:r>
              <a:rPr lang="en-US" sz="3200" i="1" dirty="0" smtClean="0"/>
              <a:t>International Trade (cont.)</a:t>
            </a:r>
            <a:endParaRPr lang="en-US" sz="3200" i="1" dirty="0" smtClean="0">
              <a:latin typeface="Calibri" pitchFamily="34" charset="0"/>
            </a:endParaRPr>
          </a:p>
        </p:txBody>
      </p:sp>
      <p:pic>
        <p:nvPicPr>
          <p:cNvPr id="62466" name="Picture 3"/>
          <p:cNvPicPr>
            <a:picLocks noChangeAspect="1" noChangeArrowheads="1"/>
          </p:cNvPicPr>
          <p:nvPr/>
        </p:nvPicPr>
        <p:blipFill>
          <a:blip r:embed="rId3" cstate="print"/>
          <a:srcRect/>
          <a:stretch>
            <a:fillRect/>
          </a:stretch>
        </p:blipFill>
        <p:spPr bwMode="auto">
          <a:xfrm>
            <a:off x="2092325" y="5918200"/>
            <a:ext cx="1819275" cy="171450"/>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152400" y="1555544"/>
            <a:ext cx="3759200" cy="4362656"/>
          </a:xfrm>
          <a:prstGeom prst="rect">
            <a:avLst/>
          </a:prstGeom>
          <a:noFill/>
          <a:ln w="9525">
            <a:noFill/>
            <a:miter lim="800000"/>
            <a:headEnd/>
            <a:tailEnd/>
          </a:ln>
        </p:spPr>
      </p:pic>
      <p:sp>
        <p:nvSpPr>
          <p:cNvPr id="8" name="Content Placeholder 7"/>
          <p:cNvSpPr txBox="1">
            <a:spLocks/>
          </p:cNvSpPr>
          <p:nvPr/>
        </p:nvSpPr>
        <p:spPr bwMode="auto">
          <a:xfrm>
            <a:off x="3911600" y="1828800"/>
            <a:ext cx="4927600" cy="3962400"/>
          </a:xfrm>
          <a:prstGeom prst="rect">
            <a:avLst/>
          </a:prstGeom>
          <a:noFill/>
          <a:ln w="9525">
            <a:noFill/>
            <a:miter lim="800000"/>
            <a:headEnd/>
            <a:tailEnd/>
          </a:ln>
        </p:spPr>
        <p:txBody>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Arial" panose="020B0604020202020204" pitchFamily="34" charset="0"/>
              <a:buChar char="•"/>
              <a:defRPr/>
            </a:pPr>
            <a:r>
              <a:rPr lang="en-US" sz="2600" b="1" dirty="0" smtClean="0">
                <a:solidFill>
                  <a:schemeClr val="tx1"/>
                </a:solidFill>
              </a:rPr>
              <a:t>Trade Deficit : </a:t>
            </a:r>
            <a:r>
              <a:rPr lang="en-US" sz="2600" dirty="0" smtClean="0">
                <a:solidFill>
                  <a:schemeClr val="tx1"/>
                </a:solidFill>
              </a:rPr>
              <a:t>situation </a:t>
            </a:r>
            <a:r>
              <a:rPr lang="en-US" sz="2600" dirty="0">
                <a:solidFill>
                  <a:schemeClr val="tx1"/>
                </a:solidFill>
              </a:rPr>
              <a:t>in which a country’s imports exceed its exports, creating a negative balance of </a:t>
            </a:r>
            <a:r>
              <a:rPr lang="en-US" sz="2600" dirty="0" smtClean="0">
                <a:solidFill>
                  <a:schemeClr val="tx1"/>
                </a:solidFill>
              </a:rPr>
              <a:t>trade.</a:t>
            </a:r>
          </a:p>
          <a:p>
            <a:pPr marL="457200" indent="-457200" algn="just">
              <a:buFont typeface="Arial" panose="020B0604020202020204" pitchFamily="34" charset="0"/>
              <a:buChar char="•"/>
              <a:defRPr/>
            </a:pPr>
            <a:endParaRPr lang="en-US" sz="2600" b="1" dirty="0" smtClean="0">
              <a:solidFill>
                <a:schemeClr val="tx1"/>
              </a:solidFill>
            </a:endParaRPr>
          </a:p>
          <a:p>
            <a:pPr marL="457200" indent="-457200" algn="just">
              <a:buFont typeface="Arial" panose="020B0604020202020204" pitchFamily="34" charset="0"/>
              <a:buChar char="•"/>
              <a:defRPr/>
            </a:pPr>
            <a:r>
              <a:rPr lang="en-US" sz="2600" b="1" dirty="0">
                <a:solidFill>
                  <a:schemeClr val="tx1"/>
                </a:solidFill>
              </a:rPr>
              <a:t>Trade Surplus: </a:t>
            </a:r>
            <a:r>
              <a:rPr lang="en-US" sz="2600" dirty="0">
                <a:solidFill>
                  <a:schemeClr val="tx1"/>
                </a:solidFill>
              </a:rPr>
              <a:t>situation in which a </a:t>
            </a:r>
            <a:r>
              <a:rPr lang="en-US" sz="2600" dirty="0" smtClean="0">
                <a:solidFill>
                  <a:schemeClr val="tx1"/>
                </a:solidFill>
              </a:rPr>
              <a:t>country’s </a:t>
            </a:r>
            <a:r>
              <a:rPr lang="en-US" sz="2600" dirty="0">
                <a:solidFill>
                  <a:schemeClr val="tx1"/>
                </a:solidFill>
              </a:rPr>
              <a:t>exports exceed its imports, creating a p</a:t>
            </a:r>
            <a:r>
              <a:rPr lang="en-US" sz="2600" dirty="0" smtClean="0">
                <a:solidFill>
                  <a:schemeClr val="tx1"/>
                </a:solidFill>
              </a:rPr>
              <a:t>ositive </a:t>
            </a:r>
            <a:r>
              <a:rPr lang="en-US" sz="2600" dirty="0">
                <a:solidFill>
                  <a:schemeClr val="tx1"/>
                </a:solidFill>
              </a:rPr>
              <a:t>balance of </a:t>
            </a:r>
            <a:r>
              <a:rPr lang="en-US" sz="2600" dirty="0" smtClean="0">
                <a:solidFill>
                  <a:schemeClr val="tx1"/>
                </a:solidFill>
              </a:rPr>
              <a:t>trade.</a:t>
            </a:r>
            <a:endParaRPr lang="en-US" sz="2600" dirty="0">
              <a:solidFill>
                <a:schemeClr val="tx1"/>
              </a:solidFill>
            </a:endParaRPr>
          </a:p>
          <a:p>
            <a:pPr marL="457200" indent="-457200" algn="l">
              <a:buFont typeface="Arial" panose="020B0604020202020204" pitchFamily="34" charset="0"/>
              <a:buChar char="•"/>
              <a:defRPr/>
            </a:pPr>
            <a:endParaRPr lang="en-US" sz="2600" dirty="0" smtClean="0">
              <a:solidFill>
                <a:schemeClr val="tx1"/>
              </a:solidFill>
            </a:endParaRPr>
          </a:p>
          <a:p>
            <a:pPr marL="457200" indent="-457200" algn="l">
              <a:buFont typeface="Arial" panose="020B0604020202020204" pitchFamily="34" charset="0"/>
              <a:buChar char="•"/>
              <a:defRPr/>
            </a:pPr>
            <a:endParaRPr lang="en-US" sz="2600" dirty="0">
              <a:solidFill>
                <a:schemeClr val="tx1"/>
              </a:solidFill>
            </a:endParaRPr>
          </a:p>
          <a:p>
            <a:pPr>
              <a:defRPr/>
            </a:pPr>
            <a:endParaRPr lang="en-US" sz="2600" dirty="0"/>
          </a:p>
        </p:txBody>
      </p:sp>
    </p:spTree>
    <p:extLst>
      <p:ext uri="{BB962C8B-B14F-4D97-AF65-F5344CB8AC3E}">
        <p14:creationId xmlns:p14="http://schemas.microsoft.com/office/powerpoint/2010/main" xmlns="" val="1444617026"/>
      </p:ext>
    </p:extLst>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876800"/>
          </a:xfrm>
        </p:spPr>
        <p:txBody>
          <a:bodyPr/>
          <a:lstStyle/>
          <a:p>
            <a:pPr>
              <a:defRPr/>
            </a:pPr>
            <a:r>
              <a:rPr lang="en-US" sz="2700" b="1" dirty="0" smtClean="0">
                <a:latin typeface="+mn-lt"/>
              </a:rPr>
              <a:t>Balance </a:t>
            </a:r>
            <a:r>
              <a:rPr lang="en-US" sz="2700" b="1" dirty="0">
                <a:latin typeface="+mn-lt"/>
              </a:rPr>
              <a:t>of Payments </a:t>
            </a:r>
          </a:p>
          <a:p>
            <a:pPr lvl="1" algn="just">
              <a:defRPr/>
            </a:pPr>
            <a:r>
              <a:rPr lang="en-US" sz="2700" dirty="0" smtClean="0">
                <a:latin typeface="+mn-lt"/>
              </a:rPr>
              <a:t>flow </a:t>
            </a:r>
            <a:r>
              <a:rPr lang="en-US" sz="2700" dirty="0">
                <a:latin typeface="+mn-lt"/>
              </a:rPr>
              <a:t>of all money into or out of a </a:t>
            </a:r>
            <a:r>
              <a:rPr lang="en-US" sz="2700" dirty="0" smtClean="0">
                <a:latin typeface="+mn-lt"/>
              </a:rPr>
              <a:t>country.</a:t>
            </a:r>
          </a:p>
          <a:p>
            <a:pPr lvl="1" algn="just">
              <a:defRPr/>
            </a:pPr>
            <a:r>
              <a:rPr lang="en-US" sz="2700" dirty="0" smtClean="0"/>
              <a:t>the </a:t>
            </a:r>
            <a:r>
              <a:rPr lang="en-US" sz="2700" dirty="0"/>
              <a:t>money that a country pays for imports and receives for exports, its balance of trade, accounts for much of its balance of payments</a:t>
            </a:r>
            <a:r>
              <a:rPr lang="en-US" sz="2700" dirty="0" smtClean="0"/>
              <a:t>.</a:t>
            </a:r>
          </a:p>
          <a:p>
            <a:pPr lvl="1" algn="just">
              <a:defRPr/>
            </a:pPr>
            <a:r>
              <a:rPr lang="en-US" sz="2700" dirty="0" smtClean="0"/>
              <a:t>other financial exchanges are also included in the balance of payment such as: money spent by tourists in the country, money spent by a country on foreign-aid programs, and investment and foreign direct investment between countries.</a:t>
            </a:r>
          </a:p>
          <a:p>
            <a:pPr marL="457200" lvl="1" indent="0" algn="just">
              <a:buNone/>
              <a:defRPr/>
            </a:pPr>
            <a:endParaRPr lang="en-US" sz="2700" dirty="0" smtClean="0"/>
          </a:p>
          <a:p>
            <a:pPr marL="457200" lvl="1" indent="0" algn="just">
              <a:buNone/>
              <a:defRPr/>
            </a:pPr>
            <a:endParaRPr lang="en-US" sz="2700" dirty="0" smtClean="0">
              <a:latin typeface="+mn-lt"/>
            </a:endParaRPr>
          </a:p>
          <a:p>
            <a:pPr marL="0" indent="0">
              <a:buFont typeface="Arial" charset="0"/>
              <a:buNone/>
              <a:defRPr/>
            </a:pPr>
            <a:endParaRPr lang="en-US" sz="2700" dirty="0">
              <a:latin typeface="+mn-lt"/>
            </a:endParaRPr>
          </a:p>
          <a:p>
            <a:pPr>
              <a:defRPr/>
            </a:pPr>
            <a:endParaRPr lang="en-US" sz="2700" dirty="0">
              <a:latin typeface="+mn-lt"/>
            </a:endParaRPr>
          </a:p>
          <a:p>
            <a:pPr>
              <a:defRPr/>
            </a:pPr>
            <a:endParaRPr lang="en-US" sz="2700" dirty="0">
              <a:latin typeface="+mn-lt"/>
            </a:endParaRPr>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International Trade (cont.)</a:t>
            </a:r>
            <a:endParaRPr lang="en-US" sz="3200" i="1" dirty="0" smtClean="0">
              <a:latin typeface="Calibri" pitchFamily="34" charset="0"/>
            </a:endParaRPr>
          </a:p>
        </p:txBody>
      </p:sp>
    </p:spTree>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idx="4294967295"/>
          </p:nvPr>
        </p:nvSpPr>
        <p:spPr/>
        <p:txBody>
          <a:bodyPr/>
          <a:lstStyle/>
          <a:p>
            <a:r>
              <a:rPr lang="en-US" sz="3200" b="1" dirty="0" smtClean="0">
                <a:solidFill>
                  <a:srgbClr val="FF0000"/>
                </a:solidFill>
              </a:rPr>
              <a:t>Exchange Rates</a:t>
            </a:r>
            <a:endParaRPr lang="en-US" sz="3200" b="1" dirty="0" smtClean="0">
              <a:solidFill>
                <a:srgbClr val="FF0000"/>
              </a:solidFill>
              <a:latin typeface="Calibri" pitchFamily="34" charset="0"/>
            </a:endParaRPr>
          </a:p>
        </p:txBody>
      </p:sp>
      <p:sp>
        <p:nvSpPr>
          <p:cNvPr id="66562" name="Rectangle 3"/>
          <p:cNvSpPr>
            <a:spLocks noGrp="1"/>
          </p:cNvSpPr>
          <p:nvPr>
            <p:ph type="body" idx="4294967295"/>
          </p:nvPr>
        </p:nvSpPr>
        <p:spPr>
          <a:xfrm>
            <a:off x="457200" y="1447800"/>
            <a:ext cx="8229600" cy="4572000"/>
          </a:xfrm>
        </p:spPr>
        <p:txBody>
          <a:bodyPr/>
          <a:lstStyle/>
          <a:p>
            <a:r>
              <a:rPr lang="en-US" b="1" dirty="0" smtClean="0"/>
              <a:t>Exchange Rate </a:t>
            </a:r>
          </a:p>
          <a:p>
            <a:pPr lvl="1" algn="just"/>
            <a:r>
              <a:rPr lang="en-US" dirty="0" smtClean="0"/>
              <a:t>rate at which the currency of one nation can be exchanged for the currency of another nation.</a:t>
            </a:r>
          </a:p>
          <a:p>
            <a:pPr algn="just"/>
            <a:r>
              <a:rPr lang="en-US" b="1" dirty="0" smtClean="0"/>
              <a:t>Euro </a:t>
            </a:r>
          </a:p>
          <a:p>
            <a:pPr lvl="1" algn="just"/>
            <a:r>
              <a:rPr lang="en-US" dirty="0" smtClean="0"/>
              <a:t>a common currency shared among most of the members of the European Union (excluding Denmark, Sweden, and the United Kingdom).</a:t>
            </a:r>
          </a:p>
        </p:txBody>
      </p:sp>
    </p:spTree>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idx="4294967295"/>
          </p:nvPr>
        </p:nvSpPr>
        <p:spPr/>
        <p:txBody>
          <a:bodyPr/>
          <a:lstStyle/>
          <a:p>
            <a:r>
              <a:rPr lang="en-US" sz="3200" b="1" dirty="0" smtClean="0">
                <a:solidFill>
                  <a:srgbClr val="FF0000"/>
                </a:solidFill>
              </a:rPr>
              <a:t>Forms of Competitive Advantage</a:t>
            </a:r>
            <a:endParaRPr lang="en-US" sz="3200" b="1" dirty="0" smtClean="0">
              <a:solidFill>
                <a:srgbClr val="FF0000"/>
              </a:solidFill>
              <a:latin typeface="Calibri" pitchFamily="34" charset="0"/>
            </a:endParaRPr>
          </a:p>
        </p:txBody>
      </p:sp>
      <p:sp>
        <p:nvSpPr>
          <p:cNvPr id="68610" name="Rectangle 3"/>
          <p:cNvSpPr>
            <a:spLocks noGrp="1"/>
          </p:cNvSpPr>
          <p:nvPr>
            <p:ph type="body" idx="4294967295"/>
          </p:nvPr>
        </p:nvSpPr>
        <p:spPr>
          <a:xfrm>
            <a:off x="457200" y="1371600"/>
            <a:ext cx="8229600" cy="4800600"/>
          </a:xfrm>
        </p:spPr>
        <p:txBody>
          <a:bodyPr/>
          <a:lstStyle/>
          <a:p>
            <a:r>
              <a:rPr lang="en-US" sz="2700" b="1" dirty="0" smtClean="0"/>
              <a:t>Absolute Advantage </a:t>
            </a:r>
          </a:p>
          <a:p>
            <a:pPr lvl="1"/>
            <a:r>
              <a:rPr lang="en-US" sz="2700" dirty="0" smtClean="0"/>
              <a:t>the ability to produce something more efficiently than </a:t>
            </a:r>
            <a:r>
              <a:rPr lang="en-US" sz="2700" b="1" dirty="0" smtClean="0"/>
              <a:t>any other country </a:t>
            </a:r>
            <a:r>
              <a:rPr lang="en-US" sz="2700" dirty="0" smtClean="0"/>
              <a:t>can.</a:t>
            </a:r>
          </a:p>
          <a:p>
            <a:pPr lvl="1"/>
            <a:r>
              <a:rPr lang="en-US" sz="2700" dirty="0" smtClean="0"/>
              <a:t>Examples: Saudi </a:t>
            </a:r>
            <a:r>
              <a:rPr lang="en-US" sz="2700" dirty="0"/>
              <a:t>oil, Brazilian coffee beans, and Canadian </a:t>
            </a:r>
            <a:r>
              <a:rPr lang="en-US" sz="2700" dirty="0" smtClean="0"/>
              <a:t>timber. </a:t>
            </a:r>
          </a:p>
          <a:p>
            <a:r>
              <a:rPr lang="en-US" sz="2700" b="1" dirty="0" smtClean="0"/>
              <a:t>Comparative Advantage </a:t>
            </a:r>
          </a:p>
          <a:p>
            <a:pPr lvl="1"/>
            <a:r>
              <a:rPr lang="en-US" sz="2700" dirty="0" smtClean="0"/>
              <a:t>the ability to produce some products more efficiently than </a:t>
            </a:r>
            <a:r>
              <a:rPr lang="en-US" sz="2700" dirty="0" smtClean="0">
                <a:solidFill>
                  <a:srgbClr val="FF0000"/>
                </a:solidFill>
              </a:rPr>
              <a:t>others.</a:t>
            </a:r>
          </a:p>
          <a:p>
            <a:pPr lvl="1"/>
            <a:r>
              <a:rPr lang="en-US" sz="2700" dirty="0"/>
              <a:t>Each country import the products that the other holds a comparative advantage in producing it.</a:t>
            </a:r>
          </a:p>
        </p:txBody>
      </p:sp>
    </p:spTree>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idx="4294967295"/>
          </p:nvPr>
        </p:nvSpPr>
        <p:spPr/>
        <p:txBody>
          <a:bodyPr/>
          <a:lstStyle/>
          <a:p>
            <a:r>
              <a:rPr lang="en-US" sz="3200" i="1" dirty="0" smtClean="0"/>
              <a:t>Forms of Competitive Advantage (cont.)</a:t>
            </a:r>
            <a:endParaRPr lang="en-US" sz="3200" i="1" dirty="0" smtClean="0">
              <a:latin typeface="Calibri" pitchFamily="34" charset="0"/>
            </a:endParaRPr>
          </a:p>
        </p:txBody>
      </p:sp>
      <p:sp>
        <p:nvSpPr>
          <p:cNvPr id="70658" name="Rectangle 3"/>
          <p:cNvSpPr>
            <a:spLocks noGrp="1"/>
          </p:cNvSpPr>
          <p:nvPr>
            <p:ph type="body" idx="4294967295"/>
          </p:nvPr>
        </p:nvSpPr>
        <p:spPr>
          <a:xfrm>
            <a:off x="457200" y="1371601"/>
            <a:ext cx="8229600" cy="4724400"/>
          </a:xfrm>
        </p:spPr>
        <p:txBody>
          <a:bodyPr/>
          <a:lstStyle/>
          <a:p>
            <a:r>
              <a:rPr lang="en-US" altLang="en-US" sz="2000" b="1" dirty="0" smtClean="0"/>
              <a:t> </a:t>
            </a:r>
            <a:r>
              <a:rPr lang="en-US" sz="2400" b="1" dirty="0"/>
              <a:t>National Competitive Advantage</a:t>
            </a:r>
          </a:p>
          <a:p>
            <a:pPr marL="233363" lvl="1" indent="-233363"/>
            <a:r>
              <a:rPr lang="en-US" sz="2100" dirty="0"/>
              <a:t>national competitive advantage stemming from a combination of:</a:t>
            </a:r>
          </a:p>
          <a:p>
            <a:pPr marL="574675" indent="-341313" eaLnBrk="1" hangingPunct="1">
              <a:buNone/>
            </a:pPr>
            <a:r>
              <a:rPr lang="en-US" altLang="en-US" sz="2100" b="1" dirty="0" smtClean="0"/>
              <a:t>1. </a:t>
            </a:r>
            <a:r>
              <a:rPr lang="en-US" altLang="en-US" sz="2100" b="1" dirty="0" smtClean="0">
                <a:solidFill>
                  <a:srgbClr val="FF0000"/>
                </a:solidFill>
              </a:rPr>
              <a:t>Factor </a:t>
            </a:r>
            <a:r>
              <a:rPr lang="en-US" altLang="en-US" sz="2100" b="1" dirty="0">
                <a:solidFill>
                  <a:srgbClr val="FF0000"/>
                </a:solidFill>
              </a:rPr>
              <a:t>conditions </a:t>
            </a:r>
            <a:r>
              <a:rPr lang="en-US" altLang="en-US" sz="2100" dirty="0"/>
              <a:t>are the factors of </a:t>
            </a:r>
            <a:r>
              <a:rPr lang="en-US" altLang="en-US" sz="2100" dirty="0" smtClean="0"/>
              <a:t>production: </a:t>
            </a:r>
            <a:r>
              <a:rPr lang="en-US" altLang="en-US" sz="2100" dirty="0" err="1" smtClean="0"/>
              <a:t>abor</a:t>
            </a:r>
            <a:r>
              <a:rPr lang="en-US" altLang="en-US" sz="2100" dirty="0"/>
              <a:t>, capital, entrepreneurs, physical resources, and information resources.</a:t>
            </a:r>
          </a:p>
          <a:p>
            <a:pPr marL="574675" indent="-341313" eaLnBrk="1" hangingPunct="1">
              <a:buNone/>
            </a:pPr>
            <a:r>
              <a:rPr lang="en-US" altLang="en-US" sz="2100" b="1" dirty="0" smtClean="0"/>
              <a:t>2.  </a:t>
            </a:r>
            <a:r>
              <a:rPr lang="en-US" altLang="en-US" sz="2100" b="1" dirty="0">
                <a:solidFill>
                  <a:srgbClr val="FF0000"/>
                </a:solidFill>
              </a:rPr>
              <a:t>Demand conditions</a:t>
            </a:r>
            <a:r>
              <a:rPr lang="en-US" altLang="en-US" sz="2100" dirty="0">
                <a:solidFill>
                  <a:srgbClr val="FF0000"/>
                </a:solidFill>
              </a:rPr>
              <a:t> </a:t>
            </a:r>
            <a:r>
              <a:rPr lang="en-US" altLang="en-US" sz="2100" dirty="0"/>
              <a:t>reflect a large domestic consumer base that promotes strong demand for innovative products.</a:t>
            </a:r>
          </a:p>
          <a:p>
            <a:pPr marL="574675" indent="-341313" eaLnBrk="1" hangingPunct="1">
              <a:buNone/>
            </a:pPr>
            <a:r>
              <a:rPr lang="en-US" altLang="en-US" sz="2100" b="1" dirty="0" smtClean="0"/>
              <a:t>3.  </a:t>
            </a:r>
            <a:r>
              <a:rPr lang="en-US" altLang="en-US" sz="2100" b="1" dirty="0" smtClean="0">
                <a:solidFill>
                  <a:srgbClr val="FF0000"/>
                </a:solidFill>
              </a:rPr>
              <a:t>Related and supporting industries </a:t>
            </a:r>
            <a:r>
              <a:rPr lang="en-US" altLang="en-US" sz="2100" dirty="0" smtClean="0"/>
              <a:t>include strong local or regional suppliers and/or industrial customers.</a:t>
            </a:r>
          </a:p>
          <a:p>
            <a:pPr marL="574675" indent="-341313" eaLnBrk="1" hangingPunct="1">
              <a:buAutoNum type="arabicPeriod" startAt="4"/>
            </a:pPr>
            <a:r>
              <a:rPr lang="en-US" altLang="en-US" sz="2100" b="1" dirty="0" smtClean="0">
                <a:solidFill>
                  <a:srgbClr val="FF0000"/>
                </a:solidFill>
              </a:rPr>
              <a:t>Strategies, structures, and rivalries</a:t>
            </a:r>
            <a:r>
              <a:rPr lang="en-US" altLang="en-US" sz="2100" dirty="0" smtClean="0">
                <a:solidFill>
                  <a:srgbClr val="FF0000"/>
                </a:solidFill>
              </a:rPr>
              <a:t> </a:t>
            </a:r>
            <a:r>
              <a:rPr lang="en-US" altLang="en-US" sz="2100" dirty="0" smtClean="0"/>
              <a:t>refer to firms and industries that stress cost reduction, product quality, higher productivity, and innovative products.</a:t>
            </a:r>
          </a:p>
          <a:p>
            <a:pPr marL="233363" lvl="1" indent="-233363"/>
            <a:r>
              <a:rPr lang="en-US" sz="2100" dirty="0"/>
              <a:t>When all attributes of national competitive advantage exist, a nation is likely to be heavily involved in international business.</a:t>
            </a:r>
            <a:endParaRPr lang="en-US" altLang="en-US" sz="2100" dirty="0"/>
          </a:p>
          <a:p>
            <a:pPr eaLnBrk="1" hangingPunct="1"/>
            <a:endParaRPr lang="en-US" sz="2100" dirty="0"/>
          </a:p>
          <a:p>
            <a:endParaRPr lang="en-US" sz="2000" dirty="0" smtClean="0"/>
          </a:p>
        </p:txBody>
      </p:sp>
    </p:spTree>
    <p:extLst>
      <p:ext uri="{BB962C8B-B14F-4D97-AF65-F5344CB8AC3E}">
        <p14:creationId xmlns:p14="http://schemas.microsoft.com/office/powerpoint/2010/main" xmlns="" val="3421218921"/>
      </p:ext>
    </p:extLst>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idx="4294967295"/>
          </p:nvPr>
        </p:nvSpPr>
        <p:spPr/>
        <p:txBody>
          <a:bodyPr/>
          <a:lstStyle/>
          <a:p>
            <a:r>
              <a:rPr lang="en-US" sz="3200" b="1" dirty="0" smtClean="0">
                <a:solidFill>
                  <a:srgbClr val="FF0000"/>
                </a:solidFill>
              </a:rPr>
              <a:t>Going International</a:t>
            </a:r>
            <a:endParaRPr lang="en-US" sz="3200" b="1" dirty="0" smtClean="0">
              <a:solidFill>
                <a:srgbClr val="FF0000"/>
              </a:solidFill>
              <a:latin typeface="Calibri" pitchFamily="34" charset="0"/>
            </a:endParaRPr>
          </a:p>
        </p:txBody>
      </p:sp>
      <p:pic>
        <p:nvPicPr>
          <p:cNvPr id="72706" name="Picture 2"/>
          <p:cNvPicPr>
            <a:picLocks noChangeAspect="1" noChangeArrowheads="1"/>
          </p:cNvPicPr>
          <p:nvPr/>
        </p:nvPicPr>
        <p:blipFill>
          <a:blip r:embed="rId3" cstate="print"/>
          <a:srcRect/>
          <a:stretch>
            <a:fillRect/>
          </a:stretch>
        </p:blipFill>
        <p:spPr bwMode="auto">
          <a:xfrm>
            <a:off x="149225" y="1371600"/>
            <a:ext cx="8689975" cy="4038600"/>
          </a:xfrm>
          <a:prstGeom prst="rect">
            <a:avLst/>
          </a:prstGeom>
          <a:noFill/>
          <a:ln w="9525">
            <a:noFill/>
            <a:miter lim="800000"/>
            <a:headEnd/>
            <a:tailEnd/>
          </a:ln>
        </p:spPr>
      </p:pic>
      <p:pic>
        <p:nvPicPr>
          <p:cNvPr id="72707" name="Picture 3"/>
          <p:cNvPicPr>
            <a:picLocks noChangeAspect="1" noChangeArrowheads="1"/>
          </p:cNvPicPr>
          <p:nvPr/>
        </p:nvPicPr>
        <p:blipFill>
          <a:blip r:embed="rId4" cstate="print"/>
          <a:srcRect/>
          <a:stretch>
            <a:fillRect/>
          </a:stretch>
        </p:blipFill>
        <p:spPr bwMode="auto">
          <a:xfrm>
            <a:off x="3570288" y="5422900"/>
            <a:ext cx="1847850" cy="361950"/>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nvPr>
        </p:nvSpPr>
        <p:spPr/>
        <p:txBody>
          <a:bodyPr/>
          <a:lstStyle/>
          <a:p>
            <a:r>
              <a:rPr lang="en-US" sz="3200" b="1" dirty="0" smtClean="0">
                <a:solidFill>
                  <a:srgbClr val="FF0000"/>
                </a:solidFill>
              </a:rPr>
              <a:t>Levels of International Involvement</a:t>
            </a:r>
            <a:endParaRPr lang="en-US" sz="3200" b="1" dirty="0" smtClean="0">
              <a:solidFill>
                <a:srgbClr val="FF0000"/>
              </a:solidFill>
              <a:latin typeface="Calibri" pitchFamily="34" charset="0"/>
            </a:endParaRPr>
          </a:p>
        </p:txBody>
      </p:sp>
      <p:sp>
        <p:nvSpPr>
          <p:cNvPr id="74754" name="Rectangle 3"/>
          <p:cNvSpPr>
            <a:spLocks noGrp="1"/>
          </p:cNvSpPr>
          <p:nvPr>
            <p:ph type="body" idx="4294967295"/>
          </p:nvPr>
        </p:nvSpPr>
        <p:spPr>
          <a:xfrm>
            <a:off x="457200" y="1600200"/>
            <a:ext cx="8229600" cy="3886200"/>
          </a:xfrm>
        </p:spPr>
        <p:txBody>
          <a:bodyPr/>
          <a:lstStyle/>
          <a:p>
            <a:r>
              <a:rPr lang="en-US" b="1" dirty="0" smtClean="0"/>
              <a:t>Exporter </a:t>
            </a:r>
          </a:p>
          <a:p>
            <a:pPr lvl="1"/>
            <a:r>
              <a:rPr lang="en-US" dirty="0" smtClean="0"/>
              <a:t>firm that distributes and sells products to one or more foreign countries</a:t>
            </a:r>
          </a:p>
          <a:p>
            <a:pPr marL="342900" lvl="2" indent="-342900"/>
            <a:endParaRPr lang="en-US" sz="3200" b="1" dirty="0" smtClean="0"/>
          </a:p>
          <a:p>
            <a:pPr marL="342900" lvl="2" indent="-342900"/>
            <a:r>
              <a:rPr lang="en-US" sz="3200" b="1" dirty="0" smtClean="0"/>
              <a:t>Importer </a:t>
            </a:r>
          </a:p>
          <a:p>
            <a:pPr marL="800100" lvl="3" indent="-342900"/>
            <a:r>
              <a:rPr lang="en-US" sz="2800" dirty="0" smtClean="0"/>
              <a:t>firm that buys products in foreign markets and then imports them for resale in its home country</a:t>
            </a:r>
          </a:p>
          <a:p>
            <a:pPr lvl="1"/>
            <a:endParaRPr lang="en-US" sz="2400" dirty="0" smtClean="0"/>
          </a:p>
        </p:txBody>
      </p:sp>
    </p:spTree>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idx="4294967295"/>
          </p:nvPr>
        </p:nvSpPr>
        <p:spPr/>
        <p:txBody>
          <a:bodyPr/>
          <a:lstStyle/>
          <a:p>
            <a:r>
              <a:rPr lang="en-US" sz="3200" i="1" dirty="0" smtClean="0"/>
              <a:t>Levels of International Involvement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341437"/>
            <a:ext cx="8229600" cy="4602163"/>
          </a:xfrm>
        </p:spPr>
        <p:txBody>
          <a:bodyPr/>
          <a:lstStyle/>
          <a:p>
            <a:pPr>
              <a:defRPr/>
            </a:pPr>
            <a:r>
              <a:rPr lang="en-US" sz="2600" b="1" dirty="0">
                <a:latin typeface="+mn-lt"/>
              </a:rPr>
              <a:t>International Firm </a:t>
            </a:r>
          </a:p>
          <a:p>
            <a:pPr lvl="1">
              <a:defRPr/>
            </a:pPr>
            <a:r>
              <a:rPr lang="en-US" sz="2600" dirty="0">
                <a:latin typeface="+mn-lt"/>
              </a:rPr>
              <a:t>firm that conducts a significant portion of its business in foreign </a:t>
            </a:r>
            <a:r>
              <a:rPr lang="en-US" sz="2600" dirty="0" smtClean="0">
                <a:latin typeface="+mn-lt"/>
              </a:rPr>
              <a:t>countries.</a:t>
            </a:r>
          </a:p>
          <a:p>
            <a:pPr lvl="1">
              <a:defRPr/>
            </a:pPr>
            <a:r>
              <a:rPr lang="en-US" sz="2600" dirty="0"/>
              <a:t>An international firm may be large, but it’s still basically a domestic company with international operations.</a:t>
            </a:r>
            <a:endParaRPr lang="en-US" sz="2600" dirty="0" smtClean="0">
              <a:latin typeface="+mn-lt"/>
            </a:endParaRPr>
          </a:p>
          <a:p>
            <a:pPr>
              <a:defRPr/>
            </a:pPr>
            <a:r>
              <a:rPr lang="en-US" sz="2600" b="1" dirty="0" smtClean="0">
                <a:latin typeface="+mn-lt"/>
              </a:rPr>
              <a:t>Multinational </a:t>
            </a:r>
            <a:r>
              <a:rPr lang="en-US" sz="2600" b="1" dirty="0">
                <a:latin typeface="+mn-lt"/>
              </a:rPr>
              <a:t>Firm </a:t>
            </a:r>
          </a:p>
          <a:p>
            <a:pPr lvl="1">
              <a:defRPr/>
            </a:pPr>
            <a:r>
              <a:rPr lang="en-US" sz="2600" dirty="0">
                <a:latin typeface="+mn-lt"/>
              </a:rPr>
              <a:t>firm that designs, produces, and markets products in many </a:t>
            </a:r>
            <a:r>
              <a:rPr lang="en-US" sz="2600" dirty="0" smtClean="0">
                <a:latin typeface="+mn-lt"/>
              </a:rPr>
              <a:t>nations and </a:t>
            </a:r>
            <a:r>
              <a:rPr lang="en-US" sz="2600" dirty="0" smtClean="0"/>
              <a:t>does not think </a:t>
            </a:r>
            <a:r>
              <a:rPr lang="en-US" sz="2600" dirty="0"/>
              <a:t>of </a:t>
            </a:r>
            <a:r>
              <a:rPr lang="en-US" sz="2600" dirty="0" smtClean="0"/>
              <a:t>itself as having </a:t>
            </a:r>
            <a:r>
              <a:rPr lang="en-US" sz="2600" dirty="0"/>
              <a:t>domestic and international divisions. </a:t>
            </a:r>
            <a:endParaRPr lang="en-US" sz="2600" dirty="0" smtClean="0">
              <a:latin typeface="+mn-lt"/>
            </a:endParaRPr>
          </a:p>
          <a:p>
            <a:pPr marL="0" indent="0">
              <a:buNone/>
              <a:defRPr/>
            </a:pPr>
            <a:endParaRPr lang="en-US" sz="2600" dirty="0">
              <a:latin typeface="+mn-lt"/>
            </a:endParaRPr>
          </a:p>
          <a:p>
            <a:pPr marL="457200" lvl="1" indent="0">
              <a:buFont typeface="Arial" charset="0"/>
              <a:buNone/>
              <a:defRPr/>
            </a:pPr>
            <a:endParaRPr lang="en-US" sz="2600" dirty="0">
              <a:latin typeface="+mn-lt"/>
            </a:endParaRPr>
          </a:p>
          <a:p>
            <a:pPr>
              <a:defRPr/>
            </a:pPr>
            <a:endParaRPr lang="en-US" sz="2600" dirty="0">
              <a:latin typeface="+mn-lt"/>
            </a:endParaRPr>
          </a:p>
        </p:txBody>
      </p:sp>
    </p:spTree>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idx="4294967295"/>
          </p:nvPr>
        </p:nvSpPr>
        <p:spPr/>
        <p:txBody>
          <a:bodyPr/>
          <a:lstStyle/>
          <a:p>
            <a:r>
              <a:rPr lang="en-US" sz="3200" i="1" dirty="0" smtClean="0"/>
              <a:t>Levels of International Involvement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493837"/>
            <a:ext cx="8229600" cy="4525963"/>
          </a:xfrm>
        </p:spPr>
        <p:txBody>
          <a:bodyPr/>
          <a:lstStyle/>
          <a:p>
            <a:pPr>
              <a:defRPr/>
            </a:pPr>
            <a:r>
              <a:rPr lang="en-US" sz="2800" b="1" dirty="0" smtClean="0">
                <a:latin typeface="+mn-lt"/>
              </a:rPr>
              <a:t>Independent </a:t>
            </a:r>
            <a:r>
              <a:rPr lang="en-US" sz="2800" b="1" dirty="0">
                <a:latin typeface="+mn-lt"/>
              </a:rPr>
              <a:t>Agent </a:t>
            </a:r>
          </a:p>
          <a:p>
            <a:pPr lvl="1">
              <a:defRPr/>
            </a:pPr>
            <a:r>
              <a:rPr lang="en-US" dirty="0">
                <a:latin typeface="+mn-lt"/>
              </a:rPr>
              <a:t>foreign individual or organization that agrees to represent an exporter’s </a:t>
            </a:r>
            <a:r>
              <a:rPr lang="en-US" dirty="0" smtClean="0">
                <a:latin typeface="+mn-lt"/>
              </a:rPr>
              <a:t>interests. </a:t>
            </a:r>
          </a:p>
          <a:p>
            <a:pPr lvl="1">
              <a:defRPr/>
            </a:pPr>
            <a:r>
              <a:rPr lang="en-US" dirty="0" smtClean="0"/>
              <a:t>They </a:t>
            </a:r>
            <a:r>
              <a:rPr lang="en-US" dirty="0"/>
              <a:t>sell the exporter’s products, collect payment, and make sure that customers are </a:t>
            </a:r>
            <a:r>
              <a:rPr lang="en-US" dirty="0" smtClean="0"/>
              <a:t>satisfied.</a:t>
            </a:r>
          </a:p>
          <a:p>
            <a:pPr lvl="1">
              <a:defRPr/>
            </a:pPr>
            <a:r>
              <a:rPr lang="en-US" dirty="0" smtClean="0"/>
              <a:t>They </a:t>
            </a:r>
            <a:r>
              <a:rPr lang="en-US" dirty="0"/>
              <a:t>often represent several firms at once and usually don’t specialize in a particular product or market. </a:t>
            </a:r>
            <a:endParaRPr lang="en-US" dirty="0">
              <a:latin typeface="+mn-lt"/>
            </a:endParaRPr>
          </a:p>
          <a:p>
            <a:pPr>
              <a:defRPr/>
            </a:pPr>
            <a:endParaRPr lang="en-US" sz="2800" dirty="0">
              <a:latin typeface="+mn-lt"/>
            </a:endParaRPr>
          </a:p>
          <a:p>
            <a:pPr marL="457200" lvl="1" indent="0">
              <a:buFont typeface="Arial" charset="0"/>
              <a:buNone/>
              <a:defRPr/>
            </a:pPr>
            <a:endParaRPr lang="en-US" dirty="0">
              <a:latin typeface="+mn-lt"/>
            </a:endParaRPr>
          </a:p>
          <a:p>
            <a:pPr>
              <a:defRPr/>
            </a:pPr>
            <a:endParaRPr lang="en-US" sz="2800" dirty="0">
              <a:latin typeface="+mn-lt"/>
            </a:endParaRPr>
          </a:p>
        </p:txBody>
      </p:sp>
    </p:spTree>
    <p:extLst>
      <p:ext uri="{BB962C8B-B14F-4D97-AF65-F5344CB8AC3E}">
        <p14:creationId xmlns:p14="http://schemas.microsoft.com/office/powerpoint/2010/main" xmlns="" val="1825651240"/>
      </p:ext>
    </p:extLst>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idx="4294967295"/>
          </p:nvPr>
        </p:nvSpPr>
        <p:spPr/>
        <p:txBody>
          <a:bodyPr/>
          <a:lstStyle/>
          <a:p>
            <a:r>
              <a:rPr lang="en-US" sz="3200" b="1" dirty="0" smtClean="0">
                <a:solidFill>
                  <a:srgbClr val="FF0000"/>
                </a:solidFill>
              </a:rPr>
              <a:t>International Organization Structures</a:t>
            </a:r>
            <a:endParaRPr lang="en-US" sz="3200" b="1" dirty="0" smtClean="0">
              <a:solidFill>
                <a:srgbClr val="FF0000"/>
              </a:solidFill>
              <a:latin typeface="Calibri" pitchFamily="34" charset="0"/>
            </a:endParaRPr>
          </a:p>
        </p:txBody>
      </p:sp>
      <p:sp>
        <p:nvSpPr>
          <p:cNvPr id="80898" name="Rectangle 3"/>
          <p:cNvSpPr>
            <a:spLocks noGrp="1"/>
          </p:cNvSpPr>
          <p:nvPr>
            <p:ph type="body" idx="4294967295"/>
          </p:nvPr>
        </p:nvSpPr>
        <p:spPr>
          <a:xfrm>
            <a:off x="457200" y="1493837"/>
            <a:ext cx="8229600" cy="4906963"/>
          </a:xfrm>
        </p:spPr>
        <p:txBody>
          <a:bodyPr/>
          <a:lstStyle/>
          <a:p>
            <a:r>
              <a:rPr lang="en-US" b="1" dirty="0" smtClean="0"/>
              <a:t>Licensing Arrangement </a:t>
            </a:r>
          </a:p>
          <a:p>
            <a:pPr lvl="1"/>
            <a:r>
              <a:rPr lang="en-US" dirty="0" smtClean="0"/>
              <a:t>arrangement in which firms choose foreign individuals or organizations to manufacture or market their products in another country.</a:t>
            </a:r>
          </a:p>
          <a:p>
            <a:pPr lvl="1"/>
            <a:r>
              <a:rPr lang="en-US" dirty="0" smtClean="0"/>
              <a:t>A contract </a:t>
            </a:r>
            <a:r>
              <a:rPr lang="en-US" dirty="0"/>
              <a:t>under which one firm allows another to use its brand name, operating procedures, or proprietary technology</a:t>
            </a:r>
            <a:r>
              <a:rPr lang="en-US" dirty="0" smtClean="0"/>
              <a:t>.</a:t>
            </a:r>
          </a:p>
          <a:p>
            <a:pPr lvl="1"/>
            <a:r>
              <a:rPr lang="en-US" dirty="0" smtClean="0"/>
              <a:t>Examples: McDonald’s</a:t>
            </a:r>
            <a:r>
              <a:rPr lang="en-US" dirty="0"/>
              <a:t>, Pizza Hut, and Hertz franchise around the world.</a:t>
            </a:r>
          </a:p>
          <a:p>
            <a:pPr lvl="1"/>
            <a:endParaRPr lang="en-US" dirty="0" smtClean="0"/>
          </a:p>
          <a:p>
            <a:pPr lvl="1"/>
            <a:endParaRPr lang="en-US" dirty="0" smtClean="0"/>
          </a:p>
        </p:txBody>
      </p:sp>
    </p:spTree>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1"/>
          <p:cNvSpPr>
            <a:spLocks noGrp="1"/>
          </p:cNvSpPr>
          <p:nvPr>
            <p:ph type="body" idx="1"/>
          </p:nvPr>
        </p:nvSpPr>
        <p:spPr>
          <a:xfrm>
            <a:off x="990600" y="1219200"/>
            <a:ext cx="7696200" cy="4724400"/>
          </a:xfrm>
        </p:spPr>
        <p:txBody>
          <a:bodyPr/>
          <a:lstStyle/>
          <a:p>
            <a:pPr marL="514350" indent="-514350" algn="just">
              <a:buFont typeface="Calibri" pitchFamily="34" charset="0"/>
              <a:buAutoNum type="arabicPeriod"/>
            </a:pPr>
            <a:r>
              <a:rPr lang="en-US" sz="2100" b="1" dirty="0" smtClean="0"/>
              <a:t>Discuss</a:t>
            </a:r>
            <a:r>
              <a:rPr lang="en-US" sz="2100" dirty="0" smtClean="0"/>
              <a:t> the rise of international business and describe the major world marketplaces, trade agreements, and alliances.</a:t>
            </a:r>
          </a:p>
          <a:p>
            <a:pPr marL="514350" indent="-514350" algn="just">
              <a:buFont typeface="Calibri" pitchFamily="34" charset="0"/>
              <a:buAutoNum type="arabicPeriod"/>
            </a:pPr>
            <a:r>
              <a:rPr lang="en-US" sz="2100" b="1" dirty="0" smtClean="0"/>
              <a:t>Explain</a:t>
            </a:r>
            <a:r>
              <a:rPr lang="en-US" sz="2100" dirty="0" smtClean="0"/>
              <a:t> how differences in import-export balances, exchange rates, and foreign competition determine the ways in which countries and businesses respond to the international environment.</a:t>
            </a:r>
          </a:p>
          <a:p>
            <a:pPr marL="514350" indent="-514350" algn="just">
              <a:buFont typeface="Calibri" pitchFamily="34" charset="0"/>
              <a:buAutoNum type="arabicPeriod" startAt="3"/>
            </a:pPr>
            <a:r>
              <a:rPr lang="en-US" sz="2100" b="1" dirty="0"/>
              <a:t>Discuss</a:t>
            </a:r>
            <a:r>
              <a:rPr lang="en-US" sz="2100" dirty="0"/>
              <a:t> the factors involved in deciding to do business internationally and in selecting the appropriate levels of international involvement and international organizational structure.</a:t>
            </a:r>
          </a:p>
          <a:p>
            <a:pPr marL="514350" indent="-514350" algn="just">
              <a:buFont typeface="Calibri" pitchFamily="34" charset="0"/>
              <a:buAutoNum type="arabicPeriod" startAt="3"/>
            </a:pPr>
            <a:r>
              <a:rPr lang="en-US" sz="2100" b="1" dirty="0"/>
              <a:t>Explain</a:t>
            </a:r>
            <a:r>
              <a:rPr lang="en-US" sz="2100" dirty="0"/>
              <a:t> the role and importance of the cultural environment in international business.</a:t>
            </a:r>
          </a:p>
          <a:p>
            <a:pPr marL="514350" indent="-514350" algn="just">
              <a:buFont typeface="Calibri" pitchFamily="34" charset="0"/>
              <a:buAutoNum type="arabicPeriod" startAt="3"/>
            </a:pPr>
            <a:r>
              <a:rPr lang="en-US" sz="2100" b="1" dirty="0"/>
              <a:t>Describe</a:t>
            </a:r>
            <a:r>
              <a:rPr lang="en-US" sz="2100" dirty="0"/>
              <a:t> some of the ways in which economic, legal, and political differences among nations affect international business.</a:t>
            </a:r>
          </a:p>
          <a:p>
            <a:pPr marL="514350" indent="-514350" algn="just">
              <a:buFont typeface="Calibri" pitchFamily="34" charset="0"/>
              <a:buAutoNum type="arabicPeriod"/>
            </a:pPr>
            <a:endParaRPr lang="en-US" sz="2100" dirty="0" smtClean="0"/>
          </a:p>
        </p:txBody>
      </p:sp>
    </p:spTree>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idx="4294967295"/>
          </p:nvPr>
        </p:nvSpPr>
        <p:spPr/>
        <p:txBody>
          <a:bodyPr/>
          <a:lstStyle/>
          <a:p>
            <a:r>
              <a:rPr lang="en-US" sz="3200" b="1" dirty="0" smtClean="0">
                <a:solidFill>
                  <a:srgbClr val="FF0000"/>
                </a:solidFill>
              </a:rPr>
              <a:t>International Organization Structures</a:t>
            </a:r>
            <a:endParaRPr lang="en-US" sz="3200" b="1" dirty="0" smtClean="0">
              <a:solidFill>
                <a:srgbClr val="FF0000"/>
              </a:solidFill>
              <a:latin typeface="Calibri" pitchFamily="34" charset="0"/>
            </a:endParaRPr>
          </a:p>
        </p:txBody>
      </p:sp>
      <p:sp>
        <p:nvSpPr>
          <p:cNvPr id="80898" name="Rectangle 3"/>
          <p:cNvSpPr>
            <a:spLocks noGrp="1"/>
          </p:cNvSpPr>
          <p:nvPr>
            <p:ph type="body" idx="4294967295"/>
          </p:nvPr>
        </p:nvSpPr>
        <p:spPr>
          <a:xfrm>
            <a:off x="457200" y="1265237"/>
            <a:ext cx="8229600" cy="4906963"/>
          </a:xfrm>
        </p:spPr>
        <p:txBody>
          <a:bodyPr/>
          <a:lstStyle/>
          <a:p>
            <a:r>
              <a:rPr lang="en-US" sz="2400" b="1" dirty="0" smtClean="0"/>
              <a:t>Strategic Alliance </a:t>
            </a:r>
          </a:p>
          <a:p>
            <a:pPr lvl="1"/>
            <a:r>
              <a:rPr lang="en-US" sz="2400" dirty="0" smtClean="0"/>
              <a:t>arrangement in which a company finds a foreign partner to contribute approximately half of the resources needed to establish and operate a new business in the partner’s country - also called joint venture.</a:t>
            </a:r>
          </a:p>
          <a:p>
            <a:pPr lvl="1"/>
            <a:r>
              <a:rPr lang="en-US" sz="2400" dirty="0"/>
              <a:t>This new business, the alliance, is owned by the partners, who divide its </a:t>
            </a:r>
            <a:r>
              <a:rPr lang="en-US" sz="2400" dirty="0" smtClean="0"/>
              <a:t>profits.</a:t>
            </a:r>
          </a:p>
          <a:p>
            <a:pPr lvl="1"/>
            <a:r>
              <a:rPr lang="en-US" sz="2400" dirty="0"/>
              <a:t>Ford and Russian automaker </a:t>
            </a:r>
            <a:r>
              <a:rPr lang="en-US" sz="2400" dirty="0" err="1"/>
              <a:t>Sollers</a:t>
            </a:r>
            <a:r>
              <a:rPr lang="en-US" sz="2400" dirty="0"/>
              <a:t> recently launched a new joint venture; </a:t>
            </a:r>
            <a:r>
              <a:rPr lang="en-US" sz="2400" dirty="0" err="1"/>
              <a:t>Sollers</a:t>
            </a:r>
            <a:r>
              <a:rPr lang="en-US" sz="2400" dirty="0"/>
              <a:t> will manufacture Ford products in Russia and the two partners will then work together on marketing </a:t>
            </a:r>
            <a:r>
              <a:rPr lang="en-US" sz="2400" dirty="0" smtClean="0"/>
              <a:t>them.</a:t>
            </a:r>
            <a:endParaRPr lang="en-US" sz="2400" dirty="0"/>
          </a:p>
          <a:p>
            <a:pPr lvl="1"/>
            <a:endParaRPr lang="en-US" sz="2400" dirty="0" smtClean="0"/>
          </a:p>
          <a:p>
            <a:pPr lvl="1"/>
            <a:endParaRPr lang="en-US" sz="2400" dirty="0" smtClean="0"/>
          </a:p>
          <a:p>
            <a:endParaRPr lang="en-US" sz="2400" dirty="0" smtClean="0"/>
          </a:p>
        </p:txBody>
      </p:sp>
    </p:spTree>
    <p:extLst>
      <p:ext uri="{BB962C8B-B14F-4D97-AF65-F5344CB8AC3E}">
        <p14:creationId xmlns:p14="http://schemas.microsoft.com/office/powerpoint/2010/main" xmlns="" val="963262601"/>
      </p:ext>
    </p:extLst>
  </p:cSld>
  <p:clrMapOvr>
    <a:masterClrMapping/>
  </p:clrMapOvr>
  <p:transition spd="med">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p:txBody>
          <a:bodyPr/>
          <a:lstStyle/>
          <a:p>
            <a:r>
              <a:rPr lang="en-US" sz="3200" i="1" dirty="0" smtClean="0"/>
              <a:t>International Organization Structures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b="1" dirty="0">
                <a:latin typeface="+mn-lt"/>
              </a:rPr>
              <a:t>Branch Office </a:t>
            </a:r>
            <a:endParaRPr lang="en-US" b="1" dirty="0" smtClean="0">
              <a:latin typeface="+mn-lt"/>
            </a:endParaRPr>
          </a:p>
          <a:p>
            <a:pPr lvl="1">
              <a:defRPr/>
            </a:pPr>
            <a:r>
              <a:rPr lang="en-US" dirty="0">
                <a:latin typeface="+mn-lt"/>
              </a:rPr>
              <a:t>foreign office set up by an international or multinational </a:t>
            </a:r>
            <a:r>
              <a:rPr lang="en-US" dirty="0" smtClean="0">
                <a:latin typeface="+mn-lt"/>
              </a:rPr>
              <a:t>firm, </a:t>
            </a:r>
            <a:r>
              <a:rPr lang="en-US" dirty="0"/>
              <a:t>where the firm has more direct control than it does over agents or license holders.</a:t>
            </a:r>
          </a:p>
          <a:p>
            <a:pPr>
              <a:defRPr/>
            </a:pPr>
            <a:r>
              <a:rPr lang="en-US" b="1" dirty="0" smtClean="0">
                <a:latin typeface="+mn-lt"/>
              </a:rPr>
              <a:t>Foreign </a:t>
            </a:r>
            <a:r>
              <a:rPr lang="en-US" b="1" dirty="0">
                <a:latin typeface="+mn-lt"/>
              </a:rPr>
              <a:t>Direct Investment (FDI)</a:t>
            </a:r>
          </a:p>
          <a:p>
            <a:pPr lvl="1">
              <a:defRPr/>
            </a:pPr>
            <a:r>
              <a:rPr lang="en-US" dirty="0">
                <a:latin typeface="+mn-lt"/>
              </a:rPr>
              <a:t>Arrangement in which a firm buys or establishes tangible assets in another </a:t>
            </a:r>
            <a:r>
              <a:rPr lang="en-US" dirty="0" smtClean="0">
                <a:latin typeface="+mn-lt"/>
              </a:rPr>
              <a:t>country.</a:t>
            </a:r>
          </a:p>
          <a:p>
            <a:pPr lvl="1">
              <a:defRPr/>
            </a:pPr>
            <a:r>
              <a:rPr lang="en-US" dirty="0"/>
              <a:t>Dell Computer, for example, has built assembly plants in Europe and China. </a:t>
            </a:r>
            <a:endParaRPr lang="en-US" dirty="0">
              <a:latin typeface="+mn-lt"/>
            </a:endParaRPr>
          </a:p>
          <a:p>
            <a:pPr marL="0" indent="0">
              <a:buFont typeface="Arial" charset="0"/>
              <a:buNone/>
              <a:defRPr/>
            </a:pPr>
            <a:endParaRPr lang="en-US" dirty="0">
              <a:latin typeface="+mn-lt"/>
            </a:endParaRPr>
          </a:p>
        </p:txBody>
      </p:sp>
    </p:spTree>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p:txBody>
          <a:bodyPr/>
          <a:lstStyle/>
          <a:p>
            <a:r>
              <a:rPr lang="en-US" sz="3200" b="1" dirty="0" smtClean="0">
                <a:solidFill>
                  <a:srgbClr val="FF0000"/>
                </a:solidFill>
              </a:rPr>
              <a:t>Barriers to International Trade</a:t>
            </a:r>
            <a:endParaRPr lang="en-US" sz="3200" b="1" dirty="0" smtClean="0">
              <a:solidFill>
                <a:srgbClr val="FF0000"/>
              </a:solidFill>
              <a:latin typeface="Calibri" pitchFamily="34" charset="0"/>
            </a:endParaRPr>
          </a:p>
        </p:txBody>
      </p:sp>
      <p:graphicFrame>
        <p:nvGraphicFramePr>
          <p:cNvPr id="4" name="Content Placeholder 5"/>
          <p:cNvGraphicFramePr>
            <a:graphicFrameLocks/>
          </p:cNvGraphicFramePr>
          <p:nvPr/>
        </p:nvGraphicFramePr>
        <p:xfrm>
          <a:off x="1143000" y="1676400"/>
          <a:ext cx="70104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371600"/>
            <a:ext cx="7696200" cy="4684359"/>
          </a:xfrm>
          <a:prstGeom prst="rect">
            <a:avLst/>
          </a:prstGeom>
        </p:spPr>
        <p:txBody>
          <a:bodyPr wrap="square">
            <a:spAutoFit/>
          </a:bodyPr>
          <a:lstStyle/>
          <a:p>
            <a:pPr marL="457200" indent="-457200">
              <a:buFont typeface="Arial" panose="020B0604020202020204" pitchFamily="34" charset="0"/>
              <a:buChar char="•"/>
            </a:pPr>
            <a:r>
              <a:rPr lang="en-US" sz="2800" b="1" dirty="0" smtClean="0">
                <a:solidFill>
                  <a:srgbClr val="FF0000"/>
                </a:solidFill>
              </a:rPr>
              <a:t>Social and cultural differences</a:t>
            </a:r>
            <a:endParaRPr lang="en-US" sz="2800" b="1" dirty="0">
              <a:solidFill>
                <a:srgbClr val="FF0000"/>
              </a:solidFill>
            </a:endParaRPr>
          </a:p>
          <a:p>
            <a:pPr marL="742950" lvl="1" indent="-285750" algn="just" eaLnBrk="0" hangingPunct="0">
              <a:spcBef>
                <a:spcPct val="20000"/>
              </a:spcBef>
              <a:buFont typeface="Arial" charset="0"/>
              <a:buChar char="–"/>
            </a:pPr>
            <a:r>
              <a:rPr lang="en-US" sz="2600" dirty="0">
                <a:cs typeface="+mn-cs"/>
              </a:rPr>
              <a:t>Managers in international business also have to understand that there are differences in what motivates people in different cultures. </a:t>
            </a:r>
          </a:p>
          <a:p>
            <a:pPr marL="457200" indent="-457200" algn="just">
              <a:buFontTx/>
              <a:buChar char="-"/>
            </a:pPr>
            <a:endParaRPr lang="en-US" sz="2600" dirty="0" smtClean="0">
              <a:cs typeface="+mn-cs"/>
            </a:endParaRPr>
          </a:p>
          <a:p>
            <a:pPr marL="742950" lvl="1" indent="-285750" algn="just" eaLnBrk="0" hangingPunct="0">
              <a:spcBef>
                <a:spcPct val="20000"/>
              </a:spcBef>
              <a:buFont typeface="Arial" charset="0"/>
              <a:buChar char="–"/>
            </a:pPr>
            <a:r>
              <a:rPr lang="en-US" sz="2600" dirty="0">
                <a:cs typeface="+mn-cs"/>
              </a:rPr>
              <a:t>Although it’s impossible to predict exactly how people from different cultures will react in the workplace, some insights have been developed from research on individual behaviors and attitudes across different </a:t>
            </a:r>
            <a:r>
              <a:rPr lang="en-US" sz="2600" dirty="0" smtClean="0">
                <a:cs typeface="+mn-cs"/>
              </a:rPr>
              <a:t>cultures.</a:t>
            </a:r>
            <a:endParaRPr lang="en-US" sz="2600" dirty="0">
              <a:cs typeface="+mn-cs"/>
            </a:endParaRPr>
          </a:p>
        </p:txBody>
      </p:sp>
      <p:sp>
        <p:nvSpPr>
          <p:cNvPr id="6"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smtClean="0">
                <a:solidFill>
                  <a:srgbClr val="FF0000"/>
                </a:solidFill>
              </a:rPr>
              <a:t>Barriers to International Trade</a:t>
            </a:r>
            <a:endParaRPr lang="en-US" sz="3200" b="1" dirty="0" smtClean="0">
              <a:solidFill>
                <a:srgbClr val="FF0000"/>
              </a:solidFill>
              <a:latin typeface="Calibri" pitchFamily="34" charset="0"/>
            </a:endParaRPr>
          </a:p>
        </p:txBody>
      </p:sp>
    </p:spTree>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7696200" cy="4939814"/>
          </a:xfrm>
          <a:prstGeom prst="rect">
            <a:avLst/>
          </a:prstGeom>
        </p:spPr>
        <p:txBody>
          <a:bodyPr wrap="square">
            <a:spAutoFit/>
          </a:bodyPr>
          <a:lstStyle/>
          <a:p>
            <a:pPr marL="457200" indent="-457200">
              <a:buFont typeface="Arial" panose="020B0604020202020204" pitchFamily="34" charset="0"/>
              <a:buChar char="•"/>
            </a:pPr>
            <a:r>
              <a:rPr lang="en-US" sz="2500" b="1" dirty="0" smtClean="0">
                <a:solidFill>
                  <a:srgbClr val="FF0000"/>
                </a:solidFill>
              </a:rPr>
              <a:t>Economic differences</a:t>
            </a:r>
            <a:endParaRPr lang="en-US" sz="2500" b="1" dirty="0">
              <a:solidFill>
                <a:srgbClr val="FF0000"/>
              </a:solidFill>
            </a:endParaRPr>
          </a:p>
          <a:p>
            <a:pPr marL="742950" lvl="1" indent="-285750" algn="just" eaLnBrk="0" hangingPunct="0">
              <a:spcBef>
                <a:spcPct val="20000"/>
              </a:spcBef>
              <a:buFont typeface="Arial" charset="0"/>
              <a:buChar char="–"/>
            </a:pPr>
            <a:r>
              <a:rPr lang="en-US" sz="2500" dirty="0" smtClean="0">
                <a:cs typeface="+mn-cs"/>
              </a:rPr>
              <a:t>Any firm must know the economic system in the country it would like to do business in, because the economic environment is different in planned economy that market economy and mixed market economy.</a:t>
            </a:r>
            <a:endParaRPr lang="en-US" sz="2500" dirty="0">
              <a:cs typeface="+mn-cs"/>
            </a:endParaRPr>
          </a:p>
          <a:p>
            <a:pPr marL="742950" lvl="1" indent="-285750" algn="just" eaLnBrk="0" hangingPunct="0">
              <a:spcBef>
                <a:spcPct val="20000"/>
              </a:spcBef>
              <a:buFont typeface="Arial" charset="0"/>
              <a:buChar char="–"/>
            </a:pPr>
            <a:r>
              <a:rPr lang="en-US" sz="2500" dirty="0" smtClean="0">
                <a:cs typeface="+mn-cs"/>
              </a:rPr>
              <a:t>An important difference in these economic system is to which extent the government is involved in the economy.</a:t>
            </a:r>
          </a:p>
          <a:p>
            <a:pPr marL="742950" lvl="1" indent="-285750" algn="just" eaLnBrk="0" hangingPunct="0">
              <a:spcBef>
                <a:spcPct val="20000"/>
              </a:spcBef>
              <a:buFont typeface="Arial" charset="0"/>
              <a:buChar char="–"/>
            </a:pPr>
            <a:r>
              <a:rPr lang="en-US" sz="2500" dirty="0" smtClean="0">
                <a:cs typeface="+mn-cs"/>
              </a:rPr>
              <a:t>In planned economies, like those of china and Vietnam, the government owns  and operates many factors of production.</a:t>
            </a:r>
            <a:endParaRPr lang="en-US" sz="2500" dirty="0">
              <a:cs typeface="+mn-cs"/>
            </a:endParaRPr>
          </a:p>
        </p:txBody>
      </p:sp>
      <p:sp>
        <p:nvSpPr>
          <p:cNvPr id="6"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smtClean="0">
                <a:solidFill>
                  <a:srgbClr val="FF0000"/>
                </a:solidFill>
              </a:rPr>
              <a:t>Barriers to International Trade</a:t>
            </a:r>
            <a:endParaRPr lang="en-US" sz="3200" b="1" dirty="0" smtClean="0">
              <a:solidFill>
                <a:srgbClr val="FF0000"/>
              </a:solidFill>
              <a:latin typeface="Calibri" pitchFamily="34" charset="0"/>
            </a:endParaRPr>
          </a:p>
        </p:txBody>
      </p:sp>
    </p:spTree>
    <p:extLst>
      <p:ext uri="{BB962C8B-B14F-4D97-AF65-F5344CB8AC3E}">
        <p14:creationId xmlns:p14="http://schemas.microsoft.com/office/powerpoint/2010/main" xmlns="" val="359105299"/>
      </p:ext>
    </p:extLst>
  </p:cSld>
  <p:clrMapOvr>
    <a:masterClrMapping/>
  </p:clrMapOvr>
  <p:transition spd="med">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idx="4294967295"/>
          </p:nvPr>
        </p:nvSpPr>
        <p:spPr/>
        <p:txBody>
          <a:bodyPr/>
          <a:lstStyle/>
          <a:p>
            <a:r>
              <a:rPr lang="en-US" sz="3200" smtClean="0"/>
              <a:t>Barriers to International Trade</a:t>
            </a:r>
            <a:endParaRPr lang="en-US" sz="3200" smtClean="0">
              <a:latin typeface="Calibri" pitchFamily="34" charset="0"/>
            </a:endParaRPr>
          </a:p>
        </p:txBody>
      </p:sp>
      <p:sp>
        <p:nvSpPr>
          <p:cNvPr id="93186" name="Rectangle 3"/>
          <p:cNvSpPr>
            <a:spLocks noGrp="1"/>
          </p:cNvSpPr>
          <p:nvPr>
            <p:ph type="body" idx="4294967295"/>
          </p:nvPr>
        </p:nvSpPr>
        <p:spPr>
          <a:xfrm>
            <a:off x="457200" y="1295400"/>
            <a:ext cx="8229600" cy="4953000"/>
          </a:xfrm>
        </p:spPr>
        <p:txBody>
          <a:bodyPr/>
          <a:lstStyle/>
          <a:p>
            <a:r>
              <a:rPr lang="en-US" sz="2400" b="1" dirty="0" smtClean="0">
                <a:solidFill>
                  <a:srgbClr val="FF0000"/>
                </a:solidFill>
              </a:rPr>
              <a:t>Legal and political </a:t>
            </a:r>
            <a:r>
              <a:rPr lang="en-US" sz="2400" b="1" dirty="0">
                <a:solidFill>
                  <a:srgbClr val="FF0000"/>
                </a:solidFill>
              </a:rPr>
              <a:t>differences</a:t>
            </a:r>
          </a:p>
          <a:p>
            <a:r>
              <a:rPr lang="en-US" sz="2400" b="1" dirty="0" smtClean="0"/>
              <a:t>Quota </a:t>
            </a:r>
          </a:p>
          <a:p>
            <a:pPr lvl="1"/>
            <a:r>
              <a:rPr lang="en-US" sz="2400" dirty="0" smtClean="0"/>
              <a:t>restriction on the number of products of a certain type that can be imported into a country</a:t>
            </a:r>
          </a:p>
          <a:p>
            <a:r>
              <a:rPr lang="en-US" sz="2400" b="1" dirty="0" smtClean="0"/>
              <a:t>Embargo </a:t>
            </a:r>
          </a:p>
          <a:p>
            <a:pPr lvl="1"/>
            <a:r>
              <a:rPr lang="en-US" sz="2400" dirty="0" smtClean="0"/>
              <a:t>government order banning exportation and/or importation of a particular product or all products from a particular country.</a:t>
            </a:r>
          </a:p>
          <a:p>
            <a:pPr lvl="1"/>
            <a:r>
              <a:rPr lang="en-US" sz="2400" dirty="0"/>
              <a:t>Because the United States has embargoes against Cuba </a:t>
            </a:r>
            <a:r>
              <a:rPr lang="en-US" sz="2400" dirty="0" smtClean="0"/>
              <a:t>and </a:t>
            </a:r>
            <a:r>
              <a:rPr lang="en-US" sz="2400" dirty="0"/>
              <a:t>Libya, U.S. firms can’t invest in these countries, and their products can’t legally be sold in U.S. markets.</a:t>
            </a:r>
          </a:p>
          <a:p>
            <a:pPr lvl="1"/>
            <a:endParaRPr lang="en-US" sz="2400" dirty="0" smtClean="0"/>
          </a:p>
          <a:p>
            <a:endParaRPr lang="en-US" sz="2400" dirty="0" smtClean="0"/>
          </a:p>
        </p:txBody>
      </p:sp>
    </p:spTree>
  </p:cSld>
  <p:clrMapOvr>
    <a:masterClrMapping/>
  </p:clrMapOvr>
  <p:transition spd="med">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idx="4294967295"/>
          </p:nvPr>
        </p:nvSpPr>
        <p:spPr/>
        <p:txBody>
          <a:bodyPr/>
          <a:lstStyle/>
          <a:p>
            <a:r>
              <a:rPr lang="en-US" sz="3200" i="1" dirty="0" smtClean="0"/>
              <a:t>Barriers to International Trade (cont.)</a:t>
            </a:r>
            <a:endParaRPr lang="en-US" sz="3200" i="1" dirty="0" smtClean="0">
              <a:latin typeface="Calibri" pitchFamily="34" charset="0"/>
            </a:endParaRPr>
          </a:p>
        </p:txBody>
      </p:sp>
      <p:sp>
        <p:nvSpPr>
          <p:cNvPr id="95234" name="Rectangle 3"/>
          <p:cNvSpPr>
            <a:spLocks noGrp="1"/>
          </p:cNvSpPr>
          <p:nvPr>
            <p:ph type="body" idx="4294967295"/>
          </p:nvPr>
        </p:nvSpPr>
        <p:spPr>
          <a:xfrm>
            <a:off x="457200" y="1219200"/>
            <a:ext cx="8229600" cy="4906963"/>
          </a:xfrm>
        </p:spPr>
        <p:txBody>
          <a:bodyPr/>
          <a:lstStyle/>
          <a:p>
            <a:r>
              <a:rPr lang="en-US" sz="2600" b="1" dirty="0" smtClean="0"/>
              <a:t>Tariff </a:t>
            </a:r>
          </a:p>
          <a:p>
            <a:pPr lvl="1"/>
            <a:r>
              <a:rPr lang="en-US" sz="2600" dirty="0" smtClean="0"/>
              <a:t>tax levied on imported products.</a:t>
            </a:r>
          </a:p>
          <a:p>
            <a:pPr lvl="1"/>
            <a:r>
              <a:rPr lang="en-US" sz="2600" dirty="0"/>
              <a:t>They raise the prices of imports by making consumers pay not only for the products but also for tariff </a:t>
            </a:r>
            <a:r>
              <a:rPr lang="en-US" sz="2600" dirty="0" smtClean="0"/>
              <a:t>fees.</a:t>
            </a:r>
          </a:p>
          <a:p>
            <a:r>
              <a:rPr lang="en-US" sz="2600" b="1" dirty="0" smtClean="0"/>
              <a:t>Subsidy </a:t>
            </a:r>
          </a:p>
          <a:p>
            <a:pPr lvl="1"/>
            <a:r>
              <a:rPr lang="en-US" sz="2600" dirty="0" smtClean="0"/>
              <a:t>government payment to help a domestic business compete with foreign firms.</a:t>
            </a:r>
          </a:p>
          <a:p>
            <a:pPr lvl="1"/>
            <a:r>
              <a:rPr lang="en-US" sz="2600" dirty="0"/>
              <a:t>For example, many European governments subsidize farmers to help them compete against U.S. grain </a:t>
            </a:r>
            <a:r>
              <a:rPr lang="en-US" sz="2600" dirty="0" smtClean="0"/>
              <a:t>imports.</a:t>
            </a:r>
          </a:p>
          <a:p>
            <a:endParaRPr lang="en-US" sz="2600" dirty="0" smtClean="0"/>
          </a:p>
        </p:txBody>
      </p:sp>
    </p:spTree>
  </p:cSld>
  <p:clrMapOvr>
    <a:masterClrMapping/>
  </p:clrMapOvr>
  <p:transition spd="med">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idx="4294967295"/>
          </p:nvPr>
        </p:nvSpPr>
        <p:spPr/>
        <p:txBody>
          <a:bodyPr/>
          <a:lstStyle/>
          <a:p>
            <a:r>
              <a:rPr lang="en-US" sz="3200" smtClean="0"/>
              <a:t>The Protectionism Debate</a:t>
            </a:r>
            <a:endParaRPr lang="en-US" sz="3200" smtClean="0">
              <a:latin typeface="Calibri" pitchFamily="34" charset="0"/>
            </a:endParaRPr>
          </a:p>
        </p:txBody>
      </p:sp>
      <p:sp>
        <p:nvSpPr>
          <p:cNvPr id="97282" name="Rectangle 3"/>
          <p:cNvSpPr>
            <a:spLocks noGrp="1"/>
          </p:cNvSpPr>
          <p:nvPr>
            <p:ph type="body" idx="4294967295"/>
          </p:nvPr>
        </p:nvSpPr>
        <p:spPr>
          <a:xfrm>
            <a:off x="457200" y="1447800"/>
            <a:ext cx="8229600" cy="4495800"/>
          </a:xfrm>
        </p:spPr>
        <p:txBody>
          <a:bodyPr/>
          <a:lstStyle/>
          <a:p>
            <a:pPr>
              <a:buClr>
                <a:srgbClr val="254061"/>
              </a:buClr>
            </a:pPr>
            <a:r>
              <a:rPr lang="en-US" altLang="en-US" b="1" dirty="0" smtClean="0"/>
              <a:t>Protectionism</a:t>
            </a:r>
          </a:p>
          <a:p>
            <a:pPr lvl="1">
              <a:buClr>
                <a:srgbClr val="254061"/>
              </a:buClr>
            </a:pPr>
            <a:r>
              <a:rPr lang="en-US" altLang="en-US" dirty="0" smtClean="0"/>
              <a:t>the practice of protecting domestic business at the expense of free market competition.</a:t>
            </a:r>
          </a:p>
          <a:p>
            <a:pPr lvl="1">
              <a:buClr>
                <a:srgbClr val="254061"/>
              </a:buClr>
            </a:pPr>
            <a:r>
              <a:rPr lang="en-US" dirty="0"/>
              <a:t>Supporters argue that tariffs and quotas protect domestic firms and jobs as well as shelter new industries until they’re able to compete internationally.</a:t>
            </a:r>
          </a:p>
          <a:p>
            <a:pPr lvl="1">
              <a:buClr>
                <a:srgbClr val="254061"/>
              </a:buClr>
            </a:pPr>
            <a:r>
              <a:rPr lang="en-US" altLang="en-US" dirty="0" smtClean="0"/>
              <a:t>Critics charge that protectionism drives up prices by reducing competition</a:t>
            </a:r>
          </a:p>
          <a:p>
            <a:endParaRPr lang="en-US" dirty="0" smtClean="0"/>
          </a:p>
        </p:txBody>
      </p:sp>
    </p:spTree>
  </p:cSld>
  <p:clrMapOvr>
    <a:masterClrMapping/>
  </p:clrMapOvr>
  <p:transition spd="med">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idx="4294967295"/>
          </p:nvPr>
        </p:nvSpPr>
        <p:spPr/>
        <p:txBody>
          <a:bodyPr/>
          <a:lstStyle/>
          <a:p>
            <a:r>
              <a:rPr lang="en-US" sz="3200" smtClean="0"/>
              <a:t>Legal and Political Differences</a:t>
            </a:r>
            <a:endParaRPr lang="en-US" sz="3200" smtClean="0">
              <a:latin typeface="Calibri" pitchFamily="34" charset="0"/>
            </a:endParaRPr>
          </a:p>
        </p:txBody>
      </p:sp>
      <p:sp>
        <p:nvSpPr>
          <p:cNvPr id="99330" name="Rectangle 3"/>
          <p:cNvSpPr>
            <a:spLocks noGrp="1"/>
          </p:cNvSpPr>
          <p:nvPr>
            <p:ph type="body" idx="4294967295"/>
          </p:nvPr>
        </p:nvSpPr>
        <p:spPr>
          <a:xfrm>
            <a:off x="457200" y="1341437"/>
            <a:ext cx="8229600" cy="4906963"/>
          </a:xfrm>
        </p:spPr>
        <p:txBody>
          <a:bodyPr/>
          <a:lstStyle/>
          <a:p>
            <a:r>
              <a:rPr lang="en-US" b="1" dirty="0" smtClean="0"/>
              <a:t>Local Content Law </a:t>
            </a:r>
          </a:p>
          <a:p>
            <a:pPr lvl="1"/>
            <a:r>
              <a:rPr lang="en-US" dirty="0" smtClean="0"/>
              <a:t>law requiring that products sold in a particular country be at least partly made there.</a:t>
            </a:r>
          </a:p>
          <a:p>
            <a:pPr lvl="1">
              <a:lnSpc>
                <a:spcPct val="50000"/>
              </a:lnSpc>
            </a:pPr>
            <a:endParaRPr lang="en-US" dirty="0" smtClean="0"/>
          </a:p>
          <a:p>
            <a:r>
              <a:rPr lang="en-US" b="1" dirty="0" smtClean="0"/>
              <a:t>Business Practice Law </a:t>
            </a:r>
          </a:p>
          <a:p>
            <a:pPr lvl="1"/>
            <a:r>
              <a:rPr lang="en-US" dirty="0" smtClean="0"/>
              <a:t>law or regulation governing business practices in given countries.</a:t>
            </a:r>
          </a:p>
          <a:p>
            <a:pPr lvl="1"/>
            <a:r>
              <a:rPr lang="en-US" dirty="0"/>
              <a:t>Such practices are affected by the business practice laws by which host countries govern business practices within their jurisdictions.</a:t>
            </a:r>
          </a:p>
          <a:p>
            <a:pPr lvl="1"/>
            <a:endParaRPr lang="en-US" dirty="0" smtClean="0"/>
          </a:p>
        </p:txBody>
      </p:sp>
    </p:spTree>
  </p:cSld>
  <p:clrMapOvr>
    <a:masterClrMapping/>
  </p:clrMapOvr>
  <p:transition spd="med">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idx="4294967295"/>
          </p:nvPr>
        </p:nvSpPr>
        <p:spPr/>
        <p:txBody>
          <a:bodyPr/>
          <a:lstStyle/>
          <a:p>
            <a:r>
              <a:rPr lang="en-US" sz="3200" i="1" dirty="0" smtClean="0"/>
              <a:t>Legal and Political Differences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latin typeface="+mn-lt"/>
              </a:rPr>
              <a:t>Cartel </a:t>
            </a:r>
          </a:p>
          <a:p>
            <a:pPr lvl="1">
              <a:defRPr/>
            </a:pPr>
            <a:r>
              <a:rPr lang="en-US" dirty="0">
                <a:latin typeface="+mn-lt"/>
              </a:rPr>
              <a:t>association of producers whose purpose is to control supply and </a:t>
            </a:r>
            <a:r>
              <a:rPr lang="en-US" dirty="0" smtClean="0">
                <a:latin typeface="+mn-lt"/>
              </a:rPr>
              <a:t>prices.</a:t>
            </a:r>
          </a:p>
          <a:p>
            <a:pPr lvl="1">
              <a:defRPr/>
            </a:pPr>
            <a:r>
              <a:rPr lang="en-US" dirty="0" smtClean="0">
                <a:latin typeface="+mn-lt"/>
              </a:rPr>
              <a:t>Example: </a:t>
            </a:r>
            <a:r>
              <a:rPr lang="en-US" dirty="0" smtClean="0"/>
              <a:t>Organization </a:t>
            </a:r>
            <a:r>
              <a:rPr lang="en-US" dirty="0"/>
              <a:t>of Petroleum Exporting Countries (OPEC).</a:t>
            </a:r>
            <a:endParaRPr lang="en-US" dirty="0" smtClean="0">
              <a:latin typeface="+mn-lt"/>
            </a:endParaRPr>
          </a:p>
          <a:p>
            <a:pPr>
              <a:defRPr/>
            </a:pPr>
            <a:r>
              <a:rPr lang="en-US" b="1" dirty="0">
                <a:latin typeface="+mn-lt"/>
              </a:rPr>
              <a:t>Dumping </a:t>
            </a:r>
          </a:p>
          <a:p>
            <a:pPr lvl="1">
              <a:defRPr/>
            </a:pPr>
            <a:r>
              <a:rPr lang="en-US" dirty="0">
                <a:latin typeface="+mn-lt"/>
              </a:rPr>
              <a:t>practice of selling a product abroad for less than the cost of </a:t>
            </a:r>
            <a:r>
              <a:rPr lang="en-US" dirty="0" smtClean="0">
                <a:latin typeface="+mn-lt"/>
              </a:rPr>
              <a:t>production at home.</a:t>
            </a:r>
          </a:p>
          <a:p>
            <a:pPr lvl="1">
              <a:defRPr/>
            </a:pPr>
            <a:r>
              <a:rPr lang="en-US" dirty="0" smtClean="0">
                <a:latin typeface="+mn-lt"/>
              </a:rPr>
              <a:t>U.S. has an antidumping legislation.</a:t>
            </a:r>
            <a:endParaRPr lang="en-US" dirty="0">
              <a:latin typeface="+mn-lt"/>
            </a:endParaRPr>
          </a:p>
          <a:p>
            <a:pPr marL="0" indent="0">
              <a:buFont typeface="Arial" charset="0"/>
              <a:buNone/>
              <a:defRPr/>
            </a:pPr>
            <a:endParaRPr lang="en-US" dirty="0">
              <a:latin typeface="+mn-lt"/>
            </a:endParaRPr>
          </a:p>
        </p:txBody>
      </p:sp>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lstStyle/>
          <a:p>
            <a:r>
              <a:rPr lang="en-US" sz="3200" b="1" dirty="0" smtClean="0">
                <a:solidFill>
                  <a:srgbClr val="FF0000"/>
                </a:solidFill>
              </a:rPr>
              <a:t>The Contemporary Global Economy</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latin typeface="+mn-lt"/>
              </a:rPr>
              <a:t>Globalization </a:t>
            </a:r>
          </a:p>
          <a:p>
            <a:pPr lvl="1">
              <a:defRPr/>
            </a:pPr>
            <a:r>
              <a:rPr lang="en-US" dirty="0">
                <a:latin typeface="+mn-lt"/>
              </a:rPr>
              <a:t>process by which the world economy is becoming a single interdependent </a:t>
            </a:r>
            <a:r>
              <a:rPr lang="en-US" dirty="0" smtClean="0">
                <a:latin typeface="+mn-lt"/>
              </a:rPr>
              <a:t>system</a:t>
            </a:r>
          </a:p>
          <a:p>
            <a:pPr>
              <a:defRPr/>
            </a:pPr>
            <a:r>
              <a:rPr lang="en-US" b="1" dirty="0">
                <a:latin typeface="+mn-lt"/>
              </a:rPr>
              <a:t>Import </a:t>
            </a:r>
          </a:p>
          <a:p>
            <a:pPr lvl="1">
              <a:defRPr/>
            </a:pPr>
            <a:r>
              <a:rPr lang="en-US" dirty="0">
                <a:latin typeface="+mn-lt"/>
              </a:rPr>
              <a:t>product made or grown abroad but sold </a:t>
            </a:r>
            <a:r>
              <a:rPr lang="en-US" dirty="0" smtClean="0">
                <a:latin typeface="+mn-lt"/>
              </a:rPr>
              <a:t>domestically</a:t>
            </a:r>
          </a:p>
          <a:p>
            <a:pPr>
              <a:defRPr/>
            </a:pPr>
            <a:r>
              <a:rPr lang="en-US" b="1" dirty="0">
                <a:latin typeface="+mn-lt"/>
              </a:rPr>
              <a:t>Export </a:t>
            </a:r>
          </a:p>
          <a:p>
            <a:pPr lvl="1">
              <a:defRPr/>
            </a:pPr>
            <a:r>
              <a:rPr lang="en-US" dirty="0">
                <a:latin typeface="+mn-lt"/>
              </a:rPr>
              <a:t>product made or grown domestically but shipped and sold abroad</a:t>
            </a:r>
          </a:p>
          <a:p>
            <a:pPr>
              <a:defRPr/>
            </a:pPr>
            <a:endParaRPr lang="en-US" dirty="0">
              <a:latin typeface="+mn-lt"/>
            </a:endParaRPr>
          </a:p>
          <a:p>
            <a:pPr>
              <a:defRPr/>
            </a:pPr>
            <a:endParaRPr lang="en-US" dirty="0">
              <a:latin typeface="+mn-lt"/>
            </a:endParaRPr>
          </a:p>
          <a:p>
            <a:pPr marL="0" indent="0">
              <a:buFont typeface="Arial" charset="0"/>
              <a:buNone/>
              <a:defRPr/>
            </a:pPr>
            <a:endParaRPr lang="en-US" dirty="0">
              <a:latin typeface="+mn-lt"/>
            </a:endParaRPr>
          </a:p>
        </p:txBody>
      </p:sp>
    </p:spTree>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a:xfrm>
            <a:off x="533400" y="0"/>
            <a:ext cx="8229600" cy="1143000"/>
          </a:xfrm>
        </p:spPr>
        <p:txBody>
          <a:bodyPr/>
          <a:lstStyle/>
          <a:p>
            <a:r>
              <a:rPr lang="en-US" sz="3200" b="1" dirty="0" smtClean="0">
                <a:solidFill>
                  <a:srgbClr val="FF0000"/>
                </a:solidFill>
              </a:rPr>
              <a:t>Major World Market Places</a:t>
            </a:r>
            <a:endParaRPr lang="en-US" sz="3200" b="1" dirty="0" smtClean="0">
              <a:solidFill>
                <a:srgbClr val="FF0000"/>
              </a:solidFill>
              <a:latin typeface="Calibri" pitchFamily="34" charset="0"/>
            </a:endParaRPr>
          </a:p>
        </p:txBody>
      </p:sp>
      <p:sp>
        <p:nvSpPr>
          <p:cNvPr id="5" name="Rectangle 3"/>
          <p:cNvSpPr txBox="1">
            <a:spLocks/>
          </p:cNvSpPr>
          <p:nvPr/>
        </p:nvSpPr>
        <p:spPr bwMode="auto">
          <a:xfrm>
            <a:off x="457200" y="2057400"/>
            <a:ext cx="8229600" cy="1477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eaLnBrk="1" hangingPunct="1">
              <a:buFont typeface="Calibri" pitchFamily="34" charset="0"/>
              <a:buAutoNum type="arabicPeriod"/>
            </a:pPr>
            <a:r>
              <a:rPr lang="en-US" b="1" dirty="0" smtClean="0"/>
              <a:t> Distinctions based on wealth</a:t>
            </a:r>
          </a:p>
          <a:p>
            <a:pPr marL="228600" indent="-228600" eaLnBrk="1" hangingPunct="1">
              <a:buFont typeface="Calibri" pitchFamily="34" charset="0"/>
              <a:buAutoNum type="arabicPeriod"/>
            </a:pPr>
            <a:endParaRPr lang="en-US" dirty="0" smtClean="0"/>
          </a:p>
          <a:p>
            <a:pPr marL="228600" indent="-228600" eaLnBrk="1" hangingPunct="1">
              <a:buFont typeface="Calibri" pitchFamily="34" charset="0"/>
              <a:buAutoNum type="arabicPeriod"/>
            </a:pPr>
            <a:r>
              <a:rPr lang="en-US" b="1" dirty="0" smtClean="0"/>
              <a:t> Geographic clusters</a:t>
            </a:r>
          </a:p>
          <a:p>
            <a:pPr marL="0" indent="0">
              <a:buFont typeface="Arial" charset="0"/>
              <a:buNone/>
              <a:defRPr/>
            </a:pPr>
            <a:endParaRPr lang="en-US" dirty="0">
              <a:latin typeface="+mn-lt"/>
            </a:endParaRPr>
          </a:p>
        </p:txBody>
      </p:sp>
    </p:spTree>
    <p:extLst>
      <p:ext uri="{BB962C8B-B14F-4D97-AF65-F5344CB8AC3E}">
        <p14:creationId xmlns:p14="http://schemas.microsoft.com/office/powerpoint/2010/main" xmlns="" val="1091738607"/>
      </p:ext>
    </p:extLst>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p:txBody>
          <a:bodyPr/>
          <a:lstStyle/>
          <a:p>
            <a:pPr>
              <a:defRPr/>
            </a:pPr>
            <a:r>
              <a:rPr lang="en-US" sz="3200" dirty="0">
                <a:latin typeface="+mj-lt"/>
              </a:rPr>
              <a:t>Distinctions Based on Wealth</a:t>
            </a:r>
          </a:p>
        </p:txBody>
      </p:sp>
      <p:sp>
        <p:nvSpPr>
          <p:cNvPr id="158723" name="Rectangle 3"/>
          <p:cNvSpPr>
            <a:spLocks noGrp="1"/>
          </p:cNvSpPr>
          <p:nvPr>
            <p:ph type="body" idx="4294967295"/>
          </p:nvPr>
        </p:nvSpPr>
        <p:spPr>
          <a:xfrm>
            <a:off x="457200" y="1341437"/>
            <a:ext cx="8229600" cy="4906963"/>
          </a:xfrm>
        </p:spPr>
        <p:txBody>
          <a:bodyPr/>
          <a:lstStyle/>
          <a:p>
            <a:pPr marL="228600" indent="-228600" eaLnBrk="1" hangingPunct="1">
              <a:buFont typeface="Calibri" pitchFamily="34" charset="0"/>
              <a:buAutoNum type="arabicPeriod"/>
            </a:pPr>
            <a:r>
              <a:rPr lang="en-US" sz="2600" b="1" dirty="0"/>
              <a:t>High-income countries. </a:t>
            </a:r>
            <a:r>
              <a:rPr lang="en-US" sz="2600" dirty="0"/>
              <a:t>Those with annual per-capita income greater than $11,115.</a:t>
            </a:r>
          </a:p>
          <a:p>
            <a:pPr marL="228600" indent="-228600" eaLnBrk="1" hangingPunct="1">
              <a:buFont typeface="Calibri" pitchFamily="34" charset="0"/>
              <a:buAutoNum type="arabicPeriod"/>
            </a:pPr>
            <a:r>
              <a:rPr lang="en-US" sz="2600" b="1" dirty="0"/>
              <a:t>Upper-middle-income countries</a:t>
            </a:r>
            <a:r>
              <a:rPr lang="en-US" sz="2600" dirty="0"/>
              <a:t>. Those with annual per-capita income of $11,115 or less but more than $3,595.</a:t>
            </a:r>
          </a:p>
          <a:p>
            <a:pPr marL="228600" indent="-228600" eaLnBrk="1" hangingPunct="1">
              <a:buFont typeface="Calibri" pitchFamily="34" charset="0"/>
              <a:buAutoNum type="arabicPeriod"/>
            </a:pPr>
            <a:r>
              <a:rPr lang="en-US" sz="2600" b="1" dirty="0"/>
              <a:t>Lower-middle-income countries</a:t>
            </a:r>
            <a:r>
              <a:rPr lang="en-US" sz="2600" dirty="0"/>
              <a:t>. Those with annual per-capita income of $3,595 or lower but more than $905.</a:t>
            </a:r>
          </a:p>
          <a:p>
            <a:pPr marL="228600" indent="-228600" eaLnBrk="1" hangingPunct="1">
              <a:buFont typeface="Calibri" pitchFamily="34" charset="0"/>
              <a:buAutoNum type="arabicPeriod"/>
            </a:pPr>
            <a:r>
              <a:rPr lang="en-US" sz="2600" b="1" dirty="0"/>
              <a:t>Low-income countries </a:t>
            </a:r>
            <a:r>
              <a:rPr lang="en-US" sz="2600" dirty="0"/>
              <a:t>(often called developing countries). Those with annual per-capita income of $905 or less.</a:t>
            </a:r>
          </a:p>
          <a:p>
            <a:pPr marL="0" indent="0">
              <a:buFont typeface="Arial" charset="0"/>
              <a:buNone/>
              <a:defRPr/>
            </a:pPr>
            <a:endParaRPr lang="en-US" sz="2600" dirty="0">
              <a:latin typeface="+mn-lt"/>
            </a:endParaRPr>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9"/>
          <p:cNvGraphicFramePr>
            <a:graphicFrameLocks/>
          </p:cNvGraphicFramePr>
          <p:nvPr/>
        </p:nvGraphicFramePr>
        <p:xfrm>
          <a:off x="609600" y="1828801"/>
          <a:ext cx="7848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04800" y="292100"/>
            <a:ext cx="8153400" cy="585788"/>
          </a:xfrm>
          <a:prstGeom prst="rect">
            <a:avLst/>
          </a:prstGeom>
          <a:noFill/>
        </p:spPr>
        <p:txBody>
          <a:bodyPr>
            <a:spAutoFit/>
          </a:bodyPr>
          <a:lstStyle/>
          <a:p>
            <a:pPr algn="ctr" eaLnBrk="0" hangingPunct="0">
              <a:defRPr/>
            </a:pPr>
            <a:r>
              <a:rPr lang="en-US" sz="3200" dirty="0" smtClean="0">
                <a:solidFill>
                  <a:srgbClr val="59626F"/>
                </a:solidFill>
                <a:latin typeface="+mj-lt"/>
                <a:ea typeface="+mj-ea"/>
                <a:cs typeface="+mj-cs"/>
              </a:rPr>
              <a:t>Geographic  </a:t>
            </a:r>
            <a:r>
              <a:rPr lang="en-US" sz="3200" dirty="0">
                <a:solidFill>
                  <a:srgbClr val="59626F"/>
                </a:solidFill>
                <a:latin typeface="+mj-lt"/>
                <a:ea typeface="+mj-ea"/>
                <a:cs typeface="+mj-cs"/>
              </a:rPr>
              <a:t>Clusters</a:t>
            </a:r>
          </a:p>
        </p:txBody>
      </p:sp>
    </p:spTree>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r>
              <a:rPr lang="en-US" sz="3200" b="1" dirty="0" smtClean="0">
                <a:solidFill>
                  <a:srgbClr val="FF0000"/>
                </a:solidFill>
              </a:rPr>
              <a:t>Trade Agreements and Alliances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71600"/>
            <a:ext cx="8229600" cy="4906963"/>
          </a:xfrm>
        </p:spPr>
        <p:txBody>
          <a:bodyPr/>
          <a:lstStyle/>
          <a:p>
            <a:pPr>
              <a:defRPr/>
            </a:pPr>
            <a:r>
              <a:rPr lang="en-US" sz="2400" b="1" dirty="0">
                <a:latin typeface="+mn-lt"/>
              </a:rPr>
              <a:t>North American Free Trade Agreement (NAFTA) </a:t>
            </a:r>
          </a:p>
          <a:p>
            <a:pPr lvl="1">
              <a:defRPr/>
            </a:pPr>
            <a:r>
              <a:rPr lang="en-US" sz="2400" dirty="0">
                <a:latin typeface="+mn-lt"/>
              </a:rPr>
              <a:t>agreement to gradually eliminate tariffs and other trade barriers among the United States, Canada, and Mexico</a:t>
            </a:r>
          </a:p>
          <a:p>
            <a:pPr>
              <a:defRPr/>
            </a:pPr>
            <a:r>
              <a:rPr lang="en-US" sz="2400" b="1" dirty="0">
                <a:latin typeface="+mn-lt"/>
              </a:rPr>
              <a:t>European Union (EU) </a:t>
            </a:r>
          </a:p>
          <a:p>
            <a:pPr lvl="1">
              <a:defRPr/>
            </a:pPr>
            <a:r>
              <a:rPr lang="en-US" sz="2400" dirty="0">
                <a:latin typeface="+mn-lt"/>
              </a:rPr>
              <a:t>agreement among major European nations to eliminate or make uniform most trade barriers affecting group </a:t>
            </a:r>
            <a:r>
              <a:rPr lang="en-US" sz="2400" dirty="0" smtClean="0">
                <a:latin typeface="+mn-lt"/>
              </a:rPr>
              <a:t>members.</a:t>
            </a:r>
          </a:p>
          <a:p>
            <a:pPr>
              <a:defRPr/>
            </a:pPr>
            <a:r>
              <a:rPr lang="en-US" sz="2400" b="1" dirty="0"/>
              <a:t>Association of Southeast Asian Nations (ASEAN) </a:t>
            </a:r>
          </a:p>
          <a:p>
            <a:pPr lvl="1">
              <a:defRPr/>
            </a:pPr>
            <a:r>
              <a:rPr lang="en-US" sz="2400" dirty="0"/>
              <a:t>organization for economic, political, social, and cultural cooperation among Southeast Asian nations</a:t>
            </a:r>
          </a:p>
          <a:p>
            <a:pPr lvl="1">
              <a:defRPr/>
            </a:pPr>
            <a:endParaRPr lang="en-US" sz="2400" dirty="0">
              <a:latin typeface="+mn-lt"/>
            </a:endParaRPr>
          </a:p>
          <a:p>
            <a:pPr marL="0" indent="0">
              <a:buFont typeface="Arial" charset="0"/>
              <a:buNone/>
              <a:defRPr/>
            </a:pPr>
            <a:endParaRPr lang="en-US" sz="2400" dirty="0">
              <a:latin typeface="+mn-lt"/>
            </a:endParaRPr>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p:txBody>
          <a:bodyPr/>
          <a:lstStyle/>
          <a:p>
            <a:r>
              <a:rPr lang="en-US" sz="3200" smtClean="0"/>
              <a:t>Trade Agreements and Alliances</a:t>
            </a:r>
            <a:endParaRPr lang="en-US" sz="3200" smtClean="0">
              <a:latin typeface="Calibri" pitchFamily="34" charset="0"/>
            </a:endParaRPr>
          </a:p>
        </p:txBody>
      </p:sp>
      <p:sp>
        <p:nvSpPr>
          <p:cNvPr id="52226" name="Rectangle 3"/>
          <p:cNvSpPr>
            <a:spLocks noGrp="1"/>
          </p:cNvSpPr>
          <p:nvPr>
            <p:ph type="body" idx="4294967295"/>
          </p:nvPr>
        </p:nvSpPr>
        <p:spPr>
          <a:xfrm>
            <a:off x="457200" y="1371600"/>
            <a:ext cx="8229600" cy="4495800"/>
          </a:xfrm>
        </p:spPr>
        <p:txBody>
          <a:bodyPr/>
          <a:lstStyle/>
          <a:p>
            <a:pPr>
              <a:buClr>
                <a:srgbClr val="254061"/>
              </a:buClr>
            </a:pPr>
            <a:r>
              <a:rPr lang="en-US" altLang="en-US" b="1" dirty="0" smtClean="0"/>
              <a:t>General Agreement on Tariffs and Trade (GATT) </a:t>
            </a:r>
          </a:p>
          <a:p>
            <a:pPr lvl="1">
              <a:buClr>
                <a:srgbClr val="254061"/>
              </a:buClr>
            </a:pPr>
            <a:r>
              <a:rPr lang="en-US" altLang="en-US" dirty="0" smtClean="0"/>
              <a:t>international trade agreement to encourage the multilateral reduction or elimination of trade barriers</a:t>
            </a:r>
          </a:p>
          <a:p>
            <a:pPr>
              <a:buClr>
                <a:srgbClr val="254061"/>
              </a:buClr>
            </a:pPr>
            <a:r>
              <a:rPr lang="en-US" altLang="en-US" b="1" dirty="0" smtClean="0"/>
              <a:t>World Trade Organization (WTO)</a:t>
            </a:r>
          </a:p>
          <a:p>
            <a:pPr lvl="1">
              <a:buClr>
                <a:srgbClr val="254061"/>
              </a:buClr>
            </a:pPr>
            <a:r>
              <a:rPr lang="en-US" altLang="en-US" dirty="0" smtClean="0"/>
              <a:t>organization through which member nations negotiate trade agreements and resolve disputes about trade policies and practices</a:t>
            </a:r>
          </a:p>
          <a:p>
            <a:endParaRPr lang="en-US" dirty="0" smtClean="0"/>
          </a:p>
        </p:txBody>
      </p:sp>
    </p:spTree>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p:txBody>
          <a:bodyPr/>
          <a:lstStyle/>
          <a:p>
            <a:r>
              <a:rPr lang="en-US" sz="3200" b="1" dirty="0" smtClean="0">
                <a:solidFill>
                  <a:srgbClr val="FF0000"/>
                </a:solidFill>
              </a:rPr>
              <a:t>International Trade</a:t>
            </a:r>
            <a:endParaRPr lang="en-US" sz="3200" b="1" dirty="0" smtClean="0">
              <a:solidFill>
                <a:srgbClr val="FF0000"/>
              </a:solidFill>
              <a:latin typeface="Calibri" pitchFamily="34" charset="0"/>
            </a:endParaRPr>
          </a:p>
        </p:txBody>
      </p:sp>
      <p:sp>
        <p:nvSpPr>
          <p:cNvPr id="56322" name="Rectangle 3"/>
          <p:cNvSpPr>
            <a:spLocks noGrp="1"/>
          </p:cNvSpPr>
          <p:nvPr>
            <p:ph type="body" idx="4294967295"/>
          </p:nvPr>
        </p:nvSpPr>
        <p:spPr>
          <a:xfrm>
            <a:off x="457200" y="1447800"/>
            <a:ext cx="8229600" cy="4495800"/>
          </a:xfrm>
        </p:spPr>
        <p:txBody>
          <a:bodyPr/>
          <a:lstStyle/>
          <a:p>
            <a:r>
              <a:rPr lang="en-US" b="1" dirty="0" smtClean="0"/>
              <a:t>Balance of Trade </a:t>
            </a:r>
          </a:p>
          <a:p>
            <a:pPr lvl="1"/>
            <a:r>
              <a:rPr lang="en-US" dirty="0" smtClean="0"/>
              <a:t>economic value of all products a country exports minus the economic value of all products it imports</a:t>
            </a:r>
          </a:p>
          <a:p>
            <a:pPr lvl="1"/>
            <a:r>
              <a:rPr lang="en-US" dirty="0"/>
              <a:t>A </a:t>
            </a:r>
            <a:r>
              <a:rPr lang="en-US" b="1" dirty="0">
                <a:solidFill>
                  <a:srgbClr val="FF0000"/>
                </a:solidFill>
              </a:rPr>
              <a:t>positive</a:t>
            </a:r>
            <a:r>
              <a:rPr lang="en-US" dirty="0"/>
              <a:t> balance of trade results when a country exports (sells to other countries) more than it imports (buys from other countries). </a:t>
            </a:r>
            <a:endParaRPr lang="en-US" dirty="0" smtClean="0"/>
          </a:p>
          <a:p>
            <a:pPr lvl="1"/>
            <a:r>
              <a:rPr lang="en-US" dirty="0"/>
              <a:t>A </a:t>
            </a:r>
            <a:r>
              <a:rPr lang="en-US" b="1" dirty="0">
                <a:solidFill>
                  <a:srgbClr val="FF0000"/>
                </a:solidFill>
              </a:rPr>
              <a:t>negative</a:t>
            </a:r>
            <a:r>
              <a:rPr lang="en-US" dirty="0"/>
              <a:t> balance of trade results when a country imports more than it exports</a:t>
            </a:r>
            <a:endParaRPr lang="en-US" dirty="0" smtClean="0"/>
          </a:p>
        </p:txBody>
      </p:sp>
    </p:spTree>
  </p:cSld>
  <p:clrMapOvr>
    <a:masterClrMapping/>
  </p:clrMapOvr>
  <p:transition spd="med">
    <p:wipe/>
  </p:transition>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13859</TotalTime>
  <Words>4889</Words>
  <Application>Microsoft Office PowerPoint</Application>
  <PresentationFormat>On-screen Show (4:3)</PresentationFormat>
  <Paragraphs>274</Paragraphs>
  <Slides>29</Slides>
  <Notes>28</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2_Office Theme</vt:lpstr>
      <vt:lpstr>3_Office Theme</vt:lpstr>
      <vt:lpstr>mgmt12e</vt:lpstr>
      <vt:lpstr>Understanding the Global Context of Business</vt:lpstr>
      <vt:lpstr>Slide 2</vt:lpstr>
      <vt:lpstr>The Contemporary Global Economy</vt:lpstr>
      <vt:lpstr>Major World Market Places</vt:lpstr>
      <vt:lpstr>Distinctions Based on Wealth</vt:lpstr>
      <vt:lpstr>Slide 6</vt:lpstr>
      <vt:lpstr>Trade Agreements and Alliances</vt:lpstr>
      <vt:lpstr>Trade Agreements and Alliances</vt:lpstr>
      <vt:lpstr>International Trade</vt:lpstr>
      <vt:lpstr>International Trade (cont.)</vt:lpstr>
      <vt:lpstr>Slide 11</vt:lpstr>
      <vt:lpstr>Exchange Rates</vt:lpstr>
      <vt:lpstr>Forms of Competitive Advantage</vt:lpstr>
      <vt:lpstr>Forms of Competitive Advantage (cont.)</vt:lpstr>
      <vt:lpstr>Going International</vt:lpstr>
      <vt:lpstr>Levels of International Involvement</vt:lpstr>
      <vt:lpstr>Levels of International Involvement (cont.)</vt:lpstr>
      <vt:lpstr>Levels of International Involvement (cont.)</vt:lpstr>
      <vt:lpstr>International Organization Structures</vt:lpstr>
      <vt:lpstr>International Organization Structures</vt:lpstr>
      <vt:lpstr>International Organization Structures (cont.)</vt:lpstr>
      <vt:lpstr>Barriers to International Trade</vt:lpstr>
      <vt:lpstr>Slide 23</vt:lpstr>
      <vt:lpstr>Slide 24</vt:lpstr>
      <vt:lpstr>Barriers to International Trade</vt:lpstr>
      <vt:lpstr>Barriers to International Trade (cont.)</vt:lpstr>
      <vt:lpstr>The Protectionism Debate</vt:lpstr>
      <vt:lpstr>Legal and Political Differences</vt:lpstr>
      <vt:lpstr>Legal and Political Differences (cont.)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MansourAlshammari</cp:lastModifiedBy>
  <cp:revision>173</cp:revision>
  <dcterms:created xsi:type="dcterms:W3CDTF">2013-10-17T14:20:40Z</dcterms:created>
  <dcterms:modified xsi:type="dcterms:W3CDTF">2016-10-08T14:53:41Z</dcterms:modified>
</cp:coreProperties>
</file>