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3"/>
  </p:notesMasterIdLst>
  <p:sldIdLst>
    <p:sldId id="256" r:id="rId4"/>
    <p:sldId id="258" r:id="rId5"/>
    <p:sldId id="263" r:id="rId6"/>
    <p:sldId id="305" r:id="rId7"/>
    <p:sldId id="311" r:id="rId8"/>
    <p:sldId id="345" r:id="rId9"/>
    <p:sldId id="346" r:id="rId10"/>
    <p:sldId id="352" r:id="rId11"/>
    <p:sldId id="309" r:id="rId12"/>
    <p:sldId id="308" r:id="rId13"/>
    <p:sldId id="301" r:id="rId14"/>
    <p:sldId id="349" r:id="rId15"/>
    <p:sldId id="300" r:id="rId16"/>
    <p:sldId id="317" r:id="rId17"/>
    <p:sldId id="316" r:id="rId18"/>
    <p:sldId id="318" r:id="rId19"/>
    <p:sldId id="314" r:id="rId20"/>
    <p:sldId id="321" r:id="rId21"/>
    <p:sldId id="324" r:id="rId22"/>
    <p:sldId id="319" r:id="rId23"/>
    <p:sldId id="353" r:id="rId24"/>
    <p:sldId id="323" r:id="rId25"/>
    <p:sldId id="350" r:id="rId26"/>
    <p:sldId id="331" r:id="rId27"/>
    <p:sldId id="351" r:id="rId28"/>
    <p:sldId id="326" r:id="rId29"/>
    <p:sldId id="332" r:id="rId30"/>
    <p:sldId id="337" r:id="rId31"/>
    <p:sldId id="33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56998" autoAdjust="0"/>
  </p:normalViewPr>
  <p:slideViewPr>
    <p:cSldViewPr>
      <p:cViewPr varScale="1">
        <p:scale>
          <a:sx n="60" d="100"/>
          <a:sy n="60" d="100"/>
        </p:scale>
        <p:origin x="1908"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B35C6-C9A2-47AB-BF69-F8711F58229E}" type="doc">
      <dgm:prSet loTypeId="urn:microsoft.com/office/officeart/2005/8/layout/vList2" loCatId="list" qsTypeId="urn:microsoft.com/office/officeart/2005/8/quickstyle/3d2" qsCatId="3D" csTypeId="urn:microsoft.com/office/officeart/2005/8/colors/colorful5" csCatId="colorful"/>
      <dgm:spPr/>
      <dgm:t>
        <a:bodyPr/>
        <a:lstStyle/>
        <a:p>
          <a:endParaRPr lang="en-US"/>
        </a:p>
      </dgm:t>
    </dgm:pt>
    <dgm:pt modelId="{33D4FA3D-C009-47F2-9FD9-0B47B6E3EAF4}">
      <dgm:prSet custT="1"/>
      <dgm:spPr/>
      <dgm:t>
        <a:bodyPr/>
        <a:lstStyle/>
        <a:p>
          <a:pPr algn="ctr" rtl="0"/>
          <a:r>
            <a:rPr lang="en-US" sz="3200" b="1" u="none" dirty="0" smtClean="0">
              <a:effectLst>
                <a:outerShdw blurRad="38100" dist="38100" dir="2700000" algn="tl">
                  <a:srgbClr val="000000">
                    <a:alpha val="43137"/>
                  </a:srgbClr>
                </a:outerShdw>
              </a:effectLst>
            </a:rPr>
            <a:t>Job creation</a:t>
          </a:r>
          <a:endParaRPr lang="en-US" sz="3200" b="1" u="none" dirty="0">
            <a:effectLst>
              <a:outerShdw blurRad="38100" dist="38100" dir="2700000" algn="tl">
                <a:srgbClr val="000000">
                  <a:alpha val="43137"/>
                </a:srgbClr>
              </a:outerShdw>
            </a:effectLst>
          </a:endParaRPr>
        </a:p>
      </dgm:t>
    </dgm:pt>
    <dgm:pt modelId="{86192E19-51BC-4A6E-9841-900F29A065F5}" type="parTrans" cxnId="{A2FA1391-99DA-4C9E-A19D-5B8A46FEA06D}">
      <dgm:prSet/>
      <dgm:spPr/>
      <dgm:t>
        <a:bodyPr/>
        <a:lstStyle/>
        <a:p>
          <a:endParaRPr lang="en-US"/>
        </a:p>
      </dgm:t>
    </dgm:pt>
    <dgm:pt modelId="{DD04DD98-86AE-42D1-A824-DF9FB162F673}" type="sibTrans" cxnId="{A2FA1391-99DA-4C9E-A19D-5B8A46FEA06D}">
      <dgm:prSet/>
      <dgm:spPr/>
      <dgm:t>
        <a:bodyPr/>
        <a:lstStyle/>
        <a:p>
          <a:endParaRPr lang="en-US"/>
        </a:p>
      </dgm:t>
    </dgm:pt>
    <dgm:pt modelId="{D495DCDA-906A-4990-B5A1-9FB1C3BD896E}">
      <dgm:prSet custT="1"/>
      <dgm:spPr/>
      <dgm:t>
        <a:bodyPr/>
        <a:lstStyle/>
        <a:p>
          <a:pPr algn="ctr" rtl="0"/>
          <a:r>
            <a:rPr lang="en-US" sz="3200" b="1" u="none" dirty="0" smtClean="0">
              <a:effectLst>
                <a:outerShdw blurRad="38100" dist="38100" dir="2700000" algn="tl">
                  <a:srgbClr val="000000">
                    <a:alpha val="43137"/>
                  </a:srgbClr>
                </a:outerShdw>
              </a:effectLst>
            </a:rPr>
            <a:t>Innovation</a:t>
          </a:r>
          <a:endParaRPr lang="en-US" sz="3200" b="1" u="none" dirty="0">
            <a:effectLst>
              <a:outerShdw blurRad="38100" dist="38100" dir="2700000" algn="tl">
                <a:srgbClr val="000000">
                  <a:alpha val="43137"/>
                </a:srgbClr>
              </a:outerShdw>
            </a:effectLst>
          </a:endParaRPr>
        </a:p>
      </dgm:t>
    </dgm:pt>
    <dgm:pt modelId="{A61018AD-A2E7-4396-BB7C-0291A627BD16}" type="parTrans" cxnId="{39E767AE-E094-4319-9E60-24A600974756}">
      <dgm:prSet/>
      <dgm:spPr/>
      <dgm:t>
        <a:bodyPr/>
        <a:lstStyle/>
        <a:p>
          <a:endParaRPr lang="en-US"/>
        </a:p>
      </dgm:t>
    </dgm:pt>
    <dgm:pt modelId="{63E02A05-BA71-4B97-87AE-C8B6E667BE1E}" type="sibTrans" cxnId="{39E767AE-E094-4319-9E60-24A600974756}">
      <dgm:prSet/>
      <dgm:spPr/>
      <dgm:t>
        <a:bodyPr/>
        <a:lstStyle/>
        <a:p>
          <a:endParaRPr lang="en-US"/>
        </a:p>
      </dgm:t>
    </dgm:pt>
    <dgm:pt modelId="{B3BED971-11D2-457B-A471-280144962722}">
      <dgm:prSet custT="1"/>
      <dgm:spPr/>
      <dgm:t>
        <a:bodyPr/>
        <a:lstStyle/>
        <a:p>
          <a:pPr algn="ctr" rtl="0"/>
          <a:r>
            <a:rPr lang="en-US" sz="3200" b="1" u="none" dirty="0" smtClean="0">
              <a:effectLst>
                <a:outerShdw blurRad="38100" dist="38100" dir="2700000" algn="tl">
                  <a:srgbClr val="000000">
                    <a:alpha val="43137"/>
                  </a:srgbClr>
                </a:outerShdw>
              </a:effectLst>
            </a:rPr>
            <a:t>Contributions to big business</a:t>
          </a:r>
          <a:endParaRPr lang="en-US" sz="3200" b="1" u="none" dirty="0">
            <a:effectLst>
              <a:outerShdw blurRad="38100" dist="38100" dir="2700000" algn="tl">
                <a:srgbClr val="000000">
                  <a:alpha val="43137"/>
                </a:srgbClr>
              </a:outerShdw>
            </a:effectLst>
          </a:endParaRPr>
        </a:p>
      </dgm:t>
    </dgm:pt>
    <dgm:pt modelId="{FB7ED73C-6AC1-4257-84A6-01C5A73BC087}" type="parTrans" cxnId="{F6E0C604-BD8E-43A5-A923-7BC76FAE8386}">
      <dgm:prSet/>
      <dgm:spPr/>
      <dgm:t>
        <a:bodyPr/>
        <a:lstStyle/>
        <a:p>
          <a:endParaRPr lang="en-US"/>
        </a:p>
      </dgm:t>
    </dgm:pt>
    <dgm:pt modelId="{150987C3-A815-4D88-894D-8D143A7C9688}" type="sibTrans" cxnId="{F6E0C604-BD8E-43A5-A923-7BC76FAE8386}">
      <dgm:prSet/>
      <dgm:spPr/>
      <dgm:t>
        <a:bodyPr/>
        <a:lstStyle/>
        <a:p>
          <a:endParaRPr lang="en-US"/>
        </a:p>
      </dgm:t>
    </dgm:pt>
    <dgm:pt modelId="{4799A3EB-555B-4774-AB7F-A8A9E1D646F9}" type="pres">
      <dgm:prSet presAssocID="{BB9B35C6-C9A2-47AB-BF69-F8711F58229E}" presName="linear" presStyleCnt="0">
        <dgm:presLayoutVars>
          <dgm:animLvl val="lvl"/>
          <dgm:resizeHandles val="exact"/>
        </dgm:presLayoutVars>
      </dgm:prSet>
      <dgm:spPr/>
      <dgm:t>
        <a:bodyPr/>
        <a:lstStyle/>
        <a:p>
          <a:endParaRPr lang="en-US"/>
        </a:p>
      </dgm:t>
    </dgm:pt>
    <dgm:pt modelId="{28BA7047-2E2F-4697-84D9-07A03862E6FA}" type="pres">
      <dgm:prSet presAssocID="{33D4FA3D-C009-47F2-9FD9-0B47B6E3EAF4}" presName="parentText" presStyleLbl="node1" presStyleIdx="0" presStyleCnt="3" custLinFactNeighborX="1299" custLinFactNeighborY="28963">
        <dgm:presLayoutVars>
          <dgm:chMax val="0"/>
          <dgm:bulletEnabled val="1"/>
        </dgm:presLayoutVars>
      </dgm:prSet>
      <dgm:spPr/>
      <dgm:t>
        <a:bodyPr/>
        <a:lstStyle/>
        <a:p>
          <a:endParaRPr lang="en-US"/>
        </a:p>
      </dgm:t>
    </dgm:pt>
    <dgm:pt modelId="{C9EDCFA1-E08C-4DCD-BD81-FDCD6C1CC205}" type="pres">
      <dgm:prSet presAssocID="{DD04DD98-86AE-42D1-A824-DF9FB162F673}" presName="spacer" presStyleCnt="0"/>
      <dgm:spPr/>
    </dgm:pt>
    <dgm:pt modelId="{EEE148B3-C83B-476E-9802-79A715780ED4}" type="pres">
      <dgm:prSet presAssocID="{D495DCDA-906A-4990-B5A1-9FB1C3BD896E}" presName="parentText" presStyleLbl="node1" presStyleIdx="1" presStyleCnt="3" custLinFactNeighborY="11655">
        <dgm:presLayoutVars>
          <dgm:chMax val="0"/>
          <dgm:bulletEnabled val="1"/>
        </dgm:presLayoutVars>
      </dgm:prSet>
      <dgm:spPr/>
      <dgm:t>
        <a:bodyPr/>
        <a:lstStyle/>
        <a:p>
          <a:endParaRPr lang="en-US"/>
        </a:p>
      </dgm:t>
    </dgm:pt>
    <dgm:pt modelId="{C498A8BF-0232-472F-8324-B1CCD52296DC}" type="pres">
      <dgm:prSet presAssocID="{63E02A05-BA71-4B97-87AE-C8B6E667BE1E}" presName="spacer" presStyleCnt="0"/>
      <dgm:spPr/>
    </dgm:pt>
    <dgm:pt modelId="{658C54F5-23FA-4095-BD28-7229FE31DEF4}" type="pres">
      <dgm:prSet presAssocID="{B3BED971-11D2-457B-A471-280144962722}" presName="parentText" presStyleLbl="node1" presStyleIdx="2" presStyleCnt="3">
        <dgm:presLayoutVars>
          <dgm:chMax val="0"/>
          <dgm:bulletEnabled val="1"/>
        </dgm:presLayoutVars>
      </dgm:prSet>
      <dgm:spPr/>
      <dgm:t>
        <a:bodyPr/>
        <a:lstStyle/>
        <a:p>
          <a:endParaRPr lang="en-US"/>
        </a:p>
      </dgm:t>
    </dgm:pt>
  </dgm:ptLst>
  <dgm:cxnLst>
    <dgm:cxn modelId="{5AEBF612-86CB-492E-BE91-48BAFE9836DF}" type="presOf" srcId="{33D4FA3D-C009-47F2-9FD9-0B47B6E3EAF4}" destId="{28BA7047-2E2F-4697-84D9-07A03862E6FA}" srcOrd="0" destOrd="0" presId="urn:microsoft.com/office/officeart/2005/8/layout/vList2"/>
    <dgm:cxn modelId="{A2FA1391-99DA-4C9E-A19D-5B8A46FEA06D}" srcId="{BB9B35C6-C9A2-47AB-BF69-F8711F58229E}" destId="{33D4FA3D-C009-47F2-9FD9-0B47B6E3EAF4}" srcOrd="0" destOrd="0" parTransId="{86192E19-51BC-4A6E-9841-900F29A065F5}" sibTransId="{DD04DD98-86AE-42D1-A824-DF9FB162F673}"/>
    <dgm:cxn modelId="{059FACCA-C776-4E28-AE43-9AB1157536E6}" type="presOf" srcId="{D495DCDA-906A-4990-B5A1-9FB1C3BD896E}" destId="{EEE148B3-C83B-476E-9802-79A715780ED4}" srcOrd="0" destOrd="0" presId="urn:microsoft.com/office/officeart/2005/8/layout/vList2"/>
    <dgm:cxn modelId="{B8B815D6-7EA9-4ADD-9E90-77975F1C78E3}" type="presOf" srcId="{BB9B35C6-C9A2-47AB-BF69-F8711F58229E}" destId="{4799A3EB-555B-4774-AB7F-A8A9E1D646F9}" srcOrd="0" destOrd="0" presId="urn:microsoft.com/office/officeart/2005/8/layout/vList2"/>
    <dgm:cxn modelId="{122ABC7C-9C76-4224-8CF1-AED96A9EC22A}" type="presOf" srcId="{B3BED971-11D2-457B-A471-280144962722}" destId="{658C54F5-23FA-4095-BD28-7229FE31DEF4}" srcOrd="0" destOrd="0" presId="urn:microsoft.com/office/officeart/2005/8/layout/vList2"/>
    <dgm:cxn modelId="{39E767AE-E094-4319-9E60-24A600974756}" srcId="{BB9B35C6-C9A2-47AB-BF69-F8711F58229E}" destId="{D495DCDA-906A-4990-B5A1-9FB1C3BD896E}" srcOrd="1" destOrd="0" parTransId="{A61018AD-A2E7-4396-BB7C-0291A627BD16}" sibTransId="{63E02A05-BA71-4B97-87AE-C8B6E667BE1E}"/>
    <dgm:cxn modelId="{F6E0C604-BD8E-43A5-A923-7BC76FAE8386}" srcId="{BB9B35C6-C9A2-47AB-BF69-F8711F58229E}" destId="{B3BED971-11D2-457B-A471-280144962722}" srcOrd="2" destOrd="0" parTransId="{FB7ED73C-6AC1-4257-84A6-01C5A73BC087}" sibTransId="{150987C3-A815-4D88-894D-8D143A7C9688}"/>
    <dgm:cxn modelId="{74809104-964C-4077-B557-337C6634F3D0}" type="presParOf" srcId="{4799A3EB-555B-4774-AB7F-A8A9E1D646F9}" destId="{28BA7047-2E2F-4697-84D9-07A03862E6FA}" srcOrd="0" destOrd="0" presId="urn:microsoft.com/office/officeart/2005/8/layout/vList2"/>
    <dgm:cxn modelId="{9D7830C5-E1E4-4B5F-B1E2-15519126341D}" type="presParOf" srcId="{4799A3EB-555B-4774-AB7F-A8A9E1D646F9}" destId="{C9EDCFA1-E08C-4DCD-BD81-FDCD6C1CC205}" srcOrd="1" destOrd="0" presId="urn:microsoft.com/office/officeart/2005/8/layout/vList2"/>
    <dgm:cxn modelId="{239E9601-2658-4B93-A2B8-09BC023780E5}" type="presParOf" srcId="{4799A3EB-555B-4774-AB7F-A8A9E1D646F9}" destId="{EEE148B3-C83B-476E-9802-79A715780ED4}" srcOrd="2" destOrd="0" presId="urn:microsoft.com/office/officeart/2005/8/layout/vList2"/>
    <dgm:cxn modelId="{43B408B3-C3D9-4F66-B285-039398764F2F}" type="presParOf" srcId="{4799A3EB-555B-4774-AB7F-A8A9E1D646F9}" destId="{C498A8BF-0232-472F-8324-B1CCD52296DC}" srcOrd="3" destOrd="0" presId="urn:microsoft.com/office/officeart/2005/8/layout/vList2"/>
    <dgm:cxn modelId="{A55ADE4F-AA72-4524-9392-1E1E5C7AE68B}" type="presParOf" srcId="{4799A3EB-555B-4774-AB7F-A8A9E1D646F9}" destId="{658C54F5-23FA-4095-BD28-7229FE31DEF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B345EE-2CDD-424E-9611-8282062C76D5}" type="doc">
      <dgm:prSet loTypeId="urn:microsoft.com/office/officeart/2005/8/layout/pyramid2" loCatId="pyramid" qsTypeId="urn:microsoft.com/office/officeart/2005/8/quickstyle/3d2" qsCatId="3D" csTypeId="urn:microsoft.com/office/officeart/2005/8/colors/accent1_4" csCatId="accent1"/>
      <dgm:spPr/>
      <dgm:t>
        <a:bodyPr/>
        <a:lstStyle/>
        <a:p>
          <a:endParaRPr lang="en-US"/>
        </a:p>
      </dgm:t>
    </dgm:pt>
    <dgm:pt modelId="{61362811-16EE-43BC-B6DC-C61685A088F6}">
      <dgm:prSet/>
      <dgm:spPr/>
      <dgm:t>
        <a:bodyPr/>
        <a:lstStyle/>
        <a:p>
          <a:pPr rtl="0"/>
          <a:r>
            <a:rPr lang="en-US" b="1" dirty="0" smtClean="0">
              <a:effectLst>
                <a:outerShdw blurRad="38100" dist="38100" dir="2700000" algn="tl">
                  <a:srgbClr val="000000">
                    <a:alpha val="43137"/>
                  </a:srgbClr>
                </a:outerShdw>
              </a:effectLst>
            </a:rPr>
            <a:t>Buying an Existing Business</a:t>
          </a:r>
          <a:endParaRPr lang="en-US" b="1" dirty="0">
            <a:effectLst>
              <a:outerShdw blurRad="38100" dist="38100" dir="2700000" algn="tl">
                <a:srgbClr val="000000">
                  <a:alpha val="43137"/>
                </a:srgbClr>
              </a:outerShdw>
            </a:effectLst>
          </a:endParaRPr>
        </a:p>
      </dgm:t>
    </dgm:pt>
    <dgm:pt modelId="{5A294797-4030-4A38-B30C-403B88F3F899}" type="parTrans" cxnId="{7EB7CE1E-5083-45EB-91C2-5277C03B6A54}">
      <dgm:prSet/>
      <dgm:spPr/>
      <dgm:t>
        <a:bodyPr/>
        <a:lstStyle/>
        <a:p>
          <a:endParaRPr lang="en-US"/>
        </a:p>
      </dgm:t>
    </dgm:pt>
    <dgm:pt modelId="{3BE92582-6102-45E8-8B65-8109546E94B5}" type="sibTrans" cxnId="{7EB7CE1E-5083-45EB-91C2-5277C03B6A54}">
      <dgm:prSet/>
      <dgm:spPr/>
      <dgm:t>
        <a:bodyPr/>
        <a:lstStyle/>
        <a:p>
          <a:endParaRPr lang="en-US"/>
        </a:p>
      </dgm:t>
    </dgm:pt>
    <dgm:pt modelId="{07935A51-BFF0-446C-88CF-A3390D001A9B}">
      <dgm:prSet/>
      <dgm:spPr/>
      <dgm:t>
        <a:bodyPr/>
        <a:lstStyle/>
        <a:p>
          <a:pPr rtl="0"/>
          <a:r>
            <a:rPr lang="en-US" b="1" dirty="0" smtClean="0">
              <a:effectLst>
                <a:outerShdw blurRad="38100" dist="38100" dir="2700000" algn="tl">
                  <a:srgbClr val="000000">
                    <a:alpha val="43137"/>
                  </a:srgbClr>
                </a:outerShdw>
              </a:effectLst>
            </a:rPr>
            <a:t>Franchising</a:t>
          </a:r>
          <a:endParaRPr lang="en-US" b="1" dirty="0">
            <a:effectLst>
              <a:outerShdw blurRad="38100" dist="38100" dir="2700000" algn="tl">
                <a:srgbClr val="000000">
                  <a:alpha val="43137"/>
                </a:srgbClr>
              </a:outerShdw>
            </a:effectLst>
          </a:endParaRPr>
        </a:p>
      </dgm:t>
    </dgm:pt>
    <dgm:pt modelId="{6ACECB68-F6BA-4A8D-9801-216D31E810E6}" type="parTrans" cxnId="{0E15D139-4014-44A5-ACE1-1EE85C24D4C8}">
      <dgm:prSet/>
      <dgm:spPr/>
      <dgm:t>
        <a:bodyPr/>
        <a:lstStyle/>
        <a:p>
          <a:endParaRPr lang="en-US"/>
        </a:p>
      </dgm:t>
    </dgm:pt>
    <dgm:pt modelId="{BBA7DEE0-CFF1-4AB8-8340-5CE5C1CA67B2}" type="sibTrans" cxnId="{0E15D139-4014-44A5-ACE1-1EE85C24D4C8}">
      <dgm:prSet/>
      <dgm:spPr/>
      <dgm:t>
        <a:bodyPr/>
        <a:lstStyle/>
        <a:p>
          <a:endParaRPr lang="en-US"/>
        </a:p>
      </dgm:t>
    </dgm:pt>
    <dgm:pt modelId="{4A11064B-3A63-45BB-9612-A52837E48AAF}">
      <dgm:prSet/>
      <dgm:spPr/>
      <dgm:t>
        <a:bodyPr/>
        <a:lstStyle/>
        <a:p>
          <a:pPr rtl="0"/>
          <a:r>
            <a:rPr lang="en-US" b="1" dirty="0" smtClean="0">
              <a:effectLst>
                <a:outerShdw blurRad="38100" dist="38100" dir="2700000" algn="tl">
                  <a:srgbClr val="000000">
                    <a:alpha val="43137"/>
                  </a:srgbClr>
                </a:outerShdw>
              </a:effectLst>
            </a:rPr>
            <a:t>Starting from Scratch</a:t>
          </a:r>
          <a:endParaRPr lang="en-US" b="1" dirty="0">
            <a:effectLst>
              <a:outerShdw blurRad="38100" dist="38100" dir="2700000" algn="tl">
                <a:srgbClr val="000000">
                  <a:alpha val="43137"/>
                </a:srgbClr>
              </a:outerShdw>
            </a:effectLst>
          </a:endParaRPr>
        </a:p>
      </dgm:t>
    </dgm:pt>
    <dgm:pt modelId="{70B75FF7-3B57-4888-ACAD-707162D48B51}" type="parTrans" cxnId="{FAFF2E06-E06D-493D-8427-506ABA01F6CC}">
      <dgm:prSet/>
      <dgm:spPr/>
      <dgm:t>
        <a:bodyPr/>
        <a:lstStyle/>
        <a:p>
          <a:endParaRPr lang="en-US"/>
        </a:p>
      </dgm:t>
    </dgm:pt>
    <dgm:pt modelId="{72E4F02B-4336-487F-BD25-CBDF41DC43CA}" type="sibTrans" cxnId="{FAFF2E06-E06D-493D-8427-506ABA01F6CC}">
      <dgm:prSet/>
      <dgm:spPr/>
      <dgm:t>
        <a:bodyPr/>
        <a:lstStyle/>
        <a:p>
          <a:endParaRPr lang="en-US"/>
        </a:p>
      </dgm:t>
    </dgm:pt>
    <dgm:pt modelId="{2DA54D76-5FC0-48FD-B17A-AD51D7AF729B}" type="pres">
      <dgm:prSet presAssocID="{E5B345EE-2CDD-424E-9611-8282062C76D5}" presName="compositeShape" presStyleCnt="0">
        <dgm:presLayoutVars>
          <dgm:dir/>
          <dgm:resizeHandles/>
        </dgm:presLayoutVars>
      </dgm:prSet>
      <dgm:spPr/>
      <dgm:t>
        <a:bodyPr/>
        <a:lstStyle/>
        <a:p>
          <a:endParaRPr lang="en-US"/>
        </a:p>
      </dgm:t>
    </dgm:pt>
    <dgm:pt modelId="{F4DD575B-86E4-4893-9B1C-14F988A278C9}" type="pres">
      <dgm:prSet presAssocID="{E5B345EE-2CDD-424E-9611-8282062C76D5}" presName="pyramid" presStyleLbl="node1" presStyleIdx="0" presStyleCnt="1" custLinFactNeighborX="257" custLinFactNeighborY="-6734"/>
      <dgm:spPr>
        <a:gradFill rotWithShape="0">
          <a:gsLst>
            <a:gs pos="0">
              <a:srgbClr val="FFF200"/>
            </a:gs>
            <a:gs pos="45000">
              <a:srgbClr val="FF7A00"/>
            </a:gs>
            <a:gs pos="70000">
              <a:srgbClr val="FF0300"/>
            </a:gs>
            <a:gs pos="100000">
              <a:srgbClr val="4D0808"/>
            </a:gs>
          </a:gsLst>
          <a:lin ang="16200000" scaled="0"/>
        </a:gradFill>
      </dgm:spPr>
      <dgm:t>
        <a:bodyPr/>
        <a:lstStyle/>
        <a:p>
          <a:endParaRPr lang="en-US"/>
        </a:p>
      </dgm:t>
    </dgm:pt>
    <dgm:pt modelId="{6F242FFB-E4A4-4716-8B30-4C88750AAEBF}" type="pres">
      <dgm:prSet presAssocID="{E5B345EE-2CDD-424E-9611-8282062C76D5}" presName="theList" presStyleCnt="0"/>
      <dgm:spPr/>
    </dgm:pt>
    <dgm:pt modelId="{0945DD39-D64B-4301-AC9D-05F1CA34FF4E}" type="pres">
      <dgm:prSet presAssocID="{61362811-16EE-43BC-B6DC-C61685A088F6}" presName="aNode" presStyleLbl="fgAcc1" presStyleIdx="0" presStyleCnt="3">
        <dgm:presLayoutVars>
          <dgm:bulletEnabled val="1"/>
        </dgm:presLayoutVars>
      </dgm:prSet>
      <dgm:spPr/>
      <dgm:t>
        <a:bodyPr/>
        <a:lstStyle/>
        <a:p>
          <a:endParaRPr lang="en-US"/>
        </a:p>
      </dgm:t>
    </dgm:pt>
    <dgm:pt modelId="{C1D2A3F6-8B85-436A-A984-2892B9FA2C89}" type="pres">
      <dgm:prSet presAssocID="{61362811-16EE-43BC-B6DC-C61685A088F6}" presName="aSpace" presStyleCnt="0"/>
      <dgm:spPr/>
    </dgm:pt>
    <dgm:pt modelId="{5CB685EC-A986-41A0-A457-562464295A49}" type="pres">
      <dgm:prSet presAssocID="{07935A51-BFF0-446C-88CF-A3390D001A9B}" presName="aNode" presStyleLbl="fgAcc1" presStyleIdx="1" presStyleCnt="3">
        <dgm:presLayoutVars>
          <dgm:bulletEnabled val="1"/>
        </dgm:presLayoutVars>
      </dgm:prSet>
      <dgm:spPr/>
      <dgm:t>
        <a:bodyPr/>
        <a:lstStyle/>
        <a:p>
          <a:endParaRPr lang="en-US"/>
        </a:p>
      </dgm:t>
    </dgm:pt>
    <dgm:pt modelId="{8447155B-5DC1-48BA-81BC-9DCBD90F4B75}" type="pres">
      <dgm:prSet presAssocID="{07935A51-BFF0-446C-88CF-A3390D001A9B}" presName="aSpace" presStyleCnt="0"/>
      <dgm:spPr/>
    </dgm:pt>
    <dgm:pt modelId="{EAADB1EA-E3F6-489F-B879-DED6DC62EF2C}" type="pres">
      <dgm:prSet presAssocID="{4A11064B-3A63-45BB-9612-A52837E48AAF}" presName="aNode" presStyleLbl="fgAcc1" presStyleIdx="2" presStyleCnt="3">
        <dgm:presLayoutVars>
          <dgm:bulletEnabled val="1"/>
        </dgm:presLayoutVars>
      </dgm:prSet>
      <dgm:spPr/>
      <dgm:t>
        <a:bodyPr/>
        <a:lstStyle/>
        <a:p>
          <a:endParaRPr lang="en-US"/>
        </a:p>
      </dgm:t>
    </dgm:pt>
    <dgm:pt modelId="{4A3798C0-7922-4B9D-9895-0BA8D71AB535}" type="pres">
      <dgm:prSet presAssocID="{4A11064B-3A63-45BB-9612-A52837E48AAF}" presName="aSpace" presStyleCnt="0"/>
      <dgm:spPr/>
    </dgm:pt>
  </dgm:ptLst>
  <dgm:cxnLst>
    <dgm:cxn modelId="{FAFF2E06-E06D-493D-8427-506ABA01F6CC}" srcId="{E5B345EE-2CDD-424E-9611-8282062C76D5}" destId="{4A11064B-3A63-45BB-9612-A52837E48AAF}" srcOrd="2" destOrd="0" parTransId="{70B75FF7-3B57-4888-ACAD-707162D48B51}" sibTransId="{72E4F02B-4336-487F-BD25-CBDF41DC43CA}"/>
    <dgm:cxn modelId="{67749E54-19A9-4097-A6AC-FB9873BDF5BF}" type="presOf" srcId="{61362811-16EE-43BC-B6DC-C61685A088F6}" destId="{0945DD39-D64B-4301-AC9D-05F1CA34FF4E}" srcOrd="0" destOrd="0" presId="urn:microsoft.com/office/officeart/2005/8/layout/pyramid2"/>
    <dgm:cxn modelId="{901B9D01-E694-40A5-AC09-C03530F6FF59}" type="presOf" srcId="{4A11064B-3A63-45BB-9612-A52837E48AAF}" destId="{EAADB1EA-E3F6-489F-B879-DED6DC62EF2C}" srcOrd="0" destOrd="0" presId="urn:microsoft.com/office/officeart/2005/8/layout/pyramid2"/>
    <dgm:cxn modelId="{A52A89F1-6A50-40BC-8533-C3D5A744D281}" type="presOf" srcId="{07935A51-BFF0-446C-88CF-A3390D001A9B}" destId="{5CB685EC-A986-41A0-A457-562464295A49}" srcOrd="0" destOrd="0" presId="urn:microsoft.com/office/officeart/2005/8/layout/pyramid2"/>
    <dgm:cxn modelId="{D8207180-779E-41B5-B964-674FADAEFFE7}" type="presOf" srcId="{E5B345EE-2CDD-424E-9611-8282062C76D5}" destId="{2DA54D76-5FC0-48FD-B17A-AD51D7AF729B}" srcOrd="0" destOrd="0" presId="urn:microsoft.com/office/officeart/2005/8/layout/pyramid2"/>
    <dgm:cxn modelId="{7EB7CE1E-5083-45EB-91C2-5277C03B6A54}" srcId="{E5B345EE-2CDD-424E-9611-8282062C76D5}" destId="{61362811-16EE-43BC-B6DC-C61685A088F6}" srcOrd="0" destOrd="0" parTransId="{5A294797-4030-4A38-B30C-403B88F3F899}" sibTransId="{3BE92582-6102-45E8-8B65-8109546E94B5}"/>
    <dgm:cxn modelId="{0E15D139-4014-44A5-ACE1-1EE85C24D4C8}" srcId="{E5B345EE-2CDD-424E-9611-8282062C76D5}" destId="{07935A51-BFF0-446C-88CF-A3390D001A9B}" srcOrd="1" destOrd="0" parTransId="{6ACECB68-F6BA-4A8D-9801-216D31E810E6}" sibTransId="{BBA7DEE0-CFF1-4AB8-8340-5CE5C1CA67B2}"/>
    <dgm:cxn modelId="{2C37F739-B035-477D-8DAE-CD523BB46D3D}" type="presParOf" srcId="{2DA54D76-5FC0-48FD-B17A-AD51D7AF729B}" destId="{F4DD575B-86E4-4893-9B1C-14F988A278C9}" srcOrd="0" destOrd="0" presId="urn:microsoft.com/office/officeart/2005/8/layout/pyramid2"/>
    <dgm:cxn modelId="{6CB8CBB1-FF4E-4B01-BC8F-519F995AF959}" type="presParOf" srcId="{2DA54D76-5FC0-48FD-B17A-AD51D7AF729B}" destId="{6F242FFB-E4A4-4716-8B30-4C88750AAEBF}" srcOrd="1" destOrd="0" presId="urn:microsoft.com/office/officeart/2005/8/layout/pyramid2"/>
    <dgm:cxn modelId="{89E9129F-52FB-414F-B80D-253210E1AAF1}" type="presParOf" srcId="{6F242FFB-E4A4-4716-8B30-4C88750AAEBF}" destId="{0945DD39-D64B-4301-AC9D-05F1CA34FF4E}" srcOrd="0" destOrd="0" presId="urn:microsoft.com/office/officeart/2005/8/layout/pyramid2"/>
    <dgm:cxn modelId="{20B28641-4474-4E97-B706-D534FBC7F7C3}" type="presParOf" srcId="{6F242FFB-E4A4-4716-8B30-4C88750AAEBF}" destId="{C1D2A3F6-8B85-436A-A984-2892B9FA2C89}" srcOrd="1" destOrd="0" presId="urn:microsoft.com/office/officeart/2005/8/layout/pyramid2"/>
    <dgm:cxn modelId="{1E88C19C-2A48-42C1-B660-BC9756BB69CB}" type="presParOf" srcId="{6F242FFB-E4A4-4716-8B30-4C88750AAEBF}" destId="{5CB685EC-A986-41A0-A457-562464295A49}" srcOrd="2" destOrd="0" presId="urn:microsoft.com/office/officeart/2005/8/layout/pyramid2"/>
    <dgm:cxn modelId="{8EB21702-E8F7-4BA3-BCCC-C959DDF0ADB0}" type="presParOf" srcId="{6F242FFB-E4A4-4716-8B30-4C88750AAEBF}" destId="{8447155B-5DC1-48BA-81BC-9DCBD90F4B75}" srcOrd="3" destOrd="0" presId="urn:microsoft.com/office/officeart/2005/8/layout/pyramid2"/>
    <dgm:cxn modelId="{8B13BA73-EC7F-4D1A-AAD8-E3A77A1C1BDD}" type="presParOf" srcId="{6F242FFB-E4A4-4716-8B30-4C88750AAEBF}" destId="{EAADB1EA-E3F6-489F-B879-DED6DC62EF2C}" srcOrd="4" destOrd="0" presId="urn:microsoft.com/office/officeart/2005/8/layout/pyramid2"/>
    <dgm:cxn modelId="{85171F57-1BD4-4955-B93F-35D2EE68F80E}" type="presParOf" srcId="{6F242FFB-E4A4-4716-8B30-4C88750AAEBF}" destId="{4A3798C0-7922-4B9D-9895-0BA8D71AB535}"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A7047-2E2F-4697-84D9-07A03862E6FA}">
      <dsp:nvSpPr>
        <dsp:cNvPr id="0" name=""/>
        <dsp:cNvSpPr/>
      </dsp:nvSpPr>
      <dsp:spPr>
        <a:xfrm>
          <a:off x="0" y="304800"/>
          <a:ext cx="5867399" cy="12168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u="none" kern="1200" dirty="0" smtClean="0">
              <a:effectLst>
                <a:outerShdw blurRad="38100" dist="38100" dir="2700000" algn="tl">
                  <a:srgbClr val="000000">
                    <a:alpha val="43137"/>
                  </a:srgbClr>
                </a:outerShdw>
              </a:effectLst>
            </a:rPr>
            <a:t>Job creation</a:t>
          </a:r>
          <a:endParaRPr lang="en-US" sz="3200" b="1" u="none" kern="1200" dirty="0">
            <a:effectLst>
              <a:outerShdw blurRad="38100" dist="38100" dir="2700000" algn="tl">
                <a:srgbClr val="000000">
                  <a:alpha val="43137"/>
                </a:srgbClr>
              </a:outerShdw>
            </a:effectLst>
          </a:endParaRPr>
        </a:p>
      </dsp:txBody>
      <dsp:txXfrm>
        <a:off x="59399" y="364199"/>
        <a:ext cx="5748601" cy="1098002"/>
      </dsp:txXfrm>
    </dsp:sp>
    <dsp:sp modelId="{EEE148B3-C83B-476E-9802-79A715780ED4}">
      <dsp:nvSpPr>
        <dsp:cNvPr id="0" name=""/>
        <dsp:cNvSpPr/>
      </dsp:nvSpPr>
      <dsp:spPr>
        <a:xfrm>
          <a:off x="0" y="1676399"/>
          <a:ext cx="5867399" cy="1216800"/>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u="none" kern="1200" dirty="0" smtClean="0">
              <a:effectLst>
                <a:outerShdw blurRad="38100" dist="38100" dir="2700000" algn="tl">
                  <a:srgbClr val="000000">
                    <a:alpha val="43137"/>
                  </a:srgbClr>
                </a:outerShdw>
              </a:effectLst>
            </a:rPr>
            <a:t>Innovation</a:t>
          </a:r>
          <a:endParaRPr lang="en-US" sz="3200" b="1" u="none" kern="1200" dirty="0">
            <a:effectLst>
              <a:outerShdw blurRad="38100" dist="38100" dir="2700000" algn="tl">
                <a:srgbClr val="000000">
                  <a:alpha val="43137"/>
                </a:srgbClr>
              </a:outerShdw>
            </a:effectLst>
          </a:endParaRPr>
        </a:p>
      </dsp:txBody>
      <dsp:txXfrm>
        <a:off x="59399" y="1735798"/>
        <a:ext cx="5748601" cy="1098002"/>
      </dsp:txXfrm>
    </dsp:sp>
    <dsp:sp modelId="{658C54F5-23FA-4095-BD28-7229FE31DEF4}">
      <dsp:nvSpPr>
        <dsp:cNvPr id="0" name=""/>
        <dsp:cNvSpPr/>
      </dsp:nvSpPr>
      <dsp:spPr>
        <a:xfrm>
          <a:off x="0" y="3058581"/>
          <a:ext cx="5867399" cy="121680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u="none" kern="1200" dirty="0" smtClean="0">
              <a:effectLst>
                <a:outerShdw blurRad="38100" dist="38100" dir="2700000" algn="tl">
                  <a:srgbClr val="000000">
                    <a:alpha val="43137"/>
                  </a:srgbClr>
                </a:outerShdw>
              </a:effectLst>
            </a:rPr>
            <a:t>Contributions to big business</a:t>
          </a:r>
          <a:endParaRPr lang="en-US" sz="3200" b="1" u="none" kern="1200" dirty="0">
            <a:effectLst>
              <a:outerShdw blurRad="38100" dist="38100" dir="2700000" algn="tl">
                <a:srgbClr val="000000">
                  <a:alpha val="43137"/>
                </a:srgbClr>
              </a:outerShdw>
            </a:effectLst>
          </a:endParaRPr>
        </a:p>
      </dsp:txBody>
      <dsp:txXfrm>
        <a:off x="59399" y="3117980"/>
        <a:ext cx="5748601"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D575B-86E4-4893-9B1C-14F988A278C9}">
      <dsp:nvSpPr>
        <dsp:cNvPr id="0" name=""/>
        <dsp:cNvSpPr/>
      </dsp:nvSpPr>
      <dsp:spPr>
        <a:xfrm>
          <a:off x="1524002" y="0"/>
          <a:ext cx="4525963" cy="4525963"/>
        </a:xfrm>
        <a:prstGeom prst="triangle">
          <a:avLst/>
        </a:prstGeom>
        <a:gradFill rotWithShape="0">
          <a:gsLst>
            <a:gs pos="0">
              <a:srgbClr val="FFF200"/>
            </a:gs>
            <a:gs pos="45000">
              <a:srgbClr val="FF7A00"/>
            </a:gs>
            <a:gs pos="70000">
              <a:srgbClr val="FF0300"/>
            </a:gs>
            <a:gs pos="100000">
              <a:srgbClr val="4D0808"/>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945DD39-D64B-4301-AC9D-05F1CA34FF4E}">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Buying an Existing Business</a:t>
          </a:r>
          <a:endParaRPr lang="en-US" sz="2400" b="1" kern="1200" dirty="0">
            <a:effectLst>
              <a:outerShdw blurRad="38100" dist="38100" dir="2700000" algn="tl">
                <a:srgbClr val="000000">
                  <a:alpha val="43137"/>
                </a:srgbClr>
              </a:outerShdw>
            </a:effectLst>
          </a:endParaRPr>
        </a:p>
      </dsp:txBody>
      <dsp:txXfrm>
        <a:off x="3827652" y="507327"/>
        <a:ext cx="2837275" cy="966780"/>
      </dsp:txXfrm>
    </dsp:sp>
    <dsp:sp modelId="{5CB685EC-A986-41A0-A457-562464295A49}">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9525" cap="flat" cmpd="sng" algn="ctr">
          <a:solidFill>
            <a:schemeClr val="accent1">
              <a:shade val="50000"/>
              <a:hueOff val="240958"/>
              <a:satOff val="-5040"/>
              <a:lumOff val="2804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Franchising</a:t>
          </a:r>
          <a:endParaRPr lang="en-US" sz="2400" b="1" kern="1200" dirty="0">
            <a:effectLst>
              <a:outerShdw blurRad="38100" dist="38100" dir="2700000" algn="tl">
                <a:srgbClr val="000000">
                  <a:alpha val="43137"/>
                </a:srgbClr>
              </a:outerShdw>
            </a:effectLst>
          </a:endParaRPr>
        </a:p>
      </dsp:txBody>
      <dsp:txXfrm>
        <a:off x="3827652" y="1712630"/>
        <a:ext cx="2837275" cy="966780"/>
      </dsp:txXfrm>
    </dsp:sp>
    <dsp:sp modelId="{EAADB1EA-E3F6-489F-B879-DED6DC62EF2C}">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9525" cap="flat" cmpd="sng" algn="ctr">
          <a:solidFill>
            <a:schemeClr val="accent1">
              <a:shade val="50000"/>
              <a:hueOff val="240958"/>
              <a:satOff val="-5040"/>
              <a:lumOff val="2804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Starting from Scratch</a:t>
          </a:r>
          <a:endParaRPr lang="en-US" sz="2400" b="1" kern="1200" dirty="0">
            <a:effectLst>
              <a:outerShdw blurRad="38100" dist="38100" dir="2700000" algn="tl">
                <a:srgbClr val="000000">
                  <a:alpha val="43137"/>
                </a:srgbClr>
              </a:outerShdw>
            </a:effectLst>
          </a:endParaRPr>
        </a:p>
      </dsp:txBody>
      <dsp:txXfrm>
        <a:off x="3827652" y="2917932"/>
        <a:ext cx="2837275" cy="9667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C3755FF-FA55-46D0-827A-7B5268E29B20}" type="datetimeFigureOut">
              <a:rPr lang="en-US"/>
              <a:pPr>
                <a:defRPr/>
              </a:pPr>
              <a:t>9/28/2016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9F8BA1B-713B-4316-90C3-CD264D755AF1}" type="slidenum">
              <a:rPr lang="en-US"/>
              <a:pPr>
                <a:defRPr/>
              </a:pPr>
              <a:t>‹#›</a:t>
            </a:fld>
            <a:endParaRPr lang="en-US" dirty="0"/>
          </a:p>
        </p:txBody>
      </p:sp>
    </p:spTree>
    <p:extLst>
      <p:ext uri="{BB962C8B-B14F-4D97-AF65-F5344CB8AC3E}">
        <p14:creationId xmlns:p14="http://schemas.microsoft.com/office/powerpoint/2010/main" val="1672073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dictionary.cambridge.org/dictionary/english/ability"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dictionary.cambridge.org/dictionary/english/your" TargetMode="External"/><Relationship Id="rId5" Type="http://schemas.openxmlformats.org/officeDocument/2006/relationships/hyperlink" Target="http://dictionary.cambridge.org/dictionary/english/act" TargetMode="External"/><Relationship Id="rId4" Type="http://schemas.openxmlformats.org/officeDocument/2006/relationships/hyperlink" Target="http://dictionary.cambridge.org/dictionary/english/decis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a:lstStyle/>
          <a:p>
            <a:pPr eaLnBrk="1" hangingPunct="1"/>
            <a:r>
              <a:rPr lang="en-US" dirty="0" smtClean="0"/>
              <a:t>The U.S. Department of Commerce considers a business “small” if it has fewer than 500 employees. The U.S. Small Business Administration (SBA), a government agency that assists small businesses, regards some companies with as many as 1,500 employees as small, but only if the business has relatively low annual revenues. Because strict numerical terms sometimes lead to contradictory classifications, we will consider a small business to be one that is independent (that is, not part of a larger business) and that has relatively little influence in its market.</a:t>
            </a:r>
          </a:p>
        </p:txBody>
      </p:sp>
      <p:sp>
        <p:nvSpPr>
          <p:cNvPr id="4" name="Slide Number Placeholder 3"/>
          <p:cNvSpPr>
            <a:spLocks noGrp="1"/>
          </p:cNvSpPr>
          <p:nvPr>
            <p:ph type="sldNum" sz="quarter" idx="5"/>
          </p:nvPr>
        </p:nvSpPr>
        <p:spPr/>
        <p:txBody>
          <a:bodyPr/>
          <a:lstStyle/>
          <a:p>
            <a:pPr>
              <a:defRPr/>
            </a:pPr>
            <a:fld id="{EF841C20-3056-4CF6-A0AE-288FE9BF731D}" type="slidenum">
              <a:rPr lang="en-US" smtClean="0"/>
              <a:pPr>
                <a:defRPr/>
              </a:pPr>
              <a:t>3</a:t>
            </a:fld>
            <a:endParaRPr lang="en-US" dirty="0"/>
          </a:p>
        </p:txBody>
      </p:sp>
    </p:spTree>
    <p:extLst>
      <p:ext uri="{BB962C8B-B14F-4D97-AF65-F5344CB8AC3E}">
        <p14:creationId xmlns:p14="http://schemas.microsoft.com/office/powerpoint/2010/main" val="2133640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BC5878E-8D3E-4D66-B969-4644EA7BEF9F}" type="slidenum">
              <a:rPr lang="en-US" smtClean="0"/>
              <a:pPr>
                <a:defRPr/>
              </a:pPr>
              <a:t>12</a:t>
            </a:fld>
            <a:endParaRPr lang="en-US" dirty="0"/>
          </a:p>
        </p:txBody>
      </p:sp>
    </p:spTree>
    <p:extLst>
      <p:ext uri="{BB962C8B-B14F-4D97-AF65-F5344CB8AC3E}">
        <p14:creationId xmlns:p14="http://schemas.microsoft.com/office/powerpoint/2010/main" val="3096376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a:lstStyle/>
          <a:p>
            <a:pPr eaLnBrk="1" hangingPunct="1"/>
            <a:r>
              <a:rPr lang="en-US" dirty="0" smtClean="0"/>
              <a:t>Most McDonald’s, Subway, 7 Eleven, RE/Max, Ramada, and Dunkin’ Donuts outlets are franchises operating under licenses issued by parent companies to local owners. A franchise agreement involves two parties, a franchisee (the local owner) and a franchiser (the parent company).</a:t>
            </a:r>
          </a:p>
        </p:txBody>
      </p:sp>
      <p:sp>
        <p:nvSpPr>
          <p:cNvPr id="4" name="Slide Number Placeholder 3"/>
          <p:cNvSpPr>
            <a:spLocks noGrp="1"/>
          </p:cNvSpPr>
          <p:nvPr>
            <p:ph type="sldNum" sz="quarter" idx="5"/>
          </p:nvPr>
        </p:nvSpPr>
        <p:spPr/>
        <p:txBody>
          <a:bodyPr/>
          <a:lstStyle/>
          <a:p>
            <a:pPr>
              <a:defRPr/>
            </a:pPr>
            <a:fld id="{2BC5878E-8D3E-4D66-B969-4644EA7BEF9F}" type="slidenum">
              <a:rPr lang="en-US" smtClean="0"/>
              <a:pPr>
                <a:defRPr/>
              </a:pPr>
              <a:t>13</a:t>
            </a:fld>
            <a:endParaRPr lang="en-US" dirty="0"/>
          </a:p>
        </p:txBody>
      </p:sp>
    </p:spTree>
    <p:extLst>
      <p:ext uri="{BB962C8B-B14F-4D97-AF65-F5344CB8AC3E}">
        <p14:creationId xmlns:p14="http://schemas.microsoft.com/office/powerpoint/2010/main" val="2509418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BD9726D-5C1F-4669-9B12-2DA0455C08E4}" type="slidenum">
              <a:rPr lang="en-US" smtClean="0"/>
              <a:pPr>
                <a:defRPr/>
              </a:pPr>
              <a:t>14</a:t>
            </a:fld>
            <a:endParaRPr lang="en-US" dirty="0"/>
          </a:p>
        </p:txBody>
      </p:sp>
    </p:spTree>
    <p:extLst>
      <p:ext uri="{BB962C8B-B14F-4D97-AF65-F5344CB8AC3E}">
        <p14:creationId xmlns:p14="http://schemas.microsoft.com/office/powerpoint/2010/main" val="3434349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a:lstStyle/>
          <a:p>
            <a:pPr eaLnBrk="1" hangingPunct="1"/>
            <a:r>
              <a:rPr lang="en-US" dirty="0" smtClean="0"/>
              <a:t>Dell,</a:t>
            </a:r>
            <a:r>
              <a:rPr lang="en-US" baseline="0" dirty="0" smtClean="0"/>
              <a:t> Wal-Mart, Southwest airlines, and Microsoft are among today’ most successful businesses that were started from scratch by entrepreneurs.</a:t>
            </a:r>
            <a:endParaRPr lang="en-US" dirty="0" smtClean="0"/>
          </a:p>
        </p:txBody>
      </p:sp>
      <p:sp>
        <p:nvSpPr>
          <p:cNvPr id="4" name="Slide Number Placeholder 3"/>
          <p:cNvSpPr>
            <a:spLocks noGrp="1"/>
          </p:cNvSpPr>
          <p:nvPr>
            <p:ph type="sldNum" sz="quarter" idx="5"/>
          </p:nvPr>
        </p:nvSpPr>
        <p:spPr/>
        <p:txBody>
          <a:bodyPr/>
          <a:lstStyle/>
          <a:p>
            <a:pPr>
              <a:defRPr/>
            </a:pPr>
            <a:fld id="{E3E05CF0-710E-44D7-8D07-E767793D80E1}" type="slidenum">
              <a:rPr lang="en-US" smtClean="0"/>
              <a:pPr>
                <a:defRPr/>
              </a:pPr>
              <a:t>15</a:t>
            </a:fld>
            <a:endParaRPr lang="en-US" dirty="0"/>
          </a:p>
        </p:txBody>
      </p:sp>
    </p:spTree>
    <p:extLst>
      <p:ext uri="{BB962C8B-B14F-4D97-AF65-F5344CB8AC3E}">
        <p14:creationId xmlns:p14="http://schemas.microsoft.com/office/powerpoint/2010/main" val="3046746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a:lstStyle/>
          <a:p>
            <a:pPr eaLnBrk="1" hangingPunct="1"/>
            <a:r>
              <a:rPr lang="en-US" altLang="en-US" dirty="0" smtClean="0"/>
              <a:t>Venture capital companies are groups of small investors seeking to make profits on companies with rapid growth potential. Most of these firms do not lend money. They invest it, supplying capital in return for partial ownership (like stocks, discussed later in this chapter)</a:t>
            </a:r>
          </a:p>
          <a:p>
            <a:pPr eaLnBrk="1" hangingPunct="1"/>
            <a:endParaRPr lang="en-US" dirty="0" smtClean="0"/>
          </a:p>
          <a:p>
            <a:pPr eaLnBrk="1" hangingPunct="1"/>
            <a:r>
              <a:rPr lang="en-US" dirty="0" smtClean="0"/>
              <a:t>Small business investment companies (SBICs) also invest in companies with potential for rapid growth. They are federally licensed to borrow money from the SBA and to invest it in or lend it to small businesses, and they are themselves investments for their shareholders. Past beneficiaries of SBIC capital include Apple Computer, Intel, and FedEx.</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48C9BC1F-1D35-478F-8FCD-A1C520335410}" type="slidenum">
              <a:rPr lang="en-US" smtClean="0"/>
              <a:pPr>
                <a:defRPr/>
              </a:pPr>
              <a:t>16</a:t>
            </a:fld>
            <a:endParaRPr lang="en-US" dirty="0"/>
          </a:p>
        </p:txBody>
      </p:sp>
    </p:spTree>
    <p:extLst>
      <p:ext uri="{BB962C8B-B14F-4D97-AF65-F5344CB8AC3E}">
        <p14:creationId xmlns:p14="http://schemas.microsoft.com/office/powerpoint/2010/main" val="3729086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a:lstStyle/>
          <a:p>
            <a:pPr eaLnBrk="1" hangingPunct="1"/>
            <a:r>
              <a:rPr lang="en-US" dirty="0" smtClean="0"/>
              <a:t>The most significant recent trend is the rapid emergence of e-commerce. Because the Internet provides fundamentally new ways of doing business, savvy entrepreneurs have created and expanded new businesses faster and easier than ever before.</a:t>
            </a:r>
          </a:p>
          <a:p>
            <a:pPr eaLnBrk="1" hangingPunct="1"/>
            <a:endParaRPr lang="en-US" dirty="0" smtClean="0"/>
          </a:p>
          <a:p>
            <a:pPr eaLnBrk="1" hangingPunct="1"/>
            <a:r>
              <a:rPr lang="en-US" dirty="0" smtClean="0"/>
              <a:t>More businesses are being started by people who have opted to leave big corporations and put their experience to work for themselves. In some cases, they see great new ideas that they want to develop. Others get burned out in the corporate world. Some have lost their jobs, only to discover that working for themselves was a better idea anyway</a:t>
            </a:r>
          </a:p>
          <a:p>
            <a:pPr eaLnBrk="1" hangingPunct="1"/>
            <a:endParaRPr lang="en-US" dirty="0" smtClean="0"/>
          </a:p>
          <a:p>
            <a:pPr eaLnBrk="1" hangingPunct="1"/>
            <a:r>
              <a:rPr lang="en-US" dirty="0" smtClean="0"/>
              <a:t>More small businesses are also being started by minorities and women. The number of businesses owned by African Americans increased by 60 percent during the most recent five-year period for which data are available and now totals about 2 million. The number of Hispanic-owned businesses has grown 44 percent and now totals about 2.25 million. Ownership among Asians has increased 1 percent and among Pacific Islanders 35 percent.</a:t>
            </a:r>
          </a:p>
        </p:txBody>
      </p:sp>
      <p:sp>
        <p:nvSpPr>
          <p:cNvPr id="4" name="Slide Number Placeholder 3"/>
          <p:cNvSpPr>
            <a:spLocks noGrp="1"/>
          </p:cNvSpPr>
          <p:nvPr>
            <p:ph type="sldNum" sz="quarter" idx="5"/>
          </p:nvPr>
        </p:nvSpPr>
        <p:spPr/>
        <p:txBody>
          <a:bodyPr/>
          <a:lstStyle/>
          <a:p>
            <a:pPr>
              <a:defRPr/>
            </a:pPr>
            <a:fld id="{9FA6D557-0A5B-4E88-B10B-F8D52EC4292A}" type="slidenum">
              <a:rPr lang="en-US" smtClean="0"/>
              <a:pPr>
                <a:defRPr/>
              </a:pPr>
              <a:t>17</a:t>
            </a:fld>
            <a:endParaRPr lang="en-US" dirty="0"/>
          </a:p>
        </p:txBody>
      </p:sp>
    </p:spTree>
    <p:extLst>
      <p:ext uri="{BB962C8B-B14F-4D97-AF65-F5344CB8AC3E}">
        <p14:creationId xmlns:p14="http://schemas.microsoft.com/office/powerpoint/2010/main" val="4216816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BE8FD3D-90C7-4658-AF68-9D8FAA8023FE}" type="slidenum">
              <a:rPr lang="en-US" smtClean="0"/>
              <a:pPr>
                <a:defRPr/>
              </a:pPr>
              <a:t>18</a:t>
            </a:fld>
            <a:endParaRPr lang="en-US" dirty="0"/>
          </a:p>
        </p:txBody>
      </p:sp>
    </p:spTree>
    <p:extLst>
      <p:ext uri="{BB962C8B-B14F-4D97-AF65-F5344CB8AC3E}">
        <p14:creationId xmlns:p14="http://schemas.microsoft.com/office/powerpoint/2010/main" val="3031895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a:lstStyle/>
          <a:p>
            <a:pPr eaLnBrk="1" hangingPunct="1"/>
            <a:r>
              <a:rPr lang="en-US" smtClean="0"/>
              <a:t>Almost 8 million businesses are now owned by women, and they generate a combined $200 trillion in revenue a year and employ about 13 million workers. Figure 3.4 shows some of the reasons women cite for starting their own businesses.</a:t>
            </a:r>
          </a:p>
        </p:txBody>
      </p:sp>
      <p:sp>
        <p:nvSpPr>
          <p:cNvPr id="4" name="Slide Number Placeholder 3"/>
          <p:cNvSpPr>
            <a:spLocks noGrp="1"/>
          </p:cNvSpPr>
          <p:nvPr>
            <p:ph type="sldNum" sz="quarter" idx="5"/>
          </p:nvPr>
        </p:nvSpPr>
        <p:spPr/>
        <p:txBody>
          <a:bodyPr/>
          <a:lstStyle/>
          <a:p>
            <a:pPr>
              <a:defRPr/>
            </a:pPr>
            <a:fld id="{7C24BBE0-02EC-47AA-9FBF-383942C3D0AC}" type="slidenum">
              <a:rPr lang="en-US" smtClean="0"/>
              <a:pPr>
                <a:defRPr/>
              </a:pPr>
              <a:t>19</a:t>
            </a:fld>
            <a:endParaRPr lang="en-US" dirty="0"/>
          </a:p>
        </p:txBody>
      </p:sp>
    </p:spTree>
    <p:extLst>
      <p:ext uri="{BB962C8B-B14F-4D97-AF65-F5344CB8AC3E}">
        <p14:creationId xmlns:p14="http://schemas.microsoft.com/office/powerpoint/2010/main" val="93446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a:lstStyle/>
          <a:p>
            <a:pPr eaLnBrk="1" hangingPunct="1"/>
            <a:r>
              <a:rPr lang="en-US" smtClean="0"/>
              <a:t>Many entrepreneurs are also finding new opportunities in foreign markets.  </a:t>
            </a:r>
          </a:p>
          <a:p>
            <a:pPr eaLnBrk="1" hangingPunct="1"/>
            <a:endParaRPr lang="en-US" smtClean="0"/>
          </a:p>
          <a:p>
            <a:pPr eaLnBrk="1" hangingPunct="1"/>
            <a:r>
              <a:rPr lang="en-US" smtClean="0"/>
              <a:t>More people are encouraged to test their skills as entrepreneurs because the small business failure rate has declined. During the 1960s and 1970s, less than half of all new start-ups survived more than 18 months; only one in five lasted 10 years. Now, however, 44 percent can expect to survive for at least four years.</a:t>
            </a:r>
          </a:p>
        </p:txBody>
      </p:sp>
      <p:sp>
        <p:nvSpPr>
          <p:cNvPr id="4" name="Slide Number Placeholder 3"/>
          <p:cNvSpPr>
            <a:spLocks noGrp="1"/>
          </p:cNvSpPr>
          <p:nvPr>
            <p:ph type="sldNum" sz="quarter" idx="5"/>
          </p:nvPr>
        </p:nvSpPr>
        <p:spPr/>
        <p:txBody>
          <a:bodyPr/>
          <a:lstStyle/>
          <a:p>
            <a:pPr>
              <a:defRPr/>
            </a:pPr>
            <a:fld id="{1401C2FA-A2A7-4E05-9A47-38A91E47ABED}" type="slidenum">
              <a:rPr lang="en-US" smtClean="0"/>
              <a:pPr>
                <a:defRPr/>
              </a:pPr>
              <a:t>20</a:t>
            </a:fld>
            <a:endParaRPr lang="en-US" dirty="0"/>
          </a:p>
        </p:txBody>
      </p:sp>
    </p:spTree>
    <p:extLst>
      <p:ext uri="{BB962C8B-B14F-4D97-AF65-F5344CB8AC3E}">
        <p14:creationId xmlns:p14="http://schemas.microsoft.com/office/powerpoint/2010/main" val="2668081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a:lstStyle/>
          <a:p>
            <a:pPr eaLnBrk="1" hangingPunct="1"/>
            <a:r>
              <a:rPr lang="en-US" altLang="en-US" b="1" dirty="0" smtClean="0"/>
              <a:t>1 </a:t>
            </a:r>
            <a:r>
              <a:rPr lang="en-US" altLang="en-US" b="1" i="1" dirty="0" smtClean="0"/>
              <a:t>Hard work, drive, and dedication</a:t>
            </a:r>
            <a:r>
              <a:rPr lang="en-US" altLang="en-US" i="1" dirty="0" smtClean="0"/>
              <a:t>. </a:t>
            </a:r>
            <a:r>
              <a:rPr lang="en-US" altLang="en-US" dirty="0" smtClean="0"/>
              <a:t>Small-business owners must be committed to succeeding and willing to spend the time and effort to make it happen.</a:t>
            </a:r>
          </a:p>
          <a:p>
            <a:pPr eaLnBrk="1" hangingPunct="1"/>
            <a:r>
              <a:rPr lang="en-US" altLang="en-US" b="1" dirty="0" smtClean="0"/>
              <a:t>2 </a:t>
            </a:r>
            <a:r>
              <a:rPr lang="en-US" altLang="en-US" b="1" i="1" dirty="0" smtClean="0"/>
              <a:t>Market demand for the products or services being provided</a:t>
            </a:r>
            <a:r>
              <a:rPr lang="en-US" altLang="en-US" i="1" dirty="0" smtClean="0"/>
              <a:t>. </a:t>
            </a:r>
            <a:r>
              <a:rPr lang="en-US" altLang="en-US" dirty="0" smtClean="0"/>
              <a:t>Careful analysis of market conditions can help small-business owners assess </a:t>
            </a:r>
          </a:p>
          <a:p>
            <a:pPr eaLnBrk="1" hangingPunct="1"/>
            <a:r>
              <a:rPr lang="en-US" altLang="en-US" dirty="0" smtClean="0"/>
              <a:t>the probable reception of their products.</a:t>
            </a:r>
          </a:p>
          <a:p>
            <a:pPr eaLnBrk="1" hangingPunct="1"/>
            <a:r>
              <a:rPr lang="en-US" altLang="en-US" b="1" dirty="0" smtClean="0"/>
              <a:t>3 </a:t>
            </a:r>
            <a:r>
              <a:rPr lang="en-US" altLang="en-US" b="1" i="1" dirty="0" smtClean="0"/>
              <a:t>Managerial competence</a:t>
            </a:r>
            <a:r>
              <a:rPr lang="en-US" altLang="en-US" i="1" dirty="0" smtClean="0"/>
              <a:t>. </a:t>
            </a:r>
            <a:r>
              <a:rPr lang="en-US" altLang="en-US" dirty="0" smtClean="0"/>
              <a:t>Successful owners may acquire competence through training or experience or by drawing on the expertise of others.</a:t>
            </a:r>
          </a:p>
          <a:p>
            <a:pPr eaLnBrk="1" hangingPunct="1"/>
            <a:r>
              <a:rPr lang="en-US" altLang="en-US" b="1" dirty="0" smtClean="0"/>
              <a:t>4 </a:t>
            </a:r>
            <a:r>
              <a:rPr lang="en-US" altLang="en-US" b="1" i="1" dirty="0" smtClean="0"/>
              <a:t>Luck</a:t>
            </a:r>
            <a:r>
              <a:rPr lang="en-US" altLang="en-US" i="1" dirty="0" smtClean="0"/>
              <a:t>.</a:t>
            </a:r>
            <a:endParaRPr lang="en-US" altLang="en-US" dirty="0" smtClean="0"/>
          </a:p>
        </p:txBody>
      </p:sp>
      <p:sp>
        <p:nvSpPr>
          <p:cNvPr id="4" name="Slide Number Placeholder 3"/>
          <p:cNvSpPr>
            <a:spLocks noGrp="1"/>
          </p:cNvSpPr>
          <p:nvPr>
            <p:ph type="sldNum" sz="quarter" idx="5"/>
          </p:nvPr>
        </p:nvSpPr>
        <p:spPr/>
        <p:txBody>
          <a:bodyPr/>
          <a:lstStyle/>
          <a:p>
            <a:pPr>
              <a:defRPr/>
            </a:pPr>
            <a:fld id="{25D017CC-D1EE-44D8-8EFD-2664990F1E00}" type="slidenum">
              <a:rPr lang="en-US" smtClean="0"/>
              <a:pPr>
                <a:defRPr/>
              </a:pPr>
              <a:t>21</a:t>
            </a:fld>
            <a:endParaRPr lang="en-US" dirty="0"/>
          </a:p>
        </p:txBody>
      </p:sp>
    </p:spTree>
    <p:extLst>
      <p:ext uri="{BB962C8B-B14F-4D97-AF65-F5344CB8AC3E}">
        <p14:creationId xmlns:p14="http://schemas.microsoft.com/office/powerpoint/2010/main" val="2282092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29F247C-2E32-4C2E-BB64-8D9EB89D0D10}" type="slidenum">
              <a:rPr lang="en-US" smtClean="0"/>
              <a:pPr>
                <a:defRPr/>
              </a:pPr>
              <a:t>4</a:t>
            </a:fld>
            <a:endParaRPr lang="en-US" dirty="0"/>
          </a:p>
        </p:txBody>
      </p:sp>
    </p:spTree>
    <p:extLst>
      <p:ext uri="{BB962C8B-B14F-4D97-AF65-F5344CB8AC3E}">
        <p14:creationId xmlns:p14="http://schemas.microsoft.com/office/powerpoint/2010/main" val="6882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a:lstStyle/>
          <a:p>
            <a:pPr eaLnBrk="1" hangingPunct="1"/>
            <a:r>
              <a:rPr lang="en-US" altLang="en-US" b="1" dirty="0" smtClean="0"/>
              <a:t>1 </a:t>
            </a:r>
            <a:r>
              <a:rPr lang="en-US" altLang="en-US" b="1" i="1" dirty="0" smtClean="0"/>
              <a:t>Managerial incompetence or inexperience</a:t>
            </a:r>
            <a:r>
              <a:rPr lang="en-US" altLang="en-US" i="1" dirty="0" smtClean="0"/>
              <a:t>. </a:t>
            </a:r>
            <a:r>
              <a:rPr lang="en-US" altLang="en-US" dirty="0" smtClean="0"/>
              <a:t>Some entrepreneurs put too much faith in common sense, overestimate their own managerial skills, </a:t>
            </a:r>
          </a:p>
          <a:p>
            <a:pPr eaLnBrk="1" hangingPunct="1"/>
            <a:r>
              <a:rPr lang="en-US" altLang="en-US" dirty="0" smtClean="0"/>
              <a:t>or believe that hard work alone ensures success.</a:t>
            </a:r>
          </a:p>
          <a:p>
            <a:pPr eaLnBrk="1" hangingPunct="1"/>
            <a:r>
              <a:rPr lang="en-US" altLang="en-US" b="1" dirty="0" smtClean="0"/>
              <a:t>2 </a:t>
            </a:r>
            <a:r>
              <a:rPr lang="en-US" altLang="en-US" b="1" i="1" dirty="0" smtClean="0"/>
              <a:t>Neglect</a:t>
            </a:r>
            <a:r>
              <a:rPr lang="en-US" altLang="en-US" i="1" dirty="0" smtClean="0"/>
              <a:t>. </a:t>
            </a:r>
            <a:r>
              <a:rPr lang="en-US" altLang="en-US" dirty="0" smtClean="0"/>
              <a:t>Some entrepreneurs try to launch ventures in their spare time, and others devote only limited time to new businesses. </a:t>
            </a:r>
          </a:p>
          <a:p>
            <a:pPr eaLnBrk="1" hangingPunct="1"/>
            <a:r>
              <a:rPr lang="en-US" altLang="en-US" dirty="0" smtClean="0"/>
              <a:t>But starting a small business demands an overwhelming time commitment.</a:t>
            </a:r>
          </a:p>
        </p:txBody>
      </p:sp>
      <p:sp>
        <p:nvSpPr>
          <p:cNvPr id="4" name="Slide Number Placeholder 3"/>
          <p:cNvSpPr>
            <a:spLocks noGrp="1"/>
          </p:cNvSpPr>
          <p:nvPr>
            <p:ph type="sldNum" sz="quarter" idx="5"/>
          </p:nvPr>
        </p:nvSpPr>
        <p:spPr/>
        <p:txBody>
          <a:bodyPr/>
          <a:lstStyle/>
          <a:p>
            <a:pPr>
              <a:defRPr/>
            </a:pPr>
            <a:fld id="{7771F190-6206-4BAF-BD15-81FC088068D6}" type="slidenum">
              <a:rPr lang="en-US" smtClean="0"/>
              <a:pPr>
                <a:defRPr/>
              </a:pPr>
              <a:t>22</a:t>
            </a:fld>
            <a:endParaRPr lang="en-US" dirty="0"/>
          </a:p>
        </p:txBody>
      </p:sp>
    </p:spTree>
    <p:extLst>
      <p:ext uri="{BB962C8B-B14F-4D97-AF65-F5344CB8AC3E}">
        <p14:creationId xmlns:p14="http://schemas.microsoft.com/office/powerpoint/2010/main" val="4199091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a:lstStyle/>
          <a:p>
            <a:pPr eaLnBrk="1" hangingPunct="1"/>
            <a:r>
              <a:rPr lang="en-US" altLang="en-US" b="1" dirty="0" smtClean="0"/>
              <a:t>3 </a:t>
            </a:r>
            <a:r>
              <a:rPr lang="en-US" altLang="en-US" b="1" i="1" dirty="0" smtClean="0"/>
              <a:t>Weak control systems</a:t>
            </a:r>
            <a:r>
              <a:rPr lang="en-US" altLang="en-US" i="1" dirty="0" smtClean="0"/>
              <a:t>. </a:t>
            </a:r>
            <a:r>
              <a:rPr lang="en-US" altLang="en-US" dirty="0" smtClean="0"/>
              <a:t>Effective control systems keep a business on track and alert managers to potential trouble. If your control systems </a:t>
            </a:r>
          </a:p>
          <a:p>
            <a:pPr eaLnBrk="1" hangingPunct="1"/>
            <a:r>
              <a:rPr lang="en-US" altLang="en-US" dirty="0" smtClean="0"/>
              <a:t>don’t signal impending problems, you may be in serious trouble before you spot more obvious difficulties.</a:t>
            </a:r>
          </a:p>
          <a:p>
            <a:pPr eaLnBrk="1" hangingPunct="1"/>
            <a:r>
              <a:rPr lang="en-US" altLang="en-US" b="1" dirty="0" smtClean="0"/>
              <a:t>4 </a:t>
            </a:r>
            <a:r>
              <a:rPr lang="en-US" altLang="en-US" b="1" i="1" dirty="0" smtClean="0"/>
              <a:t>Insufficient capital</a:t>
            </a:r>
            <a:r>
              <a:rPr lang="en-US" altLang="en-US" i="1" dirty="0" smtClean="0"/>
              <a:t>. </a:t>
            </a:r>
            <a:r>
              <a:rPr lang="en-US" altLang="en-US" dirty="0" smtClean="0"/>
              <a:t>Some entrepreneurs are overly optimistic about how soon they’ll start earning profits. In most cases, it takes months or even years.</a:t>
            </a:r>
          </a:p>
        </p:txBody>
      </p:sp>
      <p:sp>
        <p:nvSpPr>
          <p:cNvPr id="4" name="Slide Number Placeholder 3"/>
          <p:cNvSpPr>
            <a:spLocks noGrp="1"/>
          </p:cNvSpPr>
          <p:nvPr>
            <p:ph type="sldNum" sz="quarter" idx="5"/>
          </p:nvPr>
        </p:nvSpPr>
        <p:spPr/>
        <p:txBody>
          <a:bodyPr/>
          <a:lstStyle/>
          <a:p>
            <a:pPr>
              <a:defRPr/>
            </a:pPr>
            <a:fld id="{7771F190-6206-4BAF-BD15-81FC088068D6}" type="slidenum">
              <a:rPr lang="en-US" smtClean="0"/>
              <a:pPr>
                <a:defRPr/>
              </a:pPr>
              <a:t>23</a:t>
            </a:fld>
            <a:endParaRPr lang="en-US" dirty="0"/>
          </a:p>
        </p:txBody>
      </p:sp>
    </p:spTree>
    <p:extLst>
      <p:ext uri="{BB962C8B-B14F-4D97-AF65-F5344CB8AC3E}">
        <p14:creationId xmlns:p14="http://schemas.microsoft.com/office/powerpoint/2010/main" val="2737875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a:lstStyle/>
          <a:p>
            <a:pPr eaLnBrk="1" hangingPunct="1"/>
            <a:r>
              <a:rPr lang="en-US" dirty="0" smtClean="0"/>
              <a:t>The sole proprietorship is owned and usually operated by one person. About 74 percent of all U.S. businesses are sole proprietorships; however, they account for only</a:t>
            </a:r>
            <a:r>
              <a:rPr lang="en-US" baseline="0" dirty="0" smtClean="0"/>
              <a:t> </a:t>
            </a:r>
            <a:r>
              <a:rPr lang="en-US" dirty="0" smtClean="0"/>
              <a:t>about 4 percent of total business revenues. Though usually small, they may be as large as steel mills or department stores..</a:t>
            </a:r>
          </a:p>
          <a:p>
            <a:pPr eaLnBrk="1" hangingPunct="1"/>
            <a:endParaRPr lang="en-US" altLang="en-US" dirty="0" smtClean="0"/>
          </a:p>
          <a:p>
            <a:pPr eaLnBrk="1" hangingPunct="1"/>
            <a:r>
              <a:rPr lang="en-US" dirty="0" smtClean="0"/>
              <a:t>The most common type of partnership, the general partnership</a:t>
            </a:r>
            <a:r>
              <a:rPr lang="en-US" b="1" dirty="0" smtClean="0"/>
              <a:t>, </a:t>
            </a:r>
            <a:r>
              <a:rPr lang="en-US" dirty="0" smtClean="0"/>
              <a:t>is similar to a sole proprietorship but is owned by more than one person. Partners may invest equal or unequal sums of money. In most cases, partners share the profits equally or in proportion to their investment. In certain cases, though, the distribution of profits may be based on other things.</a:t>
            </a:r>
          </a:p>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B36AD01B-29D6-4E72-BD49-AB793056B44E}" type="slidenum">
              <a:rPr lang="en-US" smtClean="0"/>
              <a:pPr>
                <a:defRPr/>
              </a:pPr>
              <a:t>24</a:t>
            </a:fld>
            <a:endParaRPr lang="en-US" dirty="0"/>
          </a:p>
        </p:txBody>
      </p:sp>
    </p:spTree>
    <p:extLst>
      <p:ext uri="{BB962C8B-B14F-4D97-AF65-F5344CB8AC3E}">
        <p14:creationId xmlns:p14="http://schemas.microsoft.com/office/powerpoint/2010/main" val="2389502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a:lstStyle/>
          <a:p>
            <a:pPr eaLnBrk="1" hangingPunct="1"/>
            <a:r>
              <a:rPr lang="en-US" altLang="en-US" dirty="0" smtClean="0"/>
              <a:t>There are about 5.8 million corporations in the United States. As you can see from Figure 3.5, they account for about 17 percent of all U.S. businesses but generate about  81 percent of all sales revenues.</a:t>
            </a:r>
          </a:p>
        </p:txBody>
      </p:sp>
      <p:sp>
        <p:nvSpPr>
          <p:cNvPr id="4" name="Slide Number Placeholder 3"/>
          <p:cNvSpPr>
            <a:spLocks noGrp="1"/>
          </p:cNvSpPr>
          <p:nvPr>
            <p:ph type="sldNum" sz="quarter" idx="5"/>
          </p:nvPr>
        </p:nvSpPr>
        <p:spPr/>
        <p:txBody>
          <a:bodyPr/>
          <a:lstStyle/>
          <a:p>
            <a:pPr>
              <a:defRPr/>
            </a:pPr>
            <a:fld id="{33BF3CBF-6D60-41A0-90E2-42CCA2096CB7}" type="slidenum">
              <a:rPr lang="en-US" smtClean="0"/>
              <a:pPr>
                <a:defRPr/>
              </a:pPr>
              <a:t>25</a:t>
            </a:fld>
            <a:endParaRPr lang="en-US" dirty="0"/>
          </a:p>
        </p:txBody>
      </p:sp>
    </p:spTree>
    <p:extLst>
      <p:ext uri="{BB962C8B-B14F-4D97-AF65-F5344CB8AC3E}">
        <p14:creationId xmlns:p14="http://schemas.microsoft.com/office/powerpoint/2010/main" val="3188817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F8EF2143-3CFB-48DF-B702-52F635B29458}" type="slidenum">
              <a:rPr lang="en-US" smtClean="0"/>
              <a:pPr>
                <a:defRPr/>
              </a:pPr>
              <a:t>26</a:t>
            </a:fld>
            <a:endParaRPr lang="en-US" dirty="0"/>
          </a:p>
        </p:txBody>
      </p:sp>
    </p:spTree>
    <p:extLst>
      <p:ext uri="{BB962C8B-B14F-4D97-AF65-F5344CB8AC3E}">
        <p14:creationId xmlns:p14="http://schemas.microsoft.com/office/powerpoint/2010/main" val="302462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a:lstStyle/>
          <a:p>
            <a:pPr eaLnBrk="1" hangingPunct="1"/>
            <a:endParaRPr lang="en-US" altLang="en-US" dirty="0" smtClean="0"/>
          </a:p>
          <a:p>
            <a:pPr eaLnBrk="1" hangingPunct="1"/>
            <a:r>
              <a:rPr lang="en-US" altLang="en-US" dirty="0" smtClean="0"/>
              <a:t>Limited partners are partners who</a:t>
            </a:r>
            <a:r>
              <a:rPr lang="en-US" altLang="en-US" baseline="0" dirty="0" smtClean="0"/>
              <a:t> can not take actives roles in operations but invest money and are liable for debts only to the extent of their investments. </a:t>
            </a:r>
          </a:p>
          <a:p>
            <a:pPr eaLnBrk="1" hangingPunct="1"/>
            <a:endParaRPr lang="en-US" altLang="en-US" baseline="0" dirty="0" smtClean="0"/>
          </a:p>
          <a:p>
            <a:pPr eaLnBrk="1" hangingPunct="1"/>
            <a:r>
              <a:rPr lang="en-US" altLang="en-US" baseline="0" dirty="0" smtClean="0"/>
              <a:t>General partners are partners who are active and run the business and are responsible for its survival and growth.</a:t>
            </a:r>
            <a:endParaRPr lang="en-US" altLang="en-US" dirty="0" smtClean="0"/>
          </a:p>
          <a:p>
            <a:pPr eaLnBrk="1" hangingPunct="1"/>
            <a:endParaRPr lang="en-US" altLang="en-US" dirty="0" smtClean="0"/>
          </a:p>
          <a:p>
            <a:pPr eaLnBrk="1" hangingPunct="1"/>
            <a:r>
              <a:rPr lang="en-US" altLang="en-US" dirty="0" smtClean="0"/>
              <a:t>Unlimited liability means that each partner may</a:t>
            </a:r>
            <a:r>
              <a:rPr lang="en-US" altLang="en-US" baseline="0" dirty="0" smtClean="0"/>
              <a:t> be liable for all business debts incurred by any of the partners.</a:t>
            </a:r>
          </a:p>
          <a:p>
            <a:pPr eaLnBrk="1" hangingPunct="1"/>
            <a:endParaRPr lang="en-US" altLang="en-US" baseline="0" dirty="0" smtClean="0"/>
          </a:p>
          <a:p>
            <a:pPr eaLnBrk="1" hangingPunct="1"/>
            <a:r>
              <a:rPr lang="en-US" altLang="en-US" baseline="0" dirty="0" smtClean="0"/>
              <a:t>Lack of continuity: when one partner dies or leaves, the original partnership dissolves.</a:t>
            </a:r>
            <a:endParaRPr lang="en-US" altLang="en-US" dirty="0" smtClean="0"/>
          </a:p>
        </p:txBody>
      </p:sp>
      <p:sp>
        <p:nvSpPr>
          <p:cNvPr id="4" name="Slide Number Placeholder 3"/>
          <p:cNvSpPr>
            <a:spLocks noGrp="1"/>
          </p:cNvSpPr>
          <p:nvPr>
            <p:ph type="sldNum" sz="quarter" idx="5"/>
          </p:nvPr>
        </p:nvSpPr>
        <p:spPr/>
        <p:txBody>
          <a:bodyPr/>
          <a:lstStyle/>
          <a:p>
            <a:pPr>
              <a:defRPr/>
            </a:pPr>
            <a:fld id="{0FB88847-489F-414C-9C66-571438EA9A9C}" type="slidenum">
              <a:rPr lang="en-US" smtClean="0"/>
              <a:pPr>
                <a:defRPr/>
              </a:pPr>
              <a:t>27</a:t>
            </a:fld>
            <a:endParaRPr lang="en-US" dirty="0"/>
          </a:p>
        </p:txBody>
      </p:sp>
    </p:spTree>
    <p:extLst>
      <p:ext uri="{BB962C8B-B14F-4D97-AF65-F5344CB8AC3E}">
        <p14:creationId xmlns:p14="http://schemas.microsoft.com/office/powerpoint/2010/main" val="2995348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a:lstStyle/>
          <a:p>
            <a:pPr eaLnBrk="1" hangingPunct="1"/>
            <a:r>
              <a:rPr lang="en-US" altLang="en-US" dirty="0" smtClean="0"/>
              <a:t>Limited liability: investor</a:t>
            </a:r>
            <a:r>
              <a:rPr lang="en-US" altLang="en-US" baseline="0" dirty="0" smtClean="0"/>
              <a:t> liability is limited to personal investment in the corporation.</a:t>
            </a:r>
          </a:p>
          <a:p>
            <a:pPr eaLnBrk="1" hangingPunct="1"/>
            <a:endParaRPr lang="en-US" altLang="en-US" baseline="0" dirty="0" smtClean="0"/>
          </a:p>
          <a:p>
            <a:pPr eaLnBrk="1" hangingPunct="1"/>
            <a:r>
              <a:rPr lang="en-US" altLang="en-US" baseline="0" dirty="0" smtClean="0"/>
              <a:t>Corporations can be taken over against the will of its management because the offer to buy shares made by the prospective buyer directly to the corporation ‘s shareholders.</a:t>
            </a:r>
          </a:p>
          <a:p>
            <a:pPr eaLnBrk="1" hangingPunct="1"/>
            <a:endParaRPr lang="en-US" altLang="en-US" baseline="0" dirty="0" smtClean="0"/>
          </a:p>
          <a:p>
            <a:pPr eaLnBrk="1" hangingPunct="1"/>
            <a:r>
              <a:rPr lang="en-US" altLang="en-US" baseline="0" dirty="0" smtClean="0"/>
              <a:t>Double taxation: first, a corporation pays income taxes on company profits, then stockholders  pay taxes on income (dividends) returned by </a:t>
            </a:r>
            <a:r>
              <a:rPr lang="en-US" altLang="en-US" baseline="0" smtClean="0"/>
              <a:t>their </a:t>
            </a:r>
            <a:r>
              <a:rPr lang="en-US" altLang="en-US" baseline="0" smtClean="0"/>
              <a:t>investment</a:t>
            </a:r>
            <a:endParaRPr lang="en-US" altLang="en-US" dirty="0" smtClean="0"/>
          </a:p>
        </p:txBody>
      </p:sp>
      <p:sp>
        <p:nvSpPr>
          <p:cNvPr id="4" name="Slide Number Placeholder 3"/>
          <p:cNvSpPr>
            <a:spLocks noGrp="1"/>
          </p:cNvSpPr>
          <p:nvPr>
            <p:ph type="sldNum" sz="quarter" idx="5"/>
          </p:nvPr>
        </p:nvSpPr>
        <p:spPr/>
        <p:txBody>
          <a:bodyPr/>
          <a:lstStyle/>
          <a:p>
            <a:pPr>
              <a:defRPr/>
            </a:pPr>
            <a:fld id="{E2124185-0CA4-4633-A80A-B092344C46F0}" type="slidenum">
              <a:rPr lang="en-US" smtClean="0"/>
              <a:pPr>
                <a:defRPr/>
              </a:pPr>
              <a:t>28</a:t>
            </a:fld>
            <a:endParaRPr lang="en-US" dirty="0"/>
          </a:p>
        </p:txBody>
      </p:sp>
    </p:spTree>
    <p:extLst>
      <p:ext uri="{BB962C8B-B14F-4D97-AF65-F5344CB8AC3E}">
        <p14:creationId xmlns:p14="http://schemas.microsoft.com/office/powerpoint/2010/main" val="383433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a:normAutofit lnSpcReduction="10000"/>
          </a:bodyPr>
          <a:lstStyle/>
          <a:p>
            <a:pPr eaLnBrk="1" hangingPunct="1"/>
            <a:r>
              <a:rPr lang="en-US" altLang="en-US" dirty="0" smtClean="0"/>
              <a:t>We can classify corporations as either </a:t>
            </a:r>
            <a:r>
              <a:rPr lang="en-US" altLang="en-US" i="1" dirty="0" smtClean="0"/>
              <a:t>public or private. </a:t>
            </a:r>
            <a:r>
              <a:rPr lang="en-US" altLang="en-US" dirty="0" smtClean="0"/>
              <a:t>But within these broad categories</a:t>
            </a:r>
            <a:r>
              <a:rPr lang="en-US" altLang="en-US" i="1" dirty="0" smtClean="0"/>
              <a:t>, </a:t>
            </a:r>
            <a:r>
              <a:rPr lang="en-US" altLang="en-US" dirty="0" smtClean="0"/>
              <a:t>we can identify several specific types of corporations, some of which are summarized in Table 3.2</a:t>
            </a:r>
          </a:p>
          <a:p>
            <a:pPr eaLnBrk="1" hangingPunct="1"/>
            <a:endParaRPr lang="en-US" dirty="0" smtClean="0"/>
          </a:p>
          <a:p>
            <a:pPr eaLnBrk="1" hangingPunct="1"/>
            <a:r>
              <a:rPr lang="en-US" dirty="0" smtClean="0"/>
              <a:t>Closely held</a:t>
            </a:r>
            <a:r>
              <a:rPr lang="en-US" baseline="0" dirty="0" smtClean="0"/>
              <a:t>: (or private)  stock is held by only few people (e.g. family, employees),  and is not available for public sale.</a:t>
            </a:r>
          </a:p>
          <a:p>
            <a:pPr eaLnBrk="1" hangingPunct="1"/>
            <a:endParaRPr lang="en-US" baseline="0" dirty="0" smtClean="0"/>
          </a:p>
          <a:p>
            <a:pPr eaLnBrk="1" hangingPunct="1"/>
            <a:r>
              <a:rPr lang="en-US" baseline="0" dirty="0" smtClean="0"/>
              <a:t>Publicly held (or public):  shares are publicly issued to investors.</a:t>
            </a:r>
          </a:p>
          <a:p>
            <a:pPr eaLnBrk="1" hangingPunct="1"/>
            <a:endParaRPr lang="en-US" baseline="0" dirty="0" smtClean="0"/>
          </a:p>
          <a:p>
            <a:pPr eaLnBrk="1" hangingPunct="1"/>
            <a:r>
              <a:rPr lang="en-US" baseline="0" dirty="0" smtClean="0"/>
              <a:t>Subchapter S (S corporation): is organized and operates like a corporation, but treated like partnerships for tax purposes.</a:t>
            </a:r>
          </a:p>
          <a:p>
            <a:pPr eaLnBrk="1" hangingPunct="1"/>
            <a:endParaRPr lang="en-US" baseline="0" dirty="0" smtClean="0"/>
          </a:p>
          <a:p>
            <a:pPr eaLnBrk="1" hangingPunct="1"/>
            <a:r>
              <a:rPr lang="en-US" baseline="0" dirty="0" smtClean="0"/>
              <a:t>Limited liability (LLC): owners are taxed like partners but also enjoy the benefits of limited liability.</a:t>
            </a:r>
          </a:p>
          <a:p>
            <a:pPr eaLnBrk="1" hangingPunct="1"/>
            <a:endParaRPr lang="en-US" baseline="0" dirty="0" smtClean="0"/>
          </a:p>
          <a:p>
            <a:pPr eaLnBrk="1" hangingPunct="1"/>
            <a:r>
              <a:rPr lang="en-US" baseline="0" dirty="0" smtClean="0"/>
              <a:t>Professional corporations: are most likely composed of doctors, lawyers, accountants, or other professionals. </a:t>
            </a:r>
          </a:p>
          <a:p>
            <a:pPr eaLnBrk="1" hangingPunct="1"/>
            <a:endParaRPr lang="en-US" baseline="0" dirty="0" smtClean="0"/>
          </a:p>
          <a:p>
            <a:pPr eaLnBrk="1" hangingPunct="1"/>
            <a:r>
              <a:rPr lang="en-US" baseline="0" dirty="0" smtClean="0"/>
              <a:t>Multinational (or transactional) corporation: stock my be traded on the exchanges of several countries, and managers are likely to be of different nationalities. </a:t>
            </a:r>
          </a:p>
          <a:p>
            <a:pPr eaLnBrk="1" hangingPunct="1"/>
            <a:endParaRPr lang="en-US" baseline="0"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8F1D586A-A100-427B-967E-416584CFAF8F}" type="slidenum">
              <a:rPr lang="en-US" smtClean="0"/>
              <a:pPr>
                <a:defRPr/>
              </a:pPr>
              <a:t>29</a:t>
            </a:fld>
            <a:endParaRPr lang="en-US" dirty="0"/>
          </a:p>
        </p:txBody>
      </p:sp>
    </p:spTree>
    <p:extLst>
      <p:ext uri="{BB962C8B-B14F-4D97-AF65-F5344CB8AC3E}">
        <p14:creationId xmlns:p14="http://schemas.microsoft.com/office/powerpoint/2010/main" val="259409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F2767F2-4AAE-4D49-93F3-0EFFBAC30F10}" type="slidenum">
              <a:rPr lang="en-US" smtClean="0"/>
              <a:pPr>
                <a:defRPr/>
              </a:pPr>
              <a:t>5</a:t>
            </a:fld>
            <a:endParaRPr lang="en-US" dirty="0"/>
          </a:p>
        </p:txBody>
      </p:sp>
    </p:spTree>
    <p:extLst>
      <p:ext uri="{BB962C8B-B14F-4D97-AF65-F5344CB8AC3E}">
        <p14:creationId xmlns:p14="http://schemas.microsoft.com/office/powerpoint/2010/main" val="51809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F2767F2-4AAE-4D49-93F3-0EFFBAC30F10}" type="slidenum">
              <a:rPr lang="en-US" smtClean="0"/>
              <a:pPr>
                <a:defRPr/>
              </a:pPr>
              <a:t>6</a:t>
            </a:fld>
            <a:endParaRPr lang="en-US" dirty="0"/>
          </a:p>
        </p:txBody>
      </p:sp>
    </p:spTree>
    <p:extLst>
      <p:ext uri="{BB962C8B-B14F-4D97-AF65-F5344CB8AC3E}">
        <p14:creationId xmlns:p14="http://schemas.microsoft.com/office/powerpoint/2010/main" val="3592045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F2767F2-4AAE-4D49-93F3-0EFFBAC30F10}" type="slidenum">
              <a:rPr lang="en-US" smtClean="0"/>
              <a:pPr>
                <a:defRPr/>
              </a:pPr>
              <a:t>7</a:t>
            </a:fld>
            <a:endParaRPr lang="en-US" dirty="0"/>
          </a:p>
        </p:txBody>
      </p:sp>
    </p:spTree>
    <p:extLst>
      <p:ext uri="{BB962C8B-B14F-4D97-AF65-F5344CB8AC3E}">
        <p14:creationId xmlns:p14="http://schemas.microsoft.com/office/powerpoint/2010/main" val="291666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a:lstStyle/>
          <a:p>
            <a:pPr eaLnBrk="1" hangingPunct="1"/>
            <a:r>
              <a:rPr lang="en-US" smtClean="0"/>
              <a:t>Figure 3.2 shows the distribution of all U.S. businesses employing fewer than 20 people across industry groups.</a:t>
            </a:r>
          </a:p>
        </p:txBody>
      </p:sp>
      <p:sp>
        <p:nvSpPr>
          <p:cNvPr id="4" name="Slide Number Placeholder 3"/>
          <p:cNvSpPr>
            <a:spLocks noGrp="1"/>
          </p:cNvSpPr>
          <p:nvPr>
            <p:ph type="sldNum" sz="quarter" idx="5"/>
          </p:nvPr>
        </p:nvSpPr>
        <p:spPr/>
        <p:txBody>
          <a:bodyPr/>
          <a:lstStyle/>
          <a:p>
            <a:pPr>
              <a:defRPr/>
            </a:pPr>
            <a:fld id="{8D2361F9-3A20-4DFD-9876-B4D6F1885DAD}" type="slidenum">
              <a:rPr lang="en-US" smtClean="0"/>
              <a:pPr>
                <a:defRPr/>
              </a:pPr>
              <a:t>8</a:t>
            </a:fld>
            <a:endParaRPr lang="en-US" dirty="0"/>
          </a:p>
        </p:txBody>
      </p:sp>
    </p:spTree>
    <p:extLst>
      <p:ext uri="{BB962C8B-B14F-4D97-AF65-F5344CB8AC3E}">
        <p14:creationId xmlns:p14="http://schemas.microsoft.com/office/powerpoint/2010/main" val="4294882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a:lstStyle/>
          <a:p>
            <a:pPr eaLnBrk="1" hangingPunct="1"/>
            <a:r>
              <a:rPr lang="en-US" smtClean="0"/>
              <a:t>People may decide to pursue entrepreneurship for a variety of different reasons. Many entrepreneurs seek to launch a new business with the goal of independence—independence from working for someone else coupled with some reasonable degree of financial security. Such entrepreneurs want to achieve a safe and secure financial future for themselves and their families but do not aspire to grow their business beyond their capacity to run it.</a:t>
            </a:r>
          </a:p>
        </p:txBody>
      </p:sp>
      <p:sp>
        <p:nvSpPr>
          <p:cNvPr id="4" name="Slide Number Placeholder 3"/>
          <p:cNvSpPr>
            <a:spLocks noGrp="1"/>
          </p:cNvSpPr>
          <p:nvPr>
            <p:ph type="sldNum" sz="quarter" idx="5"/>
          </p:nvPr>
        </p:nvSpPr>
        <p:spPr/>
        <p:txBody>
          <a:bodyPr/>
          <a:lstStyle/>
          <a:p>
            <a:pPr>
              <a:defRPr/>
            </a:pPr>
            <a:fld id="{6B42DA90-2487-41F9-BCC6-E62CA8C0F833}" type="slidenum">
              <a:rPr lang="en-US" smtClean="0"/>
              <a:pPr>
                <a:defRPr/>
              </a:pPr>
              <a:t>9</a:t>
            </a:fld>
            <a:endParaRPr lang="en-US" dirty="0"/>
          </a:p>
        </p:txBody>
      </p:sp>
    </p:spTree>
    <p:extLst>
      <p:ext uri="{BB962C8B-B14F-4D97-AF65-F5344CB8AC3E}">
        <p14:creationId xmlns:p14="http://schemas.microsoft.com/office/powerpoint/2010/main" val="2486625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a:lstStyle/>
          <a:p>
            <a:pPr eaLnBrk="1" hangingPunct="1"/>
            <a:r>
              <a:rPr lang="en-US" dirty="0" smtClean="0"/>
              <a:t>Regardless of their goals, many successful entrepreneurs share certain characteristics. Among these characteristics are resourcefulness and a concern for good, often personal, customer relations. Most of them also have a strong desire to be their own bosses.</a:t>
            </a:r>
          </a:p>
          <a:p>
            <a:pPr eaLnBrk="1" hangingPunct="1"/>
            <a:endParaRPr lang="en-US" dirty="0" smtClean="0"/>
          </a:p>
          <a:p>
            <a:pPr eaLnBrk="1" hangingPunct="1"/>
            <a:r>
              <a:rPr lang="en-US" sz="1200" b="1" i="0" kern="1200" dirty="0" smtClean="0">
                <a:solidFill>
                  <a:schemeClr val="tx1"/>
                </a:solidFill>
                <a:effectLst/>
                <a:latin typeface="+mn-lt"/>
                <a:ea typeface="+mn-ea"/>
                <a:cs typeface="Arial" charset="0"/>
              </a:rPr>
              <a:t>Resourcefulness : the </a:t>
            </a:r>
            <a:r>
              <a:rPr lang="en-US" sz="1200" b="1" i="0" u="none" strike="noStrike" kern="1200" dirty="0" smtClean="0">
                <a:solidFill>
                  <a:schemeClr val="tx1"/>
                </a:solidFill>
                <a:effectLst/>
                <a:latin typeface="+mn-lt"/>
                <a:ea typeface="+mn-ea"/>
                <a:cs typeface="Arial" charset="0"/>
                <a:hlinkClick r:id="rId3" tooltip="ability"/>
              </a:rPr>
              <a:t>ability</a:t>
            </a:r>
            <a:r>
              <a:rPr lang="en-US" sz="1200" b="1" i="0" kern="1200" dirty="0" smtClean="0">
                <a:solidFill>
                  <a:schemeClr val="tx1"/>
                </a:solidFill>
                <a:effectLst/>
                <a:latin typeface="+mn-lt"/>
                <a:ea typeface="+mn-ea"/>
                <a:cs typeface="Arial" charset="0"/>
              </a:rPr>
              <a:t> to make </a:t>
            </a:r>
            <a:r>
              <a:rPr lang="en-US" sz="1200" b="1" i="0" u="sng" kern="1200" dirty="0" smtClean="0">
                <a:solidFill>
                  <a:schemeClr val="tx1"/>
                </a:solidFill>
                <a:effectLst/>
                <a:latin typeface="+mn-lt"/>
                <a:ea typeface="+mn-ea"/>
                <a:cs typeface="Arial" charset="0"/>
                <a:hlinkClick r:id="rId4" tooltip="decisions"/>
              </a:rPr>
              <a:t>decisions</a:t>
            </a:r>
            <a:r>
              <a:rPr lang="en-US" sz="1200" b="1" i="0" kern="1200" dirty="0" smtClean="0">
                <a:solidFill>
                  <a:schemeClr val="tx1"/>
                </a:solidFill>
                <a:effectLst/>
                <a:latin typeface="+mn-lt"/>
                <a:ea typeface="+mn-ea"/>
                <a:cs typeface="Arial" charset="0"/>
              </a:rPr>
              <a:t> and </a:t>
            </a:r>
            <a:r>
              <a:rPr lang="en-US" sz="1200" b="1" i="0" u="none" strike="noStrike" kern="1200" dirty="0" smtClean="0">
                <a:solidFill>
                  <a:schemeClr val="tx1"/>
                </a:solidFill>
                <a:effectLst/>
                <a:latin typeface="+mn-lt"/>
                <a:ea typeface="+mn-ea"/>
                <a:cs typeface="Arial" charset="0"/>
                <a:hlinkClick r:id="rId5" tooltip="act"/>
              </a:rPr>
              <a:t>act</a:t>
            </a:r>
            <a:r>
              <a:rPr lang="en-US" sz="1200" b="1" i="0" kern="1200" dirty="0" smtClean="0">
                <a:solidFill>
                  <a:schemeClr val="tx1"/>
                </a:solidFill>
                <a:effectLst/>
                <a:latin typeface="+mn-lt"/>
                <a:ea typeface="+mn-ea"/>
                <a:cs typeface="Arial" charset="0"/>
              </a:rPr>
              <a:t> on </a:t>
            </a:r>
            <a:r>
              <a:rPr lang="en-US" sz="1200" b="1" i="0" u="none" strike="noStrike" kern="1200" dirty="0" smtClean="0">
                <a:solidFill>
                  <a:schemeClr val="tx1"/>
                </a:solidFill>
                <a:effectLst/>
                <a:latin typeface="+mn-lt"/>
                <a:ea typeface="+mn-ea"/>
                <a:cs typeface="Arial" charset="0"/>
                <a:hlinkClick r:id="rId6" tooltip="your"/>
              </a:rPr>
              <a:t>your</a:t>
            </a:r>
            <a:r>
              <a:rPr lang="en-US" sz="1200" b="1" i="0" kern="1200" dirty="0" smtClean="0">
                <a:solidFill>
                  <a:schemeClr val="tx1"/>
                </a:solidFill>
                <a:effectLst/>
                <a:latin typeface="+mn-lt"/>
                <a:ea typeface="+mn-ea"/>
                <a:cs typeface="Arial" charset="0"/>
              </a:rPr>
              <a:t> own.</a:t>
            </a:r>
            <a:endParaRPr lang="en-US" dirty="0" smtClean="0"/>
          </a:p>
        </p:txBody>
      </p:sp>
      <p:sp>
        <p:nvSpPr>
          <p:cNvPr id="4" name="Slide Number Placeholder 3"/>
          <p:cNvSpPr>
            <a:spLocks noGrp="1"/>
          </p:cNvSpPr>
          <p:nvPr>
            <p:ph type="sldNum" sz="quarter" idx="5"/>
          </p:nvPr>
        </p:nvSpPr>
        <p:spPr/>
        <p:txBody>
          <a:bodyPr/>
          <a:lstStyle/>
          <a:p>
            <a:pPr>
              <a:defRPr/>
            </a:pPr>
            <a:fld id="{0A689EE8-2ECF-4D24-A557-083272683400}" type="slidenum">
              <a:rPr lang="en-US" smtClean="0"/>
              <a:pPr>
                <a:defRPr/>
              </a:pPr>
              <a:t>10</a:t>
            </a:fld>
            <a:endParaRPr lang="en-US" dirty="0"/>
          </a:p>
        </p:txBody>
      </p:sp>
    </p:spTree>
    <p:extLst>
      <p:ext uri="{BB962C8B-B14F-4D97-AF65-F5344CB8AC3E}">
        <p14:creationId xmlns:p14="http://schemas.microsoft.com/office/powerpoint/2010/main" val="355492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4E87978-3FAD-4243-945C-D104FCA4866E}" type="slidenum">
              <a:rPr lang="en-US" smtClean="0"/>
              <a:pPr>
                <a:defRPr/>
              </a:pPr>
              <a:t>11</a:t>
            </a:fld>
            <a:endParaRPr lang="en-US" dirty="0"/>
          </a:p>
        </p:txBody>
      </p:sp>
    </p:spTree>
    <p:extLst>
      <p:ext uri="{BB962C8B-B14F-4D97-AF65-F5344CB8AC3E}">
        <p14:creationId xmlns:p14="http://schemas.microsoft.com/office/powerpoint/2010/main" val="266300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dirty="0"/>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3-</a:t>
            </a:r>
            <a:fld id="{DFD315F2-8D62-48B4-AF7C-E27CAA96F481}"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dirty="0"/>
          </a:p>
        </p:txBody>
      </p:sp>
      <p:pic>
        <p:nvPicPr>
          <p:cNvPr id="9"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dirty="0">
                <a:solidFill>
                  <a:srgbClr val="DA2A00"/>
                </a:solidFill>
                <a:latin typeface="HelveticaNeue-Bold" charset="0"/>
              </a:rPr>
              <a:t>#</a:t>
            </a:r>
          </a:p>
        </p:txBody>
      </p:sp>
      <p:pic>
        <p:nvPicPr>
          <p:cNvPr id="11"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2"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3-</a:t>
            </a:r>
            <a:fld id="{9D19BA67-C39C-4054-8C98-42A8E574C52B}" type="slidenum">
              <a:rPr lang="en-US" sz="1200" b="1">
                <a:solidFill>
                  <a:schemeClr val="bg1"/>
                </a:solidFill>
              </a:rPr>
              <a:pPr eaLnBrk="0" hangingPunct="0">
                <a:spcBef>
                  <a:spcPct val="50000"/>
                </a:spcBef>
              </a:pPr>
              <a:t>‹#›</a:t>
            </a:fld>
            <a:r>
              <a:rPr lang="en-US" sz="1200" b="1">
                <a:solidFill>
                  <a:schemeClr val="bg1"/>
                </a:solidFill>
              </a:rPr>
              <a:t> </a:t>
            </a: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3-</a:t>
            </a:r>
            <a:fld id="{F5B38F2F-4B6E-4274-ADB1-550E913EBDC9}" type="slidenum">
              <a:rPr lang="en-US" sz="1200" b="1">
                <a:solidFill>
                  <a:schemeClr val="bg1"/>
                </a:solidFill>
              </a:rPr>
              <a:pPr eaLnBrk="0" hangingPunct="0">
                <a:spcBef>
                  <a:spcPct val="50000"/>
                </a:spcBef>
              </a:pPr>
              <a:t>‹#›</a:t>
            </a:fld>
            <a:r>
              <a:rPr lang="en-US" sz="1200" b="1">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dirty="0"/>
          </a:p>
        </p:txBody>
      </p:sp>
      <p:pic>
        <p:nvPicPr>
          <p:cNvPr id="1032"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3-</a:t>
            </a:r>
            <a:fld id="{316F208B-B752-405B-8DB9-AAA83AA444DC}" type="slidenum">
              <a:rPr lang="en-US" sz="1200" b="1">
                <a:solidFill>
                  <a:schemeClr val="bg1"/>
                </a:solidFill>
              </a:rPr>
              <a:pPr eaLnBrk="0" hangingPunct="0">
                <a:spcBef>
                  <a:spcPct val="50000"/>
                </a:spcBef>
              </a:pPr>
              <a:t>‹#›</a:t>
            </a:fld>
            <a:r>
              <a:rPr lang="en-US" sz="1200" b="1">
                <a:solidFill>
                  <a:schemeClr val="bg1"/>
                </a:solidFill>
              </a:rPr>
              <a:t> </a:t>
            </a:r>
          </a:p>
        </p:txBody>
      </p:sp>
      <p:pic>
        <p:nvPicPr>
          <p:cNvPr id="13318"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a:ln w="9525">
            <a:noFill/>
            <a:miter lim="800000"/>
            <a:headEnd/>
            <a:tailEnd/>
          </a:ln>
        </p:spPr>
      </p:pic>
      <p:sp>
        <p:nvSpPr>
          <p:cNvPr id="9" name="Text Box 8"/>
          <p:cNvSpPr txBox="1">
            <a:spLocks noChangeArrowheads="1"/>
          </p:cNvSpPr>
          <p:nvPr userDrawn="1"/>
        </p:nvSpPr>
        <p:spPr bwMode="auto">
          <a:xfrm>
            <a:off x="21336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p:txBody>
          <a:bodyPr/>
          <a:lstStyle/>
          <a:p>
            <a:r>
              <a:rPr lang="en-US" sz="3200">
                <a:latin typeface="HelveticaNeueLTStd-Roman"/>
              </a:rPr>
              <a:t>Entrepreneurship,</a:t>
            </a:r>
            <a:br>
              <a:rPr lang="en-US" sz="3200">
                <a:latin typeface="HelveticaNeueLTStd-Roman"/>
              </a:rPr>
            </a:br>
            <a:r>
              <a:rPr lang="en-US" sz="3200">
                <a:latin typeface="HelveticaNeueLTStd-Roman"/>
              </a:rPr>
              <a:t>New Ventures, and</a:t>
            </a:r>
            <a:br>
              <a:rPr lang="en-US" sz="3200">
                <a:latin typeface="HelveticaNeueLTStd-Roman"/>
              </a:rPr>
            </a:br>
            <a:r>
              <a:rPr lang="en-US" sz="3200">
                <a:latin typeface="HelveticaNeueLTStd-Roman"/>
              </a:rPr>
              <a:t>Business Ownership</a:t>
            </a: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lstStyle/>
          <a:p>
            <a:r>
              <a:rPr lang="en-US" sz="3200" smtClean="0"/>
              <a:t>Entrepreneurial Characteristics</a:t>
            </a:r>
            <a:endParaRPr lang="en-US" sz="3200" smtClean="0">
              <a:latin typeface="Calibri" pitchFamily="34" charset="0"/>
            </a:endParaRPr>
          </a:p>
        </p:txBody>
      </p:sp>
      <p:sp>
        <p:nvSpPr>
          <p:cNvPr id="47106" name="Rectangle 3"/>
          <p:cNvSpPr>
            <a:spLocks noGrp="1"/>
          </p:cNvSpPr>
          <p:nvPr>
            <p:ph type="body" idx="4294967295"/>
          </p:nvPr>
        </p:nvSpPr>
        <p:spPr/>
        <p:txBody>
          <a:bodyPr/>
          <a:lstStyle/>
          <a:p>
            <a:pPr>
              <a:buClr>
                <a:srgbClr val="254061"/>
              </a:buClr>
            </a:pPr>
            <a:r>
              <a:rPr lang="en-US" altLang="en-US" dirty="0" smtClean="0"/>
              <a:t>Resourcefulness. </a:t>
            </a:r>
          </a:p>
          <a:p>
            <a:pPr>
              <a:buClr>
                <a:srgbClr val="254061"/>
              </a:buClr>
            </a:pPr>
            <a:r>
              <a:rPr lang="en-US" altLang="en-US" dirty="0" smtClean="0"/>
              <a:t>Concern for good, personal customer relations.</a:t>
            </a:r>
          </a:p>
          <a:p>
            <a:pPr>
              <a:buClr>
                <a:srgbClr val="254061"/>
              </a:buClr>
            </a:pPr>
            <a:r>
              <a:rPr lang="en-US" altLang="en-US" dirty="0" smtClean="0"/>
              <a:t>Strong desire to be their own bosses.</a:t>
            </a:r>
          </a:p>
          <a:p>
            <a:pPr>
              <a:buClr>
                <a:srgbClr val="254061"/>
              </a:buClr>
            </a:pPr>
            <a:r>
              <a:rPr lang="en-US" altLang="en-US" dirty="0" smtClean="0"/>
              <a:t>Deal with uncertainty and risk.</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p:txBody>
          <a:bodyPr/>
          <a:lstStyle/>
          <a:p>
            <a:r>
              <a:rPr lang="en-US" sz="3200" b="1" dirty="0" smtClean="0">
                <a:solidFill>
                  <a:srgbClr val="FF0000"/>
                </a:solidFill>
                <a:latin typeface="Calibri" pitchFamily="34" charset="0"/>
              </a:rPr>
              <a:t>Starting the Small Business</a:t>
            </a:r>
            <a:br>
              <a:rPr lang="en-US" sz="3200" b="1" dirty="0" smtClean="0">
                <a:solidFill>
                  <a:srgbClr val="FF0000"/>
                </a:solidFill>
                <a:latin typeface="Calibri" pitchFamily="34" charset="0"/>
              </a:rPr>
            </a:br>
            <a:endParaRPr lang="en-US" sz="3200" b="1" dirty="0" smtClean="0">
              <a:solidFill>
                <a:srgbClr val="FF0000"/>
              </a:solidFill>
              <a:latin typeface="Calibri" pitchFamily="34" charset="0"/>
            </a:endParaRPr>
          </a:p>
        </p:txBody>
      </p:sp>
      <p:graphicFrame>
        <p:nvGraphicFramePr>
          <p:cNvPr id="7" name="Content Placeholder 5"/>
          <p:cNvGraphicFramePr>
            <a:graphicFrameLocks/>
          </p:cNvGraphicFramePr>
          <p:nvPr/>
        </p:nvGraphicFramePr>
        <p:xfrm>
          <a:off x="457200" y="1524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en-US" sz="3200" dirty="0" smtClean="0"/>
              <a:t>Buying an existing business</a:t>
            </a:r>
            <a:endParaRPr lang="en-US" sz="3200" dirty="0" smtClean="0">
              <a:latin typeface="Calibri" pitchFamily="34" charset="0"/>
            </a:endParaRPr>
          </a:p>
        </p:txBody>
      </p:sp>
      <p:sp>
        <p:nvSpPr>
          <p:cNvPr id="59394" name="Rectangle 3"/>
          <p:cNvSpPr>
            <a:spLocks noGrp="1"/>
          </p:cNvSpPr>
          <p:nvPr>
            <p:ph type="body" idx="4294967295"/>
          </p:nvPr>
        </p:nvSpPr>
        <p:spPr>
          <a:xfrm>
            <a:off x="457200" y="1570037"/>
            <a:ext cx="8229600" cy="4297363"/>
          </a:xfrm>
        </p:spPr>
        <p:txBody>
          <a:bodyPr/>
          <a:lstStyle/>
          <a:p>
            <a:pPr lvl="1"/>
            <a:r>
              <a:rPr lang="en-US" dirty="0" smtClean="0"/>
              <a:t>Many experts recommend buying an existing business as it – if successful- has already proven its ability to attract customers and generate profits and has established relationships with stakeholders.</a:t>
            </a:r>
          </a:p>
          <a:p>
            <a:pPr marL="457200" lvl="1" indent="0">
              <a:buNone/>
            </a:pPr>
            <a:endParaRPr lang="en-US" dirty="0" smtClean="0"/>
          </a:p>
        </p:txBody>
      </p:sp>
    </p:spTree>
    <p:extLst>
      <p:ext uri="{BB962C8B-B14F-4D97-AF65-F5344CB8AC3E}">
        <p14:creationId xmlns:p14="http://schemas.microsoft.com/office/powerpoint/2010/main" val="2342454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en-US" sz="3200" dirty="0"/>
              <a:t>Franchising</a:t>
            </a:r>
            <a:endParaRPr lang="en-US" sz="3200" dirty="0" smtClean="0">
              <a:latin typeface="Calibri" pitchFamily="34" charset="0"/>
            </a:endParaRPr>
          </a:p>
        </p:txBody>
      </p:sp>
      <p:sp>
        <p:nvSpPr>
          <p:cNvPr id="59394" name="Rectangle 3"/>
          <p:cNvSpPr>
            <a:spLocks noGrp="1"/>
          </p:cNvSpPr>
          <p:nvPr>
            <p:ph type="body" idx="4294967295"/>
          </p:nvPr>
        </p:nvSpPr>
        <p:spPr>
          <a:xfrm>
            <a:off x="457200" y="1447800"/>
            <a:ext cx="8229600" cy="4525963"/>
          </a:xfrm>
        </p:spPr>
        <p:txBody>
          <a:bodyPr/>
          <a:lstStyle/>
          <a:p>
            <a:pPr lvl="1"/>
            <a:r>
              <a:rPr lang="en-US" dirty="0" smtClean="0"/>
              <a:t>arrangement in which a buyer (franchisee) purchases the right to sell the good or service of the seller (franchiser).</a:t>
            </a:r>
          </a:p>
          <a:p>
            <a:pPr lvl="1"/>
            <a:r>
              <a:rPr lang="en-US" dirty="0"/>
              <a:t>Most McDonald’s, Subway, 7 Eleven, RE/Max, Ramada, and Dunkin’ Donuts outlets are franchises operating under licenses issued by parent companies to local </a:t>
            </a:r>
            <a:r>
              <a:rPr lang="en-US" dirty="0" smtClean="0"/>
              <a:t>owners.</a:t>
            </a:r>
          </a:p>
          <a:p>
            <a:pPr lvl="1"/>
            <a:r>
              <a:rPr lang="en-US" dirty="0" smtClean="0"/>
              <a:t>A </a:t>
            </a:r>
            <a:r>
              <a:rPr lang="en-US" dirty="0"/>
              <a:t>franchise agreement involves two parties, a franchisee (the local owner) and a franchiser (the parent company).</a:t>
            </a:r>
          </a:p>
          <a:p>
            <a:pPr lvl="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r>
              <a:rPr lang="en-US" sz="3200" dirty="0" smtClean="0"/>
              <a:t>Franchising</a:t>
            </a:r>
            <a:endParaRPr lang="en-US" sz="3200" dirty="0" smtClean="0">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Advantages</a:t>
            </a:r>
          </a:p>
          <a:p>
            <a:pPr lvl="1">
              <a:defRPr/>
            </a:pPr>
            <a:r>
              <a:rPr lang="en-US" dirty="0">
                <a:latin typeface="+mn-lt"/>
              </a:rPr>
              <a:t>Proven business opportunity </a:t>
            </a:r>
          </a:p>
          <a:p>
            <a:pPr lvl="1">
              <a:defRPr/>
            </a:pPr>
            <a:r>
              <a:rPr lang="en-US" dirty="0">
                <a:latin typeface="+mn-lt"/>
              </a:rPr>
              <a:t>Access to management expertise</a:t>
            </a:r>
          </a:p>
          <a:p>
            <a:pPr>
              <a:defRPr/>
            </a:pPr>
            <a:r>
              <a:rPr lang="en-US" b="1" dirty="0">
                <a:latin typeface="+mn-lt"/>
              </a:rPr>
              <a:t>Disadvantages</a:t>
            </a:r>
          </a:p>
          <a:p>
            <a:pPr lvl="1">
              <a:defRPr/>
            </a:pPr>
            <a:r>
              <a:rPr lang="en-US" dirty="0">
                <a:latin typeface="+mn-lt"/>
              </a:rPr>
              <a:t>Start-up costs </a:t>
            </a:r>
          </a:p>
          <a:p>
            <a:pPr lvl="1">
              <a:defRPr/>
            </a:pPr>
            <a:r>
              <a:rPr lang="en-US" dirty="0">
                <a:latin typeface="+mn-lt"/>
              </a:rPr>
              <a:t>Ongoing </a:t>
            </a:r>
            <a:r>
              <a:rPr lang="en-US" dirty="0" smtClean="0">
                <a:latin typeface="+mn-lt"/>
              </a:rPr>
              <a:t>payments ( a percent of sales to parent corporations ).</a:t>
            </a:r>
            <a:endParaRPr lang="en-US" dirty="0">
              <a:latin typeface="+mn-lt"/>
            </a:endParaRPr>
          </a:p>
          <a:p>
            <a:pPr lvl="1">
              <a:defRPr/>
            </a:pPr>
            <a:r>
              <a:rPr lang="en-US" dirty="0">
                <a:latin typeface="+mn-lt"/>
              </a:rPr>
              <a:t>Management rules and restrictions</a:t>
            </a:r>
          </a:p>
          <a:p>
            <a:pPr marL="0" indent="0">
              <a:buFont typeface="Arial" charset="0"/>
              <a:buNone/>
              <a:defRPr/>
            </a:pPr>
            <a:endParaRPr lang="en-US"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lstStyle/>
          <a:p>
            <a:r>
              <a:rPr lang="en-US" sz="3200" smtClean="0"/>
              <a:t>Starting from Scratch</a:t>
            </a:r>
            <a:endParaRPr lang="en-US" sz="3200" smtClean="0">
              <a:latin typeface="Calibri" pitchFamily="34" charset="0"/>
            </a:endParaRPr>
          </a:p>
        </p:txBody>
      </p:sp>
      <p:sp>
        <p:nvSpPr>
          <p:cNvPr id="63490" name="Rectangle 3"/>
          <p:cNvSpPr>
            <a:spLocks noGrp="1"/>
          </p:cNvSpPr>
          <p:nvPr>
            <p:ph type="body" idx="4294967295"/>
          </p:nvPr>
        </p:nvSpPr>
        <p:spPr>
          <a:xfrm>
            <a:off x="457200" y="1371600"/>
            <a:ext cx="8229600" cy="4525963"/>
          </a:xfrm>
        </p:spPr>
        <p:txBody>
          <a:bodyPr/>
          <a:lstStyle/>
          <a:p>
            <a:r>
              <a:rPr lang="en-US" sz="2800" dirty="0" smtClean="0"/>
              <a:t>Who and where are my customers?</a:t>
            </a:r>
          </a:p>
          <a:p>
            <a:r>
              <a:rPr lang="en-US" sz="2800" dirty="0" smtClean="0"/>
              <a:t>How much will those customers pay for my product?</a:t>
            </a:r>
          </a:p>
          <a:p>
            <a:r>
              <a:rPr lang="en-US" sz="2800" dirty="0" smtClean="0"/>
              <a:t>How much of my product can I expect to sell?</a:t>
            </a:r>
          </a:p>
          <a:p>
            <a:r>
              <a:rPr lang="en-US" sz="2800" dirty="0" smtClean="0"/>
              <a:t>Who are my competitors?</a:t>
            </a:r>
          </a:p>
          <a:p>
            <a:r>
              <a:rPr lang="en-US" sz="2800" dirty="0" smtClean="0"/>
              <a:t>Why will customers buy my product rather than the product of my competitors?</a:t>
            </a:r>
          </a:p>
          <a:p>
            <a:r>
              <a:rPr lang="en-US" sz="2800" dirty="0"/>
              <a:t>Dell, Wal-Mart, Southwest airlines, and Microsoft are among today’ most successful businesses that were started from scratch by entrepreneurs.</a:t>
            </a:r>
          </a:p>
          <a:p>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lstStyle/>
          <a:p>
            <a:r>
              <a:rPr lang="en-US" sz="3200" b="1" dirty="0" smtClean="0">
                <a:solidFill>
                  <a:srgbClr val="FF0000"/>
                </a:solidFill>
              </a:rPr>
              <a:t>Financing a Small Business</a:t>
            </a:r>
            <a:endParaRPr lang="en-US" sz="3200" b="1" dirty="0" smtClean="0">
              <a:solidFill>
                <a:srgbClr val="FF0000"/>
              </a:solidFill>
              <a:latin typeface="Calibri" pitchFamily="34" charset="0"/>
            </a:endParaRPr>
          </a:p>
        </p:txBody>
      </p:sp>
      <p:sp>
        <p:nvSpPr>
          <p:cNvPr id="65538" name="Rectangle 3"/>
          <p:cNvSpPr>
            <a:spLocks noGrp="1"/>
          </p:cNvSpPr>
          <p:nvPr>
            <p:ph type="body" idx="4294967295"/>
          </p:nvPr>
        </p:nvSpPr>
        <p:spPr/>
        <p:txBody>
          <a:bodyPr/>
          <a:lstStyle/>
          <a:p>
            <a:pPr>
              <a:buClr>
                <a:srgbClr val="254061"/>
              </a:buClr>
            </a:pPr>
            <a:r>
              <a:rPr lang="en-US" altLang="en-US" sz="2800" dirty="0" smtClean="0"/>
              <a:t>Personal resources</a:t>
            </a:r>
          </a:p>
          <a:p>
            <a:pPr>
              <a:buClr>
                <a:srgbClr val="254061"/>
              </a:buClr>
            </a:pPr>
            <a:r>
              <a:rPr lang="en-US" altLang="en-US" sz="2800" dirty="0" smtClean="0"/>
              <a:t>Loans from family and friends</a:t>
            </a:r>
          </a:p>
          <a:p>
            <a:pPr>
              <a:buClr>
                <a:srgbClr val="254061"/>
              </a:buClr>
            </a:pPr>
            <a:r>
              <a:rPr lang="en-US" altLang="en-US" sz="2800" dirty="0" smtClean="0"/>
              <a:t>Bank loans</a:t>
            </a:r>
          </a:p>
          <a:p>
            <a:pPr>
              <a:buClr>
                <a:srgbClr val="254061"/>
              </a:buClr>
            </a:pPr>
            <a:r>
              <a:rPr lang="en-US" altLang="en-US" sz="2800" dirty="0" smtClean="0"/>
              <a:t>Venture capital </a:t>
            </a:r>
            <a:r>
              <a:rPr lang="en-US" altLang="en-US" sz="2800" dirty="0" smtClean="0"/>
              <a:t>companies (</a:t>
            </a:r>
            <a:r>
              <a:rPr lang="en-US" altLang="en-US" sz="2800" dirty="0" smtClean="0"/>
              <a:t>invest)</a:t>
            </a:r>
            <a:endParaRPr lang="en-US" altLang="en-US" sz="2800" dirty="0" smtClean="0"/>
          </a:p>
          <a:p>
            <a:pPr>
              <a:buClr>
                <a:srgbClr val="254061"/>
              </a:buClr>
            </a:pPr>
            <a:r>
              <a:rPr lang="en-US" altLang="en-US" sz="2800" dirty="0" smtClean="0"/>
              <a:t>Small-Business Investment Companies </a:t>
            </a:r>
            <a:r>
              <a:rPr lang="en-US" altLang="en-US" sz="2800" dirty="0" smtClean="0"/>
              <a:t>(invest)</a:t>
            </a:r>
            <a:endParaRPr lang="en-US" altLang="en-US" sz="2800" dirty="0" smtClean="0"/>
          </a:p>
          <a:p>
            <a:pPr>
              <a:buClr>
                <a:srgbClr val="254061"/>
              </a:buClr>
            </a:pPr>
            <a:r>
              <a:rPr lang="en-US" altLang="en-US" sz="2800" dirty="0" smtClean="0"/>
              <a:t>Minority Enterprise Small-Business Investment Companies </a:t>
            </a:r>
            <a:r>
              <a:rPr lang="en-US" altLang="en-US" sz="2800" dirty="0" smtClean="0"/>
              <a:t>(invest) </a:t>
            </a:r>
            <a:endParaRPr lang="en-US" altLang="en-US" sz="2800" dirty="0" smtClean="0"/>
          </a:p>
          <a:p>
            <a:pPr>
              <a:buClr>
                <a:srgbClr val="254061"/>
              </a:buClr>
            </a:pPr>
            <a:r>
              <a:rPr lang="en-US" altLang="en-US" sz="2800" dirty="0" smtClean="0"/>
              <a:t>others</a:t>
            </a:r>
          </a:p>
          <a:p>
            <a:pPr>
              <a:buClr>
                <a:srgbClr val="254061"/>
              </a:buClr>
            </a:pPr>
            <a:endParaRPr lang="en-US" altLang="en-US" sz="2800" dirty="0" smtClean="0"/>
          </a:p>
          <a:p>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p:txBody>
          <a:bodyPr/>
          <a:lstStyle/>
          <a:p>
            <a:r>
              <a:rPr lang="en-US" sz="3200" b="1" dirty="0" smtClean="0">
                <a:solidFill>
                  <a:srgbClr val="FF0000"/>
                </a:solidFill>
              </a:rPr>
              <a:t>Trends in Small-Business Start-Ups</a:t>
            </a:r>
            <a:endParaRPr lang="en-US" sz="3200" b="1" dirty="0" smtClean="0">
              <a:solidFill>
                <a:srgbClr val="FF0000"/>
              </a:solidFill>
              <a:latin typeface="Calibri" pitchFamily="34" charset="0"/>
            </a:endParaRPr>
          </a:p>
        </p:txBody>
      </p:sp>
      <p:sp>
        <p:nvSpPr>
          <p:cNvPr id="69634" name="Rectangle 3"/>
          <p:cNvSpPr>
            <a:spLocks noGrp="1"/>
          </p:cNvSpPr>
          <p:nvPr>
            <p:ph type="body" idx="4294967295"/>
          </p:nvPr>
        </p:nvSpPr>
        <p:spPr>
          <a:xfrm>
            <a:off x="457200" y="1417637"/>
            <a:ext cx="8229600" cy="4830763"/>
          </a:xfrm>
        </p:spPr>
        <p:txBody>
          <a:bodyPr/>
          <a:lstStyle/>
          <a:p>
            <a:pPr>
              <a:buClr>
                <a:srgbClr val="254061"/>
              </a:buClr>
            </a:pPr>
            <a:r>
              <a:rPr lang="en-US" altLang="en-US" sz="2800" b="1" dirty="0" smtClean="0"/>
              <a:t>Emergence of E-Commerce </a:t>
            </a:r>
          </a:p>
          <a:p>
            <a:pPr lvl="1">
              <a:buClr>
                <a:srgbClr val="254061"/>
              </a:buClr>
            </a:pPr>
            <a:r>
              <a:rPr lang="en-US" altLang="en-US" sz="2400" dirty="0" smtClean="0"/>
              <a:t>The Internet provides fundamentally new ways of doing </a:t>
            </a:r>
            <a:r>
              <a:rPr lang="en-US" altLang="en-US" sz="2400" dirty="0" smtClean="0"/>
              <a:t>business.</a:t>
            </a:r>
            <a:endParaRPr lang="en-US" altLang="en-US" sz="2400" dirty="0" smtClean="0"/>
          </a:p>
          <a:p>
            <a:pPr>
              <a:buClr>
                <a:srgbClr val="254061"/>
              </a:buClr>
            </a:pPr>
            <a:r>
              <a:rPr lang="en-US" altLang="en-US" sz="2800" b="1" dirty="0" smtClean="0"/>
              <a:t>Crossovers from Big Business </a:t>
            </a:r>
          </a:p>
          <a:p>
            <a:pPr lvl="1">
              <a:buClr>
                <a:srgbClr val="254061"/>
              </a:buClr>
            </a:pPr>
            <a:r>
              <a:rPr lang="en-US" altLang="en-US" sz="2400" dirty="0" smtClean="0"/>
              <a:t>More businesses are being started by people who have opted to leave big corporations and put their experience to work for </a:t>
            </a:r>
            <a:r>
              <a:rPr lang="en-US" altLang="en-US" sz="2400" dirty="0" smtClean="0"/>
              <a:t>themselves.</a:t>
            </a:r>
            <a:endParaRPr lang="en-US" altLang="en-US" sz="2400" dirty="0" smtClean="0"/>
          </a:p>
          <a:p>
            <a:pPr>
              <a:buClr>
                <a:srgbClr val="254061"/>
              </a:buClr>
            </a:pPr>
            <a:r>
              <a:rPr lang="en-US" altLang="en-US" sz="2800" b="1" dirty="0" smtClean="0"/>
              <a:t>Opportunities for Minorities and Women</a:t>
            </a:r>
          </a:p>
          <a:p>
            <a:pPr lvl="1">
              <a:buClr>
                <a:srgbClr val="254061"/>
              </a:buClr>
            </a:pPr>
            <a:r>
              <a:rPr lang="en-US" altLang="en-US" sz="2400" dirty="0" smtClean="0"/>
              <a:t>More small businesses are also being started by minorities and women.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idx="4294967295"/>
          </p:nvPr>
        </p:nvSpPr>
        <p:spPr/>
        <p:txBody>
          <a:bodyPr/>
          <a:lstStyle/>
          <a:p>
            <a:r>
              <a:rPr lang="en-US" sz="3200" smtClean="0">
                <a:latin typeface="Calibri" pitchFamily="34" charset="0"/>
              </a:rPr>
              <a:t>Emergence of E-commerce</a:t>
            </a:r>
          </a:p>
        </p:txBody>
      </p:sp>
      <p:pic>
        <p:nvPicPr>
          <p:cNvPr id="71682" name="Picture 2"/>
          <p:cNvPicPr>
            <a:picLocks noChangeAspect="1" noChangeArrowheads="1"/>
          </p:cNvPicPr>
          <p:nvPr/>
        </p:nvPicPr>
        <p:blipFill>
          <a:blip r:embed="rId3"/>
          <a:srcRect/>
          <a:stretch>
            <a:fillRect/>
          </a:stretch>
        </p:blipFill>
        <p:spPr bwMode="auto">
          <a:xfrm>
            <a:off x="838200" y="1295400"/>
            <a:ext cx="7391400" cy="4556125"/>
          </a:xfrm>
          <a:prstGeom prst="rect">
            <a:avLst/>
          </a:prstGeom>
          <a:noFill/>
          <a:ln w="9525">
            <a:noFill/>
            <a:miter lim="800000"/>
            <a:headEnd/>
            <a:tailEnd/>
          </a:ln>
        </p:spPr>
      </p:pic>
      <p:pic>
        <p:nvPicPr>
          <p:cNvPr id="71683" name="Picture 2"/>
          <p:cNvPicPr>
            <a:picLocks noChangeAspect="1" noChangeArrowheads="1"/>
          </p:cNvPicPr>
          <p:nvPr/>
        </p:nvPicPr>
        <p:blipFill>
          <a:blip r:embed="rId4"/>
          <a:srcRect/>
          <a:stretch>
            <a:fillRect/>
          </a:stretch>
        </p:blipFill>
        <p:spPr bwMode="auto">
          <a:xfrm>
            <a:off x="4657725" y="5972175"/>
            <a:ext cx="4181475" cy="27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a:xfrm>
            <a:off x="457200" y="-76200"/>
            <a:ext cx="8229600" cy="1143000"/>
          </a:xfrm>
        </p:spPr>
        <p:txBody>
          <a:bodyPr/>
          <a:lstStyle/>
          <a:p>
            <a:r>
              <a:rPr lang="en-US" sz="3200" smtClean="0"/>
              <a:t>Reasons Women</a:t>
            </a:r>
            <a:br>
              <a:rPr lang="en-US" sz="3200" smtClean="0"/>
            </a:br>
            <a:r>
              <a:rPr lang="en-US" sz="3200" smtClean="0"/>
              <a:t>Give for Starting Businesses</a:t>
            </a:r>
            <a:endParaRPr lang="en-US" sz="3200" smtClean="0">
              <a:latin typeface="Calibri" pitchFamily="34" charset="0"/>
            </a:endParaRPr>
          </a:p>
        </p:txBody>
      </p:sp>
      <p:pic>
        <p:nvPicPr>
          <p:cNvPr id="73730" name="Picture 2"/>
          <p:cNvPicPr>
            <a:picLocks noChangeAspect="1" noChangeArrowheads="1"/>
          </p:cNvPicPr>
          <p:nvPr/>
        </p:nvPicPr>
        <p:blipFill>
          <a:blip r:embed="rId3"/>
          <a:srcRect/>
          <a:stretch>
            <a:fillRect/>
          </a:stretch>
        </p:blipFill>
        <p:spPr bwMode="auto">
          <a:xfrm>
            <a:off x="914400" y="1219200"/>
            <a:ext cx="6824663" cy="4535488"/>
          </a:xfrm>
          <a:prstGeom prst="rect">
            <a:avLst/>
          </a:prstGeom>
          <a:noFill/>
          <a:ln w="9525">
            <a:noFill/>
            <a:miter lim="800000"/>
            <a:headEnd/>
            <a:tailEnd/>
          </a:ln>
        </p:spPr>
      </p:pic>
      <p:pic>
        <p:nvPicPr>
          <p:cNvPr id="73731" name="Picture 3"/>
          <p:cNvPicPr>
            <a:picLocks noChangeAspect="1" noChangeArrowheads="1"/>
          </p:cNvPicPr>
          <p:nvPr/>
        </p:nvPicPr>
        <p:blipFill>
          <a:blip r:embed="rId4"/>
          <a:srcRect/>
          <a:stretch>
            <a:fillRect/>
          </a:stretch>
        </p:blipFill>
        <p:spPr bwMode="auto">
          <a:xfrm>
            <a:off x="1781175" y="5695950"/>
            <a:ext cx="5581650"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1"/>
          <p:cNvSpPr>
            <a:spLocks noGrp="1"/>
          </p:cNvSpPr>
          <p:nvPr>
            <p:ph type="body" idx="1"/>
          </p:nvPr>
        </p:nvSpPr>
        <p:spPr>
          <a:xfrm>
            <a:off x="914400" y="1219200"/>
            <a:ext cx="7696200" cy="4724400"/>
          </a:xfrm>
        </p:spPr>
        <p:txBody>
          <a:bodyPr/>
          <a:lstStyle/>
          <a:p>
            <a:pPr marL="514350" indent="-514350">
              <a:buFont typeface="Calibri" pitchFamily="34" charset="0"/>
              <a:buAutoNum type="arabicPeriod"/>
            </a:pPr>
            <a:r>
              <a:rPr lang="en-US" sz="2300" b="1" dirty="0" smtClean="0"/>
              <a:t>Define</a:t>
            </a:r>
            <a:r>
              <a:rPr lang="en-US" sz="2300" dirty="0" smtClean="0"/>
              <a:t> small business, discuss its </a:t>
            </a:r>
            <a:r>
              <a:rPr lang="en-US" sz="2300" dirty="0" smtClean="0"/>
              <a:t>importance, </a:t>
            </a:r>
            <a:r>
              <a:rPr lang="en-US" sz="2300" dirty="0" smtClean="0"/>
              <a:t>and explain popular areas of small business.</a:t>
            </a:r>
          </a:p>
          <a:p>
            <a:pPr marL="514350" indent="-514350">
              <a:buFont typeface="Calibri" pitchFamily="34" charset="0"/>
              <a:buAutoNum type="arabicPeriod"/>
            </a:pPr>
            <a:r>
              <a:rPr lang="en-US" sz="2300" b="1" dirty="0" smtClean="0"/>
              <a:t>Explain</a:t>
            </a:r>
            <a:r>
              <a:rPr lang="en-US" sz="2300" dirty="0" smtClean="0"/>
              <a:t> entrepreneurship and describe some key characteristics of entrepreneurial </a:t>
            </a:r>
            <a:r>
              <a:rPr lang="en-US" sz="2300" dirty="0" smtClean="0"/>
              <a:t>personalities</a:t>
            </a:r>
          </a:p>
          <a:p>
            <a:pPr marL="514350" indent="-514350">
              <a:buFont typeface="Calibri" pitchFamily="34" charset="0"/>
              <a:buAutoNum type="arabicPeriod"/>
            </a:pPr>
            <a:r>
              <a:rPr lang="en-US" sz="2300" b="1" dirty="0" smtClean="0"/>
              <a:t>Describe</a:t>
            </a:r>
            <a:r>
              <a:rPr lang="en-US" sz="2300" dirty="0" smtClean="0"/>
              <a:t> the </a:t>
            </a:r>
            <a:r>
              <a:rPr lang="en-US" sz="2300" dirty="0" smtClean="0"/>
              <a:t>start-up decisions made by small businesses and identify sources of financial aid available to such enterprises</a:t>
            </a:r>
            <a:r>
              <a:rPr lang="en-US" sz="2300" dirty="0" smtClean="0"/>
              <a:t>.</a:t>
            </a:r>
          </a:p>
          <a:p>
            <a:pPr marL="514350" indent="-514350">
              <a:buFont typeface="Calibri" pitchFamily="34" charset="0"/>
              <a:buAutoNum type="arabicPeriod" startAt="4"/>
            </a:pPr>
            <a:r>
              <a:rPr lang="en-US" sz="2300" b="1" dirty="0"/>
              <a:t>Discuss</a:t>
            </a:r>
            <a:r>
              <a:rPr lang="en-US" sz="2300" dirty="0"/>
              <a:t> the trends in small business start-ups and identify the main reasons for success and failure among small businesses.</a:t>
            </a:r>
          </a:p>
          <a:p>
            <a:pPr marL="514350" indent="-514350">
              <a:buFont typeface="Calibri" pitchFamily="34" charset="0"/>
              <a:buAutoNum type="arabicPeriod" startAt="4"/>
            </a:pPr>
            <a:r>
              <a:rPr lang="en-US" sz="2300" b="1" dirty="0"/>
              <a:t>Explain</a:t>
            </a:r>
            <a:r>
              <a:rPr lang="en-US" sz="2300" dirty="0"/>
              <a:t> sole proprietorships, partnerships, and Corporations and discuss the advantages and disadvantages of each.</a:t>
            </a:r>
          </a:p>
          <a:p>
            <a:pPr marL="514350" indent="-514350">
              <a:buFont typeface="Calibri" pitchFamily="34" charset="0"/>
              <a:buAutoNum type="arabicPeriod"/>
            </a:pPr>
            <a:endParaRPr lang="en-US" sz="23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idx="4294967295"/>
          </p:nvPr>
        </p:nvSpPr>
        <p:spPr/>
        <p:txBody>
          <a:bodyPr/>
          <a:lstStyle/>
          <a:p>
            <a:r>
              <a:rPr lang="en-US" sz="3200" dirty="0" smtClean="0"/>
              <a:t>Trends in Small-Business Start-Ups </a:t>
            </a:r>
            <a:endParaRPr lang="en-US" sz="3200" dirty="0" smtClean="0">
              <a:latin typeface="Calibri" pitchFamily="34" charset="0"/>
            </a:endParaRPr>
          </a:p>
        </p:txBody>
      </p:sp>
      <p:sp>
        <p:nvSpPr>
          <p:cNvPr id="75778" name="Rectangle 3"/>
          <p:cNvSpPr>
            <a:spLocks noGrp="1"/>
          </p:cNvSpPr>
          <p:nvPr>
            <p:ph type="body" idx="4294967295"/>
          </p:nvPr>
        </p:nvSpPr>
        <p:spPr>
          <a:xfrm>
            <a:off x="609600" y="1524000"/>
            <a:ext cx="8229600" cy="3962400"/>
          </a:xfrm>
        </p:spPr>
        <p:txBody>
          <a:bodyPr/>
          <a:lstStyle/>
          <a:p>
            <a:pPr>
              <a:buClr>
                <a:srgbClr val="254061"/>
              </a:buClr>
            </a:pPr>
            <a:r>
              <a:rPr lang="en-US" altLang="en-US" b="1" dirty="0" smtClean="0"/>
              <a:t>Global Opportunities</a:t>
            </a:r>
          </a:p>
          <a:p>
            <a:pPr lvl="1">
              <a:buClr>
                <a:srgbClr val="254061"/>
              </a:buClr>
            </a:pPr>
            <a:r>
              <a:rPr lang="en-US" altLang="en-US" dirty="0" smtClean="0"/>
              <a:t>Many entrepreneurs are also finding new opportunities in foreign markets</a:t>
            </a:r>
          </a:p>
          <a:p>
            <a:pPr>
              <a:buClr>
                <a:srgbClr val="254061"/>
              </a:buClr>
            </a:pPr>
            <a:endParaRPr lang="en-US" altLang="en-US" b="1" dirty="0" smtClean="0"/>
          </a:p>
          <a:p>
            <a:pPr>
              <a:buClr>
                <a:srgbClr val="254061"/>
              </a:buClr>
            </a:pPr>
            <a:r>
              <a:rPr lang="en-US" altLang="en-US" b="1" dirty="0" smtClean="0"/>
              <a:t>Better Survival Rates</a:t>
            </a:r>
          </a:p>
          <a:p>
            <a:pPr lvl="1">
              <a:buClr>
                <a:srgbClr val="254061"/>
              </a:buClr>
            </a:pPr>
            <a:r>
              <a:rPr lang="en-US" altLang="en-US" dirty="0" smtClean="0"/>
              <a:t>Today, 44 percent of new start-ups can expect to survive for at least four years. Small business failure rate has declined.</a:t>
            </a:r>
          </a:p>
          <a:p>
            <a:pPr>
              <a:buClr>
                <a:srgbClr val="254061"/>
              </a:buClr>
            </a:pPr>
            <a:endParaRPr lang="en-US" alt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idx="4294967295"/>
          </p:nvPr>
        </p:nvSpPr>
        <p:spPr/>
        <p:txBody>
          <a:bodyPr/>
          <a:lstStyle/>
          <a:p>
            <a:r>
              <a:rPr lang="en-US" sz="3200" b="1" dirty="0" smtClean="0">
                <a:solidFill>
                  <a:srgbClr val="FF0000"/>
                </a:solidFill>
              </a:rPr>
              <a:t>Reasons of </a:t>
            </a:r>
            <a:r>
              <a:rPr lang="en-US" sz="3200" b="1" dirty="0" smtClean="0">
                <a:solidFill>
                  <a:srgbClr val="00B050"/>
                </a:solidFill>
              </a:rPr>
              <a:t>Success </a:t>
            </a:r>
            <a:r>
              <a:rPr lang="en-US" sz="3200" b="1" dirty="0" smtClean="0">
                <a:solidFill>
                  <a:srgbClr val="FF0000"/>
                </a:solidFill>
              </a:rPr>
              <a:t>of small businesses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524000"/>
            <a:ext cx="8229600" cy="4525963"/>
          </a:xfrm>
        </p:spPr>
        <p:txBody>
          <a:bodyPr/>
          <a:lstStyle/>
          <a:p>
            <a:pPr eaLnBrk="1" hangingPunct="1"/>
            <a:r>
              <a:rPr lang="en-US" altLang="en-US" sz="2600" b="1" dirty="0" smtClean="0"/>
              <a:t>1. </a:t>
            </a:r>
            <a:r>
              <a:rPr lang="en-US" altLang="en-US" sz="2600" b="1" i="1" dirty="0"/>
              <a:t>Hard work, drive, and </a:t>
            </a:r>
            <a:r>
              <a:rPr lang="en-US" altLang="en-US" sz="2600" b="1" i="1" dirty="0" smtClean="0"/>
              <a:t>dedication</a:t>
            </a:r>
            <a:r>
              <a:rPr lang="en-US" altLang="en-US" sz="2600" i="1" dirty="0" smtClean="0"/>
              <a:t>: </a:t>
            </a:r>
            <a:r>
              <a:rPr lang="en-US" altLang="en-US" sz="2600" dirty="0"/>
              <a:t>Small-business owners must be committed </a:t>
            </a:r>
            <a:r>
              <a:rPr lang="en-US" altLang="en-US" sz="2600" dirty="0" smtClean="0"/>
              <a:t>and </a:t>
            </a:r>
            <a:r>
              <a:rPr lang="en-US" altLang="en-US" sz="2600" dirty="0"/>
              <a:t>willing to spend the time and effort to make it happen.</a:t>
            </a:r>
          </a:p>
          <a:p>
            <a:pPr eaLnBrk="1" hangingPunct="1"/>
            <a:r>
              <a:rPr lang="en-US" altLang="en-US" sz="2600" b="1" dirty="0" smtClean="0"/>
              <a:t>2. </a:t>
            </a:r>
            <a:r>
              <a:rPr lang="en-US" altLang="en-US" sz="2600" b="1" i="1" dirty="0"/>
              <a:t>Market demand for the products or services being </a:t>
            </a:r>
            <a:r>
              <a:rPr lang="en-US" altLang="en-US" sz="2600" b="1" i="1" dirty="0" smtClean="0"/>
              <a:t>provided</a:t>
            </a:r>
            <a:r>
              <a:rPr lang="en-US" altLang="en-US" sz="2600" i="1" dirty="0" smtClean="0"/>
              <a:t>: </a:t>
            </a:r>
            <a:r>
              <a:rPr lang="en-US" altLang="en-US" sz="2600" dirty="0"/>
              <a:t>Careful analysis of market conditions can help </a:t>
            </a:r>
            <a:r>
              <a:rPr lang="en-US" altLang="en-US" sz="2600" dirty="0" smtClean="0"/>
              <a:t>assessment. </a:t>
            </a:r>
            <a:endParaRPr lang="en-US" altLang="en-US" sz="2600" dirty="0"/>
          </a:p>
          <a:p>
            <a:pPr eaLnBrk="1" hangingPunct="1"/>
            <a:r>
              <a:rPr lang="en-US" altLang="en-US" sz="2600" b="1" dirty="0" smtClean="0"/>
              <a:t>3 </a:t>
            </a:r>
            <a:r>
              <a:rPr lang="en-US" altLang="en-US" sz="2600" b="1" i="1" dirty="0"/>
              <a:t>Managerial competence</a:t>
            </a:r>
            <a:r>
              <a:rPr lang="en-US" altLang="en-US" sz="2600" i="1" dirty="0"/>
              <a:t>. </a:t>
            </a:r>
            <a:r>
              <a:rPr lang="en-US" altLang="en-US" sz="2600" dirty="0"/>
              <a:t>Successful owners may acquire competence through training or experience or by drawing on the expertise of others.</a:t>
            </a:r>
          </a:p>
          <a:p>
            <a:pPr eaLnBrk="1" hangingPunct="1"/>
            <a:r>
              <a:rPr lang="en-US" altLang="en-US" sz="2600" b="1" dirty="0"/>
              <a:t>4 </a:t>
            </a:r>
            <a:r>
              <a:rPr lang="en-US" altLang="en-US" sz="2600" b="1" i="1" dirty="0"/>
              <a:t>Luck</a:t>
            </a:r>
            <a:r>
              <a:rPr lang="en-US" altLang="en-US" sz="2600" i="1" dirty="0"/>
              <a:t>.</a:t>
            </a:r>
            <a:endParaRPr lang="en-US" altLang="en-US" sz="2600" dirty="0"/>
          </a:p>
          <a:p>
            <a:pPr>
              <a:defRPr/>
            </a:pPr>
            <a:endParaRPr lang="en-US" sz="2600" dirty="0">
              <a:latin typeface="+mn-lt"/>
            </a:endParaRPr>
          </a:p>
          <a:p>
            <a:pPr>
              <a:defRPr/>
            </a:pPr>
            <a:endParaRPr lang="en-US" sz="2600" dirty="0">
              <a:latin typeface="+mn-lt"/>
            </a:endParaRPr>
          </a:p>
        </p:txBody>
      </p:sp>
    </p:spTree>
    <p:extLst>
      <p:ext uri="{BB962C8B-B14F-4D97-AF65-F5344CB8AC3E}">
        <p14:creationId xmlns:p14="http://schemas.microsoft.com/office/powerpoint/2010/main" val="2334386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p:txBody>
          <a:bodyPr/>
          <a:lstStyle/>
          <a:p>
            <a:r>
              <a:rPr lang="en-US" sz="3200" b="1" dirty="0" smtClean="0">
                <a:solidFill>
                  <a:srgbClr val="FF0000"/>
                </a:solidFill>
              </a:rPr>
              <a:t>Reasons of </a:t>
            </a:r>
            <a:r>
              <a:rPr lang="en-US" sz="3200" b="1" dirty="0" smtClean="0">
                <a:solidFill>
                  <a:schemeClr val="tx1"/>
                </a:solidFill>
              </a:rPr>
              <a:t>Failure </a:t>
            </a:r>
            <a:r>
              <a:rPr lang="en-US" sz="3200" b="1" dirty="0" smtClean="0">
                <a:solidFill>
                  <a:srgbClr val="FF0000"/>
                </a:solidFill>
              </a:rPr>
              <a:t>of small businesses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600200"/>
            <a:ext cx="8229600" cy="3733800"/>
          </a:xfrm>
        </p:spPr>
        <p:txBody>
          <a:bodyPr/>
          <a:lstStyle/>
          <a:p>
            <a:pPr eaLnBrk="1" hangingPunct="1"/>
            <a:r>
              <a:rPr lang="en-US" altLang="en-US" sz="2800" b="1" dirty="0" smtClean="0"/>
              <a:t>1. </a:t>
            </a:r>
            <a:r>
              <a:rPr lang="en-US" altLang="en-US" sz="2800" b="1" i="1" dirty="0"/>
              <a:t>Managerial incompetence or </a:t>
            </a:r>
            <a:r>
              <a:rPr lang="en-US" altLang="en-US" sz="2800" b="1" i="1" dirty="0" smtClean="0"/>
              <a:t>inexperience</a:t>
            </a:r>
            <a:r>
              <a:rPr lang="en-US" altLang="en-US" sz="2800" i="1" dirty="0" smtClean="0"/>
              <a:t>: </a:t>
            </a:r>
            <a:r>
              <a:rPr lang="en-US" altLang="en-US" sz="2800" dirty="0"/>
              <a:t>Some entrepreneurs put too much faith in common sense, overestimate their own managerial skills, </a:t>
            </a:r>
            <a:r>
              <a:rPr lang="en-US" altLang="en-US" sz="2800" dirty="0" smtClean="0"/>
              <a:t>or </a:t>
            </a:r>
            <a:r>
              <a:rPr lang="en-US" altLang="en-US" sz="2800" dirty="0"/>
              <a:t>believe that hard work alone ensures success</a:t>
            </a:r>
            <a:r>
              <a:rPr lang="en-US" altLang="en-US" sz="2800" dirty="0" smtClean="0"/>
              <a:t>.</a:t>
            </a:r>
          </a:p>
          <a:p>
            <a:pPr marL="0" indent="0" eaLnBrk="1" hangingPunct="1">
              <a:buNone/>
            </a:pPr>
            <a:endParaRPr lang="en-US" altLang="en-US" sz="2800" dirty="0"/>
          </a:p>
          <a:p>
            <a:pPr eaLnBrk="1" hangingPunct="1"/>
            <a:r>
              <a:rPr lang="en-US" altLang="en-US" sz="2800" b="1" dirty="0" smtClean="0"/>
              <a:t>2. </a:t>
            </a:r>
            <a:r>
              <a:rPr lang="en-US" altLang="en-US" sz="2800" b="1" i="1" dirty="0" smtClean="0"/>
              <a:t>Neglect</a:t>
            </a:r>
            <a:r>
              <a:rPr lang="en-US" altLang="en-US" sz="2800" i="1" dirty="0" smtClean="0"/>
              <a:t>: </a:t>
            </a:r>
            <a:r>
              <a:rPr lang="en-US" altLang="en-US" sz="2800" dirty="0"/>
              <a:t>Some entrepreneurs try to launch ventures in their spare time, and others devote only limited time to new businesses.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600200"/>
            <a:ext cx="8229600" cy="3992563"/>
          </a:xfrm>
        </p:spPr>
        <p:txBody>
          <a:bodyPr/>
          <a:lstStyle/>
          <a:p>
            <a:pPr eaLnBrk="1" hangingPunct="1"/>
            <a:r>
              <a:rPr lang="en-US" altLang="en-US" sz="2800" b="1" dirty="0" smtClean="0"/>
              <a:t>3. </a:t>
            </a:r>
            <a:r>
              <a:rPr lang="en-US" altLang="en-US" sz="2800" b="1" i="1" dirty="0"/>
              <a:t>Weak control </a:t>
            </a:r>
            <a:r>
              <a:rPr lang="en-US" altLang="en-US" sz="2800" b="1" i="1" dirty="0" smtClean="0"/>
              <a:t>systems</a:t>
            </a:r>
            <a:r>
              <a:rPr lang="en-US" altLang="en-US" sz="2800" i="1" dirty="0" smtClean="0"/>
              <a:t>: </a:t>
            </a:r>
            <a:r>
              <a:rPr lang="en-US" altLang="en-US" sz="2800" dirty="0"/>
              <a:t>Effective control systems keep a business on track and alert managers to potential trouble. </a:t>
            </a:r>
            <a:endParaRPr lang="en-US" altLang="en-US" sz="2800" dirty="0" smtClean="0"/>
          </a:p>
          <a:p>
            <a:pPr eaLnBrk="1" hangingPunct="1"/>
            <a:endParaRPr lang="en-US" altLang="en-US" sz="2800" b="1" dirty="0"/>
          </a:p>
          <a:p>
            <a:pPr eaLnBrk="1" hangingPunct="1"/>
            <a:r>
              <a:rPr lang="en-US" altLang="en-US" sz="2800" b="1" dirty="0" smtClean="0"/>
              <a:t>4. </a:t>
            </a:r>
            <a:r>
              <a:rPr lang="en-US" altLang="en-US" sz="2800" b="1" i="1" dirty="0"/>
              <a:t>Insufficient </a:t>
            </a:r>
            <a:r>
              <a:rPr lang="en-US" altLang="en-US" sz="2800" b="1" i="1" dirty="0" smtClean="0"/>
              <a:t>capital</a:t>
            </a:r>
            <a:r>
              <a:rPr lang="en-US" altLang="en-US" sz="2800" i="1" dirty="0" smtClean="0"/>
              <a:t>: </a:t>
            </a:r>
            <a:r>
              <a:rPr lang="en-US" altLang="en-US" sz="2800" dirty="0"/>
              <a:t>Some entrepreneurs are overly optimistic about how soon they’ll start earning profits. In most cases, it takes months or even years.</a:t>
            </a:r>
          </a:p>
          <a:p>
            <a:pPr marL="0" indent="0">
              <a:buFont typeface="Arial" charset="0"/>
              <a:buNone/>
              <a:defRPr/>
            </a:pPr>
            <a:endParaRPr lang="en-US" sz="2800" dirty="0">
              <a:latin typeface="+mn-lt"/>
            </a:endParaRPr>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FF0000"/>
                </a:solidFill>
              </a:rPr>
              <a:t>Reasons of </a:t>
            </a:r>
            <a:r>
              <a:rPr lang="en-US" sz="3200" b="1" dirty="0" smtClean="0">
                <a:solidFill>
                  <a:schemeClr val="tx1"/>
                </a:solidFill>
              </a:rPr>
              <a:t>Failure </a:t>
            </a:r>
            <a:r>
              <a:rPr lang="en-US" sz="3200" b="1" dirty="0" smtClean="0">
                <a:solidFill>
                  <a:srgbClr val="FF0000"/>
                </a:solidFill>
              </a:rPr>
              <a:t>of small businesses</a:t>
            </a:r>
            <a:endParaRPr lang="en-US" sz="3200" b="1" dirty="0" smtClean="0">
              <a:solidFill>
                <a:srgbClr val="FF0000"/>
              </a:solidFill>
              <a:latin typeface="Calibri" pitchFamily="34" charset="0"/>
            </a:endParaRPr>
          </a:p>
        </p:txBody>
      </p:sp>
    </p:spTree>
    <p:extLst>
      <p:ext uri="{BB962C8B-B14F-4D97-AF65-F5344CB8AC3E}">
        <p14:creationId xmlns:p14="http://schemas.microsoft.com/office/powerpoint/2010/main" val="3985207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a:xfrm>
            <a:off x="457200" y="152400"/>
            <a:ext cx="8229600" cy="762000"/>
          </a:xfrm>
        </p:spPr>
        <p:txBody>
          <a:bodyPr/>
          <a:lstStyle/>
          <a:p>
            <a:r>
              <a:rPr lang="en-US" sz="3600" b="1" dirty="0" smtClean="0">
                <a:solidFill>
                  <a:srgbClr val="FF0000"/>
                </a:solidFill>
                <a:latin typeface="Calibri" pitchFamily="34" charset="0"/>
              </a:rPr>
              <a:t>Business Ownership</a:t>
            </a:r>
          </a:p>
        </p:txBody>
      </p:sp>
      <p:sp>
        <p:nvSpPr>
          <p:cNvPr id="158723" name="Rectangle 3"/>
          <p:cNvSpPr>
            <a:spLocks noGrp="1"/>
          </p:cNvSpPr>
          <p:nvPr>
            <p:ph type="body" idx="4294967295"/>
          </p:nvPr>
        </p:nvSpPr>
        <p:spPr>
          <a:xfrm>
            <a:off x="457200" y="1341437"/>
            <a:ext cx="8229600" cy="4525963"/>
          </a:xfrm>
        </p:spPr>
        <p:txBody>
          <a:bodyPr/>
          <a:lstStyle/>
          <a:p>
            <a:pPr>
              <a:defRPr/>
            </a:pPr>
            <a:r>
              <a:rPr lang="en-US" sz="2400" b="1" dirty="0">
                <a:latin typeface="+mn-lt"/>
              </a:rPr>
              <a:t>Sole Proprietorship </a:t>
            </a:r>
          </a:p>
          <a:p>
            <a:pPr lvl="1">
              <a:defRPr/>
            </a:pPr>
            <a:r>
              <a:rPr lang="en-US" sz="2400" dirty="0">
                <a:latin typeface="+mn-lt"/>
              </a:rPr>
              <a:t>business owned and usually operated by one person who is responsible for all of its </a:t>
            </a:r>
            <a:r>
              <a:rPr lang="en-US" sz="2400" dirty="0" smtClean="0">
                <a:latin typeface="+mn-lt"/>
              </a:rPr>
              <a:t>debts.</a:t>
            </a:r>
          </a:p>
          <a:p>
            <a:pPr>
              <a:defRPr/>
            </a:pPr>
            <a:r>
              <a:rPr lang="en-US" sz="2400" b="1" dirty="0" smtClean="0">
                <a:latin typeface="+mn-lt"/>
              </a:rPr>
              <a:t>General </a:t>
            </a:r>
            <a:r>
              <a:rPr lang="en-US" sz="2400" b="1" dirty="0">
                <a:latin typeface="+mn-lt"/>
              </a:rPr>
              <a:t>Partnership </a:t>
            </a:r>
          </a:p>
          <a:p>
            <a:pPr lvl="1">
              <a:defRPr/>
            </a:pPr>
            <a:r>
              <a:rPr lang="en-US" sz="2400" dirty="0">
                <a:latin typeface="+mn-lt"/>
              </a:rPr>
              <a:t>business with two or more owners who share in both the operation of the firm and the financial responsibility for its </a:t>
            </a:r>
            <a:r>
              <a:rPr lang="en-US" sz="2400" dirty="0" smtClean="0">
                <a:latin typeface="+mn-lt"/>
              </a:rPr>
              <a:t>debts.</a:t>
            </a:r>
          </a:p>
          <a:p>
            <a:pPr marL="457200" indent="-457200">
              <a:buFont typeface="Arial" panose="020B0604020202020204" pitchFamily="34" charset="0"/>
              <a:buChar char="•"/>
              <a:defRPr/>
            </a:pPr>
            <a:r>
              <a:rPr lang="en-US" sz="2400" b="1" dirty="0"/>
              <a:t>Corporation </a:t>
            </a:r>
          </a:p>
          <a:p>
            <a:pPr lvl="1">
              <a:buClr>
                <a:srgbClr val="254061"/>
              </a:buClr>
              <a:defRPr/>
            </a:pPr>
            <a:r>
              <a:rPr lang="en-US" sz="2400" dirty="0"/>
              <a:t>business that is legally considered an entity separate from its owners.</a:t>
            </a:r>
          </a:p>
          <a:p>
            <a:pPr lvl="1">
              <a:buClr>
                <a:srgbClr val="254061"/>
              </a:buClr>
              <a:defRPr/>
            </a:pPr>
            <a:r>
              <a:rPr lang="en-US" sz="2400" dirty="0"/>
              <a:t>is liable for its own debts; owners’ liability extends to the limits of their investments. </a:t>
            </a:r>
          </a:p>
          <a:p>
            <a:pPr>
              <a:defRPr/>
            </a:pPr>
            <a:endParaRPr lang="en-US" sz="2400" dirty="0"/>
          </a:p>
          <a:p>
            <a:pPr lvl="1">
              <a:defRPr/>
            </a:pPr>
            <a:endParaRPr lang="en-US" sz="2400" dirty="0">
              <a:latin typeface="+mn-lt"/>
            </a:endParaRPr>
          </a:p>
          <a:p>
            <a:pPr marL="457200" lvl="1" indent="0">
              <a:buFont typeface="Arial" charset="0"/>
              <a:buNone/>
              <a:defRPr/>
            </a:pPr>
            <a:endParaRPr lang="en-US" sz="2400" dirty="0">
              <a:latin typeface="+mn-lt"/>
            </a:endParaRPr>
          </a:p>
          <a:p>
            <a:pPr>
              <a:defRPr/>
            </a:pPr>
            <a:endParaRPr lang="en-US" sz="2400"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idx="4294967295"/>
          </p:nvPr>
        </p:nvSpPr>
        <p:spPr>
          <a:xfrm>
            <a:off x="457200" y="-76200"/>
            <a:ext cx="8229600" cy="1143000"/>
          </a:xfrm>
        </p:spPr>
        <p:txBody>
          <a:bodyPr/>
          <a:lstStyle/>
          <a:p>
            <a:r>
              <a:rPr lang="en-US" sz="3200" smtClean="0"/>
              <a:t>Proportions of U.S. Firms in Terms of</a:t>
            </a:r>
            <a:br>
              <a:rPr lang="en-US" sz="3200" smtClean="0"/>
            </a:br>
            <a:r>
              <a:rPr lang="en-US" sz="3200" smtClean="0"/>
              <a:t>Organization Type and Sales Revenue</a:t>
            </a:r>
            <a:endParaRPr lang="en-US" sz="3200" smtClean="0">
              <a:latin typeface="Calibri" pitchFamily="34" charset="0"/>
            </a:endParaRPr>
          </a:p>
        </p:txBody>
      </p:sp>
      <p:pic>
        <p:nvPicPr>
          <p:cNvPr id="94210" name="Picture 2"/>
          <p:cNvPicPr>
            <a:picLocks noChangeAspect="1" noChangeArrowheads="1"/>
          </p:cNvPicPr>
          <p:nvPr/>
        </p:nvPicPr>
        <p:blipFill>
          <a:blip r:embed="rId3"/>
          <a:srcRect/>
          <a:stretch>
            <a:fillRect/>
          </a:stretch>
        </p:blipFill>
        <p:spPr bwMode="auto">
          <a:xfrm>
            <a:off x="504825" y="1338263"/>
            <a:ext cx="8134350" cy="4181475"/>
          </a:xfrm>
          <a:prstGeom prst="rect">
            <a:avLst/>
          </a:prstGeom>
          <a:noFill/>
          <a:ln w="9525">
            <a:noFill/>
            <a:miter lim="800000"/>
            <a:headEnd/>
            <a:tailEnd/>
          </a:ln>
        </p:spPr>
      </p:pic>
    </p:spTree>
    <p:extLst>
      <p:ext uri="{BB962C8B-B14F-4D97-AF65-F5344CB8AC3E}">
        <p14:creationId xmlns:p14="http://schemas.microsoft.com/office/powerpoint/2010/main" val="1738604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idx="4294967295"/>
          </p:nvPr>
        </p:nvSpPr>
        <p:spPr/>
        <p:txBody>
          <a:bodyPr/>
          <a:lstStyle/>
          <a:p>
            <a:r>
              <a:rPr lang="en-US" sz="3200" smtClean="0"/>
              <a:t>Sole Proprietorship </a:t>
            </a:r>
            <a:endParaRPr lang="en-US" sz="3200" smtClean="0">
              <a:latin typeface="Calibri" pitchFamily="34" charset="0"/>
            </a:endParaRPr>
          </a:p>
        </p:txBody>
      </p:sp>
      <p:sp>
        <p:nvSpPr>
          <p:cNvPr id="83970" name="Rectangle 3"/>
          <p:cNvSpPr>
            <a:spLocks noGrp="1"/>
          </p:cNvSpPr>
          <p:nvPr>
            <p:ph type="body" idx="4294967295"/>
          </p:nvPr>
        </p:nvSpPr>
        <p:spPr>
          <a:xfrm>
            <a:off x="457200" y="1600200"/>
            <a:ext cx="4114800" cy="4525963"/>
          </a:xfrm>
        </p:spPr>
        <p:txBody>
          <a:bodyPr/>
          <a:lstStyle/>
          <a:p>
            <a:pPr>
              <a:buClr>
                <a:srgbClr val="376092"/>
              </a:buClr>
            </a:pPr>
            <a:r>
              <a:rPr lang="en-US" altLang="en-US" b="1" smtClean="0"/>
              <a:t>Advantages</a:t>
            </a:r>
          </a:p>
          <a:p>
            <a:pPr lvl="1">
              <a:buClr>
                <a:srgbClr val="376092"/>
              </a:buClr>
            </a:pPr>
            <a:r>
              <a:rPr lang="en-US" altLang="en-US" smtClean="0"/>
              <a:t>Freedom</a:t>
            </a:r>
          </a:p>
          <a:p>
            <a:pPr lvl="1">
              <a:buClr>
                <a:srgbClr val="376092"/>
              </a:buClr>
            </a:pPr>
            <a:r>
              <a:rPr lang="en-US" altLang="en-US" smtClean="0"/>
              <a:t>Simple to form</a:t>
            </a:r>
          </a:p>
          <a:p>
            <a:pPr lvl="1">
              <a:buClr>
                <a:srgbClr val="376092"/>
              </a:buClr>
            </a:pPr>
            <a:r>
              <a:rPr lang="en-US" altLang="en-US" smtClean="0"/>
              <a:t>Low start-up costs</a:t>
            </a:r>
          </a:p>
          <a:p>
            <a:pPr lvl="1">
              <a:buClr>
                <a:srgbClr val="376092"/>
              </a:buClr>
            </a:pPr>
            <a:r>
              <a:rPr lang="en-US" altLang="en-US" smtClean="0"/>
              <a:t>Tax benefits</a:t>
            </a:r>
          </a:p>
          <a:p>
            <a:endParaRPr lang="en-US" smtClean="0"/>
          </a:p>
        </p:txBody>
      </p:sp>
      <p:sp>
        <p:nvSpPr>
          <p:cNvPr id="2" name="TextBox 1"/>
          <p:cNvSpPr txBox="1"/>
          <p:nvPr/>
        </p:nvSpPr>
        <p:spPr>
          <a:xfrm>
            <a:off x="4419600" y="1600200"/>
            <a:ext cx="4267200" cy="3084513"/>
          </a:xfrm>
          <a:prstGeom prst="rect">
            <a:avLst/>
          </a:prstGeom>
          <a:noFill/>
        </p:spPr>
        <p:txBody>
          <a:bodyPr>
            <a:spAutoFit/>
          </a:bodyPr>
          <a:lstStyle/>
          <a:p>
            <a:pPr marL="457200" indent="-457200">
              <a:buClr>
                <a:srgbClr val="376092"/>
              </a:buClr>
              <a:buFont typeface="Arial" panose="020B0604020202020204" pitchFamily="34" charset="0"/>
              <a:buChar char="•"/>
              <a:defRPr/>
            </a:pPr>
            <a:r>
              <a:rPr lang="en-US" altLang="en-US" sz="3200" b="1" dirty="0"/>
              <a:t>Disadvantage</a:t>
            </a:r>
          </a:p>
          <a:p>
            <a:pPr marL="742950" lvl="1" indent="-285750" eaLnBrk="0" hangingPunct="0">
              <a:spcBef>
                <a:spcPct val="20000"/>
              </a:spcBef>
              <a:buClr>
                <a:srgbClr val="376092"/>
              </a:buClr>
              <a:buFont typeface="Arial" charset="0"/>
              <a:buChar char="–"/>
              <a:defRPr/>
            </a:pPr>
            <a:r>
              <a:rPr lang="en-US" altLang="en-US" sz="2800" dirty="0">
                <a:latin typeface="+mn-lt"/>
                <a:cs typeface="+mn-cs"/>
              </a:rPr>
              <a:t>Unlimited liability</a:t>
            </a:r>
          </a:p>
          <a:p>
            <a:pPr marL="742950" lvl="1" indent="-285750" eaLnBrk="0" hangingPunct="0">
              <a:spcBef>
                <a:spcPct val="20000"/>
              </a:spcBef>
              <a:buClr>
                <a:srgbClr val="376092"/>
              </a:buClr>
              <a:buFont typeface="Arial" charset="0"/>
              <a:buChar char="–"/>
              <a:defRPr/>
            </a:pPr>
            <a:r>
              <a:rPr lang="en-US" altLang="en-US" sz="2800" dirty="0">
                <a:latin typeface="+mn-lt"/>
                <a:cs typeface="+mn-cs"/>
              </a:rPr>
              <a:t>Limited resources</a:t>
            </a:r>
          </a:p>
          <a:p>
            <a:pPr marL="742950" lvl="1" indent="-285750" eaLnBrk="0" hangingPunct="0">
              <a:spcBef>
                <a:spcPct val="20000"/>
              </a:spcBef>
              <a:buClr>
                <a:srgbClr val="376092"/>
              </a:buClr>
              <a:buFont typeface="Arial" charset="0"/>
              <a:buChar char="–"/>
              <a:defRPr/>
            </a:pPr>
            <a:r>
              <a:rPr lang="en-US" altLang="en-US" sz="2800" dirty="0">
                <a:latin typeface="+mn-lt"/>
                <a:cs typeface="+mn-cs"/>
              </a:rPr>
              <a:t>Limited fundraising capability</a:t>
            </a:r>
          </a:p>
          <a:p>
            <a:pPr marL="742950" lvl="1" indent="-285750" eaLnBrk="0" hangingPunct="0">
              <a:spcBef>
                <a:spcPct val="20000"/>
              </a:spcBef>
              <a:buClr>
                <a:srgbClr val="376092"/>
              </a:buClr>
              <a:buFont typeface="Arial" charset="0"/>
              <a:buChar char="–"/>
              <a:defRPr/>
            </a:pPr>
            <a:r>
              <a:rPr lang="en-US" altLang="en-US" sz="2800" dirty="0">
                <a:latin typeface="+mn-lt"/>
                <a:cs typeface="+mn-cs"/>
              </a:rPr>
              <a:t>Lack of continuity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p:txBody>
          <a:bodyPr/>
          <a:lstStyle/>
          <a:p>
            <a:r>
              <a:rPr lang="en-US" sz="3200" smtClean="0"/>
              <a:t>Partnerships </a:t>
            </a:r>
            <a:endParaRPr lang="en-US" sz="3200" smtClean="0">
              <a:latin typeface="Calibri" pitchFamily="34" charset="0"/>
            </a:endParaRPr>
          </a:p>
        </p:txBody>
      </p:sp>
      <p:sp>
        <p:nvSpPr>
          <p:cNvPr id="86018" name="Rectangle 3"/>
          <p:cNvSpPr>
            <a:spLocks noGrp="1"/>
          </p:cNvSpPr>
          <p:nvPr>
            <p:ph type="body" idx="4294967295"/>
          </p:nvPr>
        </p:nvSpPr>
        <p:spPr>
          <a:xfrm>
            <a:off x="457200" y="1295400"/>
            <a:ext cx="3962400" cy="4876800"/>
          </a:xfrm>
        </p:spPr>
        <p:txBody>
          <a:bodyPr/>
          <a:lstStyle/>
          <a:p>
            <a:r>
              <a:rPr lang="en-US" b="1" smtClean="0"/>
              <a:t>Advantages</a:t>
            </a:r>
            <a:endParaRPr lang="en-US" smtClean="0"/>
          </a:p>
          <a:p>
            <a:pPr lvl="1"/>
            <a:r>
              <a:rPr lang="en-US" smtClean="0"/>
              <a:t>More talent and money</a:t>
            </a:r>
          </a:p>
          <a:p>
            <a:pPr lvl="1"/>
            <a:r>
              <a:rPr lang="en-US" smtClean="0"/>
              <a:t>More fundraising capability</a:t>
            </a:r>
          </a:p>
          <a:p>
            <a:pPr lvl="1"/>
            <a:r>
              <a:rPr lang="en-US" smtClean="0"/>
              <a:t>Relatively easy to form</a:t>
            </a:r>
          </a:p>
          <a:p>
            <a:pPr lvl="1"/>
            <a:r>
              <a:rPr lang="en-US" smtClean="0"/>
              <a:t>Limited liability for limited partners</a:t>
            </a:r>
          </a:p>
          <a:p>
            <a:pPr lvl="1"/>
            <a:r>
              <a:rPr lang="en-US" smtClean="0"/>
              <a:t>Tax benefits</a:t>
            </a:r>
          </a:p>
          <a:p>
            <a:endParaRPr lang="en-US" smtClean="0"/>
          </a:p>
        </p:txBody>
      </p:sp>
      <p:sp>
        <p:nvSpPr>
          <p:cNvPr id="2" name="TextBox 1"/>
          <p:cNvSpPr txBox="1"/>
          <p:nvPr/>
        </p:nvSpPr>
        <p:spPr>
          <a:xfrm>
            <a:off x="4419600" y="1295400"/>
            <a:ext cx="4267200" cy="3514725"/>
          </a:xfrm>
          <a:prstGeom prst="rect">
            <a:avLst/>
          </a:prstGeom>
          <a:noFill/>
        </p:spPr>
        <p:txBody>
          <a:bodyPr>
            <a:spAutoFit/>
          </a:bodyPr>
          <a:lstStyle/>
          <a:p>
            <a:pPr marL="285750" indent="-285750">
              <a:buClr>
                <a:srgbClr val="376092"/>
              </a:buClr>
              <a:buFont typeface="Arial" panose="020B0604020202020204" pitchFamily="34" charset="0"/>
              <a:buChar char="•"/>
              <a:defRPr/>
            </a:pPr>
            <a:r>
              <a:rPr lang="en-US" altLang="en-US" sz="3200" b="1" dirty="0"/>
              <a:t>Disadvantages</a:t>
            </a:r>
            <a:endParaRPr lang="en-US" altLang="en-US" sz="3200" dirty="0"/>
          </a:p>
          <a:p>
            <a:pPr marL="742950" lvl="1" indent="-285750" eaLnBrk="0" hangingPunct="0">
              <a:spcBef>
                <a:spcPct val="20000"/>
              </a:spcBef>
              <a:buClr>
                <a:srgbClr val="376092"/>
              </a:buClr>
              <a:buFont typeface="Arial" charset="0"/>
              <a:buChar char="–"/>
              <a:defRPr/>
            </a:pPr>
            <a:r>
              <a:rPr lang="en-US" altLang="en-US" sz="2800" dirty="0">
                <a:latin typeface="+mn-lt"/>
                <a:cs typeface="+mn-cs"/>
              </a:rPr>
              <a:t>Unlimited liability for </a:t>
            </a:r>
            <a:r>
              <a:rPr lang="en-US" altLang="en-US" sz="2800" dirty="0" smtClean="0">
                <a:latin typeface="+mn-lt"/>
                <a:cs typeface="+mn-cs"/>
              </a:rPr>
              <a:t>general partners</a:t>
            </a:r>
            <a:endParaRPr lang="en-US" altLang="en-US" sz="2800" dirty="0">
              <a:latin typeface="+mn-lt"/>
              <a:cs typeface="+mn-cs"/>
            </a:endParaRPr>
          </a:p>
          <a:p>
            <a:pPr marL="742950" lvl="1" indent="-285750" eaLnBrk="0" hangingPunct="0">
              <a:spcBef>
                <a:spcPct val="20000"/>
              </a:spcBef>
              <a:buClr>
                <a:srgbClr val="376092"/>
              </a:buClr>
              <a:buFont typeface="Arial" charset="0"/>
              <a:buChar char="–"/>
              <a:defRPr/>
            </a:pPr>
            <a:r>
              <a:rPr lang="en-US" altLang="en-US" sz="2800" dirty="0">
                <a:latin typeface="+mn-lt"/>
                <a:cs typeface="+mn-cs"/>
              </a:rPr>
              <a:t>Disagreements among partners</a:t>
            </a:r>
          </a:p>
          <a:p>
            <a:pPr marL="742950" lvl="1" indent="-285750" eaLnBrk="0" hangingPunct="0">
              <a:spcBef>
                <a:spcPct val="20000"/>
              </a:spcBef>
              <a:buClr>
                <a:srgbClr val="376092"/>
              </a:buClr>
              <a:buFont typeface="Arial" charset="0"/>
              <a:buChar char="–"/>
              <a:defRPr/>
            </a:pPr>
            <a:r>
              <a:rPr lang="en-US" altLang="en-US" sz="2800" dirty="0">
                <a:latin typeface="+mn-lt"/>
                <a:cs typeface="+mn-cs"/>
              </a:rPr>
              <a:t>Lack of continuity</a:t>
            </a:r>
          </a:p>
          <a:p>
            <a:pPr marL="742950" lvl="1" indent="-285750" eaLnBrk="0" hangingPunct="0">
              <a:spcBef>
                <a:spcPct val="20000"/>
              </a:spcBef>
              <a:buClr>
                <a:srgbClr val="376092"/>
              </a:buClr>
              <a:buFont typeface="Arial" charset="0"/>
              <a:buChar char="–"/>
              <a:defRPr/>
            </a:pPr>
            <a:endParaRPr lang="en-US" altLang="en-US" sz="2800" dirty="0">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idx="4294967295"/>
          </p:nvPr>
        </p:nvSpPr>
        <p:spPr/>
        <p:txBody>
          <a:bodyPr/>
          <a:lstStyle/>
          <a:p>
            <a:r>
              <a:rPr lang="en-US" altLang="en-US" sz="3200" smtClean="0">
                <a:solidFill>
                  <a:srgbClr val="254061"/>
                </a:solidFill>
              </a:rPr>
              <a:t>Corporations</a:t>
            </a:r>
            <a:endParaRPr lang="en-US" sz="3200" smtClean="0">
              <a:latin typeface="Calibri" pitchFamily="34" charset="0"/>
            </a:endParaRPr>
          </a:p>
        </p:txBody>
      </p:sp>
      <p:sp>
        <p:nvSpPr>
          <p:cNvPr id="98306" name="Rectangle 3"/>
          <p:cNvSpPr>
            <a:spLocks noGrp="1"/>
          </p:cNvSpPr>
          <p:nvPr>
            <p:ph type="body" idx="4294967295"/>
          </p:nvPr>
        </p:nvSpPr>
        <p:spPr>
          <a:xfrm>
            <a:off x="457200" y="1295400"/>
            <a:ext cx="3962400" cy="4876800"/>
          </a:xfrm>
        </p:spPr>
        <p:txBody>
          <a:bodyPr/>
          <a:lstStyle/>
          <a:p>
            <a:r>
              <a:rPr lang="en-US" b="1" dirty="0" smtClean="0"/>
              <a:t>Advantages</a:t>
            </a:r>
          </a:p>
          <a:p>
            <a:pPr lvl="1"/>
            <a:r>
              <a:rPr lang="en-US" dirty="0" smtClean="0"/>
              <a:t>Limited liability</a:t>
            </a:r>
          </a:p>
          <a:p>
            <a:pPr lvl="1"/>
            <a:r>
              <a:rPr lang="en-US" dirty="0" smtClean="0"/>
              <a:t>Continuity</a:t>
            </a:r>
          </a:p>
          <a:p>
            <a:pPr lvl="1"/>
            <a:r>
              <a:rPr lang="en-US" dirty="0" smtClean="0"/>
              <a:t>Stronger fundraising capability</a:t>
            </a:r>
          </a:p>
          <a:p>
            <a:endParaRPr lang="en-US" dirty="0" smtClean="0"/>
          </a:p>
        </p:txBody>
      </p:sp>
      <p:sp>
        <p:nvSpPr>
          <p:cNvPr id="2" name="TextBox 1"/>
          <p:cNvSpPr txBox="1"/>
          <p:nvPr/>
        </p:nvSpPr>
        <p:spPr>
          <a:xfrm>
            <a:off x="4419600" y="1295400"/>
            <a:ext cx="4267200" cy="4672013"/>
          </a:xfrm>
          <a:prstGeom prst="rect">
            <a:avLst/>
          </a:prstGeom>
          <a:noFill/>
        </p:spPr>
        <p:txBody>
          <a:bodyPr>
            <a:spAutoFit/>
          </a:bodyPr>
          <a:lstStyle/>
          <a:p>
            <a:pPr marL="457200" indent="-457200">
              <a:buClr>
                <a:srgbClr val="376092"/>
              </a:buClr>
              <a:buFont typeface="Arial" panose="020B0604020202020204" pitchFamily="34" charset="0"/>
              <a:buChar char="•"/>
              <a:defRPr/>
            </a:pPr>
            <a:r>
              <a:rPr lang="en-US" altLang="en-US" sz="3200" b="1" dirty="0"/>
              <a:t>Disadvantages</a:t>
            </a:r>
          </a:p>
          <a:p>
            <a:pPr marL="742950" lvl="1" indent="-285750" eaLnBrk="0" hangingPunct="0">
              <a:spcBef>
                <a:spcPct val="20000"/>
              </a:spcBef>
              <a:buClr>
                <a:srgbClr val="376092"/>
              </a:buClr>
              <a:buFont typeface="Arial" charset="0"/>
              <a:buChar char="–"/>
              <a:defRPr/>
            </a:pPr>
            <a:r>
              <a:rPr lang="en-US" altLang="en-US" sz="2800" dirty="0">
                <a:latin typeface="+mn-lt"/>
                <a:cs typeface="+mn-cs"/>
              </a:rPr>
              <a:t>Can be taken over against the will of its management</a:t>
            </a:r>
          </a:p>
          <a:p>
            <a:pPr marL="742950" lvl="1" indent="-285750" eaLnBrk="0" hangingPunct="0">
              <a:spcBef>
                <a:spcPct val="20000"/>
              </a:spcBef>
              <a:buClr>
                <a:srgbClr val="376092"/>
              </a:buClr>
              <a:buFont typeface="Arial" charset="0"/>
              <a:buChar char="–"/>
              <a:defRPr/>
            </a:pPr>
            <a:r>
              <a:rPr lang="en-US" altLang="en-US" sz="2800" dirty="0">
                <a:latin typeface="+mn-lt"/>
                <a:cs typeface="+mn-cs"/>
              </a:rPr>
              <a:t>Double taxation of profits</a:t>
            </a:r>
          </a:p>
          <a:p>
            <a:pPr marL="742950" lvl="1" indent="-285750" eaLnBrk="0" hangingPunct="0">
              <a:spcBef>
                <a:spcPct val="20000"/>
              </a:spcBef>
              <a:buClr>
                <a:srgbClr val="376092"/>
              </a:buClr>
              <a:buFont typeface="Arial" charset="0"/>
              <a:buChar char="–"/>
              <a:defRPr/>
            </a:pPr>
            <a:r>
              <a:rPr lang="en-US" altLang="en-US" sz="2800" dirty="0">
                <a:latin typeface="+mn-lt"/>
                <a:cs typeface="+mn-cs"/>
              </a:rPr>
              <a:t>Complicated and expensive to form</a:t>
            </a:r>
          </a:p>
          <a:p>
            <a:pPr marL="742950" lvl="1" indent="-285750" eaLnBrk="0" hangingPunct="0">
              <a:spcBef>
                <a:spcPct val="20000"/>
              </a:spcBef>
              <a:buClr>
                <a:srgbClr val="376092"/>
              </a:buClr>
              <a:buFont typeface="Arial" charset="0"/>
              <a:buChar char="–"/>
              <a:defRPr/>
            </a:pPr>
            <a:endParaRPr lang="en-US" altLang="en-US" sz="4400" dirty="0">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idx="4294967295"/>
          </p:nvPr>
        </p:nvSpPr>
        <p:spPr>
          <a:xfrm>
            <a:off x="457200" y="-76200"/>
            <a:ext cx="8229600" cy="1143000"/>
          </a:xfrm>
        </p:spPr>
        <p:txBody>
          <a:bodyPr/>
          <a:lstStyle/>
          <a:p>
            <a:r>
              <a:rPr lang="en-US" sz="3200" smtClean="0"/>
              <a:t>Types of Corporations</a:t>
            </a:r>
            <a:endParaRPr lang="en-US" sz="3200" smtClean="0">
              <a:latin typeface="Calibri" pitchFamily="34" charset="0"/>
            </a:endParaRPr>
          </a:p>
        </p:txBody>
      </p:sp>
      <p:pic>
        <p:nvPicPr>
          <p:cNvPr id="100354" name="Picture 2"/>
          <p:cNvPicPr>
            <a:picLocks noChangeAspect="1" noChangeArrowheads="1"/>
          </p:cNvPicPr>
          <p:nvPr/>
        </p:nvPicPr>
        <p:blipFill>
          <a:blip r:embed="rId3"/>
          <a:srcRect/>
          <a:stretch>
            <a:fillRect/>
          </a:stretch>
        </p:blipFill>
        <p:spPr bwMode="auto">
          <a:xfrm>
            <a:off x="2286000" y="1295400"/>
            <a:ext cx="4656138"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r>
              <a:rPr lang="en-US" sz="3200" b="1" dirty="0" smtClean="0">
                <a:solidFill>
                  <a:srgbClr val="FF0000"/>
                </a:solidFill>
              </a:rPr>
              <a:t>What Is a “Small” Business?</a:t>
            </a:r>
            <a:endParaRPr lang="en-US" sz="3200" b="1" dirty="0" smtClean="0">
              <a:solidFill>
                <a:srgbClr val="FF0000"/>
              </a:solidFill>
              <a:latin typeface="Calibri" pitchFamily="34" charset="0"/>
            </a:endParaRPr>
          </a:p>
        </p:txBody>
      </p:sp>
      <p:sp>
        <p:nvSpPr>
          <p:cNvPr id="34818" name="Rectangle 3"/>
          <p:cNvSpPr>
            <a:spLocks noGrp="1"/>
          </p:cNvSpPr>
          <p:nvPr>
            <p:ph type="body" idx="4294967295"/>
          </p:nvPr>
        </p:nvSpPr>
        <p:spPr>
          <a:xfrm>
            <a:off x="457200" y="1447800"/>
            <a:ext cx="8229600" cy="4724400"/>
          </a:xfrm>
        </p:spPr>
        <p:txBody>
          <a:bodyPr/>
          <a:lstStyle/>
          <a:p>
            <a:pPr>
              <a:buClr>
                <a:srgbClr val="254061"/>
              </a:buClr>
            </a:pPr>
            <a:r>
              <a:rPr lang="en-US" altLang="en-US" b="1" dirty="0" smtClean="0"/>
              <a:t>Small business </a:t>
            </a:r>
          </a:p>
          <a:p>
            <a:pPr lvl="1">
              <a:buClr>
                <a:srgbClr val="254061"/>
              </a:buClr>
            </a:pPr>
            <a:r>
              <a:rPr lang="en-US" altLang="en-US" dirty="0" smtClean="0"/>
              <a:t>one that is independent (not part of a larger business) and that has relatively little influence in its </a:t>
            </a:r>
            <a:r>
              <a:rPr lang="en-US" altLang="en-US" dirty="0" smtClean="0"/>
              <a:t>market.</a:t>
            </a:r>
          </a:p>
          <a:p>
            <a:pPr lvl="1">
              <a:buClr>
                <a:srgbClr val="254061"/>
              </a:buClr>
            </a:pPr>
            <a:r>
              <a:rPr lang="en-US" altLang="en-US" dirty="0" smtClean="0"/>
              <a:t>Examples: Locally owned and operated restaurants, dry cleaners, car repair shops, and hair salons.</a:t>
            </a:r>
          </a:p>
          <a:p>
            <a:pPr lvl="1">
              <a:buClr>
                <a:srgbClr val="254061"/>
              </a:buClr>
            </a:pPr>
            <a:r>
              <a:rPr lang="en-US" dirty="0"/>
              <a:t>The U.S. Department of Commerce considers a business “small” if it has fewer than 500 </a:t>
            </a:r>
            <a:r>
              <a:rPr lang="en-US" dirty="0" smtClean="0"/>
              <a:t>employees.</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457200" y="228600"/>
            <a:ext cx="8229600" cy="838200"/>
          </a:xfrm>
        </p:spPr>
        <p:txBody>
          <a:bodyPr/>
          <a:lstStyle/>
          <a:p>
            <a:r>
              <a:rPr lang="en-US" sz="2800" b="1" i="1" dirty="0" smtClean="0">
                <a:solidFill>
                  <a:srgbClr val="FF0000"/>
                </a:solidFill>
              </a:rPr>
              <a:t/>
            </a:r>
            <a:br>
              <a:rPr lang="en-US" sz="2800" b="1" i="1" dirty="0" smtClean="0">
                <a:solidFill>
                  <a:srgbClr val="FF0000"/>
                </a:solidFill>
              </a:rPr>
            </a:br>
            <a:r>
              <a:rPr lang="en-US" sz="2800" b="1" i="1" dirty="0" smtClean="0">
                <a:solidFill>
                  <a:srgbClr val="FF0000"/>
                </a:solidFill>
              </a:rPr>
              <a:t>The Importance of Small Business</a:t>
            </a:r>
            <a:br>
              <a:rPr lang="en-US" sz="2800" b="1" i="1" dirty="0" smtClean="0">
                <a:solidFill>
                  <a:srgbClr val="FF0000"/>
                </a:solidFill>
              </a:rPr>
            </a:br>
            <a:endParaRPr lang="en-US" sz="2800" b="1" i="1" dirty="0" smtClean="0">
              <a:solidFill>
                <a:srgbClr val="FF0000"/>
              </a:solidFill>
              <a:latin typeface="Calibri" pitchFamily="34" charset="0"/>
            </a:endParaRPr>
          </a:p>
        </p:txBody>
      </p:sp>
      <p:graphicFrame>
        <p:nvGraphicFramePr>
          <p:cNvPr id="10" name="Content Placeholder 5"/>
          <p:cNvGraphicFramePr>
            <a:graphicFrameLocks/>
          </p:cNvGraphicFramePr>
          <p:nvPr/>
        </p:nvGraphicFramePr>
        <p:xfrm>
          <a:off x="1676400" y="1524000"/>
          <a:ext cx="5867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US" sz="3200" smtClean="0"/>
              <a:t>Job Creation</a:t>
            </a:r>
            <a:endParaRPr lang="en-US" sz="3200" smtClean="0">
              <a:latin typeface="Calibri" pitchFamily="34" charset="0"/>
            </a:endParaRPr>
          </a:p>
        </p:txBody>
      </p:sp>
      <p:sp>
        <p:nvSpPr>
          <p:cNvPr id="158723" name="Rectangle 3"/>
          <p:cNvSpPr>
            <a:spLocks noGrp="1"/>
          </p:cNvSpPr>
          <p:nvPr>
            <p:ph type="body" idx="4294967295"/>
          </p:nvPr>
        </p:nvSpPr>
        <p:spPr/>
        <p:txBody>
          <a:bodyPr/>
          <a:lstStyle/>
          <a:p>
            <a:pPr>
              <a:buClr>
                <a:srgbClr val="254061"/>
              </a:buClr>
              <a:defRPr/>
            </a:pPr>
            <a:r>
              <a:rPr lang="en-US" altLang="en-US" dirty="0">
                <a:latin typeface="+mn-lt"/>
              </a:rPr>
              <a:t>Small businesses have accounted for about </a:t>
            </a:r>
            <a:r>
              <a:rPr lang="en-US" altLang="en-US" dirty="0" smtClean="0">
                <a:latin typeface="+mn-lt"/>
              </a:rPr>
              <a:t>40 </a:t>
            </a:r>
            <a:r>
              <a:rPr lang="en-US" altLang="en-US" dirty="0">
                <a:latin typeface="+mn-lt"/>
              </a:rPr>
              <a:t>percent of all new jobs in high-technology sectors of the </a:t>
            </a:r>
            <a:r>
              <a:rPr lang="en-US" altLang="en-US" dirty="0" smtClean="0">
                <a:latin typeface="+mn-lt"/>
              </a:rPr>
              <a:t>economy.</a:t>
            </a:r>
          </a:p>
          <a:p>
            <a:pPr>
              <a:buClr>
                <a:srgbClr val="254061"/>
              </a:buClr>
              <a:defRPr/>
            </a:pPr>
            <a:endParaRPr lang="en-US" altLang="en-US"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US" sz="3200" dirty="0" smtClean="0"/>
              <a:t>Innovation</a:t>
            </a:r>
            <a:endParaRPr lang="en-US" sz="3200" dirty="0" smtClean="0">
              <a:latin typeface="Calibri" pitchFamily="34" charset="0"/>
            </a:endParaRPr>
          </a:p>
        </p:txBody>
      </p:sp>
      <p:sp>
        <p:nvSpPr>
          <p:cNvPr id="158723" name="Rectangle 3"/>
          <p:cNvSpPr>
            <a:spLocks noGrp="1"/>
          </p:cNvSpPr>
          <p:nvPr>
            <p:ph type="body" idx="4294967295"/>
          </p:nvPr>
        </p:nvSpPr>
        <p:spPr/>
        <p:txBody>
          <a:bodyPr/>
          <a:lstStyle/>
          <a:p>
            <a:pPr>
              <a:buClr>
                <a:srgbClr val="254061"/>
              </a:buClr>
              <a:defRPr/>
            </a:pPr>
            <a:r>
              <a:rPr lang="en-US" altLang="en-US" dirty="0" smtClean="0">
                <a:latin typeface="+mn-lt"/>
              </a:rPr>
              <a:t>Major inventions are likely to come from small businesses.</a:t>
            </a:r>
          </a:p>
          <a:p>
            <a:pPr>
              <a:buClr>
                <a:srgbClr val="254061"/>
              </a:buClr>
              <a:defRPr/>
            </a:pPr>
            <a:endParaRPr lang="en-US" altLang="en-US" dirty="0">
              <a:latin typeface="+mn-lt"/>
            </a:endParaRPr>
          </a:p>
          <a:p>
            <a:pPr>
              <a:buClr>
                <a:srgbClr val="254061"/>
              </a:buClr>
              <a:defRPr/>
            </a:pPr>
            <a:r>
              <a:rPr lang="en-US" altLang="en-US" dirty="0" smtClean="0">
                <a:latin typeface="+mn-lt"/>
              </a:rPr>
              <a:t>People worked in small businesses invented the personal computers, the stainless razor blade, the photocopier, the jet engine …. </a:t>
            </a:r>
            <a:r>
              <a:rPr lang="en-US" altLang="en-US" dirty="0" err="1" smtClean="0">
                <a:latin typeface="+mn-lt"/>
              </a:rPr>
              <a:t>etc</a:t>
            </a:r>
            <a:r>
              <a:rPr lang="en-US" altLang="en-US" dirty="0" smtClean="0">
                <a:latin typeface="+mn-lt"/>
              </a:rPr>
              <a:t> </a:t>
            </a:r>
            <a:endParaRPr lang="en-US" altLang="en-US" dirty="0">
              <a:latin typeface="+mn-lt"/>
            </a:endParaRPr>
          </a:p>
          <a:p>
            <a:pPr marL="0" indent="0">
              <a:buFont typeface="Arial" charset="0"/>
              <a:buNone/>
              <a:defRPr/>
            </a:pPr>
            <a:endParaRPr lang="en-US" dirty="0">
              <a:latin typeface="+mn-lt"/>
            </a:endParaRPr>
          </a:p>
        </p:txBody>
      </p:sp>
    </p:spTree>
    <p:extLst>
      <p:ext uri="{BB962C8B-B14F-4D97-AF65-F5344CB8AC3E}">
        <p14:creationId xmlns:p14="http://schemas.microsoft.com/office/powerpoint/2010/main" val="410116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US" sz="3200" dirty="0" smtClean="0"/>
              <a:t>Contributions to big businesses</a:t>
            </a:r>
            <a:endParaRPr lang="en-US" sz="3200" dirty="0" smtClean="0">
              <a:latin typeface="Calibri" pitchFamily="34" charset="0"/>
            </a:endParaRPr>
          </a:p>
        </p:txBody>
      </p:sp>
      <p:sp>
        <p:nvSpPr>
          <p:cNvPr id="158723" name="Rectangle 3"/>
          <p:cNvSpPr>
            <a:spLocks noGrp="1"/>
          </p:cNvSpPr>
          <p:nvPr>
            <p:ph type="body" idx="4294967295"/>
          </p:nvPr>
        </p:nvSpPr>
        <p:spPr/>
        <p:txBody>
          <a:bodyPr/>
          <a:lstStyle/>
          <a:p>
            <a:pPr>
              <a:buClr>
                <a:srgbClr val="254061"/>
              </a:buClr>
              <a:defRPr/>
            </a:pPr>
            <a:r>
              <a:rPr lang="en-US" altLang="en-US" dirty="0" smtClean="0">
                <a:latin typeface="+mn-lt"/>
              </a:rPr>
              <a:t>Small business provide big businesses with product and services as raw materials and insurance services.</a:t>
            </a:r>
          </a:p>
          <a:p>
            <a:pPr>
              <a:buClr>
                <a:srgbClr val="254061"/>
              </a:buClr>
              <a:defRPr/>
            </a:pPr>
            <a:endParaRPr lang="en-US" altLang="en-US" dirty="0">
              <a:latin typeface="+mn-lt"/>
            </a:endParaRPr>
          </a:p>
          <a:p>
            <a:pPr>
              <a:buClr>
                <a:srgbClr val="254061"/>
              </a:buClr>
              <a:defRPr/>
            </a:pPr>
            <a:r>
              <a:rPr lang="en-US" altLang="en-US" dirty="0" smtClean="0">
                <a:latin typeface="+mn-lt"/>
              </a:rPr>
              <a:t>On the other side, most of the products made by big businesses are sold to small businesses as dealers or manufacturers.  </a:t>
            </a:r>
            <a:endParaRPr lang="en-US" altLang="en-US" dirty="0">
              <a:latin typeface="+mn-lt"/>
            </a:endParaRPr>
          </a:p>
          <a:p>
            <a:pPr marL="0" indent="0">
              <a:buFont typeface="Arial" charset="0"/>
              <a:buNone/>
              <a:defRPr/>
            </a:pPr>
            <a:endParaRPr lang="en-US" dirty="0">
              <a:latin typeface="+mn-lt"/>
            </a:endParaRPr>
          </a:p>
        </p:txBody>
      </p:sp>
    </p:spTree>
    <p:extLst>
      <p:ext uri="{BB962C8B-B14F-4D97-AF65-F5344CB8AC3E}">
        <p14:creationId xmlns:p14="http://schemas.microsoft.com/office/powerpoint/2010/main" val="2758316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r>
              <a:rPr lang="en-US" sz="2800" b="1" dirty="0" smtClean="0">
                <a:solidFill>
                  <a:srgbClr val="FF0000"/>
                </a:solidFill>
              </a:rPr>
              <a:t>Popular Areas of Small-Business Enterprise</a:t>
            </a:r>
            <a:endParaRPr lang="en-US" sz="2800" b="1" dirty="0" smtClean="0">
              <a:solidFill>
                <a:srgbClr val="FF0000"/>
              </a:solidFill>
              <a:latin typeface="Calibri" pitchFamily="34" charset="0"/>
            </a:endParaRPr>
          </a:p>
        </p:txBody>
      </p:sp>
      <p:pic>
        <p:nvPicPr>
          <p:cNvPr id="43010" name="Picture 2"/>
          <p:cNvPicPr>
            <a:picLocks noChangeAspect="1" noChangeArrowheads="1"/>
          </p:cNvPicPr>
          <p:nvPr/>
        </p:nvPicPr>
        <p:blipFill>
          <a:blip r:embed="rId3"/>
          <a:srcRect/>
          <a:stretch>
            <a:fillRect/>
          </a:stretch>
        </p:blipFill>
        <p:spPr bwMode="auto">
          <a:xfrm>
            <a:off x="614363" y="1257300"/>
            <a:ext cx="7915275" cy="4343400"/>
          </a:xfrm>
          <a:prstGeom prst="rect">
            <a:avLst/>
          </a:prstGeom>
          <a:noFill/>
          <a:ln w="9525">
            <a:noFill/>
            <a:miter lim="800000"/>
            <a:headEnd/>
            <a:tailEnd/>
          </a:ln>
        </p:spPr>
      </p:pic>
      <p:pic>
        <p:nvPicPr>
          <p:cNvPr id="43011" name="Picture 3"/>
          <p:cNvPicPr>
            <a:picLocks noChangeAspect="1" noChangeArrowheads="1"/>
          </p:cNvPicPr>
          <p:nvPr/>
        </p:nvPicPr>
        <p:blipFill>
          <a:blip r:embed="rId4"/>
          <a:srcRect/>
          <a:stretch>
            <a:fillRect/>
          </a:stretch>
        </p:blipFill>
        <p:spPr bwMode="auto">
          <a:xfrm>
            <a:off x="2586038" y="5791200"/>
            <a:ext cx="3971925" cy="304800"/>
          </a:xfrm>
          <a:prstGeom prst="rect">
            <a:avLst/>
          </a:prstGeom>
          <a:noFill/>
          <a:ln w="9525">
            <a:noFill/>
            <a:miter lim="800000"/>
            <a:headEnd/>
            <a:tailEnd/>
          </a:ln>
        </p:spPr>
      </p:pic>
    </p:spTree>
    <p:extLst>
      <p:ext uri="{BB962C8B-B14F-4D97-AF65-F5344CB8AC3E}">
        <p14:creationId xmlns:p14="http://schemas.microsoft.com/office/powerpoint/2010/main" val="275059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lstStyle/>
          <a:p>
            <a:r>
              <a:rPr lang="en-US" sz="3200" b="1" dirty="0" smtClean="0">
                <a:solidFill>
                  <a:srgbClr val="FF0000"/>
                </a:solidFill>
              </a:rPr>
              <a:t>Entrepreneurship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Entrepreneur </a:t>
            </a:r>
          </a:p>
          <a:p>
            <a:pPr lvl="1">
              <a:defRPr/>
            </a:pPr>
            <a:r>
              <a:rPr lang="en-US" dirty="0">
                <a:latin typeface="+mn-lt"/>
              </a:rPr>
              <a:t>businessperson who accepts both the risks and the opportunities involved in creating and operating a new business </a:t>
            </a:r>
            <a:r>
              <a:rPr lang="en-US" dirty="0" smtClean="0">
                <a:latin typeface="+mn-lt"/>
              </a:rPr>
              <a:t>venture.	</a:t>
            </a:r>
          </a:p>
          <a:p>
            <a:pPr>
              <a:buClr>
                <a:srgbClr val="376092"/>
              </a:buClr>
              <a:defRPr/>
            </a:pPr>
            <a:r>
              <a:rPr lang="en-US" altLang="en-US" b="1" dirty="0">
                <a:latin typeface="+mn-lt"/>
              </a:rPr>
              <a:t>Entrepreneurship </a:t>
            </a:r>
            <a:endParaRPr lang="en-US" altLang="en-US" b="1" dirty="0" smtClean="0">
              <a:latin typeface="+mn-lt"/>
            </a:endParaRPr>
          </a:p>
          <a:p>
            <a:pPr lvl="1">
              <a:buClr>
                <a:srgbClr val="376092"/>
              </a:buClr>
              <a:defRPr/>
            </a:pPr>
            <a:r>
              <a:rPr lang="en-US" altLang="en-US" dirty="0" smtClean="0">
                <a:latin typeface="+mn-lt"/>
              </a:rPr>
              <a:t>the </a:t>
            </a:r>
            <a:r>
              <a:rPr lang="en-US" altLang="en-US" dirty="0">
                <a:latin typeface="+mn-lt"/>
              </a:rPr>
              <a:t>process of seeking business opportunities under conditions of </a:t>
            </a:r>
            <a:r>
              <a:rPr lang="en-US" altLang="en-US" dirty="0" smtClean="0">
                <a:latin typeface="+mn-lt"/>
              </a:rPr>
              <a:t>risk.</a:t>
            </a:r>
            <a:endParaRPr lang="en-US" altLang="en-US" dirty="0">
              <a:latin typeface="+mn-lt"/>
            </a:endParaRPr>
          </a:p>
          <a:p>
            <a:pPr marL="0" indent="0">
              <a:buFont typeface="Arial" charset="0"/>
              <a:buNone/>
              <a:defRPr/>
            </a:pPr>
            <a:endParaRPr lang="en-US"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11359</TotalTime>
  <Words>2490</Words>
  <Application>Microsoft Office PowerPoint</Application>
  <PresentationFormat>On-screen Show (4:3)</PresentationFormat>
  <Paragraphs>230</Paragraphs>
  <Slides>29</Slides>
  <Notes>27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HelveticaNeue-Bold</vt:lpstr>
      <vt:lpstr>HelveticaNeueLTStd-Roman</vt:lpstr>
      <vt:lpstr>2_Office Theme</vt:lpstr>
      <vt:lpstr>3_Office Theme</vt:lpstr>
      <vt:lpstr>mgmt12e</vt:lpstr>
      <vt:lpstr>Entrepreneurship, New Ventures, and Business Ownership</vt:lpstr>
      <vt:lpstr>PowerPoint Presentation</vt:lpstr>
      <vt:lpstr>What Is a “Small” Business?</vt:lpstr>
      <vt:lpstr> The Importance of Small Business </vt:lpstr>
      <vt:lpstr>Job Creation</vt:lpstr>
      <vt:lpstr>Innovation</vt:lpstr>
      <vt:lpstr>Contributions to big businesses</vt:lpstr>
      <vt:lpstr>Popular Areas of Small-Business Enterprise</vt:lpstr>
      <vt:lpstr>Entrepreneurship</vt:lpstr>
      <vt:lpstr>Entrepreneurial Characteristics</vt:lpstr>
      <vt:lpstr>Starting the Small Business </vt:lpstr>
      <vt:lpstr>Buying an existing business</vt:lpstr>
      <vt:lpstr>Franchising</vt:lpstr>
      <vt:lpstr>Franchising</vt:lpstr>
      <vt:lpstr>Starting from Scratch</vt:lpstr>
      <vt:lpstr>Financing a Small Business</vt:lpstr>
      <vt:lpstr>Trends in Small-Business Start-Ups</vt:lpstr>
      <vt:lpstr>Emergence of E-commerce</vt:lpstr>
      <vt:lpstr>Reasons Women Give for Starting Businesses</vt:lpstr>
      <vt:lpstr>Trends in Small-Business Start-Ups </vt:lpstr>
      <vt:lpstr>Reasons of Success of small businesses</vt:lpstr>
      <vt:lpstr>Reasons of Failure of small businesses</vt:lpstr>
      <vt:lpstr>PowerPoint Presentation</vt:lpstr>
      <vt:lpstr>Business Ownership</vt:lpstr>
      <vt:lpstr>Proportions of U.S. Firms in Terms of Organization Type and Sales Revenue</vt:lpstr>
      <vt:lpstr>Sole Proprietorship </vt:lpstr>
      <vt:lpstr>Partnerships </vt:lpstr>
      <vt:lpstr>Corporations</vt:lpstr>
      <vt:lpstr>Types of Corporations</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Windows User</cp:lastModifiedBy>
  <cp:revision>183</cp:revision>
  <dcterms:created xsi:type="dcterms:W3CDTF">2013-10-17T14:20:40Z</dcterms:created>
  <dcterms:modified xsi:type="dcterms:W3CDTF">2016-09-28T15:51:29Z</dcterms:modified>
</cp:coreProperties>
</file>