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0"/>
  </p:notesMasterIdLst>
  <p:sldIdLst>
    <p:sldId id="256" r:id="rId4"/>
    <p:sldId id="262" r:id="rId5"/>
    <p:sldId id="258" r:id="rId6"/>
    <p:sldId id="263" r:id="rId7"/>
    <p:sldId id="300" r:id="rId8"/>
    <p:sldId id="259" r:id="rId9"/>
    <p:sldId id="268" r:id="rId10"/>
    <p:sldId id="269" r:id="rId11"/>
    <p:sldId id="266" r:id="rId12"/>
    <p:sldId id="265" r:id="rId13"/>
    <p:sldId id="264" r:id="rId14"/>
    <p:sldId id="273" r:id="rId15"/>
    <p:sldId id="279" r:id="rId16"/>
    <p:sldId id="278" r:id="rId17"/>
    <p:sldId id="277" r:id="rId18"/>
    <p:sldId id="282" r:id="rId19"/>
    <p:sldId id="281" r:id="rId20"/>
    <p:sldId id="286" r:id="rId21"/>
    <p:sldId id="294" r:id="rId22"/>
    <p:sldId id="293" r:id="rId23"/>
    <p:sldId id="292" r:id="rId24"/>
    <p:sldId id="301" r:id="rId25"/>
    <p:sldId id="290" r:id="rId26"/>
    <p:sldId id="302" r:id="rId27"/>
    <p:sldId id="288" r:id="rId28"/>
    <p:sldId id="287"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00"/>
    <a:srgbClr val="EAEAEA"/>
    <a:srgbClr val="DA2A00"/>
    <a:srgbClr val="59626F"/>
    <a:srgbClr val="75808F"/>
    <a:srgbClr val="C1C6CD"/>
    <a:srgbClr val="C4EA08"/>
    <a:srgbClr val="BBD90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572" autoAdjust="0"/>
    <p:restoredTop sz="62121" autoAdjust="0"/>
  </p:normalViewPr>
  <p:slideViewPr>
    <p:cSldViewPr>
      <p:cViewPr>
        <p:scale>
          <a:sx n="69" d="100"/>
          <a:sy n="69" d="100"/>
        </p:scale>
        <p:origin x="-888" y="5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CFE31B4-69DC-4949-A858-A0F71E094A87}" type="datetimeFigureOut">
              <a:rPr lang="en-US"/>
              <a:pPr>
                <a:defRPr/>
              </a:pPr>
              <a:t>9/24/2016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045692F-2EEE-479B-B34B-456656A592FB}" type="slidenum">
              <a:rPr lang="en-US"/>
              <a:pPr>
                <a:defRPr/>
              </a:pPr>
              <a:t>‹#›</a:t>
            </a:fld>
            <a:endParaRPr lang="en-US" dirty="0"/>
          </a:p>
        </p:txBody>
      </p:sp>
    </p:spTree>
    <p:extLst>
      <p:ext uri="{BB962C8B-B14F-4D97-AF65-F5344CB8AC3E}">
        <p14:creationId xmlns:p14="http://schemas.microsoft.com/office/powerpoint/2010/main" xmlns="" val="3141307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45692F-2EEE-479B-B34B-456656A592FB}" type="slidenum">
              <a:rPr lang="en-US" smtClean="0"/>
              <a:pPr>
                <a:defRPr/>
              </a:pPr>
              <a:t>1</a:t>
            </a:fld>
            <a:endParaRPr lang="en-US" dirty="0"/>
          </a:p>
        </p:txBody>
      </p:sp>
    </p:spTree>
    <p:extLst>
      <p:ext uri="{BB962C8B-B14F-4D97-AF65-F5344CB8AC3E}">
        <p14:creationId xmlns:p14="http://schemas.microsoft.com/office/powerpoint/2010/main" xmlns="" val="3572194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r>
              <a:rPr lang="en-US" dirty="0" smtClean="0"/>
              <a:t>Market economies rely on a private enterprise system—one that allows individuals to pursue their own interests with minimal government restriction. In turn, private enterprise requires the presence of four elements: private property rights, freedom of choice, profits, and competition.</a:t>
            </a:r>
          </a:p>
          <a:p>
            <a:pPr eaLnBrk="1" hangingPunct="1"/>
            <a:endParaRPr lang="en-US" dirty="0" smtClean="0"/>
          </a:p>
          <a:p>
            <a:pPr eaLnBrk="1" hangingPunct="1"/>
            <a:r>
              <a:rPr lang="en-US" dirty="0" smtClean="0"/>
              <a:t>Private</a:t>
            </a:r>
            <a:r>
              <a:rPr lang="en-US" baseline="0" dirty="0" smtClean="0"/>
              <a:t> property rights: ownership of the resources in the hands of individuals.</a:t>
            </a:r>
          </a:p>
          <a:p>
            <a:pPr eaLnBrk="1" hangingPunct="1"/>
            <a:endParaRPr lang="en-US" baseline="0" dirty="0" smtClean="0"/>
          </a:p>
          <a:p>
            <a:pPr rtl="0" eaLnBrk="1" hangingPunct="1"/>
            <a:r>
              <a:rPr lang="en-US" baseline="0" dirty="0" smtClean="0"/>
              <a:t>Freedom of choice: producers  can choose whom to hire and what to produce.</a:t>
            </a:r>
          </a:p>
          <a:p>
            <a:pPr rtl="0" eaLnBrk="1" hangingPunct="1"/>
            <a:endParaRPr lang="en-US" baseline="0" dirty="0" smtClean="0"/>
          </a:p>
          <a:p>
            <a:pPr rtl="0" eaLnBrk="1" hangingPunct="1"/>
            <a:r>
              <a:rPr lang="en-US" baseline="0" dirty="0" smtClean="0"/>
              <a:t>Profits: </a:t>
            </a:r>
          </a:p>
          <a:p>
            <a:pPr rtl="0" eaLnBrk="1" hangingPunct="1"/>
            <a:endParaRPr lang="en-US" baseline="0" dirty="0" smtClean="0"/>
          </a:p>
          <a:p>
            <a:pPr rtl="0" eaLnBrk="1" hangingPunct="1"/>
            <a:r>
              <a:rPr lang="en-US" baseline="0" dirty="0" smtClean="0"/>
              <a:t>Competition: it occurs when two or more business vie for the same resources or customers.</a:t>
            </a:r>
            <a:endParaRPr lang="en-US" dirty="0" smtClean="0"/>
          </a:p>
        </p:txBody>
      </p:sp>
      <p:sp>
        <p:nvSpPr>
          <p:cNvPr id="4" name="Slide Number Placeholder 3"/>
          <p:cNvSpPr>
            <a:spLocks noGrp="1"/>
          </p:cNvSpPr>
          <p:nvPr>
            <p:ph type="sldNum" sz="quarter" idx="5"/>
          </p:nvPr>
        </p:nvSpPr>
        <p:spPr/>
        <p:txBody>
          <a:bodyPr/>
          <a:lstStyle/>
          <a:p>
            <a:pPr>
              <a:defRPr/>
            </a:pPr>
            <a:fld id="{38F4A798-8C14-4977-94C0-AF0F1F0EC8C9}" type="slidenum">
              <a:rPr lang="en-US" smtClean="0"/>
              <a:pPr>
                <a:defRPr/>
              </a:pPr>
              <a:t>12</a:t>
            </a:fld>
            <a:endParaRPr lang="en-US" dirty="0"/>
          </a:p>
        </p:txBody>
      </p:sp>
    </p:spTree>
    <p:extLst>
      <p:ext uri="{BB962C8B-B14F-4D97-AF65-F5344CB8AC3E}">
        <p14:creationId xmlns:p14="http://schemas.microsoft.com/office/powerpoint/2010/main" xmlns="" val="243082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a:lstStyle/>
          <a:p>
            <a:pPr eaLnBrk="1" hangingPunct="1"/>
            <a:r>
              <a:rPr lang="en-US" smtClean="0"/>
              <a:t>Even in a free enterprise system, not all industries are equally competitive. Economists have identified four degrees of competition in a private enterprise system: </a:t>
            </a:r>
          </a:p>
          <a:p>
            <a:pPr eaLnBrk="1" hangingPunct="1"/>
            <a:r>
              <a:rPr lang="en-US" smtClean="0"/>
              <a:t>perfect competition,  monopolistic competition,  oligopoly,  and monopoly. Note that these are not always truly distinct categories but actually tend to fall along a continuum; perfect competition and monopoly anchor the ends of the continuum, with monopolistic competition and oligopoly falling in between. </a:t>
            </a:r>
          </a:p>
          <a:p>
            <a:pPr eaLnBrk="1" hangingPunct="1"/>
            <a:r>
              <a:rPr lang="en-US" smtClean="0"/>
              <a:t>Table 1.1 summarizes the features of these four degrees of competition.</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9FACBACB-999E-4C9F-A316-6DE4C03EFE80}" type="slidenum">
              <a:rPr lang="en-US" smtClean="0"/>
              <a:pPr>
                <a:defRPr/>
              </a:pPr>
              <a:t>15</a:t>
            </a:fld>
            <a:endParaRPr lang="en-US" dirty="0"/>
          </a:p>
        </p:txBody>
      </p:sp>
    </p:spTree>
    <p:extLst>
      <p:ext uri="{BB962C8B-B14F-4D97-AF65-F5344CB8AC3E}">
        <p14:creationId xmlns:p14="http://schemas.microsoft.com/office/powerpoint/2010/main" xmlns="" val="1026989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a:lstStyle/>
          <a:p>
            <a:pPr eaLnBrk="1" hangingPunct="1"/>
            <a:r>
              <a:rPr lang="en-US" dirty="0" smtClean="0"/>
              <a:t>Because economic forces are so volatile and can be affected by so many things, the performance of a country’s economic system varies over time. Sometimes it gains strength and brings new prosperity to its members (this describes the U.S. economy during the early years of the twenty-first century); other times it weakens and damages their fortunes (as was the case in the years 2009–2010). Clearly then, knowing how an economy is performing is useful for both, business owners and investors alike. </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CB03CC6F-62C5-4E4D-9CAE-EF190119A8EA}" type="slidenum">
              <a:rPr lang="en-US" smtClean="0"/>
              <a:pPr>
                <a:defRPr/>
              </a:pPr>
              <a:t>16</a:t>
            </a:fld>
            <a:endParaRPr lang="en-US" dirty="0"/>
          </a:p>
        </p:txBody>
      </p:sp>
    </p:spTree>
    <p:extLst>
      <p:ext uri="{BB962C8B-B14F-4D97-AF65-F5344CB8AC3E}">
        <p14:creationId xmlns:p14="http://schemas.microsoft.com/office/powerpoint/2010/main" xmlns="" val="811242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a:lstStyle/>
          <a:p>
            <a:pPr eaLnBrk="1" hangingPunct="1"/>
            <a:r>
              <a:rPr lang="en-US" dirty="0" smtClean="0"/>
              <a:t>Fundamentally, how do we know whether an economic system is growing or not? Experts call the pattern of short-term ups and downs (or, better, expansions and contractions) in an economy the business cycle. The primary measure of growth in the business cycle is aggregate output</a:t>
            </a:r>
            <a:r>
              <a:rPr lang="en-US" baseline="0" dirty="0" smtClean="0"/>
              <a:t> or </a:t>
            </a:r>
            <a:r>
              <a:rPr lang="en-US" dirty="0" smtClean="0"/>
              <a:t>the total quantity of goods and services produced by an economic system during a given period.</a:t>
            </a:r>
          </a:p>
          <a:p>
            <a:pPr eaLnBrk="1" hangingPunct="1"/>
            <a:r>
              <a:rPr lang="en-US" dirty="0" smtClean="0"/>
              <a:t> </a:t>
            </a:r>
          </a:p>
          <a:p>
            <a:pPr eaLnBrk="1" hangingPunct="1"/>
            <a:r>
              <a:rPr lang="en-US" dirty="0" smtClean="0"/>
              <a:t>An increase in aggregate</a:t>
            </a:r>
            <a:r>
              <a:rPr lang="en-US" baseline="0" dirty="0" smtClean="0"/>
              <a:t> output is growth (economic growth). </a:t>
            </a:r>
            <a:endParaRPr lang="en-US" dirty="0" smtClean="0"/>
          </a:p>
        </p:txBody>
      </p:sp>
      <p:sp>
        <p:nvSpPr>
          <p:cNvPr id="4" name="Slide Number Placeholder 3"/>
          <p:cNvSpPr>
            <a:spLocks noGrp="1"/>
          </p:cNvSpPr>
          <p:nvPr>
            <p:ph type="sldNum" sz="quarter" idx="5"/>
          </p:nvPr>
        </p:nvSpPr>
        <p:spPr/>
        <p:txBody>
          <a:bodyPr/>
          <a:lstStyle/>
          <a:p>
            <a:pPr>
              <a:defRPr/>
            </a:pPr>
            <a:fld id="{5422443D-8AF8-4326-A1DF-2E8BE9EA7012}" type="slidenum">
              <a:rPr lang="en-US" smtClean="0"/>
              <a:pPr>
                <a:defRPr/>
              </a:pPr>
              <a:t>17</a:t>
            </a:fld>
            <a:endParaRPr lang="en-US" dirty="0"/>
          </a:p>
        </p:txBody>
      </p:sp>
    </p:spTree>
    <p:extLst>
      <p:ext uri="{BB962C8B-B14F-4D97-AF65-F5344CB8AC3E}">
        <p14:creationId xmlns:p14="http://schemas.microsoft.com/office/powerpoint/2010/main" xmlns="" val="2748931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a:lstStyle/>
          <a:p>
            <a:pPr eaLnBrk="1" hangingPunct="1"/>
            <a:r>
              <a:rPr lang="en-US" dirty="0" smtClean="0"/>
              <a:t>Gross domestic product (GDP) refers to the total value of all goods and services produced within a given period by a national economy through domestic factors of production. GDP is a measure of the aggregate output. Generally speaking, if the GDP is going up, aggregate output is going up; or</a:t>
            </a:r>
            <a:r>
              <a:rPr lang="en-US" baseline="0" dirty="0" smtClean="0"/>
              <a:t> in other words, </a:t>
            </a:r>
            <a:r>
              <a:rPr lang="en-US" dirty="0" smtClean="0"/>
              <a:t>if the aggregate output is going up, the nation is experiencing economic growth.</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D7862066-A3A6-4115-A3D3-7E24C5BE1AA3}" type="slidenum">
              <a:rPr lang="en-US" smtClean="0"/>
              <a:pPr>
                <a:defRPr/>
              </a:pPr>
              <a:t>18</a:t>
            </a:fld>
            <a:endParaRPr lang="en-US" dirty="0"/>
          </a:p>
        </p:txBody>
      </p:sp>
    </p:spTree>
    <p:extLst>
      <p:ext uri="{BB962C8B-B14F-4D97-AF65-F5344CB8AC3E}">
        <p14:creationId xmlns:p14="http://schemas.microsoft.com/office/powerpoint/2010/main" xmlns="" val="3191544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a:lstStyle/>
          <a:p>
            <a:pPr eaLnBrk="1" hangingPunct="1"/>
            <a:r>
              <a:rPr lang="en-US" dirty="0" smtClean="0"/>
              <a:t>To  know how much your standard of living is improving, you need to know how much your nation’s economic system is growing (see Table 1.2). For instance, although the U.S. economy reflects overall growth in most years, in 2009 the economy actually shrank by 2.6 percent due to the recession.</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D4D1CE9D-9615-460E-916E-C65493B6040C}" type="slidenum">
              <a:rPr lang="en-US" smtClean="0"/>
              <a:pPr>
                <a:defRPr/>
              </a:pPr>
              <a:t>19</a:t>
            </a:fld>
            <a:endParaRPr lang="en-US" dirty="0"/>
          </a:p>
        </p:txBody>
      </p:sp>
    </p:spTree>
    <p:extLst>
      <p:ext uri="{BB962C8B-B14F-4D97-AF65-F5344CB8AC3E}">
        <p14:creationId xmlns:p14="http://schemas.microsoft.com/office/powerpoint/2010/main" xmlns="" val="224116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a:lstStyle/>
          <a:p>
            <a:pPr eaLnBrk="1" hangingPunct="1"/>
            <a:r>
              <a:rPr lang="en-US" dirty="0" smtClean="0"/>
              <a:t>Sometimes, economists also use the term gross national product (GNP), which refers to the total value of all goods and services produced by a national economy within a given period of</a:t>
            </a:r>
            <a:r>
              <a:rPr lang="en-US" baseline="0" dirty="0" smtClean="0"/>
              <a:t> time,</a:t>
            </a:r>
            <a:r>
              <a:rPr lang="en-US" dirty="0" smtClean="0"/>
              <a:t> regardless of where the factors of production are located. What, precisely, is the difference between GDP and GNP? </a:t>
            </a:r>
          </a:p>
          <a:p>
            <a:pPr eaLnBrk="1" hangingPunct="1"/>
            <a:r>
              <a:rPr lang="en-US" dirty="0" smtClean="0"/>
              <a:t>Consider a General Motors automobile plant in Brazil. The profits earned by the factory are included in U.S. GNP—but not in GDP—because its output is not produced domestically (that is, in the United States). Conversely, those profits are included in Brazil’s GDP—but not GNP—because they are produced domestically (that is, in Brazil).</a:t>
            </a:r>
          </a:p>
          <a:p>
            <a:pPr eaLnBrk="1" hangingPunct="1"/>
            <a:r>
              <a:rPr lang="en-US" dirty="0" smtClean="0"/>
              <a:t>Calculations quickly become complex because of the</a:t>
            </a:r>
            <a:r>
              <a:rPr lang="en-US" baseline="0" dirty="0" smtClean="0"/>
              <a:t> </a:t>
            </a:r>
            <a:r>
              <a:rPr lang="en-US" dirty="0" smtClean="0"/>
              <a:t>different factors of production. The labor, for example, will be mostly Brazilian but the capital will be mostly American. Thus, the wages paid to Brazilian workers are part of Brazil’s GNP even though the profits are not.</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25DD2BDF-E0E7-4A15-A2D8-C4A1B8755A33}" type="slidenum">
              <a:rPr lang="en-US" smtClean="0"/>
              <a:pPr>
                <a:defRPr/>
              </a:pPr>
              <a:t>20</a:t>
            </a:fld>
            <a:endParaRPr lang="en-US" dirty="0"/>
          </a:p>
        </p:txBody>
      </p:sp>
    </p:spTree>
    <p:extLst>
      <p:ext uri="{BB962C8B-B14F-4D97-AF65-F5344CB8AC3E}">
        <p14:creationId xmlns:p14="http://schemas.microsoft.com/office/powerpoint/2010/main" xmlns="" val="3639249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a:lstStyle/>
          <a:p>
            <a:pPr eaLnBrk="1" hangingPunct="1"/>
            <a:r>
              <a:rPr lang="en-US" dirty="0" smtClean="0"/>
              <a:t>GDP and GNP usually differ by less than 1 percent, but economists argue that GDP is a more accurate indicator of domestic economic performance because it focuses only on domestic factors of production. With that in mind, let’s look at the middle column in Table 1.2. Here we find that the real growth rate of U.S. GDP—the growth rate of GDP adjusted for inflation and changes in the value of the country’s currency—was 1.8 percent in 2011. But what does this number actually mean? Remember that growth depends on output increasing at a faster rate than population. </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92188596-A762-4E18-A50B-41C7156F5288}" type="slidenum">
              <a:rPr lang="en-US" smtClean="0"/>
              <a:pPr>
                <a:defRPr/>
              </a:pPr>
              <a:t>21</a:t>
            </a:fld>
            <a:endParaRPr lang="en-US" dirty="0"/>
          </a:p>
        </p:txBody>
      </p:sp>
    </p:spTree>
    <p:extLst>
      <p:ext uri="{BB962C8B-B14F-4D97-AF65-F5344CB8AC3E}">
        <p14:creationId xmlns:p14="http://schemas.microsoft.com/office/powerpoint/2010/main" xmlns="" val="2232307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Arial" charset="0"/>
              </a:rPr>
              <a:t>The difference between GNP and GDP is the income from the goods and services produced abroad using the labor and property supplied by U.S. residents less payments to the rest of the world for the goods and services produced in the United States using the labor and property supplied by foreign residents (referred to a </a:t>
            </a:r>
            <a:r>
              <a:rPr lang="en-US" sz="1200" i="1" kern="1200" dirty="0" smtClean="0">
                <a:solidFill>
                  <a:schemeClr val="tx1"/>
                </a:solidFill>
                <a:effectLst/>
                <a:latin typeface="+mn-lt"/>
                <a:ea typeface="+mn-ea"/>
                <a:cs typeface="Arial" charset="0"/>
              </a:rPr>
              <a:t>net factor payments from abroad</a:t>
            </a:r>
            <a:r>
              <a:rPr lang="en-US" sz="1200" kern="1200" dirty="0" smtClean="0">
                <a:solidFill>
                  <a:schemeClr val="tx1"/>
                </a:solidFill>
                <a:effectLst/>
                <a:latin typeface="+mn-lt"/>
                <a:ea typeface="+mn-ea"/>
                <a:cs typeface="Arial" charset="0"/>
              </a:rPr>
              <a:t>). In a simple example, the profits of a Japanese-owned Toyota plant in Tennessee would be included in GDP, but not GNP; while the profits of a U.S.-owned Ford Motor plant in Mexico would be included in GNP, but not GDP.</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25DD2BDF-E0E7-4A15-A2D8-C4A1B8755A33}" type="slidenum">
              <a:rPr lang="en-US" smtClean="0"/>
              <a:pPr>
                <a:defRPr/>
              </a:pPr>
              <a:t>22</a:t>
            </a:fld>
            <a:endParaRPr lang="en-US" dirty="0"/>
          </a:p>
        </p:txBody>
      </p:sp>
    </p:spTree>
    <p:extLst>
      <p:ext uri="{BB962C8B-B14F-4D97-AF65-F5344CB8AC3E}">
        <p14:creationId xmlns:p14="http://schemas.microsoft.com/office/powerpoint/2010/main" xmlns="" val="1574410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a:lstStyle/>
          <a:p>
            <a:pPr eaLnBrk="1" hangingPunct="1"/>
            <a:r>
              <a:rPr lang="en-US" dirty="0" smtClean="0"/>
              <a:t>A major factor in the growth of an economic system is productivity, which is a measure of economic growth that compares how much a system produces with the resources needed to produce it. Let’s say that it takes 1 U.S. worker and 1 U.S. dollar to make 10 soccer balls in an 8-hour workday. Let’s also say that it takes 1.2 Saudi workers and the equivalent of 1.5 dollars in Riyals, the currency of Saudi Arabia, to make 10 soccer balls in the same 8-hour workday. We can say that the U.S. soccer-ball industry is more productive than the Saudi soccer-ball industry. The two factors of production in this extremely simple case are labor and capital. </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A36590A7-E4CE-41EA-A77B-6D00E5EDA9D9}" type="slidenum">
              <a:rPr lang="en-US" smtClean="0"/>
              <a:pPr>
                <a:defRPr/>
              </a:pPr>
              <a:t>23</a:t>
            </a:fld>
            <a:endParaRPr lang="en-US" dirty="0"/>
          </a:p>
        </p:txBody>
      </p:sp>
    </p:spTree>
    <p:extLst>
      <p:ext uri="{BB962C8B-B14F-4D97-AF65-F5344CB8AC3E}">
        <p14:creationId xmlns:p14="http://schemas.microsoft.com/office/powerpoint/2010/main" xmlns="" val="375312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a:lstStyle/>
          <a:p>
            <a:pPr eaLnBrk="1" hangingPunct="1"/>
            <a:r>
              <a:rPr lang="en-US" altLang="en-US" dirty="0" smtClean="0"/>
              <a:t>Businesses produce most of the </a:t>
            </a:r>
            <a:r>
              <a:rPr lang="en-US" altLang="en-US" dirty="0" smtClean="0">
                <a:solidFill>
                  <a:srgbClr val="558ED5"/>
                </a:solidFill>
              </a:rPr>
              <a:t>goods </a:t>
            </a:r>
            <a:r>
              <a:rPr lang="en-US" altLang="en-US" dirty="0" smtClean="0"/>
              <a:t>and</a:t>
            </a:r>
            <a:r>
              <a:rPr lang="en-US" altLang="en-US" dirty="0" smtClean="0">
                <a:solidFill>
                  <a:srgbClr val="558ED5"/>
                </a:solidFill>
              </a:rPr>
              <a:t> services</a:t>
            </a:r>
            <a:r>
              <a:rPr lang="en-US" altLang="en-US" dirty="0" smtClean="0"/>
              <a:t> we consume.</a:t>
            </a:r>
          </a:p>
          <a:p>
            <a:pPr eaLnBrk="1" hangingPunct="1"/>
            <a:r>
              <a:rPr lang="en-US" altLang="en-US" dirty="0" smtClean="0"/>
              <a:t>They employ most working people. </a:t>
            </a:r>
          </a:p>
          <a:p>
            <a:pPr eaLnBrk="1" hangingPunct="1"/>
            <a:r>
              <a:rPr lang="en-US" altLang="en-US" dirty="0" smtClean="0"/>
              <a:t>They create most new </a:t>
            </a:r>
            <a:r>
              <a:rPr lang="en-US" altLang="en-US" dirty="0" smtClean="0">
                <a:solidFill>
                  <a:srgbClr val="558ED5"/>
                </a:solidFill>
              </a:rPr>
              <a:t>innovations</a:t>
            </a:r>
            <a:r>
              <a:rPr lang="en-US" altLang="en-US" dirty="0" smtClean="0"/>
              <a:t> and provide a vast range of </a:t>
            </a:r>
            <a:r>
              <a:rPr lang="en-US" altLang="en-US" dirty="0" smtClean="0">
                <a:solidFill>
                  <a:srgbClr val="558ED5"/>
                </a:solidFill>
              </a:rPr>
              <a:t>opportunities</a:t>
            </a:r>
            <a:r>
              <a:rPr lang="en-US" altLang="en-US" dirty="0" smtClean="0"/>
              <a:t> for new businesses.</a:t>
            </a:r>
          </a:p>
          <a:p>
            <a:pPr eaLnBrk="1" hangingPunct="1"/>
            <a:r>
              <a:rPr lang="en-US" altLang="en-US" dirty="0" smtClean="0"/>
              <a:t>Many businesses support charities and provide community leadership.</a:t>
            </a:r>
          </a:p>
          <a:p>
            <a:pPr eaLnBrk="1" hangingPunct="1"/>
            <a:endParaRPr lang="en-US" alt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704DE0A-B125-4926-813C-219AA6C73F82}" type="slidenum">
              <a:rPr lang="en-US" smtClean="0"/>
              <a:pPr>
                <a:defRPr/>
              </a:pPr>
              <a:t>4</a:t>
            </a:fld>
            <a:endParaRPr lang="en-US" dirty="0"/>
          </a:p>
        </p:txBody>
      </p:sp>
    </p:spTree>
    <p:extLst>
      <p:ext uri="{BB962C8B-B14F-4D97-AF65-F5344CB8AC3E}">
        <p14:creationId xmlns:p14="http://schemas.microsoft.com/office/powerpoint/2010/main" xmlns="" val="2802511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dirty="0" smtClean="0"/>
              <a:t>To put it simply, an increase in aggregate output is growth (or economic growth). When output grows more quickly than the population, two things usually follow:</a:t>
            </a:r>
          </a:p>
          <a:p>
            <a:pPr eaLnBrk="1" hangingPunct="1">
              <a:defRPr/>
            </a:pPr>
            <a:r>
              <a:rPr lang="en-US" dirty="0" smtClean="0"/>
              <a:t>• Output per capita—the quantity of goods and services per person—goes up.</a:t>
            </a:r>
          </a:p>
          <a:p>
            <a:pPr eaLnBrk="1" hangingPunct="1">
              <a:defRPr/>
            </a:pPr>
            <a:r>
              <a:rPr lang="en-US" dirty="0" smtClean="0"/>
              <a:t>• The system provides more of the goods and services that people want.</a:t>
            </a:r>
          </a:p>
          <a:p>
            <a:pPr eaLnBrk="1" hangingPunct="1">
              <a:defRPr/>
            </a:pPr>
            <a:endParaRPr lang="en-US" dirty="0" smtClean="0"/>
          </a:p>
          <a:p>
            <a:pPr eaLnBrk="1" hangingPunct="1">
              <a:defRPr/>
            </a:pPr>
            <a:r>
              <a:rPr lang="en-US" dirty="0" smtClean="0"/>
              <a:t>When these two things occur, people living in an economic system benefit from a higher standard of living, which refers to the total quantity and quality of goods and services that they can purchase with the currency used in their economic system. </a:t>
            </a:r>
            <a:endParaRPr lang="en-US" dirty="0"/>
          </a:p>
        </p:txBody>
      </p:sp>
      <p:sp>
        <p:nvSpPr>
          <p:cNvPr id="4" name="Slide Number Placeholder 3"/>
          <p:cNvSpPr>
            <a:spLocks noGrp="1"/>
          </p:cNvSpPr>
          <p:nvPr>
            <p:ph type="sldNum" sz="quarter" idx="5"/>
          </p:nvPr>
        </p:nvSpPr>
        <p:spPr/>
        <p:txBody>
          <a:bodyPr/>
          <a:lstStyle/>
          <a:p>
            <a:pPr>
              <a:defRPr/>
            </a:pPr>
            <a:fld id="{5D6542FB-9478-4B2D-97EC-72D41CCDFABC}" type="slidenum">
              <a:rPr lang="en-US" smtClean="0"/>
              <a:pPr>
                <a:defRPr/>
              </a:pPr>
              <a:t>24</a:t>
            </a:fld>
            <a:endParaRPr lang="en-US" dirty="0"/>
          </a:p>
        </p:txBody>
      </p:sp>
    </p:spTree>
    <p:extLst>
      <p:ext uri="{BB962C8B-B14F-4D97-AF65-F5344CB8AC3E}">
        <p14:creationId xmlns:p14="http://schemas.microsoft.com/office/powerpoint/2010/main" xmlns="" val="16991843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a:lstStyle/>
          <a:p>
            <a:pPr eaLnBrk="1" hangingPunct="1"/>
            <a:r>
              <a:rPr lang="en-US" dirty="0" smtClean="0"/>
              <a:t>Stability is a condition in which the amount of money available in an economic system and the quantity of goods and services produced in it are growing at about the same rate. A chief goal of an economic system, stability can be threatened by certain factors.</a:t>
            </a:r>
          </a:p>
          <a:p>
            <a:pPr eaLnBrk="1" hangingPunct="1"/>
            <a:endParaRPr lang="en-US" dirty="0" smtClean="0"/>
          </a:p>
          <a:p>
            <a:pPr eaLnBrk="1" hangingPunct="1"/>
            <a:r>
              <a:rPr lang="en-US" dirty="0" smtClean="0"/>
              <a:t>Inflation occurs when an economic system experiences widespread price increases. Instability results when the amount of money injected into an economy exceeds the increase in actual output, so people have more money to spend but the same quantity of products available to buy. As supply and demand principles tell us, as people compete with one another to buy available products, prices go up. </a:t>
            </a:r>
          </a:p>
          <a:p>
            <a:pPr eaLnBrk="1" hangingPunct="1"/>
            <a:endParaRPr lang="en-US" dirty="0" smtClean="0"/>
          </a:p>
          <a:p>
            <a:pPr eaLnBrk="1" hangingPunct="1"/>
            <a:r>
              <a:rPr lang="en-US" dirty="0" smtClean="0"/>
              <a:t>These high prices will eventually bring the amount of money in the economy back down. However, these processes are imperfect—the additional money will not be distributed proportionately to all people, and price increases often continue beyond what is really necessary. As a result, purchasing power for many people declines.</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9258382-B2D1-4A3C-96DD-FEBE8C678E8A}" type="slidenum">
              <a:rPr lang="en-US" smtClean="0"/>
              <a:pPr>
                <a:defRPr/>
              </a:pPr>
              <a:t>25</a:t>
            </a:fld>
            <a:endParaRPr lang="en-US" dirty="0"/>
          </a:p>
        </p:txBody>
      </p:sp>
    </p:spTree>
    <p:extLst>
      <p:ext uri="{BB962C8B-B14F-4D97-AF65-F5344CB8AC3E}">
        <p14:creationId xmlns:p14="http://schemas.microsoft.com/office/powerpoint/2010/main" xmlns="" val="194122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r>
              <a:rPr lang="en-US" dirty="0" smtClean="0"/>
              <a:t>Finally, we need to consider the effect of unemployment on economic stability. Unemployment is the level of joblessness among people actively seeking work in an economic system. When unemployment is low, there is a shortage of labor available for businesses to hire. As businesses compete with one another for the available supply of labor, they raise the wages they are willing to pay. Then, because higher labor costs eat into profit margins, they raise the prices of their products. Although consumers have more money to inject into the economy, this increase is soon undone by higher prices, so purchasing power declines.</a:t>
            </a:r>
          </a:p>
          <a:p>
            <a:pPr eaLnBrk="1" hangingPunct="1">
              <a:defRPr/>
            </a:pPr>
            <a:endParaRPr lang="en-US" dirty="0" smtClean="0"/>
          </a:p>
          <a:p>
            <a:pPr eaLnBrk="1" hangingPunct="1">
              <a:defRPr/>
            </a:pPr>
            <a:r>
              <a:rPr lang="en-US" dirty="0" smtClean="0"/>
              <a:t>When we go through a period during which aggregate output declines, we have a recession. During a recession, producers need fewer employees—less labor—to produce products. Unemployment, therefore, goes up. To determine whether an economy is going through a recession, we start by measuring aggregate output. Recall that this is the function of real GDP, which we find by making necessary adjustments to the total value of all goods and services produced within a given period by a national economy through domestic factors of production. A recession is more precisely defined as a period during which aggregate output, as measured by real GDP, declines. </a:t>
            </a:r>
          </a:p>
          <a:p>
            <a:pPr eaLnBrk="1" hangingPunct="1">
              <a:defRPr/>
            </a:pPr>
            <a:endParaRPr lang="en-US" dirty="0" smtClean="0"/>
          </a:p>
          <a:p>
            <a:pPr eaLnBrk="1" hangingPunct="1">
              <a:defRPr/>
            </a:pPr>
            <a:r>
              <a:rPr lang="en-US" dirty="0" smtClean="0"/>
              <a:t>A prolonged and deep recession is called a depression. The last major depression in the United States started in 1929 and lasted more than 10 years. Most economists believe that the 2008–2011 recession, although the worst in decades, was not really a depression.</a:t>
            </a:r>
          </a:p>
          <a:p>
            <a:pPr eaLnBrk="1" hangingPunct="1">
              <a:defRPr/>
            </a:pPr>
            <a:endParaRPr lang="en-US"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D20435BB-248F-474D-A322-3B467F490DFB}" type="slidenum">
              <a:rPr lang="en-US" smtClean="0"/>
              <a:pPr>
                <a:defRPr/>
              </a:pPr>
              <a:t>26</a:t>
            </a:fld>
            <a:endParaRPr lang="en-US" dirty="0"/>
          </a:p>
        </p:txBody>
      </p:sp>
    </p:spTree>
    <p:extLst>
      <p:ext uri="{BB962C8B-B14F-4D97-AF65-F5344CB8AC3E}">
        <p14:creationId xmlns:p14="http://schemas.microsoft.com/office/powerpoint/2010/main" xmlns="" val="873890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lstStyle/>
          <a:p>
            <a:pPr eaLnBrk="1" hangingPunct="1"/>
            <a:r>
              <a:rPr lang="en-US" altLang="en-US" b="1" dirty="0" smtClean="0"/>
              <a:t>Labor </a:t>
            </a:r>
            <a:r>
              <a:rPr lang="en-US" altLang="en-US" dirty="0" smtClean="0"/>
              <a:t>includes the physical and intellectual contributions people make while engaged in economic production and is also called human resources.</a:t>
            </a:r>
          </a:p>
          <a:p>
            <a:pPr eaLnBrk="1" hangingPunct="1"/>
            <a:endParaRPr lang="en-US" altLang="en-US" b="1" dirty="0" smtClean="0"/>
          </a:p>
          <a:p>
            <a:pPr eaLnBrk="1" hangingPunct="1"/>
            <a:r>
              <a:rPr lang="en-US" altLang="en-US" b="1" dirty="0" smtClean="0"/>
              <a:t>Capital</a:t>
            </a:r>
            <a:r>
              <a:rPr lang="en-US" altLang="en-US" dirty="0" smtClean="0"/>
              <a:t> is the term used to describe the financial resources needed to operate a business.</a:t>
            </a:r>
          </a:p>
          <a:p>
            <a:pPr eaLnBrk="1" hangingPunct="1"/>
            <a:endParaRPr lang="en-US" altLang="en-US" dirty="0" smtClean="0"/>
          </a:p>
          <a:p>
            <a:pPr eaLnBrk="1" hangingPunct="1"/>
            <a:r>
              <a:rPr lang="en-US" altLang="en-US" dirty="0" smtClean="0"/>
              <a:t>An </a:t>
            </a:r>
            <a:r>
              <a:rPr lang="en-US" altLang="en-US" b="1" dirty="0" smtClean="0"/>
              <a:t>Entrepreneur</a:t>
            </a:r>
            <a:r>
              <a:rPr lang="en-US" altLang="en-US" dirty="0" smtClean="0"/>
              <a:t> is a person who accepts the risks and opportunities entailed in creating and operating a new business venture.</a:t>
            </a:r>
          </a:p>
          <a:p>
            <a:pPr eaLnBrk="1" hangingPunct="1"/>
            <a:endParaRPr lang="en-US" altLang="en-US" b="1" dirty="0" smtClean="0"/>
          </a:p>
          <a:p>
            <a:pPr eaLnBrk="1" hangingPunct="1"/>
            <a:r>
              <a:rPr lang="en-US" altLang="en-US" b="1" dirty="0" smtClean="0"/>
              <a:t>Physical resources </a:t>
            </a:r>
            <a:r>
              <a:rPr lang="en-US" altLang="en-US" dirty="0" smtClean="0"/>
              <a:t>are tangible things that organizations use to conduct their business and include natural resources and raw materials, offices, storage and production facilities, parts and supplies, computers, and peripherals.</a:t>
            </a:r>
          </a:p>
          <a:p>
            <a:pPr eaLnBrk="1" hangingPunct="1"/>
            <a:endParaRPr lang="en-US" altLang="en-US" b="1" dirty="0" smtClean="0"/>
          </a:p>
          <a:p>
            <a:pPr eaLnBrk="1" hangingPunct="1"/>
            <a:r>
              <a:rPr lang="en-US" altLang="en-US" b="1" dirty="0" smtClean="0"/>
              <a:t>Information resources</a:t>
            </a:r>
            <a:r>
              <a:rPr lang="en-US" altLang="en-US" dirty="0" smtClean="0"/>
              <a:t> are data and other information used by businesses and include market forecasts, the specialized knowledge of people, and economic data.</a:t>
            </a:r>
          </a:p>
          <a:p>
            <a:pPr lvl="1" eaLnBrk="1" hangingPunct="1"/>
            <a:endParaRPr lang="en-US" altLang="en-US"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A26FFD01-DF84-49BD-8980-084FC84B6F40}" type="slidenum">
              <a:rPr lang="en-US" smtClean="0"/>
              <a:pPr>
                <a:defRPr/>
              </a:pPr>
              <a:t>5</a:t>
            </a:fld>
            <a:endParaRPr lang="en-US" dirty="0"/>
          </a:p>
        </p:txBody>
      </p:sp>
    </p:spTree>
    <p:extLst>
      <p:ext uri="{BB962C8B-B14F-4D97-AF65-F5344CB8AC3E}">
        <p14:creationId xmlns:p14="http://schemas.microsoft.com/office/powerpoint/2010/main" xmlns="" val="484336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r>
              <a:rPr lang="en-US" dirty="0" smtClean="0"/>
              <a:t>All businesses regardless of their size, location, or mission operate within a larger external environment. This external environment consists of everything outside an organization’s boundaries that might affect it. (Businesses also have an internal environment, more commonly called corporate culture; we discuss this in Chapter 5.) </a:t>
            </a:r>
          </a:p>
          <a:p>
            <a:pPr eaLnBrk="1" hangingPunct="1"/>
            <a:endParaRPr lang="en-US" dirty="0" smtClean="0"/>
          </a:p>
          <a:p>
            <a:pPr eaLnBrk="1" hangingPunct="1"/>
            <a:r>
              <a:rPr lang="en-US" dirty="0" smtClean="0"/>
              <a:t>Not surprisingly, the external environment plays a major role in determining the success or failure of any organization. Managers must, therefore, have a complete and accurate understanding of their environment and then strive to operate and compete within it. Businesses can also influence their environments.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DAE90659-16FD-4CD7-A693-8763D5EA1229}" type="slidenum">
              <a:rPr lang="en-US" smtClean="0"/>
              <a:pPr>
                <a:defRPr/>
              </a:pPr>
              <a:t>6</a:t>
            </a:fld>
            <a:endParaRPr lang="en-US" dirty="0"/>
          </a:p>
        </p:txBody>
      </p:sp>
    </p:spTree>
    <p:extLst>
      <p:ext uri="{BB962C8B-B14F-4D97-AF65-F5344CB8AC3E}">
        <p14:creationId xmlns:p14="http://schemas.microsoft.com/office/powerpoint/2010/main" xmlns="" val="753862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hangingPunct="1">
              <a:defRPr/>
            </a:pPr>
            <a:r>
              <a:rPr lang="en-US" altLang="en-US" dirty="0" smtClean="0"/>
              <a:t>Figure 1.1 shows the major dimensions and elements of the external environment as it affects businesses today. </a:t>
            </a:r>
          </a:p>
          <a:p>
            <a:pPr eaLnBrk="1" hangingPunct="1">
              <a:defRPr/>
            </a:pPr>
            <a:r>
              <a:rPr lang="en-US" altLang="en-US" dirty="0" smtClean="0"/>
              <a:t>As you can see, these include the domestic business environment, the global business environment, the technological environment, </a:t>
            </a:r>
          </a:p>
          <a:p>
            <a:pPr eaLnBrk="1" hangingPunct="1">
              <a:defRPr/>
            </a:pPr>
            <a:r>
              <a:rPr lang="en-US" altLang="en-US" dirty="0" smtClean="0"/>
              <a:t>the political-legal environment, the socio-cultural environment, and the economic environment.</a:t>
            </a:r>
          </a:p>
          <a:p>
            <a:pPr eaLnBrk="1" hangingPunct="1">
              <a:defRPr/>
            </a:pPr>
            <a:endParaRPr lang="en-US" altLang="en-US" dirty="0" smtClean="0"/>
          </a:p>
          <a:p>
            <a:pPr eaLnBrk="1" hangingPunct="1">
              <a:defRPr/>
            </a:pPr>
            <a:r>
              <a:rPr lang="en-US" altLang="en-US" dirty="0" smtClean="0"/>
              <a:t>The</a:t>
            </a:r>
            <a:r>
              <a:rPr lang="en-US" altLang="en-US" b="1" dirty="0" smtClean="0"/>
              <a:t> Domestic Business Environment </a:t>
            </a:r>
            <a:r>
              <a:rPr lang="en-US" altLang="en-US" dirty="0" smtClean="0"/>
              <a:t>is</a:t>
            </a:r>
            <a:r>
              <a:rPr lang="en-US" altLang="en-US" b="1" dirty="0" smtClean="0"/>
              <a:t> </a:t>
            </a:r>
            <a:r>
              <a:rPr lang="en-US" altLang="en-US" dirty="0" smtClean="0"/>
              <a:t>the environment in which a firm conducts its operations and derives its revenues.</a:t>
            </a:r>
          </a:p>
          <a:p>
            <a:pPr eaLnBrk="1" hangingPunct="1">
              <a:defRPr/>
            </a:pPr>
            <a:r>
              <a:rPr lang="en-US" altLang="en-US" dirty="0" smtClean="0"/>
              <a:t>The </a:t>
            </a:r>
            <a:r>
              <a:rPr lang="en-US" altLang="en-US" b="1" dirty="0" smtClean="0"/>
              <a:t>Global Business Environment </a:t>
            </a:r>
            <a:r>
              <a:rPr lang="en-US" altLang="en-US" dirty="0" smtClean="0"/>
              <a:t>encompasses the international forces that affect a business and includes international trade agreements, international economic conditions, and political unrest.</a:t>
            </a:r>
          </a:p>
          <a:p>
            <a:pPr eaLnBrk="1" hangingPunct="1">
              <a:defRPr/>
            </a:pPr>
            <a:r>
              <a:rPr lang="en-US" altLang="en-US" dirty="0" smtClean="0"/>
              <a:t>The </a:t>
            </a:r>
            <a:r>
              <a:rPr lang="en-US" altLang="en-US" b="1" dirty="0" smtClean="0"/>
              <a:t>Technological Environment </a:t>
            </a:r>
            <a:r>
              <a:rPr lang="en-US" altLang="en-US" dirty="0" smtClean="0"/>
              <a:t>encompasses all the ways by which firms create value for their constituents and includes human knowledge, work methods, physical equipment, electronics and telecommunications.</a:t>
            </a:r>
          </a:p>
          <a:p>
            <a:pPr eaLnBrk="1" hangingPunct="1">
              <a:defRPr/>
            </a:pPr>
            <a:r>
              <a:rPr lang="en-US" altLang="en-US" dirty="0" smtClean="0"/>
              <a:t>The </a:t>
            </a:r>
            <a:r>
              <a:rPr lang="en-US" altLang="en-US" b="1" dirty="0" smtClean="0"/>
              <a:t>Political-Legal Environment </a:t>
            </a:r>
            <a:r>
              <a:rPr lang="en-US" altLang="en-US" dirty="0" smtClean="0"/>
              <a:t>is the relationship between business and government.</a:t>
            </a:r>
          </a:p>
          <a:p>
            <a:pPr eaLnBrk="1" hangingPunct="1">
              <a:defRPr/>
            </a:pPr>
            <a:r>
              <a:rPr lang="en-US" altLang="en-US" dirty="0" smtClean="0"/>
              <a:t>The </a:t>
            </a:r>
            <a:r>
              <a:rPr lang="en-US" altLang="en-US" b="1" dirty="0" smtClean="0"/>
              <a:t>Sociocultural Environment </a:t>
            </a:r>
            <a:r>
              <a:rPr lang="en-US" altLang="en-US" dirty="0" smtClean="0"/>
              <a:t>includes the customs, mores, values, and demographic characteristics of the society in which an organization functions and determines the goods and services, as well as the standards of business conduct, that a society is likely to value and accept.</a:t>
            </a:r>
          </a:p>
          <a:p>
            <a:pPr eaLnBrk="1" hangingPunct="1">
              <a:defRPr/>
            </a:pPr>
            <a:r>
              <a:rPr lang="en-US" altLang="en-US" dirty="0" smtClean="0"/>
              <a:t>The </a:t>
            </a:r>
            <a:r>
              <a:rPr lang="en-US" altLang="en-US" b="1" dirty="0" smtClean="0"/>
              <a:t>Economic Environment </a:t>
            </a:r>
            <a:r>
              <a:rPr lang="en-US" altLang="en-US" dirty="0" smtClean="0"/>
              <a:t>includes relevant conditions that exist in the economic system in which a company operates.</a:t>
            </a:r>
          </a:p>
          <a:p>
            <a:pPr lvl="1" eaLnBrk="1" hangingPunct="1">
              <a:defRPr/>
            </a:pPr>
            <a:endParaRPr lang="en-US" altLang="en-US" dirty="0" smtClean="0"/>
          </a:p>
          <a:p>
            <a:pPr lvl="1" eaLnBrk="1" hangingPunct="1">
              <a:defRPr/>
            </a:pPr>
            <a:endParaRPr lang="en-US" altLang="en-US" dirty="0" smtClean="0"/>
          </a:p>
          <a:p>
            <a:pPr lvl="1" eaLnBrk="1" hangingPunct="1">
              <a:defRPr/>
            </a:pPr>
            <a:endParaRPr lang="en-US" altLang="en-US" dirty="0" smtClean="0"/>
          </a:p>
          <a:p>
            <a:pPr lvl="1" eaLnBrk="1" hangingPunct="1">
              <a:defRPr/>
            </a:pPr>
            <a:endParaRPr lang="en-US" altLang="en-US" dirty="0" smtClean="0"/>
          </a:p>
          <a:p>
            <a:pPr eaLnBrk="1" hangingPunct="1">
              <a:defRPr/>
            </a:pPr>
            <a:endParaRPr lang="en-US" altLang="en-US"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3BBF86B8-126E-4CD7-A519-7F45D6C1E822}" type="slidenum">
              <a:rPr lang="en-US" smtClean="0"/>
              <a:pPr>
                <a:defRPr/>
              </a:pPr>
              <a:t>7</a:t>
            </a:fld>
            <a:endParaRPr lang="en-US" dirty="0"/>
          </a:p>
        </p:txBody>
      </p:sp>
    </p:spTree>
    <p:extLst>
      <p:ext uri="{BB962C8B-B14F-4D97-AF65-F5344CB8AC3E}">
        <p14:creationId xmlns:p14="http://schemas.microsoft.com/office/powerpoint/2010/main" xmlns="" val="3051071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eaLnBrk="1" hangingPunct="1"/>
            <a:r>
              <a:rPr lang="en-US" dirty="0" smtClean="0"/>
              <a:t>A U.S. business operates differently from a business in France or in the People’s Republic of China.</a:t>
            </a:r>
            <a:r>
              <a:rPr lang="en-US" baseline="0" dirty="0" smtClean="0"/>
              <a:t> B</a:t>
            </a:r>
            <a:r>
              <a:rPr lang="en-US" dirty="0" smtClean="0"/>
              <a:t>usinesses in these countries, similarly</a:t>
            </a:r>
            <a:r>
              <a:rPr lang="en-US" baseline="0" dirty="0" smtClean="0"/>
              <a:t> </a:t>
            </a:r>
            <a:r>
              <a:rPr lang="en-US" dirty="0" smtClean="0"/>
              <a:t> differ from those in Japan or Brazil. A key factor in these differences is the economic system of a firm’s home country, the nation in which it does most of its business.</a:t>
            </a:r>
          </a:p>
          <a:p>
            <a:pPr eaLnBrk="1" hangingPunct="1"/>
            <a:r>
              <a:rPr lang="en-US" dirty="0" smtClean="0"/>
              <a:t>An economic system is a nation’s system for allocating its resources among its citizens, both individuals and organizations.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34290412-1E8B-49B2-8181-4C8F66594248}" type="slidenum">
              <a:rPr lang="en-US" smtClean="0"/>
              <a:pPr>
                <a:defRPr/>
              </a:pPr>
              <a:t>8</a:t>
            </a:fld>
            <a:endParaRPr lang="en-US" dirty="0"/>
          </a:p>
        </p:txBody>
      </p:sp>
    </p:spTree>
    <p:extLst>
      <p:ext uri="{BB962C8B-B14F-4D97-AF65-F5344CB8AC3E}">
        <p14:creationId xmlns:p14="http://schemas.microsoft.com/office/powerpoint/2010/main" xmlns="" val="3768710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r>
              <a:rPr lang="en-US" dirty="0" smtClean="0"/>
              <a:t>Different types of economic systems view these factors of production differently. In some systems, for example (and in theory), the ownership of both the factors of production and businesses themselves is private. That is, ownership is held  by entrepreneurs, individual investors, and other businesses.</a:t>
            </a:r>
          </a:p>
          <a:p>
            <a:pPr eaLnBrk="1" hangingPunct="1"/>
            <a:r>
              <a:rPr lang="en-US" dirty="0" smtClean="0"/>
              <a:t>As discussed next, these are market economies. In other systems, though (and also in theory), the factors of production and all businesses are owned or controlled by the government. </a:t>
            </a:r>
          </a:p>
          <a:p>
            <a:pPr eaLnBrk="1" hangingPunct="1"/>
            <a:r>
              <a:rPr lang="en-US" dirty="0" smtClean="0"/>
              <a:t>These are called planned economies. Note that we described these kinds of systems as being “in theory.” Why? Because in reality, most systems fall between these extremes.</a:t>
            </a:r>
          </a:p>
          <a:p>
            <a:pPr eaLnBrk="1" hangingPunct="1"/>
            <a:endParaRPr lang="en-US" altLang="en-US" b="1" dirty="0" smtClean="0"/>
          </a:p>
          <a:p>
            <a:pPr eaLnBrk="1" hangingPunct="1"/>
            <a:r>
              <a:rPr lang="en-US" altLang="en-US" b="1" dirty="0" smtClean="0"/>
              <a:t>Communism</a:t>
            </a:r>
            <a:r>
              <a:rPr lang="en-US" altLang="en-US" dirty="0" smtClean="0"/>
              <a:t> is a system in which the government owns and operates all factors of production. </a:t>
            </a:r>
          </a:p>
          <a:p>
            <a:pPr eaLnBrk="1" hangingPunct="1"/>
            <a:endParaRPr lang="en-US" altLang="en-US" dirty="0" smtClean="0"/>
          </a:p>
          <a:p>
            <a:pPr eaLnBrk="1" hangingPunct="1"/>
            <a:r>
              <a:rPr lang="en-US" altLang="en-US" dirty="0" smtClean="0"/>
              <a:t>With </a:t>
            </a:r>
            <a:r>
              <a:rPr lang="en-US" altLang="en-US" b="1" dirty="0" smtClean="0"/>
              <a:t>socialism</a:t>
            </a:r>
            <a:r>
              <a:rPr lang="en-US" altLang="en-US" dirty="0" smtClean="0"/>
              <a:t>, the government owns and operates selected major industries.</a:t>
            </a:r>
          </a:p>
          <a:p>
            <a:pPr eaLnBrk="1" hangingPunct="1"/>
            <a:endParaRPr lang="en-US" alt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DFFE8651-F388-4BB6-B15D-2E624FB07AED}" type="slidenum">
              <a:rPr lang="en-US" smtClean="0"/>
              <a:pPr>
                <a:defRPr/>
              </a:pPr>
              <a:t>9</a:t>
            </a:fld>
            <a:endParaRPr lang="en-US" dirty="0"/>
          </a:p>
        </p:txBody>
      </p:sp>
    </p:spTree>
    <p:extLst>
      <p:ext uri="{BB962C8B-B14F-4D97-AF65-F5344CB8AC3E}">
        <p14:creationId xmlns:p14="http://schemas.microsoft.com/office/powerpoint/2010/main" xmlns="" val="2290018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r>
              <a:rPr lang="en-US" dirty="0" smtClean="0"/>
              <a:t>A </a:t>
            </a:r>
            <a:r>
              <a:rPr lang="en-US" b="1" dirty="0" smtClean="0"/>
              <a:t>Market</a:t>
            </a:r>
            <a:r>
              <a:rPr lang="en-US" dirty="0" smtClean="0"/>
              <a:t> is a mechanism for exchange between the buyers and sellers of a particular good or service. Market economies rely on </a:t>
            </a:r>
            <a:r>
              <a:rPr lang="en-US" dirty="0" smtClean="0">
                <a:solidFill>
                  <a:schemeClr val="tx2">
                    <a:lumMod val="60000"/>
                    <a:lumOff val="40000"/>
                  </a:schemeClr>
                </a:solidFill>
              </a:rPr>
              <a:t>capitalism</a:t>
            </a:r>
            <a:r>
              <a:rPr lang="en-US" dirty="0" smtClean="0"/>
              <a:t> and free </a:t>
            </a:r>
            <a:r>
              <a:rPr lang="en-US" dirty="0" smtClean="0">
                <a:solidFill>
                  <a:schemeClr val="tx2">
                    <a:lumMod val="60000"/>
                    <a:lumOff val="40000"/>
                  </a:schemeClr>
                </a:solidFill>
              </a:rPr>
              <a:t>enterprise</a:t>
            </a:r>
            <a:r>
              <a:rPr lang="en-US" dirty="0" smtClean="0"/>
              <a:t> to create an environment in which producers and consumers are free to sell and buy what they choose.</a:t>
            </a:r>
          </a:p>
          <a:p>
            <a:pPr eaLnBrk="1" hangingPunct="1">
              <a:defRPr/>
            </a:pPr>
            <a:endParaRPr lang="en-US"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BA333F7F-B3C3-490E-BF5E-00BEF22ACB55}" type="slidenum">
              <a:rPr lang="en-US" smtClean="0"/>
              <a:pPr>
                <a:defRPr/>
              </a:pPr>
              <a:t>10</a:t>
            </a:fld>
            <a:endParaRPr lang="en-US" dirty="0"/>
          </a:p>
        </p:txBody>
      </p:sp>
    </p:spTree>
    <p:extLst>
      <p:ext uri="{BB962C8B-B14F-4D97-AF65-F5344CB8AC3E}">
        <p14:creationId xmlns:p14="http://schemas.microsoft.com/office/powerpoint/2010/main" xmlns="" val="3413422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r>
              <a:rPr lang="en-US" dirty="0" smtClean="0"/>
              <a:t>In reality, there are really no “pure” planned or “pure” market economies. Most countries rely on some form of mixed market economy that features characteristics of both planned and market economies. Even a market economy that strives to be as free and open as possible, such as the U.S. economy, restricts certain activities. Some products can’t be sold legally, others can be sold only to people of a certain age, advertising must be truthful, and so forth.</a:t>
            </a:r>
          </a:p>
          <a:p>
            <a:pPr eaLnBrk="1" hangingPunct="1">
              <a:defRPr/>
            </a:pPr>
            <a:endParaRPr lang="en-US" dirty="0" smtClean="0"/>
          </a:p>
          <a:p>
            <a:pPr eaLnBrk="1" hangingPunct="1">
              <a:defRPr/>
            </a:pPr>
            <a:r>
              <a:rPr lang="en-US" dirty="0" smtClean="0"/>
              <a:t>When a government is making a change from a planned economy to a market economy, it usually begins to adopt market mechanisms through privatization, the process of converting government enterprises into privately owned companies. In Poland, for example, the national airline was sold to a group of private investors. </a:t>
            </a:r>
          </a:p>
          <a:p>
            <a:pPr eaLnBrk="1" hangingPunct="1">
              <a:defRPr/>
            </a:pPr>
            <a:endParaRPr lang="en-US" dirty="0" smtClean="0"/>
          </a:p>
          <a:p>
            <a:pPr eaLnBrk="1" hangingPunct="1">
              <a:defRPr/>
            </a:pPr>
            <a:r>
              <a:rPr lang="en-US" dirty="0" smtClean="0"/>
              <a:t>In recent years, this practice has spread to many other countries as well. For example, the postal system in many countries is government-owned and government- managed. The Netherlands, however, privatized its TNT Post Group N.V., and it is already among the world’s most efficient post-office operations. Canada has also privatized its air traffic control system. In each case, the new enterprise reduced its  payroll, boosted efficiency and productivity, and quickly became profitable.</a:t>
            </a:r>
          </a:p>
          <a:p>
            <a:pPr eaLnBrk="1" hangingPunct="1">
              <a:defRPr/>
            </a:pPr>
            <a:endParaRPr lang="en-US" dirty="0" smtClean="0"/>
          </a:p>
          <a:p>
            <a:pPr eaLnBrk="1" hangingPunct="1">
              <a:defRPr/>
            </a:pPr>
            <a:r>
              <a:rPr lang="en-US" dirty="0" smtClean="0"/>
              <a:t>More recently the government of Iran has privatized numerous oil refineries and petro-chemical plants that were previously state owned (although they have not revealed their productivity data).</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043D54FF-8C2D-4C82-850C-3B80FE06339B}" type="slidenum">
              <a:rPr lang="en-US" smtClean="0"/>
              <a:pPr>
                <a:defRPr/>
              </a:pPr>
              <a:t>11</a:t>
            </a:fld>
            <a:endParaRPr lang="en-US" dirty="0"/>
          </a:p>
        </p:txBody>
      </p:sp>
    </p:spTree>
    <p:extLst>
      <p:ext uri="{BB962C8B-B14F-4D97-AF65-F5344CB8AC3E}">
        <p14:creationId xmlns:p14="http://schemas.microsoft.com/office/powerpoint/2010/main" xmlns="" val="276467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3"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pPr>
              <a:defRPr/>
            </a:pPr>
            <a:endParaRPr lang="en-US"/>
          </a:p>
        </p:txBody>
      </p:sp>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smtClean="0"/>
              <a:t>Copyright © 2012 Pearson Education, Inc. Publishing as Prentice Hall </a:t>
            </a:r>
            <a:endParaRPr lang="en-US"/>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a:solidFill>
                <a:schemeClr val="accent1"/>
              </a:solidFill>
              <a:latin typeface="Calibri" pitchFamily="64" charset="0"/>
            </a:endParaRPr>
          </a:p>
        </p:txBody>
      </p:sp>
      <p:sp>
        <p:nvSpPr>
          <p:cNvPr id="6"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1-</a:t>
            </a:r>
            <a:fld id="{A574A0CB-D77E-4C63-A2D3-27CC6F816D73}"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8"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pPr>
              <a:defRPr/>
            </a:pPr>
            <a:endParaRPr lang="en-US"/>
          </a:p>
        </p:txBody>
      </p:sp>
      <p:pic>
        <p:nvPicPr>
          <p:cNvPr id="9" name="Picture 13"/>
          <p:cNvPicPr>
            <a:picLocks noChangeAspect="1" noChangeArrowheads="1"/>
          </p:cNvPicPr>
          <p:nvPr/>
        </p:nvPicPr>
        <p:blipFill>
          <a:blip r:embed="rId2" cstate="print"/>
          <a:srcRect/>
          <a:stretch>
            <a:fillRect/>
          </a:stretch>
        </p:blipFill>
        <p:spPr bwMode="auto">
          <a:xfrm>
            <a:off x="4800600" y="4876800"/>
            <a:ext cx="1676400" cy="646113"/>
          </a:xfrm>
          <a:prstGeom prst="rect">
            <a:avLst/>
          </a:prstGeom>
          <a:noFill/>
          <a:ln w="9525">
            <a:noFill/>
            <a:miter lim="800000"/>
            <a:headEnd/>
            <a:tailEnd/>
          </a:ln>
        </p:spPr>
      </p:pic>
      <p:sp>
        <p:nvSpPr>
          <p:cNvPr id="10"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pPr>
              <a:defRPr/>
            </a:pPr>
            <a:r>
              <a:rPr lang="en-US" sz="3400" b="1">
                <a:solidFill>
                  <a:srgbClr val="DA2A00"/>
                </a:solidFill>
                <a:latin typeface="HelveticaNeue-Bold" charset="0"/>
              </a:rPr>
              <a:t>#</a:t>
            </a:r>
          </a:p>
        </p:txBody>
      </p:sp>
      <p:pic>
        <p:nvPicPr>
          <p:cNvPr id="11" name="Picture 16" descr="Ebert10e"/>
          <p:cNvPicPr>
            <a:picLocks noChangeAspect="1" noChangeArrowheads="1"/>
          </p:cNvPicPr>
          <p:nvPr/>
        </p:nvPicPr>
        <p:blipFill>
          <a:blip r:embed="rId3" cstate="print"/>
          <a:srcRect/>
          <a:stretch>
            <a:fillRect/>
          </a:stretch>
        </p:blipFill>
        <p:spPr bwMode="auto">
          <a:xfrm>
            <a:off x="762000" y="1066800"/>
            <a:ext cx="2474913" cy="3390900"/>
          </a:xfrm>
          <a:prstGeom prst="rect">
            <a:avLst/>
          </a:prstGeom>
          <a:noFill/>
          <a:ln w="9525">
            <a:noFill/>
            <a:miter lim="800000"/>
            <a:headEnd/>
            <a:tailEnd/>
          </a:ln>
        </p:spPr>
      </p:pic>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smtClean="0"/>
              <a:t>Copyright © 2012 Pearson Education, Inc. Publishing as Prentice Hall </a:t>
            </a:r>
            <a:endParaRPr lang="en-US"/>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1-</a:t>
            </a:r>
            <a:fld id="{79BE336F-AFE7-4D3E-9872-3E3A2E555618}" type="slidenum">
              <a:rPr lang="en-US" sz="1200" b="1">
                <a:solidFill>
                  <a:schemeClr val="bg1"/>
                </a:solidFill>
              </a:rPr>
              <a:pPr eaLnBrk="0" hangingPunct="0">
                <a:spcBef>
                  <a:spcPct val="50000"/>
                </a:spcBef>
                <a:defRPr/>
              </a:pPr>
              <a:t>‹#›</a:t>
            </a:fld>
            <a:r>
              <a:rPr lang="en-US" sz="1200" b="1" dirty="0">
                <a:solidFill>
                  <a:schemeClr val="bg1"/>
                </a:solidFill>
              </a:rPr>
              <a:t> </a:t>
            </a:r>
          </a:p>
        </p:txBody>
      </p:sp>
      <p:pic>
        <p:nvPicPr>
          <p:cNvPr id="8" name="Picture 13"/>
          <p:cNvPicPr>
            <a:picLocks noChangeAspect="1" noChangeArrowheads="1"/>
          </p:cNvPicPr>
          <p:nvPr/>
        </p:nvPicPr>
        <p:blipFill>
          <a:blip r:embed="rId2" cstate="print"/>
          <a:srcRect/>
          <a:stretch>
            <a:fillRect/>
          </a:stretch>
        </p:blipFill>
        <p:spPr bwMode="auto">
          <a:xfrm>
            <a:off x="457200" y="990600"/>
            <a:ext cx="8229600" cy="1666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smtClean="0"/>
              <a:t>Copyright © 2012 Pearson Education, Inc. Publishing as Prentice Hall </a:t>
            </a:r>
            <a:endParaRPr lang="en-US"/>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1-</a:t>
            </a:r>
            <a:fld id="{51B311D4-89B0-4B71-A089-7400AED124BB}"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1030"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pPr>
              <a:defRPr/>
            </a:pPr>
            <a:endParaRPr lang="en-US"/>
          </a:p>
        </p:txBody>
      </p:sp>
      <p:pic>
        <p:nvPicPr>
          <p:cNvPr id="1032" name="Picture 20"/>
          <p:cNvPicPr>
            <a:picLocks noChangeAspect="1" noChangeArrowheads="1"/>
          </p:cNvPicPr>
          <p:nvPr/>
        </p:nvPicPr>
        <p:blipFill>
          <a:blip r:embed="rId13" cstate="print"/>
          <a:srcRect/>
          <a:stretch>
            <a:fillRect/>
          </a:stretch>
        </p:blipFill>
        <p:spPr bwMode="auto">
          <a:xfrm>
            <a:off x="609600" y="228600"/>
            <a:ext cx="8458200" cy="866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6" r:id="rId1"/>
    <p:sldLayoutId id="2147483935" r:id="rId2"/>
    <p:sldLayoutId id="2147483934" r:id="rId3"/>
    <p:sldLayoutId id="2147483933" r:id="rId4"/>
    <p:sldLayoutId id="2147483932" r:id="rId5"/>
    <p:sldLayoutId id="2147483931" r:id="rId6"/>
    <p:sldLayoutId id="2147483930" r:id="rId7"/>
    <p:sldLayoutId id="2147483929" r:id="rId8"/>
    <p:sldLayoutId id="2147483928" r:id="rId9"/>
    <p:sldLayoutId id="2147483927" r:id="rId10"/>
    <p:sldLayoutId id="2147483926"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smtClean="0"/>
              <a:t>Copyright © 2012 Pearson Education, Inc. Publishing as Prentice Hall </a:t>
            </a:r>
            <a:endParaRPr lang="en-US"/>
          </a:p>
        </p:txBody>
      </p:sp>
      <p:sp>
        <p:nvSpPr>
          <p:cNvPr id="8" name="Rectangle 7"/>
          <p:cNvSpPr>
            <a:spLocks noChangeArrowheads="1"/>
          </p:cNvSpPr>
          <p:nvPr userDrawn="1"/>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1-</a:t>
            </a:r>
            <a:fld id="{67ED07D5-5E4D-4DE1-B202-4F9736E431C8}" type="slidenum">
              <a:rPr lang="en-US" sz="1200" b="1">
                <a:solidFill>
                  <a:schemeClr val="bg1"/>
                </a:solidFill>
              </a:rPr>
              <a:pPr eaLnBrk="0" hangingPunct="0">
                <a:spcBef>
                  <a:spcPct val="50000"/>
                </a:spcBef>
              </a:pPr>
              <a:t>‹#›</a:t>
            </a:fld>
            <a:r>
              <a:rPr lang="en-US" sz="1200" b="1">
                <a:solidFill>
                  <a:schemeClr val="bg1"/>
                </a:solidFill>
              </a:rPr>
              <a:t> </a:t>
            </a:r>
          </a:p>
        </p:txBody>
      </p:sp>
      <p:pic>
        <p:nvPicPr>
          <p:cNvPr id="13318" name="Picture 12" descr="disclaimer"/>
          <p:cNvPicPr>
            <a:picLocks noChangeAspect="1" noChangeArrowheads="1"/>
          </p:cNvPicPr>
          <p:nvPr/>
        </p:nvPicPr>
        <p:blipFill>
          <a:blip r:embed="rId13" cstate="print"/>
          <a:srcRect/>
          <a:stretch>
            <a:fillRect/>
          </a:stretch>
        </p:blipFill>
        <p:spPr bwMode="auto">
          <a:xfrm>
            <a:off x="381000" y="1600200"/>
            <a:ext cx="7924800" cy="2403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7" r:id="rId1"/>
    <p:sldLayoutId id="2147483946" r:id="rId2"/>
    <p:sldLayoutId id="2147483945" r:id="rId3"/>
    <p:sldLayoutId id="2147483944" r:id="rId4"/>
    <p:sldLayoutId id="2147483943" r:id="rId5"/>
    <p:sldLayoutId id="2147483942" r:id="rId6"/>
    <p:sldLayoutId id="2147483941" r:id="rId7"/>
    <p:sldLayoutId id="2147483940" r:id="rId8"/>
    <p:sldLayoutId id="2147483939" r:id="rId9"/>
    <p:sldLayoutId id="2147483938" r:id="rId10"/>
    <p:sldLayoutId id="2147483937"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Lst>
  <p:hf sldNum="0" hdr="0" dt="0"/>
  <p:txStyles>
    <p:title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4.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ctrTitle"/>
          </p:nvPr>
        </p:nvSpPr>
        <p:spPr>
          <a:xfrm>
            <a:off x="4343400" y="1600201"/>
            <a:ext cx="4495800" cy="1752600"/>
          </a:xfrm>
        </p:spPr>
        <p:txBody>
          <a:bodyPr/>
          <a:lstStyle/>
          <a:p>
            <a:r>
              <a:rPr lang="en-US" dirty="0" smtClean="0">
                <a:latin typeface="HelveticaNeueLTStd-Roman"/>
              </a:rPr>
              <a:t>The U.S. Business Environment</a:t>
            </a:r>
            <a:r>
              <a:rPr lang="en-US" dirty="0">
                <a:latin typeface="HelveticaNeueLTStd-Roman"/>
              </a:rPr>
              <a:t/>
            </a:r>
            <a:br>
              <a:rPr lang="en-US" dirty="0">
                <a:latin typeface="HelveticaNeueLTStd-Roman"/>
              </a:rPr>
            </a:br>
            <a:endParaRPr lang="en-US" dirty="0">
              <a:latin typeface="HelveticaNeueLTStd-Roman"/>
            </a:endParaRPr>
          </a:p>
        </p:txBody>
      </p:sp>
      <p:sp>
        <p:nvSpPr>
          <p:cNvPr id="29698" name="TextBox 1"/>
          <p:cNvSpPr txBox="1">
            <a:spLocks noChangeArrowheads="1"/>
          </p:cNvSpPr>
          <p:nvPr/>
        </p:nvSpPr>
        <p:spPr bwMode="auto">
          <a:xfrm>
            <a:off x="6858000" y="4840288"/>
            <a:ext cx="441325" cy="646112"/>
          </a:xfrm>
          <a:prstGeom prst="rect">
            <a:avLst/>
          </a:prstGeom>
          <a:noFill/>
          <a:ln w="9525">
            <a:noFill/>
            <a:miter lim="800000"/>
            <a:headEnd/>
            <a:tailEnd/>
          </a:ln>
        </p:spPr>
        <p:txBody>
          <a:bodyPr wrap="none">
            <a:spAutoFit/>
          </a:bodyPr>
          <a:lstStyle/>
          <a:p>
            <a:r>
              <a:rPr lang="en-US" sz="3600" b="1">
                <a:solidFill>
                  <a:srgbClr val="CC0000"/>
                </a:solidFill>
              </a:rPr>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p:txBody>
          <a:bodyPr/>
          <a:lstStyle/>
          <a:p>
            <a:r>
              <a:rPr lang="en-US" sz="4000" i="1" dirty="0" smtClean="0"/>
              <a:t>Types of Economic Systems (cont.)</a:t>
            </a:r>
            <a:endParaRPr lang="en-US" sz="4000" i="1" dirty="0" smtClean="0">
              <a:latin typeface="Calibri" pitchFamily="34" charset="0"/>
            </a:endParaRPr>
          </a:p>
        </p:txBody>
      </p:sp>
      <p:sp>
        <p:nvSpPr>
          <p:cNvPr id="46082" name="Rectangle 3"/>
          <p:cNvSpPr>
            <a:spLocks noGrp="1"/>
          </p:cNvSpPr>
          <p:nvPr>
            <p:ph type="body" idx="4294967295"/>
          </p:nvPr>
        </p:nvSpPr>
        <p:spPr/>
        <p:txBody>
          <a:bodyPr/>
          <a:lstStyle/>
          <a:p>
            <a:r>
              <a:rPr lang="en-US" b="1" dirty="0" smtClean="0"/>
              <a:t>Market economy </a:t>
            </a:r>
          </a:p>
          <a:p>
            <a:pPr lvl="1"/>
            <a:r>
              <a:rPr lang="en-US" dirty="0" smtClean="0"/>
              <a:t>In a market economy, individual producers and consumers control production and allocation by creating combinations of supply and demand.</a:t>
            </a:r>
          </a:p>
          <a:p>
            <a:pPr lvl="1"/>
            <a:r>
              <a:rPr lang="en-US" dirty="0" smtClean="0"/>
              <a:t> </a:t>
            </a:r>
            <a:r>
              <a:rPr lang="en-US" sz="2800" dirty="0"/>
              <a:t>Market economies rely on capitalism and free enterprise to create an environment in which producers and consumers are free to sell and buy what they choose.</a:t>
            </a:r>
          </a:p>
          <a:p>
            <a:pPr eaLnBrk="1" hangingPunct="1">
              <a:defRPr/>
            </a:pPr>
            <a:endParaRPr lang="en-US" sz="2800" dirty="0"/>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p:cNvSpPr>
          <p:nvPr>
            <p:ph type="body" idx="4294967295"/>
          </p:nvPr>
        </p:nvSpPr>
        <p:spPr>
          <a:ln>
            <a:solidFill>
              <a:schemeClr val="accent1"/>
            </a:solidFill>
          </a:ln>
        </p:spPr>
        <p:txBody>
          <a:bodyPr/>
          <a:lstStyle/>
          <a:p>
            <a:pPr>
              <a:buClr>
                <a:srgbClr val="254061"/>
              </a:buClr>
            </a:pPr>
            <a:r>
              <a:rPr lang="en-US" altLang="en-US" b="1" dirty="0" smtClean="0"/>
              <a:t>Mixed market economy </a:t>
            </a:r>
          </a:p>
          <a:p>
            <a:pPr lvl="1">
              <a:buClr>
                <a:srgbClr val="254061"/>
              </a:buClr>
            </a:pPr>
            <a:r>
              <a:rPr lang="en-US" altLang="en-US" dirty="0" smtClean="0"/>
              <a:t>features characteristics of both planned and market economies.</a:t>
            </a:r>
          </a:p>
          <a:p>
            <a:pPr>
              <a:buClr>
                <a:srgbClr val="254061"/>
              </a:buClr>
            </a:pPr>
            <a:r>
              <a:rPr lang="en-US" altLang="en-US" b="1" dirty="0" smtClean="0"/>
              <a:t>Privatization </a:t>
            </a:r>
          </a:p>
          <a:p>
            <a:pPr lvl="1">
              <a:buClr>
                <a:srgbClr val="254061"/>
              </a:buClr>
            </a:pPr>
            <a:r>
              <a:rPr lang="en-US" altLang="en-US" dirty="0" smtClean="0"/>
              <a:t>process of converting government enterprises into privately owned companies.</a:t>
            </a:r>
          </a:p>
          <a:p>
            <a:pPr lvl="1">
              <a:buClr>
                <a:srgbClr val="254061"/>
              </a:buClr>
            </a:pPr>
            <a:r>
              <a:rPr lang="en-US" dirty="0" smtClean="0"/>
              <a:t>It is done when </a:t>
            </a:r>
            <a:r>
              <a:rPr lang="en-US" dirty="0"/>
              <a:t>a government is making a change from a planned economy to a market economy</a:t>
            </a:r>
            <a:r>
              <a:rPr lang="en-US" dirty="0" smtClean="0"/>
              <a:t>,.</a:t>
            </a:r>
            <a:endParaRPr lang="en-US" altLang="en-US" dirty="0"/>
          </a:p>
          <a:p>
            <a:pPr lvl="1">
              <a:buClr>
                <a:srgbClr val="254061"/>
              </a:buClr>
            </a:pPr>
            <a:endParaRPr lang="en-US" altLang="en-US" dirty="0" smtClean="0"/>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i="1" smtClean="0"/>
              <a:t>Types of Economic Systems (cont.)</a:t>
            </a:r>
            <a:endParaRPr lang="en-US" sz="4000" i="1" dirty="0" smtClean="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a:xfrm>
            <a:off x="457200" y="-76200"/>
            <a:ext cx="8229600" cy="1143000"/>
          </a:xfrm>
        </p:spPr>
        <p:txBody>
          <a:bodyPr/>
          <a:lstStyle/>
          <a:p>
            <a:r>
              <a:rPr lang="en-US" sz="3200" smtClean="0"/>
              <a:t>Private Enterprise and Competition</a:t>
            </a:r>
            <a:br>
              <a:rPr lang="en-US" sz="3200" smtClean="0"/>
            </a:br>
            <a:r>
              <a:rPr lang="en-US" sz="3200" smtClean="0"/>
              <a:t>in a Market Economy</a:t>
            </a:r>
            <a:endParaRPr lang="en-US" sz="3200" smtClean="0">
              <a:latin typeface="Calibri" pitchFamily="34" charset="0"/>
            </a:endParaRPr>
          </a:p>
        </p:txBody>
      </p:sp>
      <p:sp>
        <p:nvSpPr>
          <p:cNvPr id="158723" name="Rectangle 3"/>
          <p:cNvSpPr>
            <a:spLocks noGrp="1"/>
          </p:cNvSpPr>
          <p:nvPr>
            <p:ph type="body" idx="4294967295"/>
          </p:nvPr>
        </p:nvSpPr>
        <p:spPr/>
        <p:txBody>
          <a:bodyPr/>
          <a:lstStyle/>
          <a:p>
            <a:pPr>
              <a:defRPr/>
            </a:pPr>
            <a:r>
              <a:rPr lang="en-US" b="1" dirty="0">
                <a:latin typeface="+mn-lt"/>
              </a:rPr>
              <a:t>Private enterprise system</a:t>
            </a:r>
          </a:p>
          <a:p>
            <a:pPr lvl="1">
              <a:defRPr/>
            </a:pPr>
            <a:r>
              <a:rPr lang="en-US" dirty="0"/>
              <a:t>Market economies rely on a private enterprise </a:t>
            </a:r>
            <a:r>
              <a:rPr lang="en-US" dirty="0" smtClean="0"/>
              <a:t>system.</a:t>
            </a:r>
            <a:endParaRPr lang="en-US" dirty="0" smtClean="0">
              <a:latin typeface="+mn-lt"/>
            </a:endParaRPr>
          </a:p>
          <a:p>
            <a:pPr lvl="1">
              <a:defRPr/>
            </a:pPr>
            <a:r>
              <a:rPr lang="en-US" dirty="0" smtClean="0">
                <a:latin typeface="+mn-lt"/>
              </a:rPr>
              <a:t>Private enterprise system is a system that </a:t>
            </a:r>
            <a:r>
              <a:rPr lang="en-US" dirty="0">
                <a:latin typeface="+mn-lt"/>
              </a:rPr>
              <a:t>allows individuals to pursue their own interests with minimal government </a:t>
            </a:r>
            <a:r>
              <a:rPr lang="en-US" dirty="0" smtClean="0">
                <a:latin typeface="+mn-lt"/>
              </a:rPr>
              <a:t>restriction.</a:t>
            </a:r>
            <a:endParaRPr lang="en-US" dirty="0">
              <a:latin typeface="+mn-lt"/>
            </a:endParaRPr>
          </a:p>
          <a:p>
            <a:pPr lvl="1">
              <a:defRPr/>
            </a:pPr>
            <a:r>
              <a:rPr lang="en-US" dirty="0" smtClean="0">
                <a:latin typeface="+mn-lt"/>
              </a:rPr>
              <a:t>It requires the presence of four elements: </a:t>
            </a:r>
            <a:r>
              <a:rPr lang="en-US" b="1" dirty="0" smtClean="0">
                <a:latin typeface="+mn-lt"/>
              </a:rPr>
              <a:t>private </a:t>
            </a:r>
            <a:r>
              <a:rPr lang="en-US" b="1" dirty="0">
                <a:latin typeface="+mn-lt"/>
              </a:rPr>
              <a:t>property rights</a:t>
            </a:r>
            <a:r>
              <a:rPr lang="en-US" dirty="0">
                <a:latin typeface="+mn-lt"/>
              </a:rPr>
              <a:t>, </a:t>
            </a:r>
            <a:r>
              <a:rPr lang="en-US" b="1" dirty="0">
                <a:latin typeface="+mn-lt"/>
              </a:rPr>
              <a:t>freedom of choice</a:t>
            </a:r>
            <a:r>
              <a:rPr lang="en-US" dirty="0">
                <a:latin typeface="+mn-lt"/>
              </a:rPr>
              <a:t>, </a:t>
            </a:r>
            <a:r>
              <a:rPr lang="en-US" b="1" dirty="0">
                <a:latin typeface="+mn-lt"/>
              </a:rPr>
              <a:t>profits</a:t>
            </a:r>
            <a:r>
              <a:rPr lang="en-US" dirty="0">
                <a:latin typeface="+mn-lt"/>
              </a:rPr>
              <a:t>, and </a:t>
            </a:r>
            <a:r>
              <a:rPr lang="en-US" b="1" dirty="0" smtClean="0">
                <a:latin typeface="+mn-lt"/>
              </a:rPr>
              <a:t>competition</a:t>
            </a:r>
            <a:r>
              <a:rPr lang="en-US" dirty="0" smtClean="0">
                <a:latin typeface="+mn-lt"/>
              </a:rPr>
              <a:t>.</a:t>
            </a:r>
            <a:endParaRPr lang="en-US" dirty="0">
              <a:latin typeface="+mn-lt"/>
            </a:endParaRPr>
          </a:p>
          <a:p>
            <a:pPr marL="0" indent="0">
              <a:buClr>
                <a:srgbClr val="254061"/>
              </a:buClr>
              <a:buFont typeface="Arial" charset="0"/>
              <a:buNone/>
              <a:defRPr/>
            </a:pPr>
            <a:endParaRPr lang="en-US" altLang="en-US"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457200" y="-76200"/>
            <a:ext cx="8229600" cy="1143000"/>
          </a:xfrm>
        </p:spPr>
        <p:txBody>
          <a:bodyPr/>
          <a:lstStyle/>
          <a:p>
            <a:r>
              <a:rPr lang="en-US" sz="3200" i="1" dirty="0" smtClean="0"/>
              <a:t>Private Enterprise and Competition in a Market Economy (cont.)</a:t>
            </a:r>
            <a:endParaRPr lang="en-US" sz="3200" i="1" dirty="0" smtClean="0">
              <a:latin typeface="Calibri" pitchFamily="34" charset="0"/>
            </a:endParaRPr>
          </a:p>
        </p:txBody>
      </p:sp>
      <p:sp>
        <p:nvSpPr>
          <p:cNvPr id="58370" name="Rectangle 3"/>
          <p:cNvSpPr>
            <a:spLocks noGrp="1"/>
          </p:cNvSpPr>
          <p:nvPr>
            <p:ph type="body" idx="4294967295"/>
          </p:nvPr>
        </p:nvSpPr>
        <p:spPr/>
        <p:txBody>
          <a:bodyPr/>
          <a:lstStyle/>
          <a:p>
            <a:pPr marL="514350" indent="-514350">
              <a:buClr>
                <a:srgbClr val="E46C0A"/>
              </a:buClr>
              <a:buFont typeface="Calibri" pitchFamily="34" charset="0"/>
              <a:buAutoNum type="arabicPeriod"/>
            </a:pPr>
            <a:r>
              <a:rPr lang="en-US" altLang="en-US" b="1" dirty="0" smtClean="0"/>
              <a:t>Private property rights </a:t>
            </a:r>
          </a:p>
          <a:p>
            <a:pPr marL="914400" lvl="1" indent="-514350">
              <a:buClr>
                <a:srgbClr val="E46C0A"/>
              </a:buClr>
            </a:pPr>
            <a:r>
              <a:rPr lang="en-US" altLang="en-US" dirty="0" smtClean="0"/>
              <a:t>ownership of the resources used to create wealth is in the hands of individuals</a:t>
            </a:r>
          </a:p>
          <a:p>
            <a:pPr marL="514350" indent="-514350">
              <a:buClr>
                <a:srgbClr val="E46C0A"/>
              </a:buClr>
              <a:buFont typeface="Calibri" pitchFamily="34" charset="0"/>
              <a:buAutoNum type="arabicPeriod" startAt="2"/>
            </a:pPr>
            <a:r>
              <a:rPr lang="en-US" altLang="en-US" b="1" dirty="0" smtClean="0"/>
              <a:t>Freedom of choice</a:t>
            </a:r>
          </a:p>
          <a:p>
            <a:pPr marL="914400" lvl="1" indent="-514350">
              <a:buClr>
                <a:srgbClr val="E46C0A"/>
              </a:buClr>
            </a:pPr>
            <a:r>
              <a:rPr lang="en-US" altLang="en-US" dirty="0" smtClean="0"/>
              <a:t>you can sell your labor to any employer you choose, and </a:t>
            </a:r>
            <a:r>
              <a:rPr lang="en-US" dirty="0"/>
              <a:t>producers </a:t>
            </a:r>
            <a:r>
              <a:rPr lang="en-US" dirty="0" smtClean="0"/>
              <a:t>can </a:t>
            </a:r>
            <a:r>
              <a:rPr lang="en-US" dirty="0"/>
              <a:t>choose whom to hire and what to produce.</a:t>
            </a:r>
            <a:endParaRPr lang="en-US"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p:cNvSpPr>
          <p:nvPr>
            <p:ph type="body" idx="4294967295"/>
          </p:nvPr>
        </p:nvSpPr>
        <p:spPr/>
        <p:txBody>
          <a:bodyPr/>
          <a:lstStyle/>
          <a:p>
            <a:pPr marL="514350" indent="-514350">
              <a:buClr>
                <a:srgbClr val="E46C0A"/>
              </a:buClr>
              <a:buFont typeface="Calibri" pitchFamily="34" charset="0"/>
              <a:buAutoNum type="arabicPeriod" startAt="3"/>
            </a:pPr>
            <a:r>
              <a:rPr lang="en-US" altLang="en-US" b="1" dirty="0" smtClean="0"/>
              <a:t>Profits</a:t>
            </a:r>
          </a:p>
          <a:p>
            <a:pPr marL="914400" lvl="1" indent="-514350">
              <a:buClr>
                <a:srgbClr val="E46C0A"/>
              </a:buClr>
            </a:pPr>
            <a:r>
              <a:rPr lang="en-US" altLang="en-US" dirty="0" smtClean="0"/>
              <a:t>the lure of profits leads some people to abandon the security of working for someone else and assume the risks of entrepreneurship</a:t>
            </a:r>
          </a:p>
          <a:p>
            <a:pPr marL="514350" indent="-514350">
              <a:buClr>
                <a:srgbClr val="E46C0A"/>
              </a:buClr>
              <a:buFont typeface="Calibri" pitchFamily="34" charset="0"/>
              <a:buAutoNum type="arabicPeriod" startAt="4"/>
            </a:pPr>
            <a:r>
              <a:rPr lang="en-US" altLang="en-US" b="1" dirty="0" smtClean="0"/>
              <a:t>Competition </a:t>
            </a:r>
          </a:p>
          <a:p>
            <a:pPr marL="914400" lvl="1" indent="-514350">
              <a:buClr>
                <a:srgbClr val="E46C0A"/>
              </a:buClr>
            </a:pPr>
            <a:r>
              <a:rPr lang="en-US" altLang="en-US" dirty="0" smtClean="0"/>
              <a:t>occurs when two or more businesses vie for the same resources or customers</a:t>
            </a:r>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Private Enterprise and Competition in a Market Economy (cont.)</a:t>
            </a:r>
            <a:endParaRPr lang="en-US" sz="3200" i="1"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p:txBody>
          <a:bodyPr/>
          <a:lstStyle/>
          <a:p>
            <a:r>
              <a:rPr lang="en-US" smtClean="0"/>
              <a:t>Degrees of Competition</a:t>
            </a:r>
            <a:endParaRPr lang="en-US" smtClean="0">
              <a:latin typeface="Calibri" pitchFamily="34" charset="0"/>
            </a:endParaRPr>
          </a:p>
        </p:txBody>
      </p:sp>
      <p:pic>
        <p:nvPicPr>
          <p:cNvPr id="60418" name="Picture 2"/>
          <p:cNvPicPr>
            <a:picLocks noChangeAspect="1" noChangeArrowheads="1"/>
          </p:cNvPicPr>
          <p:nvPr/>
        </p:nvPicPr>
        <p:blipFill>
          <a:blip r:embed="rId3" cstate="print"/>
          <a:srcRect/>
          <a:stretch>
            <a:fillRect/>
          </a:stretch>
        </p:blipFill>
        <p:spPr bwMode="auto">
          <a:xfrm>
            <a:off x="317500" y="1330405"/>
            <a:ext cx="8674100" cy="46893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idx="4294967295"/>
          </p:nvPr>
        </p:nvSpPr>
        <p:spPr/>
        <p:txBody>
          <a:bodyPr/>
          <a:lstStyle/>
          <a:p>
            <a:r>
              <a:rPr lang="en-US" b="1" dirty="0" smtClean="0">
                <a:solidFill>
                  <a:srgbClr val="FF0000"/>
                </a:solidFill>
              </a:rPr>
              <a:t>Economic Indicators</a:t>
            </a:r>
            <a:endParaRPr lang="en-US" b="1" dirty="0" smtClean="0">
              <a:solidFill>
                <a:srgbClr val="FF0000"/>
              </a:solidFill>
              <a:latin typeface="Calibri" pitchFamily="34" charset="0"/>
            </a:endParaRPr>
          </a:p>
        </p:txBody>
      </p:sp>
      <p:sp>
        <p:nvSpPr>
          <p:cNvPr id="158723" name="Rectangle 3"/>
          <p:cNvSpPr>
            <a:spLocks noGrp="1"/>
          </p:cNvSpPr>
          <p:nvPr>
            <p:ph type="body" idx="4294967295"/>
          </p:nvPr>
        </p:nvSpPr>
        <p:spPr/>
        <p:txBody>
          <a:bodyPr/>
          <a:lstStyle/>
          <a:p>
            <a:pPr>
              <a:buClr>
                <a:srgbClr val="254061"/>
              </a:buClr>
              <a:defRPr/>
            </a:pPr>
            <a:r>
              <a:rPr lang="en-US" altLang="en-US" b="1" dirty="0">
                <a:latin typeface="+mn-lt"/>
              </a:rPr>
              <a:t>Economic </a:t>
            </a:r>
            <a:r>
              <a:rPr lang="en-US" altLang="en-US" b="1" dirty="0" smtClean="0">
                <a:latin typeface="+mn-lt"/>
              </a:rPr>
              <a:t>indicators</a:t>
            </a:r>
          </a:p>
          <a:p>
            <a:pPr lvl="1">
              <a:buClr>
                <a:srgbClr val="254061"/>
              </a:buClr>
              <a:defRPr/>
            </a:pPr>
            <a:r>
              <a:rPr lang="en-US" altLang="en-US" dirty="0" smtClean="0">
                <a:latin typeface="+mn-lt"/>
              </a:rPr>
              <a:t>statistics </a:t>
            </a:r>
            <a:r>
              <a:rPr lang="en-US" altLang="en-US" dirty="0">
                <a:latin typeface="+mn-lt"/>
              </a:rPr>
              <a:t>that show whether an economic system is strengthening, weakening, or remaining </a:t>
            </a:r>
            <a:r>
              <a:rPr lang="en-US" altLang="en-US" dirty="0" smtClean="0">
                <a:latin typeface="+mn-lt"/>
              </a:rPr>
              <a:t>stable.</a:t>
            </a:r>
          </a:p>
          <a:p>
            <a:pPr lvl="1">
              <a:buClr>
                <a:srgbClr val="254061"/>
              </a:buClr>
              <a:defRPr/>
            </a:pPr>
            <a:r>
              <a:rPr lang="en-US" altLang="en-US" dirty="0" smtClean="0">
                <a:latin typeface="+mn-lt"/>
              </a:rPr>
              <a:t>help </a:t>
            </a:r>
            <a:r>
              <a:rPr lang="en-US" altLang="en-US" dirty="0">
                <a:latin typeface="+mn-lt"/>
              </a:rPr>
              <a:t>assess the performance of an </a:t>
            </a:r>
            <a:r>
              <a:rPr lang="en-US" altLang="en-US" dirty="0" smtClean="0">
                <a:latin typeface="+mn-lt"/>
              </a:rPr>
              <a:t>economy; if it strong or weak.</a:t>
            </a:r>
            <a:endParaRPr lang="ar-SA" altLang="en-US" dirty="0" smtClean="0">
              <a:latin typeface="+mn-lt"/>
            </a:endParaRPr>
          </a:p>
          <a:p>
            <a:pPr lvl="1">
              <a:buClr>
                <a:srgbClr val="254061"/>
              </a:buClr>
              <a:defRPr/>
            </a:pPr>
            <a:r>
              <a:rPr lang="en-US" dirty="0"/>
              <a:t>knowing how an economy is performing is useful for both, business owners and investors </a:t>
            </a:r>
            <a:r>
              <a:rPr lang="en-US" dirty="0" smtClean="0"/>
              <a:t>alike.</a:t>
            </a:r>
            <a:endParaRPr lang="en-US" altLang="en-US" dirty="0">
              <a:latin typeface="+mn-lt"/>
            </a:endParaRPr>
          </a:p>
          <a:p>
            <a:pPr marL="0" indent="0">
              <a:buClr>
                <a:srgbClr val="254061"/>
              </a:buClr>
              <a:buFont typeface="Arial" charset="0"/>
              <a:buNone/>
              <a:defRPr/>
            </a:pPr>
            <a:endParaRPr lang="en-US" altLang="en-US"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nvPr>
        </p:nvSpPr>
        <p:spPr>
          <a:xfrm>
            <a:off x="457200" y="0"/>
            <a:ext cx="8229600" cy="1143000"/>
          </a:xfrm>
        </p:spPr>
        <p:txBody>
          <a:bodyPr/>
          <a:lstStyle/>
          <a:p>
            <a:r>
              <a:rPr lang="en-US" sz="3200" dirty="0" smtClean="0"/>
              <a:t>Economic Growth, Aggregate Output</a:t>
            </a:r>
            <a:endParaRPr lang="en-US" sz="3200" dirty="0" smtClean="0">
              <a:latin typeface="Calibri" pitchFamily="34" charset="0"/>
            </a:endParaRPr>
          </a:p>
        </p:txBody>
      </p:sp>
      <p:sp>
        <p:nvSpPr>
          <p:cNvPr id="74754" name="Rectangle 3"/>
          <p:cNvSpPr>
            <a:spLocks noGrp="1"/>
          </p:cNvSpPr>
          <p:nvPr>
            <p:ph type="body" idx="4294967295"/>
          </p:nvPr>
        </p:nvSpPr>
        <p:spPr>
          <a:xfrm>
            <a:off x="457200" y="1295400"/>
            <a:ext cx="8229600" cy="4525963"/>
          </a:xfrm>
        </p:spPr>
        <p:txBody>
          <a:bodyPr/>
          <a:lstStyle/>
          <a:p>
            <a:r>
              <a:rPr lang="en-US" b="1" dirty="0" smtClean="0"/>
              <a:t>Business cycle</a:t>
            </a:r>
          </a:p>
          <a:p>
            <a:pPr lvl="1"/>
            <a:r>
              <a:rPr lang="en-US" dirty="0" smtClean="0"/>
              <a:t>the pattern of short-term ups and downs (or expansions and contractions) in an economy.</a:t>
            </a:r>
          </a:p>
          <a:p>
            <a:pPr lvl="1"/>
            <a:r>
              <a:rPr lang="en-US" dirty="0" smtClean="0"/>
              <a:t>The primary </a:t>
            </a:r>
            <a:r>
              <a:rPr lang="en-US" dirty="0"/>
              <a:t>measure of growth in the business </a:t>
            </a:r>
            <a:r>
              <a:rPr lang="en-US" dirty="0" smtClean="0"/>
              <a:t>cycle is aggregate output.</a:t>
            </a:r>
            <a:endParaRPr lang="en-US" dirty="0"/>
          </a:p>
          <a:p>
            <a:r>
              <a:rPr lang="en-US" b="1" dirty="0" smtClean="0"/>
              <a:t>Aggregate output </a:t>
            </a:r>
          </a:p>
          <a:p>
            <a:pPr lvl="1"/>
            <a:r>
              <a:rPr lang="en-US" dirty="0" smtClean="0"/>
              <a:t>the total quantity of goods and services produced by an economic system during a given period. Its increase means economic growth and vis versa.</a:t>
            </a:r>
          </a:p>
          <a:p>
            <a:pPr marL="457200" lvl="1" indent="0">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idx="4294967295"/>
          </p:nvPr>
        </p:nvSpPr>
        <p:spPr>
          <a:xfrm>
            <a:off x="457200" y="-76200"/>
            <a:ext cx="8229600" cy="1143000"/>
          </a:xfrm>
        </p:spPr>
        <p:txBody>
          <a:bodyPr/>
          <a:lstStyle/>
          <a:p>
            <a:r>
              <a:rPr lang="en-US" sz="3200" smtClean="0"/>
              <a:t>Gross Domestic Product</a:t>
            </a:r>
            <a:endParaRPr lang="en-US" sz="3200" smtClean="0">
              <a:latin typeface="Calibri" pitchFamily="34" charset="0"/>
            </a:endParaRPr>
          </a:p>
        </p:txBody>
      </p:sp>
      <p:sp>
        <p:nvSpPr>
          <p:cNvPr id="2" name="TextBox 1"/>
          <p:cNvSpPr txBox="1"/>
          <p:nvPr/>
        </p:nvSpPr>
        <p:spPr>
          <a:xfrm>
            <a:off x="609600" y="1465957"/>
            <a:ext cx="7924800" cy="6001643"/>
          </a:xfrm>
          <a:prstGeom prst="rect">
            <a:avLst/>
          </a:prstGeom>
          <a:noFill/>
        </p:spPr>
        <p:txBody>
          <a:bodyPr>
            <a:spAutoFit/>
          </a:bodyPr>
          <a:lstStyle/>
          <a:p>
            <a:pPr>
              <a:buClr>
                <a:srgbClr val="254061"/>
              </a:buClr>
              <a:defRPr/>
            </a:pPr>
            <a:r>
              <a:rPr lang="en-US" altLang="en-US" sz="3200" b="1" dirty="0"/>
              <a:t>Gross domestic product (GDP) </a:t>
            </a:r>
          </a:p>
          <a:p>
            <a:pPr marL="457200" indent="-457200">
              <a:buClr>
                <a:srgbClr val="254061"/>
              </a:buClr>
              <a:buFont typeface="Arial" panose="020B0604020202020204" pitchFamily="34" charset="0"/>
              <a:buChar char="•"/>
              <a:defRPr/>
            </a:pPr>
            <a:r>
              <a:rPr lang="en-US" altLang="en-US" sz="3200" dirty="0"/>
              <a:t>refers to the total value of all goods and services produced within a given period by a national economy </a:t>
            </a:r>
            <a:r>
              <a:rPr lang="en-US" altLang="en-US" sz="3200" dirty="0">
                <a:solidFill>
                  <a:srgbClr val="FF0000"/>
                </a:solidFill>
              </a:rPr>
              <a:t>through domestic factors of </a:t>
            </a:r>
            <a:r>
              <a:rPr lang="en-US" altLang="en-US" sz="3200" dirty="0" smtClean="0">
                <a:solidFill>
                  <a:srgbClr val="FF0000"/>
                </a:solidFill>
              </a:rPr>
              <a:t>production.</a:t>
            </a:r>
            <a:r>
              <a:rPr lang="en-US" altLang="en-US" sz="3200" dirty="0" smtClean="0"/>
              <a:t> </a:t>
            </a:r>
            <a:endParaRPr lang="en-US" altLang="en-US" sz="3200" dirty="0"/>
          </a:p>
          <a:p>
            <a:pPr marL="457200" indent="-457200">
              <a:lnSpc>
                <a:spcPct val="50000"/>
              </a:lnSpc>
              <a:buClr>
                <a:srgbClr val="254061"/>
              </a:buClr>
              <a:buFont typeface="Arial" panose="020B0604020202020204" pitchFamily="34" charset="0"/>
              <a:buChar char="•"/>
              <a:defRPr/>
            </a:pPr>
            <a:endParaRPr lang="en-US" altLang="en-US" sz="3200" dirty="0" smtClean="0"/>
          </a:p>
          <a:p>
            <a:pPr marL="457200" indent="-457200">
              <a:buClr>
                <a:srgbClr val="254061"/>
              </a:buClr>
              <a:buFont typeface="Arial" panose="020B0604020202020204" pitchFamily="34" charset="0"/>
              <a:buChar char="•"/>
              <a:defRPr/>
            </a:pPr>
            <a:r>
              <a:rPr lang="en-US" altLang="en-US" sz="3200" dirty="0" smtClean="0"/>
              <a:t>GDP is a measure </a:t>
            </a:r>
            <a:r>
              <a:rPr lang="en-US" altLang="en-US" sz="3200" dirty="0"/>
              <a:t>of aggregate </a:t>
            </a:r>
            <a:r>
              <a:rPr lang="en-US" altLang="en-US" sz="3200" dirty="0" smtClean="0"/>
              <a:t>output.</a:t>
            </a:r>
          </a:p>
          <a:p>
            <a:pPr marL="457200" indent="-457200" eaLnBrk="1" hangingPunct="1">
              <a:lnSpc>
                <a:spcPct val="50000"/>
              </a:lnSpc>
              <a:buClr>
                <a:srgbClr val="254061"/>
              </a:buClr>
              <a:buFont typeface="Arial" panose="020B0604020202020204" pitchFamily="34" charset="0"/>
              <a:buChar char="•"/>
              <a:defRPr/>
            </a:pPr>
            <a:endParaRPr lang="en-US" sz="3200" dirty="0"/>
          </a:p>
          <a:p>
            <a:pPr marL="457200" indent="-457200" eaLnBrk="1" hangingPunct="1">
              <a:buClr>
                <a:srgbClr val="254061"/>
              </a:buClr>
              <a:buFont typeface="Arial" panose="020B0604020202020204" pitchFamily="34" charset="0"/>
              <a:buChar char="•"/>
              <a:defRPr/>
            </a:pPr>
            <a:r>
              <a:rPr lang="en-US" sz="3200" dirty="0" smtClean="0"/>
              <a:t>If </a:t>
            </a:r>
            <a:r>
              <a:rPr lang="en-US" sz="3200" dirty="0"/>
              <a:t>the </a:t>
            </a:r>
            <a:r>
              <a:rPr lang="en-US" sz="3200" dirty="0" smtClean="0"/>
              <a:t>GDP </a:t>
            </a:r>
            <a:r>
              <a:rPr lang="en-US" sz="3200" dirty="0"/>
              <a:t>is going up, the nation is experiencing economic growth.</a:t>
            </a:r>
          </a:p>
          <a:p>
            <a:pPr eaLnBrk="1" hangingPunct="1"/>
            <a:endParaRPr lang="en-US" sz="3200" dirty="0"/>
          </a:p>
          <a:p>
            <a:pPr marL="457200" indent="-457200">
              <a:buClr>
                <a:srgbClr val="254061"/>
              </a:buClr>
              <a:buFont typeface="Arial" panose="020B0604020202020204" pitchFamily="34" charset="0"/>
              <a:buChar char="•"/>
              <a:defRPr/>
            </a:pPr>
            <a:endParaRPr lang="en-US" altLang="en-US" sz="3200" dirty="0"/>
          </a:p>
          <a:p>
            <a:pPr>
              <a:defRPr/>
            </a:pP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idx="4294967295"/>
          </p:nvPr>
        </p:nvSpPr>
        <p:spPr>
          <a:xfrm>
            <a:off x="457200" y="-76200"/>
            <a:ext cx="8229600" cy="1143000"/>
          </a:xfrm>
        </p:spPr>
        <p:txBody>
          <a:bodyPr/>
          <a:lstStyle/>
          <a:p>
            <a:r>
              <a:rPr lang="en-US" sz="3200" i="1" dirty="0" smtClean="0"/>
              <a:t>Gross Domestic Product (cont.)</a:t>
            </a:r>
            <a:endParaRPr lang="en-US" sz="3200" i="1" dirty="0" smtClean="0">
              <a:latin typeface="Calibri" pitchFamily="34" charset="0"/>
            </a:endParaRPr>
          </a:p>
        </p:txBody>
      </p:sp>
      <p:pic>
        <p:nvPicPr>
          <p:cNvPr id="80898" name="Picture 2"/>
          <p:cNvPicPr>
            <a:picLocks noChangeAspect="1" noChangeArrowheads="1"/>
          </p:cNvPicPr>
          <p:nvPr/>
        </p:nvPicPr>
        <p:blipFill>
          <a:blip r:embed="rId3" cstate="print"/>
          <a:srcRect/>
          <a:stretch>
            <a:fillRect/>
          </a:stretch>
        </p:blipFill>
        <p:spPr bwMode="auto">
          <a:xfrm>
            <a:off x="435634" y="1752600"/>
            <a:ext cx="8709025" cy="280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lstStyle/>
          <a:p>
            <a:r>
              <a:rPr lang="en-US" smtClean="0">
                <a:latin typeface="Calibri" pitchFamily="34" charset="0"/>
              </a:rPr>
              <a:t>Introduction</a:t>
            </a:r>
          </a:p>
        </p:txBody>
      </p:sp>
      <p:sp>
        <p:nvSpPr>
          <p:cNvPr id="30722" name="Rectangle 3"/>
          <p:cNvSpPr>
            <a:spLocks noGrp="1"/>
          </p:cNvSpPr>
          <p:nvPr>
            <p:ph type="body" idx="4294967295"/>
          </p:nvPr>
        </p:nvSpPr>
        <p:spPr>
          <a:xfrm>
            <a:off x="457200" y="1341437"/>
            <a:ext cx="8229600" cy="4525963"/>
          </a:xfrm>
        </p:spPr>
        <p:txBody>
          <a:bodyPr/>
          <a:lstStyle/>
          <a:p>
            <a:r>
              <a:rPr lang="en-US" sz="3300" dirty="0" smtClean="0">
                <a:latin typeface="Calibri" pitchFamily="34" charset="0"/>
              </a:rPr>
              <a:t>Why have gasoline prices gone up and down so dramatically and why do prices change from one day to the next?</a:t>
            </a:r>
          </a:p>
          <a:p>
            <a:pPr lvl="1"/>
            <a:r>
              <a:rPr lang="en-US" sz="3300" dirty="0" smtClean="0">
                <a:latin typeface="Calibri" pitchFamily="34" charset="0"/>
              </a:rPr>
              <a:t>In general, gas prices fluctuate as a result of four forces: supply, demand, global trends, and uncertainty.</a:t>
            </a:r>
          </a:p>
          <a:p>
            <a:pPr lvl="1"/>
            <a:r>
              <a:rPr lang="en-US" sz="3300" dirty="0" smtClean="0">
                <a:latin typeface="Calibri" pitchFamily="34" charset="0"/>
              </a:rPr>
              <a:t>After studying this chapter, you should be able to answer the learning objectives listed on the next slides.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a:xfrm>
            <a:off x="457200" y="-76200"/>
            <a:ext cx="8229600" cy="1143000"/>
          </a:xfrm>
        </p:spPr>
        <p:txBody>
          <a:bodyPr/>
          <a:lstStyle/>
          <a:p>
            <a:r>
              <a:rPr lang="en-US" sz="3200" smtClean="0"/>
              <a:t>Gross National Product</a:t>
            </a:r>
            <a:endParaRPr lang="en-US" sz="3200" smtClean="0">
              <a:latin typeface="Calibri" pitchFamily="34" charset="0"/>
            </a:endParaRPr>
          </a:p>
        </p:txBody>
      </p:sp>
      <p:sp>
        <p:nvSpPr>
          <p:cNvPr id="158723" name="Rectangle 3"/>
          <p:cNvSpPr>
            <a:spLocks noGrp="1"/>
          </p:cNvSpPr>
          <p:nvPr>
            <p:ph type="body" idx="4294967295"/>
          </p:nvPr>
        </p:nvSpPr>
        <p:spPr>
          <a:xfrm>
            <a:off x="457200" y="1447800"/>
            <a:ext cx="8229600" cy="4525963"/>
          </a:xfrm>
        </p:spPr>
        <p:txBody>
          <a:bodyPr/>
          <a:lstStyle/>
          <a:p>
            <a:pPr>
              <a:defRPr/>
            </a:pPr>
            <a:r>
              <a:rPr lang="en-US" b="1" dirty="0">
                <a:latin typeface="+mn-lt"/>
              </a:rPr>
              <a:t>Gross national product (GNP)</a:t>
            </a:r>
          </a:p>
          <a:p>
            <a:pPr lvl="1">
              <a:defRPr/>
            </a:pPr>
            <a:r>
              <a:rPr lang="en-US" dirty="0">
                <a:latin typeface="+mn-lt"/>
              </a:rPr>
              <a:t>refers to the total value of all goods and services produced by a national economy within a given period </a:t>
            </a:r>
            <a:r>
              <a:rPr lang="en-US" dirty="0">
                <a:solidFill>
                  <a:srgbClr val="FF0000"/>
                </a:solidFill>
                <a:latin typeface="+mn-lt"/>
              </a:rPr>
              <a:t>regardless of where the factors of production are </a:t>
            </a:r>
            <a:r>
              <a:rPr lang="en-US" dirty="0" smtClean="0">
                <a:solidFill>
                  <a:srgbClr val="FF0000"/>
                </a:solidFill>
                <a:latin typeface="+mn-lt"/>
              </a:rPr>
              <a:t>located</a:t>
            </a:r>
            <a:r>
              <a:rPr lang="en-US" dirty="0" smtClean="0">
                <a:latin typeface="+mn-lt"/>
              </a:rPr>
              <a:t>.</a:t>
            </a:r>
          </a:p>
          <a:p>
            <a:pPr lvl="1">
              <a:defRPr/>
            </a:pPr>
            <a:r>
              <a:rPr lang="en-US" dirty="0"/>
              <a:t>Consider a General Motors automobile plant in Brazil. The profits earned by the factory are included in U.S. GNP—but not in GDP—because its output is not produced domestically (that is, in the United States). </a:t>
            </a:r>
            <a:endParaRPr lang="en-US" dirty="0">
              <a:latin typeface="+mn-lt"/>
            </a:endParaRP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a:xfrm>
            <a:off x="457200" y="-76200"/>
            <a:ext cx="8229600" cy="1143000"/>
          </a:xfrm>
        </p:spPr>
        <p:txBody>
          <a:bodyPr/>
          <a:lstStyle/>
          <a:p>
            <a:r>
              <a:rPr lang="en-US" sz="3200" smtClean="0"/>
              <a:t>GDP and GDP per Capita</a:t>
            </a:r>
            <a:endParaRPr lang="en-US" sz="3200" smtClean="0">
              <a:latin typeface="Calibri" pitchFamily="34" charset="0"/>
            </a:endParaRPr>
          </a:p>
        </p:txBody>
      </p:sp>
      <p:pic>
        <p:nvPicPr>
          <p:cNvPr id="84994" name="Picture 2"/>
          <p:cNvPicPr>
            <a:picLocks noChangeAspect="1" noChangeArrowheads="1"/>
          </p:cNvPicPr>
          <p:nvPr/>
        </p:nvPicPr>
        <p:blipFill>
          <a:blip r:embed="rId3" cstate="print"/>
          <a:srcRect/>
          <a:stretch>
            <a:fillRect/>
          </a:stretch>
        </p:blipFill>
        <p:spPr bwMode="auto">
          <a:xfrm>
            <a:off x="1117600" y="1249363"/>
            <a:ext cx="6654800" cy="4999037"/>
          </a:xfrm>
          <a:prstGeom prst="rect">
            <a:avLst/>
          </a:prstGeom>
          <a:noFill/>
          <a:ln w="9525">
            <a:noFill/>
            <a:miter lim="800000"/>
            <a:headEnd/>
            <a:tailEnd/>
          </a:ln>
        </p:spPr>
      </p:pic>
      <p:pic>
        <p:nvPicPr>
          <p:cNvPr id="84995" name="Picture 3"/>
          <p:cNvPicPr>
            <a:picLocks noChangeAspect="1" noChangeArrowheads="1"/>
          </p:cNvPicPr>
          <p:nvPr/>
        </p:nvPicPr>
        <p:blipFill>
          <a:blip r:embed="rId4" cstate="print"/>
          <a:srcRect/>
          <a:stretch>
            <a:fillRect/>
          </a:stretch>
        </p:blipFill>
        <p:spPr bwMode="auto">
          <a:xfrm>
            <a:off x="6843713" y="1249363"/>
            <a:ext cx="2162175"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a:xfrm>
            <a:off x="457200" y="-76200"/>
            <a:ext cx="8229600" cy="1143000"/>
          </a:xfrm>
        </p:spPr>
        <p:txBody>
          <a:bodyPr/>
          <a:lstStyle/>
          <a:p>
            <a:r>
              <a:rPr lang="en-US" sz="3200" dirty="0" smtClean="0"/>
              <a:t>Difference between GDP and GNP</a:t>
            </a:r>
            <a:endParaRPr lang="en-US" sz="3200" dirty="0" smtClean="0">
              <a:latin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479398781"/>
              </p:ext>
            </p:extLst>
          </p:nvPr>
        </p:nvGraphicFramePr>
        <p:xfrm>
          <a:off x="457200" y="1583403"/>
          <a:ext cx="8229600" cy="4247167"/>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xmlns="" val="1656356457"/>
                    </a:ext>
                  </a:extLst>
                </a:gridCol>
                <a:gridCol w="1554480">
                  <a:extLst>
                    <a:ext uri="{9D8B030D-6E8A-4147-A177-3AD203B41FA5}">
                      <a16:colId xmlns:a16="http://schemas.microsoft.com/office/drawing/2014/main" xmlns="" val="4014208574"/>
                    </a:ext>
                  </a:extLst>
                </a:gridCol>
                <a:gridCol w="66040">
                  <a:extLst>
                    <a:ext uri="{9D8B030D-6E8A-4147-A177-3AD203B41FA5}">
                      <a16:colId xmlns:a16="http://schemas.microsoft.com/office/drawing/2014/main" xmlns="" val="2425475350"/>
                    </a:ext>
                  </a:extLst>
                </a:gridCol>
                <a:gridCol w="25400">
                  <a:extLst>
                    <a:ext uri="{9D8B030D-6E8A-4147-A177-3AD203B41FA5}">
                      <a16:colId xmlns:a16="http://schemas.microsoft.com/office/drawing/2014/main" xmlns="" val="1543882389"/>
                    </a:ext>
                  </a:extLst>
                </a:gridCol>
                <a:gridCol w="1645920">
                  <a:extLst>
                    <a:ext uri="{9D8B030D-6E8A-4147-A177-3AD203B41FA5}">
                      <a16:colId xmlns:a16="http://schemas.microsoft.com/office/drawing/2014/main" xmlns="" val="3282718752"/>
                    </a:ext>
                  </a:extLst>
                </a:gridCol>
                <a:gridCol w="1645920">
                  <a:extLst>
                    <a:ext uri="{9D8B030D-6E8A-4147-A177-3AD203B41FA5}">
                      <a16:colId xmlns:a16="http://schemas.microsoft.com/office/drawing/2014/main" xmlns="" val="938896034"/>
                    </a:ext>
                  </a:extLst>
                </a:gridCol>
                <a:gridCol w="1645920">
                  <a:extLst>
                    <a:ext uri="{9D8B030D-6E8A-4147-A177-3AD203B41FA5}">
                      <a16:colId xmlns:a16="http://schemas.microsoft.com/office/drawing/2014/main" xmlns="" val="41352708"/>
                    </a:ext>
                  </a:extLst>
                </a:gridCol>
              </a:tblGrid>
              <a:tr h="685801">
                <a:tc>
                  <a:txBody>
                    <a:bodyPr/>
                    <a:lstStyle/>
                    <a:p>
                      <a:pPr marL="0" marR="0">
                        <a:lnSpc>
                          <a:spcPct val="107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gridSpan="3">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2400">
                          <a:effectLst/>
                        </a:rPr>
                        <a:t>GDP</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ctr">
                        <a:lnSpc>
                          <a:spcPct val="107000"/>
                        </a:lnSpc>
                        <a:spcBef>
                          <a:spcPts val="0"/>
                        </a:spcBef>
                        <a:spcAft>
                          <a:spcPts val="0"/>
                        </a:spcAft>
                      </a:pPr>
                      <a:r>
                        <a:rPr lang="en-US" sz="2400" dirty="0">
                          <a:effectLst/>
                        </a:rPr>
                        <a:t>GNP</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xmlns="" val="3064745734"/>
                  </a:ext>
                </a:extLst>
              </a:tr>
              <a:tr h="410956">
                <a:tc gridSpan="4">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endParaRPr lang="en-US" sz="24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ctr">
                        <a:lnSpc>
                          <a:spcPct val="10700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xmlns="" val="2565261392"/>
                  </a:ext>
                </a:extLst>
              </a:tr>
              <a:tr h="843629">
                <a:tc gridSpan="3">
                  <a:txBody>
                    <a:bodyPr/>
                    <a:lstStyle/>
                    <a:p>
                      <a:pPr marL="0" marR="0">
                        <a:lnSpc>
                          <a:spcPct val="107000"/>
                        </a:lnSpc>
                        <a:spcBef>
                          <a:spcPts val="0"/>
                        </a:spcBef>
                        <a:spcAft>
                          <a:spcPts val="0"/>
                        </a:spcAft>
                      </a:pPr>
                      <a:r>
                        <a:rPr lang="en-US" sz="2400" dirty="0">
                          <a:effectLst/>
                        </a:rPr>
                        <a:t>Production within U.S.</a:t>
                      </a:r>
                      <a:br>
                        <a:rPr lang="en-US" sz="2400" dirty="0">
                          <a:effectLst/>
                        </a:rPr>
                      </a:br>
                      <a:r>
                        <a:rPr lang="en-US" sz="2400" dirty="0">
                          <a:effectLst/>
                        </a:rPr>
                        <a:t>by foreign-owned firms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n-US"/>
                    </a:p>
                  </a:txBody>
                  <a:tcPr/>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ctr">
                        <a:lnSpc>
                          <a:spcPct val="107000"/>
                        </a:lnSpc>
                        <a:spcBef>
                          <a:spcPts val="0"/>
                        </a:spcBef>
                        <a:spcAft>
                          <a:spcPts val="0"/>
                        </a:spcAft>
                      </a:pPr>
                      <a:r>
                        <a:rPr lang="en-US" sz="2400" dirty="0">
                          <a:effectLst/>
                        </a:rPr>
                        <a:t>Included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ctr">
                        <a:lnSpc>
                          <a:spcPct val="107000"/>
                        </a:lnSpc>
                        <a:spcBef>
                          <a:spcPts val="0"/>
                        </a:spcBef>
                        <a:spcAft>
                          <a:spcPts val="0"/>
                        </a:spcAft>
                      </a:pPr>
                      <a:r>
                        <a:rPr lang="en-US" sz="2400" dirty="0">
                          <a:effectLst/>
                        </a:rPr>
                        <a:t>Excluded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xmlns="" val="2585826056"/>
                  </a:ext>
                </a:extLst>
              </a:tr>
              <a:tr h="410956">
                <a:tc gridSpan="7">
                  <a:txBody>
                    <a:bodyPr/>
                    <a:lstStyle/>
                    <a:p>
                      <a:pPr marL="0" marR="0">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773729654"/>
                  </a:ext>
                </a:extLst>
              </a:tr>
              <a:tr h="1276303">
                <a:tc gridSpan="2">
                  <a:txBody>
                    <a:bodyPr/>
                    <a:lstStyle/>
                    <a:p>
                      <a:pPr marL="0" marR="0">
                        <a:lnSpc>
                          <a:spcPct val="107000"/>
                        </a:lnSpc>
                        <a:spcBef>
                          <a:spcPts val="0"/>
                        </a:spcBef>
                        <a:spcAft>
                          <a:spcPts val="0"/>
                        </a:spcAft>
                      </a:pPr>
                      <a:r>
                        <a:rPr lang="en-US" sz="2400" dirty="0">
                          <a:effectLst/>
                        </a:rPr>
                        <a:t>Production in foreign countries</a:t>
                      </a:r>
                      <a:br>
                        <a:rPr lang="en-US" sz="2400" dirty="0">
                          <a:effectLst/>
                        </a:rPr>
                      </a:br>
                      <a:r>
                        <a:rPr lang="en-US" sz="2400" dirty="0">
                          <a:effectLst/>
                        </a:rPr>
                        <a:t>by U.S.-owned companies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gridSpan="2">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n-US"/>
                    </a:p>
                  </a:txBody>
                  <a:tcPr/>
                </a:tc>
                <a:tc>
                  <a:txBody>
                    <a:bodyPr/>
                    <a:lstStyle/>
                    <a:p>
                      <a:pPr marL="0" marR="0" algn="ctr">
                        <a:lnSpc>
                          <a:spcPct val="107000"/>
                        </a:lnSpc>
                        <a:spcBef>
                          <a:spcPts val="0"/>
                        </a:spcBef>
                        <a:spcAft>
                          <a:spcPts val="0"/>
                        </a:spcAft>
                      </a:pPr>
                      <a:r>
                        <a:rPr lang="en-US" sz="2400">
                          <a:effectLst/>
                        </a:rPr>
                        <a:t>Excluded</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ctr">
                        <a:lnSpc>
                          <a:spcPct val="107000"/>
                        </a:lnSpc>
                        <a:spcBef>
                          <a:spcPts val="0"/>
                        </a:spcBef>
                        <a:spcAft>
                          <a:spcPts val="0"/>
                        </a:spcAft>
                      </a:pPr>
                      <a:r>
                        <a:rPr lang="en-US" sz="2400" dirty="0">
                          <a:effectLst/>
                        </a:rPr>
                        <a:t>Included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xmlns="" val="1916422400"/>
                  </a:ext>
                </a:extLst>
              </a:tr>
            </a:tbl>
          </a:graphicData>
        </a:graphic>
      </p:graphicFrame>
    </p:spTree>
    <p:extLst>
      <p:ext uri="{BB962C8B-B14F-4D97-AF65-F5344CB8AC3E}">
        <p14:creationId xmlns:p14="http://schemas.microsoft.com/office/powerpoint/2010/main" xmlns="" val="3698685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idx="4294967295"/>
          </p:nvPr>
        </p:nvSpPr>
        <p:spPr>
          <a:xfrm>
            <a:off x="457200" y="-76200"/>
            <a:ext cx="8229600" cy="1143000"/>
          </a:xfrm>
        </p:spPr>
        <p:txBody>
          <a:bodyPr/>
          <a:lstStyle/>
          <a:p>
            <a:r>
              <a:rPr lang="en-US" sz="3200" smtClean="0"/>
              <a:t>Productivity</a:t>
            </a:r>
            <a:endParaRPr lang="en-US" sz="3200" smtClean="0">
              <a:latin typeface="Calibri" pitchFamily="34" charset="0"/>
            </a:endParaRPr>
          </a:p>
        </p:txBody>
      </p:sp>
      <p:sp>
        <p:nvSpPr>
          <p:cNvPr id="91138" name="Rectangle 3"/>
          <p:cNvSpPr>
            <a:spLocks noGrp="1"/>
          </p:cNvSpPr>
          <p:nvPr>
            <p:ph type="body" idx="4294967295"/>
          </p:nvPr>
        </p:nvSpPr>
        <p:spPr>
          <a:xfrm>
            <a:off x="457200" y="1341437"/>
            <a:ext cx="8229600" cy="4525963"/>
          </a:xfrm>
        </p:spPr>
        <p:txBody>
          <a:bodyPr/>
          <a:lstStyle/>
          <a:p>
            <a:r>
              <a:rPr lang="en-US" sz="2500" b="1" dirty="0" smtClean="0"/>
              <a:t>Productivity </a:t>
            </a:r>
            <a:r>
              <a:rPr lang="en-US" sz="2500" dirty="0" smtClean="0"/>
              <a:t> </a:t>
            </a:r>
          </a:p>
          <a:p>
            <a:pPr lvl="1"/>
            <a:r>
              <a:rPr lang="en-US" sz="2500" dirty="0" smtClean="0"/>
              <a:t>measure of economic growth that compares how much a system produces with the resources needed to produce it.</a:t>
            </a:r>
          </a:p>
          <a:p>
            <a:pPr lvl="1"/>
            <a:r>
              <a:rPr lang="en-US" sz="2500" dirty="0"/>
              <a:t>Let’s say that it takes 1 U.S. worker and 1 U.S. dollar to make 10 soccer balls in an 8-hour workday. Let’s also say that it takes </a:t>
            </a:r>
            <a:r>
              <a:rPr lang="en-US" sz="2500" dirty="0" smtClean="0"/>
              <a:t>1 Saudi worker </a:t>
            </a:r>
            <a:r>
              <a:rPr lang="en-US" sz="2500" dirty="0"/>
              <a:t>and the equivalent of 1.5 dollars in Riyals, the currency of Saudi Arabia, to make 10 soccer balls in the same 8-hour workday. We can say that the U.S. soccer-ball industry is more productive than the Saudi soccer-ball industry.</a:t>
            </a:r>
            <a:endParaRPr lang="en-US" sz="25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idx="4294967295"/>
          </p:nvPr>
        </p:nvSpPr>
        <p:spPr>
          <a:xfrm>
            <a:off x="457200" y="-76200"/>
            <a:ext cx="8229600" cy="1143000"/>
          </a:xfrm>
        </p:spPr>
        <p:txBody>
          <a:bodyPr/>
          <a:lstStyle/>
          <a:p>
            <a:r>
              <a:rPr lang="en-US" sz="3200" i="1" dirty="0" smtClean="0"/>
              <a:t>Standard of Living</a:t>
            </a:r>
            <a:endParaRPr lang="en-US" sz="3200" i="1" dirty="0" smtClean="0">
              <a:latin typeface="Calibri" pitchFamily="34" charset="0"/>
            </a:endParaRPr>
          </a:p>
        </p:txBody>
      </p:sp>
      <p:sp>
        <p:nvSpPr>
          <p:cNvPr id="76802" name="Rectangle 3"/>
          <p:cNvSpPr>
            <a:spLocks noGrp="1"/>
          </p:cNvSpPr>
          <p:nvPr>
            <p:ph type="body" idx="4294967295"/>
          </p:nvPr>
        </p:nvSpPr>
        <p:spPr/>
        <p:txBody>
          <a:bodyPr/>
          <a:lstStyle/>
          <a:p>
            <a:r>
              <a:rPr lang="en-US" b="1" dirty="0" smtClean="0"/>
              <a:t>Standard of living </a:t>
            </a:r>
          </a:p>
          <a:p>
            <a:pPr lvl="1"/>
            <a:r>
              <a:rPr lang="en-US" dirty="0" smtClean="0"/>
              <a:t>When there is an economic growth (increase in the output per capita) people living in this economic system benefit from a higher standards of living.</a:t>
            </a:r>
          </a:p>
          <a:p>
            <a:pPr lvl="1"/>
            <a:r>
              <a:rPr lang="en-US" dirty="0" smtClean="0"/>
              <a:t>Standard of living is the total quantity and quality of goods and services that they can purchase with the currency used in their economic system</a:t>
            </a:r>
          </a:p>
        </p:txBody>
      </p:sp>
    </p:spTree>
    <p:extLst>
      <p:ext uri="{BB962C8B-B14F-4D97-AF65-F5344CB8AC3E}">
        <p14:creationId xmlns:p14="http://schemas.microsoft.com/office/powerpoint/2010/main" xmlns="" val="205415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idx="4294967295"/>
          </p:nvPr>
        </p:nvSpPr>
        <p:spPr>
          <a:xfrm>
            <a:off x="457200" y="-76200"/>
            <a:ext cx="8229600" cy="1143000"/>
          </a:xfrm>
        </p:spPr>
        <p:txBody>
          <a:bodyPr/>
          <a:lstStyle/>
          <a:p>
            <a:r>
              <a:rPr lang="en-US" sz="3200" smtClean="0"/>
              <a:t>Economic Stability</a:t>
            </a:r>
            <a:endParaRPr lang="en-US" sz="3200" smtClean="0">
              <a:latin typeface="Calibri" pitchFamily="34" charset="0"/>
            </a:endParaRPr>
          </a:p>
        </p:txBody>
      </p:sp>
      <p:sp>
        <p:nvSpPr>
          <p:cNvPr id="158723" name="Rectangle 3"/>
          <p:cNvSpPr>
            <a:spLocks noGrp="1"/>
          </p:cNvSpPr>
          <p:nvPr>
            <p:ph type="body" idx="4294967295"/>
          </p:nvPr>
        </p:nvSpPr>
        <p:spPr>
          <a:xfrm>
            <a:off x="457200" y="1371600"/>
            <a:ext cx="8229600" cy="4525963"/>
          </a:xfrm>
        </p:spPr>
        <p:txBody>
          <a:bodyPr/>
          <a:lstStyle/>
          <a:p>
            <a:pPr>
              <a:defRPr/>
            </a:pPr>
            <a:r>
              <a:rPr lang="en-US" b="1" dirty="0">
                <a:latin typeface="+mn-lt"/>
              </a:rPr>
              <a:t>Stability </a:t>
            </a:r>
          </a:p>
          <a:p>
            <a:pPr lvl="1">
              <a:defRPr/>
            </a:pPr>
            <a:r>
              <a:rPr lang="en-US" dirty="0">
                <a:latin typeface="+mn-lt"/>
              </a:rPr>
              <a:t>condition in which the amount of money available in an economic system and the quantity of goods and services produced in it are growing at about the same </a:t>
            </a:r>
            <a:r>
              <a:rPr lang="en-US" dirty="0" smtClean="0">
                <a:latin typeface="+mn-lt"/>
              </a:rPr>
              <a:t>rate.</a:t>
            </a:r>
          </a:p>
          <a:p>
            <a:pPr lvl="1">
              <a:defRPr/>
            </a:pPr>
            <a:r>
              <a:rPr lang="en-US" dirty="0"/>
              <a:t>A chief goal of an economic system, stability can be threatened by certain </a:t>
            </a:r>
            <a:r>
              <a:rPr lang="en-US" dirty="0" smtClean="0"/>
              <a:t>factors such as:</a:t>
            </a:r>
            <a:endParaRPr lang="en-US" dirty="0">
              <a:latin typeface="+mn-lt"/>
            </a:endParaRPr>
          </a:p>
          <a:p>
            <a:pPr>
              <a:defRPr/>
            </a:pPr>
            <a:r>
              <a:rPr lang="en-US" b="1" dirty="0">
                <a:latin typeface="+mn-lt"/>
              </a:rPr>
              <a:t>Inflation </a:t>
            </a:r>
          </a:p>
          <a:p>
            <a:pPr lvl="1">
              <a:defRPr/>
            </a:pPr>
            <a:r>
              <a:rPr lang="en-US" dirty="0">
                <a:latin typeface="+mn-lt"/>
              </a:rPr>
              <a:t>occurs when widespread price increases occur throughout an economic system</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idx="4294967295"/>
          </p:nvPr>
        </p:nvSpPr>
        <p:spPr>
          <a:xfrm>
            <a:off x="457200" y="-76200"/>
            <a:ext cx="8229600" cy="1143000"/>
          </a:xfrm>
        </p:spPr>
        <p:txBody>
          <a:bodyPr/>
          <a:lstStyle/>
          <a:p>
            <a:r>
              <a:rPr lang="en-US" sz="3200" i="1" dirty="0" smtClean="0"/>
              <a:t>Economic Stability (cont.)</a:t>
            </a:r>
            <a:endParaRPr lang="en-US" sz="3200" i="1" dirty="0" smtClean="0">
              <a:latin typeface="Calibri" pitchFamily="34" charset="0"/>
            </a:endParaRPr>
          </a:p>
        </p:txBody>
      </p:sp>
      <p:sp>
        <p:nvSpPr>
          <p:cNvPr id="158723" name="Rectangle 3"/>
          <p:cNvSpPr>
            <a:spLocks noGrp="1"/>
          </p:cNvSpPr>
          <p:nvPr>
            <p:ph type="body" idx="4294967295"/>
          </p:nvPr>
        </p:nvSpPr>
        <p:spPr/>
        <p:txBody>
          <a:bodyPr/>
          <a:lstStyle/>
          <a:p>
            <a:pPr>
              <a:defRPr/>
            </a:pPr>
            <a:r>
              <a:rPr lang="en-US" b="1" dirty="0">
                <a:latin typeface="+mn-lt"/>
              </a:rPr>
              <a:t>Unemployment</a:t>
            </a:r>
            <a:r>
              <a:rPr lang="en-US" dirty="0">
                <a:latin typeface="+mn-lt"/>
              </a:rPr>
              <a:t> </a:t>
            </a:r>
          </a:p>
          <a:p>
            <a:pPr lvl="1">
              <a:defRPr/>
            </a:pPr>
            <a:r>
              <a:rPr lang="en-US" dirty="0">
                <a:latin typeface="+mn-lt"/>
              </a:rPr>
              <a:t>the level of joblessness among people actively seeking work in an economic system</a:t>
            </a:r>
          </a:p>
          <a:p>
            <a:pPr>
              <a:buClr>
                <a:srgbClr val="376092"/>
              </a:buClr>
              <a:defRPr/>
            </a:pPr>
            <a:r>
              <a:rPr lang="en-US" altLang="en-US" b="1" dirty="0">
                <a:latin typeface="+mn-lt"/>
              </a:rPr>
              <a:t>Recession </a:t>
            </a:r>
            <a:endParaRPr lang="en-US" altLang="en-US" b="1" dirty="0" smtClean="0">
              <a:latin typeface="+mn-lt"/>
            </a:endParaRPr>
          </a:p>
          <a:p>
            <a:pPr lvl="1">
              <a:buClr>
                <a:srgbClr val="376092"/>
              </a:buClr>
              <a:defRPr/>
            </a:pPr>
            <a:r>
              <a:rPr lang="en-US" altLang="en-US" dirty="0" smtClean="0">
                <a:latin typeface="+mn-lt"/>
              </a:rPr>
              <a:t>a </a:t>
            </a:r>
            <a:r>
              <a:rPr lang="en-US" altLang="en-US" dirty="0">
                <a:latin typeface="+mn-lt"/>
              </a:rPr>
              <a:t>period during which aggregate output, as measured by GDP, </a:t>
            </a:r>
            <a:r>
              <a:rPr lang="en-US" altLang="en-US" dirty="0" smtClean="0">
                <a:latin typeface="+mn-lt"/>
              </a:rPr>
              <a:t>declines</a:t>
            </a:r>
          </a:p>
          <a:p>
            <a:pPr>
              <a:buClr>
                <a:srgbClr val="376092"/>
              </a:buClr>
              <a:defRPr/>
            </a:pPr>
            <a:r>
              <a:rPr lang="en-US" altLang="en-US" b="1" dirty="0" smtClean="0">
                <a:latin typeface="+mn-lt"/>
              </a:rPr>
              <a:t>Depression</a:t>
            </a:r>
          </a:p>
          <a:p>
            <a:pPr lvl="1">
              <a:buClr>
                <a:srgbClr val="376092"/>
              </a:buClr>
              <a:defRPr/>
            </a:pPr>
            <a:r>
              <a:rPr lang="en-US" altLang="en-US" dirty="0" smtClean="0">
                <a:latin typeface="+mn-lt"/>
              </a:rPr>
              <a:t>a </a:t>
            </a:r>
            <a:r>
              <a:rPr lang="en-US" altLang="en-US" dirty="0">
                <a:latin typeface="+mn-lt"/>
              </a:rPr>
              <a:t>prolonged and deep recession</a:t>
            </a:r>
          </a:p>
          <a:p>
            <a:pPr>
              <a:buClr>
                <a:srgbClr val="376092"/>
              </a:buClr>
              <a:defRPr/>
            </a:pPr>
            <a:endParaRPr lang="en-US" altLang="en-US" dirty="0" smtClean="0">
              <a:latin typeface="+mn-lt"/>
            </a:endParaRPr>
          </a:p>
          <a:p>
            <a:pPr lvl="1">
              <a:buFont typeface="Arial" charset="0"/>
              <a:buChar char="└"/>
              <a:defRPr/>
            </a:pPr>
            <a:endParaRPr lang="en-US" altLang="en-US" dirty="0">
              <a:latin typeface="+mn-lt"/>
            </a:endParaRP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14400" y="1295400"/>
            <a:ext cx="7696200" cy="4724400"/>
          </a:xfrm>
        </p:spPr>
        <p:txBody>
          <a:bodyPr/>
          <a:lstStyle/>
          <a:p>
            <a:pPr marL="514350" indent="-514350">
              <a:buFont typeface="+mj-lt"/>
              <a:buAutoNum type="arabicPeriod"/>
              <a:defRPr/>
            </a:pPr>
            <a:r>
              <a:rPr lang="en-US" b="1" dirty="0"/>
              <a:t>Define</a:t>
            </a:r>
            <a:r>
              <a:rPr lang="en-US" dirty="0"/>
              <a:t> the nature of </a:t>
            </a:r>
            <a:r>
              <a:rPr lang="en-US" dirty="0" smtClean="0"/>
              <a:t>business </a:t>
            </a:r>
            <a:r>
              <a:rPr lang="en-US" dirty="0"/>
              <a:t>and identify its main goals and </a:t>
            </a:r>
            <a:r>
              <a:rPr lang="en-US" dirty="0" smtClean="0"/>
              <a:t>functions.</a:t>
            </a:r>
          </a:p>
          <a:p>
            <a:pPr marL="514350" indent="-514350">
              <a:buFont typeface="+mj-lt"/>
              <a:buAutoNum type="arabicPeriod"/>
              <a:defRPr/>
            </a:pPr>
            <a:r>
              <a:rPr lang="en-US" b="1" dirty="0" smtClean="0"/>
              <a:t>Identify </a:t>
            </a:r>
            <a:r>
              <a:rPr lang="en-US" dirty="0" smtClean="0"/>
              <a:t>the factors of production in an economy</a:t>
            </a:r>
          </a:p>
          <a:p>
            <a:pPr marL="514350" indent="-514350">
              <a:buFont typeface="+mj-lt"/>
              <a:buAutoNum type="arabicPeriod"/>
              <a:defRPr/>
            </a:pPr>
            <a:r>
              <a:rPr lang="en-US" b="1" dirty="0" smtClean="0"/>
              <a:t>Describe</a:t>
            </a:r>
            <a:r>
              <a:rPr lang="en-US" dirty="0" smtClean="0"/>
              <a:t> </a:t>
            </a:r>
            <a:r>
              <a:rPr lang="en-US" dirty="0"/>
              <a:t>the external environments of business </a:t>
            </a:r>
            <a:r>
              <a:rPr lang="en-US" dirty="0" smtClean="0"/>
              <a:t> and the </a:t>
            </a:r>
            <a:r>
              <a:rPr lang="en-US" dirty="0"/>
              <a:t>different types of global economic </a:t>
            </a:r>
            <a:r>
              <a:rPr lang="en-US" dirty="0" smtClean="0"/>
              <a:t>systems</a:t>
            </a:r>
          </a:p>
          <a:p>
            <a:pPr marL="514350" indent="-514350">
              <a:buFont typeface="Calibri" pitchFamily="34" charset="0"/>
              <a:buAutoNum type="arabicPeriod" startAt="4"/>
            </a:pPr>
            <a:r>
              <a:rPr lang="en-US" b="1" dirty="0"/>
              <a:t>Identify</a:t>
            </a:r>
            <a:r>
              <a:rPr lang="en-US" dirty="0" smtClean="0"/>
              <a:t> </a:t>
            </a:r>
            <a:r>
              <a:rPr lang="en-US" dirty="0"/>
              <a:t>the elements of private enterprise, and explain the various degrees of competition.</a:t>
            </a:r>
          </a:p>
          <a:p>
            <a:pPr marL="514350" indent="-514350">
              <a:buFont typeface="Calibri" pitchFamily="34" charset="0"/>
              <a:buAutoNum type="arabicPeriod" startAt="4"/>
            </a:pPr>
            <a:r>
              <a:rPr lang="en-US" b="1" dirty="0"/>
              <a:t>Explain</a:t>
            </a:r>
            <a:r>
              <a:rPr lang="en-US" dirty="0"/>
              <a:t> the </a:t>
            </a:r>
            <a:r>
              <a:rPr lang="en-US" dirty="0" smtClean="0"/>
              <a:t>factors </a:t>
            </a:r>
            <a:r>
              <a:rPr lang="en-US" dirty="0"/>
              <a:t>used to evaluate the performance of an economic system.</a:t>
            </a:r>
          </a:p>
          <a:p>
            <a:pPr marL="514350" indent="-514350">
              <a:buFont typeface="+mj-lt"/>
              <a:buAutoNum type="arabicPeriod"/>
              <a:defRPr/>
            </a:pPr>
            <a:endParaRPr lang="en-US" dirty="0" smtClean="0"/>
          </a:p>
          <a:p>
            <a:pPr marL="0" indent="0">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p:txBody>
          <a:bodyPr/>
          <a:lstStyle/>
          <a:p>
            <a:r>
              <a:rPr lang="en-US" sz="3200" b="1" dirty="0" smtClean="0">
                <a:solidFill>
                  <a:srgbClr val="FF0000"/>
                </a:solidFill>
              </a:rPr>
              <a:t>The Concept of Business and Profit</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95400"/>
            <a:ext cx="8229600" cy="4525963"/>
          </a:xfrm>
        </p:spPr>
        <p:txBody>
          <a:bodyPr/>
          <a:lstStyle/>
          <a:p>
            <a:pPr>
              <a:defRPr/>
            </a:pPr>
            <a:r>
              <a:rPr lang="en-US" b="1" dirty="0">
                <a:latin typeface="+mn-lt"/>
              </a:rPr>
              <a:t>Business </a:t>
            </a:r>
          </a:p>
          <a:p>
            <a:pPr lvl="1">
              <a:defRPr/>
            </a:pPr>
            <a:r>
              <a:rPr lang="en-US" dirty="0">
                <a:latin typeface="+mn-lt"/>
              </a:rPr>
              <a:t>organization that provides goods or services to earn </a:t>
            </a:r>
            <a:r>
              <a:rPr lang="en-US" dirty="0" smtClean="0">
                <a:latin typeface="+mn-lt"/>
              </a:rPr>
              <a:t>profits.</a:t>
            </a:r>
          </a:p>
          <a:p>
            <a:pPr lvl="1">
              <a:defRPr/>
            </a:pPr>
            <a:r>
              <a:rPr lang="en-US" altLang="en-US" dirty="0"/>
              <a:t>Businesses produce most of the </a:t>
            </a:r>
            <a:r>
              <a:rPr lang="en-US" altLang="en-US" dirty="0">
                <a:solidFill>
                  <a:srgbClr val="558ED5"/>
                </a:solidFill>
              </a:rPr>
              <a:t>goods </a:t>
            </a:r>
            <a:r>
              <a:rPr lang="en-US" altLang="en-US" dirty="0"/>
              <a:t>and</a:t>
            </a:r>
            <a:r>
              <a:rPr lang="en-US" altLang="en-US" dirty="0">
                <a:solidFill>
                  <a:srgbClr val="558ED5"/>
                </a:solidFill>
              </a:rPr>
              <a:t> services</a:t>
            </a:r>
            <a:r>
              <a:rPr lang="en-US" altLang="en-US" dirty="0"/>
              <a:t> we consume.</a:t>
            </a:r>
            <a:endParaRPr lang="en-US" dirty="0">
              <a:latin typeface="+mn-lt"/>
            </a:endParaRPr>
          </a:p>
          <a:p>
            <a:pPr>
              <a:defRPr/>
            </a:pPr>
            <a:r>
              <a:rPr lang="en-US" b="1" dirty="0">
                <a:latin typeface="+mn-lt"/>
              </a:rPr>
              <a:t>Profits </a:t>
            </a:r>
          </a:p>
          <a:p>
            <a:pPr lvl="1">
              <a:defRPr/>
            </a:pPr>
            <a:r>
              <a:rPr lang="en-US" dirty="0">
                <a:latin typeface="+mn-lt"/>
              </a:rPr>
              <a:t>difference between a business’s revenues and its </a:t>
            </a:r>
            <a:r>
              <a:rPr lang="en-US" dirty="0" smtClean="0">
                <a:latin typeface="+mn-lt"/>
              </a:rPr>
              <a:t>expenses. </a:t>
            </a:r>
          </a:p>
          <a:p>
            <a:pPr lvl="1">
              <a:defRPr/>
            </a:pPr>
            <a:r>
              <a:rPr lang="en-US" dirty="0" smtClean="0">
                <a:latin typeface="+mn-lt"/>
              </a:rPr>
              <a:t>Profits encourage people to open and expand businesses.</a:t>
            </a:r>
            <a:endParaRPr lang="en-US" dirty="0">
              <a:latin typeface="+mn-lt"/>
            </a:endParaRPr>
          </a:p>
          <a:p>
            <a:pPr marL="0" indent="0">
              <a:buFont typeface="Arial" charset="0"/>
              <a:buNone/>
              <a:defRPr/>
            </a:pP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r>
              <a:rPr lang="en-US" b="1" dirty="0" smtClean="0">
                <a:solidFill>
                  <a:srgbClr val="FF0000"/>
                </a:solidFill>
                <a:latin typeface="Calibri" pitchFamily="34" charset="0"/>
              </a:rPr>
              <a:t>Factors of Production</a:t>
            </a:r>
          </a:p>
        </p:txBody>
      </p:sp>
      <p:sp>
        <p:nvSpPr>
          <p:cNvPr id="41986" name="Rectangle 3"/>
          <p:cNvSpPr>
            <a:spLocks noGrp="1"/>
          </p:cNvSpPr>
          <p:nvPr>
            <p:ph type="body" idx="4294967295"/>
          </p:nvPr>
        </p:nvSpPr>
        <p:spPr>
          <a:xfrm>
            <a:off x="457200" y="1600200"/>
            <a:ext cx="8229600" cy="1676400"/>
          </a:xfrm>
        </p:spPr>
        <p:txBody>
          <a:bodyPr/>
          <a:lstStyle/>
          <a:p>
            <a:r>
              <a:rPr lang="en-US" b="1" smtClean="0"/>
              <a:t>Factors of production</a:t>
            </a:r>
          </a:p>
          <a:p>
            <a:pPr lvl="1"/>
            <a:r>
              <a:rPr lang="en-US" smtClean="0"/>
              <a:t>the resources that a country’s businesses use to produce goods and services</a:t>
            </a:r>
          </a:p>
          <a:p>
            <a:endParaRPr lang="en-US" smtClean="0">
              <a:latin typeface="Calibri" pitchFamily="34" charset="0"/>
            </a:endParaRPr>
          </a:p>
        </p:txBody>
      </p:sp>
      <p:pic>
        <p:nvPicPr>
          <p:cNvPr id="41987" name="Content Placeholder 5"/>
          <p:cNvPicPr>
            <a:picLocks noChangeArrowheads="1"/>
          </p:cNvPicPr>
          <p:nvPr/>
        </p:nvPicPr>
        <p:blipFill>
          <a:blip r:embed="rId3" cstate="print"/>
          <a:srcRect/>
          <a:stretch>
            <a:fillRect/>
          </a:stretch>
        </p:blipFill>
        <p:spPr bwMode="auto">
          <a:xfrm>
            <a:off x="1920875" y="3346450"/>
            <a:ext cx="5454650" cy="3011488"/>
          </a:xfrm>
          <a:prstGeom prst="rect">
            <a:avLst/>
          </a:prstGeom>
          <a:noFill/>
          <a:ln w="9525">
            <a:noFill/>
            <a:miter lim="800000"/>
            <a:headEnd/>
            <a:tailEnd/>
          </a:ln>
        </p:spPr>
      </p:pic>
    </p:spTree>
    <p:extLst>
      <p:ext uri="{BB962C8B-B14F-4D97-AF65-F5344CB8AC3E}">
        <p14:creationId xmlns:p14="http://schemas.microsoft.com/office/powerpoint/2010/main" xmlns="" val="2016546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lstStyle/>
          <a:p>
            <a:r>
              <a:rPr lang="en-US" altLang="en-US" sz="3200" b="1" dirty="0" smtClean="0">
                <a:solidFill>
                  <a:srgbClr val="FF0000"/>
                </a:solidFill>
              </a:rPr>
              <a:t>The External Environment of Business</a:t>
            </a:r>
            <a:endParaRPr lang="en-US" sz="3200" b="1" dirty="0" smtClean="0">
              <a:solidFill>
                <a:srgbClr val="FF0000"/>
              </a:solidFill>
            </a:endParaRPr>
          </a:p>
        </p:txBody>
      </p:sp>
      <p:sp>
        <p:nvSpPr>
          <p:cNvPr id="158723" name="Rectangle 3"/>
          <p:cNvSpPr>
            <a:spLocks noGrp="1"/>
          </p:cNvSpPr>
          <p:nvPr>
            <p:ph type="body" idx="4294967295"/>
          </p:nvPr>
        </p:nvSpPr>
        <p:spPr>
          <a:xfrm>
            <a:off x="457200" y="1371600"/>
            <a:ext cx="8229600" cy="4525963"/>
          </a:xfrm>
        </p:spPr>
        <p:txBody>
          <a:bodyPr/>
          <a:lstStyle/>
          <a:p>
            <a:pPr>
              <a:defRPr/>
            </a:pPr>
            <a:r>
              <a:rPr lang="en-US" b="1" dirty="0">
                <a:latin typeface="+mn-lt"/>
              </a:rPr>
              <a:t>External Environment </a:t>
            </a:r>
          </a:p>
          <a:p>
            <a:pPr lvl="1">
              <a:defRPr/>
            </a:pPr>
            <a:r>
              <a:rPr lang="en-US" dirty="0"/>
              <a:t>All businesses regardless of their size, location, or mission operate within a larger external </a:t>
            </a:r>
            <a:r>
              <a:rPr lang="en-US" dirty="0" smtClean="0"/>
              <a:t>environment.</a:t>
            </a:r>
            <a:endParaRPr lang="en-US" dirty="0" smtClean="0">
              <a:latin typeface="+mn-lt"/>
            </a:endParaRPr>
          </a:p>
          <a:p>
            <a:pPr lvl="1">
              <a:defRPr/>
            </a:pPr>
            <a:r>
              <a:rPr lang="en-US" dirty="0" smtClean="0">
                <a:latin typeface="+mn-lt"/>
              </a:rPr>
              <a:t>External environment consists of everything </a:t>
            </a:r>
            <a:r>
              <a:rPr lang="en-US" dirty="0">
                <a:latin typeface="+mn-lt"/>
              </a:rPr>
              <a:t>outside an organization’s boundaries that might affect </a:t>
            </a:r>
            <a:r>
              <a:rPr lang="en-US" dirty="0" smtClean="0">
                <a:latin typeface="+mn-lt"/>
              </a:rPr>
              <a:t>it.</a:t>
            </a:r>
          </a:p>
          <a:p>
            <a:pPr lvl="1">
              <a:defRPr/>
            </a:pPr>
            <a:r>
              <a:rPr lang="en-US" dirty="0"/>
              <a:t>the external environment plays a major role in determining the success or failure of any </a:t>
            </a:r>
            <a:r>
              <a:rPr lang="en-US" dirty="0" smtClean="0"/>
              <a:t>organization.</a:t>
            </a:r>
            <a:endParaRPr lang="en-US" dirty="0">
              <a:latin typeface="+mn-lt"/>
            </a:endParaRPr>
          </a:p>
          <a:p>
            <a:pPr marL="0" indent="0">
              <a:buFont typeface="Arial" charset="0"/>
              <a:buNone/>
              <a:defRPr/>
            </a:pP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p:txBody>
          <a:bodyPr/>
          <a:lstStyle/>
          <a:p>
            <a:r>
              <a:rPr lang="en-US" sz="3200" smtClean="0"/>
              <a:t>Dimensions of the External Environment</a:t>
            </a:r>
            <a:endParaRPr lang="en-US" sz="3200" smtClean="0">
              <a:latin typeface="Calibri" pitchFamily="34" charset="0"/>
            </a:endParaRPr>
          </a:p>
        </p:txBody>
      </p:sp>
      <p:pic>
        <p:nvPicPr>
          <p:cNvPr id="37890" name="Picture 2"/>
          <p:cNvPicPr>
            <a:picLocks noChangeAspect="1" noChangeArrowheads="1"/>
          </p:cNvPicPr>
          <p:nvPr/>
        </p:nvPicPr>
        <p:blipFill>
          <a:blip r:embed="rId3" cstate="print"/>
          <a:srcRect/>
          <a:stretch>
            <a:fillRect/>
          </a:stretch>
        </p:blipFill>
        <p:spPr bwMode="auto">
          <a:xfrm>
            <a:off x="1905000" y="1295400"/>
            <a:ext cx="5305425" cy="4908550"/>
          </a:xfrm>
          <a:prstGeom prst="rect">
            <a:avLst/>
          </a:prstGeom>
          <a:noFill/>
          <a:ln w="9525">
            <a:noFill/>
            <a:miter lim="800000"/>
            <a:headEnd/>
            <a:tailEnd/>
          </a:ln>
        </p:spPr>
      </p:pic>
      <p:pic>
        <p:nvPicPr>
          <p:cNvPr id="37891" name="Picture 3"/>
          <p:cNvPicPr>
            <a:picLocks noChangeAspect="1" noChangeArrowheads="1"/>
          </p:cNvPicPr>
          <p:nvPr/>
        </p:nvPicPr>
        <p:blipFill>
          <a:blip r:embed="rId4" cstate="print"/>
          <a:srcRect/>
          <a:stretch>
            <a:fillRect/>
          </a:stretch>
        </p:blipFill>
        <p:spPr bwMode="auto">
          <a:xfrm>
            <a:off x="5562600" y="1752600"/>
            <a:ext cx="3076575" cy="238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p:txBody>
          <a:bodyPr/>
          <a:lstStyle/>
          <a:p>
            <a:r>
              <a:rPr lang="en-US" b="1" dirty="0" smtClean="0">
                <a:solidFill>
                  <a:srgbClr val="FF0000"/>
                </a:solidFill>
              </a:rPr>
              <a:t>Economic Systems</a:t>
            </a:r>
            <a:endParaRPr lang="en-US" b="1" dirty="0" smtClean="0">
              <a:solidFill>
                <a:srgbClr val="FF0000"/>
              </a:solidFill>
              <a:latin typeface="Calibri" pitchFamily="34" charset="0"/>
            </a:endParaRPr>
          </a:p>
        </p:txBody>
      </p:sp>
      <p:sp>
        <p:nvSpPr>
          <p:cNvPr id="158723" name="Rectangle 3"/>
          <p:cNvSpPr>
            <a:spLocks noGrp="1"/>
          </p:cNvSpPr>
          <p:nvPr>
            <p:ph type="body" idx="4294967295"/>
          </p:nvPr>
        </p:nvSpPr>
        <p:spPr/>
        <p:txBody>
          <a:bodyPr/>
          <a:lstStyle/>
          <a:p>
            <a:pPr>
              <a:defRPr/>
            </a:pPr>
            <a:r>
              <a:rPr lang="en-US" b="1" dirty="0">
                <a:latin typeface="+mn-lt"/>
              </a:rPr>
              <a:t>Economic system </a:t>
            </a:r>
          </a:p>
          <a:p>
            <a:pPr lvl="1">
              <a:defRPr/>
            </a:pPr>
            <a:r>
              <a:rPr lang="en-US" dirty="0">
                <a:latin typeface="+mn-lt"/>
              </a:rPr>
              <a:t>a nation’s system for allocating its resources among its citizens, both </a:t>
            </a:r>
            <a:r>
              <a:rPr lang="en-US" dirty="0" smtClean="0">
                <a:latin typeface="+mn-lt"/>
              </a:rPr>
              <a:t>individuals, </a:t>
            </a:r>
            <a:r>
              <a:rPr lang="en-US" dirty="0">
                <a:latin typeface="+mn-lt"/>
              </a:rPr>
              <a:t>and </a:t>
            </a:r>
            <a:r>
              <a:rPr lang="en-US" dirty="0" smtClean="0">
                <a:latin typeface="+mn-lt"/>
              </a:rPr>
              <a:t>organizations.</a:t>
            </a:r>
          </a:p>
          <a:p>
            <a:pPr lvl="1">
              <a:defRPr/>
            </a:pPr>
            <a:r>
              <a:rPr lang="en-US" dirty="0"/>
              <a:t>A U.S. business operates differently from a business in France or in the People’s Republic of </a:t>
            </a:r>
            <a:r>
              <a:rPr lang="en-US" dirty="0" smtClean="0"/>
              <a:t>China because of the different economic systems.</a:t>
            </a:r>
            <a:endParaRPr lang="en-US" dirty="0">
              <a:latin typeface="+mn-lt"/>
            </a:endParaRPr>
          </a:p>
          <a:p>
            <a:pPr marL="0" indent="0">
              <a:buFont typeface="Arial" charset="0"/>
              <a:buNone/>
              <a:defRPr/>
            </a:pP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r>
              <a:rPr lang="en-US" smtClean="0"/>
              <a:t>Types of Economic Systems</a:t>
            </a:r>
            <a:endParaRPr lang="en-US" smtClean="0">
              <a:latin typeface="Calibri" pitchFamily="34" charset="0"/>
            </a:endParaRPr>
          </a:p>
        </p:txBody>
      </p:sp>
      <p:sp>
        <p:nvSpPr>
          <p:cNvPr id="44034" name="Rectangle 3"/>
          <p:cNvSpPr>
            <a:spLocks noGrp="1"/>
          </p:cNvSpPr>
          <p:nvPr>
            <p:ph type="body" idx="4294967295"/>
          </p:nvPr>
        </p:nvSpPr>
        <p:spPr>
          <a:xfrm>
            <a:off x="457200" y="1295400"/>
            <a:ext cx="8229600" cy="4525963"/>
          </a:xfrm>
        </p:spPr>
        <p:txBody>
          <a:bodyPr/>
          <a:lstStyle/>
          <a:p>
            <a:r>
              <a:rPr lang="en-US" b="1" dirty="0" smtClean="0"/>
              <a:t>Planned Economy </a:t>
            </a:r>
          </a:p>
          <a:p>
            <a:pPr lvl="1"/>
            <a:r>
              <a:rPr lang="en-US" dirty="0" smtClean="0"/>
              <a:t>economy that relies on a centralized government to control all or most factors of production and to make all or most production and allocation decisions</a:t>
            </a:r>
            <a:r>
              <a:rPr lang="en-US" dirty="0"/>
              <a:t>.</a:t>
            </a:r>
            <a:endParaRPr lang="en-US" dirty="0" smtClean="0"/>
          </a:p>
          <a:p>
            <a:pPr lvl="1"/>
            <a:r>
              <a:rPr lang="en-US" dirty="0" smtClean="0"/>
              <a:t>There are two basic forms of planned economy: communism and socialism. </a:t>
            </a:r>
          </a:p>
          <a:p>
            <a:pPr lvl="1"/>
            <a:r>
              <a:rPr lang="en-US" altLang="en-US" sz="2400" b="1" dirty="0" smtClean="0"/>
              <a:t>Communism</a:t>
            </a:r>
            <a:r>
              <a:rPr lang="en-US" altLang="en-US" sz="2400" dirty="0" smtClean="0"/>
              <a:t> is a system in which the government owns and operates all factors of production. With </a:t>
            </a:r>
            <a:r>
              <a:rPr lang="en-US" altLang="en-US" sz="2400" b="1" dirty="0" smtClean="0"/>
              <a:t>socialism</a:t>
            </a:r>
            <a:r>
              <a:rPr lang="en-US" altLang="en-US" sz="2400" dirty="0" smtClean="0"/>
              <a:t>, the government owns and operates selected major industries.</a:t>
            </a:r>
          </a:p>
          <a:p>
            <a:pPr eaLnBrk="1" hangingPunct="1"/>
            <a:endParaRPr lang="en-US" altLang="en-US" dirty="0"/>
          </a:p>
          <a:p>
            <a:pPr lvl="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1841</TotalTime>
  <Words>3714</Words>
  <Application>Microsoft Office PowerPoint</Application>
  <PresentationFormat>On-screen Show (4:3)</PresentationFormat>
  <Paragraphs>241</Paragraphs>
  <Slides>26</Slides>
  <Notes>22</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2_Office Theme</vt:lpstr>
      <vt:lpstr>3_Office Theme</vt:lpstr>
      <vt:lpstr>mgmt12e</vt:lpstr>
      <vt:lpstr>The U.S. Business Environment </vt:lpstr>
      <vt:lpstr>Introduction</vt:lpstr>
      <vt:lpstr>Slide 3</vt:lpstr>
      <vt:lpstr>The Concept of Business and Profit</vt:lpstr>
      <vt:lpstr>Factors of Production</vt:lpstr>
      <vt:lpstr>The External Environment of Business</vt:lpstr>
      <vt:lpstr>Dimensions of the External Environment</vt:lpstr>
      <vt:lpstr>Economic Systems</vt:lpstr>
      <vt:lpstr>Types of Economic Systems</vt:lpstr>
      <vt:lpstr>Types of Economic Systems (cont.)</vt:lpstr>
      <vt:lpstr>Slide 11</vt:lpstr>
      <vt:lpstr>Private Enterprise and Competition in a Market Economy</vt:lpstr>
      <vt:lpstr>Private Enterprise and Competition in a Market Economy (cont.)</vt:lpstr>
      <vt:lpstr>Slide 14</vt:lpstr>
      <vt:lpstr>Degrees of Competition</vt:lpstr>
      <vt:lpstr>Economic Indicators</vt:lpstr>
      <vt:lpstr>Economic Growth, Aggregate Output</vt:lpstr>
      <vt:lpstr>Gross Domestic Product</vt:lpstr>
      <vt:lpstr>Gross Domestic Product (cont.)</vt:lpstr>
      <vt:lpstr>Gross National Product</vt:lpstr>
      <vt:lpstr>GDP and GDP per Capita</vt:lpstr>
      <vt:lpstr>Difference between GDP and GNP</vt:lpstr>
      <vt:lpstr>Productivity</vt:lpstr>
      <vt:lpstr>Standard of Living</vt:lpstr>
      <vt:lpstr>Economic Stability</vt:lpstr>
      <vt:lpstr>Economic Stability (cont.)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MansourAlshammari</cp:lastModifiedBy>
  <cp:revision>169</cp:revision>
  <dcterms:created xsi:type="dcterms:W3CDTF">2013-10-17T14:20:40Z</dcterms:created>
  <dcterms:modified xsi:type="dcterms:W3CDTF">2016-09-24T15:05:03Z</dcterms:modified>
</cp:coreProperties>
</file>