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69940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678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19056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3235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991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7" name="Oval 10"/>
            <p:cNvSpPr>
              <a:spLocks noChangeArrowheads="1"/>
            </p:cNvSpPr>
            <p:nvPr/>
          </p:nvSpPr>
          <p:spPr bwMode="auto">
            <a:xfrm>
              <a:off x="4883"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8" name="Oval 11"/>
            <p:cNvSpPr>
              <a:spLocks noChangeArrowheads="1"/>
            </p:cNvSpPr>
            <p:nvPr/>
          </p:nvSpPr>
          <p:spPr bwMode="auto">
            <a:xfrm>
              <a:off x="5062" y="1885"/>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9" name="Oval 12"/>
            <p:cNvSpPr>
              <a:spLocks noChangeArrowheads="1"/>
            </p:cNvSpPr>
            <p:nvPr/>
          </p:nvSpPr>
          <p:spPr bwMode="auto">
            <a:xfrm>
              <a:off x="4704"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0" name="Oval 13"/>
            <p:cNvSpPr>
              <a:spLocks noChangeArrowheads="1"/>
            </p:cNvSpPr>
            <p:nvPr/>
          </p:nvSpPr>
          <p:spPr bwMode="auto">
            <a:xfrm>
              <a:off x="4883"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1" name="Oval 14"/>
            <p:cNvSpPr>
              <a:spLocks noChangeArrowheads="1"/>
            </p:cNvSpPr>
            <p:nvPr/>
          </p:nvSpPr>
          <p:spPr bwMode="auto">
            <a:xfrm>
              <a:off x="5062" y="2064"/>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2" name="Oval 15"/>
            <p:cNvSpPr>
              <a:spLocks noChangeArrowheads="1"/>
            </p:cNvSpPr>
            <p:nvPr/>
          </p:nvSpPr>
          <p:spPr bwMode="auto">
            <a:xfrm>
              <a:off x="5241" y="2064"/>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3" name="Oval 16"/>
            <p:cNvSpPr>
              <a:spLocks noChangeArrowheads="1"/>
            </p:cNvSpPr>
            <p:nvPr/>
          </p:nvSpPr>
          <p:spPr bwMode="auto">
            <a:xfrm>
              <a:off x="4704"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4" name="Oval 17"/>
            <p:cNvSpPr>
              <a:spLocks noChangeArrowheads="1"/>
            </p:cNvSpPr>
            <p:nvPr/>
          </p:nvSpPr>
          <p:spPr bwMode="auto">
            <a:xfrm>
              <a:off x="4883" y="2243"/>
              <a:ext cx="127" cy="127"/>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5" name="Oval 18"/>
            <p:cNvSpPr>
              <a:spLocks noChangeArrowheads="1"/>
            </p:cNvSpPr>
            <p:nvPr/>
          </p:nvSpPr>
          <p:spPr bwMode="auto">
            <a:xfrm>
              <a:off x="5062"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6" name="Oval 19"/>
            <p:cNvSpPr>
              <a:spLocks noChangeArrowheads="1"/>
            </p:cNvSpPr>
            <p:nvPr/>
          </p:nvSpPr>
          <p:spPr bwMode="auto">
            <a:xfrm>
              <a:off x="5241" y="2243"/>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7" name="Oval 20"/>
            <p:cNvSpPr>
              <a:spLocks noChangeArrowheads="1"/>
            </p:cNvSpPr>
            <p:nvPr/>
          </p:nvSpPr>
          <p:spPr bwMode="auto">
            <a:xfrm>
              <a:off x="5420" y="2243"/>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8" name="Oval 21"/>
            <p:cNvSpPr>
              <a:spLocks noChangeArrowheads="1"/>
            </p:cNvSpPr>
            <p:nvPr/>
          </p:nvSpPr>
          <p:spPr bwMode="auto">
            <a:xfrm>
              <a:off x="4704" y="2421"/>
              <a:ext cx="127" cy="128"/>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19" name="Oval 22"/>
            <p:cNvSpPr>
              <a:spLocks noChangeArrowheads="1"/>
            </p:cNvSpPr>
            <p:nvPr/>
          </p:nvSpPr>
          <p:spPr bwMode="auto">
            <a:xfrm>
              <a:off x="4883"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0" name="Oval 23"/>
            <p:cNvSpPr>
              <a:spLocks noChangeArrowheads="1"/>
            </p:cNvSpPr>
            <p:nvPr/>
          </p:nvSpPr>
          <p:spPr bwMode="auto">
            <a:xfrm>
              <a:off x="5062" y="2421"/>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1" name="Oval 24"/>
            <p:cNvSpPr>
              <a:spLocks noChangeArrowheads="1"/>
            </p:cNvSpPr>
            <p:nvPr/>
          </p:nvSpPr>
          <p:spPr bwMode="auto">
            <a:xfrm>
              <a:off x="5241" y="2421"/>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2" name="Oval 25"/>
            <p:cNvSpPr>
              <a:spLocks noChangeArrowheads="1"/>
            </p:cNvSpPr>
            <p:nvPr/>
          </p:nvSpPr>
          <p:spPr bwMode="auto">
            <a:xfrm>
              <a:off x="4704"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3" name="Oval 26"/>
            <p:cNvSpPr>
              <a:spLocks noChangeArrowheads="1"/>
            </p:cNvSpPr>
            <p:nvPr/>
          </p:nvSpPr>
          <p:spPr bwMode="auto">
            <a:xfrm>
              <a:off x="4883" y="2600"/>
              <a:ext cx="127" cy="128"/>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4" name="Oval 27"/>
            <p:cNvSpPr>
              <a:spLocks noChangeArrowheads="1"/>
            </p:cNvSpPr>
            <p:nvPr/>
          </p:nvSpPr>
          <p:spPr bwMode="auto">
            <a:xfrm>
              <a:off x="5062"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5" name="Oval 28"/>
            <p:cNvSpPr>
              <a:spLocks noChangeArrowheads="1"/>
            </p:cNvSpPr>
            <p:nvPr/>
          </p:nvSpPr>
          <p:spPr bwMode="auto">
            <a:xfrm>
              <a:off x="5241" y="2600"/>
              <a:ext cx="127" cy="128"/>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6" name="Oval 29"/>
            <p:cNvSpPr>
              <a:spLocks noChangeArrowheads="1"/>
            </p:cNvSpPr>
            <p:nvPr/>
          </p:nvSpPr>
          <p:spPr bwMode="auto">
            <a:xfrm>
              <a:off x="5420" y="2600"/>
              <a:ext cx="127" cy="128"/>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7" name="Oval 30"/>
            <p:cNvSpPr>
              <a:spLocks noChangeArrowheads="1"/>
            </p:cNvSpPr>
            <p:nvPr/>
          </p:nvSpPr>
          <p:spPr bwMode="auto">
            <a:xfrm>
              <a:off x="4704" y="2779"/>
              <a:ext cx="127" cy="127"/>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8" name="Oval 31"/>
            <p:cNvSpPr>
              <a:spLocks noChangeArrowheads="1"/>
            </p:cNvSpPr>
            <p:nvPr/>
          </p:nvSpPr>
          <p:spPr bwMode="auto">
            <a:xfrm>
              <a:off x="4883"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29" name="Oval 32"/>
            <p:cNvSpPr>
              <a:spLocks noChangeArrowheads="1"/>
            </p:cNvSpPr>
            <p:nvPr/>
          </p:nvSpPr>
          <p:spPr bwMode="auto">
            <a:xfrm>
              <a:off x="5062" y="2779"/>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0" name="Oval 33"/>
            <p:cNvSpPr>
              <a:spLocks noChangeArrowheads="1"/>
            </p:cNvSpPr>
            <p:nvPr/>
          </p:nvSpPr>
          <p:spPr bwMode="auto">
            <a:xfrm>
              <a:off x="5241" y="2779"/>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1" name="Oval 34"/>
            <p:cNvSpPr>
              <a:spLocks noChangeArrowheads="1"/>
            </p:cNvSpPr>
            <p:nvPr/>
          </p:nvSpPr>
          <p:spPr bwMode="auto">
            <a:xfrm>
              <a:off x="4704"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2" name="Oval 35"/>
            <p:cNvSpPr>
              <a:spLocks noChangeArrowheads="1"/>
            </p:cNvSpPr>
            <p:nvPr/>
          </p:nvSpPr>
          <p:spPr bwMode="auto">
            <a:xfrm>
              <a:off x="4883" y="2958"/>
              <a:ext cx="127" cy="127"/>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3" name="Oval 36"/>
            <p:cNvSpPr>
              <a:spLocks noChangeArrowheads="1"/>
            </p:cNvSpPr>
            <p:nvPr/>
          </p:nvSpPr>
          <p:spPr bwMode="auto">
            <a:xfrm>
              <a:off x="5062"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4" name="Oval 37"/>
            <p:cNvSpPr>
              <a:spLocks noChangeArrowheads="1"/>
            </p:cNvSpPr>
            <p:nvPr/>
          </p:nvSpPr>
          <p:spPr bwMode="auto">
            <a:xfrm>
              <a:off x="5241" y="2958"/>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5" name="Oval 38"/>
            <p:cNvSpPr>
              <a:spLocks noChangeArrowheads="1"/>
            </p:cNvSpPr>
            <p:nvPr/>
          </p:nvSpPr>
          <p:spPr bwMode="auto">
            <a:xfrm>
              <a:off x="4883"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sp>
          <p:nvSpPr>
            <p:cNvPr id="36" name="Oval 39"/>
            <p:cNvSpPr>
              <a:spLocks noChangeArrowheads="1"/>
            </p:cNvSpPr>
            <p:nvPr/>
          </p:nvSpPr>
          <p:spPr bwMode="auto">
            <a:xfrm>
              <a:off x="5241" y="3137"/>
              <a:ext cx="127" cy="127"/>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endParaRPr>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US" altLang="en-US" dirty="0"/>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a:t>Click to edit Master subtitle style</a:t>
            </a:r>
          </a:p>
        </p:txBody>
      </p:sp>
      <p:sp>
        <p:nvSpPr>
          <p:cNvPr id="38" name="Rectangle 5"/>
          <p:cNvSpPr>
            <a:spLocks noGrp="1" noChangeArrowheads="1"/>
          </p:cNvSpPr>
          <p:nvPr>
            <p:ph type="dt" sz="half" idx="10"/>
          </p:nvPr>
        </p:nvSpPr>
        <p:spPr/>
        <p:txBody>
          <a:bodyPr/>
          <a:lstStyle>
            <a:lvl1pPr>
              <a:defRPr/>
            </a:lvl1pPr>
          </a:lstStyle>
          <a:p>
            <a:pPr>
              <a:defRPr/>
            </a:pPr>
            <a:endParaRPr lang="en-US" altLang="en-US">
              <a:solidFill>
                <a:srgbClr val="000000"/>
              </a:solidFill>
            </a:endParaRPr>
          </a:p>
        </p:txBody>
      </p:sp>
      <p:sp>
        <p:nvSpPr>
          <p:cNvPr id="39" name="Rectangle 6"/>
          <p:cNvSpPr>
            <a:spLocks noGrp="1" noChangeArrowheads="1"/>
          </p:cNvSpPr>
          <p:nvPr>
            <p:ph type="ftr" sz="quarter" idx="11"/>
          </p:nvPr>
        </p:nvSpPr>
        <p:spPr/>
        <p:txBody>
          <a:bodyPr/>
          <a:lstStyle>
            <a:lvl1pPr>
              <a:defRPr/>
            </a:lvl1pPr>
          </a:lstStyle>
          <a:p>
            <a:pPr>
              <a:defRPr/>
            </a:pPr>
            <a:endParaRPr lang="en-US" altLang="en-US">
              <a:solidFill>
                <a:srgbClr val="000000"/>
              </a:solidFill>
            </a:endParaRPr>
          </a:p>
        </p:txBody>
      </p:sp>
      <p:sp>
        <p:nvSpPr>
          <p:cNvPr id="40" name="Rectangle 7"/>
          <p:cNvSpPr>
            <a:spLocks noGrp="1" noChangeArrowheads="1"/>
          </p:cNvSpPr>
          <p:nvPr>
            <p:ph type="sldNum" sz="quarter" idx="12"/>
          </p:nvPr>
        </p:nvSpPr>
        <p:spPr/>
        <p:txBody>
          <a:bodyPr/>
          <a:lstStyle>
            <a:lvl1pPr>
              <a:defRPr/>
            </a:lvl1pPr>
          </a:lstStyle>
          <a:p>
            <a:fld id="{6DEDB565-B465-41FC-9079-9EEF2CE565E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186726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57793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8632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52243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184993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23740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431ACC3-1EB5-42BC-B2DA-E43CDFA0B8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131992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804885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97490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185082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405AD7B5-4CBE-4ED7-B4EA-110AFF98153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569026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CEDFF01E-6EC4-400B-A07F-F65BA4A00EB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73960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28A7C06B-7278-45C2-8D6F-43C54C74C8B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831822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719263"/>
            <a:ext cx="4038600" cy="21288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000500"/>
            <a:ext cx="4038600" cy="2130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8" name="Rectangle 7"/>
          <p:cNvSpPr>
            <a:spLocks noGrp="1" noChangeArrowheads="1"/>
          </p:cNvSpPr>
          <p:nvPr>
            <p:ph type="sldNum" sz="quarter" idx="12"/>
          </p:nvPr>
        </p:nvSpPr>
        <p:spPr>
          <a:ln/>
        </p:spPr>
        <p:txBody>
          <a:bodyPr/>
          <a:lstStyle>
            <a:lvl1pPr>
              <a:defRPr/>
            </a:lvl1pPr>
          </a:lstStyle>
          <a:p>
            <a:fld id="{F4950EB8-DAD1-4520-90DE-5842BE9B81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07026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7"/>
          <p:cNvSpPr>
            <a:spLocks noGrp="1" noChangeArrowheads="1"/>
          </p:cNvSpPr>
          <p:nvPr>
            <p:ph type="sldNum" sz="quarter" idx="12"/>
          </p:nvPr>
        </p:nvSpPr>
        <p:spPr>
          <a:ln/>
        </p:spPr>
        <p:txBody>
          <a:bodyPr/>
          <a:lstStyle>
            <a:lvl1pPr>
              <a:defRPr/>
            </a:lvl1pPr>
          </a:lstStyle>
          <a:p>
            <a:fld id="{076987D0-3EC4-4EF4-9706-8A4835E0F75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4241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30A7A0A8-CB47-4F95-AA30-66B4AD07C53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0115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7"/>
          <p:cNvSpPr>
            <a:spLocks noGrp="1" noChangeArrowheads="1"/>
          </p:cNvSpPr>
          <p:nvPr>
            <p:ph type="sldNum" sz="quarter" idx="12"/>
          </p:nvPr>
        </p:nvSpPr>
        <p:spPr>
          <a:ln/>
        </p:spPr>
        <p:txBody>
          <a:bodyPr/>
          <a:lstStyle>
            <a:lvl1pPr>
              <a:defRPr/>
            </a:lvl1pPr>
          </a:lstStyle>
          <a:p>
            <a:fld id="{B3246C15-99B3-4651-AD99-F97A16D480A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41555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7"/>
          <p:cNvSpPr>
            <a:spLocks noGrp="1" noChangeArrowheads="1"/>
          </p:cNvSpPr>
          <p:nvPr>
            <p:ph type="sldNum" sz="quarter" idx="12"/>
          </p:nvPr>
        </p:nvSpPr>
        <p:spPr>
          <a:ln/>
        </p:spPr>
        <p:txBody>
          <a:bodyPr/>
          <a:lstStyle>
            <a:lvl1pPr>
              <a:defRPr/>
            </a:lvl1pPr>
          </a:lstStyle>
          <a:p>
            <a:fld id="{00916221-9B07-4259-B398-9F45365E5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905015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7"/>
          <p:cNvSpPr>
            <a:spLocks noGrp="1" noChangeArrowheads="1"/>
          </p:cNvSpPr>
          <p:nvPr>
            <p:ph type="sldNum" sz="quarter" idx="12"/>
          </p:nvPr>
        </p:nvSpPr>
        <p:spPr>
          <a:ln/>
        </p:spPr>
        <p:txBody>
          <a:bodyPr/>
          <a:lstStyle>
            <a:lvl1pPr>
              <a:defRPr/>
            </a:lvl1pPr>
          </a:lstStyle>
          <a:p>
            <a:fld id="{9B130833-44F5-4003-AC99-0A0F65AA455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33522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E0D66232-6746-453E-9688-3ABFAD2A668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4599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7"/>
          <p:cNvSpPr>
            <a:spLocks noGrp="1" noChangeArrowheads="1"/>
          </p:cNvSpPr>
          <p:nvPr>
            <p:ph type="sldNum" sz="quarter" idx="12"/>
          </p:nvPr>
        </p:nvSpPr>
        <p:spPr>
          <a:ln/>
        </p:spPr>
        <p:txBody>
          <a:bodyPr/>
          <a:lstStyle>
            <a:lvl1pPr>
              <a:defRPr/>
            </a:lvl1pPr>
          </a:lstStyle>
          <a:p>
            <a:fld id="{4FE0C52A-37F2-44FC-A320-7AC2EE244D73}"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34178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2039423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eaLnBrk="0" fontAlgn="base" hangingPunct="0">
              <a:spcBef>
                <a:spcPct val="0"/>
              </a:spcBef>
              <a:spcAft>
                <a:spcPct val="0"/>
              </a:spcAft>
            </a:pPr>
            <a:endParaRPr lang="en-US">
              <a:solidFill>
                <a:srgbClr val="000000"/>
              </a:solidFill>
            </a:endParaRPr>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Candara" pitchFamily="34" charset="0"/>
              </a:defRPr>
            </a:lvl1pPr>
          </a:lstStyle>
          <a:p>
            <a:pPr fontAlgn="base">
              <a:spcBef>
                <a:spcPct val="0"/>
              </a:spcBef>
              <a:spcAft>
                <a:spcPct val="0"/>
              </a:spcAft>
              <a:defRPr/>
            </a:pPr>
            <a:endParaRPr lang="en-US" altLang="en-US">
              <a:solidFill>
                <a:srgbClr val="000000"/>
              </a:solidFill>
            </a:endParaRPr>
          </a:p>
        </p:txBody>
      </p:sp>
      <p:sp>
        <p:nvSpPr>
          <p:cNvPr id="4103"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Candara" pitchFamily="34" charset="0"/>
              </a:defRPr>
            </a:lvl1pPr>
          </a:lstStyle>
          <a:p>
            <a:pPr fontAlgn="base">
              <a:spcBef>
                <a:spcPct val="0"/>
              </a:spcBef>
              <a:spcAft>
                <a:spcPct val="0"/>
              </a:spcAft>
            </a:pPr>
            <a:fld id="{89B1E19C-FAEC-49FC-A8DB-A5C4F9AC4512}" type="slidenum">
              <a:rPr lang="en-US" altLang="en-US">
                <a:solidFill>
                  <a:srgbClr val="000000"/>
                </a:solidFill>
              </a:rPr>
              <a:pPr fontAlgn="base">
                <a:spcBef>
                  <a:spcPct val="0"/>
                </a:spcBef>
                <a:spcAft>
                  <a:spcPct val="0"/>
                </a:spcAft>
              </a:pPr>
              <a:t>‹#›</a:t>
            </a:fld>
            <a:endParaRPr lang="en-US" altLang="en-US">
              <a:solidFill>
                <a:srgbClr val="000000"/>
              </a:solidFill>
            </a:endParaRPr>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4" name="Oval 10"/>
            <p:cNvSpPr>
              <a:spLocks noChangeArrowheads="1"/>
            </p:cNvSpPr>
            <p:nvPr/>
          </p:nvSpPr>
          <p:spPr bwMode="auto">
            <a:xfrm>
              <a:off x="5248"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5" name="Oval 11"/>
            <p:cNvSpPr>
              <a:spLocks noChangeArrowheads="1"/>
            </p:cNvSpPr>
            <p:nvPr/>
          </p:nvSpPr>
          <p:spPr bwMode="auto">
            <a:xfrm>
              <a:off x="5360" y="960"/>
              <a:ext cx="79"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6" name="Oval 12"/>
            <p:cNvSpPr>
              <a:spLocks noChangeArrowheads="1"/>
            </p:cNvSpPr>
            <p:nvPr/>
          </p:nvSpPr>
          <p:spPr bwMode="auto">
            <a:xfrm>
              <a:off x="5136" y="1072"/>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7" name="Oval 13"/>
            <p:cNvSpPr>
              <a:spLocks noChangeArrowheads="1"/>
            </p:cNvSpPr>
            <p:nvPr/>
          </p:nvSpPr>
          <p:spPr bwMode="auto">
            <a:xfrm>
              <a:off x="5248"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8" name="Oval 14"/>
            <p:cNvSpPr>
              <a:spLocks noChangeArrowheads="1"/>
            </p:cNvSpPr>
            <p:nvPr/>
          </p:nvSpPr>
          <p:spPr bwMode="auto">
            <a:xfrm>
              <a:off x="5360" y="1072"/>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39" name="Oval 15"/>
            <p:cNvSpPr>
              <a:spLocks noChangeArrowheads="1"/>
            </p:cNvSpPr>
            <p:nvPr/>
          </p:nvSpPr>
          <p:spPr bwMode="auto">
            <a:xfrm>
              <a:off x="5472" y="1072"/>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0" name="Oval 16"/>
            <p:cNvSpPr>
              <a:spLocks noChangeArrowheads="1"/>
            </p:cNvSpPr>
            <p:nvPr/>
          </p:nvSpPr>
          <p:spPr bwMode="auto">
            <a:xfrm>
              <a:off x="5136" y="1184"/>
              <a:ext cx="80"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1" name="Oval 17"/>
            <p:cNvSpPr>
              <a:spLocks noChangeArrowheads="1"/>
            </p:cNvSpPr>
            <p:nvPr/>
          </p:nvSpPr>
          <p:spPr bwMode="auto">
            <a:xfrm>
              <a:off x="5248" y="1184"/>
              <a:ext cx="79" cy="79"/>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2" name="Oval 18"/>
            <p:cNvSpPr>
              <a:spLocks noChangeArrowheads="1"/>
            </p:cNvSpPr>
            <p:nvPr/>
          </p:nvSpPr>
          <p:spPr bwMode="auto">
            <a:xfrm>
              <a:off x="5360"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3" name="Oval 19"/>
            <p:cNvSpPr>
              <a:spLocks noChangeArrowheads="1"/>
            </p:cNvSpPr>
            <p:nvPr/>
          </p:nvSpPr>
          <p:spPr bwMode="auto">
            <a:xfrm>
              <a:off x="5472" y="1184"/>
              <a:ext cx="79"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4" name="Oval 20"/>
            <p:cNvSpPr>
              <a:spLocks noChangeArrowheads="1"/>
            </p:cNvSpPr>
            <p:nvPr/>
          </p:nvSpPr>
          <p:spPr bwMode="auto">
            <a:xfrm>
              <a:off x="5584" y="1184"/>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5" name="Oval 21"/>
            <p:cNvSpPr>
              <a:spLocks noChangeArrowheads="1"/>
            </p:cNvSpPr>
            <p:nvPr/>
          </p:nvSpPr>
          <p:spPr bwMode="auto">
            <a:xfrm>
              <a:off x="5136" y="1296"/>
              <a:ext cx="80" cy="80"/>
            </a:xfrm>
            <a:prstGeom prst="ellipse">
              <a:avLst/>
            </a:pr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6" name="Oval 22"/>
            <p:cNvSpPr>
              <a:spLocks noChangeArrowheads="1"/>
            </p:cNvSpPr>
            <p:nvPr/>
          </p:nvSpPr>
          <p:spPr bwMode="auto">
            <a:xfrm>
              <a:off x="5248"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7" name="Oval 23"/>
            <p:cNvSpPr>
              <a:spLocks noChangeArrowheads="1"/>
            </p:cNvSpPr>
            <p:nvPr/>
          </p:nvSpPr>
          <p:spPr bwMode="auto">
            <a:xfrm>
              <a:off x="5360" y="1296"/>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8" name="Oval 24"/>
            <p:cNvSpPr>
              <a:spLocks noChangeArrowheads="1"/>
            </p:cNvSpPr>
            <p:nvPr/>
          </p:nvSpPr>
          <p:spPr bwMode="auto">
            <a:xfrm>
              <a:off x="5472" y="1296"/>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49" name="Oval 25"/>
            <p:cNvSpPr>
              <a:spLocks noChangeArrowheads="1"/>
            </p:cNvSpPr>
            <p:nvPr/>
          </p:nvSpPr>
          <p:spPr bwMode="auto">
            <a:xfrm>
              <a:off x="5136" y="1408"/>
              <a:ext cx="80"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0" name="Oval 26"/>
            <p:cNvSpPr>
              <a:spLocks noChangeArrowheads="1"/>
            </p:cNvSpPr>
            <p:nvPr/>
          </p:nvSpPr>
          <p:spPr bwMode="auto">
            <a:xfrm>
              <a:off x="5248" y="1408"/>
              <a:ext cx="79" cy="80"/>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1" name="Oval 27"/>
            <p:cNvSpPr>
              <a:spLocks noChangeArrowheads="1"/>
            </p:cNvSpPr>
            <p:nvPr/>
          </p:nvSpPr>
          <p:spPr bwMode="auto">
            <a:xfrm>
              <a:off x="5360"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2" name="Oval 28"/>
            <p:cNvSpPr>
              <a:spLocks noChangeArrowheads="1"/>
            </p:cNvSpPr>
            <p:nvPr/>
          </p:nvSpPr>
          <p:spPr bwMode="auto">
            <a:xfrm>
              <a:off x="5472" y="1408"/>
              <a:ext cx="79" cy="8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3" name="Oval 29"/>
            <p:cNvSpPr>
              <a:spLocks noChangeArrowheads="1"/>
            </p:cNvSpPr>
            <p:nvPr/>
          </p:nvSpPr>
          <p:spPr bwMode="auto">
            <a:xfrm>
              <a:off x="5584" y="1408"/>
              <a:ext cx="80"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4" name="Oval 30"/>
            <p:cNvSpPr>
              <a:spLocks noChangeArrowheads="1"/>
            </p:cNvSpPr>
            <p:nvPr/>
          </p:nvSpPr>
          <p:spPr bwMode="auto">
            <a:xfrm>
              <a:off x="5136" y="1520"/>
              <a:ext cx="80" cy="79"/>
            </a:xfrm>
            <a:prstGeom prst="ellipse">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5" name="Oval 31"/>
            <p:cNvSpPr>
              <a:spLocks noChangeArrowheads="1"/>
            </p:cNvSpPr>
            <p:nvPr/>
          </p:nvSpPr>
          <p:spPr bwMode="auto">
            <a:xfrm>
              <a:off x="5248"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6" name="Oval 32"/>
            <p:cNvSpPr>
              <a:spLocks noChangeArrowheads="1"/>
            </p:cNvSpPr>
            <p:nvPr/>
          </p:nvSpPr>
          <p:spPr bwMode="auto">
            <a:xfrm>
              <a:off x="5360" y="1520"/>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7" name="Oval 33"/>
            <p:cNvSpPr>
              <a:spLocks noChangeArrowheads="1"/>
            </p:cNvSpPr>
            <p:nvPr/>
          </p:nvSpPr>
          <p:spPr bwMode="auto">
            <a:xfrm>
              <a:off x="5472" y="1520"/>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8" name="Oval 34"/>
            <p:cNvSpPr>
              <a:spLocks noChangeArrowheads="1"/>
            </p:cNvSpPr>
            <p:nvPr/>
          </p:nvSpPr>
          <p:spPr bwMode="auto">
            <a:xfrm>
              <a:off x="5136" y="1632"/>
              <a:ext cx="80"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59" name="Oval 35"/>
            <p:cNvSpPr>
              <a:spLocks noChangeArrowheads="1"/>
            </p:cNvSpPr>
            <p:nvPr/>
          </p:nvSpPr>
          <p:spPr bwMode="auto">
            <a:xfrm>
              <a:off x="5248" y="1632"/>
              <a:ext cx="79" cy="79"/>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0" name="Oval 36"/>
            <p:cNvSpPr>
              <a:spLocks noChangeArrowheads="1"/>
            </p:cNvSpPr>
            <p:nvPr/>
          </p:nvSpPr>
          <p:spPr bwMode="auto">
            <a:xfrm>
              <a:off x="5360"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1" name="Oval 37"/>
            <p:cNvSpPr>
              <a:spLocks noChangeArrowheads="1"/>
            </p:cNvSpPr>
            <p:nvPr/>
          </p:nvSpPr>
          <p:spPr bwMode="auto">
            <a:xfrm>
              <a:off x="5472" y="1632"/>
              <a:ext cx="79" cy="79"/>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2" name="Oval 38"/>
            <p:cNvSpPr>
              <a:spLocks noChangeArrowheads="1"/>
            </p:cNvSpPr>
            <p:nvPr/>
          </p:nvSpPr>
          <p:spPr bwMode="auto">
            <a:xfrm>
              <a:off x="5248"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sp>
          <p:nvSpPr>
            <p:cNvPr id="1063" name="Oval 39"/>
            <p:cNvSpPr>
              <a:spLocks noChangeArrowheads="1"/>
            </p:cNvSpPr>
            <p:nvPr/>
          </p:nvSpPr>
          <p:spPr bwMode="auto">
            <a:xfrm>
              <a:off x="5472" y="1744"/>
              <a:ext cx="79" cy="80"/>
            </a:xfrm>
            <a:prstGeom prst="ellipse">
              <a:avLst/>
            </a:pr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fontAlgn="base">
                <a:spcBef>
                  <a:spcPct val="0"/>
                </a:spcBef>
                <a:spcAft>
                  <a:spcPct val="0"/>
                </a:spcAft>
              </a:pPr>
              <a:endParaRPr lang="en-US">
                <a:solidFill>
                  <a:srgbClr val="000000"/>
                </a:solidFill>
                <a:latin typeface="Candara" pitchFamily="34" charset="0"/>
              </a:endParaRPr>
            </a:p>
          </p:txBody>
        </p:sp>
      </p:grpSp>
    </p:spTree>
    <p:extLst>
      <p:ext uri="{BB962C8B-B14F-4D97-AF65-F5344CB8AC3E}">
        <p14:creationId xmlns:p14="http://schemas.microsoft.com/office/powerpoint/2010/main" val="151545858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timing>
    <p:tnLst>
      <p:par>
        <p:cTn id="1" dur="indefinite" restart="never" nodeType="tmRoot"/>
      </p:par>
    </p:tnLst>
  </p:timing>
  <p:txStyles>
    <p:titleStyle>
      <a:lvl1pPr algn="l" rtl="0" eaLnBrk="0" fontAlgn="base" hangingPunct="0">
        <a:spcBef>
          <a:spcPct val="0"/>
        </a:spcBef>
        <a:spcAft>
          <a:spcPct val="0"/>
        </a:spcAft>
        <a:defRPr sz="3900" b="1">
          <a:solidFill>
            <a:schemeClr val="tx2"/>
          </a:solidFill>
          <a:latin typeface="Candara" pitchFamily="34" charset="0"/>
          <a:ea typeface="+mj-ea"/>
          <a:cs typeface="+mj-cs"/>
        </a:defRPr>
      </a:lvl1pPr>
      <a:lvl2pPr algn="l" rtl="0" eaLnBrk="0" fontAlgn="base" hangingPunct="0">
        <a:spcBef>
          <a:spcPct val="0"/>
        </a:spcBef>
        <a:spcAft>
          <a:spcPct val="0"/>
        </a:spcAft>
        <a:defRPr sz="3900" b="1">
          <a:solidFill>
            <a:schemeClr val="tx2"/>
          </a:solidFill>
          <a:latin typeface="Candara" pitchFamily="34" charset="0"/>
        </a:defRPr>
      </a:lvl2pPr>
      <a:lvl3pPr algn="l" rtl="0" eaLnBrk="0" fontAlgn="base" hangingPunct="0">
        <a:spcBef>
          <a:spcPct val="0"/>
        </a:spcBef>
        <a:spcAft>
          <a:spcPct val="0"/>
        </a:spcAft>
        <a:defRPr sz="3900" b="1">
          <a:solidFill>
            <a:schemeClr val="tx2"/>
          </a:solidFill>
          <a:latin typeface="Candara" pitchFamily="34" charset="0"/>
        </a:defRPr>
      </a:lvl3pPr>
      <a:lvl4pPr algn="l" rtl="0" eaLnBrk="0" fontAlgn="base" hangingPunct="0">
        <a:spcBef>
          <a:spcPct val="0"/>
        </a:spcBef>
        <a:spcAft>
          <a:spcPct val="0"/>
        </a:spcAft>
        <a:defRPr sz="3900" b="1">
          <a:solidFill>
            <a:schemeClr val="tx2"/>
          </a:solidFill>
          <a:latin typeface="Candara" pitchFamily="34" charset="0"/>
        </a:defRPr>
      </a:lvl4pPr>
      <a:lvl5pPr algn="l" rtl="0" eaLnBrk="0" fontAlgn="base" hangingPunct="0">
        <a:spcBef>
          <a:spcPct val="0"/>
        </a:spcBef>
        <a:spcAft>
          <a:spcPct val="0"/>
        </a:spcAft>
        <a:defRPr sz="3900" b="1">
          <a:solidFill>
            <a:schemeClr val="tx2"/>
          </a:solidFill>
          <a:latin typeface="Candara" pitchFamily="34"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Candara" pitchFamily="34" charset="0"/>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Candara" pitchFamily="34" charset="0"/>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Candara" pitchFamily="34" charset="0"/>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Candara" pitchFamily="34" charset="0"/>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Candara" pitchFamily="34" charset="0"/>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3" Type="http://schemas.openxmlformats.org/officeDocument/2006/relationships/hyperlink" Target="../../../../../webmaster/e-marketing/beckett.htm" TargetMode="External"/><Relationship Id="rId2" Type="http://schemas.openxmlformats.org/officeDocument/2006/relationships/hyperlink" Target="../../../../../webmaster/e-marketing/doubleclick.htm" TargetMode="External"/><Relationship Id="rId1" Type="http://schemas.openxmlformats.org/officeDocument/2006/relationships/slideLayout" Target="../slideLayouts/slideLayout15.xml"/><Relationship Id="rId6" Type="http://schemas.openxmlformats.org/officeDocument/2006/relationships/hyperlink" Target="../../../../../webmaster/e-marketing/directhit.htm" TargetMode="External"/><Relationship Id="rId5" Type="http://schemas.openxmlformats.org/officeDocument/2006/relationships/hyperlink" Target="../../../../../webmaster/e-marketing/google.htm" TargetMode="External"/><Relationship Id="rId4" Type="http://schemas.openxmlformats.org/officeDocument/2006/relationships/hyperlink" Target="../../../../../webmaster/e-marketing/yahoo.ht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hyperlink" Target="../../../../../webmaster/e-marketing/bccentral.htm" TargetMode="External"/><Relationship Id="rId2" Type="http://schemas.openxmlformats.org/officeDocument/2006/relationships/hyperlink" Target="../../../../../webmaster/e-marketing/freebannerexch.htm" TargetMode="Externa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8" Type="http://schemas.openxmlformats.org/officeDocument/2006/relationships/hyperlink" Target="http://www.click2net.com/" TargetMode="External"/><Relationship Id="rId13" Type="http://schemas.openxmlformats.org/officeDocument/2006/relationships/hyperlink" Target="http://webmasters.bpath.com/" TargetMode="External"/><Relationship Id="rId3" Type="http://schemas.openxmlformats.org/officeDocument/2006/relationships/hyperlink" Target="http://www.exchangead.com/" TargetMode="External"/><Relationship Id="rId7" Type="http://schemas.openxmlformats.org/officeDocument/2006/relationships/hyperlink" Target="http://nbe.net-on.net/" TargetMode="External"/><Relationship Id="rId12" Type="http://schemas.openxmlformats.org/officeDocument/2006/relationships/hyperlink" Target="http://bannersxchange.com/" TargetMode="External"/><Relationship Id="rId2" Type="http://schemas.openxmlformats.org/officeDocument/2006/relationships/hyperlink" Target="http://www.hitexchange.net/" TargetMode="External"/><Relationship Id="rId1" Type="http://schemas.openxmlformats.org/officeDocument/2006/relationships/slideLayout" Target="../slideLayouts/slideLayout15.xml"/><Relationship Id="rId6" Type="http://schemas.openxmlformats.org/officeDocument/2006/relationships/hyperlink" Target="http://www.linkbuddies.com/" TargetMode="External"/><Relationship Id="rId11" Type="http://schemas.openxmlformats.org/officeDocument/2006/relationships/hyperlink" Target="http://www.exchange-it.com/" TargetMode="External"/><Relationship Id="rId5" Type="http://schemas.openxmlformats.org/officeDocument/2006/relationships/hyperlink" Target="http://www.bcentral.com/" TargetMode="External"/><Relationship Id="rId10" Type="http://schemas.openxmlformats.org/officeDocument/2006/relationships/hyperlink" Target="http://www.free-banners.com/" TargetMode="External"/><Relationship Id="rId4" Type="http://schemas.openxmlformats.org/officeDocument/2006/relationships/hyperlink" Target="http://www.sitebrand.com/" TargetMode="External"/><Relationship Id="rId9" Type="http://schemas.openxmlformats.org/officeDocument/2006/relationships/hyperlink" Target="http://www.ms-links.com/"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hyperlink" Target="../e-Marketing%20MM/e-marketingok/www.e-com.sbdc.com.au/e-marketing/general/glossary.htm" TargetMode="Externa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dirty="0" smtClean="0"/>
              <a:t>E-MARKETING</a:t>
            </a:r>
            <a:br>
              <a:rPr lang="en-US" dirty="0" smtClean="0"/>
            </a:br>
            <a:r>
              <a:rPr lang="en-US" sz="2400" dirty="0" smtClean="0"/>
              <a:t>(INTERNET MARKETING)</a:t>
            </a:r>
            <a:br>
              <a:rPr lang="en-US" sz="2400" dirty="0" smtClean="0"/>
            </a:br>
            <a:r>
              <a:rPr lang="en-US" sz="2400" dirty="0" smtClean="0"/>
              <a:t/>
            </a:r>
            <a:br>
              <a:rPr lang="en-US" sz="2400" dirty="0" smtClean="0"/>
            </a:br>
            <a:r>
              <a:rPr lang="en-US" sz="2400" dirty="0" smtClean="0"/>
              <a:t/>
            </a:r>
            <a:br>
              <a:rPr lang="en-US" sz="2400" dirty="0" smtClean="0"/>
            </a:br>
            <a:endParaRPr lang="en-US" sz="2400" dirty="0" smtClean="0"/>
          </a:p>
        </p:txBody>
      </p:sp>
      <p:sp>
        <p:nvSpPr>
          <p:cNvPr id="2" name="Subtitle 1"/>
          <p:cNvSpPr>
            <a:spLocks noGrp="1"/>
          </p:cNvSpPr>
          <p:nvPr>
            <p:ph type="subTitle" idx="1"/>
          </p:nvPr>
        </p:nvSpPr>
        <p:spPr>
          <a:xfrm>
            <a:off x="381000" y="3049588"/>
            <a:ext cx="6858000" cy="3579812"/>
          </a:xfrm>
        </p:spPr>
        <p:txBody>
          <a:bodyPr/>
          <a:lstStyle/>
          <a:p>
            <a:pPr algn="l"/>
            <a:r>
              <a:rPr lang="en-US" b="1" dirty="0">
                <a:solidFill>
                  <a:schemeClr val="tx2"/>
                </a:solidFill>
                <a:ea typeface="+mj-ea"/>
                <a:cs typeface="+mj-cs"/>
              </a:rPr>
              <a:t>Chapter – </a:t>
            </a:r>
            <a:r>
              <a:rPr lang="en-US" sz="4000" b="1" dirty="0">
                <a:solidFill>
                  <a:schemeClr val="tx2"/>
                </a:solidFill>
                <a:ea typeface="+mj-ea"/>
                <a:cs typeface="+mj-cs"/>
              </a:rPr>
              <a:t>5</a:t>
            </a:r>
            <a:r>
              <a:rPr lang="en-US" b="1" dirty="0" smtClean="0">
                <a:solidFill>
                  <a:schemeClr val="tx2"/>
                </a:solidFill>
                <a:ea typeface="+mj-ea"/>
                <a:cs typeface="+mj-cs"/>
              </a:rPr>
              <a:t>  </a:t>
            </a:r>
          </a:p>
          <a:p>
            <a:pPr algn="l"/>
            <a:endParaRPr lang="en-US" sz="2000" b="1" dirty="0" smtClean="0">
              <a:solidFill>
                <a:schemeClr val="tx2"/>
              </a:solidFill>
              <a:ea typeface="+mj-ea"/>
              <a:cs typeface="+mj-cs"/>
            </a:endParaRPr>
          </a:p>
          <a:p>
            <a:pPr algn="l"/>
            <a:r>
              <a:rPr lang="en-US" b="1" dirty="0">
                <a:solidFill>
                  <a:schemeClr val="tx2"/>
                </a:solidFill>
                <a:ea typeface="+mj-ea"/>
                <a:cs typeface="+mj-cs"/>
              </a:rPr>
              <a:t> </a:t>
            </a:r>
            <a:r>
              <a:rPr lang="en-US" b="1" dirty="0" smtClean="0">
                <a:solidFill>
                  <a:schemeClr val="tx2"/>
                </a:solidFill>
                <a:ea typeface="+mj-ea"/>
                <a:cs typeface="+mj-cs"/>
              </a:rPr>
              <a:t>     </a:t>
            </a:r>
            <a:r>
              <a:rPr lang="en-US" sz="3900" b="1" dirty="0">
                <a:solidFill>
                  <a:srgbClr val="330066"/>
                </a:solidFill>
              </a:rPr>
              <a:t> </a:t>
            </a:r>
            <a:r>
              <a:rPr lang="en-US" sz="3900" b="1" dirty="0" smtClean="0">
                <a:solidFill>
                  <a:srgbClr val="330066"/>
                </a:solidFill>
              </a:rPr>
              <a:t>   Banner Advertising/  </a:t>
            </a:r>
          </a:p>
          <a:p>
            <a:pPr algn="l"/>
            <a:r>
              <a:rPr lang="en-US" sz="3900" b="1" dirty="0" smtClean="0">
                <a:solidFill>
                  <a:srgbClr val="330066"/>
                </a:solidFill>
              </a:rPr>
              <a:t>         Banner Exchange</a:t>
            </a:r>
          </a:p>
          <a:p>
            <a:pPr algn="l"/>
            <a:endParaRPr lang="en-US" b="1" dirty="0" smtClean="0">
              <a:solidFill>
                <a:schemeClr val="tx2"/>
              </a:solidFill>
              <a:ea typeface="+mj-ea"/>
              <a:cs typeface="+mj-cs"/>
            </a:endParaRPr>
          </a:p>
          <a:p>
            <a:pPr lvl="0">
              <a:buClr>
                <a:srgbClr val="330066"/>
              </a:buClr>
            </a:pPr>
            <a:r>
              <a:rPr lang="en-US" sz="2000" b="1" dirty="0" smtClean="0">
                <a:solidFill>
                  <a:srgbClr val="330066"/>
                </a:solidFill>
                <a:latin typeface="Agency FB" panose="020B0503020202020204" pitchFamily="34" charset="0"/>
                <a:ea typeface="+mj-ea"/>
                <a:cs typeface="+mj-cs"/>
              </a:rPr>
              <a:t>BY</a:t>
            </a:r>
            <a:r>
              <a:rPr lang="en-US" sz="2000" b="1" dirty="0">
                <a:solidFill>
                  <a:srgbClr val="330066"/>
                </a:solidFill>
                <a:latin typeface="Agency FB" panose="020B0503020202020204" pitchFamily="34" charset="0"/>
                <a:ea typeface="+mj-ea"/>
                <a:cs typeface="+mj-cs"/>
              </a:rPr>
              <a:t>: Dr. </a:t>
            </a:r>
            <a:r>
              <a:rPr lang="en-US" sz="2000" b="1" dirty="0" err="1">
                <a:solidFill>
                  <a:srgbClr val="330066"/>
                </a:solidFill>
                <a:latin typeface="Agency FB" panose="020B0503020202020204" pitchFamily="34" charset="0"/>
                <a:ea typeface="+mj-ea"/>
                <a:cs typeface="+mj-cs"/>
              </a:rPr>
              <a:t>Showkat</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Hussain</a:t>
            </a:r>
            <a:r>
              <a:rPr lang="en-US" sz="2000" b="1" dirty="0">
                <a:solidFill>
                  <a:srgbClr val="330066"/>
                </a:solidFill>
                <a:latin typeface="Agency FB" panose="020B0503020202020204" pitchFamily="34" charset="0"/>
                <a:ea typeface="+mj-ea"/>
                <a:cs typeface="+mj-cs"/>
              </a:rPr>
              <a:t> </a:t>
            </a:r>
            <a:r>
              <a:rPr lang="en-US" sz="2000" b="1" dirty="0" err="1">
                <a:solidFill>
                  <a:srgbClr val="330066"/>
                </a:solidFill>
                <a:latin typeface="Agency FB" panose="020B0503020202020204" pitchFamily="34" charset="0"/>
                <a:ea typeface="+mj-ea"/>
                <a:cs typeface="+mj-cs"/>
              </a:rPr>
              <a:t>Gani</a:t>
            </a:r>
            <a:endParaRPr lang="en-US" sz="2000" b="1" dirty="0">
              <a:solidFill>
                <a:srgbClr val="330066"/>
              </a:solidFill>
              <a:latin typeface="Agency FB" panose="020B0503020202020204" pitchFamily="34" charset="0"/>
              <a:ea typeface="+mj-ea"/>
              <a:cs typeface="+mj-cs"/>
            </a:endParaRPr>
          </a:p>
          <a:p>
            <a:pPr algn="l"/>
            <a:endParaRPr lang="en-US" b="1" dirty="0">
              <a:solidFill>
                <a:schemeClr val="tx2"/>
              </a:solidFill>
              <a:ea typeface="+mj-ea"/>
              <a:cs typeface="+mj-cs"/>
            </a:endParaRPr>
          </a:p>
        </p:txBody>
      </p:sp>
    </p:spTree>
    <p:extLst>
      <p:ext uri="{BB962C8B-B14F-4D97-AF65-F5344CB8AC3E}">
        <p14:creationId xmlns:p14="http://schemas.microsoft.com/office/powerpoint/2010/main" val="156587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r>
              <a:rPr lang="en-US" smtClean="0"/>
              <a:t>Banner Optimization</a:t>
            </a:r>
          </a:p>
        </p:txBody>
      </p:sp>
      <p:sp>
        <p:nvSpPr>
          <p:cNvPr id="102403" name="Rectangle 3"/>
          <p:cNvSpPr>
            <a:spLocks noGrp="1" noChangeArrowheads="1"/>
          </p:cNvSpPr>
          <p:nvPr>
            <p:ph type="body" sz="half" idx="1"/>
          </p:nvPr>
        </p:nvSpPr>
        <p:spPr>
          <a:xfrm>
            <a:off x="457200" y="1719263"/>
            <a:ext cx="8077200" cy="2090737"/>
          </a:xfrm>
        </p:spPr>
        <p:txBody>
          <a:bodyPr/>
          <a:lstStyle/>
          <a:p>
            <a:pPr eaLnBrk="1" hangingPunct="1">
              <a:lnSpc>
                <a:spcPct val="80000"/>
              </a:lnSpc>
              <a:buFont typeface="Wingdings" pitchFamily="2" charset="2"/>
              <a:buNone/>
            </a:pPr>
            <a:r>
              <a:rPr lang="en-US" sz="2000" b="1" smtClean="0"/>
              <a:t>Banner Size</a:t>
            </a:r>
          </a:p>
          <a:p>
            <a:pPr eaLnBrk="1" hangingPunct="1">
              <a:lnSpc>
                <a:spcPct val="80000"/>
              </a:lnSpc>
              <a:buFont typeface="Wingdings" pitchFamily="2" charset="2"/>
              <a:buNone/>
            </a:pPr>
            <a:endParaRPr lang="en-US" sz="2000" b="1" smtClean="0"/>
          </a:p>
          <a:p>
            <a:pPr eaLnBrk="1" hangingPunct="1">
              <a:lnSpc>
                <a:spcPct val="80000"/>
              </a:lnSpc>
            </a:pPr>
            <a:r>
              <a:rPr lang="en-US" sz="2000" smtClean="0"/>
              <a:t>How quickly a banner loads can determine whether a banner is seen at all. Many banner networks will allow you to place a banner up to 10K in size, which can take 5 seconds to load. You should avoid any banners larger than 4K as this ensures your banners load in 2 seconds or less. </a:t>
            </a:r>
          </a:p>
        </p:txBody>
      </p:sp>
      <p:pic>
        <p:nvPicPr>
          <p:cNvPr id="102404" name="Picture 5" descr="2bannerstats"/>
          <p:cNvPicPr>
            <a:picLocks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9600" y="3886200"/>
            <a:ext cx="7924800" cy="2541588"/>
          </a:xfrm>
          <a:noFill/>
        </p:spPr>
      </p:pic>
      <p:sp>
        <p:nvSpPr>
          <p:cNvPr id="102405" name="Rectangle 6"/>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3556287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eaLnBrk="1" hangingPunct="1"/>
            <a:r>
              <a:rPr lang="en-US" smtClean="0"/>
              <a:t>Banner Optimization</a:t>
            </a:r>
          </a:p>
        </p:txBody>
      </p:sp>
      <p:sp>
        <p:nvSpPr>
          <p:cNvPr id="103427" name="Rectangle 3"/>
          <p:cNvSpPr>
            <a:spLocks noGrp="1" noChangeArrowheads="1"/>
          </p:cNvSpPr>
          <p:nvPr>
            <p:ph type="body" sz="half" idx="1"/>
          </p:nvPr>
        </p:nvSpPr>
        <p:spPr>
          <a:xfrm>
            <a:off x="457200" y="1719263"/>
            <a:ext cx="7924800" cy="1557337"/>
          </a:xfrm>
        </p:spPr>
        <p:txBody>
          <a:bodyPr/>
          <a:lstStyle/>
          <a:p>
            <a:pPr eaLnBrk="1" hangingPunct="1">
              <a:lnSpc>
                <a:spcPct val="80000"/>
              </a:lnSpc>
              <a:buFont typeface="Wingdings" pitchFamily="2" charset="2"/>
              <a:buNone/>
            </a:pPr>
            <a:r>
              <a:rPr lang="en-US" sz="2000" b="1" smtClean="0"/>
              <a:t>Banner Colors</a:t>
            </a:r>
          </a:p>
          <a:p>
            <a:pPr eaLnBrk="1" hangingPunct="1">
              <a:lnSpc>
                <a:spcPct val="80000"/>
              </a:lnSpc>
              <a:buFont typeface="Wingdings" pitchFamily="2" charset="2"/>
              <a:buNone/>
            </a:pPr>
            <a:endParaRPr lang="en-US" sz="2000" b="1" smtClean="0"/>
          </a:p>
          <a:p>
            <a:pPr eaLnBrk="1" hangingPunct="1">
              <a:lnSpc>
                <a:spcPct val="80000"/>
              </a:lnSpc>
            </a:pPr>
            <a:r>
              <a:rPr lang="en-US" sz="2000" smtClean="0"/>
              <a:t>Bright colors get the most mileage. Yellow, orange, and green attract more attention than red, blue and black. A banner that gives the appearance of a yellow page ad is highly effective. </a:t>
            </a:r>
          </a:p>
        </p:txBody>
      </p:sp>
      <p:pic>
        <p:nvPicPr>
          <p:cNvPr id="103428" name="Picture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9600" y="3279775"/>
            <a:ext cx="7772400" cy="3165475"/>
          </a:xfrm>
          <a:noFill/>
        </p:spPr>
      </p:pic>
      <p:sp>
        <p:nvSpPr>
          <p:cNvPr id="103429" name="Rectangle 6"/>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5831881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pPr eaLnBrk="1" hangingPunct="1"/>
            <a:r>
              <a:rPr lang="en-US" smtClean="0"/>
              <a:t>Banner Optimization</a:t>
            </a:r>
          </a:p>
        </p:txBody>
      </p:sp>
      <p:sp>
        <p:nvSpPr>
          <p:cNvPr id="104451" name="Rectangle 3"/>
          <p:cNvSpPr>
            <a:spLocks noGrp="1" noChangeArrowheads="1"/>
          </p:cNvSpPr>
          <p:nvPr>
            <p:ph type="body" sz="half" idx="1"/>
          </p:nvPr>
        </p:nvSpPr>
        <p:spPr>
          <a:xfrm>
            <a:off x="457200" y="1719263"/>
            <a:ext cx="8153400" cy="1328737"/>
          </a:xfrm>
        </p:spPr>
        <p:txBody>
          <a:bodyPr/>
          <a:lstStyle/>
          <a:p>
            <a:pPr eaLnBrk="1" hangingPunct="1">
              <a:lnSpc>
                <a:spcPct val="80000"/>
              </a:lnSpc>
              <a:buFont typeface="Wingdings" pitchFamily="2" charset="2"/>
              <a:buNone/>
            </a:pPr>
            <a:r>
              <a:rPr lang="en-US" sz="2200" b="1" smtClean="0"/>
              <a:t>Banner Graphics</a:t>
            </a:r>
          </a:p>
          <a:p>
            <a:pPr eaLnBrk="1" hangingPunct="1">
              <a:lnSpc>
                <a:spcPct val="80000"/>
              </a:lnSpc>
              <a:buFont typeface="Wingdings" pitchFamily="2" charset="2"/>
              <a:buNone/>
            </a:pPr>
            <a:endParaRPr lang="en-US" sz="2200" b="1" smtClean="0"/>
          </a:p>
          <a:p>
            <a:pPr eaLnBrk="1" hangingPunct="1">
              <a:lnSpc>
                <a:spcPct val="80000"/>
              </a:lnSpc>
            </a:pPr>
            <a:r>
              <a:rPr lang="en-US" sz="2200" smtClean="0"/>
              <a:t>Simple animated graphics and animated banners which switch between three frames of text are very effective. </a:t>
            </a:r>
          </a:p>
        </p:txBody>
      </p:sp>
      <p:pic>
        <p:nvPicPr>
          <p:cNvPr id="104452" name="Picture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09600" y="3203575"/>
            <a:ext cx="7772400" cy="3165475"/>
          </a:xfrm>
          <a:noFill/>
        </p:spPr>
      </p:pic>
      <p:sp>
        <p:nvSpPr>
          <p:cNvPr id="104453" name="Rectangle 6"/>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38966234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r>
              <a:rPr lang="en-US" smtClean="0"/>
              <a:t>Banner Optimization</a:t>
            </a:r>
          </a:p>
        </p:txBody>
      </p:sp>
      <p:sp>
        <p:nvSpPr>
          <p:cNvPr id="105475" name="Rectangle 3"/>
          <p:cNvSpPr>
            <a:spLocks noGrp="1" noChangeArrowheads="1"/>
          </p:cNvSpPr>
          <p:nvPr>
            <p:ph type="body" sz="half" idx="1"/>
          </p:nvPr>
        </p:nvSpPr>
        <p:spPr>
          <a:xfrm>
            <a:off x="457200" y="1752600"/>
            <a:ext cx="7924800" cy="990600"/>
          </a:xfrm>
        </p:spPr>
        <p:txBody>
          <a:bodyPr/>
          <a:lstStyle/>
          <a:p>
            <a:pPr eaLnBrk="1" hangingPunct="1">
              <a:lnSpc>
                <a:spcPct val="80000"/>
              </a:lnSpc>
            </a:pPr>
            <a:r>
              <a:rPr lang="en-US" sz="2200" smtClean="0"/>
              <a:t>Next, banners that look like error messages, selection boxes, submit buttons, or a scrollable windows are also very effective. </a:t>
            </a:r>
          </a:p>
        </p:txBody>
      </p:sp>
      <p:pic>
        <p:nvPicPr>
          <p:cNvPr id="105476" name="Picture 5" descr="1bannerstats3"/>
          <p:cNvPicPr>
            <a:picLocks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3400" y="3124200"/>
            <a:ext cx="8153400" cy="1598613"/>
          </a:xfrm>
          <a:noFill/>
        </p:spPr>
      </p:pic>
      <p:sp>
        <p:nvSpPr>
          <p:cNvPr id="105477" name="Rectangle 6"/>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68518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r>
              <a:rPr lang="en-US" smtClean="0"/>
              <a:t>Banner Optimization</a:t>
            </a:r>
          </a:p>
        </p:txBody>
      </p:sp>
      <p:sp>
        <p:nvSpPr>
          <p:cNvPr id="106499" name="Rectangle 3"/>
          <p:cNvSpPr>
            <a:spLocks noGrp="1" noChangeArrowheads="1"/>
          </p:cNvSpPr>
          <p:nvPr>
            <p:ph type="body" sz="half" idx="1"/>
          </p:nvPr>
        </p:nvSpPr>
        <p:spPr>
          <a:xfrm>
            <a:off x="457200" y="1719263"/>
            <a:ext cx="8153400" cy="2166937"/>
          </a:xfrm>
        </p:spPr>
        <p:txBody>
          <a:bodyPr/>
          <a:lstStyle/>
          <a:p>
            <a:pPr eaLnBrk="1" hangingPunct="1">
              <a:lnSpc>
                <a:spcPct val="80000"/>
              </a:lnSpc>
              <a:buFont typeface="Wingdings" pitchFamily="2" charset="2"/>
              <a:buNone/>
            </a:pPr>
            <a:r>
              <a:rPr lang="en-US" sz="1500" b="1" smtClean="0"/>
              <a:t>Banner Content</a:t>
            </a:r>
          </a:p>
          <a:p>
            <a:pPr eaLnBrk="1" hangingPunct="1">
              <a:lnSpc>
                <a:spcPct val="80000"/>
              </a:lnSpc>
              <a:buFont typeface="Wingdings" pitchFamily="2" charset="2"/>
              <a:buNone/>
            </a:pPr>
            <a:endParaRPr lang="en-US" sz="1500" b="1" smtClean="0"/>
          </a:p>
          <a:p>
            <a:pPr eaLnBrk="1" hangingPunct="1">
              <a:lnSpc>
                <a:spcPct val="80000"/>
              </a:lnSpc>
            </a:pPr>
            <a:r>
              <a:rPr lang="en-US" sz="1500" smtClean="0"/>
              <a:t>Of course the banner message is very important. The message should convey what is in it for the visitor: how they can save, how they can benefit, why them, etc. The content should focus on emotions like fear, curiosity, humor, or the big promise. </a:t>
            </a:r>
          </a:p>
          <a:p>
            <a:pPr eaLnBrk="1" hangingPunct="1">
              <a:lnSpc>
                <a:spcPct val="80000"/>
              </a:lnSpc>
            </a:pPr>
            <a:r>
              <a:rPr lang="en-US" sz="1500" smtClean="0"/>
              <a:t>The word "FREE" is still the most powerful word in advertising. Offer a free drawing, free subscription to an e-zine, free advertising, free trial offer, free download for software, etc. For example, WebYoda offers a free tour of the Internet which is pulled as a sample of the Mastering the Internet course. </a:t>
            </a:r>
          </a:p>
        </p:txBody>
      </p:sp>
      <p:pic>
        <p:nvPicPr>
          <p:cNvPr id="106500" name="Picture 4"/>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38200" y="4114800"/>
            <a:ext cx="7467600" cy="1003300"/>
          </a:xfrm>
          <a:noFill/>
        </p:spPr>
      </p:pic>
      <p:pic>
        <p:nvPicPr>
          <p:cNvPr id="106501" name="Picture 6"/>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838200" y="5341938"/>
            <a:ext cx="7543800" cy="966787"/>
          </a:xfrm>
          <a:noFill/>
        </p:spPr>
      </p:pic>
      <p:sp>
        <p:nvSpPr>
          <p:cNvPr id="106502" name="Rectangle 7"/>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3523704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r>
              <a:rPr lang="en-US" smtClean="0"/>
              <a:t>Banner Optimization</a:t>
            </a:r>
          </a:p>
        </p:txBody>
      </p:sp>
      <p:sp>
        <p:nvSpPr>
          <p:cNvPr id="107523" name="Rectangle 3"/>
          <p:cNvSpPr>
            <a:spLocks noGrp="1" noChangeArrowheads="1"/>
          </p:cNvSpPr>
          <p:nvPr>
            <p:ph type="body" sz="half" idx="1"/>
          </p:nvPr>
        </p:nvSpPr>
        <p:spPr>
          <a:xfrm>
            <a:off x="457200" y="1719263"/>
            <a:ext cx="8153400" cy="2090737"/>
          </a:xfrm>
        </p:spPr>
        <p:txBody>
          <a:bodyPr/>
          <a:lstStyle/>
          <a:p>
            <a:pPr eaLnBrk="1" hangingPunct="1">
              <a:lnSpc>
                <a:spcPct val="90000"/>
              </a:lnSpc>
              <a:buFont typeface="Wingdings" pitchFamily="2" charset="2"/>
              <a:buNone/>
            </a:pPr>
            <a:r>
              <a:rPr lang="en-US" sz="2200" b="1" smtClean="0"/>
              <a:t>Banner Branding</a:t>
            </a:r>
          </a:p>
          <a:p>
            <a:pPr eaLnBrk="1" hangingPunct="1">
              <a:lnSpc>
                <a:spcPct val="90000"/>
              </a:lnSpc>
              <a:buFont typeface="Wingdings" pitchFamily="2" charset="2"/>
              <a:buNone/>
            </a:pPr>
            <a:endParaRPr lang="en-US" sz="2200" b="1" smtClean="0"/>
          </a:p>
          <a:p>
            <a:pPr eaLnBrk="1" hangingPunct="1">
              <a:lnSpc>
                <a:spcPct val="90000"/>
              </a:lnSpc>
            </a:pPr>
            <a:r>
              <a:rPr lang="en-US" sz="2200" smtClean="0"/>
              <a:t>Since nearly 99% of all banners are never clicked on, you need to get as much mileage out of the non-clicked banners as you can. Branding at least leaves the opportunity for the surfer to see your company name, Web address or logo. </a:t>
            </a:r>
          </a:p>
        </p:txBody>
      </p:sp>
      <p:pic>
        <p:nvPicPr>
          <p:cNvPr id="107524" name="Picture 4"/>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38200" y="3951288"/>
            <a:ext cx="7696200" cy="985837"/>
          </a:xfrm>
          <a:noFill/>
        </p:spPr>
      </p:pic>
      <p:pic>
        <p:nvPicPr>
          <p:cNvPr id="107525" name="Picture 6"/>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838200" y="5237163"/>
            <a:ext cx="7772400" cy="995362"/>
          </a:xfrm>
          <a:noFill/>
        </p:spPr>
      </p:pic>
      <p:sp>
        <p:nvSpPr>
          <p:cNvPr id="107526" name="Rectangle 7"/>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4675981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r>
              <a:rPr lang="en-US" smtClean="0"/>
              <a:t>Banner Optimization</a:t>
            </a:r>
          </a:p>
        </p:txBody>
      </p:sp>
      <p:sp>
        <p:nvSpPr>
          <p:cNvPr id="108547" name="Rectangle 3"/>
          <p:cNvSpPr>
            <a:spLocks noGrp="1" noChangeArrowheads="1"/>
          </p:cNvSpPr>
          <p:nvPr>
            <p:ph type="body" sz="half" idx="1"/>
          </p:nvPr>
        </p:nvSpPr>
        <p:spPr>
          <a:xfrm>
            <a:off x="457200" y="1719263"/>
            <a:ext cx="8001000" cy="2090737"/>
          </a:xfrm>
        </p:spPr>
        <p:txBody>
          <a:bodyPr/>
          <a:lstStyle/>
          <a:p>
            <a:pPr eaLnBrk="1" hangingPunct="1">
              <a:lnSpc>
                <a:spcPct val="80000"/>
              </a:lnSpc>
              <a:buFont typeface="Wingdings" pitchFamily="2" charset="2"/>
              <a:buNone/>
            </a:pPr>
            <a:r>
              <a:rPr lang="en-US" sz="2000" b="1" smtClean="0"/>
              <a:t>The Submit Button Call to Action</a:t>
            </a:r>
          </a:p>
          <a:p>
            <a:pPr eaLnBrk="1" hangingPunct="1">
              <a:lnSpc>
                <a:spcPct val="80000"/>
              </a:lnSpc>
              <a:buFont typeface="Wingdings" pitchFamily="2" charset="2"/>
              <a:buNone/>
            </a:pPr>
            <a:endParaRPr lang="en-US" sz="2000" b="1" smtClean="0"/>
          </a:p>
          <a:p>
            <a:pPr eaLnBrk="1" hangingPunct="1">
              <a:lnSpc>
                <a:spcPct val="80000"/>
              </a:lnSpc>
            </a:pPr>
            <a:r>
              <a:rPr lang="en-US" sz="2000" smtClean="0"/>
              <a:t>A call to action is also known to raise response rates. Simple phrases such as "Click Here," "Visit Now" and "Enter Here" tend to improve response rates by 15%. These phrases should be strategically placed in the ad, preferably on the right side, as this is where the eye will be drawn. </a:t>
            </a:r>
          </a:p>
        </p:txBody>
      </p:sp>
      <p:pic>
        <p:nvPicPr>
          <p:cNvPr id="108548" name="Picture 5"/>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 y="4419600"/>
            <a:ext cx="8229600" cy="1054100"/>
          </a:xfrm>
          <a:noFill/>
        </p:spPr>
      </p:pic>
      <p:sp>
        <p:nvSpPr>
          <p:cNvPr id="108549" name="Rectangle 6"/>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128443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r>
              <a:rPr lang="en-US" smtClean="0"/>
              <a:t>Banner Optimization</a:t>
            </a:r>
          </a:p>
        </p:txBody>
      </p:sp>
      <p:sp>
        <p:nvSpPr>
          <p:cNvPr id="109571" name="Rectangle 3"/>
          <p:cNvSpPr>
            <a:spLocks noGrp="1" noChangeArrowheads="1"/>
          </p:cNvSpPr>
          <p:nvPr>
            <p:ph type="body" sz="half" idx="1"/>
          </p:nvPr>
        </p:nvSpPr>
        <p:spPr>
          <a:xfrm>
            <a:off x="457200" y="1719263"/>
            <a:ext cx="8077200" cy="1557337"/>
          </a:xfrm>
        </p:spPr>
        <p:txBody>
          <a:bodyPr/>
          <a:lstStyle/>
          <a:p>
            <a:pPr eaLnBrk="1" hangingPunct="1">
              <a:lnSpc>
                <a:spcPct val="80000"/>
              </a:lnSpc>
              <a:buFont typeface="Wingdings" pitchFamily="2" charset="2"/>
              <a:buNone/>
            </a:pPr>
            <a:r>
              <a:rPr lang="en-US" sz="1700" b="1" smtClean="0"/>
              <a:t>Cloaked Banners</a:t>
            </a:r>
          </a:p>
          <a:p>
            <a:pPr eaLnBrk="1" hangingPunct="1">
              <a:lnSpc>
                <a:spcPct val="80000"/>
              </a:lnSpc>
              <a:buFont typeface="Wingdings" pitchFamily="2" charset="2"/>
              <a:buNone/>
            </a:pPr>
            <a:endParaRPr lang="en-US" sz="1700" b="1" smtClean="0"/>
          </a:p>
          <a:p>
            <a:pPr eaLnBrk="1" hangingPunct="1">
              <a:lnSpc>
                <a:spcPct val="80000"/>
              </a:lnSpc>
            </a:pPr>
            <a:r>
              <a:rPr lang="en-US" sz="1700" smtClean="0"/>
              <a:t>One fairly new technique is to build a banner with a clear background, no border, option buttons, and text instructions. When done correctly, the banner will appear to be an integral part of the Web site and lose the banner look all together. </a:t>
            </a:r>
          </a:p>
        </p:txBody>
      </p:sp>
      <p:pic>
        <p:nvPicPr>
          <p:cNvPr id="109572" name="Picture 4"/>
          <p:cNvPicPr>
            <a:picLocks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838200" y="3657600"/>
            <a:ext cx="7620000" cy="1023938"/>
          </a:xfrm>
          <a:noFill/>
        </p:spPr>
      </p:pic>
      <p:pic>
        <p:nvPicPr>
          <p:cNvPr id="109573" name="Picture 6"/>
          <p:cNvPicPr>
            <a:picLocks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838200" y="5005388"/>
            <a:ext cx="7620000" cy="1023937"/>
          </a:xfrm>
          <a:noFill/>
        </p:spPr>
      </p:pic>
      <p:sp>
        <p:nvSpPr>
          <p:cNvPr id="109574" name="Rectangle 7"/>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5394329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r>
              <a:rPr lang="en-US" smtClean="0"/>
              <a:t>Pay Per Banner Impressions</a:t>
            </a:r>
          </a:p>
        </p:txBody>
      </p:sp>
      <p:sp>
        <p:nvSpPr>
          <p:cNvPr id="110595" name="Rectangle 3"/>
          <p:cNvSpPr>
            <a:spLocks noGrp="1" noChangeArrowheads="1"/>
          </p:cNvSpPr>
          <p:nvPr>
            <p:ph type="body" idx="1"/>
          </p:nvPr>
        </p:nvSpPr>
        <p:spPr/>
        <p:txBody>
          <a:bodyPr/>
          <a:lstStyle/>
          <a:p>
            <a:pPr eaLnBrk="1" hangingPunct="1">
              <a:lnSpc>
                <a:spcPct val="80000"/>
              </a:lnSpc>
            </a:pPr>
            <a:r>
              <a:rPr lang="en-US" sz="1900" b="1" smtClean="0"/>
              <a:t>Overview</a:t>
            </a:r>
          </a:p>
          <a:p>
            <a:pPr lvl="1" eaLnBrk="1" hangingPunct="1">
              <a:lnSpc>
                <a:spcPct val="80000"/>
              </a:lnSpc>
              <a:buFont typeface="Wingdings" pitchFamily="2" charset="2"/>
              <a:buNone/>
            </a:pPr>
            <a:r>
              <a:rPr lang="en-US" sz="1700" smtClean="0"/>
              <a:t>The </a:t>
            </a:r>
            <a:r>
              <a:rPr lang="en-US" sz="1700" smtClean="0">
                <a:hlinkClick r:id="rId2" action="ppaction://hlinkfile"/>
              </a:rPr>
              <a:t>www.doubleclick.net</a:t>
            </a:r>
            <a:r>
              <a:rPr lang="en-US" sz="1700" smtClean="0"/>
              <a:t> banner network is by far the largest pay per banner network, with fees starting around $15 per thousand impressions. A visit to any major site that displays banners other than their own is likely to feed from www.doubleclick.net. </a:t>
            </a:r>
          </a:p>
          <a:p>
            <a:pPr eaLnBrk="1" hangingPunct="1">
              <a:lnSpc>
                <a:spcPct val="80000"/>
              </a:lnSpc>
            </a:pPr>
            <a:endParaRPr lang="en-US" sz="1900" smtClean="0"/>
          </a:p>
          <a:p>
            <a:pPr eaLnBrk="1" hangingPunct="1">
              <a:lnSpc>
                <a:spcPct val="80000"/>
              </a:lnSpc>
            </a:pPr>
            <a:r>
              <a:rPr lang="en-US" sz="1900" b="1" smtClean="0"/>
              <a:t>Web Site Specific Banners</a:t>
            </a:r>
          </a:p>
          <a:p>
            <a:pPr lvl="1" eaLnBrk="1" hangingPunct="1">
              <a:lnSpc>
                <a:spcPct val="80000"/>
              </a:lnSpc>
              <a:buFont typeface="Wingdings" pitchFamily="2" charset="2"/>
              <a:buNone/>
            </a:pPr>
            <a:r>
              <a:rPr lang="en-US" sz="1700" smtClean="0"/>
              <a:t>The key advantage to purchasing banners on a specific Web site is to ensure a quality demographics match. For example, if you sell sports cards, then placing a banner campaign at a sports cards magazine site, such as </a:t>
            </a:r>
            <a:r>
              <a:rPr lang="en-US" sz="1700" smtClean="0">
                <a:hlinkClick r:id="rId3" action="ppaction://hlinkfile"/>
              </a:rPr>
              <a:t>www.beckett.com</a:t>
            </a:r>
            <a:r>
              <a:rPr lang="en-US" sz="1700" smtClean="0"/>
              <a:t>, ensures your banners are displayed to visitors who are likely interested in sports cards. </a:t>
            </a:r>
          </a:p>
          <a:p>
            <a:pPr eaLnBrk="1" hangingPunct="1">
              <a:lnSpc>
                <a:spcPct val="80000"/>
              </a:lnSpc>
            </a:pPr>
            <a:endParaRPr lang="en-US" sz="1900" smtClean="0"/>
          </a:p>
          <a:p>
            <a:pPr eaLnBrk="1" hangingPunct="1">
              <a:lnSpc>
                <a:spcPct val="80000"/>
              </a:lnSpc>
            </a:pPr>
            <a:r>
              <a:rPr lang="en-US" sz="1900" b="1" smtClean="0"/>
              <a:t>Search Engine Banners</a:t>
            </a:r>
          </a:p>
          <a:p>
            <a:pPr lvl="1" eaLnBrk="1" hangingPunct="1">
              <a:lnSpc>
                <a:spcPct val="80000"/>
              </a:lnSpc>
              <a:buFont typeface="Wingdings" pitchFamily="2" charset="2"/>
              <a:buNone/>
            </a:pPr>
            <a:r>
              <a:rPr lang="en-US" sz="1700" smtClean="0"/>
              <a:t>Another method to qualify your traffic is to purchase banners on a search engine site such as </a:t>
            </a:r>
            <a:r>
              <a:rPr lang="en-US" sz="1700" smtClean="0">
                <a:hlinkClick r:id="rId4" action="ppaction://hlinkfile"/>
              </a:rPr>
              <a:t>Yahoo.com</a:t>
            </a:r>
            <a:r>
              <a:rPr lang="en-US" sz="1700" smtClean="0"/>
              <a:t>, </a:t>
            </a:r>
            <a:r>
              <a:rPr lang="en-US" sz="1700" smtClean="0">
                <a:hlinkClick r:id="rId5" action="ppaction://hlinkfile"/>
              </a:rPr>
              <a:t>Google.com</a:t>
            </a:r>
            <a:r>
              <a:rPr lang="en-US" sz="1700" smtClean="0"/>
              <a:t> , and </a:t>
            </a:r>
            <a:r>
              <a:rPr lang="en-US" sz="1700" smtClean="0">
                <a:hlinkClick r:id="rId6" action="ppaction://hlinkfile"/>
              </a:rPr>
              <a:t>DirectHit.com</a:t>
            </a:r>
            <a:r>
              <a:rPr lang="en-US" sz="1700" smtClean="0"/>
              <a:t>. Google.com for example, places three banner ads to the right of all search results. The pricing is $15 per 1000 impressions. </a:t>
            </a:r>
          </a:p>
          <a:p>
            <a:pPr eaLnBrk="1" hangingPunct="1">
              <a:lnSpc>
                <a:spcPct val="80000"/>
              </a:lnSpc>
            </a:pPr>
            <a:endParaRPr lang="en-US" sz="1900" smtClean="0"/>
          </a:p>
        </p:txBody>
      </p:sp>
      <p:sp>
        <p:nvSpPr>
          <p:cNvPr id="110596"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0406575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r>
              <a:rPr lang="en-US" smtClean="0"/>
              <a:t>Pay Per Banner Impressions</a:t>
            </a:r>
          </a:p>
        </p:txBody>
      </p:sp>
      <p:sp>
        <p:nvSpPr>
          <p:cNvPr id="11161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b="1" smtClean="0"/>
              <a:t>Banner Program Options</a:t>
            </a:r>
          </a:p>
          <a:p>
            <a:pPr eaLnBrk="1" hangingPunct="1">
              <a:lnSpc>
                <a:spcPct val="90000"/>
              </a:lnSpc>
              <a:buFont typeface="Wingdings" pitchFamily="2" charset="2"/>
              <a:buNone/>
            </a:pPr>
            <a:endParaRPr lang="en-US" sz="2100" b="1" smtClean="0"/>
          </a:p>
          <a:p>
            <a:pPr eaLnBrk="1" hangingPunct="1">
              <a:lnSpc>
                <a:spcPct val="90000"/>
              </a:lnSpc>
            </a:pPr>
            <a:r>
              <a:rPr lang="en-US" sz="2100" smtClean="0"/>
              <a:t>If you do decide to purchase a banner campaign, don't forget you may have options. First, consider purchasing click-throughs and not banner impressions as this will yield more quality traffic. If branding is your main focus, then a banner impression campaign may be right for you. </a:t>
            </a:r>
            <a:br>
              <a:rPr lang="en-US" sz="2100" smtClean="0"/>
            </a:br>
            <a:endParaRPr lang="en-US" sz="2100" smtClean="0"/>
          </a:p>
          <a:p>
            <a:pPr eaLnBrk="1" hangingPunct="1">
              <a:lnSpc>
                <a:spcPct val="90000"/>
              </a:lnSpc>
            </a:pPr>
            <a:r>
              <a:rPr lang="en-US" sz="2100" smtClean="0"/>
              <a:t>Next, be sure to target your banners to best fit the demographics of your potential traffic. Last, be sure to check your banner statistics supplied by the banner network regularly to see where your best traffic is coming from. This can help you fine tune your banner ad campaign. </a:t>
            </a:r>
          </a:p>
        </p:txBody>
      </p:sp>
      <p:sp>
        <p:nvSpPr>
          <p:cNvPr id="111620"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960876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dirty="0" smtClean="0"/>
              <a:t>Banner Advertising </a:t>
            </a:r>
          </a:p>
        </p:txBody>
      </p:sp>
      <p:sp>
        <p:nvSpPr>
          <p:cNvPr id="94211" name="Rectangle 3"/>
          <p:cNvSpPr>
            <a:spLocks noGrp="1" noChangeArrowheads="1"/>
          </p:cNvSpPr>
          <p:nvPr>
            <p:ph type="body" idx="1"/>
          </p:nvPr>
        </p:nvSpPr>
        <p:spPr/>
        <p:txBody>
          <a:bodyPr/>
          <a:lstStyle/>
          <a:p>
            <a:pPr eaLnBrk="1" hangingPunct="1"/>
            <a:r>
              <a:rPr lang="en-US" sz="2400" smtClean="0"/>
              <a:t>A </a:t>
            </a:r>
            <a:r>
              <a:rPr lang="en-US" sz="2400" i="1" smtClean="0">
                <a:hlinkClick r:id="rId2" action="ppaction://hlinkfile"/>
              </a:rPr>
              <a:t>banner advertisement</a:t>
            </a:r>
            <a:r>
              <a:rPr lang="en-US" sz="2400" smtClean="0"/>
              <a:t> is an image placed at the top or bottom of a </a:t>
            </a:r>
            <a:r>
              <a:rPr lang="en-US" sz="2400" i="1" smtClean="0">
                <a:hlinkClick r:id="rId2" action="ppaction://hlinkfile"/>
              </a:rPr>
              <a:t>web page</a:t>
            </a:r>
            <a:r>
              <a:rPr lang="en-US" sz="2400" smtClean="0"/>
              <a:t>, to catch the viewer's eye and possibly prompt them to click on it. </a:t>
            </a:r>
          </a:p>
          <a:p>
            <a:pPr eaLnBrk="1" hangingPunct="1"/>
            <a:r>
              <a:rPr lang="en-US" sz="2400" smtClean="0"/>
              <a:t>It can either be static, that is, simply like a billboard displaying the name of a website, or dynamic, encouraging the user to click on the banner image to be transferred to that website. </a:t>
            </a:r>
          </a:p>
          <a:p>
            <a:pPr eaLnBrk="1" hangingPunct="1"/>
            <a:r>
              <a:rPr lang="en-US" sz="2400" smtClean="0"/>
              <a:t>Banner advertising is based on one-to-many advertising rather than one-to-one. It has traditionally been the most common form of promotion on the web. </a:t>
            </a:r>
          </a:p>
          <a:p>
            <a:pPr eaLnBrk="1" hangingPunct="1"/>
            <a:endParaRPr lang="en-US" sz="2400" smtClean="0"/>
          </a:p>
        </p:txBody>
      </p:sp>
      <p:sp>
        <p:nvSpPr>
          <p:cNvPr id="94212"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382070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pPr eaLnBrk="1" hangingPunct="1"/>
            <a:r>
              <a:rPr lang="en-US" smtClean="0"/>
              <a:t>Free Banner Exchanges </a:t>
            </a:r>
          </a:p>
        </p:txBody>
      </p:sp>
      <p:sp>
        <p:nvSpPr>
          <p:cNvPr id="112643" name="Rectangle 3"/>
          <p:cNvSpPr>
            <a:spLocks noGrp="1" noChangeArrowheads="1"/>
          </p:cNvSpPr>
          <p:nvPr>
            <p:ph type="body" idx="1"/>
          </p:nvPr>
        </p:nvSpPr>
        <p:spPr/>
        <p:txBody>
          <a:bodyPr/>
          <a:lstStyle/>
          <a:p>
            <a:pPr eaLnBrk="1" hangingPunct="1">
              <a:lnSpc>
                <a:spcPct val="90000"/>
              </a:lnSpc>
            </a:pPr>
            <a:r>
              <a:rPr lang="en-US" sz="2100" smtClean="0">
                <a:hlinkClick r:id="rId2" action="ppaction://hlinkfile"/>
              </a:rPr>
              <a:t>Free banner exchanges</a:t>
            </a:r>
            <a:r>
              <a:rPr lang="en-US" sz="2100" smtClean="0"/>
              <a:t> agree to display your banners for free in exchange for you displaying other member banners on your Web site. For new companies with little to no advertising budget, banner exchanges are an option to consider. </a:t>
            </a:r>
            <a:br>
              <a:rPr lang="en-US" sz="2100" smtClean="0"/>
            </a:br>
            <a:endParaRPr lang="en-US" sz="2100" smtClean="0"/>
          </a:p>
          <a:p>
            <a:pPr eaLnBrk="1" hangingPunct="1">
              <a:lnSpc>
                <a:spcPct val="90000"/>
              </a:lnSpc>
            </a:pPr>
            <a:r>
              <a:rPr lang="en-US" sz="2100" smtClean="0">
                <a:hlinkClick r:id="rId3" action="ppaction://hlinkfile"/>
              </a:rPr>
              <a:t>www.bcentral.com</a:t>
            </a:r>
            <a:r>
              <a:rPr lang="en-US" sz="2100" smtClean="0"/>
              <a:t> is by far the largest of the banner exchanges, meaning they have the largest Web site participation base. This does not always equate to the best option however, as we will see. </a:t>
            </a:r>
            <a:br>
              <a:rPr lang="en-US" sz="2100" smtClean="0"/>
            </a:br>
            <a:endParaRPr lang="en-US" sz="2100" smtClean="0"/>
          </a:p>
          <a:p>
            <a:pPr eaLnBrk="1" hangingPunct="1">
              <a:lnSpc>
                <a:spcPct val="90000"/>
              </a:lnSpc>
            </a:pPr>
            <a:r>
              <a:rPr lang="en-US" sz="2100" smtClean="0"/>
              <a:t>It is important to note that banner exchange networks also generate revenue by selling banners across their network, but you are NOT required to purchase banners. </a:t>
            </a:r>
          </a:p>
        </p:txBody>
      </p:sp>
      <p:sp>
        <p:nvSpPr>
          <p:cNvPr id="112644"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30662224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r>
              <a:rPr lang="en-US" smtClean="0"/>
              <a:t>Grading Banner Exchanges </a:t>
            </a:r>
          </a:p>
        </p:txBody>
      </p:sp>
      <p:sp>
        <p:nvSpPr>
          <p:cNvPr id="11366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600" b="1" smtClean="0"/>
              <a:t>Not All Banner Networks Are Equal</a:t>
            </a:r>
          </a:p>
          <a:p>
            <a:pPr eaLnBrk="1" hangingPunct="1">
              <a:lnSpc>
                <a:spcPct val="80000"/>
              </a:lnSpc>
            </a:pPr>
            <a:r>
              <a:rPr lang="en-US" sz="2600" smtClean="0"/>
              <a:t>There are literally thousands of banner exchange networks, many of which come and go on a daily basis. </a:t>
            </a:r>
          </a:p>
          <a:p>
            <a:pPr eaLnBrk="1" hangingPunct="1">
              <a:lnSpc>
                <a:spcPct val="80000"/>
              </a:lnSpc>
            </a:pPr>
            <a:endParaRPr lang="en-US" sz="2600" smtClean="0"/>
          </a:p>
          <a:p>
            <a:pPr eaLnBrk="1" hangingPunct="1">
              <a:lnSpc>
                <a:spcPct val="80000"/>
              </a:lnSpc>
              <a:buFont typeface="Wingdings" pitchFamily="2" charset="2"/>
              <a:buNone/>
            </a:pPr>
            <a:r>
              <a:rPr lang="en-US" sz="2600" b="1" smtClean="0"/>
              <a:t>Banner Exchange Ratio</a:t>
            </a:r>
            <a:endParaRPr lang="en-US" sz="2600" smtClean="0"/>
          </a:p>
          <a:p>
            <a:pPr eaLnBrk="1" hangingPunct="1">
              <a:lnSpc>
                <a:spcPct val="80000"/>
              </a:lnSpc>
            </a:pPr>
            <a:r>
              <a:rPr lang="en-US" sz="2600" smtClean="0"/>
              <a:t>The typical banner exchange ratio is 1:2 or 50%, meaning for every two banners you display on your sight, your banner will be displayed once across the banner network. Some banner networks will give you an exchange ratio as high as 1:1 or 100%, but as we will see later, this may be too good to be true. </a:t>
            </a:r>
          </a:p>
        </p:txBody>
      </p:sp>
      <p:sp>
        <p:nvSpPr>
          <p:cNvPr id="113668"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4379421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r>
              <a:rPr lang="en-US" smtClean="0"/>
              <a:t>Using Banner Exchange</a:t>
            </a:r>
          </a:p>
        </p:txBody>
      </p:sp>
      <p:sp>
        <p:nvSpPr>
          <p:cNvPr id="114691" name="Rectangle 3"/>
          <p:cNvSpPr>
            <a:spLocks noGrp="1" noChangeArrowheads="1"/>
          </p:cNvSpPr>
          <p:nvPr>
            <p:ph type="body" idx="1"/>
          </p:nvPr>
        </p:nvSpPr>
        <p:spPr>
          <a:xfrm>
            <a:off x="457200" y="1719263"/>
            <a:ext cx="2971800" cy="4411662"/>
          </a:xfrm>
        </p:spPr>
        <p:txBody>
          <a:bodyPr/>
          <a:lstStyle/>
          <a:p>
            <a:pPr eaLnBrk="1" hangingPunct="1">
              <a:lnSpc>
                <a:spcPct val="80000"/>
              </a:lnSpc>
              <a:buFont typeface="Wingdings" pitchFamily="2" charset="2"/>
              <a:buNone/>
            </a:pPr>
            <a:r>
              <a:rPr lang="en-US" sz="2100" b="1" smtClean="0"/>
              <a:t>Choose a banner exchange</a:t>
            </a:r>
          </a:p>
          <a:p>
            <a:pPr eaLnBrk="1" hangingPunct="1">
              <a:lnSpc>
                <a:spcPct val="80000"/>
              </a:lnSpc>
              <a:buFont typeface="Wingdings" pitchFamily="2" charset="2"/>
              <a:buNone/>
            </a:pPr>
            <a:endParaRPr lang="en-US" sz="2100" b="1" smtClean="0"/>
          </a:p>
          <a:p>
            <a:pPr eaLnBrk="1" hangingPunct="1">
              <a:lnSpc>
                <a:spcPct val="80000"/>
              </a:lnSpc>
            </a:pPr>
            <a:r>
              <a:rPr lang="en-US" sz="2100" smtClean="0"/>
              <a:t>First you must choose the banner exchanges in which you would like to participate. The chart below ranks our top 12 banner exchanges based on how many real visitors we received each week from them, with all other variables the same. </a:t>
            </a:r>
          </a:p>
        </p:txBody>
      </p:sp>
      <p:sp>
        <p:nvSpPr>
          <p:cNvPr id="114692" name="Rectangle 5"/>
          <p:cNvSpPr>
            <a:spLocks noChangeArrowheads="1"/>
          </p:cNvSpPr>
          <p:nvPr/>
        </p:nvSpPr>
        <p:spPr bwMode="auto">
          <a:xfrm>
            <a:off x="0" y="8620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endParaRPr lang="en-US">
              <a:solidFill>
                <a:srgbClr val="000000"/>
              </a:solidFill>
            </a:endParaRPr>
          </a:p>
        </p:txBody>
      </p:sp>
      <p:graphicFrame>
        <p:nvGraphicFramePr>
          <p:cNvPr id="180230" name="Group 6"/>
          <p:cNvGraphicFramePr>
            <a:graphicFrameLocks noGrp="1"/>
          </p:cNvGraphicFramePr>
          <p:nvPr/>
        </p:nvGraphicFramePr>
        <p:xfrm>
          <a:off x="3962400" y="1447800"/>
          <a:ext cx="4908550" cy="4876804"/>
        </p:xfrm>
        <a:graphic>
          <a:graphicData uri="http://schemas.openxmlformats.org/drawingml/2006/table">
            <a:tbl>
              <a:tblPr/>
              <a:tblGrid>
                <a:gridCol w="688975"/>
                <a:gridCol w="3152775"/>
                <a:gridCol w="1066800"/>
              </a:tblGrid>
              <a:tr h="34766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Real Traffic Per Week</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cap="flat">
                      <a:noFill/>
                    </a:lnR>
                    <a:lnT cap="flat">
                      <a:noFill/>
                    </a:lnT>
                    <a:lnB>
                      <a:noFill/>
                    </a:lnB>
                    <a:lnTlToBr>
                      <a:noFill/>
                    </a:lnTlToBr>
                    <a:lnBlToTr>
                      <a:noFill/>
                    </a:lnBlToTr>
                    <a:solidFill>
                      <a:srgbClr val="808080"/>
                    </a:solidFill>
                  </a:tcPr>
                </a:tc>
                <a:tc hMerge="1">
                  <a:txBody>
                    <a:bodyPr/>
                    <a:lstStyle/>
                    <a:p>
                      <a:endParaRPr lang="en-US"/>
                    </a:p>
                  </a:txBody>
                  <a:tcPr/>
                </a:tc>
                <a:tc hMerge="1">
                  <a:txBody>
                    <a:bodyPr/>
                    <a:lstStyle/>
                    <a:p>
                      <a:endParaRPr lang="en-US"/>
                    </a:p>
                  </a:txBody>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Rank</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Link Exchange URL</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RT/Week</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2"/>
                        </a:rPr>
                        <a:t>http://www.hitexchange.net</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4.27</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3"/>
                        </a:rPr>
                        <a:t>http://www.exchangead.com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3.19</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3</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4"/>
                        </a:rPr>
                        <a:t>http://www.sitebrand.com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2.77</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4</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5"/>
                        </a:rPr>
                        <a:t>http://www.bcentral.com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2.31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5</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6"/>
                        </a:rPr>
                        <a:t>http://www.LinkBuddies.com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2.28</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6</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7"/>
                        </a:rPr>
                        <a:t>http://nbe.net-on.net</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2.24</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7</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8"/>
                        </a:rPr>
                        <a:t>http://www.click2net.com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0.95</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8</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9"/>
                        </a:rPr>
                        <a:t>http://www.ms-links.com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0.81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9</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10"/>
                        </a:rPr>
                        <a:t>http://www.free-banners.com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0.63</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10</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11"/>
                        </a:rPr>
                        <a:t>http://www.exchange-it.com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0.56</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92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11</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12"/>
                        </a:rPr>
                        <a:t>http://bannersxchange.com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0.11</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a:noFill/>
                    </a:lnB>
                    <a:lnTlToBr>
                      <a:noFill/>
                    </a:lnTlToBr>
                    <a:lnBlToTr>
                      <a:noFill/>
                    </a:lnBlToTr>
                    <a:noFill/>
                  </a:tcPr>
                </a:tc>
              </a:tr>
              <a:tr h="347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12</a:t>
                      </a:r>
                      <a:endParaRPr kumimoji="0" lang="en-US" sz="1600" b="0" i="0" u="none" strike="noStrike" cap="none" normalizeH="0" baseline="0" smtClean="0">
                        <a:ln>
                          <a:noFill/>
                        </a:ln>
                        <a:solidFill>
                          <a:schemeClr val="tx1"/>
                        </a:solidFill>
                        <a:effectLst/>
                        <a:latin typeface="Arial"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hlinkClick r:id="rId13"/>
                        </a:rPr>
                        <a:t>http://Webmasters.bpath.com</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rPr>
                        <a:t>0.07</a:t>
                      </a:r>
                      <a:endParaRPr kumimoji="0" lang="en-US" sz="1600" b="0" i="0" u="none" strike="noStrike" cap="none" normalizeH="0" baseline="0" smtClean="0">
                        <a:ln>
                          <a:noFill/>
                        </a:ln>
                        <a:solidFill>
                          <a:schemeClr val="tx1"/>
                        </a:solidFill>
                        <a:effectLst/>
                        <a:latin typeface="Arial" charset="0"/>
                      </a:endParaRPr>
                    </a:p>
                  </a:txBody>
                  <a:tcPr anchor="ctr" horzOverflow="overflow">
                    <a:lnL>
                      <a:noFill/>
                    </a:lnL>
                    <a:lnR cap="flat">
                      <a:noFill/>
                    </a:lnR>
                    <a:lnT>
                      <a:noFill/>
                    </a:lnT>
                    <a:lnB cap="flat">
                      <a:noFill/>
                    </a:lnB>
                    <a:lnTlToBr>
                      <a:noFill/>
                    </a:lnTlToBr>
                    <a:lnBlToTr>
                      <a:noFill/>
                    </a:lnBlToTr>
                    <a:noFill/>
                  </a:tcPr>
                </a:tc>
              </a:tr>
            </a:tbl>
          </a:graphicData>
        </a:graphic>
      </p:graphicFrame>
      <p:sp>
        <p:nvSpPr>
          <p:cNvPr id="114734" name="Rectangle 51"/>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367091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eaLnBrk="1" hangingPunct="1"/>
            <a:r>
              <a:rPr lang="en-US" smtClean="0"/>
              <a:t>Using Banner Exchange</a:t>
            </a:r>
          </a:p>
        </p:txBody>
      </p:sp>
      <p:sp>
        <p:nvSpPr>
          <p:cNvPr id="115715"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100" b="1" smtClean="0"/>
              <a:t>Starting a banner exchange campaign</a:t>
            </a:r>
          </a:p>
          <a:p>
            <a:pPr eaLnBrk="1" hangingPunct="1">
              <a:lnSpc>
                <a:spcPct val="80000"/>
              </a:lnSpc>
              <a:buFont typeface="Wingdings" pitchFamily="2" charset="2"/>
              <a:buNone/>
            </a:pPr>
            <a:endParaRPr lang="en-US" sz="2100" smtClean="0"/>
          </a:p>
          <a:p>
            <a:pPr eaLnBrk="1" hangingPunct="1">
              <a:lnSpc>
                <a:spcPct val="80000"/>
              </a:lnSpc>
            </a:pPr>
            <a:r>
              <a:rPr lang="en-US" sz="2100" smtClean="0"/>
              <a:t>The steps to starting a banner campaign are simple. Use the steps below as a guide for any of the banner exchanges.</a:t>
            </a:r>
            <a:br>
              <a:rPr lang="en-US" sz="2100" smtClean="0"/>
            </a:br>
            <a:r>
              <a:rPr lang="en-US" sz="2100" smtClean="0"/>
              <a:t/>
            </a:r>
            <a:br>
              <a:rPr lang="en-US" sz="2100" smtClean="0"/>
            </a:br>
            <a:endParaRPr lang="en-US" sz="2100" smtClean="0"/>
          </a:p>
          <a:p>
            <a:pPr lvl="1" eaLnBrk="1" hangingPunct="1">
              <a:lnSpc>
                <a:spcPct val="80000"/>
              </a:lnSpc>
              <a:buFont typeface="Wingdings" pitchFamily="2" charset="2"/>
              <a:buNone/>
            </a:pPr>
            <a:r>
              <a:rPr lang="en-US" sz="2000" smtClean="0"/>
              <a:t>1) Create a 486x80 banner. </a:t>
            </a:r>
          </a:p>
          <a:p>
            <a:pPr lvl="1" eaLnBrk="1" hangingPunct="1">
              <a:lnSpc>
                <a:spcPct val="80000"/>
              </a:lnSpc>
              <a:buFont typeface="Wingdings" pitchFamily="2" charset="2"/>
              <a:buNone/>
            </a:pPr>
            <a:r>
              <a:rPr lang="en-US" sz="2000" smtClean="0"/>
              <a:t>2) Choose a banner network. </a:t>
            </a:r>
          </a:p>
          <a:p>
            <a:pPr lvl="1" eaLnBrk="1" hangingPunct="1">
              <a:lnSpc>
                <a:spcPct val="80000"/>
              </a:lnSpc>
              <a:buFont typeface="Wingdings" pitchFamily="2" charset="2"/>
              <a:buNone/>
            </a:pPr>
            <a:r>
              <a:rPr lang="en-US" sz="2000" smtClean="0"/>
              <a:t>3) Enter your Web site information. </a:t>
            </a:r>
          </a:p>
          <a:p>
            <a:pPr lvl="1" eaLnBrk="1" hangingPunct="1">
              <a:lnSpc>
                <a:spcPct val="80000"/>
              </a:lnSpc>
              <a:buFont typeface="Wingdings" pitchFamily="2" charset="2"/>
              <a:buNone/>
            </a:pPr>
            <a:r>
              <a:rPr lang="en-US" sz="2000" smtClean="0"/>
              <a:t>4) Upload your banner as per their instructions. </a:t>
            </a:r>
          </a:p>
          <a:p>
            <a:pPr lvl="1" eaLnBrk="1" hangingPunct="1">
              <a:lnSpc>
                <a:spcPct val="80000"/>
              </a:lnSpc>
              <a:buFont typeface="Wingdings" pitchFamily="2" charset="2"/>
              <a:buNone/>
            </a:pPr>
            <a:r>
              <a:rPr lang="en-US" sz="2000" smtClean="0"/>
              <a:t>5) Grab HTML code from their site to add banners to yours. </a:t>
            </a:r>
          </a:p>
          <a:p>
            <a:pPr lvl="1" eaLnBrk="1" hangingPunct="1">
              <a:lnSpc>
                <a:spcPct val="80000"/>
              </a:lnSpc>
              <a:buFont typeface="Wingdings" pitchFamily="2" charset="2"/>
              <a:buNone/>
            </a:pPr>
            <a:r>
              <a:rPr lang="en-US" sz="2000" smtClean="0"/>
              <a:t>6) Add the HTML code to the top of a page on your site. </a:t>
            </a:r>
          </a:p>
          <a:p>
            <a:pPr lvl="1" eaLnBrk="1" hangingPunct="1">
              <a:lnSpc>
                <a:spcPct val="80000"/>
              </a:lnSpc>
              <a:buFont typeface="Wingdings" pitchFamily="2" charset="2"/>
              <a:buNone/>
            </a:pPr>
            <a:r>
              <a:rPr lang="en-US" sz="2000" smtClean="0"/>
              <a:t>7) Wait for banner approval. </a:t>
            </a:r>
          </a:p>
          <a:p>
            <a:pPr lvl="1" eaLnBrk="1" hangingPunct="1">
              <a:lnSpc>
                <a:spcPct val="80000"/>
              </a:lnSpc>
              <a:buFont typeface="Wingdings" pitchFamily="2" charset="2"/>
              <a:buNone/>
            </a:pPr>
            <a:r>
              <a:rPr lang="en-US" sz="2000" smtClean="0"/>
              <a:t>8) You will be emailed when you are approved.</a:t>
            </a:r>
          </a:p>
          <a:p>
            <a:pPr eaLnBrk="1" hangingPunct="1">
              <a:lnSpc>
                <a:spcPct val="80000"/>
              </a:lnSpc>
            </a:pPr>
            <a:endParaRPr lang="en-US" sz="2100" smtClean="0"/>
          </a:p>
        </p:txBody>
      </p:sp>
      <p:sp>
        <p:nvSpPr>
          <p:cNvPr id="115716"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4987122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en-US" smtClean="0"/>
              <a:t>Using Banner Exchange</a:t>
            </a:r>
          </a:p>
        </p:txBody>
      </p:sp>
      <p:sp>
        <p:nvSpPr>
          <p:cNvPr id="1167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100" b="1" smtClean="0"/>
              <a:t>Test Banners</a:t>
            </a:r>
          </a:p>
          <a:p>
            <a:pPr eaLnBrk="1" hangingPunct="1">
              <a:lnSpc>
                <a:spcPct val="90000"/>
              </a:lnSpc>
              <a:buFont typeface="Wingdings" pitchFamily="2" charset="2"/>
              <a:buNone/>
            </a:pPr>
            <a:endParaRPr lang="en-US" sz="2100" b="1" smtClean="0"/>
          </a:p>
          <a:p>
            <a:pPr eaLnBrk="1" hangingPunct="1">
              <a:lnSpc>
                <a:spcPct val="90000"/>
              </a:lnSpc>
            </a:pPr>
            <a:r>
              <a:rPr lang="en-US" sz="2100" smtClean="0"/>
              <a:t>Test your banners to see which are the most effective. This is done by running multiple banners on the same banner campaign and watch how they fare against each other. You do not need separate accounts for each banner as most banner networks will allow you to rotate multiple banners at once. </a:t>
            </a:r>
            <a:br>
              <a:rPr lang="en-US" sz="2100" smtClean="0"/>
            </a:br>
            <a:endParaRPr lang="en-US" sz="2100" smtClean="0"/>
          </a:p>
          <a:p>
            <a:pPr eaLnBrk="1" hangingPunct="1">
              <a:lnSpc>
                <a:spcPct val="90000"/>
              </a:lnSpc>
            </a:pPr>
            <a:r>
              <a:rPr lang="en-US" sz="2100" smtClean="0"/>
              <a:t>You must allow banners to be displayed a minimum of 1000 times on the banner network for an effective gauge of how well they are performing. The example below was one of our banner tests. </a:t>
            </a:r>
          </a:p>
        </p:txBody>
      </p:sp>
      <p:sp>
        <p:nvSpPr>
          <p:cNvPr id="116740"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6893997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eaLnBrk="1" hangingPunct="1"/>
            <a:r>
              <a:rPr lang="en-US" smtClean="0"/>
              <a:t>Free Banner Drawbacks </a:t>
            </a:r>
          </a:p>
        </p:txBody>
      </p:sp>
      <p:sp>
        <p:nvSpPr>
          <p:cNvPr id="117763"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700" b="1" smtClean="0"/>
              <a:t>Losing Visitors to Other Sites</a:t>
            </a:r>
          </a:p>
          <a:p>
            <a:pPr eaLnBrk="1" hangingPunct="1">
              <a:lnSpc>
                <a:spcPct val="80000"/>
              </a:lnSpc>
              <a:buFont typeface="Wingdings" pitchFamily="2" charset="2"/>
              <a:buNone/>
            </a:pPr>
            <a:endParaRPr lang="en-US" sz="1700" b="1" smtClean="0"/>
          </a:p>
          <a:p>
            <a:pPr eaLnBrk="1" hangingPunct="1">
              <a:lnSpc>
                <a:spcPct val="80000"/>
              </a:lnSpc>
            </a:pPr>
            <a:r>
              <a:rPr lang="en-US" sz="1700" smtClean="0"/>
              <a:t>When using free banner exchanges, you potentially lose traffic to the banners displayed on your site. This damage should be minimal if your site truly has something great to offer the visitor. People are typically compelled to leave only when they are not satisfied where they are. </a:t>
            </a:r>
          </a:p>
          <a:p>
            <a:pPr eaLnBrk="1" hangingPunct="1">
              <a:lnSpc>
                <a:spcPct val="80000"/>
              </a:lnSpc>
            </a:pPr>
            <a:endParaRPr lang="en-US" sz="1700" smtClean="0"/>
          </a:p>
          <a:p>
            <a:pPr eaLnBrk="1" hangingPunct="1">
              <a:lnSpc>
                <a:spcPct val="80000"/>
              </a:lnSpc>
              <a:buFont typeface="Wingdings" pitchFamily="2" charset="2"/>
              <a:buNone/>
            </a:pPr>
            <a:r>
              <a:rPr lang="en-US" sz="1700" b="1" smtClean="0"/>
              <a:t>Ugly Banners On Your Site</a:t>
            </a:r>
          </a:p>
          <a:p>
            <a:pPr eaLnBrk="1" hangingPunct="1">
              <a:lnSpc>
                <a:spcPct val="80000"/>
              </a:lnSpc>
              <a:buFont typeface="Wingdings" pitchFamily="2" charset="2"/>
              <a:buNone/>
            </a:pPr>
            <a:endParaRPr lang="en-US" sz="1700" b="1" smtClean="0"/>
          </a:p>
          <a:p>
            <a:pPr eaLnBrk="1" hangingPunct="1">
              <a:lnSpc>
                <a:spcPct val="80000"/>
              </a:lnSpc>
            </a:pPr>
            <a:r>
              <a:rPr lang="en-US" sz="1700" smtClean="0"/>
              <a:t>In most banner networks, you have little control over the quality of the banners displayed on your site. Fortunately, all of the top 12 banner networks we recommend review all banners before they are displayed. </a:t>
            </a:r>
          </a:p>
          <a:p>
            <a:pPr eaLnBrk="1" hangingPunct="1">
              <a:lnSpc>
                <a:spcPct val="80000"/>
              </a:lnSpc>
            </a:pPr>
            <a:endParaRPr lang="en-US" sz="1700" smtClean="0"/>
          </a:p>
          <a:p>
            <a:pPr eaLnBrk="1" hangingPunct="1">
              <a:lnSpc>
                <a:spcPct val="80000"/>
              </a:lnSpc>
              <a:buFont typeface="Wingdings" pitchFamily="2" charset="2"/>
              <a:buNone/>
            </a:pPr>
            <a:r>
              <a:rPr lang="en-US" sz="1700" b="1" smtClean="0"/>
              <a:t>Inappropriate Banners Displayed</a:t>
            </a:r>
          </a:p>
          <a:p>
            <a:pPr eaLnBrk="1" hangingPunct="1">
              <a:lnSpc>
                <a:spcPct val="80000"/>
              </a:lnSpc>
              <a:buFont typeface="Wingdings" pitchFamily="2" charset="2"/>
              <a:buNone/>
            </a:pPr>
            <a:endParaRPr lang="en-US" sz="1700" b="1" smtClean="0"/>
          </a:p>
          <a:p>
            <a:pPr eaLnBrk="1" hangingPunct="1">
              <a:lnSpc>
                <a:spcPct val="80000"/>
              </a:lnSpc>
            </a:pPr>
            <a:r>
              <a:rPr lang="en-US" sz="1700" smtClean="0"/>
              <a:t>In this case the damage from inappropriate banners can be minimized. In some banner networks, adult-oriented banners are allowed. None of the 12 we reviewed for this course promote adult-oriented Web sites. </a:t>
            </a:r>
          </a:p>
        </p:txBody>
      </p:sp>
      <p:sp>
        <p:nvSpPr>
          <p:cNvPr id="117764"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8804887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eaLnBrk="1" hangingPunct="1"/>
            <a:r>
              <a:rPr lang="en-US" smtClean="0"/>
              <a:t>Free Banner Drawbacks</a:t>
            </a:r>
          </a:p>
        </p:txBody>
      </p:sp>
      <p:sp>
        <p:nvSpPr>
          <p:cNvPr id="118787"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1900" b="1" smtClean="0"/>
              <a:t>Wasted Banner Exposures</a:t>
            </a:r>
          </a:p>
          <a:p>
            <a:pPr eaLnBrk="1" hangingPunct="1">
              <a:lnSpc>
                <a:spcPct val="80000"/>
              </a:lnSpc>
            </a:pPr>
            <a:endParaRPr lang="en-US" sz="1900" b="1" smtClean="0"/>
          </a:p>
          <a:p>
            <a:pPr eaLnBrk="1" hangingPunct="1">
              <a:lnSpc>
                <a:spcPct val="80000"/>
              </a:lnSpc>
            </a:pPr>
            <a:r>
              <a:rPr lang="en-US" sz="1900" smtClean="0"/>
              <a:t>Fake Banner Exposures - Faking the banner systems to think you are displaying banners. You will be caught!</a:t>
            </a:r>
          </a:p>
          <a:p>
            <a:pPr eaLnBrk="1" hangingPunct="1">
              <a:lnSpc>
                <a:spcPct val="80000"/>
              </a:lnSpc>
            </a:pPr>
            <a:endParaRPr lang="en-US" sz="1900" smtClean="0"/>
          </a:p>
          <a:p>
            <a:pPr eaLnBrk="1" hangingPunct="1">
              <a:lnSpc>
                <a:spcPct val="80000"/>
              </a:lnSpc>
            </a:pPr>
            <a:r>
              <a:rPr lang="en-US" sz="1900" smtClean="0"/>
              <a:t>Hidden Banner Displays - Hiding the banner you are supposed to display in a hidden frame. You will be caught!</a:t>
            </a:r>
          </a:p>
          <a:p>
            <a:pPr eaLnBrk="1" hangingPunct="1">
              <a:lnSpc>
                <a:spcPct val="80000"/>
              </a:lnSpc>
            </a:pPr>
            <a:endParaRPr lang="en-US" sz="1900" smtClean="0"/>
          </a:p>
          <a:p>
            <a:pPr eaLnBrk="1" hangingPunct="1">
              <a:lnSpc>
                <a:spcPct val="80000"/>
              </a:lnSpc>
            </a:pPr>
            <a:r>
              <a:rPr lang="en-US" sz="1900" smtClean="0"/>
              <a:t>Contest Sites - Requiring visitors to click hundreds of times on a site to receive a free prize.</a:t>
            </a:r>
          </a:p>
          <a:p>
            <a:pPr eaLnBrk="1" hangingPunct="1">
              <a:lnSpc>
                <a:spcPct val="80000"/>
              </a:lnSpc>
            </a:pPr>
            <a:endParaRPr lang="en-US" sz="1900" smtClean="0"/>
          </a:p>
          <a:p>
            <a:pPr eaLnBrk="1" hangingPunct="1">
              <a:lnSpc>
                <a:spcPct val="80000"/>
              </a:lnSpc>
            </a:pPr>
            <a:r>
              <a:rPr lang="en-US" sz="1900" smtClean="0"/>
              <a:t>Free Gambling Sites - Allowing visitors to gamble free for small prizes where each page has a new banner.</a:t>
            </a:r>
          </a:p>
          <a:p>
            <a:pPr eaLnBrk="1" hangingPunct="1">
              <a:lnSpc>
                <a:spcPct val="80000"/>
              </a:lnSpc>
            </a:pPr>
            <a:endParaRPr lang="en-US" sz="1900" smtClean="0"/>
          </a:p>
          <a:p>
            <a:pPr eaLnBrk="1" hangingPunct="1">
              <a:lnSpc>
                <a:spcPct val="80000"/>
              </a:lnSpc>
            </a:pPr>
            <a:r>
              <a:rPr lang="en-US" sz="1900" smtClean="0"/>
              <a:t>Free Game Sites - Free online games that refresh banners at the top while you play.</a:t>
            </a:r>
          </a:p>
        </p:txBody>
      </p:sp>
      <p:sp>
        <p:nvSpPr>
          <p:cNvPr id="118788"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8712401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eaLnBrk="1" hangingPunct="1"/>
            <a:r>
              <a:rPr lang="en-US" smtClean="0"/>
              <a:t>Paid vs. Free Banners </a:t>
            </a:r>
          </a:p>
        </p:txBody>
      </p:sp>
      <p:sp>
        <p:nvSpPr>
          <p:cNvPr id="119811" name="Rectangle 3"/>
          <p:cNvSpPr>
            <a:spLocks noGrp="1" noChangeArrowheads="1"/>
          </p:cNvSpPr>
          <p:nvPr>
            <p:ph type="body" idx="1"/>
          </p:nvPr>
        </p:nvSpPr>
        <p:spPr/>
        <p:txBody>
          <a:bodyPr/>
          <a:lstStyle/>
          <a:p>
            <a:pPr eaLnBrk="1" hangingPunct="1"/>
            <a:r>
              <a:rPr lang="en-US" sz="2600" smtClean="0"/>
              <a:t>Paid banners are preferred if your advertising budget can afford it. The truth is, free banners come at a price. You are given free banner impressions by the network in exchange for cluttering your site with banners that may lead to traffic leaving. </a:t>
            </a:r>
            <a:br>
              <a:rPr lang="en-US" sz="2600" smtClean="0"/>
            </a:br>
            <a:endParaRPr lang="en-US" sz="2600" smtClean="0"/>
          </a:p>
          <a:p>
            <a:pPr eaLnBrk="1" hangingPunct="1"/>
            <a:r>
              <a:rPr lang="en-US" sz="2600" smtClean="0"/>
              <a:t>On the flip side, if you have a minimal advertising budget, then the free banner exchange may be the best solution for you in the early stages. </a:t>
            </a:r>
          </a:p>
        </p:txBody>
      </p:sp>
      <p:sp>
        <p:nvSpPr>
          <p:cNvPr id="119812"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950543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r>
              <a:rPr lang="en-US" smtClean="0"/>
              <a:t>Reciprocal links </a:t>
            </a:r>
          </a:p>
        </p:txBody>
      </p:sp>
      <p:sp>
        <p:nvSpPr>
          <p:cNvPr id="120835" name="Rectangle 3"/>
          <p:cNvSpPr>
            <a:spLocks noGrp="1" noChangeArrowheads="1"/>
          </p:cNvSpPr>
          <p:nvPr>
            <p:ph type="body" idx="1"/>
          </p:nvPr>
        </p:nvSpPr>
        <p:spPr/>
        <p:txBody>
          <a:bodyPr/>
          <a:lstStyle/>
          <a:p>
            <a:pPr eaLnBrk="1" hangingPunct="1"/>
            <a:r>
              <a:rPr lang="en-US" sz="2600" i="1" smtClean="0">
                <a:hlinkClick r:id="rId2" action="ppaction://hlinkfile"/>
              </a:rPr>
              <a:t>Reciprocal links</a:t>
            </a:r>
            <a:r>
              <a:rPr lang="en-US" sz="2600" smtClean="0"/>
              <a:t> are very similar to </a:t>
            </a:r>
            <a:r>
              <a:rPr lang="en-US" sz="2600" i="1" smtClean="0">
                <a:hlinkClick r:id="rId2" action="ppaction://hlinkfile"/>
              </a:rPr>
              <a:t>banner exchanges</a:t>
            </a:r>
            <a:r>
              <a:rPr lang="en-US" sz="2600" smtClean="0"/>
              <a:t> except there is a simple agreement between two </a:t>
            </a:r>
            <a:r>
              <a:rPr lang="en-US" sz="2600" i="1" smtClean="0">
                <a:hlinkClick r:id="rId2" action="ppaction://hlinkfile"/>
              </a:rPr>
              <a:t>web sites</a:t>
            </a:r>
            <a:r>
              <a:rPr lang="en-US" sz="2600" smtClean="0"/>
              <a:t> rather than an organised exchange.</a:t>
            </a:r>
          </a:p>
          <a:p>
            <a:pPr eaLnBrk="1" hangingPunct="1"/>
            <a:endParaRPr lang="en-US" sz="2600" smtClean="0"/>
          </a:p>
          <a:p>
            <a:pPr eaLnBrk="1" hangingPunct="1"/>
            <a:r>
              <a:rPr lang="en-US" sz="2600" smtClean="0"/>
              <a:t>Your business places a linked </a:t>
            </a:r>
            <a:r>
              <a:rPr lang="en-US" sz="2600" i="1" smtClean="0">
                <a:hlinkClick r:id="rId2" action="ppaction://hlinkfile"/>
              </a:rPr>
              <a:t>banner</a:t>
            </a:r>
            <a:r>
              <a:rPr lang="en-US" sz="2600" smtClean="0"/>
              <a:t> on an associated web site and they put their banner on your </a:t>
            </a:r>
            <a:r>
              <a:rPr lang="en-US" sz="2600" i="1" smtClean="0">
                <a:hlinkClick r:id="rId2" action="ppaction://hlinkfile"/>
              </a:rPr>
              <a:t>web site</a:t>
            </a:r>
            <a:r>
              <a:rPr lang="en-US" sz="2600" smtClean="0"/>
              <a:t>. It is common that the two web sites will sell associated products or have some sort of common theme however this is not necessary.</a:t>
            </a:r>
          </a:p>
        </p:txBody>
      </p:sp>
      <p:sp>
        <p:nvSpPr>
          <p:cNvPr id="120836"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2115094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r>
              <a:rPr lang="en-US" smtClean="0"/>
              <a:t>Reciprocal links </a:t>
            </a:r>
          </a:p>
        </p:txBody>
      </p:sp>
      <p:pic>
        <p:nvPicPr>
          <p:cNvPr id="121859" name="Picture 3" descr="exchange exampl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609600" y="1892300"/>
            <a:ext cx="8001000" cy="4622800"/>
          </a:xfrm>
          <a:noFill/>
        </p:spPr>
      </p:pic>
      <p:sp>
        <p:nvSpPr>
          <p:cNvPr id="121860"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154087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eaLnBrk="1" hangingPunct="1"/>
            <a:r>
              <a:rPr lang="en-US" smtClean="0"/>
              <a:t>Banner Advertising </a:t>
            </a:r>
          </a:p>
        </p:txBody>
      </p:sp>
      <p:pic>
        <p:nvPicPr>
          <p:cNvPr id="95235" name="Picture 3" descr="online wa"/>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447800"/>
            <a:ext cx="6248400" cy="5043488"/>
          </a:xfrm>
          <a:noFill/>
        </p:spPr>
      </p:pic>
      <p:sp>
        <p:nvSpPr>
          <p:cNvPr id="95236"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7217209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r>
              <a:rPr lang="en-US" smtClean="0"/>
              <a:t>Banner/Link Exchanges </a:t>
            </a:r>
          </a:p>
        </p:txBody>
      </p:sp>
      <p:sp>
        <p:nvSpPr>
          <p:cNvPr id="96259" name="Rectangle 3"/>
          <p:cNvSpPr>
            <a:spLocks noGrp="1" noChangeArrowheads="1"/>
          </p:cNvSpPr>
          <p:nvPr>
            <p:ph type="body" idx="1"/>
          </p:nvPr>
        </p:nvSpPr>
        <p:spPr/>
        <p:txBody>
          <a:bodyPr/>
          <a:lstStyle/>
          <a:p>
            <a:pPr eaLnBrk="1" hangingPunct="1">
              <a:lnSpc>
                <a:spcPct val="80000"/>
              </a:lnSpc>
            </a:pPr>
            <a:r>
              <a:rPr lang="en-US" sz="2600" smtClean="0"/>
              <a:t>A </a:t>
            </a:r>
            <a:r>
              <a:rPr lang="en-US" sz="2600" i="1" smtClean="0">
                <a:hlinkClick r:id="rId2" action="ppaction://hlinkfile"/>
              </a:rPr>
              <a:t>banner exchange</a:t>
            </a:r>
            <a:r>
              <a:rPr lang="en-US" sz="2600" smtClean="0"/>
              <a:t> (link exchange) is a cooperative advertising program where participating businesses work together to promote each other's products/services and websites on an exchange rather than paid basis.</a:t>
            </a:r>
          </a:p>
          <a:p>
            <a:pPr eaLnBrk="1" hangingPunct="1">
              <a:lnSpc>
                <a:spcPct val="80000"/>
              </a:lnSpc>
            </a:pPr>
            <a:endParaRPr lang="en-US" sz="2600" i="1" smtClean="0">
              <a:hlinkClick r:id="rId2" action="ppaction://hlinkfile"/>
            </a:endParaRPr>
          </a:p>
          <a:p>
            <a:pPr eaLnBrk="1" hangingPunct="1">
              <a:lnSpc>
                <a:spcPct val="80000"/>
              </a:lnSpc>
            </a:pPr>
            <a:r>
              <a:rPr lang="en-US" sz="2600" i="1" smtClean="0">
                <a:hlinkClick r:id="rId2" action="ppaction://hlinkfile"/>
              </a:rPr>
              <a:t>Banner exchanges</a:t>
            </a:r>
            <a:r>
              <a:rPr lang="en-US" sz="2600" smtClean="0"/>
              <a:t> have management systems that track when and where banners are displayed throughout the network. Every time you display the banner of another member, you receive a credit. Based on these credits, the management system ensures that your banner is displayed at other sites in the banner exchange network.</a:t>
            </a:r>
          </a:p>
        </p:txBody>
      </p:sp>
      <p:sp>
        <p:nvSpPr>
          <p:cNvPr id="96260"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9533182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r>
              <a:rPr lang="en-US" smtClean="0"/>
              <a:t>Banner/Link Exchanges </a:t>
            </a:r>
          </a:p>
        </p:txBody>
      </p:sp>
      <p:pic>
        <p:nvPicPr>
          <p:cNvPr id="97283" name="Picture 3" descr="example, banner exchang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95400" y="1447800"/>
            <a:ext cx="5715000" cy="5132388"/>
          </a:xfrm>
          <a:noFill/>
        </p:spPr>
      </p:pic>
      <p:sp>
        <p:nvSpPr>
          <p:cNvPr id="97284"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2825705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r>
              <a:rPr lang="en-US" smtClean="0"/>
              <a:t>Banner/Link Exchanges </a:t>
            </a:r>
          </a:p>
        </p:txBody>
      </p:sp>
      <p:pic>
        <p:nvPicPr>
          <p:cNvPr id="98307" name="Picture 3" descr="exhouse"/>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19200" y="1412875"/>
            <a:ext cx="6019800" cy="5132388"/>
          </a:xfrm>
          <a:noFill/>
        </p:spPr>
      </p:pic>
      <p:sp>
        <p:nvSpPr>
          <p:cNvPr id="98308"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37142679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smtClean="0"/>
              <a:t>Banner/Link Exchanges </a:t>
            </a:r>
          </a:p>
        </p:txBody>
      </p:sp>
      <p:pic>
        <p:nvPicPr>
          <p:cNvPr id="99331" name="Picture 3" descr="example, banner exchange2"/>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400" y="1676400"/>
            <a:ext cx="6934200" cy="5018088"/>
          </a:xfrm>
          <a:noFill/>
        </p:spPr>
      </p:pic>
      <p:sp>
        <p:nvSpPr>
          <p:cNvPr id="99332" name="Rectangle 4"/>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3891161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914400"/>
            <a:ext cx="7543800" cy="1295400"/>
          </a:xfrm>
        </p:spPr>
        <p:txBody>
          <a:bodyPr/>
          <a:lstStyle/>
          <a:p>
            <a:pPr eaLnBrk="1" hangingPunct="1"/>
            <a:r>
              <a:rPr lang="en-US" sz="3100" smtClean="0"/>
              <a:t>Banner Branding vs. Click-Throughs</a:t>
            </a:r>
            <a:br>
              <a:rPr lang="en-US" sz="3100" smtClean="0"/>
            </a:br>
            <a:r>
              <a:rPr lang="en-US" sz="3100" smtClean="0"/>
              <a:t>(impression vs click) </a:t>
            </a:r>
          </a:p>
        </p:txBody>
      </p:sp>
      <p:sp>
        <p:nvSpPr>
          <p:cNvPr id="100355" name="Rectangle 3"/>
          <p:cNvSpPr>
            <a:spLocks noGrp="1" noChangeArrowheads="1"/>
          </p:cNvSpPr>
          <p:nvPr>
            <p:ph type="body" idx="1"/>
          </p:nvPr>
        </p:nvSpPr>
        <p:spPr>
          <a:xfrm>
            <a:off x="457200" y="2514600"/>
            <a:ext cx="8229600" cy="3616325"/>
          </a:xfrm>
        </p:spPr>
        <p:txBody>
          <a:bodyPr/>
          <a:lstStyle/>
          <a:p>
            <a:pPr eaLnBrk="1" hangingPunct="1">
              <a:lnSpc>
                <a:spcPct val="90000"/>
              </a:lnSpc>
            </a:pPr>
            <a:r>
              <a:rPr lang="en-US" smtClean="0"/>
              <a:t>There are two goals of a banner campaign, branding and click-throughs. </a:t>
            </a:r>
          </a:p>
          <a:p>
            <a:pPr eaLnBrk="1" hangingPunct="1">
              <a:lnSpc>
                <a:spcPct val="90000"/>
              </a:lnSpc>
            </a:pPr>
            <a:r>
              <a:rPr lang="en-US" smtClean="0"/>
              <a:t>A branding campaign is more concerned with how many people see the brand name and not as much with how often it is clicked. </a:t>
            </a:r>
          </a:p>
          <a:p>
            <a:pPr eaLnBrk="1" hangingPunct="1">
              <a:lnSpc>
                <a:spcPct val="90000"/>
              </a:lnSpc>
            </a:pPr>
            <a:r>
              <a:rPr lang="en-US" smtClean="0"/>
              <a:t>Coke, for example, just wants to bring their name to mind, visiting their Web site, is secondary. </a:t>
            </a:r>
          </a:p>
        </p:txBody>
      </p:sp>
      <p:sp>
        <p:nvSpPr>
          <p:cNvPr id="100356" name="Rectangle 4"/>
          <p:cNvSpPr>
            <a:spLocks noChangeArrowheads="1"/>
          </p:cNvSpPr>
          <p:nvPr/>
        </p:nvSpPr>
        <p:spPr bwMode="auto">
          <a:xfrm>
            <a:off x="0" y="0"/>
            <a:ext cx="10604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en-US" sz="2000" b="1">
                <a:solidFill>
                  <a:srgbClr val="330066"/>
                </a:solidFill>
              </a:rPr>
              <a:t>Banner</a:t>
            </a:r>
          </a:p>
        </p:txBody>
      </p:sp>
      <p:sp>
        <p:nvSpPr>
          <p:cNvPr id="100357"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336688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smtClean="0"/>
              <a:t>Banner Terminology </a:t>
            </a:r>
          </a:p>
        </p:txBody>
      </p:sp>
      <p:sp>
        <p:nvSpPr>
          <p:cNvPr id="101379" name="Rectangle 3"/>
          <p:cNvSpPr>
            <a:spLocks noGrp="1" noChangeArrowheads="1"/>
          </p:cNvSpPr>
          <p:nvPr>
            <p:ph type="body" idx="1"/>
          </p:nvPr>
        </p:nvSpPr>
        <p:spPr/>
        <p:txBody>
          <a:bodyPr/>
          <a:lstStyle/>
          <a:p>
            <a:pPr eaLnBrk="1" hangingPunct="1">
              <a:lnSpc>
                <a:spcPct val="80000"/>
              </a:lnSpc>
            </a:pPr>
            <a:r>
              <a:rPr lang="en-US" sz="1700" smtClean="0"/>
              <a:t>Banner Impression - You display a banner on your Web site one time.</a:t>
            </a:r>
          </a:p>
          <a:p>
            <a:pPr eaLnBrk="1" hangingPunct="1">
              <a:lnSpc>
                <a:spcPct val="80000"/>
              </a:lnSpc>
            </a:pPr>
            <a:endParaRPr lang="en-US" sz="1700" smtClean="0"/>
          </a:p>
          <a:p>
            <a:pPr eaLnBrk="1" hangingPunct="1">
              <a:lnSpc>
                <a:spcPct val="80000"/>
              </a:lnSpc>
            </a:pPr>
            <a:r>
              <a:rPr lang="en-US" sz="1700" smtClean="0"/>
              <a:t>Banner Exposure - A banner company displays your banner one time.</a:t>
            </a:r>
          </a:p>
          <a:p>
            <a:pPr eaLnBrk="1" hangingPunct="1">
              <a:lnSpc>
                <a:spcPct val="80000"/>
              </a:lnSpc>
            </a:pPr>
            <a:endParaRPr lang="en-US" sz="1700" smtClean="0"/>
          </a:p>
          <a:p>
            <a:pPr eaLnBrk="1" hangingPunct="1">
              <a:lnSpc>
                <a:spcPct val="80000"/>
              </a:lnSpc>
            </a:pPr>
            <a:r>
              <a:rPr lang="en-US" sz="1700" smtClean="0"/>
              <a:t>Exchange Ratio - How many impressions you must display to receive an exposure.</a:t>
            </a:r>
          </a:p>
          <a:p>
            <a:pPr eaLnBrk="1" hangingPunct="1">
              <a:lnSpc>
                <a:spcPct val="80000"/>
              </a:lnSpc>
            </a:pPr>
            <a:endParaRPr lang="en-US" sz="1700" smtClean="0"/>
          </a:p>
          <a:p>
            <a:pPr eaLnBrk="1" hangingPunct="1">
              <a:lnSpc>
                <a:spcPct val="80000"/>
              </a:lnSpc>
            </a:pPr>
            <a:r>
              <a:rPr lang="en-US" sz="1700" smtClean="0"/>
              <a:t>Click-Through Ratio (CTR) - the percentage of clicks on a banner relative to the total number of banner displays.</a:t>
            </a:r>
          </a:p>
          <a:p>
            <a:pPr eaLnBrk="1" hangingPunct="1">
              <a:lnSpc>
                <a:spcPct val="80000"/>
              </a:lnSpc>
            </a:pPr>
            <a:endParaRPr lang="en-US" sz="1700" smtClean="0"/>
          </a:p>
          <a:p>
            <a:pPr eaLnBrk="1" hangingPunct="1">
              <a:lnSpc>
                <a:spcPct val="80000"/>
              </a:lnSpc>
            </a:pPr>
            <a:r>
              <a:rPr lang="en-US" sz="1700" smtClean="0"/>
              <a:t>CPM - Cost per 1000 impressions, a typical purchase rate is $10 per thousand.</a:t>
            </a:r>
          </a:p>
          <a:p>
            <a:pPr eaLnBrk="1" hangingPunct="1">
              <a:lnSpc>
                <a:spcPct val="80000"/>
              </a:lnSpc>
            </a:pPr>
            <a:endParaRPr lang="en-US" sz="1700" smtClean="0"/>
          </a:p>
          <a:p>
            <a:pPr eaLnBrk="1" hangingPunct="1">
              <a:lnSpc>
                <a:spcPct val="80000"/>
              </a:lnSpc>
            </a:pPr>
            <a:r>
              <a:rPr lang="en-US" sz="1700" smtClean="0"/>
              <a:t>Banner Dimensions - The standard banner size for nearly all banner networks is 486x80, meaning 486 screen pixels wide and 80 pixels tall.</a:t>
            </a:r>
          </a:p>
          <a:p>
            <a:pPr eaLnBrk="1" hangingPunct="1">
              <a:lnSpc>
                <a:spcPct val="80000"/>
              </a:lnSpc>
            </a:pPr>
            <a:endParaRPr lang="en-US" sz="1700" smtClean="0"/>
          </a:p>
          <a:p>
            <a:pPr eaLnBrk="1" hangingPunct="1">
              <a:lnSpc>
                <a:spcPct val="80000"/>
              </a:lnSpc>
            </a:pPr>
            <a:r>
              <a:rPr lang="en-US" sz="1700" smtClean="0"/>
              <a:t>Real Traffic - any visitor who clicks a banner to visit a page then subsequently clicks a link on that page.</a:t>
            </a:r>
            <a:r>
              <a:rPr lang="en-US" sz="1700" b="1" smtClean="0"/>
              <a:t>	</a:t>
            </a:r>
          </a:p>
        </p:txBody>
      </p:sp>
      <p:sp>
        <p:nvSpPr>
          <p:cNvPr id="101380" name="Rectangle 5"/>
          <p:cNvSpPr>
            <a:spLocks noChangeArrowheads="1"/>
          </p:cNvSpPr>
          <p:nvPr/>
        </p:nvSpPr>
        <p:spPr bwMode="auto">
          <a:xfrm>
            <a:off x="0" y="0"/>
            <a:ext cx="24018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fontAlgn="base">
              <a:spcBef>
                <a:spcPct val="0"/>
              </a:spcBef>
              <a:spcAft>
                <a:spcPct val="0"/>
              </a:spcAft>
            </a:pPr>
            <a:r>
              <a:rPr lang="en-US" sz="2000" b="1">
                <a:solidFill>
                  <a:srgbClr val="000000"/>
                </a:solidFill>
              </a:rPr>
              <a:t>Banner Exchange</a:t>
            </a:r>
            <a:r>
              <a:rPr lang="en-US" sz="2000">
                <a:solidFill>
                  <a:srgbClr val="000000"/>
                </a:solidFill>
              </a:rPr>
              <a:t> </a:t>
            </a:r>
          </a:p>
        </p:txBody>
      </p:sp>
    </p:spTree>
    <p:extLst>
      <p:ext uri="{BB962C8B-B14F-4D97-AF65-F5344CB8AC3E}">
        <p14:creationId xmlns:p14="http://schemas.microsoft.com/office/powerpoint/2010/main" val="1583681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TotalTime>
  <Words>1858</Words>
  <Application>Microsoft Office PowerPoint</Application>
  <PresentationFormat>On-screen Show (4:3)</PresentationFormat>
  <Paragraphs>214</Paragraphs>
  <Slides>29</Slides>
  <Notes>0</Notes>
  <HiddenSlides>0</HiddenSlides>
  <MMClips>0</MMClips>
  <ScaleCrop>false</ScaleCrop>
  <HeadingPairs>
    <vt:vector size="4" baseType="variant">
      <vt:variant>
        <vt:lpstr>Theme</vt:lpstr>
      </vt:variant>
      <vt:variant>
        <vt:i4>2</vt:i4>
      </vt:variant>
      <vt:variant>
        <vt:lpstr>Slide Titles</vt:lpstr>
      </vt:variant>
      <vt:variant>
        <vt:i4>29</vt:i4>
      </vt:variant>
    </vt:vector>
  </HeadingPairs>
  <TitlesOfParts>
    <vt:vector size="31" baseType="lpstr">
      <vt:lpstr>Network</vt:lpstr>
      <vt:lpstr>1_Network</vt:lpstr>
      <vt:lpstr>E-MARKETING (INTERNET MARKETING)   </vt:lpstr>
      <vt:lpstr>Banner Advertising </vt:lpstr>
      <vt:lpstr>Banner Advertising </vt:lpstr>
      <vt:lpstr>Banner/Link Exchanges </vt:lpstr>
      <vt:lpstr>Banner/Link Exchanges </vt:lpstr>
      <vt:lpstr>Banner/Link Exchanges </vt:lpstr>
      <vt:lpstr>Banner/Link Exchanges </vt:lpstr>
      <vt:lpstr>Banner Branding vs. Click-Throughs (impression vs click) </vt:lpstr>
      <vt:lpstr>Banner Terminology </vt:lpstr>
      <vt:lpstr>Banner Optimization</vt:lpstr>
      <vt:lpstr>Banner Optimization</vt:lpstr>
      <vt:lpstr>Banner Optimization</vt:lpstr>
      <vt:lpstr>Banner Optimization</vt:lpstr>
      <vt:lpstr>Banner Optimization</vt:lpstr>
      <vt:lpstr>Banner Optimization</vt:lpstr>
      <vt:lpstr>Banner Optimization</vt:lpstr>
      <vt:lpstr>Banner Optimization</vt:lpstr>
      <vt:lpstr>Pay Per Banner Impressions</vt:lpstr>
      <vt:lpstr>Pay Per Banner Impressions</vt:lpstr>
      <vt:lpstr>Free Banner Exchanges </vt:lpstr>
      <vt:lpstr>Grading Banner Exchanges </vt:lpstr>
      <vt:lpstr>Using Banner Exchange</vt:lpstr>
      <vt:lpstr>Using Banner Exchange</vt:lpstr>
      <vt:lpstr>Using Banner Exchange</vt:lpstr>
      <vt:lpstr>Free Banner Drawbacks </vt:lpstr>
      <vt:lpstr>Free Banner Drawbacks</vt:lpstr>
      <vt:lpstr>Paid vs. Free Banners </vt:lpstr>
      <vt:lpstr>Reciprocal links </vt:lpstr>
      <vt:lpstr>Reciprocal links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E-MARKETING (INTERNET MARKETING)   </dc:title>
  <dc:creator>KSU S155-S9</dc:creator>
  <cp:lastModifiedBy>KSU S155-S9</cp:lastModifiedBy>
  <cp:revision>1</cp:revision>
  <dcterms:created xsi:type="dcterms:W3CDTF">2015-08-23T06:57:18Z</dcterms:created>
  <dcterms:modified xsi:type="dcterms:W3CDTF">2015-08-23T07:03:54Z</dcterms:modified>
</cp:coreProperties>
</file>