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US" altLang="en-US" dirty="0"/>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ltLang="en-US">
              <a:solidFill>
                <a:srgbClr val="000000"/>
              </a:solidFill>
            </a:endParaRPr>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solidFill>
                <a:srgbClr val="000000"/>
              </a:solidFill>
            </a:endParaRPr>
          </a:p>
        </p:txBody>
      </p:sp>
      <p:sp>
        <p:nvSpPr>
          <p:cNvPr id="40" name="Rectangle 7"/>
          <p:cNvSpPr>
            <a:spLocks noGrp="1" noChangeArrowheads="1"/>
          </p:cNvSpPr>
          <p:nvPr>
            <p:ph type="sldNum" sz="quarter" idx="12"/>
          </p:nvPr>
        </p:nvSpPr>
        <p:spPr/>
        <p:txBody>
          <a:bodyPr/>
          <a:lstStyle>
            <a:lvl1pPr>
              <a:defRPr/>
            </a:lvl1pPr>
          </a:lstStyle>
          <a:p>
            <a:fld id="{6DEDB565-B465-41FC-9079-9EEF2CE565E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92034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405AD7B5-4CBE-4ED7-B4EA-110AFF98153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87107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CEDFF01E-6EC4-400B-A07F-F65BA4A00EB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75755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28A7C06B-7278-45C2-8D6F-43C54C74C8B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58889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8" name="Rectangle 7"/>
          <p:cNvSpPr>
            <a:spLocks noGrp="1" noChangeArrowheads="1"/>
          </p:cNvSpPr>
          <p:nvPr>
            <p:ph type="sldNum" sz="quarter" idx="12"/>
          </p:nvPr>
        </p:nvSpPr>
        <p:spPr>
          <a:ln/>
        </p:spPr>
        <p:txBody>
          <a:bodyPr/>
          <a:lstStyle>
            <a:lvl1pPr>
              <a:defRPr/>
            </a:lvl1pPr>
          </a:lstStyle>
          <a:p>
            <a:fld id="{F4950EB8-DAD1-4520-90DE-5842BE9B816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15051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US" altLang="en-US" dirty="0"/>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ltLang="en-US">
              <a:solidFill>
                <a:srgbClr val="000000"/>
              </a:solidFill>
            </a:endParaRPr>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solidFill>
                <a:srgbClr val="000000"/>
              </a:solidFill>
            </a:endParaRPr>
          </a:p>
        </p:txBody>
      </p:sp>
      <p:sp>
        <p:nvSpPr>
          <p:cNvPr id="40" name="Rectangle 7"/>
          <p:cNvSpPr>
            <a:spLocks noGrp="1" noChangeArrowheads="1"/>
          </p:cNvSpPr>
          <p:nvPr>
            <p:ph type="sldNum" sz="quarter" idx="12"/>
          </p:nvPr>
        </p:nvSpPr>
        <p:spPr/>
        <p:txBody>
          <a:bodyPr/>
          <a:lstStyle>
            <a:lvl1pPr>
              <a:defRPr/>
            </a:lvl1pPr>
          </a:lstStyle>
          <a:p>
            <a:fld id="{6DEDB565-B465-41FC-9079-9EEF2CE565E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73679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4431ACC3-1EB5-42BC-B2DA-E43CDFA0B84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37102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076987D0-3EC4-4EF4-9706-8A4835E0F75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294961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30A7A0A8-CB47-4F95-AA30-66B4AD07C53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320726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7"/>
          <p:cNvSpPr>
            <a:spLocks noGrp="1" noChangeArrowheads="1"/>
          </p:cNvSpPr>
          <p:nvPr>
            <p:ph type="sldNum" sz="quarter" idx="12"/>
          </p:nvPr>
        </p:nvSpPr>
        <p:spPr>
          <a:ln/>
        </p:spPr>
        <p:txBody>
          <a:bodyPr/>
          <a:lstStyle>
            <a:lvl1pPr>
              <a:defRPr/>
            </a:lvl1pPr>
          </a:lstStyle>
          <a:p>
            <a:fld id="{B3246C15-99B3-4651-AD99-F97A16D480A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910725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fld id="{00916221-9B07-4259-B398-9F45365E5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61134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4431ACC3-1EB5-42BC-B2DA-E43CDFA0B84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887646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7"/>
          <p:cNvSpPr>
            <a:spLocks noGrp="1" noChangeArrowheads="1"/>
          </p:cNvSpPr>
          <p:nvPr>
            <p:ph type="sldNum" sz="quarter" idx="12"/>
          </p:nvPr>
        </p:nvSpPr>
        <p:spPr>
          <a:ln/>
        </p:spPr>
        <p:txBody>
          <a:bodyPr/>
          <a:lstStyle>
            <a:lvl1pPr>
              <a:defRPr/>
            </a:lvl1pPr>
          </a:lstStyle>
          <a:p>
            <a:fld id="{9B130833-44F5-4003-AC99-0A0F65AA455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412819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E0D66232-6746-453E-9688-3ABFAD2A668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71387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4FE0C52A-37F2-44FC-A320-7AC2EE244D7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599044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405AD7B5-4CBE-4ED7-B4EA-110AFF98153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385049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CEDFF01E-6EC4-400B-A07F-F65BA4A00EB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755569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28A7C06B-7278-45C2-8D6F-43C54C74C8B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835766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8" name="Rectangle 7"/>
          <p:cNvSpPr>
            <a:spLocks noGrp="1" noChangeArrowheads="1"/>
          </p:cNvSpPr>
          <p:nvPr>
            <p:ph type="sldNum" sz="quarter" idx="12"/>
          </p:nvPr>
        </p:nvSpPr>
        <p:spPr>
          <a:ln/>
        </p:spPr>
        <p:txBody>
          <a:bodyPr/>
          <a:lstStyle>
            <a:lvl1pPr>
              <a:defRPr/>
            </a:lvl1pPr>
          </a:lstStyle>
          <a:p>
            <a:fld id="{F4950EB8-DAD1-4520-90DE-5842BE9B816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25111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076987D0-3EC4-4EF4-9706-8A4835E0F75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49800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30A7A0A8-CB47-4F95-AA30-66B4AD07C53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54135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7"/>
          <p:cNvSpPr>
            <a:spLocks noGrp="1" noChangeArrowheads="1"/>
          </p:cNvSpPr>
          <p:nvPr>
            <p:ph type="sldNum" sz="quarter" idx="12"/>
          </p:nvPr>
        </p:nvSpPr>
        <p:spPr>
          <a:ln/>
        </p:spPr>
        <p:txBody>
          <a:bodyPr/>
          <a:lstStyle>
            <a:lvl1pPr>
              <a:defRPr/>
            </a:lvl1pPr>
          </a:lstStyle>
          <a:p>
            <a:fld id="{B3246C15-99B3-4651-AD99-F97A16D480A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34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fld id="{00916221-9B07-4259-B398-9F45365E5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29122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7"/>
          <p:cNvSpPr>
            <a:spLocks noGrp="1" noChangeArrowheads="1"/>
          </p:cNvSpPr>
          <p:nvPr>
            <p:ph type="sldNum" sz="quarter" idx="12"/>
          </p:nvPr>
        </p:nvSpPr>
        <p:spPr>
          <a:ln/>
        </p:spPr>
        <p:txBody>
          <a:bodyPr/>
          <a:lstStyle>
            <a:lvl1pPr>
              <a:defRPr/>
            </a:lvl1pPr>
          </a:lstStyle>
          <a:p>
            <a:fld id="{9B130833-44F5-4003-AC99-0A0F65AA455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69577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E0D66232-6746-453E-9688-3ABFAD2A668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35480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4FE0C52A-37F2-44FC-A320-7AC2EE244D7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2679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Candara" pitchFamily="34" charset="0"/>
              </a:defRPr>
            </a:lvl1pPr>
          </a:lstStyle>
          <a:p>
            <a:pPr fontAlgn="base">
              <a:spcBef>
                <a:spcPct val="0"/>
              </a:spcBef>
              <a:spcAft>
                <a:spcPct val="0"/>
              </a:spcAft>
              <a:defRPr/>
            </a:pPr>
            <a:endParaRPr lang="en-US" altLang="en-US">
              <a:solidFill>
                <a:srgbClr val="000000"/>
              </a:solidFill>
            </a:endParaRPr>
          </a:p>
        </p:txBody>
      </p:sp>
      <p:sp>
        <p:nvSpPr>
          <p:cNvPr id="410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Candara" pitchFamily="34" charset="0"/>
              </a:defRPr>
            </a:lvl1pPr>
          </a:lstStyle>
          <a:p>
            <a:pPr fontAlgn="base">
              <a:spcBef>
                <a:spcPct val="0"/>
              </a:spcBef>
              <a:spcAft>
                <a:spcPct val="0"/>
              </a:spcAft>
              <a:defRPr/>
            </a:pPr>
            <a:endParaRPr lang="en-US" altLang="en-US">
              <a:solidFill>
                <a:srgbClr val="000000"/>
              </a:solidFill>
            </a:endParaRPr>
          </a:p>
        </p:txBody>
      </p:sp>
      <p:sp>
        <p:nvSpPr>
          <p:cNvPr id="410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Candara" pitchFamily="34" charset="0"/>
              </a:defRPr>
            </a:lvl1pPr>
          </a:lstStyle>
          <a:p>
            <a:pPr fontAlgn="base">
              <a:spcBef>
                <a:spcPct val="0"/>
              </a:spcBef>
              <a:spcAft>
                <a:spcPct val="0"/>
              </a:spcAft>
            </a:pPr>
            <a:fld id="{89B1E19C-FAEC-49FC-A8DB-A5C4F9AC4512}" type="slidenum">
              <a:rPr lang="en-US" altLang="en-US">
                <a:solidFill>
                  <a:srgbClr val="000000"/>
                </a:solidFill>
              </a:rPr>
              <a:pPr fontAlgn="base">
                <a:spcBef>
                  <a:spcPct val="0"/>
                </a:spcBef>
                <a:spcAft>
                  <a:spcPct val="0"/>
                </a:spcAft>
              </a:pPr>
              <a:t>‹#›</a:t>
            </a:fld>
            <a:endParaRPr lang="en-US" altLang="en-US">
              <a:solidFill>
                <a:srgbClr val="000000"/>
              </a:solidFill>
            </a:endParaRPr>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5" name="Oval 11"/>
            <p:cNvSpPr>
              <a:spLocks noChangeArrowheads="1"/>
            </p:cNvSpPr>
            <p:nvPr/>
          </p:nvSpPr>
          <p:spPr bwMode="auto">
            <a:xfrm>
              <a:off x="5360"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6" name="Oval 12"/>
            <p:cNvSpPr>
              <a:spLocks noChangeArrowheads="1"/>
            </p:cNvSpPr>
            <p:nvPr/>
          </p:nvSpPr>
          <p:spPr bwMode="auto">
            <a:xfrm>
              <a:off x="5136" y="1072"/>
              <a:ext cx="80"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7" name="Oval 13"/>
            <p:cNvSpPr>
              <a:spLocks noChangeArrowheads="1"/>
            </p:cNvSpPr>
            <p:nvPr/>
          </p:nvSpPr>
          <p:spPr bwMode="auto">
            <a:xfrm>
              <a:off x="5248" y="1072"/>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8" name="Oval 14"/>
            <p:cNvSpPr>
              <a:spLocks noChangeArrowheads="1"/>
            </p:cNvSpPr>
            <p:nvPr/>
          </p:nvSpPr>
          <p:spPr bwMode="auto">
            <a:xfrm>
              <a:off x="5360" y="1072"/>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9" name="Oval 15"/>
            <p:cNvSpPr>
              <a:spLocks noChangeArrowheads="1"/>
            </p:cNvSpPr>
            <p:nvPr/>
          </p:nvSpPr>
          <p:spPr bwMode="auto">
            <a:xfrm>
              <a:off x="5472" y="1072"/>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0" name="Oval 16"/>
            <p:cNvSpPr>
              <a:spLocks noChangeArrowheads="1"/>
            </p:cNvSpPr>
            <p:nvPr/>
          </p:nvSpPr>
          <p:spPr bwMode="auto">
            <a:xfrm>
              <a:off x="5136" y="1184"/>
              <a:ext cx="80"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1" name="Oval 17"/>
            <p:cNvSpPr>
              <a:spLocks noChangeArrowheads="1"/>
            </p:cNvSpPr>
            <p:nvPr/>
          </p:nvSpPr>
          <p:spPr bwMode="auto">
            <a:xfrm>
              <a:off x="5248" y="1184"/>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2" name="Oval 18"/>
            <p:cNvSpPr>
              <a:spLocks noChangeArrowheads="1"/>
            </p:cNvSpPr>
            <p:nvPr/>
          </p:nvSpPr>
          <p:spPr bwMode="auto">
            <a:xfrm>
              <a:off x="5360" y="1184"/>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3" name="Oval 19"/>
            <p:cNvSpPr>
              <a:spLocks noChangeArrowheads="1"/>
            </p:cNvSpPr>
            <p:nvPr/>
          </p:nvSpPr>
          <p:spPr bwMode="auto">
            <a:xfrm>
              <a:off x="5472" y="1184"/>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4" name="Oval 20"/>
            <p:cNvSpPr>
              <a:spLocks noChangeArrowheads="1"/>
            </p:cNvSpPr>
            <p:nvPr/>
          </p:nvSpPr>
          <p:spPr bwMode="auto">
            <a:xfrm>
              <a:off x="5584" y="1184"/>
              <a:ext cx="80"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7" name="Oval 23"/>
            <p:cNvSpPr>
              <a:spLocks noChangeArrowheads="1"/>
            </p:cNvSpPr>
            <p:nvPr/>
          </p:nvSpPr>
          <p:spPr bwMode="auto">
            <a:xfrm>
              <a:off x="5360"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8" name="Oval 24"/>
            <p:cNvSpPr>
              <a:spLocks noChangeArrowheads="1"/>
            </p:cNvSpPr>
            <p:nvPr/>
          </p:nvSpPr>
          <p:spPr bwMode="auto">
            <a:xfrm>
              <a:off x="5472" y="1296"/>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1" name="Oval 27"/>
            <p:cNvSpPr>
              <a:spLocks noChangeArrowheads="1"/>
            </p:cNvSpPr>
            <p:nvPr/>
          </p:nvSpPr>
          <p:spPr bwMode="auto">
            <a:xfrm>
              <a:off x="5360" y="1408"/>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2" name="Oval 28"/>
            <p:cNvSpPr>
              <a:spLocks noChangeArrowheads="1"/>
            </p:cNvSpPr>
            <p:nvPr/>
          </p:nvSpPr>
          <p:spPr bwMode="auto">
            <a:xfrm>
              <a:off x="5472" y="1408"/>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6" name="Oval 32"/>
            <p:cNvSpPr>
              <a:spLocks noChangeArrowheads="1"/>
            </p:cNvSpPr>
            <p:nvPr/>
          </p:nvSpPr>
          <p:spPr bwMode="auto">
            <a:xfrm>
              <a:off x="5360"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7" name="Oval 33"/>
            <p:cNvSpPr>
              <a:spLocks noChangeArrowheads="1"/>
            </p:cNvSpPr>
            <p:nvPr/>
          </p:nvSpPr>
          <p:spPr bwMode="auto">
            <a:xfrm>
              <a:off x="5472" y="1520"/>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8" name="Oval 34"/>
            <p:cNvSpPr>
              <a:spLocks noChangeArrowheads="1"/>
            </p:cNvSpPr>
            <p:nvPr/>
          </p:nvSpPr>
          <p:spPr bwMode="auto">
            <a:xfrm>
              <a:off x="5136" y="1632"/>
              <a:ext cx="80"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9" name="Oval 35"/>
            <p:cNvSpPr>
              <a:spLocks noChangeArrowheads="1"/>
            </p:cNvSpPr>
            <p:nvPr/>
          </p:nvSpPr>
          <p:spPr bwMode="auto">
            <a:xfrm>
              <a:off x="5248" y="1632"/>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0" name="Oval 36"/>
            <p:cNvSpPr>
              <a:spLocks noChangeArrowheads="1"/>
            </p:cNvSpPr>
            <p:nvPr/>
          </p:nvSpPr>
          <p:spPr bwMode="auto">
            <a:xfrm>
              <a:off x="5360" y="1632"/>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1" name="Oval 37"/>
            <p:cNvSpPr>
              <a:spLocks noChangeArrowheads="1"/>
            </p:cNvSpPr>
            <p:nvPr/>
          </p:nvSpPr>
          <p:spPr bwMode="auto">
            <a:xfrm>
              <a:off x="5472" y="1632"/>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3" name="Oval 39"/>
            <p:cNvSpPr>
              <a:spLocks noChangeArrowheads="1"/>
            </p:cNvSpPr>
            <p:nvPr/>
          </p:nvSpPr>
          <p:spPr bwMode="auto">
            <a:xfrm>
              <a:off x="5472"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grpSp>
    </p:spTree>
    <p:extLst>
      <p:ext uri="{BB962C8B-B14F-4D97-AF65-F5344CB8AC3E}">
        <p14:creationId xmlns:p14="http://schemas.microsoft.com/office/powerpoint/2010/main" val="37193395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Candara" pitchFamily="34" charset="0"/>
          <a:ea typeface="+mj-ea"/>
          <a:cs typeface="+mj-cs"/>
        </a:defRPr>
      </a:lvl1pPr>
      <a:lvl2pPr algn="l" rtl="0" eaLnBrk="0" fontAlgn="base" hangingPunct="0">
        <a:spcBef>
          <a:spcPct val="0"/>
        </a:spcBef>
        <a:spcAft>
          <a:spcPct val="0"/>
        </a:spcAft>
        <a:defRPr sz="3900" b="1">
          <a:solidFill>
            <a:schemeClr val="tx2"/>
          </a:solidFill>
          <a:latin typeface="Candara" pitchFamily="34" charset="0"/>
        </a:defRPr>
      </a:lvl2pPr>
      <a:lvl3pPr algn="l" rtl="0" eaLnBrk="0" fontAlgn="base" hangingPunct="0">
        <a:spcBef>
          <a:spcPct val="0"/>
        </a:spcBef>
        <a:spcAft>
          <a:spcPct val="0"/>
        </a:spcAft>
        <a:defRPr sz="3900" b="1">
          <a:solidFill>
            <a:schemeClr val="tx2"/>
          </a:solidFill>
          <a:latin typeface="Candara" pitchFamily="34" charset="0"/>
        </a:defRPr>
      </a:lvl3pPr>
      <a:lvl4pPr algn="l" rtl="0" eaLnBrk="0" fontAlgn="base" hangingPunct="0">
        <a:spcBef>
          <a:spcPct val="0"/>
        </a:spcBef>
        <a:spcAft>
          <a:spcPct val="0"/>
        </a:spcAft>
        <a:defRPr sz="3900" b="1">
          <a:solidFill>
            <a:schemeClr val="tx2"/>
          </a:solidFill>
          <a:latin typeface="Candara" pitchFamily="34" charset="0"/>
        </a:defRPr>
      </a:lvl4pPr>
      <a:lvl5pPr algn="l" rtl="0" eaLnBrk="0" fontAlgn="base" hangingPunct="0">
        <a:spcBef>
          <a:spcPct val="0"/>
        </a:spcBef>
        <a:spcAft>
          <a:spcPct val="0"/>
        </a:spcAft>
        <a:defRPr sz="3900" b="1">
          <a:solidFill>
            <a:schemeClr val="tx2"/>
          </a:solidFill>
          <a:latin typeface="Candara" pitchFamily="34"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Candara" pitchFamily="34" charset="0"/>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Candara" pitchFamily="34" charset="0"/>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Candara" pitchFamily="34" charset="0"/>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Candara" pitchFamily="34" charset="0"/>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Candara" pitchFamily="34" charset="0"/>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Candara" pitchFamily="34" charset="0"/>
              </a:defRPr>
            </a:lvl1pPr>
          </a:lstStyle>
          <a:p>
            <a:pPr fontAlgn="base">
              <a:spcBef>
                <a:spcPct val="0"/>
              </a:spcBef>
              <a:spcAft>
                <a:spcPct val="0"/>
              </a:spcAft>
              <a:defRPr/>
            </a:pPr>
            <a:endParaRPr lang="en-US" altLang="en-US">
              <a:solidFill>
                <a:srgbClr val="000000"/>
              </a:solidFill>
            </a:endParaRPr>
          </a:p>
        </p:txBody>
      </p:sp>
      <p:sp>
        <p:nvSpPr>
          <p:cNvPr id="410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Candara" pitchFamily="34" charset="0"/>
              </a:defRPr>
            </a:lvl1pPr>
          </a:lstStyle>
          <a:p>
            <a:pPr fontAlgn="base">
              <a:spcBef>
                <a:spcPct val="0"/>
              </a:spcBef>
              <a:spcAft>
                <a:spcPct val="0"/>
              </a:spcAft>
              <a:defRPr/>
            </a:pPr>
            <a:endParaRPr lang="en-US" altLang="en-US">
              <a:solidFill>
                <a:srgbClr val="000000"/>
              </a:solidFill>
            </a:endParaRPr>
          </a:p>
        </p:txBody>
      </p:sp>
      <p:sp>
        <p:nvSpPr>
          <p:cNvPr id="410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Candara" pitchFamily="34" charset="0"/>
              </a:defRPr>
            </a:lvl1pPr>
          </a:lstStyle>
          <a:p>
            <a:pPr fontAlgn="base">
              <a:spcBef>
                <a:spcPct val="0"/>
              </a:spcBef>
              <a:spcAft>
                <a:spcPct val="0"/>
              </a:spcAft>
            </a:pPr>
            <a:fld id="{89B1E19C-FAEC-49FC-A8DB-A5C4F9AC4512}" type="slidenum">
              <a:rPr lang="en-US" altLang="en-US">
                <a:solidFill>
                  <a:srgbClr val="000000"/>
                </a:solidFill>
              </a:rPr>
              <a:pPr fontAlgn="base">
                <a:spcBef>
                  <a:spcPct val="0"/>
                </a:spcBef>
                <a:spcAft>
                  <a:spcPct val="0"/>
                </a:spcAft>
              </a:pPr>
              <a:t>‹#›</a:t>
            </a:fld>
            <a:endParaRPr lang="en-US" altLang="en-US">
              <a:solidFill>
                <a:srgbClr val="000000"/>
              </a:solidFill>
            </a:endParaRPr>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5" name="Oval 11"/>
            <p:cNvSpPr>
              <a:spLocks noChangeArrowheads="1"/>
            </p:cNvSpPr>
            <p:nvPr/>
          </p:nvSpPr>
          <p:spPr bwMode="auto">
            <a:xfrm>
              <a:off x="5360"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6" name="Oval 12"/>
            <p:cNvSpPr>
              <a:spLocks noChangeArrowheads="1"/>
            </p:cNvSpPr>
            <p:nvPr/>
          </p:nvSpPr>
          <p:spPr bwMode="auto">
            <a:xfrm>
              <a:off x="5136" y="1072"/>
              <a:ext cx="80"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7" name="Oval 13"/>
            <p:cNvSpPr>
              <a:spLocks noChangeArrowheads="1"/>
            </p:cNvSpPr>
            <p:nvPr/>
          </p:nvSpPr>
          <p:spPr bwMode="auto">
            <a:xfrm>
              <a:off x="5248" y="1072"/>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8" name="Oval 14"/>
            <p:cNvSpPr>
              <a:spLocks noChangeArrowheads="1"/>
            </p:cNvSpPr>
            <p:nvPr/>
          </p:nvSpPr>
          <p:spPr bwMode="auto">
            <a:xfrm>
              <a:off x="5360" y="1072"/>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9" name="Oval 15"/>
            <p:cNvSpPr>
              <a:spLocks noChangeArrowheads="1"/>
            </p:cNvSpPr>
            <p:nvPr/>
          </p:nvSpPr>
          <p:spPr bwMode="auto">
            <a:xfrm>
              <a:off x="5472" y="1072"/>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0" name="Oval 16"/>
            <p:cNvSpPr>
              <a:spLocks noChangeArrowheads="1"/>
            </p:cNvSpPr>
            <p:nvPr/>
          </p:nvSpPr>
          <p:spPr bwMode="auto">
            <a:xfrm>
              <a:off x="5136" y="1184"/>
              <a:ext cx="80"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1" name="Oval 17"/>
            <p:cNvSpPr>
              <a:spLocks noChangeArrowheads="1"/>
            </p:cNvSpPr>
            <p:nvPr/>
          </p:nvSpPr>
          <p:spPr bwMode="auto">
            <a:xfrm>
              <a:off x="5248" y="1184"/>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2" name="Oval 18"/>
            <p:cNvSpPr>
              <a:spLocks noChangeArrowheads="1"/>
            </p:cNvSpPr>
            <p:nvPr/>
          </p:nvSpPr>
          <p:spPr bwMode="auto">
            <a:xfrm>
              <a:off x="5360" y="1184"/>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3" name="Oval 19"/>
            <p:cNvSpPr>
              <a:spLocks noChangeArrowheads="1"/>
            </p:cNvSpPr>
            <p:nvPr/>
          </p:nvSpPr>
          <p:spPr bwMode="auto">
            <a:xfrm>
              <a:off x="5472" y="1184"/>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4" name="Oval 20"/>
            <p:cNvSpPr>
              <a:spLocks noChangeArrowheads="1"/>
            </p:cNvSpPr>
            <p:nvPr/>
          </p:nvSpPr>
          <p:spPr bwMode="auto">
            <a:xfrm>
              <a:off x="5584" y="1184"/>
              <a:ext cx="80"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7" name="Oval 23"/>
            <p:cNvSpPr>
              <a:spLocks noChangeArrowheads="1"/>
            </p:cNvSpPr>
            <p:nvPr/>
          </p:nvSpPr>
          <p:spPr bwMode="auto">
            <a:xfrm>
              <a:off x="5360"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8" name="Oval 24"/>
            <p:cNvSpPr>
              <a:spLocks noChangeArrowheads="1"/>
            </p:cNvSpPr>
            <p:nvPr/>
          </p:nvSpPr>
          <p:spPr bwMode="auto">
            <a:xfrm>
              <a:off x="5472" y="1296"/>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1" name="Oval 27"/>
            <p:cNvSpPr>
              <a:spLocks noChangeArrowheads="1"/>
            </p:cNvSpPr>
            <p:nvPr/>
          </p:nvSpPr>
          <p:spPr bwMode="auto">
            <a:xfrm>
              <a:off x="5360" y="1408"/>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2" name="Oval 28"/>
            <p:cNvSpPr>
              <a:spLocks noChangeArrowheads="1"/>
            </p:cNvSpPr>
            <p:nvPr/>
          </p:nvSpPr>
          <p:spPr bwMode="auto">
            <a:xfrm>
              <a:off x="5472" y="1408"/>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6" name="Oval 32"/>
            <p:cNvSpPr>
              <a:spLocks noChangeArrowheads="1"/>
            </p:cNvSpPr>
            <p:nvPr/>
          </p:nvSpPr>
          <p:spPr bwMode="auto">
            <a:xfrm>
              <a:off x="5360"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7" name="Oval 33"/>
            <p:cNvSpPr>
              <a:spLocks noChangeArrowheads="1"/>
            </p:cNvSpPr>
            <p:nvPr/>
          </p:nvSpPr>
          <p:spPr bwMode="auto">
            <a:xfrm>
              <a:off x="5472" y="1520"/>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8" name="Oval 34"/>
            <p:cNvSpPr>
              <a:spLocks noChangeArrowheads="1"/>
            </p:cNvSpPr>
            <p:nvPr/>
          </p:nvSpPr>
          <p:spPr bwMode="auto">
            <a:xfrm>
              <a:off x="5136" y="1632"/>
              <a:ext cx="80"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9" name="Oval 35"/>
            <p:cNvSpPr>
              <a:spLocks noChangeArrowheads="1"/>
            </p:cNvSpPr>
            <p:nvPr/>
          </p:nvSpPr>
          <p:spPr bwMode="auto">
            <a:xfrm>
              <a:off x="5248" y="1632"/>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0" name="Oval 36"/>
            <p:cNvSpPr>
              <a:spLocks noChangeArrowheads="1"/>
            </p:cNvSpPr>
            <p:nvPr/>
          </p:nvSpPr>
          <p:spPr bwMode="auto">
            <a:xfrm>
              <a:off x="5360" y="1632"/>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1" name="Oval 37"/>
            <p:cNvSpPr>
              <a:spLocks noChangeArrowheads="1"/>
            </p:cNvSpPr>
            <p:nvPr/>
          </p:nvSpPr>
          <p:spPr bwMode="auto">
            <a:xfrm>
              <a:off x="5472" y="1632"/>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3" name="Oval 39"/>
            <p:cNvSpPr>
              <a:spLocks noChangeArrowheads="1"/>
            </p:cNvSpPr>
            <p:nvPr/>
          </p:nvSpPr>
          <p:spPr bwMode="auto">
            <a:xfrm>
              <a:off x="5472"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grpSp>
    </p:spTree>
    <p:extLst>
      <p:ext uri="{BB962C8B-B14F-4D97-AF65-F5344CB8AC3E}">
        <p14:creationId xmlns:p14="http://schemas.microsoft.com/office/powerpoint/2010/main" val="296670964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Candara" pitchFamily="34" charset="0"/>
          <a:ea typeface="+mj-ea"/>
          <a:cs typeface="+mj-cs"/>
        </a:defRPr>
      </a:lvl1pPr>
      <a:lvl2pPr algn="l" rtl="0" eaLnBrk="0" fontAlgn="base" hangingPunct="0">
        <a:spcBef>
          <a:spcPct val="0"/>
        </a:spcBef>
        <a:spcAft>
          <a:spcPct val="0"/>
        </a:spcAft>
        <a:defRPr sz="3900" b="1">
          <a:solidFill>
            <a:schemeClr val="tx2"/>
          </a:solidFill>
          <a:latin typeface="Candara" pitchFamily="34" charset="0"/>
        </a:defRPr>
      </a:lvl2pPr>
      <a:lvl3pPr algn="l" rtl="0" eaLnBrk="0" fontAlgn="base" hangingPunct="0">
        <a:spcBef>
          <a:spcPct val="0"/>
        </a:spcBef>
        <a:spcAft>
          <a:spcPct val="0"/>
        </a:spcAft>
        <a:defRPr sz="3900" b="1">
          <a:solidFill>
            <a:schemeClr val="tx2"/>
          </a:solidFill>
          <a:latin typeface="Candara" pitchFamily="34" charset="0"/>
        </a:defRPr>
      </a:lvl3pPr>
      <a:lvl4pPr algn="l" rtl="0" eaLnBrk="0" fontAlgn="base" hangingPunct="0">
        <a:spcBef>
          <a:spcPct val="0"/>
        </a:spcBef>
        <a:spcAft>
          <a:spcPct val="0"/>
        </a:spcAft>
        <a:defRPr sz="3900" b="1">
          <a:solidFill>
            <a:schemeClr val="tx2"/>
          </a:solidFill>
          <a:latin typeface="Candara" pitchFamily="34" charset="0"/>
        </a:defRPr>
      </a:lvl4pPr>
      <a:lvl5pPr algn="l" rtl="0" eaLnBrk="0" fontAlgn="base" hangingPunct="0">
        <a:spcBef>
          <a:spcPct val="0"/>
        </a:spcBef>
        <a:spcAft>
          <a:spcPct val="0"/>
        </a:spcAft>
        <a:defRPr sz="3900" b="1">
          <a:solidFill>
            <a:schemeClr val="tx2"/>
          </a:solidFill>
          <a:latin typeface="Candara" pitchFamily="34"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Candara" pitchFamily="34" charset="0"/>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Candara" pitchFamily="34" charset="0"/>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Candara" pitchFamily="34" charset="0"/>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Candara" pitchFamily="34" charset="0"/>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Candara" pitchFamily="34" charset="0"/>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hyperlink" Target="../../../../../webmaster/e-marketing/dirtypop.htm" TargetMode="Externa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hyperlink" Target="../e-Marketing%20MM/e-marketingok/www.e-com.sbdc.com.au/e-marketing/general/glossary.htm" TargetMode="Externa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hyperlink" Target="../../../../../webmaster/e-marketing/prwire.htm" TargetMode="External"/><Relationship Id="rId2" Type="http://schemas.openxmlformats.org/officeDocument/2006/relationships/hyperlink" Target="../../../../../webmaster/e-marketing/businesswire.htm" TargetMode="Externa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hyperlink" Target="../../../../../webmaster/e-marketing/sewatch.htm" TargetMode="Externa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dirty="0" smtClean="0"/>
              <a:t>E-MARKETING</a:t>
            </a:r>
            <a:br>
              <a:rPr lang="en-US" dirty="0" smtClean="0"/>
            </a:br>
            <a:r>
              <a:rPr lang="en-US" sz="2400" dirty="0" smtClean="0"/>
              <a:t>(INTERNET MARKETING)</a:t>
            </a:r>
            <a:br>
              <a:rPr lang="en-US" sz="2400" dirty="0" smtClean="0"/>
            </a:br>
            <a:r>
              <a:rPr lang="en-US" sz="2400" dirty="0" smtClean="0"/>
              <a:t/>
            </a:r>
            <a:br>
              <a:rPr lang="en-US" sz="2400" dirty="0" smtClean="0"/>
            </a:br>
            <a:r>
              <a:rPr lang="en-US" sz="2400" dirty="0" smtClean="0"/>
              <a:t/>
            </a:r>
            <a:br>
              <a:rPr lang="en-US" sz="2400" dirty="0" smtClean="0"/>
            </a:br>
            <a:endParaRPr lang="en-US" sz="2400" dirty="0" smtClean="0"/>
          </a:p>
        </p:txBody>
      </p:sp>
      <p:sp>
        <p:nvSpPr>
          <p:cNvPr id="2" name="Subtitle 1"/>
          <p:cNvSpPr>
            <a:spLocks noGrp="1"/>
          </p:cNvSpPr>
          <p:nvPr>
            <p:ph type="subTitle" idx="1"/>
          </p:nvPr>
        </p:nvSpPr>
        <p:spPr>
          <a:xfrm>
            <a:off x="381000" y="3049588"/>
            <a:ext cx="6858000" cy="3579812"/>
          </a:xfrm>
        </p:spPr>
        <p:txBody>
          <a:bodyPr/>
          <a:lstStyle/>
          <a:p>
            <a:pPr algn="l"/>
            <a:r>
              <a:rPr lang="en-US" b="1" dirty="0">
                <a:solidFill>
                  <a:schemeClr val="tx2"/>
                </a:solidFill>
                <a:ea typeface="+mj-ea"/>
                <a:cs typeface="+mj-cs"/>
              </a:rPr>
              <a:t>Chapter – </a:t>
            </a:r>
            <a:r>
              <a:rPr lang="en-US" sz="4000" b="1" dirty="0">
                <a:solidFill>
                  <a:schemeClr val="tx2"/>
                </a:solidFill>
                <a:ea typeface="+mj-ea"/>
                <a:cs typeface="+mj-cs"/>
              </a:rPr>
              <a:t>4</a:t>
            </a:r>
            <a:r>
              <a:rPr lang="en-US" b="1" dirty="0" smtClean="0">
                <a:solidFill>
                  <a:schemeClr val="tx2"/>
                </a:solidFill>
                <a:ea typeface="+mj-ea"/>
                <a:cs typeface="+mj-cs"/>
              </a:rPr>
              <a:t>  </a:t>
            </a:r>
          </a:p>
          <a:p>
            <a:pPr algn="l"/>
            <a:endParaRPr lang="en-US" sz="2400" b="1" dirty="0" smtClean="0">
              <a:solidFill>
                <a:schemeClr val="tx2"/>
              </a:solidFill>
              <a:ea typeface="+mj-ea"/>
              <a:cs typeface="+mj-cs"/>
            </a:endParaRPr>
          </a:p>
          <a:p>
            <a:pPr algn="l"/>
            <a:r>
              <a:rPr lang="en-US" b="1" dirty="0">
                <a:solidFill>
                  <a:schemeClr val="tx2"/>
                </a:solidFill>
                <a:ea typeface="+mj-ea"/>
                <a:cs typeface="+mj-cs"/>
              </a:rPr>
              <a:t> </a:t>
            </a:r>
            <a:r>
              <a:rPr lang="en-US" b="1" dirty="0" smtClean="0">
                <a:solidFill>
                  <a:schemeClr val="tx2"/>
                </a:solidFill>
                <a:ea typeface="+mj-ea"/>
                <a:cs typeface="+mj-cs"/>
              </a:rPr>
              <a:t>               </a:t>
            </a:r>
            <a:r>
              <a:rPr lang="en-US" sz="4800" b="1" dirty="0">
                <a:solidFill>
                  <a:srgbClr val="330066"/>
                </a:solidFill>
              </a:rPr>
              <a:t>Email Campaigns</a:t>
            </a:r>
            <a:endParaRPr lang="en-US" b="1" dirty="0" smtClean="0">
              <a:solidFill>
                <a:schemeClr val="tx2"/>
              </a:solidFill>
              <a:ea typeface="+mj-ea"/>
              <a:cs typeface="+mj-cs"/>
            </a:endParaRPr>
          </a:p>
          <a:p>
            <a:pPr algn="l"/>
            <a:endParaRPr lang="en-US" b="1" dirty="0" smtClean="0">
              <a:solidFill>
                <a:schemeClr val="tx2"/>
              </a:solidFill>
              <a:ea typeface="+mj-ea"/>
              <a:cs typeface="+mj-cs"/>
            </a:endParaRPr>
          </a:p>
          <a:p>
            <a:pPr algn="l"/>
            <a:endParaRPr lang="en-US" b="1" dirty="0">
              <a:solidFill>
                <a:schemeClr val="tx2"/>
              </a:solidFill>
              <a:ea typeface="+mj-ea"/>
              <a:cs typeface="+mj-cs"/>
            </a:endParaRPr>
          </a:p>
          <a:p>
            <a:pPr lvl="0">
              <a:buClr>
                <a:srgbClr val="330066"/>
              </a:buClr>
            </a:pPr>
            <a:r>
              <a:rPr lang="en-US" sz="2000" b="1" dirty="0" smtClean="0">
                <a:solidFill>
                  <a:srgbClr val="330066"/>
                </a:solidFill>
                <a:latin typeface="Agency FB" panose="020B0503020202020204" pitchFamily="34" charset="0"/>
                <a:ea typeface="+mj-ea"/>
                <a:cs typeface="+mj-cs"/>
              </a:rPr>
              <a:t>BY</a:t>
            </a:r>
            <a:r>
              <a:rPr lang="en-US" sz="2000" b="1" dirty="0">
                <a:solidFill>
                  <a:srgbClr val="330066"/>
                </a:solidFill>
                <a:latin typeface="Agency FB" panose="020B0503020202020204" pitchFamily="34" charset="0"/>
                <a:ea typeface="+mj-ea"/>
                <a:cs typeface="+mj-cs"/>
              </a:rPr>
              <a:t>: Dr. </a:t>
            </a:r>
            <a:r>
              <a:rPr lang="en-US" sz="2000" b="1" dirty="0" err="1">
                <a:solidFill>
                  <a:srgbClr val="330066"/>
                </a:solidFill>
                <a:latin typeface="Agency FB" panose="020B0503020202020204" pitchFamily="34" charset="0"/>
                <a:ea typeface="+mj-ea"/>
                <a:cs typeface="+mj-cs"/>
              </a:rPr>
              <a:t>Showkat</a:t>
            </a:r>
            <a:r>
              <a:rPr lang="en-US" sz="2000" b="1" dirty="0">
                <a:solidFill>
                  <a:srgbClr val="330066"/>
                </a:solidFill>
                <a:latin typeface="Agency FB" panose="020B0503020202020204" pitchFamily="34" charset="0"/>
                <a:ea typeface="+mj-ea"/>
                <a:cs typeface="+mj-cs"/>
              </a:rPr>
              <a:t> </a:t>
            </a:r>
            <a:r>
              <a:rPr lang="en-US" sz="2000" b="1" dirty="0" err="1">
                <a:solidFill>
                  <a:srgbClr val="330066"/>
                </a:solidFill>
                <a:latin typeface="Agency FB" panose="020B0503020202020204" pitchFamily="34" charset="0"/>
                <a:ea typeface="+mj-ea"/>
                <a:cs typeface="+mj-cs"/>
              </a:rPr>
              <a:t>Hussain</a:t>
            </a:r>
            <a:r>
              <a:rPr lang="en-US" sz="2000" b="1" dirty="0">
                <a:solidFill>
                  <a:srgbClr val="330066"/>
                </a:solidFill>
                <a:latin typeface="Agency FB" panose="020B0503020202020204" pitchFamily="34" charset="0"/>
                <a:ea typeface="+mj-ea"/>
                <a:cs typeface="+mj-cs"/>
              </a:rPr>
              <a:t> </a:t>
            </a:r>
            <a:r>
              <a:rPr lang="en-US" sz="2000" b="1" dirty="0" err="1">
                <a:solidFill>
                  <a:srgbClr val="330066"/>
                </a:solidFill>
                <a:latin typeface="Agency FB" panose="020B0503020202020204" pitchFamily="34" charset="0"/>
                <a:ea typeface="+mj-ea"/>
                <a:cs typeface="+mj-cs"/>
              </a:rPr>
              <a:t>Gani</a:t>
            </a:r>
            <a:endParaRPr lang="en-US" sz="2000" b="1" dirty="0">
              <a:solidFill>
                <a:srgbClr val="330066"/>
              </a:solidFill>
              <a:latin typeface="Agency FB" panose="020B0503020202020204" pitchFamily="34" charset="0"/>
              <a:ea typeface="+mj-ea"/>
              <a:cs typeface="+mj-cs"/>
            </a:endParaRPr>
          </a:p>
          <a:p>
            <a:pPr algn="l"/>
            <a:endParaRPr lang="en-US" b="1" dirty="0">
              <a:solidFill>
                <a:schemeClr val="tx2"/>
              </a:solidFill>
              <a:ea typeface="+mj-ea"/>
              <a:cs typeface="+mj-cs"/>
            </a:endParaRPr>
          </a:p>
        </p:txBody>
      </p:sp>
    </p:spTree>
    <p:extLst>
      <p:ext uri="{BB962C8B-B14F-4D97-AF65-F5344CB8AC3E}">
        <p14:creationId xmlns:p14="http://schemas.microsoft.com/office/powerpoint/2010/main" val="3965980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762000"/>
            <a:ext cx="7543800" cy="655638"/>
          </a:xfrm>
        </p:spPr>
        <p:txBody>
          <a:bodyPr/>
          <a:lstStyle/>
          <a:p>
            <a:pPr eaLnBrk="1" hangingPunct="1"/>
            <a:r>
              <a:rPr lang="en-US" sz="3500" smtClean="0"/>
              <a:t>Test Your Email </a:t>
            </a:r>
          </a:p>
        </p:txBody>
      </p:sp>
      <p:sp>
        <p:nvSpPr>
          <p:cNvPr id="76803" name="Rectangle 3"/>
          <p:cNvSpPr>
            <a:spLocks noGrp="1" noChangeArrowheads="1"/>
          </p:cNvSpPr>
          <p:nvPr>
            <p:ph type="body" idx="1"/>
          </p:nvPr>
        </p:nvSpPr>
        <p:spPr/>
        <p:txBody>
          <a:bodyPr/>
          <a:lstStyle/>
          <a:p>
            <a:pPr eaLnBrk="1" hangingPunct="1"/>
            <a:r>
              <a:rPr lang="en-US" smtClean="0"/>
              <a:t>Before sending any email campaign to the rest of the world, be sure to send a copy to yourself to make sure everything looks exactly the way you expect it to. Check your links in the received version to see that they all work, check the contact information for correctness, and check to see that the email meets all the length and formatting rules. </a:t>
            </a:r>
          </a:p>
        </p:txBody>
      </p:sp>
      <p:sp>
        <p:nvSpPr>
          <p:cNvPr id="76804" name="Rectangle 4"/>
          <p:cNvSpPr>
            <a:spLocks noChangeArrowheads="1"/>
          </p:cNvSpPr>
          <p:nvPr/>
        </p:nvSpPr>
        <p:spPr bwMode="auto">
          <a:xfrm>
            <a:off x="0" y="-14288"/>
            <a:ext cx="2370138" cy="39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Email Campaigns</a:t>
            </a:r>
            <a:r>
              <a:rPr lang="en-US" sz="2000">
                <a:solidFill>
                  <a:srgbClr val="000000"/>
                </a:solidFill>
              </a:rPr>
              <a:t> </a:t>
            </a:r>
          </a:p>
        </p:txBody>
      </p:sp>
    </p:spTree>
    <p:extLst>
      <p:ext uri="{BB962C8B-B14F-4D97-AF65-F5344CB8AC3E}">
        <p14:creationId xmlns:p14="http://schemas.microsoft.com/office/powerpoint/2010/main" val="1836538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57200" y="762000"/>
            <a:ext cx="7543800" cy="655638"/>
          </a:xfrm>
        </p:spPr>
        <p:txBody>
          <a:bodyPr/>
          <a:lstStyle/>
          <a:p>
            <a:pPr eaLnBrk="1" hangingPunct="1"/>
            <a:r>
              <a:rPr lang="en-US" sz="3500" smtClean="0"/>
              <a:t>Avoid Email Attachments </a:t>
            </a:r>
          </a:p>
        </p:txBody>
      </p:sp>
      <p:sp>
        <p:nvSpPr>
          <p:cNvPr id="77827" name="Rectangle 3"/>
          <p:cNvSpPr>
            <a:spLocks noGrp="1" noChangeArrowheads="1"/>
          </p:cNvSpPr>
          <p:nvPr>
            <p:ph type="body" idx="1"/>
          </p:nvPr>
        </p:nvSpPr>
        <p:spPr/>
        <p:txBody>
          <a:bodyPr/>
          <a:lstStyle/>
          <a:p>
            <a:pPr eaLnBrk="1" hangingPunct="1">
              <a:lnSpc>
                <a:spcPct val="80000"/>
              </a:lnSpc>
            </a:pPr>
            <a:r>
              <a:rPr lang="en-US" sz="2600" smtClean="0"/>
              <a:t>Some companies have found email attachments containing </a:t>
            </a:r>
            <a:r>
              <a:rPr lang="en-US" sz="2600" u="sng" smtClean="0"/>
              <a:t>postcards</a:t>
            </a:r>
            <a:r>
              <a:rPr lang="en-US" sz="2600" smtClean="0"/>
              <a:t>, </a:t>
            </a:r>
            <a:r>
              <a:rPr lang="en-US" sz="2600" u="sng" smtClean="0"/>
              <a:t>slide shows</a:t>
            </a:r>
            <a:r>
              <a:rPr lang="en-US" sz="2600" smtClean="0"/>
              <a:t>, or even </a:t>
            </a:r>
            <a:r>
              <a:rPr lang="en-US" sz="2600" u="sng" smtClean="0"/>
              <a:t>commercials</a:t>
            </a:r>
            <a:r>
              <a:rPr lang="en-US" sz="2600" smtClean="0"/>
              <a:t>. Though this method can have some effective results, it should be avoided as many users assume any attachment from a third party is a possible virus.</a:t>
            </a:r>
            <a:br>
              <a:rPr lang="en-US" sz="2600" smtClean="0"/>
            </a:br>
            <a:endParaRPr lang="en-US" sz="2600" smtClean="0"/>
          </a:p>
          <a:p>
            <a:pPr eaLnBrk="1" hangingPunct="1">
              <a:lnSpc>
                <a:spcPct val="80000"/>
              </a:lnSpc>
            </a:pPr>
            <a:r>
              <a:rPr lang="en-US" sz="2600" smtClean="0"/>
              <a:t>Next, if the attachment contains the bulk of your payload and is not opened, then your message will never get seen. </a:t>
            </a:r>
            <a:r>
              <a:rPr lang="en-US" sz="2600" u="sng" smtClean="0"/>
              <a:t>By simply supplying a link to a Web address containing more information</a:t>
            </a:r>
            <a:r>
              <a:rPr lang="en-US" sz="2600" smtClean="0"/>
              <a:t>, you can grab the prospect's attention without the fear of a potential virus. </a:t>
            </a:r>
          </a:p>
        </p:txBody>
      </p:sp>
      <p:sp>
        <p:nvSpPr>
          <p:cNvPr id="77828" name="Rectangle 4"/>
          <p:cNvSpPr>
            <a:spLocks noChangeArrowheads="1"/>
          </p:cNvSpPr>
          <p:nvPr/>
        </p:nvSpPr>
        <p:spPr bwMode="auto">
          <a:xfrm>
            <a:off x="0" y="-14288"/>
            <a:ext cx="2370138" cy="39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Email Campaigns</a:t>
            </a:r>
            <a:r>
              <a:rPr lang="en-US" sz="2000">
                <a:solidFill>
                  <a:srgbClr val="000000"/>
                </a:solidFill>
              </a:rPr>
              <a:t> </a:t>
            </a:r>
          </a:p>
        </p:txBody>
      </p:sp>
    </p:spTree>
    <p:extLst>
      <p:ext uri="{BB962C8B-B14F-4D97-AF65-F5344CB8AC3E}">
        <p14:creationId xmlns:p14="http://schemas.microsoft.com/office/powerpoint/2010/main" val="15340972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57200" y="762000"/>
            <a:ext cx="7543800" cy="655638"/>
          </a:xfrm>
        </p:spPr>
        <p:txBody>
          <a:bodyPr/>
          <a:lstStyle/>
          <a:p>
            <a:pPr eaLnBrk="1" hangingPunct="1"/>
            <a:r>
              <a:rPr lang="en-US" sz="3500" smtClean="0"/>
              <a:t>When to Send Email </a:t>
            </a:r>
          </a:p>
        </p:txBody>
      </p:sp>
      <p:sp>
        <p:nvSpPr>
          <p:cNvPr id="78851" name="Rectangle 3"/>
          <p:cNvSpPr>
            <a:spLocks noGrp="1" noChangeArrowheads="1"/>
          </p:cNvSpPr>
          <p:nvPr>
            <p:ph type="body" idx="1"/>
          </p:nvPr>
        </p:nvSpPr>
        <p:spPr/>
        <p:txBody>
          <a:bodyPr/>
          <a:lstStyle/>
          <a:p>
            <a:pPr eaLnBrk="1" hangingPunct="1">
              <a:lnSpc>
                <a:spcPct val="80000"/>
              </a:lnSpc>
            </a:pPr>
            <a:r>
              <a:rPr lang="en-US" sz="2600" smtClean="0"/>
              <a:t>Conventional wisdom suggests that everything should be waiting for you first thing Monday since you are fresh and ready for a new week. However, reality will show you that your email box is bulging at the seams on Monday and you just want to get through it at any cost. </a:t>
            </a:r>
            <a:br>
              <a:rPr lang="en-US" sz="2600" smtClean="0"/>
            </a:br>
            <a:endParaRPr lang="en-US" sz="2600" smtClean="0"/>
          </a:p>
          <a:p>
            <a:pPr eaLnBrk="1" hangingPunct="1">
              <a:lnSpc>
                <a:spcPct val="80000"/>
              </a:lnSpc>
            </a:pPr>
            <a:r>
              <a:rPr lang="en-US" sz="2600" smtClean="0"/>
              <a:t>Instead, email early Friday afternoon. Most people are winding down for the weekend at that time and putting off tasks till the next week. This allows for more light reading of the few emails trickling in on a Friday afternoon. </a:t>
            </a:r>
          </a:p>
        </p:txBody>
      </p:sp>
      <p:sp>
        <p:nvSpPr>
          <p:cNvPr id="78852" name="Rectangle 4"/>
          <p:cNvSpPr>
            <a:spLocks noChangeArrowheads="1"/>
          </p:cNvSpPr>
          <p:nvPr/>
        </p:nvSpPr>
        <p:spPr bwMode="auto">
          <a:xfrm>
            <a:off x="0" y="-14288"/>
            <a:ext cx="2370138" cy="39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Email Campaigns</a:t>
            </a:r>
            <a:r>
              <a:rPr lang="en-US" sz="2000">
                <a:solidFill>
                  <a:srgbClr val="000000"/>
                </a:solidFill>
              </a:rPr>
              <a:t> </a:t>
            </a:r>
          </a:p>
        </p:txBody>
      </p:sp>
    </p:spTree>
    <p:extLst>
      <p:ext uri="{BB962C8B-B14F-4D97-AF65-F5344CB8AC3E}">
        <p14:creationId xmlns:p14="http://schemas.microsoft.com/office/powerpoint/2010/main" val="1476677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smtClean="0"/>
              <a:t>The Unsubscribe Option </a:t>
            </a:r>
          </a:p>
        </p:txBody>
      </p:sp>
      <p:sp>
        <p:nvSpPr>
          <p:cNvPr id="79875" name="Rectangle 3"/>
          <p:cNvSpPr>
            <a:spLocks noGrp="1" noChangeArrowheads="1"/>
          </p:cNvSpPr>
          <p:nvPr>
            <p:ph type="body" idx="1"/>
          </p:nvPr>
        </p:nvSpPr>
        <p:spPr/>
        <p:txBody>
          <a:bodyPr/>
          <a:lstStyle/>
          <a:p>
            <a:pPr eaLnBrk="1" hangingPunct="1">
              <a:lnSpc>
                <a:spcPct val="80000"/>
              </a:lnSpc>
            </a:pPr>
            <a:r>
              <a:rPr lang="en-US" sz="2600" smtClean="0"/>
              <a:t>Even if you are using your own opt-in email list, </a:t>
            </a:r>
            <a:r>
              <a:rPr lang="en-US" sz="2600" u="sng" smtClean="0"/>
              <a:t>you must offer a way to unsubscribe from the list in every email</a:t>
            </a:r>
            <a:r>
              <a:rPr lang="en-US" sz="2600" smtClean="0"/>
              <a:t>. This applies to direct email, newsletters, and all other email promotions. This shows your respect for their time when they decide to no longer receive direct email. </a:t>
            </a:r>
            <a:br>
              <a:rPr lang="en-US" sz="2600" smtClean="0"/>
            </a:br>
            <a:endParaRPr lang="en-US" sz="2600" smtClean="0"/>
          </a:p>
          <a:p>
            <a:pPr eaLnBrk="1" hangingPunct="1">
              <a:lnSpc>
                <a:spcPct val="80000"/>
              </a:lnSpc>
            </a:pPr>
            <a:r>
              <a:rPr lang="en-US" sz="2600" smtClean="0"/>
              <a:t>The option to unsubscribe can be placed near the bottom of the email with easy-to-follow instructions. Probably the simplest unsubscribe method tells the recipient to reply to the received email and place the word "Unsubscribe" on the subject line. This is quick and easy, thus the recipient does not feel trapped. </a:t>
            </a:r>
          </a:p>
        </p:txBody>
      </p:sp>
      <p:sp>
        <p:nvSpPr>
          <p:cNvPr id="79876" name="Rectangle 4"/>
          <p:cNvSpPr>
            <a:spLocks noChangeArrowheads="1"/>
          </p:cNvSpPr>
          <p:nvPr/>
        </p:nvSpPr>
        <p:spPr bwMode="auto">
          <a:xfrm>
            <a:off x="0" y="-14288"/>
            <a:ext cx="2370138" cy="39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Email Campaigns</a:t>
            </a:r>
            <a:r>
              <a:rPr lang="en-US" sz="2000">
                <a:solidFill>
                  <a:srgbClr val="000000"/>
                </a:solidFill>
              </a:rPr>
              <a:t> </a:t>
            </a:r>
          </a:p>
        </p:txBody>
      </p:sp>
    </p:spTree>
    <p:extLst>
      <p:ext uri="{BB962C8B-B14F-4D97-AF65-F5344CB8AC3E}">
        <p14:creationId xmlns:p14="http://schemas.microsoft.com/office/powerpoint/2010/main" val="6375456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smtClean="0"/>
              <a:t>Response Tracking </a:t>
            </a:r>
          </a:p>
        </p:txBody>
      </p:sp>
      <p:sp>
        <p:nvSpPr>
          <p:cNvPr id="80899" name="Rectangle 3"/>
          <p:cNvSpPr>
            <a:spLocks noGrp="1" noChangeArrowheads="1"/>
          </p:cNvSpPr>
          <p:nvPr>
            <p:ph type="body" idx="1"/>
          </p:nvPr>
        </p:nvSpPr>
        <p:spPr/>
        <p:txBody>
          <a:bodyPr/>
          <a:lstStyle/>
          <a:p>
            <a:pPr eaLnBrk="1" hangingPunct="1"/>
            <a:r>
              <a:rPr lang="en-US" sz="2600" smtClean="0"/>
              <a:t>Response tracking from email marketing can be handled easily by two methods. </a:t>
            </a:r>
            <a:r>
              <a:rPr lang="en-US" sz="2600" u="sng" smtClean="0"/>
              <a:t>First, the campaign can include a Web page address that is unique to the campaign</a:t>
            </a:r>
            <a:r>
              <a:rPr lang="en-US" sz="2600" smtClean="0"/>
              <a:t>, and you can </a:t>
            </a:r>
            <a:r>
              <a:rPr lang="en-US" sz="2600" u="sng" smtClean="0"/>
              <a:t>track the visitors to that page</a:t>
            </a:r>
            <a:r>
              <a:rPr lang="en-US" sz="2600" smtClean="0"/>
              <a:t>. Next, you can </a:t>
            </a:r>
            <a:r>
              <a:rPr lang="en-US" sz="2600" u="sng" smtClean="0"/>
              <a:t>associate a promocode</a:t>
            </a:r>
            <a:r>
              <a:rPr lang="en-US" sz="2600" smtClean="0"/>
              <a:t> with the campaign and track how often it is used. </a:t>
            </a:r>
            <a:br>
              <a:rPr lang="en-US" sz="2600" smtClean="0"/>
            </a:br>
            <a:endParaRPr lang="en-US" sz="2600" smtClean="0"/>
          </a:p>
          <a:p>
            <a:pPr eaLnBrk="1" hangingPunct="1"/>
            <a:r>
              <a:rPr lang="en-US" sz="2600" smtClean="0"/>
              <a:t>A combination of both methods would allow you to compare how many people responded relative to how many people acted on their response. </a:t>
            </a:r>
          </a:p>
        </p:txBody>
      </p:sp>
      <p:sp>
        <p:nvSpPr>
          <p:cNvPr id="80900" name="Rectangle 4"/>
          <p:cNvSpPr>
            <a:spLocks noChangeArrowheads="1"/>
          </p:cNvSpPr>
          <p:nvPr/>
        </p:nvSpPr>
        <p:spPr bwMode="auto">
          <a:xfrm>
            <a:off x="0" y="-14288"/>
            <a:ext cx="2370138" cy="39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Email Campaigns</a:t>
            </a:r>
            <a:r>
              <a:rPr lang="en-US" sz="2000">
                <a:solidFill>
                  <a:srgbClr val="000000"/>
                </a:solidFill>
              </a:rPr>
              <a:t> </a:t>
            </a:r>
          </a:p>
        </p:txBody>
      </p:sp>
    </p:spTree>
    <p:extLst>
      <p:ext uri="{BB962C8B-B14F-4D97-AF65-F5344CB8AC3E}">
        <p14:creationId xmlns:p14="http://schemas.microsoft.com/office/powerpoint/2010/main" val="5774062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smtClean="0"/>
              <a:t>Response Staff</a:t>
            </a:r>
          </a:p>
        </p:txBody>
      </p:sp>
      <p:sp>
        <p:nvSpPr>
          <p:cNvPr id="81923" name="Rectangle 3"/>
          <p:cNvSpPr>
            <a:spLocks noGrp="1" noChangeArrowheads="1"/>
          </p:cNvSpPr>
          <p:nvPr>
            <p:ph type="body" idx="1"/>
          </p:nvPr>
        </p:nvSpPr>
        <p:spPr>
          <a:xfrm>
            <a:off x="457200" y="1719263"/>
            <a:ext cx="8229600" cy="5138737"/>
          </a:xfrm>
        </p:spPr>
        <p:txBody>
          <a:bodyPr/>
          <a:lstStyle/>
          <a:p>
            <a:pPr eaLnBrk="1" hangingPunct="1">
              <a:lnSpc>
                <a:spcPct val="80000"/>
              </a:lnSpc>
            </a:pPr>
            <a:r>
              <a:rPr lang="en-US" sz="1700" smtClean="0"/>
              <a:t>There are many methods for automating this process, and it is fine to </a:t>
            </a:r>
            <a:r>
              <a:rPr lang="en-US" sz="1700" u="sng" smtClean="0"/>
              <a:t>send an automated response so long as it is followed with a real person responding soon after</a:t>
            </a:r>
            <a:r>
              <a:rPr lang="en-US" sz="1700" smtClean="0"/>
              <a:t>. Many prospects rely on the human element to close the deal, therefore it is essential you supply it for them. </a:t>
            </a:r>
          </a:p>
          <a:p>
            <a:pPr eaLnBrk="1" hangingPunct="1">
              <a:lnSpc>
                <a:spcPct val="80000"/>
              </a:lnSpc>
            </a:pPr>
            <a:endParaRPr lang="en-US" sz="1700" smtClean="0"/>
          </a:p>
          <a:p>
            <a:pPr eaLnBrk="1" hangingPunct="1">
              <a:lnSpc>
                <a:spcPct val="80000"/>
              </a:lnSpc>
            </a:pPr>
            <a:r>
              <a:rPr lang="en-US" sz="1700" smtClean="0"/>
              <a:t>How quickly you can respond makes all the difference in the world. A 24-hour to 48-hour window of response time is preferred and </a:t>
            </a:r>
            <a:r>
              <a:rPr lang="en-US" sz="1700" u="sng" smtClean="0"/>
              <a:t>anything faster than 8 hours</a:t>
            </a:r>
            <a:r>
              <a:rPr lang="en-US" sz="1700" smtClean="0"/>
              <a:t> is viewed as an unreal response time. By responding quickly you demonstrate to your visitors that you are very serious about customer support. </a:t>
            </a:r>
          </a:p>
          <a:p>
            <a:pPr eaLnBrk="1" hangingPunct="1">
              <a:lnSpc>
                <a:spcPct val="80000"/>
              </a:lnSpc>
            </a:pPr>
            <a:endParaRPr lang="en-US" sz="1700" smtClean="0"/>
          </a:p>
          <a:p>
            <a:pPr eaLnBrk="1" hangingPunct="1">
              <a:lnSpc>
                <a:spcPct val="80000"/>
              </a:lnSpc>
            </a:pPr>
            <a:r>
              <a:rPr lang="en-US" sz="1700" smtClean="0"/>
              <a:t>One of the </a:t>
            </a:r>
            <a:r>
              <a:rPr lang="en-US" sz="1700" u="sng" smtClean="0"/>
              <a:t>most annoying things on the Internet are those sites that do not offer any phone support options</a:t>
            </a:r>
            <a:r>
              <a:rPr lang="en-US" sz="1700" smtClean="0"/>
              <a:t>. </a:t>
            </a:r>
            <a:r>
              <a:rPr lang="en-US" sz="1700" smtClean="0">
                <a:hlinkClick r:id="rId2" action="ppaction://hlinkfile"/>
              </a:rPr>
              <a:t>DirectNIC</a:t>
            </a:r>
            <a:r>
              <a:rPr lang="en-US" sz="1700" smtClean="0"/>
              <a:t> for example, one of the leading domain name resellers, offers some of the best rates at $15 per year and provides more free features than you know what to do with. The problem is, they only offer support via email. This in itself could cost them millions in lost business. </a:t>
            </a:r>
          </a:p>
          <a:p>
            <a:pPr eaLnBrk="1" hangingPunct="1">
              <a:lnSpc>
                <a:spcPct val="80000"/>
              </a:lnSpc>
            </a:pPr>
            <a:endParaRPr lang="en-US" sz="1700" smtClean="0"/>
          </a:p>
          <a:p>
            <a:pPr eaLnBrk="1" hangingPunct="1">
              <a:lnSpc>
                <a:spcPct val="80000"/>
              </a:lnSpc>
            </a:pPr>
            <a:r>
              <a:rPr lang="en-US" sz="1700" smtClean="0"/>
              <a:t>It is very common for visitors to ask the same questions. To help speed up the response process, your response staff is encouraged to </a:t>
            </a:r>
            <a:r>
              <a:rPr lang="en-US" sz="1700" u="sng" smtClean="0"/>
              <a:t>have form emails already prepared</a:t>
            </a:r>
            <a:r>
              <a:rPr lang="en-US" sz="1700" smtClean="0"/>
              <a:t> that address the most common questions. </a:t>
            </a:r>
          </a:p>
        </p:txBody>
      </p:sp>
      <p:sp>
        <p:nvSpPr>
          <p:cNvPr id="81924" name="Rectangle 4"/>
          <p:cNvSpPr>
            <a:spLocks noChangeArrowheads="1"/>
          </p:cNvSpPr>
          <p:nvPr/>
        </p:nvSpPr>
        <p:spPr bwMode="auto">
          <a:xfrm>
            <a:off x="0" y="-14288"/>
            <a:ext cx="2370138" cy="39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Email Campaigns</a:t>
            </a:r>
            <a:r>
              <a:rPr lang="en-US" sz="2000">
                <a:solidFill>
                  <a:srgbClr val="000000"/>
                </a:solidFill>
              </a:rPr>
              <a:t> </a:t>
            </a:r>
          </a:p>
        </p:txBody>
      </p:sp>
    </p:spTree>
    <p:extLst>
      <p:ext uri="{BB962C8B-B14F-4D97-AF65-F5344CB8AC3E}">
        <p14:creationId xmlns:p14="http://schemas.microsoft.com/office/powerpoint/2010/main" val="15250471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smtClean="0"/>
              <a:t>Newsletters </a:t>
            </a:r>
          </a:p>
        </p:txBody>
      </p:sp>
      <p:sp>
        <p:nvSpPr>
          <p:cNvPr id="82947" name="Rectangle 3"/>
          <p:cNvSpPr>
            <a:spLocks noGrp="1" noChangeArrowheads="1"/>
          </p:cNvSpPr>
          <p:nvPr>
            <p:ph type="body" idx="1"/>
          </p:nvPr>
        </p:nvSpPr>
        <p:spPr/>
        <p:txBody>
          <a:bodyPr/>
          <a:lstStyle/>
          <a:p>
            <a:pPr eaLnBrk="1" hangingPunct="1">
              <a:lnSpc>
                <a:spcPct val="80000"/>
              </a:lnSpc>
            </a:pPr>
            <a:r>
              <a:rPr lang="en-US" sz="1500" smtClean="0"/>
              <a:t>Newsletters, in this case, are email messages distributed by a company or organization to an opt-in list on a set schedule. Newsletters typically </a:t>
            </a:r>
            <a:r>
              <a:rPr lang="en-US" sz="1500" u="sng" smtClean="0"/>
              <a:t>announce sales</a:t>
            </a:r>
            <a:r>
              <a:rPr lang="en-US" sz="1500" smtClean="0"/>
              <a:t>, </a:t>
            </a:r>
            <a:r>
              <a:rPr lang="en-US" sz="1500" u="sng" smtClean="0"/>
              <a:t>specials</a:t>
            </a:r>
            <a:r>
              <a:rPr lang="en-US" sz="1500" smtClean="0"/>
              <a:t>, </a:t>
            </a:r>
            <a:r>
              <a:rPr lang="en-US" sz="1500" u="sng" smtClean="0"/>
              <a:t>schedules</a:t>
            </a:r>
            <a:r>
              <a:rPr lang="en-US" sz="1500" smtClean="0"/>
              <a:t>, </a:t>
            </a:r>
            <a:r>
              <a:rPr lang="en-US" sz="1500" u="sng" smtClean="0"/>
              <a:t>events</a:t>
            </a:r>
            <a:r>
              <a:rPr lang="en-US" sz="1500" smtClean="0"/>
              <a:t>, </a:t>
            </a:r>
            <a:r>
              <a:rPr lang="en-US" sz="1500" u="sng" smtClean="0"/>
              <a:t>product releases</a:t>
            </a:r>
            <a:r>
              <a:rPr lang="en-US" sz="1500" smtClean="0"/>
              <a:t>, as well as a payload of useful information that makes the newsletters newsworthy. </a:t>
            </a:r>
            <a:br>
              <a:rPr lang="en-US" sz="1500" smtClean="0"/>
            </a:br>
            <a:endParaRPr lang="en-US" sz="1500" smtClean="0"/>
          </a:p>
          <a:p>
            <a:pPr eaLnBrk="1" hangingPunct="1">
              <a:lnSpc>
                <a:spcPct val="80000"/>
              </a:lnSpc>
            </a:pPr>
            <a:r>
              <a:rPr lang="en-US" sz="1500" smtClean="0"/>
              <a:t>There are two types of marketing opportunities with newsletters. You can either </a:t>
            </a:r>
            <a:r>
              <a:rPr lang="en-US" sz="1500" u="sng" smtClean="0"/>
              <a:t>offer your own newsletter</a:t>
            </a:r>
            <a:r>
              <a:rPr lang="en-US" sz="1500" smtClean="0"/>
              <a:t> or you can </a:t>
            </a:r>
            <a:r>
              <a:rPr lang="en-US" sz="1500" u="sng" smtClean="0"/>
              <a:t>advertise in someone else's newsletter</a:t>
            </a:r>
            <a:r>
              <a:rPr lang="en-US" sz="1500" smtClean="0"/>
              <a:t>. </a:t>
            </a:r>
          </a:p>
          <a:p>
            <a:pPr eaLnBrk="1" hangingPunct="1">
              <a:lnSpc>
                <a:spcPct val="80000"/>
              </a:lnSpc>
            </a:pPr>
            <a:endParaRPr lang="en-US" sz="1500" smtClean="0"/>
          </a:p>
          <a:p>
            <a:pPr eaLnBrk="1" hangingPunct="1">
              <a:lnSpc>
                <a:spcPct val="80000"/>
              </a:lnSpc>
            </a:pPr>
            <a:r>
              <a:rPr lang="en-US" sz="1500" smtClean="0"/>
              <a:t>Setting Tone: To create an effective newsletter that people want to read on a regular basis requires choosing a topic that you can be the authority on and that the readers will look forward to reading. </a:t>
            </a:r>
          </a:p>
          <a:p>
            <a:pPr eaLnBrk="1" hangingPunct="1">
              <a:lnSpc>
                <a:spcPct val="80000"/>
              </a:lnSpc>
            </a:pPr>
            <a:endParaRPr lang="en-US" sz="1500" smtClean="0"/>
          </a:p>
          <a:p>
            <a:pPr eaLnBrk="1" hangingPunct="1">
              <a:lnSpc>
                <a:spcPct val="80000"/>
              </a:lnSpc>
            </a:pPr>
            <a:r>
              <a:rPr lang="en-US" sz="1500" smtClean="0"/>
              <a:t>Setting the Frequency:  You must determine how often the newsletter should be mailed out. Too often and readers feel overloaded and will likely unsubscribe. Too infrequently and readers may forget who you are and think you are spamming them. </a:t>
            </a:r>
          </a:p>
          <a:p>
            <a:pPr eaLnBrk="1" hangingPunct="1">
              <a:lnSpc>
                <a:spcPct val="80000"/>
              </a:lnSpc>
            </a:pPr>
            <a:endParaRPr lang="en-US" sz="1500" smtClean="0"/>
          </a:p>
          <a:p>
            <a:pPr eaLnBrk="1" hangingPunct="1">
              <a:lnSpc>
                <a:spcPct val="80000"/>
              </a:lnSpc>
            </a:pPr>
            <a:r>
              <a:rPr lang="en-US" sz="1500" smtClean="0"/>
              <a:t>Archive Your Newsletters:  If you do offer both ASCII and HTML versions, then archiving your newsletters on your Web site will be very easy. Each month you simply add a link to your monthly newsletter within the archive section and add the new newsletter with a new name. </a:t>
            </a:r>
          </a:p>
        </p:txBody>
      </p:sp>
      <p:sp>
        <p:nvSpPr>
          <p:cNvPr id="82948" name="Rectangle 4"/>
          <p:cNvSpPr>
            <a:spLocks noChangeArrowheads="1"/>
          </p:cNvSpPr>
          <p:nvPr/>
        </p:nvSpPr>
        <p:spPr bwMode="auto">
          <a:xfrm>
            <a:off x="0" y="-14288"/>
            <a:ext cx="2370138" cy="39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Email Campaigns</a:t>
            </a:r>
            <a:r>
              <a:rPr lang="en-US" sz="2000">
                <a:solidFill>
                  <a:srgbClr val="000000"/>
                </a:solidFill>
              </a:rPr>
              <a:t> </a:t>
            </a:r>
          </a:p>
        </p:txBody>
      </p:sp>
    </p:spTree>
    <p:extLst>
      <p:ext uri="{BB962C8B-B14F-4D97-AF65-F5344CB8AC3E}">
        <p14:creationId xmlns:p14="http://schemas.microsoft.com/office/powerpoint/2010/main" val="42254046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n-US" sz="3500" smtClean="0"/>
              <a:t>Newsletters (Getting Subscribers )</a:t>
            </a:r>
          </a:p>
        </p:txBody>
      </p:sp>
      <p:sp>
        <p:nvSpPr>
          <p:cNvPr id="83971" name="Rectangle 3"/>
          <p:cNvSpPr>
            <a:spLocks noGrp="1" noChangeArrowheads="1"/>
          </p:cNvSpPr>
          <p:nvPr>
            <p:ph type="body" idx="1"/>
          </p:nvPr>
        </p:nvSpPr>
        <p:spPr/>
        <p:txBody>
          <a:bodyPr/>
          <a:lstStyle/>
          <a:p>
            <a:pPr eaLnBrk="1" hangingPunct="1">
              <a:lnSpc>
                <a:spcPct val="80000"/>
              </a:lnSpc>
            </a:pPr>
            <a:r>
              <a:rPr lang="en-US" sz="1900" smtClean="0"/>
              <a:t>First, a link to receive the newsletter should be available on your main page and maybe on all pages. </a:t>
            </a:r>
          </a:p>
          <a:p>
            <a:pPr eaLnBrk="1" hangingPunct="1">
              <a:lnSpc>
                <a:spcPct val="80000"/>
              </a:lnSpc>
            </a:pPr>
            <a:endParaRPr lang="en-US" sz="1900" smtClean="0"/>
          </a:p>
          <a:p>
            <a:pPr eaLnBrk="1" hangingPunct="1">
              <a:lnSpc>
                <a:spcPct val="80000"/>
              </a:lnSpc>
            </a:pPr>
            <a:r>
              <a:rPr lang="en-US" sz="1900" smtClean="0"/>
              <a:t>Next, the sign up process needs to be very easy, with just enough questions to understand who your readers are, but not so many that they may hold them back from signing up. </a:t>
            </a:r>
          </a:p>
          <a:p>
            <a:pPr eaLnBrk="1" hangingPunct="1">
              <a:lnSpc>
                <a:spcPct val="80000"/>
              </a:lnSpc>
            </a:pPr>
            <a:endParaRPr lang="en-US" sz="1900" smtClean="0"/>
          </a:p>
          <a:p>
            <a:pPr eaLnBrk="1" hangingPunct="1">
              <a:lnSpc>
                <a:spcPct val="80000"/>
              </a:lnSpc>
            </a:pPr>
            <a:r>
              <a:rPr lang="en-US" sz="1900" smtClean="0"/>
              <a:t>Finally, you need to clearly explain your privacy policy so your readers feel secure. You should never give your list to anyone, never email your list for anyone, and let your users know that is your policy.</a:t>
            </a:r>
          </a:p>
          <a:p>
            <a:pPr eaLnBrk="1" hangingPunct="1">
              <a:lnSpc>
                <a:spcPct val="80000"/>
              </a:lnSpc>
            </a:pPr>
            <a:endParaRPr lang="en-US" sz="1900" smtClean="0"/>
          </a:p>
          <a:p>
            <a:pPr eaLnBrk="1" hangingPunct="1">
              <a:lnSpc>
                <a:spcPct val="80000"/>
              </a:lnSpc>
            </a:pPr>
            <a:r>
              <a:rPr lang="en-US" sz="1900" smtClean="0"/>
              <a:t>Word of Mouth: Another way to increase readers is through your current reader base. You can encourage your readers to pass your newsletter on to friends by adding wording at the bottom of each newsletter letting them know you need their help to spread the word.  </a:t>
            </a:r>
          </a:p>
        </p:txBody>
      </p:sp>
      <p:sp>
        <p:nvSpPr>
          <p:cNvPr id="83972" name="Rectangle 4"/>
          <p:cNvSpPr>
            <a:spLocks noChangeArrowheads="1"/>
          </p:cNvSpPr>
          <p:nvPr/>
        </p:nvSpPr>
        <p:spPr bwMode="auto">
          <a:xfrm>
            <a:off x="0" y="-14288"/>
            <a:ext cx="2370138" cy="39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Email Campaigns</a:t>
            </a:r>
            <a:r>
              <a:rPr lang="en-US" sz="2000">
                <a:solidFill>
                  <a:srgbClr val="000000"/>
                </a:solidFill>
              </a:rPr>
              <a:t> </a:t>
            </a:r>
          </a:p>
        </p:txBody>
      </p:sp>
    </p:spTree>
    <p:extLst>
      <p:ext uri="{BB962C8B-B14F-4D97-AF65-F5344CB8AC3E}">
        <p14:creationId xmlns:p14="http://schemas.microsoft.com/office/powerpoint/2010/main" val="24459843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smtClean="0"/>
              <a:t>Newsletter Advertising </a:t>
            </a:r>
          </a:p>
        </p:txBody>
      </p:sp>
      <p:sp>
        <p:nvSpPr>
          <p:cNvPr id="84995" name="Rectangle 3"/>
          <p:cNvSpPr>
            <a:spLocks noGrp="1" noChangeArrowheads="1"/>
          </p:cNvSpPr>
          <p:nvPr>
            <p:ph type="body" idx="1"/>
          </p:nvPr>
        </p:nvSpPr>
        <p:spPr>
          <a:xfrm>
            <a:off x="457200" y="1719263"/>
            <a:ext cx="8229600" cy="4757737"/>
          </a:xfrm>
        </p:spPr>
        <p:txBody>
          <a:bodyPr/>
          <a:lstStyle/>
          <a:p>
            <a:pPr eaLnBrk="1" hangingPunct="1">
              <a:lnSpc>
                <a:spcPct val="80000"/>
              </a:lnSpc>
              <a:buFont typeface="Wingdings" pitchFamily="2" charset="2"/>
              <a:buNone/>
            </a:pPr>
            <a:r>
              <a:rPr lang="en-US" sz="1300" b="1" smtClean="0"/>
              <a:t>Selling Ads In Your Newsletter</a:t>
            </a:r>
          </a:p>
          <a:p>
            <a:pPr eaLnBrk="1" hangingPunct="1">
              <a:lnSpc>
                <a:spcPct val="80000"/>
              </a:lnSpc>
              <a:buFont typeface="Wingdings" pitchFamily="2" charset="2"/>
              <a:buNone/>
            </a:pPr>
            <a:endParaRPr lang="en-US" sz="1300" b="1" smtClean="0"/>
          </a:p>
          <a:p>
            <a:pPr eaLnBrk="1" hangingPunct="1">
              <a:lnSpc>
                <a:spcPct val="80000"/>
              </a:lnSpc>
            </a:pPr>
            <a:r>
              <a:rPr lang="en-US" sz="1300" smtClean="0"/>
              <a:t>There are two reasons you might sell ads in your newsletter. First, the whole purpose of your newsletter might be to sell ad space. In this case, you build your revenue model around making money off advertising sales in the newsletter.</a:t>
            </a:r>
            <a:br>
              <a:rPr lang="en-US" sz="1300" smtClean="0"/>
            </a:br>
            <a:endParaRPr lang="en-US" sz="1300" smtClean="0"/>
          </a:p>
          <a:p>
            <a:pPr eaLnBrk="1" hangingPunct="1">
              <a:lnSpc>
                <a:spcPct val="80000"/>
              </a:lnSpc>
            </a:pPr>
            <a:r>
              <a:rPr lang="en-US" sz="1300" smtClean="0"/>
              <a:t>Second, if your newsletter is good, you will be contacted by those wanting to advertise in your newsletter. Unless your company is in the advertising business, you should not consider putting ads from other companies in your newsletter. Your newsletter is a great place for you to educate your readers, sell them on your products, and solve technical problems for them. It is for you and you alone. </a:t>
            </a:r>
          </a:p>
          <a:p>
            <a:pPr eaLnBrk="1" hangingPunct="1">
              <a:lnSpc>
                <a:spcPct val="80000"/>
              </a:lnSpc>
            </a:pPr>
            <a:endParaRPr lang="en-US" sz="1300" smtClean="0"/>
          </a:p>
          <a:p>
            <a:pPr eaLnBrk="1" hangingPunct="1">
              <a:lnSpc>
                <a:spcPct val="80000"/>
              </a:lnSpc>
              <a:buFont typeface="Wingdings" pitchFamily="2" charset="2"/>
              <a:buNone/>
            </a:pPr>
            <a:r>
              <a:rPr lang="en-US" sz="1300" b="1" smtClean="0"/>
              <a:t>Newsletter Special Announcements</a:t>
            </a:r>
          </a:p>
          <a:p>
            <a:pPr eaLnBrk="1" hangingPunct="1">
              <a:lnSpc>
                <a:spcPct val="80000"/>
              </a:lnSpc>
              <a:buFont typeface="Wingdings" pitchFamily="2" charset="2"/>
              <a:buNone/>
            </a:pPr>
            <a:endParaRPr lang="en-US" sz="1300" b="1" smtClean="0"/>
          </a:p>
          <a:p>
            <a:pPr eaLnBrk="1" hangingPunct="1">
              <a:lnSpc>
                <a:spcPct val="80000"/>
              </a:lnSpc>
            </a:pPr>
            <a:r>
              <a:rPr lang="en-US" sz="1300" smtClean="0"/>
              <a:t>Though you do not want to put ads from other people in your newsletter, you might want to make a special announcement about a partner company who is willing to do the same for you. </a:t>
            </a:r>
          </a:p>
          <a:p>
            <a:pPr eaLnBrk="1" hangingPunct="1">
              <a:lnSpc>
                <a:spcPct val="80000"/>
              </a:lnSpc>
            </a:pPr>
            <a:endParaRPr lang="en-US" sz="1300" smtClean="0"/>
          </a:p>
          <a:p>
            <a:pPr eaLnBrk="1" hangingPunct="1">
              <a:lnSpc>
                <a:spcPct val="80000"/>
              </a:lnSpc>
            </a:pPr>
            <a:r>
              <a:rPr lang="en-US" sz="1300" smtClean="0"/>
              <a:t>If you choose to do this, be sure that both companies are in a position to benefit from the partnership, both are in a position to give a strong recommendation about the other, and neither are competing directly with each other. </a:t>
            </a:r>
          </a:p>
          <a:p>
            <a:pPr eaLnBrk="1" hangingPunct="1">
              <a:lnSpc>
                <a:spcPct val="80000"/>
              </a:lnSpc>
            </a:pPr>
            <a:endParaRPr lang="en-US" sz="1300" smtClean="0"/>
          </a:p>
          <a:p>
            <a:pPr eaLnBrk="1" hangingPunct="1">
              <a:lnSpc>
                <a:spcPct val="80000"/>
              </a:lnSpc>
              <a:buFont typeface="Wingdings" pitchFamily="2" charset="2"/>
              <a:buNone/>
            </a:pPr>
            <a:r>
              <a:rPr lang="en-US" sz="1300" b="1" smtClean="0"/>
              <a:t>Advertising in Other Newsletters</a:t>
            </a:r>
          </a:p>
          <a:p>
            <a:pPr eaLnBrk="1" hangingPunct="1">
              <a:lnSpc>
                <a:spcPct val="80000"/>
              </a:lnSpc>
              <a:buFont typeface="Wingdings" pitchFamily="2" charset="2"/>
              <a:buNone/>
            </a:pPr>
            <a:endParaRPr lang="en-US" sz="1300" b="1" smtClean="0"/>
          </a:p>
          <a:p>
            <a:pPr eaLnBrk="1" hangingPunct="1">
              <a:lnSpc>
                <a:spcPct val="80000"/>
              </a:lnSpc>
            </a:pPr>
            <a:r>
              <a:rPr lang="en-US" sz="1300" smtClean="0"/>
              <a:t>There is no shortage of newsletters out there looking to sell ad space. Your goal is to find newsletters that match your client demographics, have a strong reader following, and the content seems worthwhile. The list below is a good place to start, but you are encouraged to sample the newsletters of your final choices to ensure they will benefit your ad campaign. </a:t>
            </a:r>
          </a:p>
        </p:txBody>
      </p:sp>
      <p:sp>
        <p:nvSpPr>
          <p:cNvPr id="84996" name="Rectangle 4"/>
          <p:cNvSpPr>
            <a:spLocks noChangeArrowheads="1"/>
          </p:cNvSpPr>
          <p:nvPr/>
        </p:nvSpPr>
        <p:spPr bwMode="auto">
          <a:xfrm>
            <a:off x="0" y="-14288"/>
            <a:ext cx="2370138" cy="39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Email Campaigns</a:t>
            </a:r>
            <a:r>
              <a:rPr lang="en-US" sz="2000">
                <a:solidFill>
                  <a:srgbClr val="000000"/>
                </a:solidFill>
              </a:rPr>
              <a:t> </a:t>
            </a:r>
          </a:p>
        </p:txBody>
      </p:sp>
    </p:spTree>
    <p:extLst>
      <p:ext uri="{BB962C8B-B14F-4D97-AF65-F5344CB8AC3E}">
        <p14:creationId xmlns:p14="http://schemas.microsoft.com/office/powerpoint/2010/main" val="4124377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en-US" smtClean="0"/>
              <a:t>E-Promotions </a:t>
            </a:r>
          </a:p>
        </p:txBody>
      </p:sp>
      <p:sp>
        <p:nvSpPr>
          <p:cNvPr id="86019" name="Rectangle 3"/>
          <p:cNvSpPr>
            <a:spLocks noGrp="1" noChangeArrowheads="1"/>
          </p:cNvSpPr>
          <p:nvPr>
            <p:ph type="body" idx="1"/>
          </p:nvPr>
        </p:nvSpPr>
        <p:spPr/>
        <p:txBody>
          <a:bodyPr/>
          <a:lstStyle/>
          <a:p>
            <a:pPr eaLnBrk="1" hangingPunct="1">
              <a:lnSpc>
                <a:spcPct val="90000"/>
              </a:lnSpc>
            </a:pPr>
            <a:r>
              <a:rPr lang="en-US" sz="2100" smtClean="0"/>
              <a:t>An E-promotion is an email sent to your own opt-in email list about your specials, discounts, contests, or giveaways. E-promotions must be well-planned and well-timed. They should have something very worthwhile for the readers such that they merit having their own email instead of being part of the newsletter. </a:t>
            </a:r>
            <a:br>
              <a:rPr lang="en-US" sz="2100" smtClean="0"/>
            </a:br>
            <a:endParaRPr lang="en-US" sz="2100" smtClean="0"/>
          </a:p>
          <a:p>
            <a:pPr eaLnBrk="1" hangingPunct="1">
              <a:lnSpc>
                <a:spcPct val="90000"/>
              </a:lnSpc>
            </a:pPr>
            <a:r>
              <a:rPr lang="en-US" sz="2100" smtClean="0"/>
              <a:t>For example, WebYoda wanted to build new prospects' awareness about the success that past students had enjoyed. WebYoda ran an E-promotion asking for readers to submit success stories. In return, WebYoda picked a submission at random, and gave away a Palm VII to that lucky person. </a:t>
            </a:r>
          </a:p>
        </p:txBody>
      </p:sp>
      <p:sp>
        <p:nvSpPr>
          <p:cNvPr id="86020" name="Rectangle 4"/>
          <p:cNvSpPr>
            <a:spLocks noChangeArrowheads="1"/>
          </p:cNvSpPr>
          <p:nvPr/>
        </p:nvSpPr>
        <p:spPr bwMode="auto">
          <a:xfrm>
            <a:off x="0" y="-14288"/>
            <a:ext cx="2370138" cy="39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Email Campaigns</a:t>
            </a:r>
            <a:r>
              <a:rPr lang="en-US" sz="2000">
                <a:solidFill>
                  <a:srgbClr val="000000"/>
                </a:solidFill>
              </a:rPr>
              <a:t> </a:t>
            </a:r>
          </a:p>
        </p:txBody>
      </p:sp>
    </p:spTree>
    <p:extLst>
      <p:ext uri="{BB962C8B-B14F-4D97-AF65-F5344CB8AC3E}">
        <p14:creationId xmlns:p14="http://schemas.microsoft.com/office/powerpoint/2010/main" val="3005448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762000"/>
            <a:ext cx="7543800" cy="655638"/>
          </a:xfrm>
        </p:spPr>
        <p:txBody>
          <a:bodyPr/>
          <a:lstStyle/>
          <a:p>
            <a:pPr eaLnBrk="1" hangingPunct="1"/>
            <a:r>
              <a:rPr lang="en-US" sz="3500" smtClean="0"/>
              <a:t>About Email Campaigns </a:t>
            </a:r>
          </a:p>
        </p:txBody>
      </p:sp>
      <p:sp>
        <p:nvSpPr>
          <p:cNvPr id="68611" name="Rectangle 3"/>
          <p:cNvSpPr>
            <a:spLocks noGrp="1" noChangeArrowheads="1"/>
          </p:cNvSpPr>
          <p:nvPr>
            <p:ph type="body" idx="1"/>
          </p:nvPr>
        </p:nvSpPr>
        <p:spPr/>
        <p:txBody>
          <a:bodyPr/>
          <a:lstStyle/>
          <a:p>
            <a:pPr eaLnBrk="1" hangingPunct="1"/>
            <a:r>
              <a:rPr lang="en-US" sz="2600" i="1" smtClean="0"/>
              <a:t>Email</a:t>
            </a:r>
            <a:r>
              <a:rPr lang="en-US" sz="2600" smtClean="0"/>
              <a:t> or electronic mail has revolutionised communication. Anyone with access to the </a:t>
            </a:r>
            <a:r>
              <a:rPr lang="en-US" sz="2600" i="1" smtClean="0"/>
              <a:t>internet</a:t>
            </a:r>
            <a:r>
              <a:rPr lang="en-US" sz="2600" smtClean="0"/>
              <a:t> and an email program can send a written message - along with attached documents - anywhere in the world within seconds via the internet. </a:t>
            </a:r>
          </a:p>
          <a:p>
            <a:pPr eaLnBrk="1" hangingPunct="1"/>
            <a:endParaRPr lang="en-US" sz="2600" smtClean="0"/>
          </a:p>
          <a:p>
            <a:pPr eaLnBrk="1" hangingPunct="1"/>
            <a:r>
              <a:rPr lang="en-US" sz="2600" smtClean="0"/>
              <a:t>Email campaigns are targeted emails that work much like conventional direct mail campaigns. They come in various forms such as direct email, </a:t>
            </a:r>
            <a:r>
              <a:rPr lang="en-US" sz="2600" u="sng" smtClean="0"/>
              <a:t>newsletters</a:t>
            </a:r>
            <a:r>
              <a:rPr lang="en-US" sz="2600" smtClean="0"/>
              <a:t>, </a:t>
            </a:r>
            <a:r>
              <a:rPr lang="en-US" sz="2600" u="sng" smtClean="0"/>
              <a:t>newsgroups</a:t>
            </a:r>
            <a:r>
              <a:rPr lang="en-US" sz="2600" smtClean="0"/>
              <a:t>, and </a:t>
            </a:r>
            <a:r>
              <a:rPr lang="en-US" sz="2600" u="sng" smtClean="0"/>
              <a:t>press releases</a:t>
            </a:r>
            <a:r>
              <a:rPr lang="en-US" sz="2600" smtClean="0"/>
              <a:t>.</a:t>
            </a:r>
            <a:r>
              <a:rPr lang="en-US" sz="2600" b="1" smtClean="0"/>
              <a:t> </a:t>
            </a:r>
          </a:p>
        </p:txBody>
      </p:sp>
      <p:sp>
        <p:nvSpPr>
          <p:cNvPr id="68612" name="Rectangle 4"/>
          <p:cNvSpPr>
            <a:spLocks noChangeArrowheads="1"/>
          </p:cNvSpPr>
          <p:nvPr/>
        </p:nvSpPr>
        <p:spPr bwMode="auto">
          <a:xfrm>
            <a:off x="0" y="-14288"/>
            <a:ext cx="2370138" cy="39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Email Campaigns</a:t>
            </a:r>
            <a:r>
              <a:rPr lang="en-US" sz="2000">
                <a:solidFill>
                  <a:srgbClr val="000000"/>
                </a:solidFill>
              </a:rPr>
              <a:t> </a:t>
            </a:r>
          </a:p>
        </p:txBody>
      </p:sp>
    </p:spTree>
    <p:extLst>
      <p:ext uri="{BB962C8B-B14F-4D97-AF65-F5344CB8AC3E}">
        <p14:creationId xmlns:p14="http://schemas.microsoft.com/office/powerpoint/2010/main" val="10715010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n-US" smtClean="0"/>
              <a:t>Newsgroups </a:t>
            </a:r>
          </a:p>
        </p:txBody>
      </p:sp>
      <p:sp>
        <p:nvSpPr>
          <p:cNvPr id="87043" name="Rectangle 3"/>
          <p:cNvSpPr>
            <a:spLocks noGrp="1" noChangeArrowheads="1"/>
          </p:cNvSpPr>
          <p:nvPr>
            <p:ph type="body" idx="1"/>
          </p:nvPr>
        </p:nvSpPr>
        <p:spPr/>
        <p:txBody>
          <a:bodyPr/>
          <a:lstStyle/>
          <a:p>
            <a:pPr eaLnBrk="1" hangingPunct="1">
              <a:lnSpc>
                <a:spcPct val="80000"/>
              </a:lnSpc>
            </a:pPr>
            <a:r>
              <a:rPr lang="en-US" sz="1900" smtClean="0"/>
              <a:t>A newsgroup is a kind of electronic bulletin board where people who are interested in like subjects can post and respond to conversational "threads" or topics. There are literally thousands of newsgroups hosted all over the world, and covering every conceivable topic about which humans converse.</a:t>
            </a:r>
            <a:br>
              <a:rPr lang="en-US" sz="1900" smtClean="0"/>
            </a:br>
            <a:endParaRPr lang="en-US" sz="1900" smtClean="0"/>
          </a:p>
          <a:p>
            <a:pPr eaLnBrk="1" hangingPunct="1">
              <a:lnSpc>
                <a:spcPct val="80000"/>
              </a:lnSpc>
            </a:pPr>
            <a:r>
              <a:rPr lang="en-US" sz="1900" smtClean="0"/>
              <a:t>Each newsgroup has a following of readers along with self-proclaimed gurus who police each group for unwanted traffic. This means you will need to gain the acceptance of the group gurus in order to build a reputation within each group. </a:t>
            </a:r>
          </a:p>
          <a:p>
            <a:pPr eaLnBrk="1" hangingPunct="1">
              <a:lnSpc>
                <a:spcPct val="80000"/>
              </a:lnSpc>
            </a:pPr>
            <a:endParaRPr lang="en-US" sz="1900" smtClean="0"/>
          </a:p>
          <a:p>
            <a:pPr eaLnBrk="1" hangingPunct="1">
              <a:lnSpc>
                <a:spcPct val="80000"/>
              </a:lnSpc>
            </a:pPr>
            <a:r>
              <a:rPr lang="en-US" sz="1900" smtClean="0"/>
              <a:t>Newsgroups are where spam originated and thus is least tolerated. Before you begin posting to newsgroups other than the test groups, you need to understand how they work. Newsgroups are like real communities. All members have real personalities, and you must be accepted by the group before your messages will be respected. </a:t>
            </a:r>
          </a:p>
          <a:p>
            <a:pPr eaLnBrk="1" hangingPunct="1">
              <a:lnSpc>
                <a:spcPct val="80000"/>
              </a:lnSpc>
            </a:pPr>
            <a:endParaRPr lang="en-US" sz="1900" smtClean="0"/>
          </a:p>
          <a:p>
            <a:pPr eaLnBrk="1" hangingPunct="1">
              <a:lnSpc>
                <a:spcPct val="80000"/>
              </a:lnSpc>
            </a:pPr>
            <a:endParaRPr lang="en-US" sz="1900" smtClean="0"/>
          </a:p>
        </p:txBody>
      </p:sp>
      <p:sp>
        <p:nvSpPr>
          <p:cNvPr id="87044" name="Rectangle 4"/>
          <p:cNvSpPr>
            <a:spLocks noChangeArrowheads="1"/>
          </p:cNvSpPr>
          <p:nvPr/>
        </p:nvSpPr>
        <p:spPr bwMode="auto">
          <a:xfrm>
            <a:off x="0" y="-14288"/>
            <a:ext cx="2370138" cy="39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Email Campaigns</a:t>
            </a:r>
            <a:r>
              <a:rPr lang="en-US" sz="2000">
                <a:solidFill>
                  <a:srgbClr val="000000"/>
                </a:solidFill>
              </a:rPr>
              <a:t> </a:t>
            </a:r>
          </a:p>
        </p:txBody>
      </p:sp>
    </p:spTree>
    <p:extLst>
      <p:ext uri="{BB962C8B-B14F-4D97-AF65-F5344CB8AC3E}">
        <p14:creationId xmlns:p14="http://schemas.microsoft.com/office/powerpoint/2010/main" val="23553481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en-US" smtClean="0"/>
              <a:t>Newsgroups</a:t>
            </a:r>
          </a:p>
        </p:txBody>
      </p:sp>
      <p:sp>
        <p:nvSpPr>
          <p:cNvPr id="88067" name="Rectangle 3"/>
          <p:cNvSpPr>
            <a:spLocks noGrp="1" noChangeArrowheads="1"/>
          </p:cNvSpPr>
          <p:nvPr>
            <p:ph type="body" idx="1"/>
          </p:nvPr>
        </p:nvSpPr>
        <p:spPr/>
        <p:txBody>
          <a:bodyPr/>
          <a:lstStyle/>
          <a:p>
            <a:pPr eaLnBrk="1" hangingPunct="1">
              <a:lnSpc>
                <a:spcPct val="80000"/>
              </a:lnSpc>
            </a:pPr>
            <a:r>
              <a:rPr lang="en-US" sz="2600" smtClean="0"/>
              <a:t>Because of the spam problems associated with newsgroups, blatant advertising is usually banned, but you're welcome to give advice, answer questions, and pass on information. Be sure to include your signature block at the bottom of all messages just as you would for an email.</a:t>
            </a:r>
            <a:br>
              <a:rPr lang="en-US" sz="2600" smtClean="0"/>
            </a:br>
            <a:endParaRPr lang="en-US" sz="2600" smtClean="0"/>
          </a:p>
          <a:p>
            <a:pPr eaLnBrk="1" hangingPunct="1">
              <a:lnSpc>
                <a:spcPct val="80000"/>
              </a:lnSpc>
            </a:pPr>
            <a:r>
              <a:rPr lang="en-US" sz="2600" smtClean="0"/>
              <a:t>Pick no more than three groups in which to participate and try to post messages at least twice per week. Don't let the newsgroup gurus for these groups discourage you. In fact, if they give you a hard time, this may draw attention to you and thereby bring you more traffic. </a:t>
            </a:r>
          </a:p>
        </p:txBody>
      </p:sp>
      <p:sp>
        <p:nvSpPr>
          <p:cNvPr id="88068" name="Rectangle 4"/>
          <p:cNvSpPr>
            <a:spLocks noChangeArrowheads="1"/>
          </p:cNvSpPr>
          <p:nvPr/>
        </p:nvSpPr>
        <p:spPr bwMode="auto">
          <a:xfrm>
            <a:off x="0" y="-14288"/>
            <a:ext cx="2370138" cy="39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Email Campaigns</a:t>
            </a:r>
            <a:r>
              <a:rPr lang="en-US" sz="2000">
                <a:solidFill>
                  <a:srgbClr val="000000"/>
                </a:solidFill>
              </a:rPr>
              <a:t> </a:t>
            </a:r>
          </a:p>
        </p:txBody>
      </p:sp>
    </p:spTree>
    <p:extLst>
      <p:ext uri="{BB962C8B-B14F-4D97-AF65-F5344CB8AC3E}">
        <p14:creationId xmlns:p14="http://schemas.microsoft.com/office/powerpoint/2010/main" val="42276848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n-US" smtClean="0"/>
              <a:t>Press Releases </a:t>
            </a:r>
          </a:p>
        </p:txBody>
      </p:sp>
      <p:sp>
        <p:nvSpPr>
          <p:cNvPr id="89091" name="Rectangle 3"/>
          <p:cNvSpPr>
            <a:spLocks noGrp="1" noChangeArrowheads="1"/>
          </p:cNvSpPr>
          <p:nvPr>
            <p:ph type="body" idx="1"/>
          </p:nvPr>
        </p:nvSpPr>
        <p:spPr/>
        <p:txBody>
          <a:bodyPr/>
          <a:lstStyle/>
          <a:p>
            <a:pPr eaLnBrk="1" hangingPunct="1">
              <a:lnSpc>
                <a:spcPct val="80000"/>
              </a:lnSpc>
            </a:pPr>
            <a:r>
              <a:rPr lang="en-US" sz="2100" smtClean="0"/>
              <a:t>An Internet press release is the same as a traditional press release except it is internet based.</a:t>
            </a:r>
          </a:p>
          <a:p>
            <a:pPr eaLnBrk="1" hangingPunct="1">
              <a:lnSpc>
                <a:spcPct val="80000"/>
              </a:lnSpc>
            </a:pPr>
            <a:endParaRPr lang="en-US" sz="2100" smtClean="0"/>
          </a:p>
          <a:p>
            <a:pPr eaLnBrk="1" hangingPunct="1">
              <a:lnSpc>
                <a:spcPct val="80000"/>
              </a:lnSpc>
            </a:pPr>
            <a:r>
              <a:rPr lang="en-US" sz="2100" smtClean="0"/>
              <a:t>As with any press release the idea is to send a document to a news provider with the hope they find your document newsworthy enough to publish.</a:t>
            </a:r>
          </a:p>
          <a:p>
            <a:pPr eaLnBrk="1" hangingPunct="1">
              <a:lnSpc>
                <a:spcPct val="80000"/>
              </a:lnSpc>
            </a:pPr>
            <a:endParaRPr lang="en-US" sz="2100" smtClean="0"/>
          </a:p>
          <a:p>
            <a:pPr eaLnBrk="1" hangingPunct="1">
              <a:lnSpc>
                <a:spcPct val="80000"/>
              </a:lnSpc>
            </a:pPr>
            <a:r>
              <a:rPr lang="en-US" sz="2100" smtClean="0"/>
              <a:t>With an internet press release you send an </a:t>
            </a:r>
            <a:r>
              <a:rPr lang="en-US" sz="2100" i="1" smtClean="0">
                <a:hlinkClick r:id="rId2" action="ppaction://hlinkfile"/>
              </a:rPr>
              <a:t>email</a:t>
            </a:r>
            <a:r>
              <a:rPr lang="en-US" sz="2100" smtClean="0"/>
              <a:t> with your newsworthy document attached.</a:t>
            </a:r>
          </a:p>
          <a:p>
            <a:pPr eaLnBrk="1" hangingPunct="1">
              <a:lnSpc>
                <a:spcPct val="80000"/>
              </a:lnSpc>
            </a:pPr>
            <a:endParaRPr lang="en-US" sz="2100" smtClean="0"/>
          </a:p>
          <a:p>
            <a:pPr eaLnBrk="1" hangingPunct="1">
              <a:lnSpc>
                <a:spcPct val="80000"/>
              </a:lnSpc>
            </a:pPr>
            <a:r>
              <a:rPr lang="en-US" sz="2100" smtClean="0"/>
              <a:t>A great way to generate a lot of traffic to your </a:t>
            </a:r>
            <a:r>
              <a:rPr lang="en-US" sz="2100" i="1" smtClean="0">
                <a:hlinkClick r:id="rId2" action="ppaction://hlinkfile"/>
              </a:rPr>
              <a:t>web site</a:t>
            </a:r>
            <a:r>
              <a:rPr lang="en-US" sz="2100" smtClean="0"/>
              <a:t> is to get yourself mentioned by the press. In fact, a </a:t>
            </a:r>
            <a:r>
              <a:rPr lang="en-US" sz="2100" i="1" smtClean="0">
                <a:hlinkClick r:id="rId2" action="ppaction://hlinkfile"/>
              </a:rPr>
              <a:t>press release</a:t>
            </a:r>
            <a:r>
              <a:rPr lang="en-US" sz="2100" smtClean="0"/>
              <a:t> is one of the world's and Web's most effective marketing tools. As such, announcing your web site via a press release is a great way to create the initial promotional momentum a new web site requires.</a:t>
            </a:r>
          </a:p>
        </p:txBody>
      </p:sp>
    </p:spTree>
    <p:extLst>
      <p:ext uri="{BB962C8B-B14F-4D97-AF65-F5344CB8AC3E}">
        <p14:creationId xmlns:p14="http://schemas.microsoft.com/office/powerpoint/2010/main" val="2348635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en-US" smtClean="0"/>
              <a:t>Press Releases </a:t>
            </a:r>
          </a:p>
        </p:txBody>
      </p:sp>
      <p:sp>
        <p:nvSpPr>
          <p:cNvPr id="90115" name="Rectangle 3"/>
          <p:cNvSpPr>
            <a:spLocks noGrp="1" noChangeArrowheads="1"/>
          </p:cNvSpPr>
          <p:nvPr>
            <p:ph type="body" idx="1"/>
          </p:nvPr>
        </p:nvSpPr>
        <p:spPr/>
        <p:txBody>
          <a:bodyPr/>
          <a:lstStyle/>
          <a:p>
            <a:pPr eaLnBrk="1" hangingPunct="1">
              <a:lnSpc>
                <a:spcPct val="90000"/>
              </a:lnSpc>
            </a:pPr>
            <a:r>
              <a:rPr lang="en-US" sz="2100" smtClean="0"/>
              <a:t>Though press releases are generally considered conventional marketing and not E-marketing, it is important to discuss their importance. </a:t>
            </a:r>
          </a:p>
          <a:p>
            <a:pPr eaLnBrk="1" hangingPunct="1">
              <a:lnSpc>
                <a:spcPct val="90000"/>
              </a:lnSpc>
            </a:pPr>
            <a:endParaRPr lang="en-US" sz="2100" smtClean="0"/>
          </a:p>
          <a:p>
            <a:pPr eaLnBrk="1" hangingPunct="1">
              <a:lnSpc>
                <a:spcPct val="90000"/>
              </a:lnSpc>
            </a:pPr>
            <a:r>
              <a:rPr lang="en-US" sz="2100" smtClean="0"/>
              <a:t>For example, every press release which </a:t>
            </a:r>
            <a:r>
              <a:rPr lang="en-US" sz="2100" smtClean="0">
                <a:hlinkClick r:id="rId2" action="ppaction://hlinkfile"/>
              </a:rPr>
              <a:t>www.BusinessWire.com</a:t>
            </a:r>
            <a:r>
              <a:rPr lang="en-US" sz="2100" smtClean="0"/>
              <a:t> distributes in the U.S. is transmitted to a myriad of Internet sites, online services and databases. </a:t>
            </a:r>
          </a:p>
          <a:p>
            <a:pPr eaLnBrk="1" hangingPunct="1">
              <a:lnSpc>
                <a:spcPct val="90000"/>
              </a:lnSpc>
            </a:pPr>
            <a:endParaRPr lang="en-US" sz="2100" smtClean="0"/>
          </a:p>
          <a:p>
            <a:pPr eaLnBrk="1" hangingPunct="1">
              <a:lnSpc>
                <a:spcPct val="90000"/>
              </a:lnSpc>
            </a:pPr>
            <a:r>
              <a:rPr lang="en-US" sz="2100" smtClean="0"/>
              <a:t>In total, they reach over 16,000 points online, more than any other commercial wire service. They make news available in every major content syndicating service. The other significant press release company to consider is </a:t>
            </a:r>
            <a:r>
              <a:rPr lang="en-US" sz="2100" smtClean="0">
                <a:hlinkClick r:id="rId3" action="ppaction://hlinkfile"/>
              </a:rPr>
              <a:t>www.prnewswire.com</a:t>
            </a:r>
            <a:r>
              <a:rPr lang="en-US" sz="2100" smtClean="0"/>
              <a:t>. </a:t>
            </a:r>
          </a:p>
        </p:txBody>
      </p:sp>
      <p:sp>
        <p:nvSpPr>
          <p:cNvPr id="90116" name="Rectangle 4"/>
          <p:cNvSpPr>
            <a:spLocks noChangeArrowheads="1"/>
          </p:cNvSpPr>
          <p:nvPr/>
        </p:nvSpPr>
        <p:spPr bwMode="auto">
          <a:xfrm>
            <a:off x="0" y="-14288"/>
            <a:ext cx="2370138" cy="39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Email Campaigns</a:t>
            </a:r>
            <a:r>
              <a:rPr lang="en-US" sz="2000">
                <a:solidFill>
                  <a:srgbClr val="000000"/>
                </a:solidFill>
              </a:rPr>
              <a:t> </a:t>
            </a:r>
          </a:p>
        </p:txBody>
      </p:sp>
    </p:spTree>
    <p:extLst>
      <p:ext uri="{BB962C8B-B14F-4D97-AF65-F5344CB8AC3E}">
        <p14:creationId xmlns:p14="http://schemas.microsoft.com/office/powerpoint/2010/main" val="15370666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US" smtClean="0"/>
              <a:t>Press Releases</a:t>
            </a:r>
          </a:p>
        </p:txBody>
      </p:sp>
      <p:sp>
        <p:nvSpPr>
          <p:cNvPr id="91139"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1700" b="1" smtClean="0"/>
              <a:t>Setting the Tone</a:t>
            </a:r>
          </a:p>
          <a:p>
            <a:pPr eaLnBrk="1" hangingPunct="1">
              <a:lnSpc>
                <a:spcPct val="80000"/>
              </a:lnSpc>
            </a:pPr>
            <a:r>
              <a:rPr lang="en-US" sz="1700" smtClean="0"/>
              <a:t>The goal of a press release is to be informative of current and future events within your company. It should not be written to sound like a marketing campaign. Instead, it should be worded more like a headline news story. </a:t>
            </a:r>
          </a:p>
          <a:p>
            <a:pPr eaLnBrk="1" hangingPunct="1">
              <a:lnSpc>
                <a:spcPct val="80000"/>
              </a:lnSpc>
            </a:pPr>
            <a:endParaRPr lang="en-US" sz="1700" b="1" smtClean="0"/>
          </a:p>
          <a:p>
            <a:pPr eaLnBrk="1" hangingPunct="1">
              <a:lnSpc>
                <a:spcPct val="80000"/>
              </a:lnSpc>
              <a:buFont typeface="Wingdings" pitchFamily="2" charset="2"/>
              <a:buNone/>
            </a:pPr>
            <a:r>
              <a:rPr lang="en-US" sz="1700" b="1" smtClean="0"/>
              <a:t>Setting the Time</a:t>
            </a:r>
          </a:p>
          <a:p>
            <a:pPr eaLnBrk="1" hangingPunct="1">
              <a:lnSpc>
                <a:spcPct val="80000"/>
              </a:lnSpc>
            </a:pPr>
            <a:r>
              <a:rPr lang="en-US" sz="1700" smtClean="0"/>
              <a:t>As with newsletters, it would be a good idea to publish your press release on a day other than Monday to miss the rush. For press releases, Thursday afternoon is a good target since it won't hit most presses or online services until the next day anyway. Next if it is picked up by any newspapers, they might even run it as a weekend story, which would yield even more readers. </a:t>
            </a:r>
          </a:p>
          <a:p>
            <a:pPr eaLnBrk="1" hangingPunct="1">
              <a:lnSpc>
                <a:spcPct val="80000"/>
              </a:lnSpc>
            </a:pPr>
            <a:endParaRPr lang="en-US" sz="1700" smtClean="0"/>
          </a:p>
          <a:p>
            <a:pPr eaLnBrk="1" hangingPunct="1">
              <a:lnSpc>
                <a:spcPct val="80000"/>
              </a:lnSpc>
              <a:buFont typeface="Wingdings" pitchFamily="2" charset="2"/>
              <a:buNone/>
            </a:pPr>
            <a:r>
              <a:rPr lang="en-US" sz="1700" b="1" smtClean="0"/>
              <a:t>Press Release Tracking</a:t>
            </a:r>
          </a:p>
          <a:p>
            <a:pPr eaLnBrk="1" hangingPunct="1">
              <a:lnSpc>
                <a:spcPct val="80000"/>
              </a:lnSpc>
            </a:pPr>
            <a:r>
              <a:rPr lang="en-US" sz="1700" smtClean="0"/>
              <a:t>Response tracking from a press release can be handled easily by two methods. First, the press release should contain a Web page address that is unique to the press release. Next you can include a special offer within the press release using a promocode to track sales. Using both methods would allow you to compare how many people visited from the press release relative to how many people purchased because of it. </a:t>
            </a:r>
          </a:p>
        </p:txBody>
      </p:sp>
      <p:sp>
        <p:nvSpPr>
          <p:cNvPr id="91140" name="Rectangle 4"/>
          <p:cNvSpPr>
            <a:spLocks noChangeArrowheads="1"/>
          </p:cNvSpPr>
          <p:nvPr/>
        </p:nvSpPr>
        <p:spPr bwMode="auto">
          <a:xfrm>
            <a:off x="0" y="-14288"/>
            <a:ext cx="2370138" cy="39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Email Campaigns</a:t>
            </a:r>
            <a:r>
              <a:rPr lang="en-US" sz="2000">
                <a:solidFill>
                  <a:srgbClr val="000000"/>
                </a:solidFill>
              </a:rPr>
              <a:t> </a:t>
            </a:r>
          </a:p>
        </p:txBody>
      </p:sp>
    </p:spTree>
    <p:extLst>
      <p:ext uri="{BB962C8B-B14F-4D97-AF65-F5344CB8AC3E}">
        <p14:creationId xmlns:p14="http://schemas.microsoft.com/office/powerpoint/2010/main" val="8135309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en-US" smtClean="0"/>
              <a:t>Press Releases </a:t>
            </a:r>
          </a:p>
        </p:txBody>
      </p:sp>
      <p:pic>
        <p:nvPicPr>
          <p:cNvPr id="92163" name="Picture 3" descr="press release exampl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489075"/>
            <a:ext cx="5867400" cy="5056188"/>
          </a:xfrm>
          <a:noFill/>
        </p:spPr>
      </p:pic>
    </p:spTree>
    <p:extLst>
      <p:ext uri="{BB962C8B-B14F-4D97-AF65-F5344CB8AC3E}">
        <p14:creationId xmlns:p14="http://schemas.microsoft.com/office/powerpoint/2010/main" val="2608290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382588"/>
            <a:ext cx="7543800" cy="1035050"/>
          </a:xfrm>
        </p:spPr>
        <p:txBody>
          <a:bodyPr/>
          <a:lstStyle/>
          <a:p>
            <a:pPr eaLnBrk="1" hangingPunct="1"/>
            <a:r>
              <a:rPr lang="en-US" sz="3500" dirty="0" smtClean="0"/>
              <a:t>Types of Email</a:t>
            </a:r>
            <a:br>
              <a:rPr lang="en-US" sz="3500" dirty="0" smtClean="0"/>
            </a:br>
            <a:r>
              <a:rPr lang="en-US" sz="3500" dirty="0" smtClean="0"/>
              <a:t>Direct </a:t>
            </a:r>
            <a:r>
              <a:rPr lang="en-US" sz="3500" dirty="0" smtClean="0"/>
              <a:t>Mail vs. Direct Email </a:t>
            </a:r>
          </a:p>
        </p:txBody>
      </p:sp>
      <p:sp>
        <p:nvSpPr>
          <p:cNvPr id="69635" name="Rectangle 3"/>
          <p:cNvSpPr>
            <a:spLocks noGrp="1" noChangeArrowheads="1"/>
          </p:cNvSpPr>
          <p:nvPr>
            <p:ph type="body" idx="1"/>
          </p:nvPr>
        </p:nvSpPr>
        <p:spPr/>
        <p:txBody>
          <a:bodyPr/>
          <a:lstStyle/>
          <a:p>
            <a:pPr eaLnBrk="1" hangingPunct="1">
              <a:lnSpc>
                <a:spcPct val="80000"/>
              </a:lnSpc>
            </a:pPr>
            <a:r>
              <a:rPr lang="en-US" sz="2600" u="sng" dirty="0" smtClean="0"/>
              <a:t>Direct mail is very expensive compared to direct email</a:t>
            </a:r>
            <a:r>
              <a:rPr lang="en-US" sz="2600" dirty="0" smtClean="0"/>
              <a:t>. </a:t>
            </a:r>
            <a:r>
              <a:rPr lang="en-US" sz="2600" smtClean="0"/>
              <a:t>Most of us have received multiple versions of the AOL CD via direct mail, which in most cases makes a great drink coaster at best. </a:t>
            </a:r>
            <a:r>
              <a:rPr lang="en-US" sz="2600" dirty="0" smtClean="0"/>
              <a:t>Most of us can not afford to make a billion pieces of direct mail like AOL, but, fortunately, there is direct email. </a:t>
            </a:r>
            <a:br>
              <a:rPr lang="en-US" sz="2600" dirty="0" smtClean="0"/>
            </a:br>
            <a:endParaRPr lang="en-US" sz="2600" dirty="0" smtClean="0"/>
          </a:p>
          <a:p>
            <a:pPr eaLnBrk="1" hangingPunct="1">
              <a:lnSpc>
                <a:spcPct val="80000"/>
              </a:lnSpc>
            </a:pPr>
            <a:r>
              <a:rPr lang="en-US" sz="2600" dirty="0" smtClean="0"/>
              <a:t>The creation cost for both are about the same but the </a:t>
            </a:r>
            <a:r>
              <a:rPr lang="en-US" sz="2600" u="sng" dirty="0" smtClean="0"/>
              <a:t>publication and distribution costs for direct email is much less</a:t>
            </a:r>
            <a:r>
              <a:rPr lang="en-US" sz="2600" dirty="0" smtClean="0"/>
              <a:t>. This gives you the opportunity to use direct email on the Internet on a much smaller budget. </a:t>
            </a:r>
          </a:p>
        </p:txBody>
      </p:sp>
      <p:sp>
        <p:nvSpPr>
          <p:cNvPr id="69636" name="Rectangle 4"/>
          <p:cNvSpPr>
            <a:spLocks noChangeArrowheads="1"/>
          </p:cNvSpPr>
          <p:nvPr/>
        </p:nvSpPr>
        <p:spPr bwMode="auto">
          <a:xfrm>
            <a:off x="0" y="-14288"/>
            <a:ext cx="2370138" cy="39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Email Campaigns</a:t>
            </a:r>
            <a:r>
              <a:rPr lang="en-US" sz="2000">
                <a:solidFill>
                  <a:srgbClr val="000000"/>
                </a:solidFill>
              </a:rPr>
              <a:t> </a:t>
            </a:r>
          </a:p>
        </p:txBody>
      </p:sp>
    </p:spTree>
    <p:extLst>
      <p:ext uri="{BB962C8B-B14F-4D97-AF65-F5344CB8AC3E}">
        <p14:creationId xmlns:p14="http://schemas.microsoft.com/office/powerpoint/2010/main" val="275512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762000"/>
            <a:ext cx="7543800" cy="655638"/>
          </a:xfrm>
        </p:spPr>
        <p:txBody>
          <a:bodyPr/>
          <a:lstStyle/>
          <a:p>
            <a:pPr eaLnBrk="1" hangingPunct="1"/>
            <a:r>
              <a:rPr lang="en-US" sz="3500" smtClean="0"/>
              <a:t>Spam Email </a:t>
            </a:r>
          </a:p>
        </p:txBody>
      </p:sp>
      <p:sp>
        <p:nvSpPr>
          <p:cNvPr id="70659" name="Rectangle 3"/>
          <p:cNvSpPr>
            <a:spLocks noGrp="1" noChangeArrowheads="1"/>
          </p:cNvSpPr>
          <p:nvPr>
            <p:ph type="body" idx="1"/>
          </p:nvPr>
        </p:nvSpPr>
        <p:spPr/>
        <p:txBody>
          <a:bodyPr/>
          <a:lstStyle/>
          <a:p>
            <a:pPr eaLnBrk="1" hangingPunct="1">
              <a:lnSpc>
                <a:spcPct val="90000"/>
              </a:lnSpc>
            </a:pPr>
            <a:r>
              <a:rPr lang="en-US" smtClean="0"/>
              <a:t>A sharp line divides email marketing from spam. Basically email marketing is solicited email (requested), and spam is non-solicited email (not requested). </a:t>
            </a:r>
            <a:br>
              <a:rPr lang="en-US" smtClean="0"/>
            </a:br>
            <a:endParaRPr lang="en-US" smtClean="0"/>
          </a:p>
          <a:p>
            <a:pPr eaLnBrk="1" hangingPunct="1">
              <a:lnSpc>
                <a:spcPct val="90000"/>
              </a:lnSpc>
            </a:pPr>
            <a:r>
              <a:rPr lang="en-US" smtClean="0"/>
              <a:t>The gray area begins to form when you start arguing over how a recipient asks. Understanding this division is the key to ensuring you do not come across as spamming. </a:t>
            </a:r>
          </a:p>
        </p:txBody>
      </p:sp>
      <p:sp>
        <p:nvSpPr>
          <p:cNvPr id="70660" name="Rectangle 4"/>
          <p:cNvSpPr>
            <a:spLocks noChangeArrowheads="1"/>
          </p:cNvSpPr>
          <p:nvPr/>
        </p:nvSpPr>
        <p:spPr bwMode="auto">
          <a:xfrm>
            <a:off x="0" y="-14288"/>
            <a:ext cx="2370138" cy="39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Email Campaigns</a:t>
            </a:r>
            <a:r>
              <a:rPr lang="en-US" sz="2000">
                <a:solidFill>
                  <a:srgbClr val="000000"/>
                </a:solidFill>
              </a:rPr>
              <a:t> </a:t>
            </a:r>
          </a:p>
        </p:txBody>
      </p:sp>
    </p:spTree>
    <p:extLst>
      <p:ext uri="{BB962C8B-B14F-4D97-AF65-F5344CB8AC3E}">
        <p14:creationId xmlns:p14="http://schemas.microsoft.com/office/powerpoint/2010/main" val="3438766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762000"/>
            <a:ext cx="7543800" cy="655638"/>
          </a:xfrm>
        </p:spPr>
        <p:txBody>
          <a:bodyPr/>
          <a:lstStyle/>
          <a:p>
            <a:pPr eaLnBrk="1" hangingPunct="1"/>
            <a:r>
              <a:rPr lang="en-US" sz="3500" smtClean="0"/>
              <a:t>Opt-out Email </a:t>
            </a:r>
          </a:p>
        </p:txBody>
      </p:sp>
      <p:sp>
        <p:nvSpPr>
          <p:cNvPr id="71683" name="Rectangle 3"/>
          <p:cNvSpPr>
            <a:spLocks noGrp="1" noChangeArrowheads="1"/>
          </p:cNvSpPr>
          <p:nvPr>
            <p:ph type="body" idx="1"/>
          </p:nvPr>
        </p:nvSpPr>
        <p:spPr/>
        <p:txBody>
          <a:bodyPr/>
          <a:lstStyle/>
          <a:p>
            <a:pPr eaLnBrk="1" hangingPunct="1">
              <a:lnSpc>
                <a:spcPct val="80000"/>
              </a:lnSpc>
            </a:pPr>
            <a:r>
              <a:rPr lang="en-US" sz="1900" smtClean="0"/>
              <a:t>Opt-out email is </a:t>
            </a:r>
            <a:r>
              <a:rPr lang="en-US" sz="1900" u="sng" smtClean="0"/>
              <a:t>email sent to target groups who have shown an interest in a specific topic</a:t>
            </a:r>
            <a:r>
              <a:rPr lang="en-US" sz="1900" smtClean="0"/>
              <a:t>. Once the email is received, the recipient has the option to "unsubscribe" from receiving further email from you. </a:t>
            </a:r>
          </a:p>
          <a:p>
            <a:pPr eaLnBrk="1" hangingPunct="1">
              <a:lnSpc>
                <a:spcPct val="80000"/>
              </a:lnSpc>
            </a:pPr>
            <a:endParaRPr lang="en-US" sz="1900" smtClean="0"/>
          </a:p>
          <a:p>
            <a:pPr eaLnBrk="1" hangingPunct="1">
              <a:lnSpc>
                <a:spcPct val="80000"/>
              </a:lnSpc>
            </a:pPr>
            <a:r>
              <a:rPr lang="en-US" sz="1900" smtClean="0"/>
              <a:t>Opt-out email is considered solicited email because at some point the </a:t>
            </a:r>
            <a:r>
              <a:rPr lang="en-US" sz="1900" u="sng" smtClean="0"/>
              <a:t>recipient filled out a form somewhere that landed them on a list of people who have agreed to receive email</a:t>
            </a:r>
            <a:r>
              <a:rPr lang="en-US" sz="1900" smtClean="0"/>
              <a:t>. </a:t>
            </a:r>
            <a:br>
              <a:rPr lang="en-US" sz="1900" smtClean="0"/>
            </a:br>
            <a:endParaRPr lang="en-US" sz="1900" smtClean="0"/>
          </a:p>
          <a:p>
            <a:pPr eaLnBrk="1" hangingPunct="1">
              <a:lnSpc>
                <a:spcPct val="80000"/>
              </a:lnSpc>
            </a:pPr>
            <a:r>
              <a:rPr lang="en-US" sz="1900" smtClean="0"/>
              <a:t>Opt-out list may start as a legit email list, but those </a:t>
            </a:r>
            <a:r>
              <a:rPr lang="en-US" sz="1900" u="sng" smtClean="0"/>
              <a:t>lists are often bought, sold, shared, rented or exchanged by others with similar lists</a:t>
            </a:r>
            <a:r>
              <a:rPr lang="en-US" sz="1900" smtClean="0"/>
              <a:t>. This results in your email address being vulnerable to anyone, including spammers. </a:t>
            </a:r>
          </a:p>
          <a:p>
            <a:pPr eaLnBrk="1" hangingPunct="1">
              <a:lnSpc>
                <a:spcPct val="80000"/>
              </a:lnSpc>
            </a:pPr>
            <a:endParaRPr lang="en-US" sz="1900" smtClean="0"/>
          </a:p>
          <a:p>
            <a:pPr eaLnBrk="1" hangingPunct="1">
              <a:lnSpc>
                <a:spcPct val="80000"/>
              </a:lnSpc>
            </a:pPr>
            <a:r>
              <a:rPr lang="en-US" sz="1900" smtClean="0"/>
              <a:t>Opt-out email is often mistaken for spam since you don't specifically ask for opt-out email. </a:t>
            </a:r>
          </a:p>
        </p:txBody>
      </p:sp>
      <p:sp>
        <p:nvSpPr>
          <p:cNvPr id="71684" name="Rectangle 4"/>
          <p:cNvSpPr>
            <a:spLocks noChangeArrowheads="1"/>
          </p:cNvSpPr>
          <p:nvPr/>
        </p:nvSpPr>
        <p:spPr bwMode="auto">
          <a:xfrm>
            <a:off x="0" y="-14288"/>
            <a:ext cx="2370138" cy="39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Email Campaigns</a:t>
            </a:r>
            <a:r>
              <a:rPr lang="en-US" sz="2000">
                <a:solidFill>
                  <a:srgbClr val="000000"/>
                </a:solidFill>
              </a:rPr>
              <a:t> </a:t>
            </a:r>
          </a:p>
        </p:txBody>
      </p:sp>
    </p:spTree>
    <p:extLst>
      <p:ext uri="{BB962C8B-B14F-4D97-AF65-F5344CB8AC3E}">
        <p14:creationId xmlns:p14="http://schemas.microsoft.com/office/powerpoint/2010/main" val="1997968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762000"/>
            <a:ext cx="7543800" cy="655638"/>
          </a:xfrm>
        </p:spPr>
        <p:txBody>
          <a:bodyPr/>
          <a:lstStyle/>
          <a:p>
            <a:pPr eaLnBrk="1" hangingPunct="1"/>
            <a:r>
              <a:rPr lang="en-US" sz="3500" smtClean="0"/>
              <a:t>Opt-in Email </a:t>
            </a:r>
          </a:p>
        </p:txBody>
      </p:sp>
      <p:sp>
        <p:nvSpPr>
          <p:cNvPr id="72707" name="Rectangle 3"/>
          <p:cNvSpPr>
            <a:spLocks noGrp="1" noChangeArrowheads="1"/>
          </p:cNvSpPr>
          <p:nvPr>
            <p:ph type="body" idx="1"/>
          </p:nvPr>
        </p:nvSpPr>
        <p:spPr/>
        <p:txBody>
          <a:bodyPr/>
          <a:lstStyle/>
          <a:p>
            <a:pPr eaLnBrk="1" hangingPunct="1">
              <a:lnSpc>
                <a:spcPct val="80000"/>
              </a:lnSpc>
            </a:pPr>
            <a:r>
              <a:rPr lang="en-US" sz="2100" smtClean="0"/>
              <a:t>Opt-in email is </a:t>
            </a:r>
            <a:r>
              <a:rPr lang="en-US" sz="2100" u="sng" smtClean="0"/>
              <a:t>email that has been specifically requested</a:t>
            </a:r>
            <a:r>
              <a:rPr lang="en-US" sz="2100" smtClean="0"/>
              <a:t>. This email approach will be well received by your target audience since they ask you to send it to them. </a:t>
            </a:r>
          </a:p>
          <a:p>
            <a:pPr eaLnBrk="1" hangingPunct="1">
              <a:lnSpc>
                <a:spcPct val="80000"/>
              </a:lnSpc>
            </a:pPr>
            <a:endParaRPr lang="en-US" sz="2100" smtClean="0"/>
          </a:p>
          <a:p>
            <a:pPr eaLnBrk="1" hangingPunct="1">
              <a:lnSpc>
                <a:spcPct val="80000"/>
              </a:lnSpc>
            </a:pPr>
            <a:r>
              <a:rPr lang="en-US" sz="2100" smtClean="0"/>
              <a:t>The recipient must </a:t>
            </a:r>
            <a:r>
              <a:rPr lang="en-US" sz="2100" u="sng" smtClean="0"/>
              <a:t>explicitly request to be placed on your opt-in list</a:t>
            </a:r>
            <a:r>
              <a:rPr lang="en-US" sz="2100" smtClean="0"/>
              <a:t>, or you run the risk of looking like a spammer. </a:t>
            </a:r>
          </a:p>
          <a:p>
            <a:pPr eaLnBrk="1" hangingPunct="1">
              <a:lnSpc>
                <a:spcPct val="80000"/>
              </a:lnSpc>
            </a:pPr>
            <a:endParaRPr lang="en-US" sz="2100" smtClean="0"/>
          </a:p>
          <a:p>
            <a:pPr eaLnBrk="1" hangingPunct="1">
              <a:lnSpc>
                <a:spcPct val="80000"/>
              </a:lnSpc>
            </a:pPr>
            <a:r>
              <a:rPr lang="en-US" sz="2100" smtClean="0"/>
              <a:t>Most Opt-in sign ups are </a:t>
            </a:r>
            <a:r>
              <a:rPr lang="en-US" sz="2100" u="sng" smtClean="0"/>
              <a:t>single opt-in</a:t>
            </a:r>
            <a:r>
              <a:rPr lang="en-US" sz="2100" smtClean="0"/>
              <a:t>, meaning you enter your email address then you click a submit button and you are subscribed. </a:t>
            </a:r>
          </a:p>
          <a:p>
            <a:pPr eaLnBrk="1" hangingPunct="1">
              <a:lnSpc>
                <a:spcPct val="80000"/>
              </a:lnSpc>
            </a:pPr>
            <a:endParaRPr lang="en-US" sz="2100" smtClean="0"/>
          </a:p>
          <a:p>
            <a:pPr eaLnBrk="1" hangingPunct="1">
              <a:lnSpc>
                <a:spcPct val="80000"/>
              </a:lnSpc>
            </a:pPr>
            <a:r>
              <a:rPr lang="en-US" sz="2100" u="sng" smtClean="0"/>
              <a:t>Double opt-in</a:t>
            </a:r>
            <a:r>
              <a:rPr lang="en-US" sz="2100" smtClean="0"/>
              <a:t> requires you to reply to an email confirmation before you are added to the list. This helps ensure someone else can not add you to an opt-in list without your permission. </a:t>
            </a:r>
          </a:p>
        </p:txBody>
      </p:sp>
      <p:sp>
        <p:nvSpPr>
          <p:cNvPr id="72708" name="Rectangle 4"/>
          <p:cNvSpPr>
            <a:spLocks noChangeArrowheads="1"/>
          </p:cNvSpPr>
          <p:nvPr/>
        </p:nvSpPr>
        <p:spPr bwMode="auto">
          <a:xfrm>
            <a:off x="0" y="-14288"/>
            <a:ext cx="2370138" cy="39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Email Campaigns</a:t>
            </a:r>
            <a:r>
              <a:rPr lang="en-US" sz="2000">
                <a:solidFill>
                  <a:srgbClr val="000000"/>
                </a:solidFill>
              </a:rPr>
              <a:t> </a:t>
            </a:r>
          </a:p>
        </p:txBody>
      </p:sp>
    </p:spTree>
    <p:extLst>
      <p:ext uri="{BB962C8B-B14F-4D97-AF65-F5344CB8AC3E}">
        <p14:creationId xmlns:p14="http://schemas.microsoft.com/office/powerpoint/2010/main" val="1164455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762000"/>
            <a:ext cx="7543800" cy="655638"/>
          </a:xfrm>
        </p:spPr>
        <p:txBody>
          <a:bodyPr/>
          <a:lstStyle/>
          <a:p>
            <a:pPr eaLnBrk="1" hangingPunct="1"/>
            <a:r>
              <a:rPr lang="en-US" sz="3500" smtClean="0"/>
              <a:t>Purchased vs Rented Email Lists </a:t>
            </a:r>
          </a:p>
        </p:txBody>
      </p:sp>
      <p:sp>
        <p:nvSpPr>
          <p:cNvPr id="73731" name="Rectangle 3"/>
          <p:cNvSpPr>
            <a:spLocks noGrp="1" noChangeArrowheads="1"/>
          </p:cNvSpPr>
          <p:nvPr>
            <p:ph type="body" idx="1"/>
          </p:nvPr>
        </p:nvSpPr>
        <p:spPr/>
        <p:txBody>
          <a:bodyPr/>
          <a:lstStyle/>
          <a:p>
            <a:pPr eaLnBrk="1" hangingPunct="1">
              <a:lnSpc>
                <a:spcPct val="90000"/>
              </a:lnSpc>
            </a:pPr>
            <a:r>
              <a:rPr lang="en-US" sz="2100" smtClean="0"/>
              <a:t>Every time you turn around, someone is trying to sell you a list of 1,000,000 email addresses. </a:t>
            </a:r>
            <a:r>
              <a:rPr lang="en-US" sz="2100" u="sng" smtClean="0"/>
              <a:t>At best you are purchasing a static list of opt-out email addresses that are not targeted</a:t>
            </a:r>
            <a:r>
              <a:rPr lang="en-US" sz="2100" smtClean="0"/>
              <a:t> towards any particular demographics. </a:t>
            </a:r>
            <a:r>
              <a:rPr lang="en-US" sz="2100" u="sng" smtClean="0"/>
              <a:t>At worst you are buying a near dead opt-out list of emails</a:t>
            </a:r>
            <a:r>
              <a:rPr lang="en-US" sz="2100" smtClean="0"/>
              <a:t>, and those you do reach will view your company negatively because they have already received too much spam email from the same list. </a:t>
            </a:r>
          </a:p>
          <a:p>
            <a:pPr eaLnBrk="1" hangingPunct="1">
              <a:lnSpc>
                <a:spcPct val="90000"/>
              </a:lnSpc>
            </a:pPr>
            <a:endParaRPr lang="en-US" sz="2100" smtClean="0"/>
          </a:p>
          <a:p>
            <a:pPr eaLnBrk="1" hangingPunct="1">
              <a:lnSpc>
                <a:spcPct val="90000"/>
              </a:lnSpc>
            </a:pPr>
            <a:r>
              <a:rPr lang="en-US" sz="2100" smtClean="0"/>
              <a:t>Rented email lists are living opt-in lists where people subscribe and unsubscribe daily. In most cases, you never actually see the list, but instead the company submits your email to their list for you. </a:t>
            </a:r>
            <a:r>
              <a:rPr lang="en-US" sz="2100" u="sng" smtClean="0"/>
              <a:t>Rented lists are more easily targeted</a:t>
            </a:r>
            <a:r>
              <a:rPr lang="en-US" sz="2100" smtClean="0"/>
              <a:t> because you can choose a company or companies whose audience matches your target audience. </a:t>
            </a:r>
          </a:p>
        </p:txBody>
      </p:sp>
      <p:sp>
        <p:nvSpPr>
          <p:cNvPr id="73732" name="Rectangle 4"/>
          <p:cNvSpPr>
            <a:spLocks noChangeArrowheads="1"/>
          </p:cNvSpPr>
          <p:nvPr/>
        </p:nvSpPr>
        <p:spPr bwMode="auto">
          <a:xfrm>
            <a:off x="0" y="-14288"/>
            <a:ext cx="2370138" cy="39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Email Campaigns</a:t>
            </a:r>
            <a:r>
              <a:rPr lang="en-US" sz="2000">
                <a:solidFill>
                  <a:srgbClr val="000000"/>
                </a:solidFill>
              </a:rPr>
              <a:t> </a:t>
            </a:r>
          </a:p>
        </p:txBody>
      </p:sp>
    </p:spTree>
    <p:extLst>
      <p:ext uri="{BB962C8B-B14F-4D97-AF65-F5344CB8AC3E}">
        <p14:creationId xmlns:p14="http://schemas.microsoft.com/office/powerpoint/2010/main" val="389836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762000"/>
            <a:ext cx="7543800" cy="655638"/>
          </a:xfrm>
        </p:spPr>
        <p:txBody>
          <a:bodyPr/>
          <a:lstStyle/>
          <a:p>
            <a:pPr eaLnBrk="1" hangingPunct="1"/>
            <a:r>
              <a:rPr lang="en-US" sz="3500" smtClean="0"/>
              <a:t>Renting a List </a:t>
            </a:r>
          </a:p>
        </p:txBody>
      </p:sp>
      <p:sp>
        <p:nvSpPr>
          <p:cNvPr id="74755" name="Rectangle 3"/>
          <p:cNvSpPr>
            <a:spLocks noGrp="1" noChangeArrowheads="1"/>
          </p:cNvSpPr>
          <p:nvPr>
            <p:ph type="body" idx="1"/>
          </p:nvPr>
        </p:nvSpPr>
        <p:spPr/>
        <p:txBody>
          <a:bodyPr/>
          <a:lstStyle/>
          <a:p>
            <a:pPr eaLnBrk="1" hangingPunct="1">
              <a:lnSpc>
                <a:spcPct val="90000"/>
              </a:lnSpc>
            </a:pPr>
            <a:r>
              <a:rPr lang="en-US" smtClean="0"/>
              <a:t>When you rent a list, your email is distributed for you to individuals all over the world who sign up and receive email messages on specific topics. </a:t>
            </a:r>
          </a:p>
          <a:p>
            <a:pPr eaLnBrk="1" hangingPunct="1">
              <a:lnSpc>
                <a:spcPct val="90000"/>
              </a:lnSpc>
            </a:pPr>
            <a:endParaRPr lang="en-US" smtClean="0"/>
          </a:p>
          <a:p>
            <a:pPr eaLnBrk="1" hangingPunct="1">
              <a:lnSpc>
                <a:spcPct val="90000"/>
              </a:lnSpc>
            </a:pPr>
            <a:r>
              <a:rPr lang="en-US" smtClean="0"/>
              <a:t>You can visit Web sites that have similar demographics as yours and see if you can rent their list. For example, would likely rent from </a:t>
            </a:r>
            <a:r>
              <a:rPr lang="en-US" smtClean="0">
                <a:hlinkClick r:id="rId2" action="ppaction://hlinkfile"/>
              </a:rPr>
              <a:t>www.searchenginewatch.com</a:t>
            </a:r>
            <a:r>
              <a:rPr lang="en-US" smtClean="0"/>
              <a:t> because of similar demographics. </a:t>
            </a:r>
          </a:p>
        </p:txBody>
      </p:sp>
      <p:sp>
        <p:nvSpPr>
          <p:cNvPr id="74756" name="Rectangle 4"/>
          <p:cNvSpPr>
            <a:spLocks noChangeArrowheads="1"/>
          </p:cNvSpPr>
          <p:nvPr/>
        </p:nvSpPr>
        <p:spPr bwMode="auto">
          <a:xfrm>
            <a:off x="0" y="-14288"/>
            <a:ext cx="2370138" cy="39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Email Campaigns</a:t>
            </a:r>
            <a:r>
              <a:rPr lang="en-US" sz="2000">
                <a:solidFill>
                  <a:srgbClr val="000000"/>
                </a:solidFill>
              </a:rPr>
              <a:t> </a:t>
            </a:r>
          </a:p>
        </p:txBody>
      </p:sp>
    </p:spTree>
    <p:extLst>
      <p:ext uri="{BB962C8B-B14F-4D97-AF65-F5344CB8AC3E}">
        <p14:creationId xmlns:p14="http://schemas.microsoft.com/office/powerpoint/2010/main" val="2835174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762000"/>
            <a:ext cx="7543800" cy="655638"/>
          </a:xfrm>
        </p:spPr>
        <p:txBody>
          <a:bodyPr/>
          <a:lstStyle/>
          <a:p>
            <a:pPr eaLnBrk="1" hangingPunct="1"/>
            <a:r>
              <a:rPr lang="en-US" sz="3500" smtClean="0"/>
              <a:t>Building A Better Email </a:t>
            </a:r>
          </a:p>
        </p:txBody>
      </p:sp>
      <p:sp>
        <p:nvSpPr>
          <p:cNvPr id="75779" name="Rectangle 3"/>
          <p:cNvSpPr>
            <a:spLocks noGrp="1" noChangeArrowheads="1"/>
          </p:cNvSpPr>
          <p:nvPr>
            <p:ph type="body" idx="1"/>
          </p:nvPr>
        </p:nvSpPr>
        <p:spPr/>
        <p:txBody>
          <a:bodyPr/>
          <a:lstStyle/>
          <a:p>
            <a:pPr eaLnBrk="1" hangingPunct="1">
              <a:lnSpc>
                <a:spcPct val="80000"/>
              </a:lnSpc>
            </a:pPr>
            <a:r>
              <a:rPr lang="en-US" sz="1900" smtClean="0"/>
              <a:t>In direct mail marketing, the envelope has two primary purposes: </a:t>
            </a:r>
            <a:r>
              <a:rPr lang="en-US" sz="1900" u="sng" smtClean="0"/>
              <a:t>branding</a:t>
            </a:r>
            <a:r>
              <a:rPr lang="en-US" sz="1900" smtClean="0"/>
              <a:t> and to </a:t>
            </a:r>
            <a:r>
              <a:rPr lang="en-US" sz="1900" u="sng" smtClean="0"/>
              <a:t>encourage the recipient open it</a:t>
            </a:r>
            <a:r>
              <a:rPr lang="en-US" sz="1900" smtClean="0"/>
              <a:t>. </a:t>
            </a:r>
          </a:p>
          <a:p>
            <a:pPr eaLnBrk="1" hangingPunct="1">
              <a:lnSpc>
                <a:spcPct val="80000"/>
              </a:lnSpc>
            </a:pPr>
            <a:endParaRPr lang="en-US" sz="1900" smtClean="0"/>
          </a:p>
          <a:p>
            <a:pPr eaLnBrk="1" hangingPunct="1">
              <a:lnSpc>
                <a:spcPct val="80000"/>
              </a:lnSpc>
            </a:pPr>
            <a:r>
              <a:rPr lang="en-US" sz="1900" smtClean="0"/>
              <a:t>In email marketing, the envelope is the </a:t>
            </a:r>
            <a:r>
              <a:rPr lang="en-US" sz="1900" u="sng" smtClean="0"/>
              <a:t>email's From: line</a:t>
            </a:r>
            <a:r>
              <a:rPr lang="en-US" sz="1900" smtClean="0"/>
              <a:t>, </a:t>
            </a:r>
            <a:r>
              <a:rPr lang="en-US" sz="1900" u="sng" smtClean="0"/>
              <a:t>Subject: line</a:t>
            </a:r>
            <a:r>
              <a:rPr lang="en-US" sz="1900" smtClean="0"/>
              <a:t>, and </a:t>
            </a:r>
            <a:r>
              <a:rPr lang="en-US" sz="1900" u="sng" smtClean="0"/>
              <a:t>To: line</a:t>
            </a:r>
            <a:r>
              <a:rPr lang="en-US" sz="1900" smtClean="0"/>
              <a:t>. Following a few simple rules can increase the success of an email campaign dramatically. </a:t>
            </a:r>
          </a:p>
          <a:p>
            <a:pPr eaLnBrk="1" hangingPunct="1">
              <a:lnSpc>
                <a:spcPct val="80000"/>
              </a:lnSpc>
            </a:pPr>
            <a:endParaRPr lang="en-US" sz="1900" smtClean="0"/>
          </a:p>
          <a:p>
            <a:pPr eaLnBrk="1" hangingPunct="1">
              <a:lnSpc>
                <a:spcPct val="80000"/>
              </a:lnSpc>
            </a:pPr>
            <a:r>
              <a:rPr lang="en-US" sz="1900" smtClean="0"/>
              <a:t>You should start the email off with a </a:t>
            </a:r>
            <a:r>
              <a:rPr lang="en-US" sz="1900" u="sng" smtClean="0"/>
              <a:t>headline at the top</a:t>
            </a:r>
            <a:r>
              <a:rPr lang="en-US" sz="1900" smtClean="0"/>
              <a:t> which is set apart from the rest of the email by single dashed line on the top and bottom of the header. </a:t>
            </a:r>
            <a:r>
              <a:rPr lang="en-US" sz="1900" u="sng" smtClean="0"/>
              <a:t>The header should be two lines at most</a:t>
            </a:r>
            <a:r>
              <a:rPr lang="en-US" sz="1900" smtClean="0"/>
              <a:t> and summarize exactly what you have to offer. </a:t>
            </a:r>
          </a:p>
          <a:p>
            <a:pPr eaLnBrk="1" hangingPunct="1">
              <a:lnSpc>
                <a:spcPct val="80000"/>
              </a:lnSpc>
            </a:pPr>
            <a:endParaRPr lang="en-US" sz="1900" smtClean="0"/>
          </a:p>
          <a:p>
            <a:pPr eaLnBrk="1" hangingPunct="1">
              <a:lnSpc>
                <a:spcPct val="80000"/>
              </a:lnSpc>
            </a:pPr>
            <a:r>
              <a:rPr lang="en-US" sz="1900" u="sng" smtClean="0"/>
              <a:t>The signature</a:t>
            </a:r>
            <a:r>
              <a:rPr lang="en-US" sz="1900" smtClean="0"/>
              <a:t> is the section at the bottom of your email that allows you to identify yourself and offer contact information. Using a signature at the bottom of your emails ensures that the recipient knows who originally sent the email, even if it is forwarded. </a:t>
            </a:r>
          </a:p>
        </p:txBody>
      </p:sp>
      <p:sp>
        <p:nvSpPr>
          <p:cNvPr id="75780" name="Rectangle 4"/>
          <p:cNvSpPr>
            <a:spLocks noChangeArrowheads="1"/>
          </p:cNvSpPr>
          <p:nvPr/>
        </p:nvSpPr>
        <p:spPr bwMode="auto">
          <a:xfrm>
            <a:off x="0" y="-14288"/>
            <a:ext cx="2370138" cy="39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Email Campaigns</a:t>
            </a:r>
            <a:r>
              <a:rPr lang="en-US" sz="2000">
                <a:solidFill>
                  <a:srgbClr val="000000"/>
                </a:solidFill>
              </a:rPr>
              <a:t> </a:t>
            </a:r>
          </a:p>
        </p:txBody>
      </p:sp>
    </p:spTree>
    <p:extLst>
      <p:ext uri="{BB962C8B-B14F-4D97-AF65-F5344CB8AC3E}">
        <p14:creationId xmlns:p14="http://schemas.microsoft.com/office/powerpoint/2010/main" val="1336378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TotalTime>
  <Words>2159</Words>
  <Application>Microsoft Office PowerPoint</Application>
  <PresentationFormat>On-screen Show (4:3)</PresentationFormat>
  <Paragraphs>159</Paragraphs>
  <Slides>25</Slides>
  <Notes>0</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Network</vt:lpstr>
      <vt:lpstr>1_Network</vt:lpstr>
      <vt:lpstr>E-MARKETING (INTERNET MARKETING)   </vt:lpstr>
      <vt:lpstr>About Email Campaigns </vt:lpstr>
      <vt:lpstr>Types of Email Direct Mail vs. Direct Email </vt:lpstr>
      <vt:lpstr>Spam Email </vt:lpstr>
      <vt:lpstr>Opt-out Email </vt:lpstr>
      <vt:lpstr>Opt-in Email </vt:lpstr>
      <vt:lpstr>Purchased vs Rented Email Lists </vt:lpstr>
      <vt:lpstr>Renting a List </vt:lpstr>
      <vt:lpstr>Building A Better Email </vt:lpstr>
      <vt:lpstr>Test Your Email </vt:lpstr>
      <vt:lpstr>Avoid Email Attachments </vt:lpstr>
      <vt:lpstr>When to Send Email </vt:lpstr>
      <vt:lpstr>The Unsubscribe Option </vt:lpstr>
      <vt:lpstr>Response Tracking </vt:lpstr>
      <vt:lpstr>Response Staff</vt:lpstr>
      <vt:lpstr>Newsletters </vt:lpstr>
      <vt:lpstr>Newsletters (Getting Subscribers )</vt:lpstr>
      <vt:lpstr>Newsletter Advertising </vt:lpstr>
      <vt:lpstr>E-Promotions </vt:lpstr>
      <vt:lpstr>Newsgroups </vt:lpstr>
      <vt:lpstr>Newsgroups</vt:lpstr>
      <vt:lpstr>Press Releases </vt:lpstr>
      <vt:lpstr>Press Releases </vt:lpstr>
      <vt:lpstr>Press Releases</vt:lpstr>
      <vt:lpstr>Press Releases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E-MARKETING (INTERNET MARKETING)   </dc:title>
  <dc:creator>KSU S155-S9</dc:creator>
  <cp:lastModifiedBy>KSU S155-S9</cp:lastModifiedBy>
  <cp:revision>2</cp:revision>
  <dcterms:created xsi:type="dcterms:W3CDTF">2015-08-23T06:54:43Z</dcterms:created>
  <dcterms:modified xsi:type="dcterms:W3CDTF">2015-09-09T07:50:35Z</dcterms:modified>
</cp:coreProperties>
</file>