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7"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8" name="Oval 11"/>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9"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0"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1" name="Oval 14"/>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2" name="Oval 15"/>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3"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4"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5" name="Oval 18"/>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6" name="Oval 19"/>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7"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8" name="Oval 21"/>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9" name="Oval 22"/>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0" name="Oval 23"/>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1" name="Oval 24"/>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2" name="Oval 25"/>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3" name="Oval 26"/>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4" name="Oval 27"/>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5" name="Oval 28"/>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6" name="Oval 29"/>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7"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8"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9" name="Oval 32"/>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0" name="Oval 33"/>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1"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2"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3" name="Oval 36"/>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4" name="Oval 37"/>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5"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6" name="Oval 39"/>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smtClean="0"/>
              <a:t>Click to edit Master title style</a:t>
            </a:r>
            <a:endParaRPr lang="en-US" altLang="en-US" dirty="0"/>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38" name="Rectangle 5"/>
          <p:cNvSpPr>
            <a:spLocks noGrp="1" noChangeArrowheads="1"/>
          </p:cNvSpPr>
          <p:nvPr>
            <p:ph type="dt" sz="half" idx="10"/>
          </p:nvPr>
        </p:nvSpPr>
        <p:spPr/>
        <p:txBody>
          <a:bodyPr/>
          <a:lstStyle>
            <a:lvl1pPr>
              <a:defRPr/>
            </a:lvl1pPr>
          </a:lstStyle>
          <a:p>
            <a:pPr>
              <a:defRPr/>
            </a:pPr>
            <a:endParaRPr lang="en-US" altLang="en-US">
              <a:solidFill>
                <a:srgbClr val="000000"/>
              </a:solidFill>
            </a:endParaRPr>
          </a:p>
        </p:txBody>
      </p:sp>
      <p:sp>
        <p:nvSpPr>
          <p:cNvPr id="39" name="Rectangle 6"/>
          <p:cNvSpPr>
            <a:spLocks noGrp="1" noChangeArrowheads="1"/>
          </p:cNvSpPr>
          <p:nvPr>
            <p:ph type="ftr" sz="quarter" idx="11"/>
          </p:nvPr>
        </p:nvSpPr>
        <p:spPr/>
        <p:txBody>
          <a:bodyPr/>
          <a:lstStyle>
            <a:lvl1pPr>
              <a:defRPr/>
            </a:lvl1pPr>
          </a:lstStyle>
          <a:p>
            <a:pPr>
              <a:defRPr/>
            </a:pPr>
            <a:endParaRPr lang="en-US" altLang="en-US">
              <a:solidFill>
                <a:srgbClr val="000000"/>
              </a:solidFill>
            </a:endParaRPr>
          </a:p>
        </p:txBody>
      </p:sp>
      <p:sp>
        <p:nvSpPr>
          <p:cNvPr id="40" name="Rectangle 7"/>
          <p:cNvSpPr>
            <a:spLocks noGrp="1" noChangeArrowheads="1"/>
          </p:cNvSpPr>
          <p:nvPr>
            <p:ph type="sldNum" sz="quarter" idx="12"/>
          </p:nvPr>
        </p:nvSpPr>
        <p:spPr/>
        <p:txBody>
          <a:bodyPr/>
          <a:lstStyle>
            <a:lvl1pPr>
              <a:defRPr/>
            </a:lvl1pPr>
          </a:lstStyle>
          <a:p>
            <a:fld id="{6DEDB565-B465-41FC-9079-9EEF2CE565E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234575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fld id="{405AD7B5-4CBE-4ED7-B4EA-110AFF98153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842685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fld id="{CEDFF01E-6EC4-400B-A07F-F65BA4A00EB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041768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fld id="{28A7C06B-7278-45C2-8D6F-43C54C74C8B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193631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719263"/>
            <a:ext cx="4038600" cy="2128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000500"/>
            <a:ext cx="4038600" cy="2130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8" name="Rectangle 7"/>
          <p:cNvSpPr>
            <a:spLocks noGrp="1" noChangeArrowheads="1"/>
          </p:cNvSpPr>
          <p:nvPr>
            <p:ph type="sldNum" sz="quarter" idx="12"/>
          </p:nvPr>
        </p:nvSpPr>
        <p:spPr>
          <a:ln/>
        </p:spPr>
        <p:txBody>
          <a:bodyPr/>
          <a:lstStyle>
            <a:lvl1pPr>
              <a:defRPr/>
            </a:lvl1pPr>
          </a:lstStyle>
          <a:p>
            <a:fld id="{F4950EB8-DAD1-4520-90DE-5842BE9B816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836649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7"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8" name="Oval 11"/>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9"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0"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1" name="Oval 14"/>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2" name="Oval 15"/>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3"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4"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5" name="Oval 18"/>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6" name="Oval 19"/>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7"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8" name="Oval 21"/>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9" name="Oval 22"/>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0" name="Oval 23"/>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1" name="Oval 24"/>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2" name="Oval 25"/>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3" name="Oval 26"/>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4" name="Oval 27"/>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5" name="Oval 28"/>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6" name="Oval 29"/>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7"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8"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9" name="Oval 32"/>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0" name="Oval 33"/>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1"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2"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3" name="Oval 36"/>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4" name="Oval 37"/>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5"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6" name="Oval 39"/>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smtClean="0"/>
              <a:t>Click to edit Master title style</a:t>
            </a:r>
            <a:endParaRPr lang="en-US" altLang="en-US" dirty="0"/>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38" name="Rectangle 5"/>
          <p:cNvSpPr>
            <a:spLocks noGrp="1" noChangeArrowheads="1"/>
          </p:cNvSpPr>
          <p:nvPr>
            <p:ph type="dt" sz="half" idx="10"/>
          </p:nvPr>
        </p:nvSpPr>
        <p:spPr/>
        <p:txBody>
          <a:bodyPr/>
          <a:lstStyle>
            <a:lvl1pPr>
              <a:defRPr/>
            </a:lvl1pPr>
          </a:lstStyle>
          <a:p>
            <a:pPr>
              <a:defRPr/>
            </a:pPr>
            <a:endParaRPr lang="en-US" altLang="en-US">
              <a:solidFill>
                <a:srgbClr val="000000"/>
              </a:solidFill>
            </a:endParaRPr>
          </a:p>
        </p:txBody>
      </p:sp>
      <p:sp>
        <p:nvSpPr>
          <p:cNvPr id="39" name="Rectangle 6"/>
          <p:cNvSpPr>
            <a:spLocks noGrp="1" noChangeArrowheads="1"/>
          </p:cNvSpPr>
          <p:nvPr>
            <p:ph type="ftr" sz="quarter" idx="11"/>
          </p:nvPr>
        </p:nvSpPr>
        <p:spPr/>
        <p:txBody>
          <a:bodyPr/>
          <a:lstStyle>
            <a:lvl1pPr>
              <a:defRPr/>
            </a:lvl1pPr>
          </a:lstStyle>
          <a:p>
            <a:pPr>
              <a:defRPr/>
            </a:pPr>
            <a:endParaRPr lang="en-US" altLang="en-US">
              <a:solidFill>
                <a:srgbClr val="000000"/>
              </a:solidFill>
            </a:endParaRPr>
          </a:p>
        </p:txBody>
      </p:sp>
      <p:sp>
        <p:nvSpPr>
          <p:cNvPr id="40" name="Rectangle 7"/>
          <p:cNvSpPr>
            <a:spLocks noGrp="1" noChangeArrowheads="1"/>
          </p:cNvSpPr>
          <p:nvPr>
            <p:ph type="sldNum" sz="quarter" idx="12"/>
          </p:nvPr>
        </p:nvSpPr>
        <p:spPr/>
        <p:txBody>
          <a:bodyPr/>
          <a:lstStyle>
            <a:lvl1pPr>
              <a:defRPr/>
            </a:lvl1pPr>
          </a:lstStyle>
          <a:p>
            <a:fld id="{6DEDB565-B465-41FC-9079-9EEF2CE565E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109299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fld id="{4431ACC3-1EB5-42BC-B2DA-E43CDFA0B84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0271902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fld id="{076987D0-3EC4-4EF4-9706-8A4835E0F75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9277389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fld id="{30A7A0A8-CB47-4F95-AA30-66B4AD07C53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33744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7"/>
          <p:cNvSpPr>
            <a:spLocks noGrp="1" noChangeArrowheads="1"/>
          </p:cNvSpPr>
          <p:nvPr>
            <p:ph type="sldNum" sz="quarter" idx="12"/>
          </p:nvPr>
        </p:nvSpPr>
        <p:spPr>
          <a:ln/>
        </p:spPr>
        <p:txBody>
          <a:bodyPr/>
          <a:lstStyle>
            <a:lvl1pPr>
              <a:defRPr/>
            </a:lvl1pPr>
          </a:lstStyle>
          <a:p>
            <a:fld id="{B3246C15-99B3-4651-AD99-F97A16D480A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2121618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7"/>
          <p:cNvSpPr>
            <a:spLocks noGrp="1" noChangeArrowheads="1"/>
          </p:cNvSpPr>
          <p:nvPr>
            <p:ph type="sldNum" sz="quarter" idx="12"/>
          </p:nvPr>
        </p:nvSpPr>
        <p:spPr>
          <a:ln/>
        </p:spPr>
        <p:txBody>
          <a:bodyPr/>
          <a:lstStyle>
            <a:lvl1pPr>
              <a:defRPr/>
            </a:lvl1pPr>
          </a:lstStyle>
          <a:p>
            <a:fld id="{00916221-9B07-4259-B398-9F45365E5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352246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fld id="{4431ACC3-1EB5-42BC-B2DA-E43CDFA0B84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296133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7"/>
          <p:cNvSpPr>
            <a:spLocks noGrp="1" noChangeArrowheads="1"/>
          </p:cNvSpPr>
          <p:nvPr>
            <p:ph type="sldNum" sz="quarter" idx="12"/>
          </p:nvPr>
        </p:nvSpPr>
        <p:spPr>
          <a:ln/>
        </p:spPr>
        <p:txBody>
          <a:bodyPr/>
          <a:lstStyle>
            <a:lvl1pPr>
              <a:defRPr/>
            </a:lvl1pPr>
          </a:lstStyle>
          <a:p>
            <a:fld id="{9B130833-44F5-4003-AC99-0A0F65AA455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4803793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fld id="{E0D66232-6746-453E-9688-3ABFAD2A668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453051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fld id="{4FE0C52A-37F2-44FC-A320-7AC2EE244D7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6388555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fld id="{405AD7B5-4CBE-4ED7-B4EA-110AFF98153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820342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fld id="{CEDFF01E-6EC4-400B-A07F-F65BA4A00EB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2461430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fld id="{28A7C06B-7278-45C2-8D6F-43C54C74C8B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7208265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719263"/>
            <a:ext cx="4038600" cy="2128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000500"/>
            <a:ext cx="4038600" cy="2130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8" name="Rectangle 7"/>
          <p:cNvSpPr>
            <a:spLocks noGrp="1" noChangeArrowheads="1"/>
          </p:cNvSpPr>
          <p:nvPr>
            <p:ph type="sldNum" sz="quarter" idx="12"/>
          </p:nvPr>
        </p:nvSpPr>
        <p:spPr>
          <a:ln/>
        </p:spPr>
        <p:txBody>
          <a:bodyPr/>
          <a:lstStyle>
            <a:lvl1pPr>
              <a:defRPr/>
            </a:lvl1pPr>
          </a:lstStyle>
          <a:p>
            <a:fld id="{F4950EB8-DAD1-4520-90DE-5842BE9B816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867847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fld id="{076987D0-3EC4-4EF4-9706-8A4835E0F75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506808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fld id="{30A7A0A8-CB47-4F95-AA30-66B4AD07C53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253530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7"/>
          <p:cNvSpPr>
            <a:spLocks noGrp="1" noChangeArrowheads="1"/>
          </p:cNvSpPr>
          <p:nvPr>
            <p:ph type="sldNum" sz="quarter" idx="12"/>
          </p:nvPr>
        </p:nvSpPr>
        <p:spPr>
          <a:ln/>
        </p:spPr>
        <p:txBody>
          <a:bodyPr/>
          <a:lstStyle>
            <a:lvl1pPr>
              <a:defRPr/>
            </a:lvl1pPr>
          </a:lstStyle>
          <a:p>
            <a:fld id="{B3246C15-99B3-4651-AD99-F97A16D480A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784054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7"/>
          <p:cNvSpPr>
            <a:spLocks noGrp="1" noChangeArrowheads="1"/>
          </p:cNvSpPr>
          <p:nvPr>
            <p:ph type="sldNum" sz="quarter" idx="12"/>
          </p:nvPr>
        </p:nvSpPr>
        <p:spPr>
          <a:ln/>
        </p:spPr>
        <p:txBody>
          <a:bodyPr/>
          <a:lstStyle>
            <a:lvl1pPr>
              <a:defRPr/>
            </a:lvl1pPr>
          </a:lstStyle>
          <a:p>
            <a:fld id="{00916221-9B07-4259-B398-9F45365E5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127653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7"/>
          <p:cNvSpPr>
            <a:spLocks noGrp="1" noChangeArrowheads="1"/>
          </p:cNvSpPr>
          <p:nvPr>
            <p:ph type="sldNum" sz="quarter" idx="12"/>
          </p:nvPr>
        </p:nvSpPr>
        <p:spPr>
          <a:ln/>
        </p:spPr>
        <p:txBody>
          <a:bodyPr/>
          <a:lstStyle>
            <a:lvl1pPr>
              <a:defRPr/>
            </a:lvl1pPr>
          </a:lstStyle>
          <a:p>
            <a:fld id="{9B130833-44F5-4003-AC99-0A0F65AA455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056449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fld id="{E0D66232-6746-453E-9688-3ABFAD2A668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119014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fld id="{4FE0C52A-37F2-44FC-A320-7AC2EE244D7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12581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1"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Candara" pitchFamily="34" charset="0"/>
              </a:defRPr>
            </a:lvl1pPr>
          </a:lstStyle>
          <a:p>
            <a:pPr fontAlgn="base">
              <a:spcBef>
                <a:spcPct val="0"/>
              </a:spcBef>
              <a:spcAft>
                <a:spcPct val="0"/>
              </a:spcAft>
              <a:defRPr/>
            </a:pPr>
            <a:endParaRPr lang="en-US" altLang="en-US">
              <a:solidFill>
                <a:srgbClr val="000000"/>
              </a:solidFill>
            </a:endParaRPr>
          </a:p>
        </p:txBody>
      </p:sp>
      <p:sp>
        <p:nvSpPr>
          <p:cNvPr id="4102"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Candara" pitchFamily="34" charset="0"/>
              </a:defRPr>
            </a:lvl1pPr>
          </a:lstStyle>
          <a:p>
            <a:pPr fontAlgn="base">
              <a:spcBef>
                <a:spcPct val="0"/>
              </a:spcBef>
              <a:spcAft>
                <a:spcPct val="0"/>
              </a:spcAft>
              <a:defRPr/>
            </a:pPr>
            <a:endParaRPr lang="en-US" altLang="en-US">
              <a:solidFill>
                <a:srgbClr val="000000"/>
              </a:solidFill>
            </a:endParaRPr>
          </a:p>
        </p:txBody>
      </p:sp>
      <p:sp>
        <p:nvSpPr>
          <p:cNvPr id="4103"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Candara" pitchFamily="34" charset="0"/>
              </a:defRPr>
            </a:lvl1pPr>
          </a:lstStyle>
          <a:p>
            <a:pPr fontAlgn="base">
              <a:spcBef>
                <a:spcPct val="0"/>
              </a:spcBef>
              <a:spcAft>
                <a:spcPct val="0"/>
              </a:spcAft>
            </a:pPr>
            <a:fld id="{89B1E19C-FAEC-49FC-A8DB-A5C4F9AC4512}" type="slidenum">
              <a:rPr lang="en-US" altLang="en-US">
                <a:solidFill>
                  <a:srgbClr val="000000"/>
                </a:solidFill>
              </a:rPr>
              <a:pPr fontAlgn="base">
                <a:spcBef>
                  <a:spcPct val="0"/>
                </a:spcBef>
                <a:spcAft>
                  <a:spcPct val="0"/>
                </a:spcAft>
              </a:pPr>
              <a:t>‹#›</a:t>
            </a:fld>
            <a:endParaRPr lang="en-US" altLang="en-US">
              <a:solidFill>
                <a:srgbClr val="000000"/>
              </a:solidFill>
            </a:endParaRPr>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34" name="Oval 10"/>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35" name="Oval 11"/>
            <p:cNvSpPr>
              <a:spLocks noChangeArrowheads="1"/>
            </p:cNvSpPr>
            <p:nvPr/>
          </p:nvSpPr>
          <p:spPr bwMode="auto">
            <a:xfrm>
              <a:off x="5360"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36" name="Oval 12"/>
            <p:cNvSpPr>
              <a:spLocks noChangeArrowheads="1"/>
            </p:cNvSpPr>
            <p:nvPr/>
          </p:nvSpPr>
          <p:spPr bwMode="auto">
            <a:xfrm>
              <a:off x="5136" y="1072"/>
              <a:ext cx="80"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37" name="Oval 13"/>
            <p:cNvSpPr>
              <a:spLocks noChangeArrowheads="1"/>
            </p:cNvSpPr>
            <p:nvPr/>
          </p:nvSpPr>
          <p:spPr bwMode="auto">
            <a:xfrm>
              <a:off x="5248" y="1072"/>
              <a:ext cx="79"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38" name="Oval 14"/>
            <p:cNvSpPr>
              <a:spLocks noChangeArrowheads="1"/>
            </p:cNvSpPr>
            <p:nvPr/>
          </p:nvSpPr>
          <p:spPr bwMode="auto">
            <a:xfrm>
              <a:off x="5360" y="1072"/>
              <a:ext cx="79"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39" name="Oval 15"/>
            <p:cNvSpPr>
              <a:spLocks noChangeArrowheads="1"/>
            </p:cNvSpPr>
            <p:nvPr/>
          </p:nvSpPr>
          <p:spPr bwMode="auto">
            <a:xfrm>
              <a:off x="5472" y="1072"/>
              <a:ext cx="79"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0" name="Oval 16"/>
            <p:cNvSpPr>
              <a:spLocks noChangeArrowheads="1"/>
            </p:cNvSpPr>
            <p:nvPr/>
          </p:nvSpPr>
          <p:spPr bwMode="auto">
            <a:xfrm>
              <a:off x="5136" y="1184"/>
              <a:ext cx="80"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1" name="Oval 17"/>
            <p:cNvSpPr>
              <a:spLocks noChangeArrowheads="1"/>
            </p:cNvSpPr>
            <p:nvPr/>
          </p:nvSpPr>
          <p:spPr bwMode="auto">
            <a:xfrm>
              <a:off x="5248" y="1184"/>
              <a:ext cx="79"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2" name="Oval 18"/>
            <p:cNvSpPr>
              <a:spLocks noChangeArrowheads="1"/>
            </p:cNvSpPr>
            <p:nvPr/>
          </p:nvSpPr>
          <p:spPr bwMode="auto">
            <a:xfrm>
              <a:off x="5360" y="1184"/>
              <a:ext cx="79"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3" name="Oval 19"/>
            <p:cNvSpPr>
              <a:spLocks noChangeArrowheads="1"/>
            </p:cNvSpPr>
            <p:nvPr/>
          </p:nvSpPr>
          <p:spPr bwMode="auto">
            <a:xfrm>
              <a:off x="5472" y="1184"/>
              <a:ext cx="79"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4" name="Oval 20"/>
            <p:cNvSpPr>
              <a:spLocks noChangeArrowheads="1"/>
            </p:cNvSpPr>
            <p:nvPr/>
          </p:nvSpPr>
          <p:spPr bwMode="auto">
            <a:xfrm>
              <a:off x="5584" y="1184"/>
              <a:ext cx="80"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5" name="Oval 21"/>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6" name="Oval 22"/>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7" name="Oval 23"/>
            <p:cNvSpPr>
              <a:spLocks noChangeArrowheads="1"/>
            </p:cNvSpPr>
            <p:nvPr/>
          </p:nvSpPr>
          <p:spPr bwMode="auto">
            <a:xfrm>
              <a:off x="5360"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8" name="Oval 24"/>
            <p:cNvSpPr>
              <a:spLocks noChangeArrowheads="1"/>
            </p:cNvSpPr>
            <p:nvPr/>
          </p:nvSpPr>
          <p:spPr bwMode="auto">
            <a:xfrm>
              <a:off x="5472" y="1296"/>
              <a:ext cx="79"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9" name="Oval 25"/>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0" name="Oval 26"/>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1" name="Oval 27"/>
            <p:cNvSpPr>
              <a:spLocks noChangeArrowheads="1"/>
            </p:cNvSpPr>
            <p:nvPr/>
          </p:nvSpPr>
          <p:spPr bwMode="auto">
            <a:xfrm>
              <a:off x="5360" y="1408"/>
              <a:ext cx="79"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2" name="Oval 28"/>
            <p:cNvSpPr>
              <a:spLocks noChangeArrowheads="1"/>
            </p:cNvSpPr>
            <p:nvPr/>
          </p:nvSpPr>
          <p:spPr bwMode="auto">
            <a:xfrm>
              <a:off x="5472" y="1408"/>
              <a:ext cx="79"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3" name="Oval 29"/>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4" name="Oval 30"/>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5" name="Oval 31"/>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6" name="Oval 32"/>
            <p:cNvSpPr>
              <a:spLocks noChangeArrowheads="1"/>
            </p:cNvSpPr>
            <p:nvPr/>
          </p:nvSpPr>
          <p:spPr bwMode="auto">
            <a:xfrm>
              <a:off x="5360"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7" name="Oval 33"/>
            <p:cNvSpPr>
              <a:spLocks noChangeArrowheads="1"/>
            </p:cNvSpPr>
            <p:nvPr/>
          </p:nvSpPr>
          <p:spPr bwMode="auto">
            <a:xfrm>
              <a:off x="5472" y="1520"/>
              <a:ext cx="79"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8" name="Oval 34"/>
            <p:cNvSpPr>
              <a:spLocks noChangeArrowheads="1"/>
            </p:cNvSpPr>
            <p:nvPr/>
          </p:nvSpPr>
          <p:spPr bwMode="auto">
            <a:xfrm>
              <a:off x="5136" y="1632"/>
              <a:ext cx="80"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9" name="Oval 35"/>
            <p:cNvSpPr>
              <a:spLocks noChangeArrowheads="1"/>
            </p:cNvSpPr>
            <p:nvPr/>
          </p:nvSpPr>
          <p:spPr bwMode="auto">
            <a:xfrm>
              <a:off x="5248" y="1632"/>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60" name="Oval 36"/>
            <p:cNvSpPr>
              <a:spLocks noChangeArrowheads="1"/>
            </p:cNvSpPr>
            <p:nvPr/>
          </p:nvSpPr>
          <p:spPr bwMode="auto">
            <a:xfrm>
              <a:off x="5360" y="1632"/>
              <a:ext cx="79"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61" name="Oval 37"/>
            <p:cNvSpPr>
              <a:spLocks noChangeArrowheads="1"/>
            </p:cNvSpPr>
            <p:nvPr/>
          </p:nvSpPr>
          <p:spPr bwMode="auto">
            <a:xfrm>
              <a:off x="5472" y="1632"/>
              <a:ext cx="79"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62" name="Oval 38"/>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63" name="Oval 39"/>
            <p:cNvSpPr>
              <a:spLocks noChangeArrowheads="1"/>
            </p:cNvSpPr>
            <p:nvPr/>
          </p:nvSpPr>
          <p:spPr bwMode="auto">
            <a:xfrm>
              <a:off x="5472"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grpSp>
    </p:spTree>
    <p:extLst>
      <p:ext uri="{BB962C8B-B14F-4D97-AF65-F5344CB8AC3E}">
        <p14:creationId xmlns:p14="http://schemas.microsoft.com/office/powerpoint/2010/main" val="18334980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Candara" pitchFamily="34" charset="0"/>
          <a:ea typeface="+mj-ea"/>
          <a:cs typeface="+mj-cs"/>
        </a:defRPr>
      </a:lvl1pPr>
      <a:lvl2pPr algn="l" rtl="0" eaLnBrk="0" fontAlgn="base" hangingPunct="0">
        <a:spcBef>
          <a:spcPct val="0"/>
        </a:spcBef>
        <a:spcAft>
          <a:spcPct val="0"/>
        </a:spcAft>
        <a:defRPr sz="3900" b="1">
          <a:solidFill>
            <a:schemeClr val="tx2"/>
          </a:solidFill>
          <a:latin typeface="Candara" pitchFamily="34" charset="0"/>
        </a:defRPr>
      </a:lvl2pPr>
      <a:lvl3pPr algn="l" rtl="0" eaLnBrk="0" fontAlgn="base" hangingPunct="0">
        <a:spcBef>
          <a:spcPct val="0"/>
        </a:spcBef>
        <a:spcAft>
          <a:spcPct val="0"/>
        </a:spcAft>
        <a:defRPr sz="3900" b="1">
          <a:solidFill>
            <a:schemeClr val="tx2"/>
          </a:solidFill>
          <a:latin typeface="Candara" pitchFamily="34" charset="0"/>
        </a:defRPr>
      </a:lvl3pPr>
      <a:lvl4pPr algn="l" rtl="0" eaLnBrk="0" fontAlgn="base" hangingPunct="0">
        <a:spcBef>
          <a:spcPct val="0"/>
        </a:spcBef>
        <a:spcAft>
          <a:spcPct val="0"/>
        </a:spcAft>
        <a:defRPr sz="3900" b="1">
          <a:solidFill>
            <a:schemeClr val="tx2"/>
          </a:solidFill>
          <a:latin typeface="Candara" pitchFamily="34" charset="0"/>
        </a:defRPr>
      </a:lvl4pPr>
      <a:lvl5pPr algn="l" rtl="0" eaLnBrk="0" fontAlgn="base" hangingPunct="0">
        <a:spcBef>
          <a:spcPct val="0"/>
        </a:spcBef>
        <a:spcAft>
          <a:spcPct val="0"/>
        </a:spcAft>
        <a:defRPr sz="3900" b="1">
          <a:solidFill>
            <a:schemeClr val="tx2"/>
          </a:solidFill>
          <a:latin typeface="Candara" pitchFamily="34"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Candara" pitchFamily="34" charset="0"/>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Candara" pitchFamily="34" charset="0"/>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Candara" pitchFamily="34" charset="0"/>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Candara" pitchFamily="34" charset="0"/>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Candara" pitchFamily="34" charset="0"/>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1"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Candara" pitchFamily="34" charset="0"/>
              </a:defRPr>
            </a:lvl1pPr>
          </a:lstStyle>
          <a:p>
            <a:pPr fontAlgn="base">
              <a:spcBef>
                <a:spcPct val="0"/>
              </a:spcBef>
              <a:spcAft>
                <a:spcPct val="0"/>
              </a:spcAft>
              <a:defRPr/>
            </a:pPr>
            <a:endParaRPr lang="en-US" altLang="en-US">
              <a:solidFill>
                <a:srgbClr val="000000"/>
              </a:solidFill>
            </a:endParaRPr>
          </a:p>
        </p:txBody>
      </p:sp>
      <p:sp>
        <p:nvSpPr>
          <p:cNvPr id="4102"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Candara" pitchFamily="34" charset="0"/>
              </a:defRPr>
            </a:lvl1pPr>
          </a:lstStyle>
          <a:p>
            <a:pPr fontAlgn="base">
              <a:spcBef>
                <a:spcPct val="0"/>
              </a:spcBef>
              <a:spcAft>
                <a:spcPct val="0"/>
              </a:spcAft>
              <a:defRPr/>
            </a:pPr>
            <a:endParaRPr lang="en-US" altLang="en-US">
              <a:solidFill>
                <a:srgbClr val="000000"/>
              </a:solidFill>
            </a:endParaRPr>
          </a:p>
        </p:txBody>
      </p:sp>
      <p:sp>
        <p:nvSpPr>
          <p:cNvPr id="4103"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Candara" pitchFamily="34" charset="0"/>
              </a:defRPr>
            </a:lvl1pPr>
          </a:lstStyle>
          <a:p>
            <a:pPr fontAlgn="base">
              <a:spcBef>
                <a:spcPct val="0"/>
              </a:spcBef>
              <a:spcAft>
                <a:spcPct val="0"/>
              </a:spcAft>
            </a:pPr>
            <a:fld id="{89B1E19C-FAEC-49FC-A8DB-A5C4F9AC4512}" type="slidenum">
              <a:rPr lang="en-US" altLang="en-US">
                <a:solidFill>
                  <a:srgbClr val="000000"/>
                </a:solidFill>
              </a:rPr>
              <a:pPr fontAlgn="base">
                <a:spcBef>
                  <a:spcPct val="0"/>
                </a:spcBef>
                <a:spcAft>
                  <a:spcPct val="0"/>
                </a:spcAft>
              </a:pPr>
              <a:t>‹#›</a:t>
            </a:fld>
            <a:endParaRPr lang="en-US" altLang="en-US">
              <a:solidFill>
                <a:srgbClr val="000000"/>
              </a:solidFill>
            </a:endParaRPr>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34" name="Oval 10"/>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35" name="Oval 11"/>
            <p:cNvSpPr>
              <a:spLocks noChangeArrowheads="1"/>
            </p:cNvSpPr>
            <p:nvPr/>
          </p:nvSpPr>
          <p:spPr bwMode="auto">
            <a:xfrm>
              <a:off x="5360"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36" name="Oval 12"/>
            <p:cNvSpPr>
              <a:spLocks noChangeArrowheads="1"/>
            </p:cNvSpPr>
            <p:nvPr/>
          </p:nvSpPr>
          <p:spPr bwMode="auto">
            <a:xfrm>
              <a:off x="5136" y="1072"/>
              <a:ext cx="80"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37" name="Oval 13"/>
            <p:cNvSpPr>
              <a:spLocks noChangeArrowheads="1"/>
            </p:cNvSpPr>
            <p:nvPr/>
          </p:nvSpPr>
          <p:spPr bwMode="auto">
            <a:xfrm>
              <a:off x="5248" y="1072"/>
              <a:ext cx="79"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38" name="Oval 14"/>
            <p:cNvSpPr>
              <a:spLocks noChangeArrowheads="1"/>
            </p:cNvSpPr>
            <p:nvPr/>
          </p:nvSpPr>
          <p:spPr bwMode="auto">
            <a:xfrm>
              <a:off x="5360" y="1072"/>
              <a:ext cx="79"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39" name="Oval 15"/>
            <p:cNvSpPr>
              <a:spLocks noChangeArrowheads="1"/>
            </p:cNvSpPr>
            <p:nvPr/>
          </p:nvSpPr>
          <p:spPr bwMode="auto">
            <a:xfrm>
              <a:off x="5472" y="1072"/>
              <a:ext cx="79"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0" name="Oval 16"/>
            <p:cNvSpPr>
              <a:spLocks noChangeArrowheads="1"/>
            </p:cNvSpPr>
            <p:nvPr/>
          </p:nvSpPr>
          <p:spPr bwMode="auto">
            <a:xfrm>
              <a:off x="5136" y="1184"/>
              <a:ext cx="80"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1" name="Oval 17"/>
            <p:cNvSpPr>
              <a:spLocks noChangeArrowheads="1"/>
            </p:cNvSpPr>
            <p:nvPr/>
          </p:nvSpPr>
          <p:spPr bwMode="auto">
            <a:xfrm>
              <a:off x="5248" y="1184"/>
              <a:ext cx="79"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2" name="Oval 18"/>
            <p:cNvSpPr>
              <a:spLocks noChangeArrowheads="1"/>
            </p:cNvSpPr>
            <p:nvPr/>
          </p:nvSpPr>
          <p:spPr bwMode="auto">
            <a:xfrm>
              <a:off x="5360" y="1184"/>
              <a:ext cx="79"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3" name="Oval 19"/>
            <p:cNvSpPr>
              <a:spLocks noChangeArrowheads="1"/>
            </p:cNvSpPr>
            <p:nvPr/>
          </p:nvSpPr>
          <p:spPr bwMode="auto">
            <a:xfrm>
              <a:off x="5472" y="1184"/>
              <a:ext cx="79"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4" name="Oval 20"/>
            <p:cNvSpPr>
              <a:spLocks noChangeArrowheads="1"/>
            </p:cNvSpPr>
            <p:nvPr/>
          </p:nvSpPr>
          <p:spPr bwMode="auto">
            <a:xfrm>
              <a:off x="5584" y="1184"/>
              <a:ext cx="80"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5" name="Oval 21"/>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6" name="Oval 22"/>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7" name="Oval 23"/>
            <p:cNvSpPr>
              <a:spLocks noChangeArrowheads="1"/>
            </p:cNvSpPr>
            <p:nvPr/>
          </p:nvSpPr>
          <p:spPr bwMode="auto">
            <a:xfrm>
              <a:off x="5360"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8" name="Oval 24"/>
            <p:cNvSpPr>
              <a:spLocks noChangeArrowheads="1"/>
            </p:cNvSpPr>
            <p:nvPr/>
          </p:nvSpPr>
          <p:spPr bwMode="auto">
            <a:xfrm>
              <a:off x="5472" y="1296"/>
              <a:ext cx="79"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9" name="Oval 25"/>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0" name="Oval 26"/>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1" name="Oval 27"/>
            <p:cNvSpPr>
              <a:spLocks noChangeArrowheads="1"/>
            </p:cNvSpPr>
            <p:nvPr/>
          </p:nvSpPr>
          <p:spPr bwMode="auto">
            <a:xfrm>
              <a:off x="5360" y="1408"/>
              <a:ext cx="79"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2" name="Oval 28"/>
            <p:cNvSpPr>
              <a:spLocks noChangeArrowheads="1"/>
            </p:cNvSpPr>
            <p:nvPr/>
          </p:nvSpPr>
          <p:spPr bwMode="auto">
            <a:xfrm>
              <a:off x="5472" y="1408"/>
              <a:ext cx="79"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3" name="Oval 29"/>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4" name="Oval 30"/>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5" name="Oval 31"/>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6" name="Oval 32"/>
            <p:cNvSpPr>
              <a:spLocks noChangeArrowheads="1"/>
            </p:cNvSpPr>
            <p:nvPr/>
          </p:nvSpPr>
          <p:spPr bwMode="auto">
            <a:xfrm>
              <a:off x="5360"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7" name="Oval 33"/>
            <p:cNvSpPr>
              <a:spLocks noChangeArrowheads="1"/>
            </p:cNvSpPr>
            <p:nvPr/>
          </p:nvSpPr>
          <p:spPr bwMode="auto">
            <a:xfrm>
              <a:off x="5472" y="1520"/>
              <a:ext cx="79"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8" name="Oval 34"/>
            <p:cNvSpPr>
              <a:spLocks noChangeArrowheads="1"/>
            </p:cNvSpPr>
            <p:nvPr/>
          </p:nvSpPr>
          <p:spPr bwMode="auto">
            <a:xfrm>
              <a:off x="5136" y="1632"/>
              <a:ext cx="80"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9" name="Oval 35"/>
            <p:cNvSpPr>
              <a:spLocks noChangeArrowheads="1"/>
            </p:cNvSpPr>
            <p:nvPr/>
          </p:nvSpPr>
          <p:spPr bwMode="auto">
            <a:xfrm>
              <a:off x="5248" y="1632"/>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60" name="Oval 36"/>
            <p:cNvSpPr>
              <a:spLocks noChangeArrowheads="1"/>
            </p:cNvSpPr>
            <p:nvPr/>
          </p:nvSpPr>
          <p:spPr bwMode="auto">
            <a:xfrm>
              <a:off x="5360" y="1632"/>
              <a:ext cx="79"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61" name="Oval 37"/>
            <p:cNvSpPr>
              <a:spLocks noChangeArrowheads="1"/>
            </p:cNvSpPr>
            <p:nvPr/>
          </p:nvSpPr>
          <p:spPr bwMode="auto">
            <a:xfrm>
              <a:off x="5472" y="1632"/>
              <a:ext cx="79"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62" name="Oval 38"/>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63" name="Oval 39"/>
            <p:cNvSpPr>
              <a:spLocks noChangeArrowheads="1"/>
            </p:cNvSpPr>
            <p:nvPr/>
          </p:nvSpPr>
          <p:spPr bwMode="auto">
            <a:xfrm>
              <a:off x="5472"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grpSp>
    </p:spTree>
    <p:extLst>
      <p:ext uri="{BB962C8B-B14F-4D97-AF65-F5344CB8AC3E}">
        <p14:creationId xmlns:p14="http://schemas.microsoft.com/office/powerpoint/2010/main" val="3402181044"/>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Candara" pitchFamily="34" charset="0"/>
          <a:ea typeface="+mj-ea"/>
          <a:cs typeface="+mj-cs"/>
        </a:defRPr>
      </a:lvl1pPr>
      <a:lvl2pPr algn="l" rtl="0" eaLnBrk="0" fontAlgn="base" hangingPunct="0">
        <a:spcBef>
          <a:spcPct val="0"/>
        </a:spcBef>
        <a:spcAft>
          <a:spcPct val="0"/>
        </a:spcAft>
        <a:defRPr sz="3900" b="1">
          <a:solidFill>
            <a:schemeClr val="tx2"/>
          </a:solidFill>
          <a:latin typeface="Candara" pitchFamily="34" charset="0"/>
        </a:defRPr>
      </a:lvl2pPr>
      <a:lvl3pPr algn="l" rtl="0" eaLnBrk="0" fontAlgn="base" hangingPunct="0">
        <a:spcBef>
          <a:spcPct val="0"/>
        </a:spcBef>
        <a:spcAft>
          <a:spcPct val="0"/>
        </a:spcAft>
        <a:defRPr sz="3900" b="1">
          <a:solidFill>
            <a:schemeClr val="tx2"/>
          </a:solidFill>
          <a:latin typeface="Candara" pitchFamily="34" charset="0"/>
        </a:defRPr>
      </a:lvl3pPr>
      <a:lvl4pPr algn="l" rtl="0" eaLnBrk="0" fontAlgn="base" hangingPunct="0">
        <a:spcBef>
          <a:spcPct val="0"/>
        </a:spcBef>
        <a:spcAft>
          <a:spcPct val="0"/>
        </a:spcAft>
        <a:defRPr sz="3900" b="1">
          <a:solidFill>
            <a:schemeClr val="tx2"/>
          </a:solidFill>
          <a:latin typeface="Candara" pitchFamily="34" charset="0"/>
        </a:defRPr>
      </a:lvl4pPr>
      <a:lvl5pPr algn="l" rtl="0" eaLnBrk="0" fontAlgn="base" hangingPunct="0">
        <a:spcBef>
          <a:spcPct val="0"/>
        </a:spcBef>
        <a:spcAft>
          <a:spcPct val="0"/>
        </a:spcAft>
        <a:defRPr sz="3900" b="1">
          <a:solidFill>
            <a:schemeClr val="tx2"/>
          </a:solidFill>
          <a:latin typeface="Candara" pitchFamily="34"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Candara" pitchFamily="34" charset="0"/>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Candara" pitchFamily="34" charset="0"/>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Candara" pitchFamily="34" charset="0"/>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Candara" pitchFamily="34" charset="0"/>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Candara" pitchFamily="34" charset="0"/>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paypal.com/" TargetMode="Externa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hyperlink" Target="http://www.overture.com/" TargetMode="Externa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hyperlink" Target="http://www.doubleclick.com/" TargetMode="Externa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hyperlink" Target="http://www.amazon.com/" TargetMode="Externa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hyperlink" Target="http://www.amazon.com/" TargetMode="Externa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hyperlink" Target="http://www.affiliatezone.com/" TargetMode="Externa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3" Type="http://schemas.openxmlformats.org/officeDocument/2006/relationships/hyperlink" Target="http://www.associate-it.com/" TargetMode="External"/><Relationship Id="rId2" Type="http://schemas.openxmlformats.org/officeDocument/2006/relationships/hyperlink" Target="http://www.associateprograms.com/" TargetMode="External"/><Relationship Id="rId1" Type="http://schemas.openxmlformats.org/officeDocument/2006/relationships/slideLayout" Target="../slideLayouts/slideLayout15.xml"/><Relationship Id="rId5" Type="http://schemas.openxmlformats.org/officeDocument/2006/relationships/hyperlink" Target="http://www.refer-it.com/" TargetMode="External"/><Relationship Id="rId4" Type="http://schemas.openxmlformats.org/officeDocument/2006/relationships/hyperlink" Target="http://www.cashpile.com/"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hyperlink" Target="http://www.webmastercertification.com/wcoassociate.cfm?aff=1047917" TargetMode="Externa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hyperlink" Target="../e-Marketing%20MM/e-marketingok/www.e-com.sbdc.com.au/e-marketing/general/glossary.htm" TargetMode="Externa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hyperlink" Target="http://www.webmastercertification.com/aff.cfm?aff=21099" TargetMode="Externa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hyperlink" Target="http://www.amazon.com/" TargetMode="Externa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dirty="0" smtClean="0"/>
              <a:t>E-MARKETING</a:t>
            </a:r>
            <a:br>
              <a:rPr lang="en-US" dirty="0" smtClean="0"/>
            </a:br>
            <a:r>
              <a:rPr lang="en-US" sz="2400" dirty="0" smtClean="0"/>
              <a:t>(INTERNET MARKETING)</a:t>
            </a:r>
            <a:br>
              <a:rPr lang="en-US" sz="2400" dirty="0" smtClean="0"/>
            </a:br>
            <a:r>
              <a:rPr lang="en-US" sz="2400" dirty="0" smtClean="0"/>
              <a:t/>
            </a:r>
            <a:br>
              <a:rPr lang="en-US" sz="2400" dirty="0" smtClean="0"/>
            </a:br>
            <a:r>
              <a:rPr lang="en-US" sz="2400" dirty="0" smtClean="0"/>
              <a:t/>
            </a:r>
            <a:br>
              <a:rPr lang="en-US" sz="2400" dirty="0" smtClean="0"/>
            </a:br>
            <a:endParaRPr lang="en-US" sz="2400" dirty="0" smtClean="0"/>
          </a:p>
        </p:txBody>
      </p:sp>
      <p:sp>
        <p:nvSpPr>
          <p:cNvPr id="2" name="Subtitle 1"/>
          <p:cNvSpPr>
            <a:spLocks noGrp="1"/>
          </p:cNvSpPr>
          <p:nvPr>
            <p:ph type="subTitle" idx="1"/>
          </p:nvPr>
        </p:nvSpPr>
        <p:spPr>
          <a:xfrm>
            <a:off x="381000" y="3049588"/>
            <a:ext cx="6858000" cy="3579812"/>
          </a:xfrm>
        </p:spPr>
        <p:txBody>
          <a:bodyPr/>
          <a:lstStyle/>
          <a:p>
            <a:pPr algn="l"/>
            <a:r>
              <a:rPr lang="en-US" b="1" dirty="0">
                <a:solidFill>
                  <a:schemeClr val="tx2"/>
                </a:solidFill>
                <a:ea typeface="+mj-ea"/>
                <a:cs typeface="+mj-cs"/>
              </a:rPr>
              <a:t>Chapter – </a:t>
            </a:r>
            <a:r>
              <a:rPr lang="en-US" sz="4000" b="1" dirty="0" smtClean="0">
                <a:solidFill>
                  <a:schemeClr val="tx2"/>
                </a:solidFill>
                <a:ea typeface="+mj-ea"/>
                <a:cs typeface="+mj-cs"/>
              </a:rPr>
              <a:t>2</a:t>
            </a:r>
            <a:r>
              <a:rPr lang="en-US" b="1" dirty="0" smtClean="0">
                <a:solidFill>
                  <a:schemeClr val="tx2"/>
                </a:solidFill>
                <a:ea typeface="+mj-ea"/>
                <a:cs typeface="+mj-cs"/>
              </a:rPr>
              <a:t>  </a:t>
            </a:r>
          </a:p>
          <a:p>
            <a:pPr algn="l"/>
            <a:r>
              <a:rPr lang="en-US" b="1" dirty="0">
                <a:solidFill>
                  <a:schemeClr val="tx2"/>
                </a:solidFill>
                <a:ea typeface="+mj-ea"/>
                <a:cs typeface="+mj-cs"/>
              </a:rPr>
              <a:t> </a:t>
            </a:r>
            <a:r>
              <a:rPr lang="en-US" b="1" dirty="0" smtClean="0">
                <a:solidFill>
                  <a:schemeClr val="tx2"/>
                </a:solidFill>
                <a:ea typeface="+mj-ea"/>
                <a:cs typeface="+mj-cs"/>
              </a:rPr>
              <a:t>               Affiliate </a:t>
            </a:r>
            <a:r>
              <a:rPr lang="en-US" b="1" dirty="0">
                <a:solidFill>
                  <a:srgbClr val="330066"/>
                </a:solidFill>
              </a:rPr>
              <a:t>Marketing</a:t>
            </a:r>
            <a:r>
              <a:rPr lang="en-US" sz="3600" b="1" dirty="0">
                <a:solidFill>
                  <a:srgbClr val="330066"/>
                </a:solidFill>
              </a:rPr>
              <a:t> </a:t>
            </a:r>
            <a:r>
              <a:rPr lang="en-US" b="1" dirty="0" smtClean="0">
                <a:solidFill>
                  <a:schemeClr val="tx2"/>
                </a:solidFill>
                <a:ea typeface="+mj-ea"/>
                <a:cs typeface="+mj-cs"/>
              </a:rPr>
              <a:t>Program</a:t>
            </a:r>
          </a:p>
          <a:p>
            <a:pPr algn="l"/>
            <a:endParaRPr lang="en-US" b="1" dirty="0">
              <a:solidFill>
                <a:schemeClr val="tx2"/>
              </a:solidFill>
              <a:ea typeface="+mj-ea"/>
              <a:cs typeface="+mj-cs"/>
            </a:endParaRPr>
          </a:p>
          <a:p>
            <a:pPr algn="l"/>
            <a:endParaRPr lang="en-US" b="1" dirty="0" smtClean="0">
              <a:solidFill>
                <a:schemeClr val="tx2"/>
              </a:solidFill>
              <a:ea typeface="+mj-ea"/>
              <a:cs typeface="+mj-cs"/>
            </a:endParaRPr>
          </a:p>
          <a:p>
            <a:pPr algn="l"/>
            <a:endParaRPr lang="en-US" b="1" dirty="0">
              <a:solidFill>
                <a:schemeClr val="tx2"/>
              </a:solidFill>
              <a:ea typeface="+mj-ea"/>
              <a:cs typeface="+mj-cs"/>
            </a:endParaRPr>
          </a:p>
          <a:p>
            <a:pPr algn="l"/>
            <a:endParaRPr lang="en-US" b="1" dirty="0">
              <a:solidFill>
                <a:schemeClr val="tx2"/>
              </a:solidFill>
              <a:ea typeface="+mj-ea"/>
              <a:cs typeface="+mj-cs"/>
            </a:endParaRPr>
          </a:p>
        </p:txBody>
      </p:sp>
    </p:spTree>
    <p:extLst>
      <p:ext uri="{BB962C8B-B14F-4D97-AF65-F5344CB8AC3E}">
        <p14:creationId xmlns:p14="http://schemas.microsoft.com/office/powerpoint/2010/main" val="19704391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Affiliate Types</a:t>
            </a:r>
          </a:p>
        </p:txBody>
      </p:sp>
      <p:sp>
        <p:nvSpPr>
          <p:cNvPr id="24579" name="Rectangle 3"/>
          <p:cNvSpPr>
            <a:spLocks noGrp="1" noChangeArrowheads="1"/>
          </p:cNvSpPr>
          <p:nvPr>
            <p:ph type="body" idx="1"/>
          </p:nvPr>
        </p:nvSpPr>
        <p:spPr/>
        <p:txBody>
          <a:bodyPr/>
          <a:lstStyle/>
          <a:p>
            <a:pPr eaLnBrk="1" hangingPunct="1">
              <a:buFont typeface="Wingdings" pitchFamily="2" charset="2"/>
              <a:buNone/>
            </a:pPr>
            <a:r>
              <a:rPr lang="en-US" b="1" smtClean="0"/>
              <a:t>Flat-Fee Based</a:t>
            </a:r>
          </a:p>
          <a:p>
            <a:pPr eaLnBrk="1" hangingPunct="1"/>
            <a:endParaRPr lang="en-US" b="1" smtClean="0"/>
          </a:p>
          <a:p>
            <a:pPr eaLnBrk="1" hangingPunct="1"/>
            <a:r>
              <a:rPr lang="en-US" smtClean="0"/>
              <a:t>A flat-fee-based program, also called pay-per-lead, will pay a fixed amount for each new customer regardless of how much they spend. </a:t>
            </a:r>
            <a:r>
              <a:rPr lang="en-US" smtClean="0">
                <a:hlinkClick r:id="rId2"/>
              </a:rPr>
              <a:t>www.paypal.com</a:t>
            </a:r>
            <a:r>
              <a:rPr lang="en-US" smtClean="0"/>
              <a:t> is a good example of this model, they pay a $5 referral fee for all new customers sent by an affiliate. </a:t>
            </a:r>
          </a:p>
        </p:txBody>
      </p:sp>
      <p:sp>
        <p:nvSpPr>
          <p:cNvPr id="24580" name="Rectangle 4"/>
          <p:cNvSpPr>
            <a:spLocks noChangeArrowheads="1"/>
          </p:cNvSpPr>
          <p:nvPr/>
        </p:nvSpPr>
        <p:spPr bwMode="auto">
          <a:xfrm>
            <a:off x="0" y="0"/>
            <a:ext cx="22971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Affiliate Program</a:t>
            </a:r>
            <a:r>
              <a:rPr lang="en-US" sz="2000">
                <a:solidFill>
                  <a:srgbClr val="000000"/>
                </a:solidFill>
              </a:rPr>
              <a:t> </a:t>
            </a:r>
          </a:p>
        </p:txBody>
      </p:sp>
    </p:spTree>
    <p:extLst>
      <p:ext uri="{BB962C8B-B14F-4D97-AF65-F5344CB8AC3E}">
        <p14:creationId xmlns:p14="http://schemas.microsoft.com/office/powerpoint/2010/main" val="42052569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Affiliate Types</a:t>
            </a:r>
          </a:p>
        </p:txBody>
      </p:sp>
      <p:sp>
        <p:nvSpPr>
          <p:cNvPr id="25603" name="Rectangle 3"/>
          <p:cNvSpPr>
            <a:spLocks noGrp="1" noChangeArrowheads="1"/>
          </p:cNvSpPr>
          <p:nvPr>
            <p:ph type="body" idx="1"/>
          </p:nvPr>
        </p:nvSpPr>
        <p:spPr/>
        <p:txBody>
          <a:bodyPr/>
          <a:lstStyle/>
          <a:p>
            <a:pPr eaLnBrk="1" hangingPunct="1">
              <a:buFont typeface="Wingdings" pitchFamily="2" charset="2"/>
              <a:buNone/>
            </a:pPr>
            <a:r>
              <a:rPr lang="en-US" b="1" smtClean="0"/>
              <a:t>Click-Through Based</a:t>
            </a:r>
          </a:p>
          <a:p>
            <a:pPr eaLnBrk="1" hangingPunct="1"/>
            <a:endParaRPr lang="en-US" b="1" smtClean="0"/>
          </a:p>
          <a:p>
            <a:pPr eaLnBrk="1" hangingPunct="1"/>
            <a:r>
              <a:rPr lang="en-US" smtClean="0"/>
              <a:t>A click-through-based program, also called pay-per-click, will pay the affiliate a fixed amount for each visitor they send to your Web site. </a:t>
            </a:r>
            <a:r>
              <a:rPr lang="en-US" smtClean="0">
                <a:hlinkClick r:id="rId2"/>
              </a:rPr>
              <a:t>www.overture.com</a:t>
            </a:r>
            <a:r>
              <a:rPr lang="en-US" smtClean="0"/>
              <a:t> is a good example of this model, they pay 2 cents for every click through. It doesn't sound like a lot, but it can add up quickly. </a:t>
            </a:r>
          </a:p>
        </p:txBody>
      </p:sp>
      <p:sp>
        <p:nvSpPr>
          <p:cNvPr id="25604" name="Rectangle 4"/>
          <p:cNvSpPr>
            <a:spLocks noChangeArrowheads="1"/>
          </p:cNvSpPr>
          <p:nvPr/>
        </p:nvSpPr>
        <p:spPr bwMode="auto">
          <a:xfrm>
            <a:off x="0" y="0"/>
            <a:ext cx="22971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Affiliate Program</a:t>
            </a:r>
            <a:r>
              <a:rPr lang="en-US" sz="2000">
                <a:solidFill>
                  <a:srgbClr val="000000"/>
                </a:solidFill>
              </a:rPr>
              <a:t> </a:t>
            </a:r>
          </a:p>
        </p:txBody>
      </p:sp>
    </p:spTree>
    <p:extLst>
      <p:ext uri="{BB962C8B-B14F-4D97-AF65-F5344CB8AC3E}">
        <p14:creationId xmlns:p14="http://schemas.microsoft.com/office/powerpoint/2010/main" val="34549224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t>Affiliate Types</a:t>
            </a:r>
          </a:p>
        </p:txBody>
      </p:sp>
      <p:sp>
        <p:nvSpPr>
          <p:cNvPr id="26627" name="Rectangle 3"/>
          <p:cNvSpPr>
            <a:spLocks noGrp="1" noChangeArrowheads="1"/>
          </p:cNvSpPr>
          <p:nvPr>
            <p:ph type="body" idx="1"/>
          </p:nvPr>
        </p:nvSpPr>
        <p:spPr/>
        <p:txBody>
          <a:bodyPr/>
          <a:lstStyle/>
          <a:p>
            <a:pPr eaLnBrk="1" hangingPunct="1">
              <a:buFont typeface="Wingdings" pitchFamily="2" charset="2"/>
              <a:buNone/>
            </a:pPr>
            <a:r>
              <a:rPr lang="en-US" b="1" smtClean="0"/>
              <a:t>Banner-Impression Based</a:t>
            </a:r>
          </a:p>
          <a:p>
            <a:pPr eaLnBrk="1" hangingPunct="1">
              <a:buFont typeface="Wingdings" pitchFamily="2" charset="2"/>
              <a:buNone/>
            </a:pPr>
            <a:endParaRPr lang="en-US" b="1" smtClean="0"/>
          </a:p>
          <a:p>
            <a:pPr eaLnBrk="1" hangingPunct="1"/>
            <a:r>
              <a:rPr lang="en-US" smtClean="0"/>
              <a:t>A banner-impression-based program, also called pay-per-impression, will pay the affiliate a fixed amount for each banner impression displayed on their site. </a:t>
            </a:r>
            <a:r>
              <a:rPr lang="en-US" smtClean="0">
                <a:hlinkClick r:id="rId2"/>
              </a:rPr>
              <a:t>www.doubleclick.com</a:t>
            </a:r>
            <a:r>
              <a:rPr lang="en-US" smtClean="0"/>
              <a:t> is a good example of this model, they pay about $5 per 1000 banners displayed. </a:t>
            </a:r>
          </a:p>
        </p:txBody>
      </p:sp>
      <p:sp>
        <p:nvSpPr>
          <p:cNvPr id="26628" name="Rectangle 4"/>
          <p:cNvSpPr>
            <a:spLocks noChangeArrowheads="1"/>
          </p:cNvSpPr>
          <p:nvPr/>
        </p:nvSpPr>
        <p:spPr bwMode="auto">
          <a:xfrm>
            <a:off x="0" y="0"/>
            <a:ext cx="22971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Affiliate Program</a:t>
            </a:r>
            <a:r>
              <a:rPr lang="en-US" sz="2000">
                <a:solidFill>
                  <a:srgbClr val="000000"/>
                </a:solidFill>
              </a:rPr>
              <a:t> </a:t>
            </a:r>
          </a:p>
        </p:txBody>
      </p:sp>
    </p:spTree>
    <p:extLst>
      <p:ext uri="{BB962C8B-B14F-4D97-AF65-F5344CB8AC3E}">
        <p14:creationId xmlns:p14="http://schemas.microsoft.com/office/powerpoint/2010/main" val="26488793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Agreement Terms </a:t>
            </a:r>
          </a:p>
        </p:txBody>
      </p:sp>
      <p:sp>
        <p:nvSpPr>
          <p:cNvPr id="27651" name="Rectangle 3"/>
          <p:cNvSpPr>
            <a:spLocks noGrp="1" noChangeArrowheads="1"/>
          </p:cNvSpPr>
          <p:nvPr>
            <p:ph type="body" idx="1"/>
          </p:nvPr>
        </p:nvSpPr>
        <p:spPr/>
        <p:txBody>
          <a:bodyPr/>
          <a:lstStyle/>
          <a:p>
            <a:pPr eaLnBrk="1" hangingPunct="1">
              <a:lnSpc>
                <a:spcPct val="80000"/>
              </a:lnSpc>
            </a:pPr>
            <a:r>
              <a:rPr lang="en-US" sz="2600" smtClean="0"/>
              <a:t>The Affiliate Agreement Terms state how the affiliate will get paid, when they are paid, how refunds are handled, what the restrictions are, and any other terms on which you decide. The affiliate agreement is a very important part of your program and must be thought through completely.</a:t>
            </a:r>
            <a:br>
              <a:rPr lang="en-US" sz="2600" smtClean="0"/>
            </a:br>
            <a:endParaRPr lang="en-US" sz="2600" smtClean="0"/>
          </a:p>
          <a:p>
            <a:pPr eaLnBrk="1" hangingPunct="1">
              <a:lnSpc>
                <a:spcPct val="80000"/>
              </a:lnSpc>
            </a:pPr>
            <a:r>
              <a:rPr lang="en-US" sz="2600" smtClean="0"/>
              <a:t>This lesson will cover most of the considerations that will be in your affiliate agreement, but you will want to visit a major site such as </a:t>
            </a:r>
            <a:r>
              <a:rPr lang="en-US" sz="2600" smtClean="0">
                <a:hlinkClick r:id="rId2"/>
              </a:rPr>
              <a:t>www.Amazon.com</a:t>
            </a:r>
            <a:r>
              <a:rPr lang="en-US" sz="2600" smtClean="0"/>
              <a:t> for a more thorough sample of how affiliate terms should be worded. </a:t>
            </a:r>
          </a:p>
        </p:txBody>
      </p:sp>
      <p:sp>
        <p:nvSpPr>
          <p:cNvPr id="27652" name="Rectangle 4"/>
          <p:cNvSpPr>
            <a:spLocks noChangeArrowheads="1"/>
          </p:cNvSpPr>
          <p:nvPr/>
        </p:nvSpPr>
        <p:spPr bwMode="auto">
          <a:xfrm>
            <a:off x="0" y="0"/>
            <a:ext cx="22971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Affiliate Program</a:t>
            </a:r>
            <a:r>
              <a:rPr lang="en-US" sz="2000">
                <a:solidFill>
                  <a:srgbClr val="000000"/>
                </a:solidFill>
              </a:rPr>
              <a:t> </a:t>
            </a:r>
          </a:p>
        </p:txBody>
      </p:sp>
    </p:spTree>
    <p:extLst>
      <p:ext uri="{BB962C8B-B14F-4D97-AF65-F5344CB8AC3E}">
        <p14:creationId xmlns:p14="http://schemas.microsoft.com/office/powerpoint/2010/main" val="22777364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Affiliate Payments </a:t>
            </a:r>
          </a:p>
        </p:txBody>
      </p:sp>
      <p:sp>
        <p:nvSpPr>
          <p:cNvPr id="28675" name="Rectangle 3"/>
          <p:cNvSpPr>
            <a:spLocks noGrp="1" noChangeArrowheads="1"/>
          </p:cNvSpPr>
          <p:nvPr>
            <p:ph type="body" idx="1"/>
          </p:nvPr>
        </p:nvSpPr>
        <p:spPr>
          <a:xfrm>
            <a:off x="457200" y="1719263"/>
            <a:ext cx="8229600" cy="4757737"/>
          </a:xfrm>
        </p:spPr>
        <p:txBody>
          <a:bodyPr/>
          <a:lstStyle/>
          <a:p>
            <a:pPr eaLnBrk="1" hangingPunct="1">
              <a:lnSpc>
                <a:spcPct val="80000"/>
              </a:lnSpc>
              <a:buFont typeface="Wingdings" pitchFamily="2" charset="2"/>
              <a:buNone/>
            </a:pPr>
            <a:r>
              <a:rPr lang="en-US" sz="1300" b="1" smtClean="0"/>
              <a:t>Payment Type</a:t>
            </a:r>
          </a:p>
          <a:p>
            <a:pPr eaLnBrk="1" hangingPunct="1">
              <a:lnSpc>
                <a:spcPct val="80000"/>
              </a:lnSpc>
            </a:pPr>
            <a:r>
              <a:rPr lang="en-US" sz="1300" smtClean="0"/>
              <a:t>For consistency purposes, all payments should be made in U.S. dollars. This is because U.S. dollars are more universally accepted than any other currency. Next, be sure to mention United States Dollars (USD) when you refer to how much the affiliates will get paid so there is no confusion. </a:t>
            </a:r>
          </a:p>
          <a:p>
            <a:pPr eaLnBrk="1" hangingPunct="1">
              <a:lnSpc>
                <a:spcPct val="80000"/>
              </a:lnSpc>
            </a:pPr>
            <a:endParaRPr lang="en-US" sz="1300" smtClean="0"/>
          </a:p>
          <a:p>
            <a:pPr eaLnBrk="1" hangingPunct="1">
              <a:lnSpc>
                <a:spcPct val="80000"/>
              </a:lnSpc>
              <a:buFont typeface="Wingdings" pitchFamily="2" charset="2"/>
              <a:buNone/>
            </a:pPr>
            <a:r>
              <a:rPr lang="en-US" sz="1300" b="1" smtClean="0"/>
              <a:t>Payment Amount</a:t>
            </a:r>
          </a:p>
          <a:p>
            <a:pPr eaLnBrk="1" hangingPunct="1">
              <a:lnSpc>
                <a:spcPct val="80000"/>
              </a:lnSpc>
            </a:pPr>
            <a:r>
              <a:rPr lang="en-US" sz="1300" smtClean="0"/>
              <a:t>To determine a fair price to pay your affiliate, first visit some sites with similar programs and see what they offer their affiliates. Next, in most companies it is assumed that about 12% of your budget is advertising. Thus you might allocate 10% of that towards the affiliate payments and 2% towards maintaining the program. </a:t>
            </a:r>
          </a:p>
          <a:p>
            <a:pPr eaLnBrk="1" hangingPunct="1">
              <a:lnSpc>
                <a:spcPct val="80000"/>
              </a:lnSpc>
            </a:pPr>
            <a:endParaRPr lang="en-US" sz="1300" smtClean="0"/>
          </a:p>
          <a:p>
            <a:pPr eaLnBrk="1" hangingPunct="1">
              <a:lnSpc>
                <a:spcPct val="80000"/>
              </a:lnSpc>
              <a:buFont typeface="Wingdings" pitchFamily="2" charset="2"/>
              <a:buNone/>
            </a:pPr>
            <a:r>
              <a:rPr lang="en-US" sz="1300" b="1" smtClean="0"/>
              <a:t>Payment Minimum</a:t>
            </a:r>
          </a:p>
          <a:p>
            <a:pPr eaLnBrk="1" hangingPunct="1">
              <a:lnSpc>
                <a:spcPct val="80000"/>
              </a:lnSpc>
            </a:pPr>
            <a:r>
              <a:rPr lang="en-US" sz="1300" smtClean="0"/>
              <a:t>It is pretty standard practice for affiliate programs to have a reserve amount that must be met before payment is sent. For example </a:t>
            </a:r>
            <a:r>
              <a:rPr lang="en-US" sz="1300" smtClean="0">
                <a:hlinkClick r:id="rId2"/>
              </a:rPr>
              <a:t>www.amazon.com</a:t>
            </a:r>
            <a:r>
              <a:rPr lang="en-US" sz="1300" smtClean="0"/>
              <a:t> will not send you a check until you have accumulated $25 USD or more. </a:t>
            </a:r>
          </a:p>
          <a:p>
            <a:pPr eaLnBrk="1" hangingPunct="1">
              <a:lnSpc>
                <a:spcPct val="80000"/>
              </a:lnSpc>
            </a:pPr>
            <a:endParaRPr lang="en-US" sz="1300" smtClean="0"/>
          </a:p>
          <a:p>
            <a:pPr eaLnBrk="1" hangingPunct="1">
              <a:lnSpc>
                <a:spcPct val="80000"/>
              </a:lnSpc>
              <a:buFont typeface="Wingdings" pitchFamily="2" charset="2"/>
              <a:buNone/>
            </a:pPr>
            <a:r>
              <a:rPr lang="en-US" sz="1300" b="1" smtClean="0"/>
              <a:t>Payment Frequency</a:t>
            </a:r>
          </a:p>
          <a:p>
            <a:pPr eaLnBrk="1" hangingPunct="1">
              <a:lnSpc>
                <a:spcPct val="80000"/>
              </a:lnSpc>
            </a:pPr>
            <a:r>
              <a:rPr lang="en-US" sz="1300" smtClean="0"/>
              <a:t>How often you send out payments can impact the loyalty of your affiliates as well. When possible, it is recommended that you send affiliate checks out once a month, or at worst quarterly. Be sure to define the payment schedule in your affiliate agreement and pay promptly according to that schedule. </a:t>
            </a:r>
          </a:p>
          <a:p>
            <a:pPr eaLnBrk="1" hangingPunct="1">
              <a:lnSpc>
                <a:spcPct val="80000"/>
              </a:lnSpc>
            </a:pPr>
            <a:endParaRPr lang="en-US" sz="1300" smtClean="0"/>
          </a:p>
          <a:p>
            <a:pPr eaLnBrk="1" hangingPunct="1">
              <a:lnSpc>
                <a:spcPct val="80000"/>
              </a:lnSpc>
              <a:buFont typeface="Wingdings" pitchFamily="2" charset="2"/>
              <a:buNone/>
            </a:pPr>
            <a:r>
              <a:rPr lang="en-US" sz="1300" b="1" smtClean="0"/>
              <a:t>Payment Delay</a:t>
            </a:r>
          </a:p>
          <a:p>
            <a:pPr eaLnBrk="1" hangingPunct="1">
              <a:lnSpc>
                <a:spcPct val="80000"/>
              </a:lnSpc>
            </a:pPr>
            <a:r>
              <a:rPr lang="en-US" sz="1300" smtClean="0"/>
              <a:t>Due to fraud and refunds, it is necessary to have a built-in delay for payment in your affiliate program. Typical delays range from 45 days to 60 days. This allows time for any refunds or charge backs to surface before you pay out to the affiliates. </a:t>
            </a:r>
          </a:p>
        </p:txBody>
      </p:sp>
      <p:sp>
        <p:nvSpPr>
          <p:cNvPr id="28676" name="Rectangle 4"/>
          <p:cNvSpPr>
            <a:spLocks noChangeArrowheads="1"/>
          </p:cNvSpPr>
          <p:nvPr/>
        </p:nvSpPr>
        <p:spPr bwMode="auto">
          <a:xfrm>
            <a:off x="0" y="0"/>
            <a:ext cx="22971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Affiliate Program</a:t>
            </a:r>
            <a:r>
              <a:rPr lang="en-US" sz="2000">
                <a:solidFill>
                  <a:srgbClr val="000000"/>
                </a:solidFill>
              </a:rPr>
              <a:t> </a:t>
            </a:r>
          </a:p>
        </p:txBody>
      </p:sp>
    </p:spTree>
    <p:extLst>
      <p:ext uri="{BB962C8B-B14F-4D97-AF65-F5344CB8AC3E}">
        <p14:creationId xmlns:p14="http://schemas.microsoft.com/office/powerpoint/2010/main" val="20181960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mtClean="0"/>
              <a:t>Building Affiliate Program </a:t>
            </a:r>
          </a:p>
        </p:txBody>
      </p:sp>
      <p:sp>
        <p:nvSpPr>
          <p:cNvPr id="29699" name="Rectangle 3"/>
          <p:cNvSpPr>
            <a:spLocks noGrp="1" noChangeArrowheads="1"/>
          </p:cNvSpPr>
          <p:nvPr>
            <p:ph type="body" idx="1"/>
          </p:nvPr>
        </p:nvSpPr>
        <p:spPr/>
        <p:txBody>
          <a:bodyPr/>
          <a:lstStyle/>
          <a:p>
            <a:pPr eaLnBrk="1" hangingPunct="1">
              <a:lnSpc>
                <a:spcPct val="80000"/>
              </a:lnSpc>
              <a:buFont typeface="Wingdings" pitchFamily="2" charset="2"/>
              <a:buNone/>
            </a:pPr>
            <a:r>
              <a:rPr lang="en-US" sz="1700" b="1" smtClean="0"/>
              <a:t>Out-sourcing</a:t>
            </a:r>
          </a:p>
          <a:p>
            <a:pPr eaLnBrk="1" hangingPunct="1">
              <a:lnSpc>
                <a:spcPct val="80000"/>
              </a:lnSpc>
            </a:pPr>
            <a:r>
              <a:rPr lang="en-US" sz="1700" smtClean="0"/>
              <a:t>Creating the code to run your own affiliate program is the biggest task. Most Web site owners will choose to out-source this project to a Web development company that specializes in E-Commerce solutions. You are encouraged to review affiliate programs already in place by your out-source options before finalizing the deal.</a:t>
            </a:r>
          </a:p>
          <a:p>
            <a:pPr eaLnBrk="1" hangingPunct="1">
              <a:lnSpc>
                <a:spcPct val="80000"/>
              </a:lnSpc>
            </a:pPr>
            <a:endParaRPr lang="en-US" sz="1700" smtClean="0"/>
          </a:p>
          <a:p>
            <a:pPr eaLnBrk="1" hangingPunct="1">
              <a:lnSpc>
                <a:spcPct val="80000"/>
              </a:lnSpc>
              <a:buFont typeface="Wingdings" pitchFamily="2" charset="2"/>
              <a:buNone/>
            </a:pPr>
            <a:r>
              <a:rPr lang="en-US" sz="1700" smtClean="0"/>
              <a:t> </a:t>
            </a:r>
            <a:r>
              <a:rPr lang="en-US" sz="1700" b="1" smtClean="0"/>
              <a:t>Third Party Vendors</a:t>
            </a:r>
          </a:p>
          <a:p>
            <a:pPr eaLnBrk="1" hangingPunct="1">
              <a:lnSpc>
                <a:spcPct val="80000"/>
              </a:lnSpc>
            </a:pPr>
            <a:r>
              <a:rPr lang="en-US" sz="1700" smtClean="0"/>
              <a:t>Another option is to purchase a third party package to add an affiliate program to your site. We recommend looking at </a:t>
            </a:r>
            <a:r>
              <a:rPr lang="en-US" sz="1700" smtClean="0">
                <a:hlinkClick r:id="rId2"/>
              </a:rPr>
              <a:t>www.AffiliateZone.com</a:t>
            </a:r>
            <a:r>
              <a:rPr lang="en-US" sz="1700" smtClean="0"/>
              <a:t> as a possible solution. They have a $75 USD setup fee and monthly fees of $34.95 USD per month. </a:t>
            </a:r>
          </a:p>
          <a:p>
            <a:pPr eaLnBrk="1" hangingPunct="1">
              <a:lnSpc>
                <a:spcPct val="80000"/>
              </a:lnSpc>
            </a:pPr>
            <a:endParaRPr lang="en-US" sz="1700" smtClean="0"/>
          </a:p>
          <a:p>
            <a:pPr eaLnBrk="1" hangingPunct="1">
              <a:lnSpc>
                <a:spcPct val="80000"/>
              </a:lnSpc>
              <a:buFont typeface="Wingdings" pitchFamily="2" charset="2"/>
              <a:buNone/>
            </a:pPr>
            <a:r>
              <a:rPr lang="en-US" sz="1700" b="1" smtClean="0"/>
              <a:t>Writing Your Own</a:t>
            </a:r>
          </a:p>
          <a:p>
            <a:pPr eaLnBrk="1" hangingPunct="1">
              <a:lnSpc>
                <a:spcPct val="80000"/>
              </a:lnSpc>
            </a:pPr>
            <a:r>
              <a:rPr lang="en-US" sz="1700" smtClean="0"/>
              <a:t>The last option is to create your own. This requires some programming experience, but is a solution worth considering given the costs of outsourcing the project. Next it has the advantage of integrating completely into your site, unlike the results you might expect by attaching a third party affiliate program to your site. </a:t>
            </a:r>
          </a:p>
        </p:txBody>
      </p:sp>
      <p:sp>
        <p:nvSpPr>
          <p:cNvPr id="29700" name="Rectangle 4"/>
          <p:cNvSpPr>
            <a:spLocks noChangeArrowheads="1"/>
          </p:cNvSpPr>
          <p:nvPr/>
        </p:nvSpPr>
        <p:spPr bwMode="auto">
          <a:xfrm>
            <a:off x="0" y="0"/>
            <a:ext cx="22971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Affiliate Program</a:t>
            </a:r>
            <a:r>
              <a:rPr lang="en-US" sz="2000">
                <a:solidFill>
                  <a:srgbClr val="000000"/>
                </a:solidFill>
              </a:rPr>
              <a:t> </a:t>
            </a:r>
          </a:p>
        </p:txBody>
      </p:sp>
    </p:spTree>
    <p:extLst>
      <p:ext uri="{BB962C8B-B14F-4D97-AF65-F5344CB8AC3E}">
        <p14:creationId xmlns:p14="http://schemas.microsoft.com/office/powerpoint/2010/main" val="8404891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mtClean="0"/>
              <a:t>Promote Affiliate Program </a:t>
            </a:r>
          </a:p>
        </p:txBody>
      </p:sp>
      <p:sp>
        <p:nvSpPr>
          <p:cNvPr id="30723" name="Rectangle 3"/>
          <p:cNvSpPr>
            <a:spLocks noGrp="1" noChangeArrowheads="1"/>
          </p:cNvSpPr>
          <p:nvPr>
            <p:ph type="body" idx="1"/>
          </p:nvPr>
        </p:nvSpPr>
        <p:spPr/>
        <p:txBody>
          <a:bodyPr/>
          <a:lstStyle/>
          <a:p>
            <a:pPr eaLnBrk="1" hangingPunct="1">
              <a:lnSpc>
                <a:spcPct val="90000"/>
              </a:lnSpc>
            </a:pPr>
            <a:r>
              <a:rPr lang="en-US" sz="2600" smtClean="0"/>
              <a:t>Mentioning your affiliate program in your newsletter is a great place to start promoting your affiliate program. You will also want one or more links to your affiliate program within your Web site. There are also some nice affiliate directories where you can list your program for free.</a:t>
            </a:r>
            <a:br>
              <a:rPr lang="en-US" sz="2600" smtClean="0"/>
            </a:br>
            <a:r>
              <a:rPr lang="en-US" sz="2600" smtClean="0"/>
              <a:t/>
            </a:r>
            <a:br>
              <a:rPr lang="en-US" sz="2600" smtClean="0"/>
            </a:br>
            <a:r>
              <a:rPr lang="en-US" sz="2600" smtClean="0"/>
              <a:t>Affiliate Directories </a:t>
            </a:r>
          </a:p>
          <a:p>
            <a:pPr lvl="2" eaLnBrk="1" hangingPunct="1">
              <a:lnSpc>
                <a:spcPct val="90000"/>
              </a:lnSpc>
              <a:buFont typeface="Wingdings" pitchFamily="2" charset="2"/>
              <a:buNone/>
            </a:pPr>
            <a:r>
              <a:rPr lang="en-US" sz="2100" smtClean="0"/>
              <a:t>1. </a:t>
            </a:r>
            <a:r>
              <a:rPr lang="en-US" sz="2100" smtClean="0">
                <a:hlinkClick r:id="rId2"/>
              </a:rPr>
              <a:t>www.AssociatePrograms.com</a:t>
            </a:r>
            <a:endParaRPr lang="en-US" sz="2100" smtClean="0"/>
          </a:p>
          <a:p>
            <a:pPr lvl="2" eaLnBrk="1" hangingPunct="1">
              <a:lnSpc>
                <a:spcPct val="90000"/>
              </a:lnSpc>
              <a:buFont typeface="Wingdings" pitchFamily="2" charset="2"/>
              <a:buNone/>
            </a:pPr>
            <a:r>
              <a:rPr lang="en-US" sz="2100" smtClean="0"/>
              <a:t>2. </a:t>
            </a:r>
            <a:r>
              <a:rPr lang="en-US" sz="2100" smtClean="0">
                <a:hlinkClick r:id="rId3"/>
              </a:rPr>
              <a:t>www.Associate-it.com</a:t>
            </a:r>
            <a:endParaRPr lang="en-US" sz="2100" smtClean="0"/>
          </a:p>
          <a:p>
            <a:pPr lvl="2" eaLnBrk="1" hangingPunct="1">
              <a:lnSpc>
                <a:spcPct val="90000"/>
              </a:lnSpc>
              <a:buFont typeface="Wingdings" pitchFamily="2" charset="2"/>
              <a:buNone/>
            </a:pPr>
            <a:r>
              <a:rPr lang="en-US" sz="2100" smtClean="0"/>
              <a:t>3. </a:t>
            </a:r>
            <a:r>
              <a:rPr lang="en-US" sz="2100" smtClean="0">
                <a:hlinkClick r:id="rId4"/>
              </a:rPr>
              <a:t>www.CashPile.com</a:t>
            </a:r>
            <a:endParaRPr lang="en-US" sz="2100" smtClean="0"/>
          </a:p>
          <a:p>
            <a:pPr lvl="2" eaLnBrk="1" hangingPunct="1">
              <a:lnSpc>
                <a:spcPct val="90000"/>
              </a:lnSpc>
              <a:buFont typeface="Wingdings" pitchFamily="2" charset="2"/>
              <a:buNone/>
            </a:pPr>
            <a:r>
              <a:rPr lang="en-US" sz="2100" smtClean="0"/>
              <a:t>4. </a:t>
            </a:r>
            <a:r>
              <a:rPr lang="en-US" sz="2100" smtClean="0">
                <a:hlinkClick r:id="rId5"/>
              </a:rPr>
              <a:t>www.Refer-it.com</a:t>
            </a:r>
            <a:endParaRPr lang="en-US" sz="2100" smtClean="0"/>
          </a:p>
          <a:p>
            <a:pPr eaLnBrk="1" hangingPunct="1">
              <a:lnSpc>
                <a:spcPct val="90000"/>
              </a:lnSpc>
            </a:pPr>
            <a:endParaRPr lang="en-US" sz="2600" smtClean="0"/>
          </a:p>
        </p:txBody>
      </p:sp>
      <p:sp>
        <p:nvSpPr>
          <p:cNvPr id="30724" name="Rectangle 4"/>
          <p:cNvSpPr>
            <a:spLocks noChangeArrowheads="1"/>
          </p:cNvSpPr>
          <p:nvPr/>
        </p:nvSpPr>
        <p:spPr bwMode="auto">
          <a:xfrm>
            <a:off x="0" y="0"/>
            <a:ext cx="22971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Affiliate Program</a:t>
            </a:r>
            <a:r>
              <a:rPr lang="en-US" sz="2000">
                <a:solidFill>
                  <a:srgbClr val="000000"/>
                </a:solidFill>
              </a:rPr>
              <a:t> </a:t>
            </a:r>
          </a:p>
        </p:txBody>
      </p:sp>
    </p:spTree>
    <p:extLst>
      <p:ext uri="{BB962C8B-B14F-4D97-AF65-F5344CB8AC3E}">
        <p14:creationId xmlns:p14="http://schemas.microsoft.com/office/powerpoint/2010/main" val="18966290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t>Affiliate Screening </a:t>
            </a:r>
          </a:p>
        </p:txBody>
      </p:sp>
      <p:sp>
        <p:nvSpPr>
          <p:cNvPr id="31747" name="Rectangle 3"/>
          <p:cNvSpPr>
            <a:spLocks noGrp="1" noChangeArrowheads="1"/>
          </p:cNvSpPr>
          <p:nvPr>
            <p:ph type="body" idx="1"/>
          </p:nvPr>
        </p:nvSpPr>
        <p:spPr/>
        <p:txBody>
          <a:bodyPr/>
          <a:lstStyle/>
          <a:p>
            <a:pPr eaLnBrk="1" hangingPunct="1"/>
            <a:r>
              <a:rPr lang="en-US" smtClean="0"/>
              <a:t>You will want to review all Web sites requesting to participate in your affiliate program. This helps to ensure that sites with questionable content do not display a banner to your site. In most cases, the quality of the affiliate's Web site is not the issue, only the nature of the content for the site. </a:t>
            </a:r>
          </a:p>
        </p:txBody>
      </p:sp>
      <p:sp>
        <p:nvSpPr>
          <p:cNvPr id="31748" name="Rectangle 4"/>
          <p:cNvSpPr>
            <a:spLocks noChangeArrowheads="1"/>
          </p:cNvSpPr>
          <p:nvPr/>
        </p:nvSpPr>
        <p:spPr bwMode="auto">
          <a:xfrm>
            <a:off x="0" y="0"/>
            <a:ext cx="22971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Affiliate Program</a:t>
            </a:r>
            <a:r>
              <a:rPr lang="en-US" sz="2000">
                <a:solidFill>
                  <a:srgbClr val="000000"/>
                </a:solidFill>
              </a:rPr>
              <a:t> </a:t>
            </a:r>
          </a:p>
        </p:txBody>
      </p:sp>
    </p:spTree>
    <p:extLst>
      <p:ext uri="{BB962C8B-B14F-4D97-AF65-F5344CB8AC3E}">
        <p14:creationId xmlns:p14="http://schemas.microsoft.com/office/powerpoint/2010/main" val="14043881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Affiliate Approval Notice </a:t>
            </a:r>
          </a:p>
        </p:txBody>
      </p:sp>
      <p:sp>
        <p:nvSpPr>
          <p:cNvPr id="32771" name="Rectangle 3"/>
          <p:cNvSpPr>
            <a:spLocks noGrp="1" noChangeArrowheads="1"/>
          </p:cNvSpPr>
          <p:nvPr>
            <p:ph type="body" idx="1"/>
          </p:nvPr>
        </p:nvSpPr>
        <p:spPr/>
        <p:txBody>
          <a:bodyPr/>
          <a:lstStyle/>
          <a:p>
            <a:pPr eaLnBrk="1" hangingPunct="1"/>
            <a:r>
              <a:rPr lang="en-US" smtClean="0"/>
              <a:t>Once approved, you should send a confirmation email to new affiliates along with their affiliate ID and instructions on how to place the ad banner or link on their site. You should also remind them of any restrictions included in the affiliate agreement terms within the email. </a:t>
            </a:r>
          </a:p>
        </p:txBody>
      </p:sp>
      <p:sp>
        <p:nvSpPr>
          <p:cNvPr id="32772" name="Rectangle 4"/>
          <p:cNvSpPr>
            <a:spLocks noChangeArrowheads="1"/>
          </p:cNvSpPr>
          <p:nvPr/>
        </p:nvSpPr>
        <p:spPr bwMode="auto">
          <a:xfrm>
            <a:off x="0" y="0"/>
            <a:ext cx="22971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Affiliate Program</a:t>
            </a:r>
            <a:r>
              <a:rPr lang="en-US" sz="2000">
                <a:solidFill>
                  <a:srgbClr val="000000"/>
                </a:solidFill>
              </a:rPr>
              <a:t> </a:t>
            </a:r>
          </a:p>
        </p:txBody>
      </p:sp>
    </p:spTree>
    <p:extLst>
      <p:ext uri="{BB962C8B-B14F-4D97-AF65-F5344CB8AC3E}">
        <p14:creationId xmlns:p14="http://schemas.microsoft.com/office/powerpoint/2010/main" val="20181209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mtClean="0"/>
              <a:t>Affiliate Code </a:t>
            </a:r>
          </a:p>
        </p:txBody>
      </p:sp>
      <p:sp>
        <p:nvSpPr>
          <p:cNvPr id="33795" name="Rectangle 3"/>
          <p:cNvSpPr>
            <a:spLocks noGrp="1" noChangeArrowheads="1"/>
          </p:cNvSpPr>
          <p:nvPr>
            <p:ph type="body" idx="1"/>
          </p:nvPr>
        </p:nvSpPr>
        <p:spPr/>
        <p:txBody>
          <a:bodyPr/>
          <a:lstStyle/>
          <a:p>
            <a:pPr eaLnBrk="1" hangingPunct="1">
              <a:lnSpc>
                <a:spcPct val="90000"/>
              </a:lnSpc>
            </a:pPr>
            <a:r>
              <a:rPr lang="en-US" sz="2100" smtClean="0"/>
              <a:t>For an affiliate to get credit, they need an affiliate ID. These typically come in two flavors, a promocode or an affiliate code. An affiliate code is granted to owners of Web sites that have been approved for linking to your site.</a:t>
            </a:r>
            <a:br>
              <a:rPr lang="en-US" sz="2100" smtClean="0"/>
            </a:br>
            <a:endParaRPr lang="en-US" sz="2100" smtClean="0"/>
          </a:p>
          <a:p>
            <a:pPr eaLnBrk="1" hangingPunct="1">
              <a:lnSpc>
                <a:spcPct val="90000"/>
              </a:lnSpc>
            </a:pPr>
            <a:r>
              <a:rPr lang="en-US" sz="2100" smtClean="0"/>
              <a:t>The affiliate code is added to their link to your site so that they can get credit for sales coming from their site. The example below passes the affiliate code 1047917.</a:t>
            </a:r>
            <a:br>
              <a:rPr lang="en-US" sz="2100" smtClean="0"/>
            </a:br>
            <a:r>
              <a:rPr lang="en-US" sz="2100" smtClean="0"/>
              <a:t/>
            </a:r>
            <a:br>
              <a:rPr lang="en-US" sz="2100" smtClean="0"/>
            </a:br>
            <a:r>
              <a:rPr lang="en-US" sz="2100" smtClean="0"/>
              <a:t>Affiliate link sample syntax:</a:t>
            </a:r>
            <a:br>
              <a:rPr lang="en-US" sz="2100" smtClean="0"/>
            </a:br>
            <a:r>
              <a:rPr lang="en-US" sz="2100" smtClean="0">
                <a:hlinkClick r:id="rId2"/>
              </a:rPr>
              <a:t>http://www.webmastercertification.com/wcoassociate.cfm?aff=1047917</a:t>
            </a:r>
            <a:r>
              <a:rPr lang="en-US" sz="2100" smtClean="0"/>
              <a:t> </a:t>
            </a:r>
          </a:p>
        </p:txBody>
      </p:sp>
      <p:sp>
        <p:nvSpPr>
          <p:cNvPr id="33796" name="Rectangle 4"/>
          <p:cNvSpPr>
            <a:spLocks noChangeArrowheads="1"/>
          </p:cNvSpPr>
          <p:nvPr/>
        </p:nvSpPr>
        <p:spPr bwMode="auto">
          <a:xfrm>
            <a:off x="0" y="0"/>
            <a:ext cx="22971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Affiliate Program</a:t>
            </a:r>
            <a:r>
              <a:rPr lang="en-US" sz="2000">
                <a:solidFill>
                  <a:srgbClr val="000000"/>
                </a:solidFill>
              </a:rPr>
              <a:t> </a:t>
            </a:r>
          </a:p>
        </p:txBody>
      </p:sp>
    </p:spTree>
    <p:extLst>
      <p:ext uri="{BB962C8B-B14F-4D97-AF65-F5344CB8AC3E}">
        <p14:creationId xmlns:p14="http://schemas.microsoft.com/office/powerpoint/2010/main" val="2627062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z="3500" dirty="0" smtClean="0"/>
              <a:t>Affiliate Marketing Program </a:t>
            </a:r>
          </a:p>
        </p:txBody>
      </p:sp>
      <p:sp>
        <p:nvSpPr>
          <p:cNvPr id="16387" name="Rectangle 3"/>
          <p:cNvSpPr>
            <a:spLocks noGrp="1" noChangeArrowheads="1"/>
          </p:cNvSpPr>
          <p:nvPr>
            <p:ph type="body" idx="1"/>
          </p:nvPr>
        </p:nvSpPr>
        <p:spPr/>
        <p:txBody>
          <a:bodyPr/>
          <a:lstStyle/>
          <a:p>
            <a:pPr eaLnBrk="1" hangingPunct="1">
              <a:lnSpc>
                <a:spcPct val="90000"/>
              </a:lnSpc>
            </a:pPr>
            <a:r>
              <a:rPr lang="en-US" sz="2100" smtClean="0"/>
              <a:t>Affiliate marketing is where you refer customers to other businesses via links to their </a:t>
            </a:r>
            <a:r>
              <a:rPr lang="en-US" sz="2100" i="1" smtClean="0">
                <a:hlinkClick r:id="rId2" action="ppaction://hlinkfile"/>
              </a:rPr>
              <a:t>web site</a:t>
            </a:r>
            <a:r>
              <a:rPr lang="en-US" sz="2100" smtClean="0"/>
              <a:t> from your web site or </a:t>
            </a:r>
            <a:r>
              <a:rPr lang="en-US" sz="2100" i="1" smtClean="0">
                <a:hlinkClick r:id="rId2" action="ppaction://hlinkfile"/>
              </a:rPr>
              <a:t>emails</a:t>
            </a:r>
            <a:r>
              <a:rPr lang="en-US" sz="2100" smtClean="0"/>
              <a:t> and receive commissions for each customer you refer to the other business. They are essentially revenue sharing arrangements between </a:t>
            </a:r>
            <a:r>
              <a:rPr lang="en-US" sz="2100" i="1" smtClean="0">
                <a:hlinkClick r:id="rId2" action="ppaction://hlinkfile"/>
              </a:rPr>
              <a:t>online</a:t>
            </a:r>
            <a:r>
              <a:rPr lang="en-US" sz="2100" smtClean="0"/>
              <a:t> vendors or sellers and resellers or affiliates.</a:t>
            </a:r>
          </a:p>
          <a:p>
            <a:pPr eaLnBrk="1" hangingPunct="1">
              <a:lnSpc>
                <a:spcPct val="90000"/>
              </a:lnSpc>
            </a:pPr>
            <a:endParaRPr lang="en-US" sz="2100" smtClean="0"/>
          </a:p>
          <a:p>
            <a:pPr eaLnBrk="1" hangingPunct="1">
              <a:lnSpc>
                <a:spcPct val="90000"/>
              </a:lnSpc>
            </a:pPr>
            <a:r>
              <a:rPr lang="en-US" sz="2100" smtClean="0"/>
              <a:t>If the business is "multi-level" you also receive commissions from the customers referred by other businesses you have introduced.</a:t>
            </a:r>
          </a:p>
          <a:p>
            <a:pPr eaLnBrk="1" hangingPunct="1">
              <a:lnSpc>
                <a:spcPct val="90000"/>
              </a:lnSpc>
            </a:pPr>
            <a:endParaRPr lang="en-US" sz="2100" smtClean="0"/>
          </a:p>
          <a:p>
            <a:pPr eaLnBrk="1" hangingPunct="1">
              <a:lnSpc>
                <a:spcPct val="90000"/>
              </a:lnSpc>
            </a:pPr>
            <a:r>
              <a:rPr lang="en-US" sz="2100" smtClean="0"/>
              <a:t>Conversely, you can set up your own </a:t>
            </a:r>
            <a:r>
              <a:rPr lang="en-US" sz="2100" i="1" smtClean="0">
                <a:hlinkClick r:id="rId2" action="ppaction://hlinkfile"/>
              </a:rPr>
              <a:t>affiliate marketing </a:t>
            </a:r>
            <a:r>
              <a:rPr lang="en-US" sz="2100" smtClean="0"/>
              <a:t>program to have other businesses sell your products and services for you by paying them a commission.</a:t>
            </a:r>
          </a:p>
        </p:txBody>
      </p:sp>
      <p:sp>
        <p:nvSpPr>
          <p:cNvPr id="16388" name="Rectangle 4"/>
          <p:cNvSpPr>
            <a:spLocks noChangeArrowheads="1"/>
          </p:cNvSpPr>
          <p:nvPr/>
        </p:nvSpPr>
        <p:spPr bwMode="auto">
          <a:xfrm>
            <a:off x="0" y="0"/>
            <a:ext cx="22971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Affiliate Program</a:t>
            </a:r>
            <a:r>
              <a:rPr lang="en-US" sz="2000">
                <a:solidFill>
                  <a:srgbClr val="000000"/>
                </a:solidFill>
              </a:rPr>
              <a:t> </a:t>
            </a:r>
          </a:p>
        </p:txBody>
      </p:sp>
    </p:spTree>
    <p:extLst>
      <p:ext uri="{BB962C8B-B14F-4D97-AF65-F5344CB8AC3E}">
        <p14:creationId xmlns:p14="http://schemas.microsoft.com/office/powerpoint/2010/main" val="30812442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mtClean="0"/>
              <a:t>Affiliate Tracking </a:t>
            </a:r>
          </a:p>
        </p:txBody>
      </p:sp>
      <p:sp>
        <p:nvSpPr>
          <p:cNvPr id="34819" name="Rectangle 3"/>
          <p:cNvSpPr>
            <a:spLocks noGrp="1" noChangeArrowheads="1"/>
          </p:cNvSpPr>
          <p:nvPr>
            <p:ph type="body" idx="1"/>
          </p:nvPr>
        </p:nvSpPr>
        <p:spPr/>
        <p:txBody>
          <a:bodyPr/>
          <a:lstStyle/>
          <a:p>
            <a:pPr eaLnBrk="1" hangingPunct="1"/>
            <a:r>
              <a:rPr lang="en-US" sz="2600" smtClean="0"/>
              <a:t>Response tracking from an affiliate program can be handled easily by two methods. First, the campaign will contain a Web page address that is unique to the affiliate program with the affiliate ID tacked on the end. Then you will be able to track the sales for the associate ID. </a:t>
            </a:r>
            <a:br>
              <a:rPr lang="en-US" sz="2600" smtClean="0"/>
            </a:br>
            <a:endParaRPr lang="en-US" sz="2600" smtClean="0"/>
          </a:p>
          <a:p>
            <a:pPr eaLnBrk="1" hangingPunct="1"/>
            <a:r>
              <a:rPr lang="en-US" sz="2600" smtClean="0"/>
              <a:t>Using both methods would allow you to compare how many people visited from the affiliate links relative to how many people purchased from them. </a:t>
            </a:r>
          </a:p>
        </p:txBody>
      </p:sp>
      <p:sp>
        <p:nvSpPr>
          <p:cNvPr id="34820" name="Rectangle 4"/>
          <p:cNvSpPr>
            <a:spLocks noChangeArrowheads="1"/>
          </p:cNvSpPr>
          <p:nvPr/>
        </p:nvSpPr>
        <p:spPr bwMode="auto">
          <a:xfrm>
            <a:off x="0" y="0"/>
            <a:ext cx="22971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Affiliate Program</a:t>
            </a:r>
            <a:r>
              <a:rPr lang="en-US" sz="2000">
                <a:solidFill>
                  <a:srgbClr val="000000"/>
                </a:solidFill>
              </a:rPr>
              <a:t> </a:t>
            </a:r>
          </a:p>
        </p:txBody>
      </p:sp>
    </p:spTree>
    <p:extLst>
      <p:ext uri="{BB962C8B-B14F-4D97-AF65-F5344CB8AC3E}">
        <p14:creationId xmlns:p14="http://schemas.microsoft.com/office/powerpoint/2010/main" val="34031073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mtClean="0"/>
              <a:t>Affiliate Graphics </a:t>
            </a:r>
          </a:p>
        </p:txBody>
      </p:sp>
      <p:sp>
        <p:nvSpPr>
          <p:cNvPr id="35843" name="Rectangle 3"/>
          <p:cNvSpPr>
            <a:spLocks noGrp="1" noChangeArrowheads="1"/>
          </p:cNvSpPr>
          <p:nvPr>
            <p:ph type="body" idx="1"/>
          </p:nvPr>
        </p:nvSpPr>
        <p:spPr/>
        <p:txBody>
          <a:bodyPr/>
          <a:lstStyle/>
          <a:p>
            <a:pPr eaLnBrk="1" hangingPunct="1">
              <a:lnSpc>
                <a:spcPct val="80000"/>
              </a:lnSpc>
            </a:pPr>
            <a:r>
              <a:rPr lang="en-US" sz="1900" smtClean="0"/>
              <a:t>You will need to provide some graphics and link code to your affiliates so they can easily link to your site. The code would be the same for everyone except the affiliate ID would be different. The example below is a sample of what is used with Webmaster Certification Online's affiliate program.</a:t>
            </a:r>
            <a:br>
              <a:rPr lang="en-US" sz="1900" smtClean="0"/>
            </a:br>
            <a:r>
              <a:rPr lang="en-US" sz="1900" smtClean="0"/>
              <a:t/>
            </a:r>
            <a:br>
              <a:rPr lang="en-US" sz="1900" smtClean="0"/>
            </a:br>
            <a:r>
              <a:rPr lang="en-US" sz="1900" smtClean="0"/>
              <a:t>Result:</a:t>
            </a:r>
            <a:br>
              <a:rPr lang="en-US" sz="1900" smtClean="0"/>
            </a:br>
            <a:r>
              <a:rPr lang="en-US" sz="1900" smtClean="0">
                <a:hlinkClick r:id="rId2"/>
              </a:rPr>
              <a:t> </a:t>
            </a:r>
            <a:r>
              <a:rPr lang="en-US" sz="1900" smtClean="0"/>
              <a:t/>
            </a:r>
            <a:br>
              <a:rPr lang="en-US" sz="1900" smtClean="0"/>
            </a:br>
            <a:r>
              <a:rPr lang="en-US" sz="1900" smtClean="0"/>
              <a:t/>
            </a:r>
            <a:br>
              <a:rPr lang="en-US" sz="1900" smtClean="0"/>
            </a:br>
            <a:r>
              <a:rPr lang="en-US" sz="1900" smtClean="0"/>
              <a:t>Source Code:</a:t>
            </a:r>
            <a:br>
              <a:rPr lang="en-US" sz="1900" smtClean="0"/>
            </a:br>
            <a:r>
              <a:rPr lang="en-US" sz="1900" smtClean="0"/>
              <a:t>&lt;a href=http://www.webmastercertification.com/aff.cfm?aff=21099&gt;</a:t>
            </a:r>
            <a:br>
              <a:rPr lang="en-US" sz="1900" smtClean="0"/>
            </a:br>
            <a:r>
              <a:rPr lang="en-US" sz="1900" smtClean="0"/>
              <a:t>&lt;img src=http://www.webmastercertification.com/images/aff3.gif</a:t>
            </a:r>
            <a:br>
              <a:rPr lang="en-US" sz="1900" smtClean="0"/>
            </a:br>
            <a:r>
              <a:rPr lang="en-US" sz="1900" smtClean="0"/>
              <a:t>width=230 height=33 border=0 hspace=0 alt="Get Webmaster Certified"&gt;&lt;/a&gt;</a:t>
            </a:r>
            <a:br>
              <a:rPr lang="en-US" sz="1900" smtClean="0"/>
            </a:br>
            <a:endParaRPr lang="en-US" sz="1900" smtClean="0"/>
          </a:p>
          <a:p>
            <a:pPr eaLnBrk="1" hangingPunct="1">
              <a:lnSpc>
                <a:spcPct val="80000"/>
              </a:lnSpc>
            </a:pPr>
            <a:r>
              <a:rPr lang="en-US" sz="1900" smtClean="0"/>
              <a:t>You are encouraged to offer multiple graphic options in different sizes and colors to allow for more compatibility with your affiliate Web sites. </a:t>
            </a:r>
          </a:p>
        </p:txBody>
      </p:sp>
      <p:sp>
        <p:nvSpPr>
          <p:cNvPr id="35844" name="Rectangle 4"/>
          <p:cNvSpPr>
            <a:spLocks noChangeArrowheads="1"/>
          </p:cNvSpPr>
          <p:nvPr/>
        </p:nvSpPr>
        <p:spPr bwMode="auto">
          <a:xfrm>
            <a:off x="0" y="0"/>
            <a:ext cx="22971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Affiliate Program</a:t>
            </a:r>
            <a:r>
              <a:rPr lang="en-US" sz="2000">
                <a:solidFill>
                  <a:srgbClr val="000000"/>
                </a:solidFill>
              </a:rPr>
              <a:t> </a:t>
            </a:r>
          </a:p>
        </p:txBody>
      </p:sp>
    </p:spTree>
    <p:extLst>
      <p:ext uri="{BB962C8B-B14F-4D97-AF65-F5344CB8AC3E}">
        <p14:creationId xmlns:p14="http://schemas.microsoft.com/office/powerpoint/2010/main" val="2568924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z="3500" smtClean="0"/>
              <a:t>Affiliate Marketing Program</a:t>
            </a:r>
          </a:p>
        </p:txBody>
      </p:sp>
      <p:pic>
        <p:nvPicPr>
          <p:cNvPr id="17411" name="Picture 3" descr="affiliate program example 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90600" y="1676400"/>
            <a:ext cx="6629400" cy="4797425"/>
          </a:xfrm>
          <a:noFill/>
        </p:spPr>
      </p:pic>
      <p:sp>
        <p:nvSpPr>
          <p:cNvPr id="17412" name="Rectangle 4"/>
          <p:cNvSpPr>
            <a:spLocks noChangeArrowheads="1"/>
          </p:cNvSpPr>
          <p:nvPr/>
        </p:nvSpPr>
        <p:spPr bwMode="auto">
          <a:xfrm>
            <a:off x="0" y="0"/>
            <a:ext cx="22971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Affiliate Program</a:t>
            </a:r>
            <a:r>
              <a:rPr lang="en-US" sz="2000">
                <a:solidFill>
                  <a:srgbClr val="000000"/>
                </a:solidFill>
              </a:rPr>
              <a:t> </a:t>
            </a:r>
          </a:p>
        </p:txBody>
      </p:sp>
    </p:spTree>
    <p:extLst>
      <p:ext uri="{BB962C8B-B14F-4D97-AF65-F5344CB8AC3E}">
        <p14:creationId xmlns:p14="http://schemas.microsoft.com/office/powerpoint/2010/main" val="26915254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z="3500" smtClean="0"/>
              <a:t>Affiliate Marketing Program</a:t>
            </a:r>
          </a:p>
        </p:txBody>
      </p:sp>
      <p:pic>
        <p:nvPicPr>
          <p:cNvPr id="18435" name="Picture 3" descr="affiliate site exampl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14400" y="1660525"/>
            <a:ext cx="6781800" cy="4759325"/>
          </a:xfrm>
          <a:noFill/>
        </p:spPr>
      </p:pic>
      <p:sp>
        <p:nvSpPr>
          <p:cNvPr id="18436" name="Rectangle 4"/>
          <p:cNvSpPr>
            <a:spLocks noChangeArrowheads="1"/>
          </p:cNvSpPr>
          <p:nvPr/>
        </p:nvSpPr>
        <p:spPr bwMode="auto">
          <a:xfrm>
            <a:off x="0" y="0"/>
            <a:ext cx="22971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Affiliate Program</a:t>
            </a:r>
            <a:r>
              <a:rPr lang="en-US" sz="2000">
                <a:solidFill>
                  <a:srgbClr val="000000"/>
                </a:solidFill>
              </a:rPr>
              <a:t> </a:t>
            </a:r>
          </a:p>
        </p:txBody>
      </p:sp>
    </p:spTree>
    <p:extLst>
      <p:ext uri="{BB962C8B-B14F-4D97-AF65-F5344CB8AC3E}">
        <p14:creationId xmlns:p14="http://schemas.microsoft.com/office/powerpoint/2010/main" val="39124058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z="3500" smtClean="0"/>
              <a:t>Affiliate Marketing Program</a:t>
            </a:r>
          </a:p>
        </p:txBody>
      </p:sp>
      <p:pic>
        <p:nvPicPr>
          <p:cNvPr id="19459" name="Picture 3" descr="affiliate site exampl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762000" y="1676400"/>
            <a:ext cx="6781800" cy="4759325"/>
          </a:xfrm>
          <a:noFill/>
        </p:spPr>
      </p:pic>
      <p:sp>
        <p:nvSpPr>
          <p:cNvPr id="19460" name="Rectangle 4"/>
          <p:cNvSpPr>
            <a:spLocks noChangeArrowheads="1"/>
          </p:cNvSpPr>
          <p:nvPr/>
        </p:nvSpPr>
        <p:spPr bwMode="auto">
          <a:xfrm>
            <a:off x="0" y="0"/>
            <a:ext cx="22971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Affiliate Program</a:t>
            </a:r>
            <a:r>
              <a:rPr lang="en-US" sz="2000">
                <a:solidFill>
                  <a:srgbClr val="000000"/>
                </a:solidFill>
              </a:rPr>
              <a:t> </a:t>
            </a:r>
          </a:p>
        </p:txBody>
      </p:sp>
    </p:spTree>
    <p:extLst>
      <p:ext uri="{BB962C8B-B14F-4D97-AF65-F5344CB8AC3E}">
        <p14:creationId xmlns:p14="http://schemas.microsoft.com/office/powerpoint/2010/main" val="1870732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Affiliate Advantages </a:t>
            </a:r>
          </a:p>
        </p:txBody>
      </p:sp>
      <p:sp>
        <p:nvSpPr>
          <p:cNvPr id="20483" name="Rectangle 3"/>
          <p:cNvSpPr>
            <a:spLocks noGrp="1" noChangeArrowheads="1"/>
          </p:cNvSpPr>
          <p:nvPr>
            <p:ph type="body" idx="1"/>
          </p:nvPr>
        </p:nvSpPr>
        <p:spPr/>
        <p:txBody>
          <a:bodyPr/>
          <a:lstStyle/>
          <a:p>
            <a:pPr marL="495300" indent="-495300" eaLnBrk="1" hangingPunct="1">
              <a:lnSpc>
                <a:spcPct val="90000"/>
              </a:lnSpc>
              <a:buFont typeface="Wingdings" pitchFamily="2" charset="2"/>
              <a:buAutoNum type="arabicPeriod"/>
            </a:pPr>
            <a:r>
              <a:rPr lang="en-US" sz="2600" b="1" smtClean="0"/>
              <a:t>Increased sales.</a:t>
            </a:r>
            <a:br>
              <a:rPr lang="en-US" sz="2600" b="1" smtClean="0"/>
            </a:br>
            <a:endParaRPr lang="en-US" sz="2600" b="1" smtClean="0"/>
          </a:p>
          <a:p>
            <a:pPr marL="495300" indent="-495300" eaLnBrk="1" hangingPunct="1">
              <a:lnSpc>
                <a:spcPct val="90000"/>
              </a:lnSpc>
              <a:buFont typeface="Wingdings" pitchFamily="2" charset="2"/>
              <a:buAutoNum type="arabicPeriod"/>
            </a:pPr>
            <a:r>
              <a:rPr lang="en-US" sz="2600" b="1" smtClean="0"/>
              <a:t>Improves search engine link popularity.</a:t>
            </a:r>
            <a:br>
              <a:rPr lang="en-US" sz="2600" b="1" smtClean="0"/>
            </a:br>
            <a:endParaRPr lang="en-US" sz="2600" b="1" smtClean="0"/>
          </a:p>
          <a:p>
            <a:pPr marL="495300" indent="-495300" eaLnBrk="1" hangingPunct="1">
              <a:lnSpc>
                <a:spcPct val="90000"/>
              </a:lnSpc>
              <a:buFont typeface="Wingdings" pitchFamily="2" charset="2"/>
              <a:buAutoNum type="arabicPeriod"/>
            </a:pPr>
            <a:r>
              <a:rPr lang="en-US" sz="2600" b="1" smtClean="0"/>
              <a:t>The Internet becomes your sales team.</a:t>
            </a:r>
          </a:p>
          <a:p>
            <a:pPr marL="495300" indent="-495300" eaLnBrk="1" hangingPunct="1">
              <a:lnSpc>
                <a:spcPct val="90000"/>
              </a:lnSpc>
              <a:buFont typeface="Wingdings" pitchFamily="2" charset="2"/>
              <a:buAutoNum type="arabicPeriod"/>
            </a:pPr>
            <a:endParaRPr lang="en-US" sz="2600" b="1" smtClean="0"/>
          </a:p>
          <a:p>
            <a:pPr marL="495300" indent="-495300" eaLnBrk="1" hangingPunct="1">
              <a:lnSpc>
                <a:spcPct val="90000"/>
              </a:lnSpc>
              <a:buFont typeface="Wingdings" pitchFamily="2" charset="2"/>
              <a:buAutoNum type="arabicPeriod"/>
            </a:pPr>
            <a:r>
              <a:rPr lang="en-US" sz="2600" b="1" smtClean="0"/>
              <a:t>Low operating costs.</a:t>
            </a:r>
            <a:br>
              <a:rPr lang="en-US" sz="2600" b="1" smtClean="0"/>
            </a:br>
            <a:endParaRPr lang="en-US" sz="2600" b="1" smtClean="0"/>
          </a:p>
          <a:p>
            <a:pPr marL="495300" indent="-495300" eaLnBrk="1" hangingPunct="1">
              <a:lnSpc>
                <a:spcPct val="90000"/>
              </a:lnSpc>
              <a:buFont typeface="Wingdings" pitchFamily="2" charset="2"/>
              <a:buAutoNum type="arabicPeriod"/>
            </a:pPr>
            <a:r>
              <a:rPr lang="en-US" sz="2600" b="1" smtClean="0"/>
              <a:t>Sites with affiliate programs could be perceived as more significant.</a:t>
            </a:r>
          </a:p>
        </p:txBody>
      </p:sp>
      <p:sp>
        <p:nvSpPr>
          <p:cNvPr id="20484" name="Rectangle 4"/>
          <p:cNvSpPr>
            <a:spLocks noChangeArrowheads="1"/>
          </p:cNvSpPr>
          <p:nvPr/>
        </p:nvSpPr>
        <p:spPr bwMode="auto">
          <a:xfrm>
            <a:off x="0" y="0"/>
            <a:ext cx="22971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Affiliate Program</a:t>
            </a:r>
            <a:r>
              <a:rPr lang="en-US" sz="2000">
                <a:solidFill>
                  <a:srgbClr val="000000"/>
                </a:solidFill>
              </a:rPr>
              <a:t> </a:t>
            </a:r>
          </a:p>
        </p:txBody>
      </p:sp>
    </p:spTree>
    <p:extLst>
      <p:ext uri="{BB962C8B-B14F-4D97-AF65-F5344CB8AC3E}">
        <p14:creationId xmlns:p14="http://schemas.microsoft.com/office/powerpoint/2010/main" val="13458835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Affiliate Disadvantages </a:t>
            </a:r>
          </a:p>
        </p:txBody>
      </p:sp>
      <p:sp>
        <p:nvSpPr>
          <p:cNvPr id="21507" name="Rectangle 3"/>
          <p:cNvSpPr>
            <a:spLocks noGrp="1" noChangeArrowheads="1"/>
          </p:cNvSpPr>
          <p:nvPr>
            <p:ph type="body" idx="1"/>
          </p:nvPr>
        </p:nvSpPr>
        <p:spPr/>
        <p:txBody>
          <a:bodyPr/>
          <a:lstStyle/>
          <a:p>
            <a:pPr marL="571500" indent="-571500" eaLnBrk="1" hangingPunct="1">
              <a:buFont typeface="Wingdings" pitchFamily="2" charset="2"/>
              <a:buAutoNum type="arabicPeriod"/>
            </a:pPr>
            <a:r>
              <a:rPr lang="en-US" smtClean="0"/>
              <a:t>Potentially expensive up-front costs.</a:t>
            </a:r>
            <a:br>
              <a:rPr lang="en-US" smtClean="0"/>
            </a:br>
            <a:endParaRPr lang="en-US" smtClean="0"/>
          </a:p>
          <a:p>
            <a:pPr marL="571500" indent="-571500" eaLnBrk="1" hangingPunct="1">
              <a:buFont typeface="Wingdings" pitchFamily="2" charset="2"/>
              <a:buAutoNum type="arabicPeriod"/>
            </a:pPr>
            <a:r>
              <a:rPr lang="en-US" smtClean="0"/>
              <a:t>Administrative overhead.</a:t>
            </a:r>
            <a:br>
              <a:rPr lang="en-US" smtClean="0"/>
            </a:br>
            <a:endParaRPr lang="en-US" smtClean="0"/>
          </a:p>
          <a:p>
            <a:pPr marL="571500" indent="-571500" eaLnBrk="1" hangingPunct="1">
              <a:buFont typeface="Wingdings" pitchFamily="2" charset="2"/>
              <a:buAutoNum type="arabicPeriod"/>
            </a:pPr>
            <a:r>
              <a:rPr lang="en-US" smtClean="0"/>
              <a:t>Accounting overhead.</a:t>
            </a:r>
            <a:br>
              <a:rPr lang="en-US" smtClean="0"/>
            </a:br>
            <a:endParaRPr lang="en-US" smtClean="0"/>
          </a:p>
          <a:p>
            <a:pPr marL="571500" indent="-571500" eaLnBrk="1" hangingPunct="1">
              <a:buFont typeface="Wingdings" pitchFamily="2" charset="2"/>
              <a:buAutoNum type="arabicPeriod"/>
            </a:pPr>
            <a:r>
              <a:rPr lang="en-US" smtClean="0"/>
              <a:t>Some profits go to the affiliate.</a:t>
            </a:r>
          </a:p>
        </p:txBody>
      </p:sp>
      <p:sp>
        <p:nvSpPr>
          <p:cNvPr id="21508" name="Rectangle 4"/>
          <p:cNvSpPr>
            <a:spLocks noChangeArrowheads="1"/>
          </p:cNvSpPr>
          <p:nvPr/>
        </p:nvSpPr>
        <p:spPr bwMode="auto">
          <a:xfrm>
            <a:off x="0" y="0"/>
            <a:ext cx="22971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Affiliate Program</a:t>
            </a:r>
            <a:r>
              <a:rPr lang="en-US" sz="2000">
                <a:solidFill>
                  <a:srgbClr val="000000"/>
                </a:solidFill>
              </a:rPr>
              <a:t> </a:t>
            </a:r>
          </a:p>
        </p:txBody>
      </p:sp>
    </p:spTree>
    <p:extLst>
      <p:ext uri="{BB962C8B-B14F-4D97-AF65-F5344CB8AC3E}">
        <p14:creationId xmlns:p14="http://schemas.microsoft.com/office/powerpoint/2010/main" val="15629743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Affiliates vs. Advertising </a:t>
            </a:r>
          </a:p>
        </p:txBody>
      </p:sp>
      <p:sp>
        <p:nvSpPr>
          <p:cNvPr id="22531" name="Rectangle 3"/>
          <p:cNvSpPr>
            <a:spLocks noGrp="1" noChangeArrowheads="1"/>
          </p:cNvSpPr>
          <p:nvPr>
            <p:ph type="body" idx="1"/>
          </p:nvPr>
        </p:nvSpPr>
        <p:spPr/>
        <p:txBody>
          <a:bodyPr/>
          <a:lstStyle/>
          <a:p>
            <a:pPr eaLnBrk="1" hangingPunct="1">
              <a:lnSpc>
                <a:spcPct val="90000"/>
              </a:lnSpc>
            </a:pPr>
            <a:r>
              <a:rPr lang="en-US" smtClean="0"/>
              <a:t>In most cases, an affiliate program has a distinct advantage over an advertising campaign since you only pay your affiliates for traffic they generate to your site or sales they generate.</a:t>
            </a:r>
            <a:br>
              <a:rPr lang="en-US" smtClean="0"/>
            </a:br>
            <a:endParaRPr lang="en-US" smtClean="0"/>
          </a:p>
          <a:p>
            <a:pPr eaLnBrk="1" hangingPunct="1">
              <a:lnSpc>
                <a:spcPct val="90000"/>
              </a:lnSpc>
            </a:pPr>
            <a:r>
              <a:rPr lang="en-US" smtClean="0"/>
              <a:t>Thus, with an affiliate program, you pay for results after the fact, whereas advertising costs are all up-front and have no guaranteed results. </a:t>
            </a:r>
          </a:p>
        </p:txBody>
      </p:sp>
      <p:sp>
        <p:nvSpPr>
          <p:cNvPr id="22532" name="Rectangle 4"/>
          <p:cNvSpPr>
            <a:spLocks noChangeArrowheads="1"/>
          </p:cNvSpPr>
          <p:nvPr/>
        </p:nvSpPr>
        <p:spPr bwMode="auto">
          <a:xfrm>
            <a:off x="0" y="0"/>
            <a:ext cx="22971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Affiliate Program</a:t>
            </a:r>
            <a:r>
              <a:rPr lang="en-US" sz="2000">
                <a:solidFill>
                  <a:srgbClr val="000000"/>
                </a:solidFill>
              </a:rPr>
              <a:t> </a:t>
            </a:r>
          </a:p>
        </p:txBody>
      </p:sp>
    </p:spTree>
    <p:extLst>
      <p:ext uri="{BB962C8B-B14F-4D97-AF65-F5344CB8AC3E}">
        <p14:creationId xmlns:p14="http://schemas.microsoft.com/office/powerpoint/2010/main" val="36177277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Affiliate Types </a:t>
            </a:r>
          </a:p>
        </p:txBody>
      </p:sp>
      <p:sp>
        <p:nvSpPr>
          <p:cNvPr id="23555"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2900" b="1" smtClean="0"/>
              <a:t>Commission Based</a:t>
            </a:r>
          </a:p>
          <a:p>
            <a:pPr eaLnBrk="1" hangingPunct="1">
              <a:lnSpc>
                <a:spcPct val="90000"/>
              </a:lnSpc>
              <a:buFont typeface="Wingdings" pitchFamily="2" charset="2"/>
              <a:buNone/>
            </a:pPr>
            <a:endParaRPr lang="en-US" sz="2500" b="1" smtClean="0"/>
          </a:p>
          <a:p>
            <a:pPr eaLnBrk="1" hangingPunct="1">
              <a:lnSpc>
                <a:spcPct val="90000"/>
              </a:lnSpc>
            </a:pPr>
            <a:r>
              <a:rPr lang="en-US" sz="2100" smtClean="0"/>
              <a:t>A commission-based program, also referred to as pay-per-sale, will pay the affiliate a commission for all sales that come directly from them. Meaning if a customer clicks a link on the affiliates site and then purchases from you, that affiliate would make a percentage of the total sale price. </a:t>
            </a:r>
            <a:r>
              <a:rPr lang="en-US" sz="2100" smtClean="0">
                <a:hlinkClick r:id="rId2"/>
              </a:rPr>
              <a:t>www.Amazon.com</a:t>
            </a:r>
            <a:r>
              <a:rPr lang="en-US" sz="2100" smtClean="0"/>
              <a:t> is the best example of this type program, they pay up to 15% of the sale price.</a:t>
            </a:r>
            <a:br>
              <a:rPr lang="en-US" sz="2100" smtClean="0"/>
            </a:br>
            <a:endParaRPr lang="en-US" sz="2100" smtClean="0"/>
          </a:p>
          <a:p>
            <a:pPr eaLnBrk="1" hangingPunct="1">
              <a:lnSpc>
                <a:spcPct val="90000"/>
              </a:lnSpc>
            </a:pPr>
            <a:r>
              <a:rPr lang="en-US" sz="2100" smtClean="0"/>
              <a:t>The commission is based on what the customer pays and not the retail price, so if the customer gets a discount, then the affiliate commission will be lower. </a:t>
            </a:r>
          </a:p>
        </p:txBody>
      </p:sp>
      <p:sp>
        <p:nvSpPr>
          <p:cNvPr id="23556" name="Rectangle 4"/>
          <p:cNvSpPr>
            <a:spLocks noChangeArrowheads="1"/>
          </p:cNvSpPr>
          <p:nvPr/>
        </p:nvSpPr>
        <p:spPr bwMode="auto">
          <a:xfrm>
            <a:off x="0" y="0"/>
            <a:ext cx="22971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Affiliate Program</a:t>
            </a:r>
            <a:r>
              <a:rPr lang="en-US" sz="2000">
                <a:solidFill>
                  <a:srgbClr val="000000"/>
                </a:solidFill>
              </a:rPr>
              <a:t> </a:t>
            </a:r>
          </a:p>
        </p:txBody>
      </p:sp>
    </p:spTree>
    <p:extLst>
      <p:ext uri="{BB962C8B-B14F-4D97-AF65-F5344CB8AC3E}">
        <p14:creationId xmlns:p14="http://schemas.microsoft.com/office/powerpoint/2010/main" val="4172126939"/>
      </p:ext>
    </p:extLst>
  </p:cSld>
  <p:clrMapOvr>
    <a:masterClrMapping/>
  </p:clrMapOvr>
  <p:timing>
    <p:tnLst>
      <p:par>
        <p:cTn id="1" dur="indefinite" restart="never" nodeType="tmRoot"/>
      </p:par>
    </p:tn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TotalTime>
  <Words>1286</Words>
  <Application>Microsoft Office PowerPoint</Application>
  <PresentationFormat>On-screen Show (4:3)</PresentationFormat>
  <Paragraphs>112</Paragraphs>
  <Slides>21</Slides>
  <Notes>0</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Network</vt:lpstr>
      <vt:lpstr>1_Network</vt:lpstr>
      <vt:lpstr>E-MARKETING (INTERNET MARKETING)   </vt:lpstr>
      <vt:lpstr>Affiliate Marketing Program </vt:lpstr>
      <vt:lpstr>Affiliate Marketing Program</vt:lpstr>
      <vt:lpstr>Affiliate Marketing Program</vt:lpstr>
      <vt:lpstr>Affiliate Marketing Program</vt:lpstr>
      <vt:lpstr>Affiliate Advantages </vt:lpstr>
      <vt:lpstr>Affiliate Disadvantages </vt:lpstr>
      <vt:lpstr>Affiliates vs. Advertising </vt:lpstr>
      <vt:lpstr>Affiliate Types </vt:lpstr>
      <vt:lpstr>Affiliate Types</vt:lpstr>
      <vt:lpstr>Affiliate Types</vt:lpstr>
      <vt:lpstr>Affiliate Types</vt:lpstr>
      <vt:lpstr>Agreement Terms </vt:lpstr>
      <vt:lpstr>Affiliate Payments </vt:lpstr>
      <vt:lpstr>Building Affiliate Program </vt:lpstr>
      <vt:lpstr>Promote Affiliate Program </vt:lpstr>
      <vt:lpstr>Affiliate Screening </vt:lpstr>
      <vt:lpstr>Affiliate Approval Notice </vt:lpstr>
      <vt:lpstr>Affiliate Code </vt:lpstr>
      <vt:lpstr>Affiliate Tracking </vt:lpstr>
      <vt:lpstr>Affiliate Graphics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E-MARKETING (INTERNET MARKETING)   </dc:title>
  <dc:creator>KSU S155-S9</dc:creator>
  <cp:lastModifiedBy>KSU S155-S9</cp:lastModifiedBy>
  <cp:revision>4</cp:revision>
  <dcterms:created xsi:type="dcterms:W3CDTF">2015-08-23T06:42:55Z</dcterms:created>
  <dcterms:modified xsi:type="dcterms:W3CDTF">2015-09-07T08:56:55Z</dcterms:modified>
</cp:coreProperties>
</file>