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DB565-B465-41FC-9079-9EEF2CE565E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75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5AD7B5-4CBE-4ED7-B4EA-110AFF98153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31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FF01E-6EC4-400B-A07F-F65BA4A00EB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88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A7C06B-7278-45C2-8D6F-43C54C74C8B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676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950EB8-DAD1-4520-90DE-5842BE9B816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99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31ACC3-1EB5-42BC-B2DA-E43CDFA0B84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12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6987D0-3EC4-4EF4-9706-8A4835E0F75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20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7A0A8-CB47-4F95-AA30-66B4AD07C53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29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246C15-99B3-4651-AD99-F97A16D480A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6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916221-9B07-4259-B398-9F45365E5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94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130833-44F5-4003-AC99-0A0F65AA455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20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D66232-6746-453E-9688-3ABFAD2A668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821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0C52A-37F2-44FC-A320-7AC2EE244D7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14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Candar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Candar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Candar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B1E19C-FAEC-49FC-A8DB-A5C4F9AC4512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709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Candara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Candar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Candar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Candar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Candar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Candara" pitchFamily="34" charset="0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Candara" pitchFamily="34" charset="0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Candara" pitchFamily="34" charset="0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Candara" pitchFamily="34" charset="0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ndara" pitchFamily="34" charset="0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E-MARKETING</a:t>
            </a:r>
            <a:br>
              <a:rPr lang="en-US" dirty="0" smtClean="0"/>
            </a:br>
            <a:r>
              <a:rPr lang="en-US" sz="2400" dirty="0" smtClean="0"/>
              <a:t>(INTERNET MARKETING)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49313" y="3049588"/>
            <a:ext cx="6248400" cy="3275012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tx2"/>
                </a:solidFill>
                <a:ea typeface="+mj-ea"/>
                <a:cs typeface="+mj-cs"/>
              </a:rPr>
              <a:t>Chapter – </a:t>
            </a:r>
            <a:r>
              <a:rPr lang="en-US" sz="4000" b="1" dirty="0" smtClean="0">
                <a:solidFill>
                  <a:schemeClr val="tx2"/>
                </a:solidFill>
                <a:ea typeface="+mj-ea"/>
                <a:cs typeface="+mj-cs"/>
              </a:rPr>
              <a:t>1</a:t>
            </a:r>
            <a:r>
              <a:rPr lang="en-US" b="1" dirty="0" smtClean="0">
                <a:solidFill>
                  <a:schemeClr val="tx2"/>
                </a:solidFill>
                <a:ea typeface="+mj-ea"/>
                <a:cs typeface="+mj-cs"/>
              </a:rPr>
              <a:t>     </a:t>
            </a:r>
          </a:p>
          <a:p>
            <a:pPr algn="l"/>
            <a:r>
              <a:rPr lang="en-US" b="1" dirty="0">
                <a:solidFill>
                  <a:schemeClr val="tx2"/>
                </a:solidFill>
                <a:ea typeface="+mj-ea"/>
                <a:cs typeface="+mj-cs"/>
              </a:rPr>
              <a:t> </a:t>
            </a:r>
            <a:r>
              <a:rPr lang="en-US" b="1" dirty="0" smtClean="0">
                <a:solidFill>
                  <a:schemeClr val="tx2"/>
                </a:solidFill>
                <a:ea typeface="+mj-ea"/>
                <a:cs typeface="+mj-cs"/>
              </a:rPr>
              <a:t>                    INTRODUCTION</a:t>
            </a:r>
          </a:p>
          <a:p>
            <a:pPr algn="l"/>
            <a:endParaRPr lang="en-US" b="1" dirty="0">
              <a:solidFill>
                <a:schemeClr val="tx2"/>
              </a:solidFill>
              <a:ea typeface="+mj-ea"/>
              <a:cs typeface="+mj-cs"/>
            </a:endParaRPr>
          </a:p>
          <a:p>
            <a:pPr algn="l"/>
            <a:endParaRPr lang="en-US" b="1" dirty="0" smtClean="0">
              <a:solidFill>
                <a:schemeClr val="tx2"/>
              </a:solidFill>
              <a:ea typeface="+mj-ea"/>
              <a:cs typeface="+mj-cs"/>
            </a:endParaRPr>
          </a:p>
          <a:p>
            <a:pPr algn="l"/>
            <a:endParaRPr lang="en-US" b="1" dirty="0" smtClean="0">
              <a:solidFill>
                <a:schemeClr val="tx2"/>
              </a:solidFill>
              <a:ea typeface="+mj-ea"/>
              <a:cs typeface="+mj-cs"/>
            </a:endParaRPr>
          </a:p>
          <a:p>
            <a:pPr algn="l"/>
            <a:endParaRPr lang="en-US" b="1" dirty="0">
              <a:solidFill>
                <a:schemeClr val="tx2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330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Marketing Process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900" smtClean="0"/>
              <a:t>A comprehensive </a:t>
            </a:r>
            <a:r>
              <a:rPr lang="en-US" sz="2900" i="1" u="sng" smtClean="0"/>
              <a:t>marketing process</a:t>
            </a:r>
            <a:r>
              <a:rPr lang="en-US" sz="2900" smtClean="0"/>
              <a:t> and resulting </a:t>
            </a:r>
            <a:r>
              <a:rPr lang="en-US" sz="2900" i="1" u="sng" smtClean="0"/>
              <a:t>Marketing Plan</a:t>
            </a:r>
            <a:r>
              <a:rPr lang="en-US" sz="2900" smtClean="0"/>
              <a:t> is critical for the success of your business. </a:t>
            </a:r>
          </a:p>
          <a:p>
            <a:pPr eaLnBrk="1" hangingPunct="1"/>
            <a:r>
              <a:rPr lang="en-US" sz="2900" smtClean="0"/>
              <a:t>An effective </a:t>
            </a:r>
            <a:r>
              <a:rPr lang="en-US" sz="2900" i="1" smtClean="0"/>
              <a:t>marketing process</a:t>
            </a:r>
            <a:r>
              <a:rPr lang="en-US" sz="2900" smtClean="0"/>
              <a:t> should </a:t>
            </a:r>
            <a:r>
              <a:rPr lang="en-US" sz="2900" u="sng" smtClean="0"/>
              <a:t>provide you with the information, strategies and solutions</a:t>
            </a:r>
            <a:r>
              <a:rPr lang="en-US" sz="2900" smtClean="0"/>
              <a:t> to any and all obstacles you might encounter along </a:t>
            </a:r>
            <a:r>
              <a:rPr lang="en-US" sz="2900" u="sng" smtClean="0"/>
              <a:t>the way in building and running a successful and profitable business</a:t>
            </a:r>
            <a:r>
              <a:rPr lang="en-US" sz="29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793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E-MARKETING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smtClean="0"/>
              <a:t>Marketing:</a:t>
            </a: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 comprehensive process that </a:t>
            </a:r>
            <a:r>
              <a:rPr lang="en-US" sz="2400" u="sng" smtClean="0"/>
              <a:t>involves every aspect of a business</a:t>
            </a:r>
            <a:r>
              <a:rPr lang="en-US" sz="2400" smtClean="0"/>
              <a:t> from </a:t>
            </a:r>
            <a:r>
              <a:rPr lang="en-US" sz="2400" u="sng" smtClean="0"/>
              <a:t>designing its products</a:t>
            </a:r>
            <a:r>
              <a:rPr lang="en-US" sz="2400" smtClean="0"/>
              <a:t>, </a:t>
            </a:r>
            <a:r>
              <a:rPr lang="en-US" sz="2400" u="sng" smtClean="0"/>
              <a:t>setting the pricing strategy</a:t>
            </a:r>
            <a:r>
              <a:rPr lang="en-US" sz="2400" smtClean="0"/>
              <a:t> to </a:t>
            </a:r>
            <a:r>
              <a:rPr lang="en-US" sz="2400" u="sng" smtClean="0"/>
              <a:t>analysing sales statistics</a:t>
            </a:r>
            <a:r>
              <a:rPr lang="en-US" sz="2400" smtClean="0"/>
              <a:t> and </a:t>
            </a:r>
            <a:r>
              <a:rPr lang="en-US" sz="2400" u="sng" smtClean="0"/>
              <a:t>collecting customer feedback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smtClean="0"/>
              <a:t>E-Marketing: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Refers to using technology such as the </a:t>
            </a:r>
            <a:r>
              <a:rPr lang="en-US" sz="2400" u="sng" smtClean="0"/>
              <a:t>internet</a:t>
            </a:r>
            <a:r>
              <a:rPr lang="en-US" sz="2400" smtClean="0"/>
              <a:t>, </a:t>
            </a:r>
            <a:r>
              <a:rPr lang="en-US" sz="2400" u="sng" smtClean="0"/>
              <a:t>website</a:t>
            </a:r>
            <a:r>
              <a:rPr lang="en-US" sz="2400" smtClean="0"/>
              <a:t> and </a:t>
            </a:r>
            <a:r>
              <a:rPr lang="en-US" sz="2400" u="sng" smtClean="0"/>
              <a:t>email</a:t>
            </a:r>
            <a:r>
              <a:rPr lang="en-US" sz="2400" smtClean="0"/>
              <a:t>, </a:t>
            </a:r>
            <a:r>
              <a:rPr lang="en-US" sz="2400" u="sng" smtClean="0"/>
              <a:t>sms</a:t>
            </a:r>
            <a:r>
              <a:rPr lang="en-US" sz="2400" smtClean="0"/>
              <a:t>, including its wide variety of options and tools </a:t>
            </a:r>
            <a:r>
              <a:rPr lang="en-US" sz="2400" u="sng" smtClean="0"/>
              <a:t>to conduct your marketing activities and achieve your marketing objectives.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u="sng" smtClean="0"/>
          </a:p>
        </p:txBody>
      </p:sp>
    </p:spTree>
    <p:extLst>
      <p:ext uri="{BB962C8B-B14F-4D97-AF65-F5344CB8AC3E}">
        <p14:creationId xmlns:p14="http://schemas.microsoft.com/office/powerpoint/2010/main" val="419329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E-MARKETING TOOLS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339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E-Marketing tools and strategies include: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Business websites;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Search Engine;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Email;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Online newsletters/e-zines;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Online catalogues;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Online press releases;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Online surveys;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Online customer service;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Banner advertising;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Affiliate marketing.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Mobile telephone marketing;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Online Community (Friendster, YouTube) - new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Web Log (Blog) - new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374301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e-Marketing Concept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The objectives of marketing are to: </a:t>
            </a:r>
          </a:p>
          <a:p>
            <a:pPr eaLnBrk="1" hangingPunct="1"/>
            <a:r>
              <a:rPr lang="en-US" smtClean="0"/>
              <a:t>get the </a:t>
            </a:r>
            <a:r>
              <a:rPr lang="en-US" u="sng" smtClean="0"/>
              <a:t>right product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promoted in the </a:t>
            </a:r>
            <a:r>
              <a:rPr lang="en-US" u="sng" smtClean="0"/>
              <a:t>right way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sold at the </a:t>
            </a:r>
            <a:r>
              <a:rPr lang="en-US" u="sng" smtClean="0"/>
              <a:t>right price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distributed at the </a:t>
            </a:r>
            <a:r>
              <a:rPr lang="en-US" u="sng" smtClean="0"/>
              <a:t>right place</a:t>
            </a:r>
            <a:r>
              <a:rPr lang="en-US" smtClean="0"/>
              <a:t> </a:t>
            </a:r>
          </a:p>
          <a:p>
            <a:pPr eaLnBrk="1" hangingPunct="1"/>
            <a:r>
              <a:rPr lang="en-US" b="1" smtClean="0"/>
              <a:t>profitably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817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E-MARKETING CONCEPT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Examples of e-Marketing include:</a:t>
            </a:r>
            <a:r>
              <a:rPr lang="en-US" smtClean="0"/>
              <a:t> </a:t>
            </a:r>
          </a:p>
          <a:p>
            <a:pPr eaLnBrk="1" hangingPunct="1"/>
            <a:r>
              <a:rPr lang="en-US" u="sng" smtClean="0"/>
              <a:t>online surveys</a:t>
            </a:r>
            <a:r>
              <a:rPr lang="en-US" smtClean="0"/>
              <a:t> to conduct market research </a:t>
            </a:r>
          </a:p>
          <a:p>
            <a:pPr eaLnBrk="1" hangingPunct="1"/>
            <a:r>
              <a:rPr lang="en-US" u="sng" smtClean="0"/>
              <a:t>web site</a:t>
            </a:r>
            <a:r>
              <a:rPr lang="en-US" smtClean="0"/>
              <a:t> to display and sell your products </a:t>
            </a:r>
          </a:p>
          <a:p>
            <a:pPr eaLnBrk="1" hangingPunct="1"/>
            <a:r>
              <a:rPr lang="en-US" u="sng" smtClean="0"/>
              <a:t>internet</a:t>
            </a:r>
            <a:r>
              <a:rPr lang="en-US" smtClean="0"/>
              <a:t> advertising to promote your business </a:t>
            </a:r>
          </a:p>
          <a:p>
            <a:pPr eaLnBrk="1" hangingPunct="1"/>
            <a:r>
              <a:rPr lang="en-US" u="sng" smtClean="0"/>
              <a:t>software</a:t>
            </a:r>
            <a:r>
              <a:rPr lang="en-US" smtClean="0"/>
              <a:t> to collect and analyse your customer information 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656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E-MARKETING CONCEPT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10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The Key to e-Marketing:</a:t>
            </a:r>
            <a:endParaRPr lang="en-US" sz="2100" b="1" smtClean="0"/>
          </a:p>
          <a:p>
            <a:pPr eaLnBrk="1" hangingPunct="1">
              <a:lnSpc>
                <a:spcPct val="90000"/>
              </a:lnSpc>
            </a:pPr>
            <a:r>
              <a:rPr lang="en-US" sz="2500" smtClean="0"/>
              <a:t>The key to successful e-Marketing in today's business environment is </a:t>
            </a:r>
            <a:r>
              <a:rPr lang="en-US" sz="2500" u="sng" smtClean="0"/>
              <a:t>to place your clients in control</a:t>
            </a:r>
            <a:r>
              <a:rPr lang="en-US" sz="2500" smtClean="0"/>
              <a:t>. </a:t>
            </a:r>
            <a:r>
              <a:rPr lang="en-US" sz="2500" u="sng" smtClean="0"/>
              <a:t>Allow them to choose how often and what type of messages they receive</a:t>
            </a:r>
            <a:r>
              <a:rPr lang="en-US" sz="2500" smtClean="0"/>
              <a:t>, thus </a:t>
            </a:r>
            <a:r>
              <a:rPr lang="en-US" sz="2500" u="sng" smtClean="0"/>
              <a:t>creating a more meaningful relationship</a:t>
            </a:r>
            <a:r>
              <a:rPr lang="en-US" sz="2500" smtClean="0"/>
              <a:t> with your business. 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smtClean="0"/>
              <a:t>This is commonly referred to as </a:t>
            </a:r>
            <a:r>
              <a:rPr lang="en-US" sz="2500" u="sng" smtClean="0"/>
              <a:t>Permission Marketing</a:t>
            </a:r>
            <a:r>
              <a:rPr lang="en-US" sz="250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smtClean="0"/>
              <a:t>Your e-Marketing messages and tools should </a:t>
            </a:r>
            <a:r>
              <a:rPr lang="en-US" sz="2500" u="sng" smtClean="0"/>
              <a:t>aim to</a:t>
            </a:r>
            <a:r>
              <a:rPr lang="en-US" sz="2500" smtClean="0"/>
              <a:t> </a:t>
            </a:r>
            <a:r>
              <a:rPr lang="en-US" sz="2500" u="sng" smtClean="0"/>
              <a:t>deliver information that the consumer wants</a:t>
            </a:r>
            <a:r>
              <a:rPr lang="en-US" sz="2500" smtClean="0"/>
              <a:t> - that they perceive to be valuable. </a:t>
            </a:r>
          </a:p>
        </p:txBody>
      </p:sp>
    </p:spTree>
    <p:extLst>
      <p:ext uri="{BB962C8B-B14F-4D97-AF65-F5344CB8AC3E}">
        <p14:creationId xmlns:p14="http://schemas.microsoft.com/office/powerpoint/2010/main" val="170061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INTEGRATING E-MARKETING INTO YOUR BUSINESS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e-Marketing is </a:t>
            </a:r>
            <a:r>
              <a:rPr lang="en-US" sz="2600" u="sng" smtClean="0"/>
              <a:t>not an alternative to your existing Marketing Plan</a:t>
            </a:r>
            <a:r>
              <a:rPr lang="en-US" sz="2600" smtClean="0"/>
              <a:t>, in fact you may already have a "Marketing Plan" that identifies your marketing objectives, outlines your key strategies designed to achieve those objectives, and guides your daily marketing activities.</a:t>
            </a:r>
          </a:p>
          <a:p>
            <a:pPr eaLnBrk="1" hangingPunct="1">
              <a:lnSpc>
                <a:spcPct val="80000"/>
              </a:lnSpc>
            </a:pPr>
            <a:endParaRPr lang="en-US" sz="2600" smtClean="0"/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With e-Marketing you can </a:t>
            </a:r>
            <a:r>
              <a:rPr lang="en-US" sz="2600" u="sng" smtClean="0"/>
              <a:t>develop techniques to enhance this existing plan</a:t>
            </a:r>
            <a:r>
              <a:rPr lang="en-US" sz="2600" smtClean="0"/>
              <a:t> to make your marketing activities more </a:t>
            </a:r>
            <a:r>
              <a:rPr lang="en-US" sz="2600" u="sng" smtClean="0"/>
              <a:t>effective (smarter)</a:t>
            </a:r>
            <a:r>
              <a:rPr lang="en-US" sz="2600" smtClean="0"/>
              <a:t> more </a:t>
            </a:r>
            <a:r>
              <a:rPr lang="en-US" sz="2600" u="sng" smtClean="0"/>
              <a:t>efficient (cheaper)</a:t>
            </a:r>
            <a:r>
              <a:rPr lang="en-US" sz="2600" smtClean="0"/>
              <a:t> and you may even find that you can tap into new markets both </a:t>
            </a:r>
            <a:r>
              <a:rPr lang="en-US" sz="2600" u="sng" smtClean="0"/>
              <a:t>locally and overseas</a:t>
            </a:r>
            <a:r>
              <a:rPr lang="en-US" sz="26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829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HOW WOULD E-MARKETING ENHANCE MY EXISTING MARKETING PLAN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With the use of </a:t>
            </a:r>
            <a:r>
              <a:rPr lang="en-US" u="sng" smtClean="0"/>
              <a:t>internet-based product catalogues</a:t>
            </a:r>
            <a:r>
              <a:rPr lang="en-US" smtClean="0"/>
              <a:t> you can </a:t>
            </a:r>
            <a:r>
              <a:rPr lang="en-US" u="sng" smtClean="0"/>
              <a:t>reduce your printing costs</a:t>
            </a:r>
            <a:r>
              <a:rPr lang="en-US" smtClean="0"/>
              <a:t> and </a:t>
            </a:r>
            <a:r>
              <a:rPr lang="en-US" u="sng" smtClean="0"/>
              <a:t>maintain a higher quality of product information</a:t>
            </a:r>
            <a:r>
              <a:rPr lang="en-US" smtClean="0"/>
              <a:t> for your customers.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By utilising </a:t>
            </a:r>
            <a:r>
              <a:rPr lang="en-US" u="sng" smtClean="0"/>
              <a:t>marketing information systems</a:t>
            </a:r>
            <a:r>
              <a:rPr lang="en-US" smtClean="0"/>
              <a:t> you can </a:t>
            </a:r>
            <a:r>
              <a:rPr lang="en-US" u="sng" smtClean="0"/>
              <a:t>analyse your sales information to make more informed decisions</a:t>
            </a:r>
            <a:r>
              <a:rPr lang="en-US" smtClean="0"/>
              <a:t> and customers all over the world can </a:t>
            </a:r>
            <a:r>
              <a:rPr lang="en-US" u="sng" smtClean="0"/>
              <a:t>view your products with a website</a:t>
            </a:r>
            <a:r>
              <a:rPr lang="en-US" smtClean="0"/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252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smtClean="0"/>
              <a:t>CAN MY BUSINESS AFFORD E-MARKETING?</a:t>
            </a:r>
            <a:r>
              <a:rPr lang="en-US" smtClean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1387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smtClean="0"/>
              <a:t>The </a:t>
            </a:r>
            <a:r>
              <a:rPr lang="en-US" sz="2500" u="sng" smtClean="0"/>
              <a:t>cost of e-Marketing depends on which strategies</a:t>
            </a:r>
            <a:r>
              <a:rPr lang="en-US" sz="2500" smtClean="0"/>
              <a:t> you choose to implement. 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smtClean="0"/>
              <a:t>Any business can </a:t>
            </a:r>
            <a:r>
              <a:rPr lang="en-US" sz="2500" u="sng" smtClean="0"/>
              <a:t>start using simple e-Marketing techniques such as email, newsletters, computer based data management and internet research</a:t>
            </a:r>
            <a:r>
              <a:rPr lang="en-US" sz="2500" smtClean="0"/>
              <a:t> by purchasing a computer and connecting to the internet which can be achieved for less than $2,000.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smtClean="0"/>
              <a:t>Businesses can also spend many thousands of dollars </a:t>
            </a:r>
            <a:r>
              <a:rPr lang="en-US" sz="2500" u="sng" smtClean="0"/>
              <a:t>utilizing the services of a professional e-Marketing firm</a:t>
            </a:r>
            <a:r>
              <a:rPr lang="en-US" sz="2500" smtClean="0"/>
              <a:t> to create and implement a complete e-Marketing package. The choice is yours!</a:t>
            </a:r>
          </a:p>
        </p:txBody>
      </p:sp>
    </p:spTree>
    <p:extLst>
      <p:ext uri="{BB962C8B-B14F-4D97-AF65-F5344CB8AC3E}">
        <p14:creationId xmlns:p14="http://schemas.microsoft.com/office/powerpoint/2010/main" val="115192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578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Network</vt:lpstr>
      <vt:lpstr>E-MARKETING (INTERNET MARKETING)   </vt:lpstr>
      <vt:lpstr>E-MARKETING </vt:lpstr>
      <vt:lpstr>E-MARKETING TOOLS </vt:lpstr>
      <vt:lpstr>The e-Marketing Concept</vt:lpstr>
      <vt:lpstr>THE E-MARKETING CONCEPT</vt:lpstr>
      <vt:lpstr>THE E-MARKETING CONCEPT</vt:lpstr>
      <vt:lpstr>INTEGRATING E-MARKETING INTO YOUR BUSINESS </vt:lpstr>
      <vt:lpstr>HOW WOULD E-MARKETING ENHANCE MY EXISTING MARKETING PLAN</vt:lpstr>
      <vt:lpstr>CAN MY BUSINESS AFFORD E-MARKETING? </vt:lpstr>
      <vt:lpstr>The Marketing Process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KSU S155-S9</dc:creator>
  <cp:lastModifiedBy>KSU S155-S9</cp:lastModifiedBy>
  <cp:revision>5</cp:revision>
  <dcterms:created xsi:type="dcterms:W3CDTF">2015-08-23T06:03:29Z</dcterms:created>
  <dcterms:modified xsi:type="dcterms:W3CDTF">2015-09-02T07:46:54Z</dcterms:modified>
</cp:coreProperties>
</file>