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8" r:id="rId3"/>
    <p:sldId id="259" r:id="rId4"/>
    <p:sldId id="257"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0" d="100"/>
          <a:sy n="80" d="100"/>
        </p:scale>
        <p:origin x="-54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A9CE3DDD-A99D-410D-B226-812BF644C4E5}" type="datetimeFigureOut">
              <a:rPr lang="ar-SA" smtClean="0"/>
              <a:t>27/01/37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25358F8-A40D-46C0-A15C-BF4E3A35DCFD}"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A9CE3DDD-A99D-410D-B226-812BF644C4E5}" type="datetimeFigureOut">
              <a:rPr lang="ar-SA" smtClean="0"/>
              <a:t>27/01/37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25358F8-A40D-46C0-A15C-BF4E3A35DCFD}"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A9CE3DDD-A99D-410D-B226-812BF644C4E5}" type="datetimeFigureOut">
              <a:rPr lang="ar-SA" smtClean="0"/>
              <a:t>27/01/37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25358F8-A40D-46C0-A15C-BF4E3A35DCFD}"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A9CE3DDD-A99D-410D-B226-812BF644C4E5}" type="datetimeFigureOut">
              <a:rPr lang="ar-SA" smtClean="0"/>
              <a:t>27/01/37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25358F8-A40D-46C0-A15C-BF4E3A35DCFD}"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4" name="Date Placeholder 3"/>
          <p:cNvSpPr>
            <a:spLocks noGrp="1"/>
          </p:cNvSpPr>
          <p:nvPr>
            <p:ph type="dt" sz="half" idx="10"/>
          </p:nvPr>
        </p:nvSpPr>
        <p:spPr/>
        <p:txBody>
          <a:bodyPr/>
          <a:lstStyle/>
          <a:p>
            <a:fld id="{A9CE3DDD-A99D-410D-B226-812BF644C4E5}" type="datetimeFigureOut">
              <a:rPr lang="ar-SA" smtClean="0"/>
              <a:t>27/01/37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25358F8-A40D-46C0-A15C-BF4E3A35DCFD}"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A9CE3DDD-A99D-410D-B226-812BF644C4E5}" type="datetimeFigureOut">
              <a:rPr lang="ar-SA" smtClean="0"/>
              <a:t>27/01/37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C25358F8-A40D-46C0-A15C-BF4E3A35DCFD}"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A9CE3DDD-A99D-410D-B226-812BF644C4E5}" type="datetimeFigureOut">
              <a:rPr lang="ar-SA" smtClean="0"/>
              <a:t>27/01/37</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C25358F8-A40D-46C0-A15C-BF4E3A35DCFD}"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A9CE3DDD-A99D-410D-B226-812BF644C4E5}" type="datetimeFigureOut">
              <a:rPr lang="ar-SA" smtClean="0"/>
              <a:t>27/01/37</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C25358F8-A40D-46C0-A15C-BF4E3A35DCFD}"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CE3DDD-A99D-410D-B226-812BF644C4E5}" type="datetimeFigureOut">
              <a:rPr lang="ar-SA" smtClean="0"/>
              <a:t>27/01/37</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C25358F8-A40D-46C0-A15C-BF4E3A35DCFD}"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5" name="Date Placeholder 4"/>
          <p:cNvSpPr>
            <a:spLocks noGrp="1"/>
          </p:cNvSpPr>
          <p:nvPr>
            <p:ph type="dt" sz="half" idx="10"/>
          </p:nvPr>
        </p:nvSpPr>
        <p:spPr/>
        <p:txBody>
          <a:bodyPr/>
          <a:lstStyle/>
          <a:p>
            <a:fld id="{A9CE3DDD-A99D-410D-B226-812BF644C4E5}" type="datetimeFigureOut">
              <a:rPr lang="ar-SA" smtClean="0"/>
              <a:t>27/01/37</a:t>
            </a:fld>
            <a:endParaRPr lang="ar-SA"/>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ar-SA"/>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C25358F8-A40D-46C0-A15C-BF4E3A35DCFD}"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ar-SA" smtClean="0"/>
              <a:t>انقر فوق الأيقونة لإضافة صورة</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A9CE3DDD-A99D-410D-B226-812BF644C4E5}" type="datetimeFigureOut">
              <a:rPr lang="ar-SA" smtClean="0"/>
              <a:t>27/01/37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C25358F8-A40D-46C0-A15C-BF4E3A35DCFD}"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A9CE3DDD-A99D-410D-B226-812BF644C4E5}" type="datetimeFigureOut">
              <a:rPr lang="ar-SA" smtClean="0"/>
              <a:t>27/01/37</a:t>
            </a:fld>
            <a:endParaRPr lang="ar-SA"/>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ar-SA"/>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C25358F8-A40D-46C0-A15C-BF4E3A35DCFD}"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rot="19140000">
            <a:off x="601862" y="1317789"/>
            <a:ext cx="5648623" cy="1204306"/>
          </a:xfrm>
        </p:spPr>
        <p:style>
          <a:lnRef idx="1">
            <a:schemeClr val="accent3"/>
          </a:lnRef>
          <a:fillRef idx="2">
            <a:schemeClr val="accent3"/>
          </a:fillRef>
          <a:effectRef idx="1">
            <a:schemeClr val="accent3"/>
          </a:effectRef>
          <a:fontRef idx="minor">
            <a:schemeClr val="dk1"/>
          </a:fontRef>
        </p:style>
        <p:txBody>
          <a:bodyPr/>
          <a:lstStyle/>
          <a:p>
            <a:pPr algn="ctr"/>
            <a:r>
              <a:rPr lang="ar-SA" sz="4800" dirty="0" smtClean="0"/>
              <a:t>أدوات البحث العلمي</a:t>
            </a:r>
            <a:endParaRPr lang="ar-SA" sz="4800" dirty="0"/>
          </a:p>
        </p:txBody>
      </p:sp>
      <p:sp>
        <p:nvSpPr>
          <p:cNvPr id="3" name="عنوان فرعي 2"/>
          <p:cNvSpPr>
            <a:spLocks noGrp="1"/>
          </p:cNvSpPr>
          <p:nvPr>
            <p:ph type="subTitle" idx="1"/>
          </p:nvPr>
        </p:nvSpPr>
        <p:spPr>
          <a:xfrm rot="19140000">
            <a:off x="1429785" y="2389602"/>
            <a:ext cx="6511131" cy="992335"/>
          </a:xfrm>
        </p:spPr>
        <p:txBody>
          <a:bodyPr>
            <a:noAutofit/>
          </a:bodyPr>
          <a:lstStyle/>
          <a:p>
            <a:pPr algn="ctr"/>
            <a:r>
              <a:rPr lang="ar-SA" sz="6000" dirty="0" smtClean="0"/>
              <a:t>الملاحظة</a:t>
            </a:r>
            <a:endParaRPr lang="ar-SA" sz="6000" dirty="0"/>
          </a:p>
        </p:txBody>
      </p:sp>
    </p:spTree>
    <p:extLst>
      <p:ext uri="{BB962C8B-B14F-4D97-AF65-F5344CB8AC3E}">
        <p14:creationId xmlns:p14="http://schemas.microsoft.com/office/powerpoint/2010/main" val="2386211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pPr algn="ctr"/>
            <a:r>
              <a:rPr lang="ar-SA" sz="6000" dirty="0" smtClean="0"/>
              <a:t>الملاحظة</a:t>
            </a:r>
            <a:endParaRPr lang="ar-SA" sz="6000" dirty="0"/>
          </a:p>
        </p:txBody>
      </p:sp>
      <p:sp>
        <p:nvSpPr>
          <p:cNvPr id="3" name="عنصر نائب للمحتوى 2"/>
          <p:cNvSpPr>
            <a:spLocks noGrp="1"/>
          </p:cNvSpPr>
          <p:nvPr>
            <p:ph idx="1"/>
          </p:nvPr>
        </p:nvSpPr>
        <p:spPr/>
        <p:txBody>
          <a:bodyPr>
            <a:normAutofit/>
          </a:bodyPr>
          <a:lstStyle/>
          <a:p>
            <a:pPr algn="just"/>
            <a:endParaRPr lang="ar-SA" sz="2800" dirty="0" smtClean="0"/>
          </a:p>
          <a:p>
            <a:pPr algn="just"/>
            <a:endParaRPr lang="ar-SA" sz="2800" dirty="0"/>
          </a:p>
          <a:p>
            <a:pPr algn="just"/>
            <a:r>
              <a:rPr lang="ar-SA" sz="2800" dirty="0" smtClean="0"/>
              <a:t>الملاحظة أداة علمية يستخدمها الباحث لجمع المعلومات  عن موضوع المشكلة التي هو بصدد دراستها. وهي ليست ملاحظة عابرة كالتي يقوم بها الانسان العادي في حياته بل تقوم على أسس ومنهجية معينة ولتحقيق هدف محدد</a:t>
            </a:r>
          </a:p>
        </p:txBody>
      </p:sp>
    </p:spTree>
    <p:extLst>
      <p:ext uri="{BB962C8B-B14F-4D97-AF65-F5344CB8AC3E}">
        <p14:creationId xmlns:p14="http://schemas.microsoft.com/office/powerpoint/2010/main" val="14958873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pPr algn="ctr"/>
            <a:r>
              <a:rPr lang="ar-SA" dirty="0" smtClean="0"/>
              <a:t>أنواع الملاحظة</a:t>
            </a:r>
            <a:endParaRPr lang="ar-SA" dirty="0"/>
          </a:p>
        </p:txBody>
      </p:sp>
      <p:sp>
        <p:nvSpPr>
          <p:cNvPr id="3" name="عنصر نائب للمحتوى 2"/>
          <p:cNvSpPr>
            <a:spLocks noGrp="1"/>
          </p:cNvSpPr>
          <p:nvPr>
            <p:ph idx="1"/>
          </p:nvPr>
        </p:nvSpPr>
        <p:spPr/>
        <p:txBody>
          <a:bodyPr>
            <a:normAutofit lnSpcReduction="10000"/>
          </a:bodyPr>
          <a:lstStyle/>
          <a:p>
            <a:r>
              <a:rPr lang="ar-SA" sz="2400" u="sng" dirty="0" smtClean="0"/>
              <a:t>تصنف الملاحظة بحسب الأساس الذي ننطلق منه:</a:t>
            </a:r>
          </a:p>
          <a:p>
            <a:endParaRPr lang="ar-SA" sz="2400" dirty="0"/>
          </a:p>
          <a:p>
            <a:r>
              <a:rPr lang="ar-SA" sz="2400" dirty="0" smtClean="0"/>
              <a:t>1- بحسب الاتصال:</a:t>
            </a:r>
          </a:p>
          <a:p>
            <a:r>
              <a:rPr lang="ar-SA" sz="2400" dirty="0" smtClean="0"/>
              <a:t>ملاحظة مباشرة وملاحظة غير مباشرة.</a:t>
            </a:r>
          </a:p>
          <a:p>
            <a:r>
              <a:rPr lang="ar-SA" sz="2400" dirty="0" smtClean="0"/>
              <a:t>2-بحسب الهدف:</a:t>
            </a:r>
          </a:p>
          <a:p>
            <a:r>
              <a:rPr lang="ar-SA" sz="2400" dirty="0" smtClean="0"/>
              <a:t> ملاحظة محددة و ملاحظة غير محددة</a:t>
            </a:r>
          </a:p>
          <a:p>
            <a:r>
              <a:rPr lang="ar-SA" sz="2400" dirty="0" smtClean="0"/>
              <a:t>3-بحسب المشاركة:</a:t>
            </a:r>
          </a:p>
          <a:p>
            <a:r>
              <a:rPr lang="ar-SA" sz="2400" dirty="0" smtClean="0"/>
              <a:t>ملاحظة بالمشاركة وملاحظة بدون المشاركة</a:t>
            </a:r>
          </a:p>
          <a:p>
            <a:endParaRPr lang="ar-SA" dirty="0"/>
          </a:p>
        </p:txBody>
      </p:sp>
    </p:spTree>
    <p:extLst>
      <p:ext uri="{BB962C8B-B14F-4D97-AF65-F5344CB8AC3E}">
        <p14:creationId xmlns:p14="http://schemas.microsoft.com/office/powerpoint/2010/main" val="28985507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pPr algn="ctr"/>
            <a:r>
              <a:rPr lang="ar-SA" sz="4800" dirty="0" smtClean="0"/>
              <a:t>إجراءات الملاحظة</a:t>
            </a:r>
            <a:endParaRPr lang="ar-SA" sz="4800" dirty="0"/>
          </a:p>
        </p:txBody>
      </p:sp>
      <p:sp>
        <p:nvSpPr>
          <p:cNvPr id="3" name="عنصر نائب للمحتوى 2"/>
          <p:cNvSpPr>
            <a:spLocks noGrp="1"/>
          </p:cNvSpPr>
          <p:nvPr>
            <p:ph idx="1"/>
          </p:nvPr>
        </p:nvSpPr>
        <p:spPr>
          <a:xfrm>
            <a:off x="822960" y="1100628"/>
            <a:ext cx="7520940" cy="3912548"/>
          </a:xfrm>
        </p:spPr>
        <p:txBody>
          <a:bodyPr>
            <a:normAutofit/>
          </a:bodyPr>
          <a:lstStyle/>
          <a:p>
            <a:pPr marL="0" indent="0" algn="just"/>
            <a:r>
              <a:rPr lang="ar-SA" sz="3200" dirty="0" smtClean="0"/>
              <a:t>أولاً: تحديد مجال الملاحظة وبيلان مكانها وزمانها تبعاً لأهداف الدراسة.</a:t>
            </a:r>
          </a:p>
          <a:p>
            <a:pPr marL="0" indent="0" algn="just"/>
            <a:r>
              <a:rPr lang="ar-SA" sz="3200" dirty="0" smtClean="0"/>
              <a:t>ثانياً: إعداد بطاقة الملاحظة لتسجيل المعلومات التي سيلاحظها الباحث.</a:t>
            </a:r>
          </a:p>
          <a:p>
            <a:pPr marL="0" indent="0" algn="just"/>
            <a:r>
              <a:rPr lang="ar-SA" sz="3200" dirty="0" smtClean="0"/>
              <a:t>ثالثاً: أن يتأكد الباحث من صدق ملاحظته.</a:t>
            </a:r>
          </a:p>
          <a:p>
            <a:pPr marL="0" indent="0" algn="just"/>
            <a:r>
              <a:rPr lang="ar-SA" sz="3200" dirty="0" smtClean="0"/>
              <a:t>رابعاً: تسجيل الملاحظات مباشرة وتجنب تأجيل التسجيل.</a:t>
            </a:r>
          </a:p>
          <a:p>
            <a:pPr>
              <a:buAutoNum type="arabic1Minus"/>
            </a:pPr>
            <a:endParaRPr lang="ar-SA" dirty="0"/>
          </a:p>
        </p:txBody>
      </p:sp>
    </p:spTree>
    <p:extLst>
      <p:ext uri="{BB962C8B-B14F-4D97-AF65-F5344CB8AC3E}">
        <p14:creationId xmlns:p14="http://schemas.microsoft.com/office/powerpoint/2010/main" val="1897861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99592" y="332656"/>
            <a:ext cx="7520940" cy="903000"/>
          </a:xfrm>
        </p:spPr>
        <p:style>
          <a:lnRef idx="1">
            <a:schemeClr val="accent3"/>
          </a:lnRef>
          <a:fillRef idx="2">
            <a:schemeClr val="accent3"/>
          </a:fillRef>
          <a:effectRef idx="1">
            <a:schemeClr val="accent3"/>
          </a:effectRef>
          <a:fontRef idx="minor">
            <a:schemeClr val="dk1"/>
          </a:fontRef>
        </p:style>
        <p:txBody>
          <a:bodyPr/>
          <a:lstStyle/>
          <a:p>
            <a:pPr algn="ctr"/>
            <a:r>
              <a:rPr lang="ar-SA" sz="4400" dirty="0" smtClean="0"/>
              <a:t>مزايا و حدود الملاحظة</a:t>
            </a:r>
            <a:endParaRPr lang="ar-SA" sz="4400" dirty="0"/>
          </a:p>
        </p:txBody>
      </p:sp>
      <p:sp>
        <p:nvSpPr>
          <p:cNvPr id="3" name="عنصر نائب للمحتوى 2"/>
          <p:cNvSpPr>
            <a:spLocks noGrp="1"/>
          </p:cNvSpPr>
          <p:nvPr>
            <p:ph idx="1"/>
          </p:nvPr>
        </p:nvSpPr>
        <p:spPr>
          <a:xfrm>
            <a:off x="822960" y="1412776"/>
            <a:ext cx="7520940" cy="3744415"/>
          </a:xfrm>
        </p:spPr>
        <p:txBody>
          <a:bodyPr>
            <a:normAutofit lnSpcReduction="10000"/>
          </a:bodyPr>
          <a:lstStyle/>
          <a:p>
            <a:r>
              <a:rPr lang="ar-SA" sz="2800" dirty="0" smtClean="0"/>
              <a:t>1- الاطلاع على ما يريده الباحث في ظروف طبيعية تماماً.</a:t>
            </a:r>
          </a:p>
          <a:p>
            <a:r>
              <a:rPr lang="ar-SA" sz="2800" dirty="0" smtClean="0"/>
              <a:t>2- التسجيل أثناء الملاحظة مما يساهم في دقة المعلومات.</a:t>
            </a:r>
          </a:p>
          <a:p>
            <a:r>
              <a:rPr lang="ar-SA" sz="2800" dirty="0" smtClean="0"/>
              <a:t>حدود الملاحظة:</a:t>
            </a:r>
          </a:p>
          <a:p>
            <a:r>
              <a:rPr lang="ar-SA" sz="2800" dirty="0" smtClean="0"/>
              <a:t>1- بعض المفحوصين عندما يشعر أنه ملاحظ يغير من سلوكه.</a:t>
            </a:r>
          </a:p>
          <a:p>
            <a:r>
              <a:rPr lang="ar-SA" sz="2800" dirty="0" smtClean="0"/>
              <a:t>2- تتطلب الملاحظة وقتاً طويلاً</a:t>
            </a:r>
          </a:p>
          <a:p>
            <a:r>
              <a:rPr lang="ar-SA" sz="2800" dirty="0" smtClean="0"/>
              <a:t>3- قد تتداخل بعض العوامل والظروف المؤقتة مع السلوك الملاحظ مما يؤثر على مصداقية النتائج.</a:t>
            </a:r>
          </a:p>
          <a:p>
            <a:r>
              <a:rPr lang="ar-SA" dirty="0" smtClean="0"/>
              <a:t> </a:t>
            </a:r>
          </a:p>
          <a:p>
            <a:endParaRPr lang="ar-SA" dirty="0"/>
          </a:p>
        </p:txBody>
      </p:sp>
    </p:spTree>
    <p:extLst>
      <p:ext uri="{BB962C8B-B14F-4D97-AF65-F5344CB8AC3E}">
        <p14:creationId xmlns:p14="http://schemas.microsoft.com/office/powerpoint/2010/main" val="13177938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زوايا">
  <a:themeElements>
    <a:clrScheme name="زوايا">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زوايا">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زوايا">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26</TotalTime>
  <Words>182</Words>
  <Application>Microsoft Office PowerPoint</Application>
  <PresentationFormat>عرض على الشاشة (3:4)‏</PresentationFormat>
  <Paragraphs>28</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زوايا</vt:lpstr>
      <vt:lpstr>أدوات البحث العلمي</vt:lpstr>
      <vt:lpstr>الملاحظة</vt:lpstr>
      <vt:lpstr>أنواع الملاحظة</vt:lpstr>
      <vt:lpstr>إجراءات الملاحظة</vt:lpstr>
      <vt:lpstr>مزايا و حدود الملاحظة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أدوات البحث العلمي</dc:title>
  <dc:creator>wafa</dc:creator>
  <cp:lastModifiedBy>wafa</cp:lastModifiedBy>
  <cp:revision>3</cp:revision>
  <dcterms:created xsi:type="dcterms:W3CDTF">2015-11-09T04:44:22Z</dcterms:created>
  <dcterms:modified xsi:type="dcterms:W3CDTF">2015-11-09T05:10:32Z</dcterms:modified>
</cp:coreProperties>
</file>