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782" autoAdjust="0"/>
  </p:normalViewPr>
  <p:slideViewPr>
    <p:cSldViewPr>
      <p:cViewPr varScale="1">
        <p:scale>
          <a:sx n="102" d="100"/>
          <a:sy n="102" d="100"/>
        </p:scale>
        <p:origin x="36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071688"/>
            <a:ext cx="8643938" cy="4357687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ar-SA" altLang="ar-S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  </a:t>
            </a:r>
            <a:r>
              <a:rPr lang="ar-SA" altLang="ar-SA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دورات الجماعات </a:t>
            </a:r>
            <a:r>
              <a:rPr lang="en-US" altLang="ar-SA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Groups sessions </a:t>
            </a:r>
            <a:r>
              <a:rPr lang="ar-SA" altLang="ar-S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                                                  </a:t>
            </a:r>
            <a:r>
              <a:rPr lang="ar-SA" altLang="ar-SA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العرض الخامس  لمقرر ( 573 حين ) علم البيئة المتقدم</a:t>
            </a:r>
            <a:r>
              <a:rPr lang="ar-SA" altLang="ar-SA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/>
            </a:r>
            <a:br>
              <a:rPr lang="ar-SA" altLang="ar-SA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</a:br>
            <a:r>
              <a:rPr lang="ar-SA" altLang="ar-S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 </a:t>
            </a:r>
            <a:br>
              <a:rPr lang="ar-SA" altLang="ar-SA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</a:br>
            <a:r>
              <a:rPr lang="ar-SA" alt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/>
            </a:r>
            <a:br>
              <a:rPr lang="ar-SA" alt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</a:br>
            <a:r>
              <a:rPr lang="ar-SA" altLang="ar-SA" sz="3200" dirty="0" smtClean="0">
                <a:solidFill>
                  <a:srgbClr val="FF0000"/>
                </a:solidFill>
                <a:cs typeface="Farsi Simple Bold" pitchFamily="2" charset="-78"/>
              </a:rPr>
              <a:t>إعداد الطالب : </a:t>
            </a:r>
            <a:r>
              <a:rPr lang="ar-SA" altLang="ar-SA" sz="3200" dirty="0" err="1" smtClean="0">
                <a:solidFill>
                  <a:schemeClr val="bg1"/>
                </a:solidFill>
                <a:cs typeface="Farsi Simple Bold" pitchFamily="2" charset="-78"/>
              </a:rPr>
              <a:t>عبدالرحمن</a:t>
            </a:r>
            <a:r>
              <a:rPr lang="ar-SA" altLang="ar-SA" sz="3200" dirty="0" smtClean="0">
                <a:solidFill>
                  <a:schemeClr val="bg1"/>
                </a:solidFill>
                <a:cs typeface="Farsi Simple Bold" pitchFamily="2" charset="-78"/>
              </a:rPr>
              <a:t> محمد علي </a:t>
            </a:r>
            <a:r>
              <a:rPr lang="ar-SA" altLang="ar-SA" sz="3200" dirty="0" err="1" smtClean="0">
                <a:solidFill>
                  <a:schemeClr val="bg1"/>
                </a:solidFill>
                <a:cs typeface="Farsi Simple Bold" pitchFamily="2" charset="-78"/>
              </a:rPr>
              <a:t>الغامدي</a:t>
            </a:r>
            <a:r>
              <a:rPr lang="ar-SA" altLang="ar-SA" sz="3200" dirty="0" smtClean="0">
                <a:cs typeface="Farsi Simple Bold" pitchFamily="2" charset="-78"/>
              </a:rPr>
              <a:t/>
            </a:r>
            <a:br>
              <a:rPr lang="ar-SA" altLang="ar-SA" sz="3200" dirty="0" smtClean="0">
                <a:cs typeface="Farsi Simple Bold" pitchFamily="2" charset="-78"/>
              </a:rPr>
            </a:br>
            <a:r>
              <a:rPr lang="ar-SA" altLang="ar-SA" sz="3200" dirty="0" smtClean="0">
                <a:cs typeface="Farsi Simple Bold" pitchFamily="2" charset="-78"/>
              </a:rPr>
              <a:t> </a:t>
            </a:r>
            <a:r>
              <a:rPr lang="ar-SA" altLang="ar-SA" sz="3200" dirty="0" smtClean="0">
                <a:solidFill>
                  <a:srgbClr val="FF0000"/>
                </a:solidFill>
                <a:cs typeface="Farsi Simple Bold" pitchFamily="2" charset="-78"/>
              </a:rPr>
              <a:t>الرقم الجامعي : </a:t>
            </a:r>
            <a:r>
              <a:rPr lang="ar-SA" altLang="ar-SA" sz="3200" dirty="0" smtClean="0">
                <a:solidFill>
                  <a:schemeClr val="bg1"/>
                </a:solidFill>
                <a:cs typeface="Farsi Simple Bold" pitchFamily="2" charset="-78"/>
              </a:rPr>
              <a:t>435107078</a:t>
            </a:r>
            <a:r>
              <a:rPr lang="ar-SA" altLang="ar-SA" sz="3200" dirty="0" smtClean="0">
                <a:cs typeface="Farsi Simple Bold" pitchFamily="2" charset="-78"/>
              </a:rPr>
              <a:t/>
            </a:r>
            <a:br>
              <a:rPr lang="ar-SA" altLang="ar-SA" sz="3200" dirty="0" smtClean="0">
                <a:cs typeface="Farsi Simple Bold" pitchFamily="2" charset="-78"/>
              </a:rPr>
            </a:br>
            <a:r>
              <a:rPr lang="ar-SA" altLang="ar-SA" sz="3200" dirty="0" smtClean="0">
                <a:solidFill>
                  <a:srgbClr val="FF0000"/>
                </a:solidFill>
                <a:cs typeface="Farsi Simple Bold" pitchFamily="2" charset="-78"/>
              </a:rPr>
              <a:t>إشراف : </a:t>
            </a:r>
            <a:r>
              <a:rPr lang="ar-SA" altLang="ar-SA" sz="3200" dirty="0" err="1" smtClean="0">
                <a:solidFill>
                  <a:schemeClr val="bg1"/>
                </a:solidFill>
                <a:cs typeface="Farsi Simple Bold" pitchFamily="2" charset="-78"/>
              </a:rPr>
              <a:t>أ</a:t>
            </a:r>
            <a:r>
              <a:rPr lang="ar-SA" altLang="ar-SA" sz="3200" dirty="0" smtClean="0">
                <a:solidFill>
                  <a:schemeClr val="bg1"/>
                </a:solidFill>
                <a:cs typeface="Farsi Simple Bold" pitchFamily="2" charset="-78"/>
              </a:rPr>
              <a:t>.د منصور إبراهيم المنصور</a:t>
            </a:r>
            <a:r>
              <a:rPr lang="ar-SA" altLang="ar-SA" sz="4000" dirty="0" smtClean="0">
                <a:solidFill>
                  <a:srgbClr val="FF0000"/>
                </a:solidFill>
              </a:rPr>
              <a:t/>
            </a:r>
            <a:br>
              <a:rPr lang="ar-SA" altLang="ar-SA" sz="4000" dirty="0" smtClean="0">
                <a:solidFill>
                  <a:srgbClr val="FF0000"/>
                </a:solidFill>
              </a:rPr>
            </a:br>
            <a:r>
              <a:rPr lang="ar-SA" alt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alt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altLang="ar-S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879725" y="82550"/>
            <a:ext cx="330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>
                <a:solidFill>
                  <a:schemeClr val="bg1"/>
                </a:solidFill>
                <a:latin typeface="Calibri" pitchFamily="34" charset="0"/>
                <a:cs typeface="Farsi Simple Bold" pitchFamily="2" charset="-78"/>
              </a:rPr>
              <a:t>بسم الله الرحمن الرحيم</a:t>
            </a:r>
            <a:endParaRPr lang="en-US">
              <a:solidFill>
                <a:schemeClr val="bg1"/>
              </a:solidFill>
              <a:latin typeface="Calibri" pitchFamily="34" charset="0"/>
              <a:cs typeface="Farsi Simple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357214"/>
            <a:ext cx="9001125" cy="6929486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ar-SA" sz="2400" dirty="0" smtClean="0">
                <a:solidFill>
                  <a:srgbClr val="00B050"/>
                </a:solidFill>
              </a:rPr>
              <a:t>التعاقب البيئي في خليج </a:t>
            </a:r>
            <a:r>
              <a:rPr lang="ar-SA" sz="2400" dirty="0" err="1" smtClean="0">
                <a:solidFill>
                  <a:srgbClr val="00B050"/>
                </a:solidFill>
              </a:rPr>
              <a:t>الآسكا</a:t>
            </a:r>
            <a:r>
              <a:rPr lang="ar-SA" sz="2400" dirty="0" smtClean="0">
                <a:solidFill>
                  <a:srgbClr val="00B050"/>
                </a:solidFill>
              </a:rPr>
              <a:t> المتجمد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انزاح الجليد عن بعض القطع الأرضية التي كانت يغطيها.</a:t>
            </a:r>
          </a:p>
          <a:p>
            <a:pPr algn="just">
              <a:lnSpc>
                <a:spcPct val="300000"/>
              </a:lnSpc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الجليد المتجمد لا يوجد </a:t>
            </a:r>
            <a:r>
              <a:rPr lang="ar-SA" sz="2000" dirty="0" err="1" smtClean="0">
                <a:solidFill>
                  <a:schemeClr val="tx2"/>
                </a:solidFill>
              </a:rPr>
              <a:t>به</a:t>
            </a:r>
            <a:r>
              <a:rPr lang="ar-SA" sz="2000" dirty="0" smtClean="0">
                <a:solidFill>
                  <a:schemeClr val="tx2"/>
                </a:solidFill>
              </a:rPr>
              <a:t> النيتروجين بسببه لم تظهر النباتات.</a:t>
            </a:r>
          </a:p>
          <a:p>
            <a:pPr algn="just">
              <a:lnSpc>
                <a:spcPct val="300000"/>
              </a:lnSpc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بعض الأنواع تكون غازية فكان أول الغزاة نوع من </a:t>
            </a:r>
            <a:r>
              <a:rPr lang="ar-SA" sz="2000" dirty="0" err="1" smtClean="0">
                <a:solidFill>
                  <a:schemeClr val="tx2"/>
                </a:solidFill>
              </a:rPr>
              <a:t>الحزاز</a:t>
            </a:r>
            <a:r>
              <a:rPr lang="ar-SA" sz="2000" dirty="0" smtClean="0">
                <a:solidFill>
                  <a:schemeClr val="tx2"/>
                </a:solidFill>
              </a:rPr>
              <a:t> الطحلبي.</a:t>
            </a:r>
            <a:endParaRPr lang="en-US" sz="2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64291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6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285720" y="-24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اضطراب التعاقب البيئي وتأثيره على دورات الجماعات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8" name="صورة 7"/>
          <p:cNvPicPr/>
          <p:nvPr/>
        </p:nvPicPr>
        <p:blipFill>
          <a:blip r:embed="rId2"/>
          <a:srcRect l="27804" t="41769" r="55030" b="37823"/>
          <a:stretch>
            <a:fillRect/>
          </a:stretch>
        </p:blipFill>
        <p:spPr bwMode="auto">
          <a:xfrm>
            <a:off x="-32" y="785794"/>
            <a:ext cx="300039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357214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أتى مع هذا النوع بعض الميكروبات المثبتة للنيتروجين ( علاقة </a:t>
            </a:r>
            <a:r>
              <a:rPr lang="ar-SA" sz="2000" dirty="0" err="1" smtClean="0">
                <a:solidFill>
                  <a:schemeClr val="tx2"/>
                </a:solidFill>
              </a:rPr>
              <a:t>التقايض</a:t>
            </a:r>
            <a:r>
              <a:rPr lang="ar-SA" sz="2000" dirty="0" smtClean="0">
                <a:solidFill>
                  <a:schemeClr val="tx2"/>
                </a:solidFill>
              </a:rPr>
              <a:t> ).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بعد 20 سنة ظهرت الشجيرات الصغيرة وقامت بزيادة تثبيت نسب النيتروجين في التربة.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just">
              <a:lnSpc>
                <a:spcPct val="300000"/>
              </a:lnSpc>
            </a:pPr>
            <a:r>
              <a:rPr lang="ar-SA" sz="2000" dirty="0" smtClean="0">
                <a:solidFill>
                  <a:schemeClr val="tx2"/>
                </a:solidFill>
              </a:rPr>
              <a:t>ومع مرور الوقت تطور شكل الحياة إلى أن وصلت لغابات صنوبرية.</a:t>
            </a:r>
            <a:endParaRPr lang="en-US" sz="2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642918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5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285720" y="-24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اضطراب التعاقب البيئي وتأثيره على دورات الجماعات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صورة 6"/>
          <p:cNvPicPr/>
          <p:nvPr/>
        </p:nvPicPr>
        <p:blipFill>
          <a:blip r:embed="rId2"/>
          <a:srcRect l="26961" t="65939" r="28316" b="14854"/>
          <a:stretch>
            <a:fillRect/>
          </a:stretch>
        </p:blipFill>
        <p:spPr bwMode="auto">
          <a:xfrm>
            <a:off x="571472" y="3786190"/>
            <a:ext cx="80010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42875"/>
            <a:ext cx="871540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إن الحيوانات الموجودة في مجتمع ما تبدأ بالتوسع مع الوقت بنمط تعاقبي حالما تتغير الأنواع النباتية.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تختفي   مواطن   لأنواع   معينة   وتظهر   أنواع   أخرى.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وقع   على   جزر   </a:t>
            </a:r>
            <a:r>
              <a:rPr lang="ar-SA" sz="2400" dirty="0" err="1" smtClean="0">
                <a:solidFill>
                  <a:schemeClr val="tx2"/>
                </a:solidFill>
              </a:rPr>
              <a:t>كراكاتو</a:t>
            </a:r>
            <a:r>
              <a:rPr lang="ar-SA" sz="2400" dirty="0" smtClean="0">
                <a:solidFill>
                  <a:schemeClr val="tx2"/>
                </a:solidFill>
              </a:rPr>
              <a:t>   في   اندونيسيا   عام 1838م</a:t>
            </a:r>
          </a:p>
          <a:p>
            <a:pPr algn="just">
              <a:buNone/>
            </a:pPr>
            <a:r>
              <a:rPr lang="ar-SA" sz="2400" dirty="0" smtClean="0">
                <a:solidFill>
                  <a:schemeClr val="tx2"/>
                </a:solidFill>
              </a:rPr>
              <a:t>    بركان   هائل   دمر   الجزر   بشكل   كبير   جداً     حيث</a:t>
            </a:r>
          </a:p>
          <a:p>
            <a:pPr algn="just">
              <a:buNone/>
            </a:pPr>
            <a:r>
              <a:rPr lang="ar-SA" sz="2400" dirty="0" smtClean="0">
                <a:solidFill>
                  <a:schemeClr val="tx2"/>
                </a:solidFill>
              </a:rPr>
              <a:t>    أثر     على      بيئتها     الطبيعية    بشكل      نهائي.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بعدها     بدأت    دورات   الجماعات   بتعاقب   سريع حيث</a:t>
            </a:r>
          </a:p>
          <a:p>
            <a:pPr algn="just">
              <a:buNone/>
            </a:pPr>
            <a:r>
              <a:rPr lang="ar-SA" sz="2400" dirty="0" smtClean="0">
                <a:solidFill>
                  <a:schemeClr val="tx2"/>
                </a:solidFill>
              </a:rPr>
              <a:t>    ظهرت   بعض   الأعشاب   بعد   سنة من </a:t>
            </a:r>
            <a:r>
              <a:rPr lang="ar-SA" sz="2400" dirty="0" err="1" smtClean="0">
                <a:solidFill>
                  <a:schemeClr val="tx2"/>
                </a:solidFill>
              </a:rPr>
              <a:t>الإنفجار</a:t>
            </a:r>
            <a:r>
              <a:rPr lang="ar-SA" sz="2400" dirty="0" smtClean="0">
                <a:solidFill>
                  <a:schemeClr val="tx2"/>
                </a:solidFill>
              </a:rPr>
              <a:t> البركاني.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بعد 15 سنة ظهرت النباتات الساحلية وتغيرت ملامح الحياة.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ar-SA" sz="2400" dirty="0" smtClean="0">
                <a:solidFill>
                  <a:schemeClr val="tx2"/>
                </a:solidFill>
              </a:rPr>
              <a:t>عام 1930م أصبحت الجزر كلها مغطاة بالنبات.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4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التعاقب في دورات الجماعات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11266" name="Picture 2" descr="https://upload.wikimedia.org/wikipedia/commons/thumb/4/49/Krakatoa_eruption_lithograph.jpg/280px-Krakatoa_eruption_litho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27860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4"/>
            <a:ext cx="8543925" cy="6286521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كان هناك نوع واحد من العناكب مستوطن لهذه الجزر وبعد </a:t>
            </a:r>
            <a:r>
              <a:rPr lang="ar-SA" sz="2400" dirty="0" err="1" smtClean="0">
                <a:solidFill>
                  <a:schemeClr val="tx2"/>
                </a:solidFill>
              </a:rPr>
              <a:t>الإنفجار</a:t>
            </a:r>
            <a:r>
              <a:rPr lang="ar-SA" sz="2400" dirty="0" smtClean="0">
                <a:solidFill>
                  <a:schemeClr val="tx2"/>
                </a:solidFill>
              </a:rPr>
              <a:t> اختفى وظهرت </a:t>
            </a:r>
            <a:r>
              <a:rPr lang="ar-SA" sz="2400" dirty="0" err="1" smtClean="0">
                <a:solidFill>
                  <a:schemeClr val="tx2"/>
                </a:solidFill>
              </a:rPr>
              <a:t>انواع</a:t>
            </a:r>
            <a:r>
              <a:rPr lang="ar-SA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 err="1" smtClean="0">
                <a:solidFill>
                  <a:schemeClr val="tx2"/>
                </a:solidFill>
              </a:rPr>
              <a:t>اخرى</a:t>
            </a:r>
            <a:r>
              <a:rPr lang="ar-SA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عام 1908 كان هناك مسح ميداني لمدت 3 أيام وجد خلاله 200 نوع من الحيوانات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ظهور الغطاء النباتي بشكل مميز يجذب الكائنات الحية.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مع ظهور النباتات العشبية ظهرت حيوانات مثل حمامة الحمار </a:t>
            </a:r>
            <a:r>
              <a:rPr lang="ar-SA" sz="2400" dirty="0" err="1" smtClean="0">
                <a:solidFill>
                  <a:schemeClr val="tx2"/>
                </a:solidFill>
              </a:rPr>
              <a:t>والصُرد</a:t>
            </a:r>
            <a:r>
              <a:rPr lang="ar-SA" sz="2400" dirty="0" smtClean="0">
                <a:solidFill>
                  <a:schemeClr val="tx2"/>
                </a:solidFill>
              </a:rPr>
              <a:t> واختفت مع اختفائها.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مع ظهور الغابات الكثيفة ظهرت الخفافيش آكلة الفاكهة وغيرها.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التعاقب في دورات الجماعات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pic>
        <p:nvPicPr>
          <p:cNvPr id="9" name="صورة 8"/>
          <p:cNvPicPr/>
          <p:nvPr/>
        </p:nvPicPr>
        <p:blipFill>
          <a:blip r:embed="rId2"/>
          <a:srcRect l="28613" t="69881" r="52198"/>
          <a:stretch>
            <a:fillRect/>
          </a:stretch>
        </p:blipFill>
        <p:spPr bwMode="auto">
          <a:xfrm>
            <a:off x="4643438" y="4214818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/>
          <p:cNvPicPr/>
          <p:nvPr/>
        </p:nvPicPr>
        <p:blipFill>
          <a:blip r:embed="rId2"/>
          <a:srcRect l="26781" t="28916" r="52286" b="30119"/>
          <a:stretch>
            <a:fillRect/>
          </a:stretch>
        </p:blipFill>
        <p:spPr bwMode="auto">
          <a:xfrm>
            <a:off x="214282" y="4214818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dirty="0" smtClean="0"/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يمثل بعض أفراد الجماعات </a:t>
            </a:r>
            <a:r>
              <a:rPr lang="ar-SA" sz="2400" dirty="0" err="1" smtClean="0">
                <a:solidFill>
                  <a:schemeClr val="tx2"/>
                </a:solidFill>
              </a:rPr>
              <a:t>استراتيجية</a:t>
            </a:r>
            <a:r>
              <a:rPr lang="ar-SA" sz="2400" dirty="0" smtClean="0">
                <a:solidFill>
                  <a:schemeClr val="tx2"/>
                </a:solidFill>
              </a:rPr>
              <a:t> التكاثر السريع عنـد تكاثرها. 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وفي هذا النوع يتكيف أفـراد الجماعة للعيش في البيئة التي تكون فيها العوامـل الحيوية أو </a:t>
            </a:r>
            <a:r>
              <a:rPr lang="ar-SA" sz="2400" dirty="0" err="1" smtClean="0">
                <a:solidFill>
                  <a:schemeClr val="tx2"/>
                </a:solidFill>
              </a:rPr>
              <a:t>اللاحيوية</a:t>
            </a:r>
            <a:r>
              <a:rPr lang="ar-SA" sz="2400" dirty="0" smtClean="0">
                <a:solidFill>
                  <a:schemeClr val="tx2"/>
                </a:solidFill>
              </a:rPr>
              <a:t> متقلبة  ومتغيرة.</a:t>
            </a: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 كالتباين في وفرة الغذاء أو التغير في درجات الحرارة.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 مثل : الجراد - ذبابة الفاكهة - الفأر.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وتمتاز الجماعة من هذا النوع بقصر دورة حياتها</a:t>
            </a: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تنتج خلالها أعدادً كبيرة من الأفراد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لا يبذل </a:t>
            </a:r>
            <a:r>
              <a:rPr lang="ar-SA" sz="2400" dirty="0" err="1" smtClean="0">
                <a:solidFill>
                  <a:schemeClr val="tx2"/>
                </a:solidFill>
              </a:rPr>
              <a:t>الأباء</a:t>
            </a:r>
            <a:r>
              <a:rPr lang="ar-SA" sz="2400" dirty="0" smtClean="0">
                <a:solidFill>
                  <a:schemeClr val="tx2"/>
                </a:solidFill>
              </a:rPr>
              <a:t> أي طاقة في تربية الأبناء أو الاعتناء بهم. 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85794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142844" y="142852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دورات الجماعات القصيرة ودورات الجماعات الطويلة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218" name="Picture 2" descr="http://alziadiq8.com/wp-content/uploads/2014/05/9d500804843065429026cec2d2fa80c6_391484130t2h1uu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14555"/>
            <a:ext cx="2928958" cy="2357454"/>
          </a:xfrm>
          <a:prstGeom prst="rect">
            <a:avLst/>
          </a:prstGeom>
          <a:noFill/>
        </p:spPr>
      </p:pic>
      <p:pic>
        <p:nvPicPr>
          <p:cNvPr id="9220" name="Picture 4" descr="http://beirutpress.net/static/images/a459c113c7dbb003b20f24eef41e1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786322"/>
            <a:ext cx="4000527" cy="1571636"/>
          </a:xfrm>
          <a:prstGeom prst="rect">
            <a:avLst/>
          </a:prstGeom>
          <a:noFill/>
        </p:spPr>
      </p:pic>
      <p:pic>
        <p:nvPicPr>
          <p:cNvPr id="9222" name="Picture 6" descr="http://www.saudiwildlife.com/site/uploads/animal/1317368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786322"/>
            <a:ext cx="4357718" cy="156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الفيلة تتبع </a:t>
            </a:r>
            <a:r>
              <a:rPr lang="ar-SA" sz="2400" dirty="0" err="1" smtClean="0">
                <a:solidFill>
                  <a:schemeClr val="tx2"/>
                </a:solidFill>
              </a:rPr>
              <a:t>استراتيجية</a:t>
            </a:r>
            <a:r>
              <a:rPr lang="ar-SA" sz="2400" dirty="0" smtClean="0">
                <a:solidFill>
                  <a:schemeClr val="tx2"/>
                </a:solidFill>
              </a:rPr>
              <a:t> النمو </a:t>
            </a:r>
            <a:r>
              <a:rPr lang="ar-SA" sz="2400" dirty="0" err="1" smtClean="0">
                <a:solidFill>
                  <a:schemeClr val="tx2"/>
                </a:solidFill>
              </a:rPr>
              <a:t>البطئ</a:t>
            </a:r>
            <a:r>
              <a:rPr lang="ar-SA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تنتج أعدادا قليلة من الأبناء، وتوفر لها القدر الكبير من الرعاية والعناية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تعيش فـي بيئات يمكـن معرفة التغيرات التـي قد تحدث فيهـا.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 فالقدرة الاسـتيعابية للفيلة في </a:t>
            </a:r>
            <a:r>
              <a:rPr lang="ar-SA" sz="2400" dirty="0" err="1" smtClean="0">
                <a:solidFill>
                  <a:schemeClr val="tx2"/>
                </a:solidFill>
              </a:rPr>
              <a:t>السـافانا</a:t>
            </a:r>
            <a:r>
              <a:rPr lang="ar-SA" sz="2400" dirty="0" smtClean="0">
                <a:solidFill>
                  <a:schemeClr val="tx2"/>
                </a:solidFill>
              </a:rPr>
              <a:t> لا تتغير من سـنة إلى أخرى على نحو ملحوظ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وأفراد الجماعة التـي تعتمـد هذه </a:t>
            </a:r>
            <a:r>
              <a:rPr lang="ar-SA" sz="2400" dirty="0" err="1" smtClean="0">
                <a:solidFill>
                  <a:schemeClr val="tx2"/>
                </a:solidFill>
              </a:rPr>
              <a:t>الاسـتراتيجية</a:t>
            </a:r>
            <a:r>
              <a:rPr lang="ar-SA" sz="2400" dirty="0" smtClean="0">
                <a:solidFill>
                  <a:schemeClr val="tx2"/>
                </a:solidFill>
              </a:rPr>
              <a:t> كبيـرة الحجـم ودورة حياتها طويلة 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/>
                </a:solidFill>
              </a:rPr>
              <a:t>فتكون لها فرصة أفضل للبقاء على قيد الحياة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85794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571472" y="71414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دورات الجماعات القصيرة ودورات الجماعات الطويلة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www.palestinetoday.net/img/upload/palestinetoday-%D9%82%D8%B7%D9%8A%D8%B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29066"/>
            <a:ext cx="6572296" cy="247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>
              <a:lnSpc>
                <a:spcPct val="250000"/>
              </a:lnSpc>
              <a:defRPr/>
            </a:pP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دورات الجماعات  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Simplified Arabic" pitchFamily="18" charset="-78"/>
              </a:rPr>
              <a:t>Groups sessions</a:t>
            </a:r>
          </a:p>
          <a:p>
            <a:pPr>
              <a:lnSpc>
                <a:spcPct val="250000"/>
              </a:lnSpc>
              <a:defRPr/>
            </a:pPr>
            <a:r>
              <a:rPr lang="ar-SA" sz="2000" dirty="0" err="1" smtClean="0">
                <a:solidFill>
                  <a:schemeClr val="tx2"/>
                </a:solidFill>
                <a:latin typeface="+mj-lt"/>
              </a:rPr>
              <a:t>الإنقراض</a:t>
            </a: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Extinction</a:t>
            </a:r>
            <a:r>
              <a:rPr lang="ar-SA" sz="20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lnSpc>
                <a:spcPct val="250000"/>
              </a:lnSpc>
              <a:defRPr/>
            </a:pP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الأنواع الأساسية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Keystone species   </a:t>
            </a:r>
          </a:p>
          <a:p>
            <a:pPr>
              <a:lnSpc>
                <a:spcPct val="250000"/>
              </a:lnSpc>
              <a:defRPr/>
            </a:pP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التعاقب البيئي 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Succession</a:t>
            </a:r>
          </a:p>
          <a:p>
            <a:pPr>
              <a:lnSpc>
                <a:spcPct val="250000"/>
              </a:lnSpc>
              <a:defRPr/>
            </a:pP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التعاقب الأولي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Succession first</a:t>
            </a:r>
          </a:p>
          <a:p>
            <a:pPr>
              <a:lnSpc>
                <a:spcPct val="250000"/>
              </a:lnSpc>
              <a:defRPr/>
            </a:pPr>
            <a:r>
              <a:rPr lang="ar-SA" sz="2000" dirty="0" smtClean="0">
                <a:solidFill>
                  <a:schemeClr val="tx2"/>
                </a:solidFill>
                <a:latin typeface="+mj-lt"/>
              </a:rPr>
              <a:t>التعاقب الثانوي  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Secondary succession</a:t>
            </a:r>
          </a:p>
          <a:p>
            <a:pPr>
              <a:buNone/>
              <a:defRPr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lang="ar-SA" sz="3600" dirty="0" smtClean="0">
              <a:solidFill>
                <a:srgbClr val="00B050"/>
              </a:solidFill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المصطلحات العلمية</a:t>
            </a:r>
            <a:endParaRPr lang="ar-SA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sz="3600" dirty="0" smtClean="0">
                <a:solidFill>
                  <a:srgbClr val="00B050"/>
                </a:solidFill>
                <a:cs typeface="Akhbar MT" pitchFamily="2" charset="-78"/>
              </a:rPr>
              <a:t>مقدمة</a:t>
            </a:r>
          </a:p>
          <a:p>
            <a:pPr algn="just"/>
            <a:r>
              <a:rPr lang="ar-SA" sz="2800" dirty="0" smtClean="0">
                <a:solidFill>
                  <a:schemeClr val="tx2"/>
                </a:solidFill>
              </a:rPr>
              <a:t>يقصد </a:t>
            </a:r>
            <a:r>
              <a:rPr lang="ar-SA" sz="2800" dirty="0" err="1" smtClean="0">
                <a:solidFill>
                  <a:schemeClr val="tx2"/>
                </a:solidFill>
              </a:rPr>
              <a:t>بها</a:t>
            </a:r>
            <a:r>
              <a:rPr lang="ar-SA" sz="2800" dirty="0" smtClean="0">
                <a:solidFill>
                  <a:schemeClr val="tx2"/>
                </a:solidFill>
              </a:rPr>
              <a:t> ظهور الجماعات الحيوانية وحتى النباتية في مناطق معينة لم تكن موجودة </a:t>
            </a:r>
            <a:r>
              <a:rPr lang="ar-SA" sz="2800" dirty="0" err="1" smtClean="0">
                <a:solidFill>
                  <a:schemeClr val="tx2"/>
                </a:solidFill>
              </a:rPr>
              <a:t>بها</a:t>
            </a:r>
            <a:r>
              <a:rPr lang="ar-SA" sz="2800" dirty="0" smtClean="0">
                <a:solidFill>
                  <a:schemeClr val="tx2"/>
                </a:solidFill>
              </a:rPr>
              <a:t> سابقاً أو اختفائها منها.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ar-SA" sz="2800" dirty="0" smtClean="0">
                <a:solidFill>
                  <a:schemeClr val="tx2"/>
                </a:solidFill>
              </a:rPr>
              <a:t>عند توفر الفرص الملائمة للعيش في مناطق جديدة فإن الكائنات سوف تحتلها بشكل تدريجي فتبدأ دورات للجماعات.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ar-SA" sz="2800" dirty="0" smtClean="0">
                <a:solidFill>
                  <a:schemeClr val="tx2"/>
                </a:solidFill>
              </a:rPr>
              <a:t>عن حدوث مؤثرات بيئية طبيعية أو غير طبيعية ولم تستطع الجماعة مقاومتها يحصل انتهاء دورة هذه الجماعة ويعرف هذا الخلل باسم </a:t>
            </a:r>
            <a:r>
              <a:rPr lang="ar-SA" sz="2800" dirty="0" err="1" smtClean="0">
                <a:solidFill>
                  <a:schemeClr val="tx2"/>
                </a:solidFill>
              </a:rPr>
              <a:t>بالإنقراض</a:t>
            </a:r>
            <a:r>
              <a:rPr lang="ar-SA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Extinction</a:t>
            </a:r>
            <a:r>
              <a:rPr lang="ar-SA" sz="2800" dirty="0" smtClean="0">
                <a:solidFill>
                  <a:srgbClr val="FF0000"/>
                </a:solidFill>
              </a:rPr>
              <a:t>.</a:t>
            </a:r>
            <a:endParaRPr lang="ar-SA" sz="2600" dirty="0">
              <a:solidFill>
                <a:srgbClr val="FF0000"/>
              </a:solidFill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13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دورات الجماعات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Groups sessions</a:t>
            </a:r>
            <a:endParaRPr lang="ar-SA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وقع هذا الانقراض في العصر </a:t>
            </a:r>
            <a:r>
              <a:rPr lang="ar-SA" sz="2400" dirty="0" err="1" smtClean="0">
                <a:solidFill>
                  <a:schemeClr val="tx2"/>
                </a:solidFill>
              </a:rPr>
              <a:t>البرمي</a:t>
            </a:r>
            <a:r>
              <a:rPr lang="ar-SA" sz="2400" dirty="0" smtClean="0">
                <a:solidFill>
                  <a:schemeClr val="tx2"/>
                </a:solidFill>
              </a:rPr>
              <a:t> </a:t>
            </a:r>
            <a:r>
              <a:rPr lang="ar-SA" sz="2400" dirty="0" err="1" smtClean="0">
                <a:solidFill>
                  <a:schemeClr val="tx2"/>
                </a:solidFill>
              </a:rPr>
              <a:t>الترياسي</a:t>
            </a:r>
            <a:r>
              <a:rPr lang="ar-SA" sz="2400" dirty="0" smtClean="0">
                <a:solidFill>
                  <a:schemeClr val="tx2"/>
                </a:solidFill>
              </a:rPr>
              <a:t> قبل 251 مليون سنة.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سبب </a:t>
            </a:r>
            <a:r>
              <a:rPr lang="ar-SA" sz="2400" dirty="0" err="1" smtClean="0">
                <a:solidFill>
                  <a:schemeClr val="tx2"/>
                </a:solidFill>
              </a:rPr>
              <a:t>الإنقراض</a:t>
            </a:r>
            <a:r>
              <a:rPr lang="ar-SA" sz="2400" dirty="0" smtClean="0">
                <a:solidFill>
                  <a:schemeClr val="tx2"/>
                </a:solidFill>
              </a:rPr>
              <a:t> هو نيزك اصطدم بالأرض في منطقة المكسيك وخلف وراءه دمار كبير.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قضى على نحو 96% من الأحياء البحرية.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وعلى نحو 70% من الفقاريات </a:t>
            </a:r>
            <a:r>
              <a:rPr lang="ar-SA" sz="2400" dirty="0" err="1" smtClean="0">
                <a:solidFill>
                  <a:schemeClr val="tx2"/>
                </a:solidFill>
              </a:rPr>
              <a:t>الارضية</a:t>
            </a:r>
            <a:r>
              <a:rPr lang="ar-SA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12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0" y="2857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dirty="0" err="1" smtClean="0">
                <a:solidFill>
                  <a:schemeClr val="tx2"/>
                </a:solidFill>
              </a:rPr>
              <a:t>الإنقراض</a:t>
            </a:r>
            <a:r>
              <a:rPr lang="ar-SA" sz="3200" dirty="0" smtClean="0">
                <a:solidFill>
                  <a:schemeClr val="tx2"/>
                </a:solidFill>
              </a:rPr>
              <a:t> العظيم بسبب التغير المناخي وفقدان الكثير من الجماعات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8436" name="Picture 4" descr="http://scitechdaily.com/images/possible-comet-earth-imp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252906" cy="360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حدثت الوفيات للكائنات بسبب الحرائق أو </a:t>
            </a:r>
            <a:r>
              <a:rPr lang="ar-SA" sz="2400" dirty="0" err="1" smtClean="0">
                <a:solidFill>
                  <a:schemeClr val="tx2"/>
                </a:solidFill>
              </a:rPr>
              <a:t>الإختناق</a:t>
            </a:r>
            <a:r>
              <a:rPr lang="ar-SA" sz="2400" dirty="0" smtClean="0">
                <a:solidFill>
                  <a:schemeClr val="tx2"/>
                </a:solidFill>
              </a:rPr>
              <a:t> بغاز الميثان أو بتأثير نقض غاز الأوكسجين على سطح الأرض.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هذا الحدث عُرف باسم الموت العظيم.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انتهت فيه ( دورات الجماعات   ) للديناصورات. </a:t>
            </a:r>
          </a:p>
          <a:p>
            <a:pPr>
              <a:lnSpc>
                <a:spcPct val="20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ازدهرت بعده ( دورات الجماعات   ) للثدييات.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11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-785850" y="142852"/>
            <a:ext cx="9858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dirty="0" err="1" smtClean="0">
                <a:solidFill>
                  <a:schemeClr val="tx2"/>
                </a:solidFill>
              </a:rPr>
              <a:t>الإنقراض</a:t>
            </a:r>
            <a:r>
              <a:rPr lang="ar-SA" sz="3200" dirty="0" smtClean="0">
                <a:solidFill>
                  <a:schemeClr val="tx2"/>
                </a:solidFill>
              </a:rPr>
              <a:t> العظيم بسبب التغير المناخي وفقدان الكثير من الجماعات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" name="Picture 2" descr="http://images.nationalgeographic.com/wpf/media-live/photos/000/009/cache/dinogorgon_923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071708"/>
            <a:ext cx="3500462" cy="4286250"/>
          </a:xfrm>
          <a:prstGeom prst="rect">
            <a:avLst/>
          </a:prstGeom>
          <a:noFill/>
        </p:spPr>
      </p:pic>
      <p:cxnSp>
        <p:nvCxnSpPr>
          <p:cNvPr id="17409" name="AutoShape 1"/>
          <p:cNvCxnSpPr>
            <a:cxnSpLocks noChangeShapeType="1"/>
          </p:cNvCxnSpPr>
          <p:nvPr/>
        </p:nvCxnSpPr>
        <p:spPr bwMode="auto">
          <a:xfrm rot="5400000">
            <a:off x="5295906" y="4133060"/>
            <a:ext cx="552452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"/>
          <p:cNvCxnSpPr>
            <a:cxnSpLocks noChangeShapeType="1"/>
          </p:cNvCxnSpPr>
          <p:nvPr/>
        </p:nvCxnSpPr>
        <p:spPr bwMode="auto">
          <a:xfrm rot="5400000" flipH="1" flipV="1">
            <a:off x="4919664" y="4847440"/>
            <a:ext cx="59055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4"/>
            <a:ext cx="9144000" cy="6500836"/>
          </a:xfrm>
        </p:spPr>
        <p:txBody>
          <a:bodyPr rtlCol="1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3100" dirty="0" smtClean="0">
                <a:solidFill>
                  <a:schemeClr val="tx2"/>
                </a:solidFill>
              </a:rPr>
              <a:t>تسمى الأنواع التي تكون مهمة بيئياً أكثر مما نتوقع بالأنواع الأساسية </a:t>
            </a:r>
            <a:r>
              <a:rPr lang="en-US" sz="3100" dirty="0" smtClean="0">
                <a:solidFill>
                  <a:srgbClr val="FF0000"/>
                </a:solidFill>
              </a:rPr>
              <a:t>Keystone species </a:t>
            </a:r>
          </a:p>
          <a:p>
            <a:pPr>
              <a:lnSpc>
                <a:spcPct val="200000"/>
              </a:lnSpc>
            </a:pPr>
            <a:r>
              <a:rPr lang="ar-SA" sz="3100" dirty="0" smtClean="0">
                <a:solidFill>
                  <a:schemeClr val="tx2"/>
                </a:solidFill>
              </a:rPr>
              <a:t>تمنع هذه الأنواع المتنافسين القضاء على بعضهم البعض.</a:t>
            </a:r>
            <a:endParaRPr lang="en-US" sz="31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3100" dirty="0" smtClean="0">
                <a:solidFill>
                  <a:schemeClr val="tx2"/>
                </a:solidFill>
              </a:rPr>
              <a:t>تحافظ بذلك على دورات الجماعات في المجتمع.</a:t>
            </a:r>
            <a:endParaRPr lang="en-US" sz="31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3100" dirty="0" err="1" smtClean="0">
                <a:solidFill>
                  <a:schemeClr val="tx2"/>
                </a:solidFill>
              </a:rPr>
              <a:t>القنادس</a:t>
            </a:r>
            <a:r>
              <a:rPr lang="ar-SA" sz="3100" dirty="0" smtClean="0">
                <a:solidFill>
                  <a:schemeClr val="tx2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Beaver </a:t>
            </a:r>
            <a:r>
              <a:rPr lang="ar-SA" sz="3100" dirty="0" smtClean="0">
                <a:solidFill>
                  <a:schemeClr val="tx2"/>
                </a:solidFill>
              </a:rPr>
              <a:t> تحول مجاري الشلالات إلى تجمعات مائية.</a:t>
            </a:r>
            <a:endParaRPr lang="en-US" sz="31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ar-SA" sz="3100" dirty="0" smtClean="0">
                <a:solidFill>
                  <a:schemeClr val="tx2"/>
                </a:solidFill>
              </a:rPr>
              <a:t>مما يشكل بيئة جديدة تبدأ تعيش </a:t>
            </a:r>
            <a:r>
              <a:rPr lang="ar-SA" sz="3100" dirty="0" err="1" smtClean="0">
                <a:solidFill>
                  <a:schemeClr val="tx2"/>
                </a:solidFill>
              </a:rPr>
              <a:t>بها</a:t>
            </a:r>
            <a:r>
              <a:rPr lang="ar-SA" sz="3100" dirty="0" smtClean="0">
                <a:solidFill>
                  <a:schemeClr val="tx2"/>
                </a:solidFill>
              </a:rPr>
              <a:t> النباتات والحيوانات. </a:t>
            </a:r>
          </a:p>
          <a:p>
            <a:pPr>
              <a:lnSpc>
                <a:spcPct val="200000"/>
              </a:lnSpc>
            </a:pPr>
            <a:r>
              <a:rPr lang="ar-SA" sz="3100" dirty="0" smtClean="0">
                <a:solidFill>
                  <a:schemeClr val="tx2"/>
                </a:solidFill>
              </a:rPr>
              <a:t>وتبدأ بعدها دورات للجماعات الحيوانية.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10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تأثير الأنواع على دورات الجماعات</a:t>
            </a:r>
            <a:endParaRPr lang="ar-SA" sz="3600" dirty="0">
              <a:latin typeface="Calibri" pitchFamily="34" charset="0"/>
            </a:endParaRPr>
          </a:p>
        </p:txBody>
      </p:sp>
      <p:pic>
        <p:nvPicPr>
          <p:cNvPr id="7" name="صورة 6"/>
          <p:cNvPicPr/>
          <p:nvPr/>
        </p:nvPicPr>
        <p:blipFill>
          <a:blip r:embed="rId2"/>
          <a:srcRect l="26975" t="61961" r="52709" b="9517"/>
          <a:stretch>
            <a:fillRect/>
          </a:stretch>
        </p:blipFill>
        <p:spPr bwMode="auto">
          <a:xfrm>
            <a:off x="0" y="1928802"/>
            <a:ext cx="22859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SA" dirty="0" smtClean="0">
                <a:solidFill>
                  <a:srgbClr val="00B050"/>
                </a:solidFill>
                <a:cs typeface="Akhbar MT" pitchFamily="2" charset="-78"/>
              </a:rPr>
              <a:t>مثال لتأثير الأنواع على دورات الجماعات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ar-SA" sz="2400" dirty="0" smtClean="0">
                <a:solidFill>
                  <a:schemeClr val="tx2"/>
                </a:solidFill>
                <a:cs typeface="Akhbar MT" pitchFamily="2" charset="-78"/>
              </a:rPr>
              <a:t>العلاقة بين جرذ </a:t>
            </a:r>
            <a:r>
              <a:rPr lang="ar-SA" sz="2400" dirty="0" err="1" smtClean="0">
                <a:solidFill>
                  <a:schemeClr val="tx2"/>
                </a:solidFill>
                <a:cs typeface="Akhbar MT" pitchFamily="2" charset="-78"/>
              </a:rPr>
              <a:t>الكنغر</a:t>
            </a:r>
            <a:r>
              <a:rPr lang="ar-SA" sz="2400" dirty="0" smtClean="0">
                <a:solidFill>
                  <a:schemeClr val="tx2"/>
                </a:solidFill>
                <a:cs typeface="Akhbar MT" pitchFamily="2" charset="-78"/>
              </a:rPr>
              <a:t> والنمل في نمو النباتات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1071563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9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2857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تأثير الأنواع على دورات الجماعات</a:t>
            </a:r>
            <a:endParaRPr lang="ar-SA" sz="3600" dirty="0">
              <a:latin typeface="Calibri" pitchFamily="34" charset="0"/>
            </a:endParaRPr>
          </a:p>
        </p:txBody>
      </p:sp>
      <p:pic>
        <p:nvPicPr>
          <p:cNvPr id="7" name="صورة 6"/>
          <p:cNvPicPr/>
          <p:nvPr/>
        </p:nvPicPr>
        <p:blipFill>
          <a:blip r:embed="rId2"/>
          <a:srcRect l="47537" t="27961" r="28330" b="41916"/>
          <a:stretch>
            <a:fillRect/>
          </a:stretch>
        </p:blipFill>
        <p:spPr bwMode="auto">
          <a:xfrm>
            <a:off x="571472" y="2285992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24"/>
            <a:ext cx="9144001" cy="6715148"/>
          </a:xfrm>
        </p:spPr>
        <p:txBody>
          <a:bodyPr rtlCol="1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5100" dirty="0" smtClean="0">
              <a:solidFill>
                <a:srgbClr val="00B050"/>
              </a:solidFill>
            </a:endParaRPr>
          </a:p>
          <a:p>
            <a:pPr lvl="0" algn="just">
              <a:lnSpc>
                <a:spcPct val="250000"/>
              </a:lnSpc>
            </a:pPr>
            <a:r>
              <a:rPr lang="ar-SA" sz="3600" dirty="0" smtClean="0">
                <a:solidFill>
                  <a:schemeClr val="tx2"/>
                </a:solidFill>
              </a:rPr>
              <a:t>محمية طبيعية أزال العلماء منها جرذ </a:t>
            </a:r>
            <a:r>
              <a:rPr lang="ar-SA" sz="3600" dirty="0" err="1" smtClean="0">
                <a:solidFill>
                  <a:schemeClr val="tx2"/>
                </a:solidFill>
              </a:rPr>
              <a:t>الكنغر</a:t>
            </a:r>
            <a:r>
              <a:rPr lang="ar-SA" sz="3600" dirty="0" smtClean="0">
                <a:solidFill>
                  <a:schemeClr val="tx2"/>
                </a:solidFill>
              </a:rPr>
              <a:t> ، فتم ملاحظة اختفاء النمل مقارنة بالمحميات التي لم يتم فيها إزالة الجرذ.</a:t>
            </a:r>
            <a:endParaRPr lang="en-US" sz="3600" dirty="0" smtClean="0">
              <a:solidFill>
                <a:schemeClr val="tx2"/>
              </a:solidFill>
            </a:endParaRPr>
          </a:p>
          <a:p>
            <a:pPr lvl="0" algn="just">
              <a:lnSpc>
                <a:spcPct val="250000"/>
              </a:lnSpc>
            </a:pPr>
            <a:r>
              <a:rPr lang="ar-SA" sz="3600" dirty="0" smtClean="0">
                <a:solidFill>
                  <a:schemeClr val="tx2"/>
                </a:solidFill>
              </a:rPr>
              <a:t>النمل والجرذ كلهما يتغذيان على البذور.</a:t>
            </a:r>
          </a:p>
          <a:p>
            <a:pPr lvl="0" algn="just">
              <a:lnSpc>
                <a:spcPct val="250000"/>
              </a:lnSpc>
            </a:pPr>
            <a:r>
              <a:rPr lang="ar-SA" sz="3600" dirty="0" smtClean="0">
                <a:solidFill>
                  <a:schemeClr val="tx2"/>
                </a:solidFill>
              </a:rPr>
              <a:t>هناك تنافس في داخلي للنباتات من ناحية البذور الكبيرة تأثر على البذور الصغيرة وتقلل من فرص عيشها.</a:t>
            </a:r>
          </a:p>
          <a:p>
            <a:pPr lvl="0" algn="just">
              <a:lnSpc>
                <a:spcPct val="250000"/>
              </a:lnSpc>
            </a:pPr>
            <a:r>
              <a:rPr lang="ar-SA" sz="3600" dirty="0" smtClean="0">
                <a:solidFill>
                  <a:schemeClr val="tx2"/>
                </a:solidFill>
              </a:rPr>
              <a:t> البذور الصغيرة هي غذاء النمل لو استمرت البذور الكبيرة في النمو فإن البذور الصغيرة سوف تموت وتنتهي معها ( دورة حياة النمل ).</a:t>
            </a:r>
          </a:p>
          <a:p>
            <a:pPr lvl="0" algn="just">
              <a:lnSpc>
                <a:spcPct val="250000"/>
              </a:lnSpc>
            </a:pPr>
            <a:r>
              <a:rPr lang="ar-SA" sz="3600" dirty="0" smtClean="0">
                <a:solidFill>
                  <a:schemeClr val="tx2"/>
                </a:solidFill>
              </a:rPr>
              <a:t> هنا يأتي دور جرذ </a:t>
            </a:r>
            <a:r>
              <a:rPr lang="ar-SA" sz="3600" dirty="0" err="1" smtClean="0">
                <a:solidFill>
                  <a:schemeClr val="tx2"/>
                </a:solidFill>
              </a:rPr>
              <a:t>الكنغر</a:t>
            </a:r>
            <a:r>
              <a:rPr lang="ar-SA" sz="3600" dirty="0" smtClean="0">
                <a:solidFill>
                  <a:schemeClr val="tx2"/>
                </a:solidFill>
              </a:rPr>
              <a:t> في ضبط أعداد البذور الكبيرة من التمدد </a:t>
            </a:r>
            <a:r>
              <a:rPr lang="ar-SA" sz="3600" dirty="0" err="1" smtClean="0">
                <a:solidFill>
                  <a:schemeClr val="tx2"/>
                </a:solidFill>
              </a:rPr>
              <a:t>والإنتشار</a:t>
            </a:r>
            <a:r>
              <a:rPr lang="ar-SA" sz="3600" dirty="0" smtClean="0">
                <a:solidFill>
                  <a:schemeClr val="tx2"/>
                </a:solidFill>
              </a:rPr>
              <a:t> وتم التوازن.</a:t>
            </a:r>
            <a:endParaRPr lang="en-US" sz="36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sz="2000" dirty="0" smtClean="0">
              <a:cs typeface="Akhbar MT" pitchFamily="2" charset="-78"/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14356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8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857250" y="-24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  <a:latin typeface="Simplified Arabic" pitchFamily="18" charset="-78"/>
                <a:cs typeface="Simplified Arabic" pitchFamily="18" charset="-78"/>
              </a:rPr>
              <a:t>تأثير الأنواع على دورات الجماعات</a:t>
            </a:r>
            <a:endParaRPr lang="ar-SA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-214338"/>
            <a:ext cx="8543925" cy="6715172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 smtClean="0">
              <a:solidFill>
                <a:srgbClr val="00B05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لو بقي المناخ الطبيعي سائد على مدار العام في منطقة ما فإن المجتمعات تميل للتغيير من البسيط للمعقد بشكل ملحوظ في التوسع </a:t>
            </a:r>
            <a:r>
              <a:rPr lang="ar-SA" sz="2400" dirty="0" err="1" smtClean="0">
                <a:solidFill>
                  <a:schemeClr val="tx2"/>
                </a:solidFill>
              </a:rPr>
              <a:t>والإنتشار</a:t>
            </a:r>
            <a:r>
              <a:rPr lang="ar-SA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هذا ما يعرف باسم التعاقب البيئي </a:t>
            </a:r>
            <a:r>
              <a:rPr lang="en-US" sz="2400" dirty="0" smtClean="0">
                <a:solidFill>
                  <a:srgbClr val="FF0000"/>
                </a:solidFill>
              </a:rPr>
              <a:t>Succession</a:t>
            </a:r>
            <a:r>
              <a:rPr lang="ar-SA" sz="2400" dirty="0" smtClean="0">
                <a:solidFill>
                  <a:srgbClr val="FF0000"/>
                </a:solidFill>
              </a:rPr>
              <a:t>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يترك التعاقب البيئي أثراً واضح في دورات الجماعات الحيوانية.</a:t>
            </a: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يوجد هنالك نوعين من التعاقب البيئي.</a:t>
            </a: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 التعاقب الأولي </a:t>
            </a:r>
            <a:r>
              <a:rPr lang="en-US" sz="2400" dirty="0" smtClean="0">
                <a:solidFill>
                  <a:srgbClr val="FF0000"/>
                </a:solidFill>
              </a:rPr>
              <a:t>Succession first 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نشاهده في المناطق العارية أو الخالية من الحياة مثل الصخور والمياه المفتوحة ويحدث التعاقب الأولى في البحيرات التي جفت أو في الجزر التي تكشف عنها الجليد.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ar-SA" sz="2400" dirty="0" smtClean="0">
                <a:solidFill>
                  <a:schemeClr val="tx2"/>
                </a:solidFill>
              </a:rPr>
              <a:t>لو أُحرقت أو أزيلت منطقة شجرية بالكامل ومن ثم تركت من دون تدخل فإن الحياة سوف تعود إليها بشكل بطئ وهذا ما يعرف باسم التعاقب الثانوي </a:t>
            </a:r>
            <a:r>
              <a:rPr lang="en-US" sz="2400" dirty="0" smtClean="0">
                <a:solidFill>
                  <a:srgbClr val="FF0000"/>
                </a:solidFill>
              </a:rPr>
              <a:t>Secondary succession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>
                <a:solidFill>
                  <a:schemeClr val="tx2"/>
                </a:solidFill>
              </a:rPr>
              <a:t>فقد أحدث العامل البيئي الخارجي اضطراب ومن ثم عاد </a:t>
            </a:r>
            <a:r>
              <a:rPr lang="ar-SA" sz="2400" dirty="0" err="1" smtClean="0">
                <a:solidFill>
                  <a:schemeClr val="tx2"/>
                </a:solidFill>
              </a:rPr>
              <a:t>الإتزان</a:t>
            </a:r>
            <a:r>
              <a:rPr lang="ar-SA" sz="2400" dirty="0" smtClean="0">
                <a:solidFill>
                  <a:schemeClr val="tx2"/>
                </a:solidFill>
              </a:rPr>
              <a:t> مرة </a:t>
            </a:r>
            <a:r>
              <a:rPr lang="ar-SA" sz="2400" dirty="0" err="1" smtClean="0">
                <a:solidFill>
                  <a:schemeClr val="tx2"/>
                </a:solidFill>
              </a:rPr>
              <a:t>اخرى</a:t>
            </a:r>
            <a:r>
              <a:rPr lang="ar-SA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85794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7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5126" name="مربع نص 9"/>
          <p:cNvSpPr txBox="1">
            <a:spLocks noChangeArrowheads="1"/>
          </p:cNvSpPr>
          <p:nvPr/>
        </p:nvSpPr>
        <p:spPr bwMode="auto">
          <a:xfrm>
            <a:off x="142844" y="71414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/>
                </a:solidFill>
              </a:rPr>
              <a:t>اضطراب التعاقب البيئي وتأثيره على دورات الجماعات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925</Words>
  <Application>Microsoft Office PowerPoint</Application>
  <PresentationFormat>عرض على الشاشة (3:4)‏</PresentationFormat>
  <Paragraphs>130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Akhbar MT</vt:lpstr>
      <vt:lpstr>Arial</vt:lpstr>
      <vt:lpstr>Calibri</vt:lpstr>
      <vt:lpstr>Farsi Simple Bold</vt:lpstr>
      <vt:lpstr>Simplified Arabic</vt:lpstr>
      <vt:lpstr>Times New Roman</vt:lpstr>
      <vt:lpstr>Wingdings</vt:lpstr>
      <vt:lpstr>سمة Office</vt:lpstr>
      <vt:lpstr>  دورات الجماعات Groups sessions                                                   العرض الخامس  لمقرر ( 573 حين ) علم البيئة المتقدم    إعداد الطالب : عبدالرحمن محمد علي الغامدي  الرقم الجامعي : 435107078 إشراف : أ.د منصور إبراهيم المنصور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العرض الخامس  لمقرر ( 573 حين ) علم البيئة المتقدم دورات الجماعات     إعداد الطالب : عبدالرحمن محمد علي الغامدي  الرقم الجامعي : 435107078 إشراف : أ.د منصور إبراهيم المنصور</dc:title>
  <dc:creator>المستخدم</dc:creator>
  <cp:lastModifiedBy>Prof. Almansour Mansour</cp:lastModifiedBy>
  <cp:revision>27</cp:revision>
  <dcterms:modified xsi:type="dcterms:W3CDTF">2018-02-05T06:30:22Z</dcterms:modified>
</cp:coreProperties>
</file>