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578D-565B-409C-9CFC-099B5BF7FA28}" type="datetimeFigureOut">
              <a:rPr lang="ar-SA" smtClean="0"/>
              <a:t>3/3/1437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2B51-A9E6-47DA-B7E3-F1AF64B40587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578D-565B-409C-9CFC-099B5BF7FA28}" type="datetimeFigureOut">
              <a:rPr lang="ar-SA" smtClean="0"/>
              <a:t>3/3/1437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2B51-A9E6-47DA-B7E3-F1AF64B4058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578D-565B-409C-9CFC-099B5BF7FA28}" type="datetimeFigureOut">
              <a:rPr lang="ar-SA" smtClean="0"/>
              <a:t>3/3/1437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2B51-A9E6-47DA-B7E3-F1AF64B4058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578D-565B-409C-9CFC-099B5BF7FA28}" type="datetimeFigureOut">
              <a:rPr lang="ar-SA" smtClean="0"/>
              <a:t>3/3/1437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2B51-A9E6-47DA-B7E3-F1AF64B4058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578D-565B-409C-9CFC-099B5BF7FA28}" type="datetimeFigureOut">
              <a:rPr lang="ar-SA" smtClean="0"/>
              <a:t>3/3/1437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EFD2B51-A9E6-47DA-B7E3-F1AF64B40587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578D-565B-409C-9CFC-099B5BF7FA28}" type="datetimeFigureOut">
              <a:rPr lang="ar-SA" smtClean="0"/>
              <a:t>3/3/1437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2B51-A9E6-47DA-B7E3-F1AF64B4058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578D-565B-409C-9CFC-099B5BF7FA28}" type="datetimeFigureOut">
              <a:rPr lang="ar-SA" smtClean="0"/>
              <a:t>3/3/1437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2B51-A9E6-47DA-B7E3-F1AF64B4058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578D-565B-409C-9CFC-099B5BF7FA28}" type="datetimeFigureOut">
              <a:rPr lang="ar-SA" smtClean="0"/>
              <a:t>3/3/1437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2B51-A9E6-47DA-B7E3-F1AF64B4058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578D-565B-409C-9CFC-099B5BF7FA28}" type="datetimeFigureOut">
              <a:rPr lang="ar-SA" smtClean="0"/>
              <a:t>3/3/1437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2B51-A9E6-47DA-B7E3-F1AF64B4058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578D-565B-409C-9CFC-099B5BF7FA28}" type="datetimeFigureOut">
              <a:rPr lang="ar-SA" smtClean="0"/>
              <a:t>3/3/1437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2B51-A9E6-47DA-B7E3-F1AF64B4058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الأيقونة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578D-565B-409C-9CFC-099B5BF7FA28}" type="datetimeFigureOut">
              <a:rPr lang="ar-SA" smtClean="0"/>
              <a:t>3/3/1437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2B51-A9E6-47DA-B7E3-F1AF64B4058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A2578D-565B-409C-9CFC-099B5BF7FA28}" type="datetimeFigureOut">
              <a:rPr lang="ar-SA" smtClean="0"/>
              <a:t>3/3/1437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FD2B51-A9E6-47DA-B7E3-F1AF64B40587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588;&#1603;&#1604;%202.jpg" TargetMode="External"/><Relationship Id="rId2" Type="http://schemas.openxmlformats.org/officeDocument/2006/relationships/hyperlink" Target="&#1588;&#1603;&#1604;%2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588;&#1603;&#1604;%205.jpg" TargetMode="External"/><Relationship Id="rId5" Type="http://schemas.openxmlformats.org/officeDocument/2006/relationships/hyperlink" Target="&#1588;&#1603;&#1604;%204.jpg" TargetMode="External"/><Relationship Id="rId4" Type="http://schemas.openxmlformats.org/officeDocument/2006/relationships/hyperlink" Target="&#1588;&#1603;&#1604;%203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608;&#1585;&#1602;&#1577;%20&#1581;&#1587;&#1575;&#1576;.x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588;&#1603;&#1604;%207.jpg" TargetMode="External"/><Relationship Id="rId2" Type="http://schemas.openxmlformats.org/officeDocument/2006/relationships/hyperlink" Target="&#1588;&#1603;&#1604;%206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_&#1575;&#1604;&#1578;&#1588;&#1603;&#1610;&#1604;&#1575;..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2"/>
          <p:cNvSpPr txBox="1">
            <a:spLocks noChangeArrowheads="1"/>
          </p:cNvSpPr>
          <p:nvPr/>
        </p:nvSpPr>
        <p:spPr bwMode="auto">
          <a:xfrm flipH="1">
            <a:off x="3131840" y="404664"/>
            <a:ext cx="266192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2800" dirty="0">
                <a:effectLst/>
                <a:latin typeface="Arabic Typesetting"/>
                <a:ea typeface="Calibri"/>
                <a:cs typeface="DecoType Naskh Swashes"/>
              </a:rPr>
              <a:t>بسم الله الرحمن الرحيم</a:t>
            </a:r>
            <a:endParaRPr lang="en-US" sz="1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مربع نص 3"/>
          <p:cNvSpPr txBox="1"/>
          <p:nvPr/>
        </p:nvSpPr>
        <p:spPr>
          <a:xfrm>
            <a:off x="5793760" y="1061073"/>
            <a:ext cx="2895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2000" b="1" kern="1200" dirty="0">
                <a:effectLst/>
                <a:latin typeface="Traditional Arabic" pitchFamily="18" charset="-78"/>
                <a:ea typeface="Times New Roman"/>
                <a:cs typeface="Traditional Arabic" pitchFamily="18" charset="-78"/>
              </a:rPr>
              <a:t>وزارة التعليم</a:t>
            </a:r>
            <a:endParaRPr lang="en-US" sz="2000" dirty="0">
              <a:effectLst/>
              <a:latin typeface="Traditional Arabic" pitchFamily="18" charset="-78"/>
              <a:ea typeface="Times New Roman"/>
              <a:cs typeface="Traditional Arabic" pitchFamily="18" charset="-78"/>
            </a:endParaRPr>
          </a:p>
          <a:p>
            <a:pPr algn="ctr" rtl="1">
              <a:spcAft>
                <a:spcPts val="0"/>
              </a:spcAft>
            </a:pPr>
            <a:r>
              <a:rPr lang="ar-SA" sz="2000" b="1" kern="1200" dirty="0">
                <a:effectLst/>
                <a:latin typeface="Traditional Arabic" pitchFamily="18" charset="-78"/>
                <a:ea typeface="Times New Roman"/>
                <a:cs typeface="Traditional Arabic" pitchFamily="18" charset="-78"/>
              </a:rPr>
              <a:t>جامعة الملك سعود</a:t>
            </a:r>
            <a:endParaRPr lang="en-US" sz="2000" dirty="0">
              <a:effectLst/>
              <a:latin typeface="Traditional Arabic" pitchFamily="18" charset="-78"/>
              <a:ea typeface="Times New Roman"/>
              <a:cs typeface="Traditional Arabic" pitchFamily="18" charset="-78"/>
            </a:endParaRPr>
          </a:p>
          <a:p>
            <a:pPr algn="ctr" rtl="1">
              <a:spcAft>
                <a:spcPts val="0"/>
              </a:spcAft>
            </a:pPr>
            <a:r>
              <a:rPr lang="ar-SA" sz="2000" b="1" dirty="0">
                <a:effectLst/>
                <a:latin typeface="Traditional Arabic" pitchFamily="18" charset="-78"/>
                <a:ea typeface="Times New Roman"/>
                <a:cs typeface="Traditional Arabic" pitchFamily="18" charset="-78"/>
              </a:rPr>
              <a:t>كلية التربية</a:t>
            </a:r>
            <a:endParaRPr lang="en-US" sz="2000" dirty="0">
              <a:effectLst/>
              <a:latin typeface="Traditional Arabic" pitchFamily="18" charset="-78"/>
              <a:ea typeface="Times New Roman"/>
              <a:cs typeface="Traditional Arabic" pitchFamily="18" charset="-78"/>
            </a:endParaRPr>
          </a:p>
          <a:p>
            <a:pPr algn="ctr" rtl="1">
              <a:spcAft>
                <a:spcPts val="0"/>
              </a:spcAft>
            </a:pPr>
            <a:r>
              <a:rPr lang="ar-SA" sz="1200" dirty="0">
                <a:effectLst/>
                <a:latin typeface="Times New Roman"/>
                <a:ea typeface="Times New Roman"/>
              </a:rPr>
              <a:t> 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6" name="صورة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061073"/>
            <a:ext cx="1219200" cy="1219200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1475656" y="2301208"/>
            <a:ext cx="61206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dirty="0">
                <a:latin typeface="Traditional Arabic" pitchFamily="18" charset="-78"/>
                <a:cs typeface="Traditional Arabic" pitchFamily="18" charset="-78"/>
              </a:rPr>
              <a:t>متطلب مادة / التنمية المهنية </a:t>
            </a:r>
            <a:endParaRPr lang="en-US" sz="4400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SA" sz="4400" dirty="0">
                <a:latin typeface="Traditional Arabic" pitchFamily="18" charset="-78"/>
                <a:cs typeface="Traditional Arabic" pitchFamily="18" charset="-78"/>
              </a:rPr>
              <a:t>( دورة التطوير المهني للمشرفين التربويين )</a:t>
            </a:r>
            <a:endParaRPr lang="en-US" sz="4400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SA" sz="4400" dirty="0">
                <a:latin typeface="Traditional Arabic" pitchFamily="18" charset="-78"/>
                <a:cs typeface="Traditional Arabic" pitchFamily="18" charset="-78"/>
              </a:rPr>
              <a:t>الدكتور / فايز بن عبدالعزيز الفايز</a:t>
            </a:r>
            <a:endParaRPr lang="en-US" sz="4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82380" y="5013176"/>
            <a:ext cx="7560839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SA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مقدمه </a:t>
            </a:r>
            <a:r>
              <a:rPr lang="ar-SA" sz="2800" dirty="0">
                <a:latin typeface="Traditional Arabic" pitchFamily="18" charset="-78"/>
                <a:cs typeface="Traditional Arabic" pitchFamily="18" charset="-78"/>
              </a:rPr>
              <a:t>/ بسام حمد </a:t>
            </a:r>
            <a:r>
              <a:rPr lang="ar-SA" sz="2800" dirty="0" err="1">
                <a:latin typeface="Traditional Arabic" pitchFamily="18" charset="-78"/>
                <a:cs typeface="Traditional Arabic" pitchFamily="18" charset="-78"/>
              </a:rPr>
              <a:t>الدميجان</a:t>
            </a:r>
            <a:endParaRPr lang="en-US" sz="2800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SA" sz="1100" dirty="0">
                <a:latin typeface="Traditional Arabic" pitchFamily="18" charset="-78"/>
                <a:cs typeface="Traditional Arabic" pitchFamily="18" charset="-78"/>
              </a:rPr>
              <a:t> </a:t>
            </a:r>
            <a:endParaRPr lang="en-US" sz="1100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SA" sz="2800" dirty="0">
                <a:latin typeface="Traditional Arabic" pitchFamily="18" charset="-78"/>
                <a:cs typeface="Traditional Arabic" pitchFamily="18" charset="-78"/>
              </a:rPr>
              <a:t>دورة الاشراف التربوي الفصل الثاني العام الدراسي 1435/1436 هـ</a:t>
            </a:r>
            <a:endParaRPr lang="en-US" sz="28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112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ar-SA" sz="4400" dirty="0" smtClean="0"/>
          </a:p>
          <a:p>
            <a:pPr marL="0" indent="0" algn="ctr">
              <a:buNone/>
            </a:pPr>
            <a:endParaRPr lang="ar-SA" sz="2000" dirty="0"/>
          </a:p>
          <a:p>
            <a:pPr marL="0" indent="0" algn="ctr">
              <a:buNone/>
            </a:pPr>
            <a:r>
              <a:rPr lang="ar-SA" sz="7200" dirty="0" smtClean="0">
                <a:latin typeface="Traditional Arabic" pitchFamily="18" charset="-78"/>
                <a:cs typeface="Traditional Arabic" pitchFamily="18" charset="-78"/>
              </a:rPr>
              <a:t>عرض تجربة شخصية بعنوان </a:t>
            </a:r>
          </a:p>
          <a:p>
            <a:pPr algn="ctr"/>
            <a:endParaRPr lang="ar-SA" sz="480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>
              <a:buNone/>
            </a:pPr>
            <a:r>
              <a:rPr lang="ar-SA" sz="8800" dirty="0" smtClean="0">
                <a:latin typeface="Traditional Arabic" pitchFamily="18" charset="-78"/>
                <a:cs typeface="Traditional Arabic" pitchFamily="18" charset="-78"/>
              </a:rPr>
              <a:t>ورقة الاحتياج</a:t>
            </a:r>
            <a:endParaRPr lang="ar-SA" sz="88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585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8000" dirty="0" smtClean="0">
                <a:latin typeface="Traditional Arabic" pitchFamily="18" charset="-78"/>
                <a:cs typeface="Traditional Arabic" pitchFamily="18" charset="-78"/>
              </a:rPr>
              <a:t>ماهي ورقة الاحتياج ؟</a:t>
            </a:r>
            <a:endParaRPr lang="ar-SA" sz="8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ورقة الاحتياج هي : أداة تم تصميمها عن طريق برنامج </a:t>
            </a:r>
            <a:r>
              <a:rPr lang="ar-SA" sz="4000" dirty="0" err="1" smtClean="0">
                <a:latin typeface="Traditional Arabic" pitchFamily="18" charset="-78"/>
                <a:cs typeface="Traditional Arabic" pitchFamily="18" charset="-78"/>
              </a:rPr>
              <a:t>الآكسس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تهدف إلى حساب احتياج المدارس من المعلمين وعمل احصائية شاملة بأعداد الفصول والطلاب وشاغلي الوظائف التعليمية بناء على التخصص في المرحلة المتوسطة والثانوية ومادة التدريس في المرحلة الابتدائية</a:t>
            </a:r>
            <a:r>
              <a:rPr lang="ar-SA" dirty="0" smtClean="0"/>
              <a:t>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4896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8000" dirty="0" smtClean="0">
                <a:latin typeface="Traditional Arabic" pitchFamily="18" charset="-78"/>
                <a:cs typeface="Traditional Arabic" pitchFamily="18" charset="-78"/>
              </a:rPr>
              <a:t>لماذا ورقة الاحتياج ؟</a:t>
            </a:r>
            <a:endParaRPr lang="ar-SA" sz="8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ar-SA" sz="5800" dirty="0" smtClean="0">
                <a:latin typeface="Traditional Arabic" pitchFamily="18" charset="-78"/>
                <a:cs typeface="Traditional Arabic" pitchFamily="18" charset="-78"/>
              </a:rPr>
              <a:t>من الأسباب التي دعت إلى وجود هذه الورقة :</a:t>
            </a:r>
          </a:p>
          <a:p>
            <a:r>
              <a:rPr lang="ar-SA" sz="5800" dirty="0" smtClean="0">
                <a:latin typeface="Traditional Arabic" pitchFamily="18" charset="-78"/>
                <a:cs typeface="Traditional Arabic" pitchFamily="18" charset="-78"/>
              </a:rPr>
              <a:t>عدم وجود قاعدة بيانات خاصة يمكن من خلالها التعرف على احصائيات المدارس .</a:t>
            </a:r>
          </a:p>
          <a:p>
            <a:r>
              <a:rPr lang="ar-SA" sz="5800" dirty="0" smtClean="0">
                <a:latin typeface="Traditional Arabic" pitchFamily="18" charset="-78"/>
                <a:cs typeface="Traditional Arabic" pitchFamily="18" charset="-78"/>
              </a:rPr>
              <a:t>حساب الاحتياج بدقة والبعد عن الأخطاء .</a:t>
            </a:r>
          </a:p>
          <a:p>
            <a:r>
              <a:rPr lang="ar-SA" sz="5800" dirty="0" smtClean="0">
                <a:latin typeface="Traditional Arabic" pitchFamily="18" charset="-78"/>
                <a:cs typeface="Traditional Arabic" pitchFamily="18" charset="-78"/>
              </a:rPr>
              <a:t>سرعة حساب الاحتياج .</a:t>
            </a:r>
          </a:p>
          <a:p>
            <a:r>
              <a:rPr lang="ar-SA" sz="5800" dirty="0" smtClean="0">
                <a:latin typeface="Traditional Arabic" pitchFamily="18" charset="-78"/>
                <a:cs typeface="Traditional Arabic" pitchFamily="18" charset="-78"/>
              </a:rPr>
              <a:t>إمكانية دمج مجموعة من البيانات مع بعضها البعض .</a:t>
            </a:r>
          </a:p>
          <a:p>
            <a:r>
              <a:rPr lang="ar-SA" sz="5800" dirty="0" smtClean="0">
                <a:latin typeface="Traditional Arabic" pitchFamily="18" charset="-78"/>
                <a:cs typeface="Traditional Arabic" pitchFamily="18" charset="-78"/>
              </a:rPr>
              <a:t>توفير الجهد والوقت .</a:t>
            </a:r>
          </a:p>
          <a:p>
            <a:r>
              <a:rPr lang="ar-SA" sz="5800" dirty="0" smtClean="0">
                <a:latin typeface="Traditional Arabic" pitchFamily="18" charset="-78"/>
                <a:cs typeface="Traditional Arabic" pitchFamily="18" charset="-78"/>
              </a:rPr>
              <a:t>سهولة الحصول على المعلومة .</a:t>
            </a:r>
          </a:p>
          <a:p>
            <a:r>
              <a:rPr lang="ar-SA" sz="5800" dirty="0" smtClean="0">
                <a:latin typeface="Traditional Arabic" pitchFamily="18" charset="-78"/>
                <a:cs typeface="Traditional Arabic" pitchFamily="18" charset="-78"/>
              </a:rPr>
              <a:t>التخلص من كثرة الملفات والأوراق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433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مراحل إنشاء الورقة </a:t>
            </a:r>
            <a:endParaRPr lang="ar-SA" sz="6600" dirty="0">
              <a:solidFill>
                <a:schemeClr val="accent1">
                  <a:lumMod val="60000"/>
                  <a:lumOff val="4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900" dirty="0" smtClean="0">
                <a:latin typeface="Traditional Arabic" pitchFamily="18" charset="-78"/>
                <a:cs typeface="Traditional Arabic" pitchFamily="18" charset="-78"/>
              </a:rPr>
              <a:t>تصميم ورقة لحساب الاحتياج لكل مرحلة بما يتناسب مع المواد التعليمية فيها . ( </a:t>
            </a:r>
            <a:r>
              <a:rPr lang="ar-SA" sz="3900" dirty="0" smtClean="0">
                <a:latin typeface="Traditional Arabic" pitchFamily="18" charset="-78"/>
                <a:cs typeface="Traditional Arabic" pitchFamily="18" charset="-78"/>
                <a:hlinkClick r:id="rId2" action="ppaction://hlinkfile"/>
              </a:rPr>
              <a:t>شكل 1</a:t>
            </a:r>
            <a:r>
              <a:rPr lang="ar-SA" sz="3900" dirty="0" smtClean="0"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r>
              <a:rPr lang="ar-SA" sz="3900" dirty="0" smtClean="0">
                <a:latin typeface="Traditional Arabic" pitchFamily="18" charset="-78"/>
                <a:cs typeface="Traditional Arabic" pitchFamily="18" charset="-78"/>
              </a:rPr>
              <a:t>إدخال الخطط الدراسية لكل مادة . ( </a:t>
            </a:r>
            <a:r>
              <a:rPr lang="ar-SA" sz="3900" dirty="0" smtClean="0">
                <a:latin typeface="Traditional Arabic" pitchFamily="18" charset="-78"/>
                <a:cs typeface="Traditional Arabic" pitchFamily="18" charset="-78"/>
                <a:hlinkClick r:id="rId3" action="ppaction://hlinkfile"/>
              </a:rPr>
              <a:t>شكل 2</a:t>
            </a:r>
            <a:r>
              <a:rPr lang="ar-SA" sz="3900" dirty="0" smtClean="0">
                <a:latin typeface="Traditional Arabic" pitchFamily="18" charset="-78"/>
                <a:cs typeface="Traditional Arabic" pitchFamily="18" charset="-78"/>
              </a:rPr>
              <a:t> )</a:t>
            </a:r>
          </a:p>
          <a:p>
            <a:r>
              <a:rPr lang="ar-SA" sz="3900" dirty="0" smtClean="0">
                <a:latin typeface="Traditional Arabic" pitchFamily="18" charset="-78"/>
                <a:cs typeface="Traditional Arabic" pitchFamily="18" charset="-78"/>
              </a:rPr>
              <a:t>ادخال احتياج اللازم للحصص . ( </a:t>
            </a:r>
            <a:r>
              <a:rPr lang="ar-SA" sz="3900" dirty="0" smtClean="0">
                <a:latin typeface="Traditional Arabic" pitchFamily="18" charset="-78"/>
                <a:cs typeface="Traditional Arabic" pitchFamily="18" charset="-78"/>
                <a:hlinkClick r:id="rId4" action="ppaction://hlinkfile"/>
              </a:rPr>
              <a:t>شكل 3</a:t>
            </a:r>
            <a:r>
              <a:rPr lang="ar-SA" sz="3900" dirty="0" smtClean="0">
                <a:latin typeface="Traditional Arabic" pitchFamily="18" charset="-78"/>
                <a:cs typeface="Traditional Arabic" pitchFamily="18" charset="-78"/>
              </a:rPr>
              <a:t> )</a:t>
            </a:r>
          </a:p>
          <a:p>
            <a:r>
              <a:rPr lang="ar-SA" sz="3900" dirty="0" smtClean="0">
                <a:latin typeface="Traditional Arabic" pitchFamily="18" charset="-78"/>
                <a:cs typeface="Traditional Arabic" pitchFamily="18" charset="-78"/>
              </a:rPr>
              <a:t>ادخال حساب الاحتياج للحصص والمعلمين . ( </a:t>
            </a:r>
            <a:r>
              <a:rPr lang="ar-SA" sz="3900" dirty="0" smtClean="0">
                <a:latin typeface="Traditional Arabic" pitchFamily="18" charset="-78"/>
                <a:cs typeface="Traditional Arabic" pitchFamily="18" charset="-78"/>
                <a:hlinkClick r:id="rId5" action="ppaction://hlinkfile"/>
              </a:rPr>
              <a:t>شكل 4</a:t>
            </a:r>
            <a:r>
              <a:rPr lang="ar-SA" sz="3900" dirty="0" smtClean="0">
                <a:latin typeface="Traditional Arabic" pitchFamily="18" charset="-78"/>
                <a:cs typeface="Traditional Arabic" pitchFamily="18" charset="-78"/>
              </a:rPr>
              <a:t> )</a:t>
            </a:r>
          </a:p>
          <a:p>
            <a:r>
              <a:rPr lang="ar-SA" sz="3900" dirty="0" smtClean="0">
                <a:latin typeface="Traditional Arabic" pitchFamily="18" charset="-78"/>
                <a:cs typeface="Traditional Arabic" pitchFamily="18" charset="-78"/>
              </a:rPr>
              <a:t>ادخال المدارس . ( </a:t>
            </a:r>
            <a:r>
              <a:rPr lang="ar-SA" sz="3900" dirty="0" smtClean="0">
                <a:latin typeface="Traditional Arabic" pitchFamily="18" charset="-78"/>
                <a:cs typeface="Traditional Arabic" pitchFamily="18" charset="-78"/>
                <a:hlinkClick r:id="rId6" action="ppaction://hlinkfile"/>
              </a:rPr>
              <a:t>شكل 5</a:t>
            </a:r>
            <a:r>
              <a:rPr lang="ar-SA" sz="3900" dirty="0" smtClean="0">
                <a:latin typeface="Traditional Arabic" pitchFamily="18" charset="-78"/>
                <a:cs typeface="Traditional Arabic" pitchFamily="18" charset="-78"/>
              </a:rPr>
              <a:t> )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1179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ar-SA" sz="9600" dirty="0" smtClean="0">
                <a:latin typeface="Traditional Arabic" pitchFamily="18" charset="-78"/>
                <a:cs typeface="Traditional Arabic" pitchFamily="18" charset="-78"/>
              </a:rPr>
              <a:t>المتطلبات</a:t>
            </a:r>
            <a:endParaRPr lang="ar-SA" sz="9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3456384"/>
          </a:xfrm>
        </p:spPr>
        <p:txBody>
          <a:bodyPr>
            <a:normAutofit/>
          </a:bodyPr>
          <a:lstStyle/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أعداد الفصول .</a:t>
            </a:r>
          </a:p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أعداد المعلمين في كل تخصص لكل مدرسة .</a:t>
            </a:r>
          </a:p>
          <a:p>
            <a:endParaRPr lang="ar-SA" sz="400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>
              <a:buNone/>
            </a:pPr>
            <a:r>
              <a:rPr lang="ar-SA" sz="4000" dirty="0" smtClean="0">
                <a:latin typeface="Traditional Arabic" pitchFamily="18" charset="-78"/>
                <a:cs typeface="Traditional Arabic" pitchFamily="18" charset="-78"/>
                <a:hlinkClick r:id="rId2" action="ppaction://hlinkfile"/>
              </a:rPr>
              <a:t>ورقة حساب الاحتياج </a:t>
            </a:r>
            <a:endParaRPr lang="ar-SA" sz="4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083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8000" dirty="0" smtClean="0">
                <a:latin typeface="Traditional Arabic" pitchFamily="18" charset="-78"/>
                <a:cs typeface="Traditional Arabic" pitchFamily="18" charset="-78"/>
              </a:rPr>
              <a:t>التشكيلات المدرسية</a:t>
            </a:r>
            <a:endParaRPr lang="ar-SA" sz="8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hlinkClick r:id="rId2" action="ppaction://hlinkfile"/>
              </a:rPr>
              <a:t>شكل 6</a:t>
            </a:r>
            <a:endParaRPr lang="ar-SA" dirty="0" smtClean="0"/>
          </a:p>
          <a:p>
            <a:endParaRPr lang="ar-SA" dirty="0"/>
          </a:p>
          <a:p>
            <a:r>
              <a:rPr lang="ar-SA" dirty="0" smtClean="0">
                <a:hlinkClick r:id="rId3" action="ppaction://hlinkfile"/>
              </a:rPr>
              <a:t>شكل 7</a:t>
            </a:r>
            <a:endParaRPr lang="ar-SA" dirty="0" smtClean="0"/>
          </a:p>
          <a:p>
            <a:pPr algn="ctr"/>
            <a:r>
              <a:rPr lang="ar-SA" sz="4400" smtClean="0">
                <a:latin typeface="Traditional Arabic" pitchFamily="18" charset="-78"/>
                <a:cs typeface="Traditional Arabic" pitchFamily="18" charset="-78"/>
                <a:hlinkClick r:id="rId4" action="ppaction://hlinkfile"/>
              </a:rPr>
              <a:t>ورقة 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  <a:hlinkClick r:id="rId4" action="ppaction://hlinkfile"/>
              </a:rPr>
              <a:t>التشكيلات المدرسية</a:t>
            </a:r>
            <a:endParaRPr lang="ar-SA" sz="44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dirty="0"/>
          </a:p>
          <a:p>
            <a:pPr marL="0" indent="0" algn="ctr">
              <a:buNone/>
            </a:pP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وصلى الله على نبينا محمد وعلى </a:t>
            </a:r>
            <a:r>
              <a:rPr lang="ar-SA" sz="4800" dirty="0" err="1" smtClean="0">
                <a:latin typeface="Traditional Arabic" pitchFamily="18" charset="-78"/>
                <a:cs typeface="Traditional Arabic" pitchFamily="18" charset="-78"/>
              </a:rPr>
              <a:t>آله</a:t>
            </a: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 وصحبه أجمعين</a:t>
            </a:r>
            <a:endParaRPr lang="ar-SA" sz="48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486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234</Words>
  <Application>Microsoft Office PowerPoint</Application>
  <PresentationFormat>عرض على الشاشة (3:4)‏</PresentationFormat>
  <Paragraphs>46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ذروة</vt:lpstr>
      <vt:lpstr>عرض تقديمي في PowerPoint</vt:lpstr>
      <vt:lpstr>عرض تقديمي في PowerPoint</vt:lpstr>
      <vt:lpstr>ماهي ورقة الاحتياج ؟</vt:lpstr>
      <vt:lpstr>لماذا ورقة الاحتياج ؟</vt:lpstr>
      <vt:lpstr>مراحل إنشاء الورقة </vt:lpstr>
      <vt:lpstr>المتطلبات</vt:lpstr>
      <vt:lpstr>التشكيلات المدرسية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RRR</dc:creator>
  <cp:lastModifiedBy>المستخدم</cp:lastModifiedBy>
  <cp:revision>15</cp:revision>
  <dcterms:created xsi:type="dcterms:W3CDTF">2015-04-28T13:52:24Z</dcterms:created>
  <dcterms:modified xsi:type="dcterms:W3CDTF">2015-12-14T07:45:21Z</dcterms:modified>
</cp:coreProperties>
</file>