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8"/>
  </p:notesMasterIdLst>
  <p:sldIdLst>
    <p:sldId id="256" r:id="rId2"/>
    <p:sldId id="270" r:id="rId3"/>
    <p:sldId id="271" r:id="rId4"/>
    <p:sldId id="272" r:id="rId5"/>
    <p:sldId id="273" r:id="rId6"/>
    <p:sldId id="274" r:id="rId7"/>
    <p:sldId id="275" r:id="rId8"/>
    <p:sldId id="276" r:id="rId9"/>
    <p:sldId id="277" r:id="rId10"/>
    <p:sldId id="278" r:id="rId11"/>
    <p:sldId id="279" r:id="rId12"/>
    <p:sldId id="280" r:id="rId13"/>
    <p:sldId id="261" r:id="rId14"/>
    <p:sldId id="262" r:id="rId15"/>
    <p:sldId id="257" r:id="rId16"/>
    <p:sldId id="263" r:id="rId17"/>
    <p:sldId id="265" r:id="rId18"/>
    <p:sldId id="258" r:id="rId19"/>
    <p:sldId id="267" r:id="rId20"/>
    <p:sldId id="266" r:id="rId21"/>
    <p:sldId id="259" r:id="rId22"/>
    <p:sldId id="260" r:id="rId23"/>
    <p:sldId id="281" r:id="rId24"/>
    <p:sldId id="282" r:id="rId25"/>
    <p:sldId id="283" r:id="rId26"/>
    <p:sldId id="268" r:id="rId27"/>
  </p:sldIdLst>
  <p:sldSz cx="9144000" cy="6858000" type="screen4x3"/>
  <p:notesSz cx="7315200" cy="9601200"/>
  <p:defaultTextStyle>
    <a:defPPr>
      <a:defRPr lang="en-AU"/>
    </a:defPPr>
    <a:lvl1pPr algn="l" rtl="0" eaLnBrk="0" fontAlgn="base" hangingPunct="0">
      <a:spcBef>
        <a:spcPct val="0"/>
      </a:spcBef>
      <a:spcAft>
        <a:spcPct val="0"/>
      </a:spcAft>
      <a:defRPr kern="1200">
        <a:solidFill>
          <a:schemeClr val="tx1"/>
        </a:solidFill>
        <a:latin typeface="Arial" pitchFamily="34" charset="0"/>
        <a:ea typeface="+mn-ea"/>
        <a:cs typeface="+mn-cs"/>
      </a:defRPr>
    </a:lvl1pPr>
    <a:lvl2pPr marL="457200" algn="l" rtl="0" eaLnBrk="0" fontAlgn="base" hangingPunct="0">
      <a:spcBef>
        <a:spcPct val="0"/>
      </a:spcBef>
      <a:spcAft>
        <a:spcPct val="0"/>
      </a:spcAft>
      <a:defRPr kern="1200">
        <a:solidFill>
          <a:schemeClr val="tx1"/>
        </a:solidFill>
        <a:latin typeface="Arial" pitchFamily="34" charset="0"/>
        <a:ea typeface="+mn-ea"/>
        <a:cs typeface="+mn-cs"/>
      </a:defRPr>
    </a:lvl2pPr>
    <a:lvl3pPr marL="914400" algn="l" rtl="0" eaLnBrk="0" fontAlgn="base" hangingPunct="0">
      <a:spcBef>
        <a:spcPct val="0"/>
      </a:spcBef>
      <a:spcAft>
        <a:spcPct val="0"/>
      </a:spcAft>
      <a:defRPr kern="1200">
        <a:solidFill>
          <a:schemeClr val="tx1"/>
        </a:solidFill>
        <a:latin typeface="Arial"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itchFamily="34" charset="0"/>
        <a:ea typeface="+mn-ea"/>
        <a:cs typeface="+mn-cs"/>
      </a:defRPr>
    </a:lvl5pPr>
    <a:lvl6pPr marL="2286000" algn="r" defTabSz="914400" rtl="1" eaLnBrk="1" latinLnBrk="0" hangingPunct="1">
      <a:defRPr kern="1200">
        <a:solidFill>
          <a:schemeClr val="tx1"/>
        </a:solidFill>
        <a:latin typeface="Arial" pitchFamily="34" charset="0"/>
        <a:ea typeface="+mn-ea"/>
        <a:cs typeface="+mn-cs"/>
      </a:defRPr>
    </a:lvl6pPr>
    <a:lvl7pPr marL="2743200" algn="r" defTabSz="914400" rtl="1" eaLnBrk="1" latinLnBrk="0" hangingPunct="1">
      <a:defRPr kern="1200">
        <a:solidFill>
          <a:schemeClr val="tx1"/>
        </a:solidFill>
        <a:latin typeface="Arial" pitchFamily="34" charset="0"/>
        <a:ea typeface="+mn-ea"/>
        <a:cs typeface="+mn-cs"/>
      </a:defRPr>
    </a:lvl7pPr>
    <a:lvl8pPr marL="3200400" algn="r" defTabSz="914400" rtl="1" eaLnBrk="1" latinLnBrk="0" hangingPunct="1">
      <a:defRPr kern="1200">
        <a:solidFill>
          <a:schemeClr val="tx1"/>
        </a:solidFill>
        <a:latin typeface="Arial" pitchFamily="34" charset="0"/>
        <a:ea typeface="+mn-ea"/>
        <a:cs typeface="+mn-cs"/>
      </a:defRPr>
    </a:lvl8pPr>
    <a:lvl9pPr marL="3657600" algn="r" defTabSz="914400" rtl="1" eaLnBrk="1" latinLnBrk="0" hangingPunct="1">
      <a:defRPr kern="1200">
        <a:solidFill>
          <a:schemeClr val="tx1"/>
        </a:solidFill>
        <a:latin typeface="Arial"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CC"/>
    <a:srgbClr val="FCE2A2"/>
    <a:srgbClr val="12FA06"/>
    <a:srgbClr val="CC9900"/>
    <a:srgbClr val="FFCC66"/>
    <a:srgbClr val="FFFF99"/>
    <a:srgbClr val="00FFFF"/>
    <a:srgbClr val="FF66CC"/>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4" d="100"/>
          <a:sy n="84" d="100"/>
        </p:scale>
        <p:origin x="-1152" y="-8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238" cy="481013"/>
          </a:xfrm>
          <a:prstGeom prst="rect">
            <a:avLst/>
          </a:prstGeom>
        </p:spPr>
        <p:txBody>
          <a:bodyPr vert="horz" lIns="91440" tIns="45720" rIns="91440" bIns="45720" rtlCol="0"/>
          <a:lstStyle>
            <a:lvl1pPr algn="l" eaLnBrk="1" hangingPunct="1">
              <a:defRPr sz="1200" smtClean="0"/>
            </a:lvl1pPr>
          </a:lstStyle>
          <a:p>
            <a:pPr>
              <a:defRPr/>
            </a:pPr>
            <a:endParaRPr lang="en-GB"/>
          </a:p>
        </p:txBody>
      </p:sp>
      <p:sp>
        <p:nvSpPr>
          <p:cNvPr id="3" name="Date Placeholder 2"/>
          <p:cNvSpPr>
            <a:spLocks noGrp="1"/>
          </p:cNvSpPr>
          <p:nvPr>
            <p:ph type="dt" idx="1"/>
          </p:nvPr>
        </p:nvSpPr>
        <p:spPr>
          <a:xfrm>
            <a:off x="4143375" y="0"/>
            <a:ext cx="3170238" cy="481013"/>
          </a:xfrm>
          <a:prstGeom prst="rect">
            <a:avLst/>
          </a:prstGeom>
        </p:spPr>
        <p:txBody>
          <a:bodyPr vert="horz" lIns="91440" tIns="45720" rIns="91440" bIns="45720" rtlCol="0"/>
          <a:lstStyle>
            <a:lvl1pPr algn="r" eaLnBrk="1" hangingPunct="1">
              <a:defRPr sz="1200" smtClean="0"/>
            </a:lvl1pPr>
          </a:lstStyle>
          <a:p>
            <a:pPr>
              <a:defRPr/>
            </a:pPr>
            <a:fld id="{D9B97C30-1265-4B52-BDAC-70AD30B08E94}" type="datetimeFigureOut">
              <a:rPr lang="en-GB"/>
              <a:pPr>
                <a:defRPr/>
              </a:pPr>
              <a:t>30/03/2014</a:t>
            </a:fld>
            <a:endParaRPr lang="en-GB"/>
          </a:p>
        </p:txBody>
      </p:sp>
      <p:sp>
        <p:nvSpPr>
          <p:cNvPr id="4" name="Slide Image Placeholder 3"/>
          <p:cNvSpPr>
            <a:spLocks noGrp="1" noRot="1" noChangeAspect="1"/>
          </p:cNvSpPr>
          <p:nvPr>
            <p:ph type="sldImg" idx="2"/>
          </p:nvPr>
        </p:nvSpPr>
        <p:spPr>
          <a:xfrm>
            <a:off x="1497013" y="1200150"/>
            <a:ext cx="4321175" cy="3240088"/>
          </a:xfrm>
          <a:prstGeom prst="rect">
            <a:avLst/>
          </a:prstGeom>
          <a:noFill/>
          <a:ln w="12700">
            <a:solidFill>
              <a:prstClr val="black"/>
            </a:solidFill>
          </a:ln>
        </p:spPr>
        <p:txBody>
          <a:bodyPr vert="horz" lIns="91440" tIns="45720" rIns="91440" bIns="45720" rtlCol="0" anchor="ctr"/>
          <a:lstStyle/>
          <a:p>
            <a:pPr lvl="0"/>
            <a:endParaRPr lang="en-GB" noProof="0" smtClean="0"/>
          </a:p>
        </p:txBody>
      </p:sp>
      <p:sp>
        <p:nvSpPr>
          <p:cNvPr id="5" name="Notes Placeholder 4"/>
          <p:cNvSpPr>
            <a:spLocks noGrp="1"/>
          </p:cNvSpPr>
          <p:nvPr>
            <p:ph type="body" sz="quarter" idx="3"/>
          </p:nvPr>
        </p:nvSpPr>
        <p:spPr>
          <a:xfrm>
            <a:off x="731838" y="4621213"/>
            <a:ext cx="5851525" cy="3779837"/>
          </a:xfrm>
          <a:prstGeom prst="rect">
            <a:avLst/>
          </a:prstGeom>
        </p:spPr>
        <p:txBody>
          <a:bodyPr vert="horz" lIns="91440" tIns="45720" rIns="91440" bIns="45720"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GB" noProof="0" smtClean="0"/>
          </a:p>
        </p:txBody>
      </p:sp>
      <p:sp>
        <p:nvSpPr>
          <p:cNvPr id="6" name="Footer Placeholder 5"/>
          <p:cNvSpPr>
            <a:spLocks noGrp="1"/>
          </p:cNvSpPr>
          <p:nvPr>
            <p:ph type="ftr" sz="quarter" idx="4"/>
          </p:nvPr>
        </p:nvSpPr>
        <p:spPr>
          <a:xfrm>
            <a:off x="0" y="9120188"/>
            <a:ext cx="3170238" cy="481012"/>
          </a:xfrm>
          <a:prstGeom prst="rect">
            <a:avLst/>
          </a:prstGeom>
        </p:spPr>
        <p:txBody>
          <a:bodyPr vert="horz" lIns="91440" tIns="45720" rIns="91440" bIns="45720" rtlCol="0" anchor="b"/>
          <a:lstStyle>
            <a:lvl1pPr algn="l" eaLnBrk="1" hangingPunct="1">
              <a:defRPr sz="1200" smtClean="0"/>
            </a:lvl1pPr>
          </a:lstStyle>
          <a:p>
            <a:pPr>
              <a:defRPr/>
            </a:pPr>
            <a:endParaRPr lang="en-GB"/>
          </a:p>
        </p:txBody>
      </p:sp>
      <p:sp>
        <p:nvSpPr>
          <p:cNvPr id="7" name="Slide Number Placeholder 6"/>
          <p:cNvSpPr>
            <a:spLocks noGrp="1"/>
          </p:cNvSpPr>
          <p:nvPr>
            <p:ph type="sldNum" sz="quarter" idx="5"/>
          </p:nvPr>
        </p:nvSpPr>
        <p:spPr>
          <a:xfrm>
            <a:off x="4143375" y="9120188"/>
            <a:ext cx="3170238" cy="481012"/>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vl1pPr>
          </a:lstStyle>
          <a:p>
            <a:fld id="{F5060BA5-418E-4B93-B767-9F5E8623FF1D}" type="slidenum">
              <a:rPr lang="en-GB"/>
              <a:pPr/>
              <a:t>‹#›</a:t>
            </a:fld>
            <a:endParaRPr lang="en-GB"/>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Image Placeholder 1"/>
          <p:cNvSpPr>
            <a:spLocks noGrp="1" noRot="1" noChangeAspect="1" noTextEdit="1"/>
          </p:cNvSpPr>
          <p:nvPr>
            <p:ph type="sldImg"/>
          </p:nvPr>
        </p:nvSpPr>
        <p:spPr bwMode="auto">
          <a:noFill/>
          <a:ln>
            <a:solidFill>
              <a:srgbClr val="000000"/>
            </a:solidFill>
            <a:miter lim="800000"/>
            <a:headEnd/>
            <a:tailEnd/>
          </a:ln>
        </p:spPr>
      </p:sp>
      <p:sp>
        <p:nvSpPr>
          <p:cNvPr id="2253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GB" smtClean="0"/>
          </a:p>
        </p:txBody>
      </p:sp>
      <p:sp>
        <p:nvSpPr>
          <p:cNvPr id="2253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9F1F7355-E36C-4D71-BE40-2E90B413F5CA}" type="slidenum">
              <a:rPr lang="en-GB"/>
              <a:pPr fontAlgn="base">
                <a:spcBef>
                  <a:spcPct val="0"/>
                </a:spcBef>
                <a:spcAft>
                  <a:spcPct val="0"/>
                </a:spcAft>
              </a:pPr>
              <a:t>4</a:t>
            </a:fld>
            <a:endParaRPr lang="en-GB"/>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Rot="1" noChangeAspect="1" noTextEdit="1"/>
          </p:cNvSpPr>
          <p:nvPr>
            <p:ph type="sldImg"/>
          </p:nvPr>
        </p:nvSpPr>
        <p:spPr bwMode="auto">
          <a:noFill/>
          <a:ln>
            <a:solidFill>
              <a:srgbClr val="000000"/>
            </a:solidFill>
            <a:miter lim="800000"/>
            <a:headEnd/>
            <a:tailEnd/>
          </a:ln>
        </p:spPr>
      </p:sp>
      <p:sp>
        <p:nvSpPr>
          <p:cNvPr id="46083" name="Rectangle 3"/>
          <p:cNvSpPr>
            <a:spLocks noGrp="1"/>
          </p:cNvSpPr>
          <p:nvPr>
            <p:ph type="body" idx="1"/>
          </p:nvPr>
        </p:nvSpPr>
        <p:spPr bwMode="auto">
          <a:noFill/>
        </p:spPr>
        <p:txBody>
          <a:bodyPr wrap="square" numCol="1" anchor="t" anchorCtr="0" compatLnSpc="1">
            <a:prstTxWarp prst="textNoShape">
              <a:avLst/>
            </a:prstTxWarp>
          </a:bodyPr>
          <a:lstStyle/>
          <a:p>
            <a:endParaRPr lang="ar-SA"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Rot="1" noChangeAspect="1" noTextEdit="1"/>
          </p:cNvSpPr>
          <p:nvPr>
            <p:ph type="sldImg"/>
          </p:nvPr>
        </p:nvSpPr>
        <p:spPr bwMode="auto">
          <a:noFill/>
          <a:ln>
            <a:solidFill>
              <a:srgbClr val="000000"/>
            </a:solidFill>
            <a:miter lim="800000"/>
            <a:headEnd/>
            <a:tailEnd/>
          </a:ln>
        </p:spPr>
      </p:sp>
      <p:sp>
        <p:nvSpPr>
          <p:cNvPr id="48131" name="Rectangle 3"/>
          <p:cNvSpPr>
            <a:spLocks noGrp="1"/>
          </p:cNvSpPr>
          <p:nvPr>
            <p:ph type="body" idx="1"/>
          </p:nvPr>
        </p:nvSpPr>
        <p:spPr bwMode="auto">
          <a:noFill/>
        </p:spPr>
        <p:txBody>
          <a:bodyPr wrap="square" numCol="1" anchor="t" anchorCtr="0" compatLnSpc="1">
            <a:prstTxWarp prst="textNoShape">
              <a:avLst/>
            </a:prstTxWarp>
          </a:bodyPr>
          <a:lstStyle/>
          <a:p>
            <a:endParaRPr lang="ar-SA"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p:cNvSpPr>
            <a:spLocks noGrp="1" noRot="1" noChangeAspect="1" noTextEdit="1"/>
          </p:cNvSpPr>
          <p:nvPr>
            <p:ph type="sldImg"/>
          </p:nvPr>
        </p:nvSpPr>
        <p:spPr bwMode="auto">
          <a:noFill/>
          <a:ln>
            <a:solidFill>
              <a:srgbClr val="000000"/>
            </a:solidFill>
            <a:miter lim="800000"/>
            <a:headEnd/>
            <a:tailEnd/>
          </a:ln>
        </p:spPr>
      </p:sp>
      <p:sp>
        <p:nvSpPr>
          <p:cNvPr id="23555"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GB" smtClean="0"/>
          </a:p>
        </p:txBody>
      </p:sp>
      <p:sp>
        <p:nvSpPr>
          <p:cNvPr id="2355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5A2B0CCB-A3A9-484F-AC32-7DA02B3DED2C}" type="slidenum">
              <a:rPr lang="en-GB"/>
              <a:pPr fontAlgn="base">
                <a:spcBef>
                  <a:spcPct val="0"/>
                </a:spcBef>
                <a:spcAft>
                  <a:spcPct val="0"/>
                </a:spcAft>
              </a:pPr>
              <a:t>5</a:t>
            </a:fld>
            <a:endParaRPr lang="en-GB"/>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bwMode="auto">
          <a:noFill/>
          <a:ln>
            <a:solidFill>
              <a:srgbClr val="000000"/>
            </a:solidFill>
            <a:miter lim="800000"/>
            <a:headEnd/>
            <a:tailEnd/>
          </a:ln>
        </p:spPr>
      </p:sp>
      <p:sp>
        <p:nvSpPr>
          <p:cNvPr id="24579"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GB" smtClean="0"/>
          </a:p>
        </p:txBody>
      </p:sp>
      <p:sp>
        <p:nvSpPr>
          <p:cNvPr id="2458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28306D62-FBDC-4979-B012-D4CCFD9683BB}" type="slidenum">
              <a:rPr lang="en-GB"/>
              <a:pPr fontAlgn="base">
                <a:spcBef>
                  <a:spcPct val="0"/>
                </a:spcBef>
                <a:spcAft>
                  <a:spcPct val="0"/>
                </a:spcAft>
              </a:pPr>
              <a:t>6</a:t>
            </a:fld>
            <a:endParaRPr lang="en-GB"/>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7"/>
          <p:cNvSpPr>
            <a:spLocks noGrp="1" noChangeArrowheads="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DC29D12A-16AD-4286-B193-514B5EC9208A}" type="slidenum">
              <a:rPr lang="it-IT"/>
              <a:pPr fontAlgn="base">
                <a:spcBef>
                  <a:spcPct val="0"/>
                </a:spcBef>
                <a:spcAft>
                  <a:spcPct val="0"/>
                </a:spcAft>
              </a:pPr>
              <a:t>7</a:t>
            </a:fld>
            <a:endParaRPr lang="it-IT"/>
          </a:p>
        </p:txBody>
      </p:sp>
      <p:sp>
        <p:nvSpPr>
          <p:cNvPr id="25603" name="Rectangle 2"/>
          <p:cNvSpPr>
            <a:spLocks noRot="1" noChangeArrowheads="1" noTextEdit="1"/>
          </p:cNvSpPr>
          <p:nvPr>
            <p:ph type="sldImg"/>
          </p:nvPr>
        </p:nvSpPr>
        <p:spPr bwMode="auto">
          <a:noFill/>
          <a:ln>
            <a:solidFill>
              <a:srgbClr val="000000"/>
            </a:solidFill>
            <a:miter lim="800000"/>
            <a:headEnd/>
            <a:tailEnd/>
          </a:ln>
        </p:spPr>
      </p:sp>
      <p:sp>
        <p:nvSpPr>
          <p:cNvPr id="25604"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a:spcBef>
                <a:spcPct val="0"/>
              </a:spcBef>
            </a:pPr>
            <a:endParaRPr lang="ar-SA"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7"/>
          <p:cNvSpPr>
            <a:spLocks noGrp="1" noChangeArrowheads="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64A0FF07-76CA-4F1B-9469-3F8F0B7F36ED}" type="slidenum">
              <a:rPr lang="it-IT"/>
              <a:pPr fontAlgn="base">
                <a:spcBef>
                  <a:spcPct val="0"/>
                </a:spcBef>
                <a:spcAft>
                  <a:spcPct val="0"/>
                </a:spcAft>
              </a:pPr>
              <a:t>8</a:t>
            </a:fld>
            <a:endParaRPr lang="it-IT"/>
          </a:p>
        </p:txBody>
      </p:sp>
      <p:sp>
        <p:nvSpPr>
          <p:cNvPr id="27651" name="Rectangle 2"/>
          <p:cNvSpPr>
            <a:spLocks noRot="1" noChangeArrowheads="1" noTextEdit="1"/>
          </p:cNvSpPr>
          <p:nvPr>
            <p:ph type="sldImg"/>
          </p:nvPr>
        </p:nvSpPr>
        <p:spPr bwMode="auto">
          <a:noFill/>
          <a:ln>
            <a:solidFill>
              <a:srgbClr val="000000"/>
            </a:solidFill>
            <a:miter lim="800000"/>
            <a:headEnd/>
            <a:tailEnd/>
          </a:ln>
        </p:spPr>
      </p:sp>
      <p:sp>
        <p:nvSpPr>
          <p:cNvPr id="27652"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a:spcBef>
                <a:spcPct val="0"/>
              </a:spcBef>
            </a:pPr>
            <a:endParaRPr lang="ar-SA"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bwMode="auto">
          <a:noFill/>
          <a:ln>
            <a:solidFill>
              <a:srgbClr val="000000"/>
            </a:solidFill>
            <a:miter lim="800000"/>
            <a:headEnd/>
            <a:tailEnd/>
          </a:ln>
        </p:spPr>
      </p:sp>
      <p:sp>
        <p:nvSpPr>
          <p:cNvPr id="28675"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GB" smtClean="0"/>
          </a:p>
        </p:txBody>
      </p:sp>
      <p:sp>
        <p:nvSpPr>
          <p:cNvPr id="2867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948C7085-3CD3-4DAF-9DF4-043E2F775C84}" type="slidenum">
              <a:rPr lang="en-GB"/>
              <a:pPr fontAlgn="base">
                <a:spcBef>
                  <a:spcPct val="0"/>
                </a:spcBef>
                <a:spcAft>
                  <a:spcPct val="0"/>
                </a:spcAft>
              </a:pPr>
              <a:t>10</a:t>
            </a:fld>
            <a:endParaRPr lang="en-GB"/>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p:cNvSpPr>
            <a:spLocks noGrp="1" noRot="1" noChangeAspect="1" noTextEdit="1"/>
          </p:cNvSpPr>
          <p:nvPr>
            <p:ph type="sldImg"/>
          </p:nvPr>
        </p:nvSpPr>
        <p:spPr bwMode="auto">
          <a:noFill/>
          <a:ln>
            <a:solidFill>
              <a:srgbClr val="000000"/>
            </a:solidFill>
            <a:miter lim="800000"/>
            <a:headEnd/>
            <a:tailEnd/>
          </a:ln>
        </p:spPr>
      </p:sp>
      <p:sp>
        <p:nvSpPr>
          <p:cNvPr id="29699"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GB" smtClean="0"/>
          </a:p>
        </p:txBody>
      </p:sp>
      <p:sp>
        <p:nvSpPr>
          <p:cNvPr id="2970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0461AB30-3119-405A-9B13-85F2FBE6B63E}" type="slidenum">
              <a:rPr lang="en-GB"/>
              <a:pPr fontAlgn="base">
                <a:spcBef>
                  <a:spcPct val="0"/>
                </a:spcBef>
                <a:spcAft>
                  <a:spcPct val="0"/>
                </a:spcAft>
              </a:pPr>
              <a:t>11</a:t>
            </a:fld>
            <a:endParaRPr lang="en-GB"/>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bwMode="auto">
          <a:noFill/>
          <a:ln>
            <a:solidFill>
              <a:srgbClr val="000000"/>
            </a:solidFill>
            <a:miter lim="800000"/>
            <a:headEnd/>
            <a:tailEnd/>
          </a:ln>
        </p:spPr>
      </p:sp>
      <p:sp>
        <p:nvSpPr>
          <p:cNvPr id="30723"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GB" smtClean="0"/>
          </a:p>
        </p:txBody>
      </p:sp>
      <p:sp>
        <p:nvSpPr>
          <p:cNvPr id="3072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9CBCD7D2-E657-44B1-BA8E-49A3263E2ED6}" type="slidenum">
              <a:rPr lang="en-GB"/>
              <a:pPr fontAlgn="base">
                <a:spcBef>
                  <a:spcPct val="0"/>
                </a:spcBef>
                <a:spcAft>
                  <a:spcPct val="0"/>
                </a:spcAft>
              </a:pPr>
              <a:t>12</a:t>
            </a:fld>
            <a:endParaRPr lang="en-GB"/>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Rot="1" noChangeAspect="1" noTextEdit="1"/>
          </p:cNvSpPr>
          <p:nvPr>
            <p:ph type="sldImg"/>
          </p:nvPr>
        </p:nvSpPr>
        <p:spPr bwMode="auto">
          <a:noFill/>
          <a:ln>
            <a:solidFill>
              <a:srgbClr val="000000"/>
            </a:solidFill>
            <a:miter lim="800000"/>
            <a:headEnd/>
            <a:tailEnd/>
          </a:ln>
        </p:spPr>
      </p:sp>
      <p:sp>
        <p:nvSpPr>
          <p:cNvPr id="44035" name="Rectangle 3"/>
          <p:cNvSpPr>
            <a:spLocks noGrp="1"/>
          </p:cNvSpPr>
          <p:nvPr>
            <p:ph type="body" idx="1"/>
          </p:nvPr>
        </p:nvSpPr>
        <p:spPr bwMode="auto">
          <a:noFill/>
        </p:spPr>
        <p:txBody>
          <a:bodyPr wrap="square" numCol="1" anchor="t" anchorCtr="0" compatLnSpc="1">
            <a:prstTxWarp prst="textNoShape">
              <a:avLst/>
            </a:prstTxWarp>
          </a:bodyPr>
          <a:lstStyle/>
          <a:p>
            <a:endParaRPr lang="ar-SA"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7" name="Freeform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8" name="Freeform 7"/>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Title 8"/>
          <p:cNvSpPr>
            <a:spLocks noGrp="1"/>
          </p:cNvSpPr>
          <p:nvPr>
            <p:ph type="ctrTitle"/>
          </p:nvPr>
        </p:nvSpPr>
        <p:spPr>
          <a:xfrm>
            <a:off x="429064" y="3337560"/>
            <a:ext cx="6480048" cy="2301240"/>
          </a:xfrm>
        </p:spPr>
        <p:txBody>
          <a:bodyPr rIns="45720" anchor="t"/>
          <a:lstStyle>
            <a:lvl1pPr algn="r">
              <a:defRPr lang="en-US" b="1" cap="all" baseline="0"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433050" y="1544812"/>
            <a:ext cx="6480048" cy="1752600"/>
          </a:xfrm>
        </p:spPr>
        <p:txBody>
          <a:bodyPr tIns="0" rIns="45720" bIns="0" anchor="b">
            <a:normAutofit/>
          </a:bodyPr>
          <a:lstStyle>
            <a:lvl1pPr marL="0" indent="0" algn="r">
              <a:buNone/>
              <a:defRPr sz="2000">
                <a:solidFill>
                  <a:schemeClr val="tx1"/>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pPr>
              <a:defRPr/>
            </a:pPr>
            <a:endParaRPr lang="en-AU"/>
          </a:p>
        </p:txBody>
      </p:sp>
      <p:sp>
        <p:nvSpPr>
          <p:cNvPr id="19" name="Footer Placeholder 18"/>
          <p:cNvSpPr>
            <a:spLocks noGrp="1"/>
          </p:cNvSpPr>
          <p:nvPr>
            <p:ph type="ftr" sz="quarter" idx="11"/>
          </p:nvPr>
        </p:nvSpPr>
        <p:spPr/>
        <p:txBody>
          <a:bodyPr/>
          <a:lstStyle/>
          <a:p>
            <a:pPr>
              <a:defRPr/>
            </a:pPr>
            <a:endParaRPr lang="en-AU"/>
          </a:p>
        </p:txBody>
      </p:sp>
      <p:sp>
        <p:nvSpPr>
          <p:cNvPr id="27" name="Slide Number Placeholder 26"/>
          <p:cNvSpPr>
            <a:spLocks noGrp="1"/>
          </p:cNvSpPr>
          <p:nvPr>
            <p:ph type="sldNum" sz="quarter" idx="12"/>
          </p:nvPr>
        </p:nvSpPr>
        <p:spPr/>
        <p:txBody>
          <a:bodyPr/>
          <a:lstStyle/>
          <a:p>
            <a:fld id="{E3FA7B32-CDE8-41FA-AA89-A742C6A92F0C}" type="slidenum">
              <a:rPr lang="en-AU" smtClean="0"/>
              <a:pPr/>
              <a:t>‹#›</a:t>
            </a:fld>
            <a:endParaRPr lang="en-AU"/>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pPr>
              <a:defRPr/>
            </a:pPr>
            <a:endParaRPr lang="en-AU"/>
          </a:p>
        </p:txBody>
      </p:sp>
      <p:sp>
        <p:nvSpPr>
          <p:cNvPr id="5" name="Footer Placeholder 4"/>
          <p:cNvSpPr>
            <a:spLocks noGrp="1"/>
          </p:cNvSpPr>
          <p:nvPr>
            <p:ph type="ftr" sz="quarter" idx="11"/>
          </p:nvPr>
        </p:nvSpPr>
        <p:spPr/>
        <p:txBody>
          <a:bodyPr/>
          <a:lstStyle/>
          <a:p>
            <a:pPr>
              <a:defRPr/>
            </a:pPr>
            <a:endParaRPr lang="en-AU"/>
          </a:p>
        </p:txBody>
      </p:sp>
      <p:sp>
        <p:nvSpPr>
          <p:cNvPr id="6" name="Slide Number Placeholder 5"/>
          <p:cNvSpPr>
            <a:spLocks noGrp="1"/>
          </p:cNvSpPr>
          <p:nvPr>
            <p:ph type="sldNum" sz="quarter" idx="12"/>
          </p:nvPr>
        </p:nvSpPr>
        <p:spPr/>
        <p:txBody>
          <a:bodyPr/>
          <a:lstStyle/>
          <a:p>
            <a:fld id="{955DE561-602E-4749-9DBE-C39A4156C69C}" type="slidenum">
              <a:rPr lang="en-AU" smtClean="0"/>
              <a:pPr/>
              <a:t>‹#›</a:t>
            </a:fld>
            <a:endParaRPr lang="en-A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pPr>
              <a:defRPr/>
            </a:pPr>
            <a:endParaRPr lang="en-AU"/>
          </a:p>
        </p:txBody>
      </p:sp>
      <p:sp>
        <p:nvSpPr>
          <p:cNvPr id="5" name="Footer Placeholder 4"/>
          <p:cNvSpPr>
            <a:spLocks noGrp="1"/>
          </p:cNvSpPr>
          <p:nvPr>
            <p:ph type="ftr" sz="quarter" idx="11"/>
          </p:nvPr>
        </p:nvSpPr>
        <p:spPr/>
        <p:txBody>
          <a:bodyPr/>
          <a:lstStyle/>
          <a:p>
            <a:pPr>
              <a:defRPr/>
            </a:pPr>
            <a:endParaRPr lang="en-AU"/>
          </a:p>
        </p:txBody>
      </p:sp>
      <p:sp>
        <p:nvSpPr>
          <p:cNvPr id="6" name="Slide Number Placeholder 5"/>
          <p:cNvSpPr>
            <a:spLocks noGrp="1"/>
          </p:cNvSpPr>
          <p:nvPr>
            <p:ph type="sldNum" sz="quarter" idx="12"/>
          </p:nvPr>
        </p:nvSpPr>
        <p:spPr/>
        <p:txBody>
          <a:bodyPr/>
          <a:lstStyle/>
          <a:p>
            <a:fld id="{BBDDF3F5-41FB-43FF-8C42-D7E69118B640}" type="slidenum">
              <a:rPr lang="en-AU" smtClean="0"/>
              <a:pPr/>
              <a:t>‹#›</a:t>
            </a:fld>
            <a:endParaRPr lang="en-A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pPr>
              <a:defRPr/>
            </a:pPr>
            <a:endParaRPr lang="en-AU"/>
          </a:p>
        </p:txBody>
      </p:sp>
      <p:sp>
        <p:nvSpPr>
          <p:cNvPr id="5" name="Footer Placeholder 4"/>
          <p:cNvSpPr>
            <a:spLocks noGrp="1"/>
          </p:cNvSpPr>
          <p:nvPr>
            <p:ph type="ftr" sz="quarter" idx="11"/>
          </p:nvPr>
        </p:nvSpPr>
        <p:spPr/>
        <p:txBody>
          <a:bodyPr/>
          <a:lstStyle/>
          <a:p>
            <a:pPr>
              <a:defRPr/>
            </a:pPr>
            <a:endParaRPr lang="en-AU"/>
          </a:p>
        </p:txBody>
      </p:sp>
      <p:sp>
        <p:nvSpPr>
          <p:cNvPr id="6" name="Slide Number Placeholder 5"/>
          <p:cNvSpPr>
            <a:spLocks noGrp="1"/>
          </p:cNvSpPr>
          <p:nvPr>
            <p:ph type="sldNum" sz="quarter" idx="12"/>
          </p:nvPr>
        </p:nvSpPr>
        <p:spPr/>
        <p:txBody>
          <a:bodyPr/>
          <a:lstStyle/>
          <a:p>
            <a:fld id="{CD5441AA-6273-4774-9E76-39DD9CEDD9AF}" type="slidenum">
              <a:rPr lang="en-AU" smtClean="0"/>
              <a:pPr/>
              <a:t>‹#›</a:t>
            </a:fld>
            <a:endParaRPr lang="en-A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7" name="Freeform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9" name="Freeform 8"/>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2" name="Title 1"/>
          <p:cNvSpPr>
            <a:spLocks noGrp="1"/>
          </p:cNvSpPr>
          <p:nvPr>
            <p:ph type="title"/>
          </p:nvPr>
        </p:nvSpPr>
        <p:spPr>
          <a:xfrm>
            <a:off x="685800" y="3583837"/>
            <a:ext cx="6629400" cy="1826363"/>
          </a:xfrm>
        </p:spPr>
        <p:txBody>
          <a:bodyPr tIns="0" bIns="0" anchor="t"/>
          <a:lstStyle>
            <a:lvl1pPr algn="l">
              <a:buNone/>
              <a:defRPr sz="4200" b="1" cap="none" baseline="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685800" y="2485800"/>
            <a:ext cx="6629400" cy="1066688"/>
          </a:xfrm>
        </p:spPr>
        <p:txBody>
          <a:bodyPr lIns="45720" tIns="0" rIns="45720" bIns="0" anchor="b"/>
          <a:lstStyle>
            <a:lvl1pPr marL="0" indent="0" algn="l">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pPr>
              <a:defRPr/>
            </a:pPr>
            <a:endParaRPr lang="en-AU"/>
          </a:p>
        </p:txBody>
      </p:sp>
      <p:sp>
        <p:nvSpPr>
          <p:cNvPr id="5" name="Footer Placeholder 4"/>
          <p:cNvSpPr>
            <a:spLocks noGrp="1"/>
          </p:cNvSpPr>
          <p:nvPr>
            <p:ph type="ftr" sz="quarter" idx="11"/>
          </p:nvPr>
        </p:nvSpPr>
        <p:spPr/>
        <p:txBody>
          <a:bodyPr/>
          <a:lstStyle/>
          <a:p>
            <a:pPr>
              <a:defRPr/>
            </a:pPr>
            <a:endParaRPr lang="en-AU"/>
          </a:p>
        </p:txBody>
      </p:sp>
      <p:sp>
        <p:nvSpPr>
          <p:cNvPr id="6" name="Slide Number Placeholder 5"/>
          <p:cNvSpPr>
            <a:spLocks noGrp="1"/>
          </p:cNvSpPr>
          <p:nvPr>
            <p:ph type="sldNum" sz="quarter" idx="12"/>
          </p:nvPr>
        </p:nvSpPr>
        <p:spPr/>
        <p:txBody>
          <a:bodyPr/>
          <a:lstStyle/>
          <a:p>
            <a:fld id="{BD89D90C-9B3D-4CD1-88E2-2FE8584273F2}" type="slidenum">
              <a:rPr lang="en-AU" smtClean="0"/>
              <a:pPr/>
              <a:t>‹#›</a:t>
            </a:fld>
            <a:endParaRPr lang="en-AU"/>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26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pPr>
              <a:defRPr/>
            </a:pPr>
            <a:endParaRPr lang="en-AU"/>
          </a:p>
        </p:txBody>
      </p:sp>
      <p:sp>
        <p:nvSpPr>
          <p:cNvPr id="6" name="Footer Placeholder 5"/>
          <p:cNvSpPr>
            <a:spLocks noGrp="1"/>
          </p:cNvSpPr>
          <p:nvPr>
            <p:ph type="ftr" sz="quarter" idx="11"/>
          </p:nvPr>
        </p:nvSpPr>
        <p:spPr/>
        <p:txBody>
          <a:bodyPr/>
          <a:lstStyle/>
          <a:p>
            <a:pPr>
              <a:defRPr/>
            </a:pPr>
            <a:endParaRPr lang="en-AU"/>
          </a:p>
        </p:txBody>
      </p:sp>
      <p:sp>
        <p:nvSpPr>
          <p:cNvPr id="7" name="Slide Number Placeholder 6"/>
          <p:cNvSpPr>
            <a:spLocks noGrp="1"/>
          </p:cNvSpPr>
          <p:nvPr>
            <p:ph type="sldNum" sz="quarter" idx="12"/>
          </p:nvPr>
        </p:nvSpPr>
        <p:spPr/>
        <p:txBody>
          <a:bodyPr/>
          <a:lstStyle/>
          <a:p>
            <a:fld id="{518A6F56-F204-472B-9ECA-BB32D6F6952F}" type="slidenum">
              <a:rPr lang="en-AU" smtClean="0"/>
              <a:pPr/>
              <a:t>‹#›</a:t>
            </a:fld>
            <a:endParaRPr lang="en-A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86400"/>
            <a:ext cx="4040188"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5486400"/>
            <a:ext cx="4041775"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516912"/>
            <a:ext cx="4040188"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516912"/>
            <a:ext cx="4041775"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pPr>
              <a:defRPr/>
            </a:pPr>
            <a:endParaRPr lang="en-AU"/>
          </a:p>
        </p:txBody>
      </p:sp>
      <p:sp>
        <p:nvSpPr>
          <p:cNvPr id="8" name="Footer Placeholder 7"/>
          <p:cNvSpPr>
            <a:spLocks noGrp="1"/>
          </p:cNvSpPr>
          <p:nvPr>
            <p:ph type="ftr" sz="quarter" idx="11"/>
          </p:nvPr>
        </p:nvSpPr>
        <p:spPr/>
        <p:txBody>
          <a:bodyPr/>
          <a:lstStyle/>
          <a:p>
            <a:pPr>
              <a:defRPr/>
            </a:pPr>
            <a:endParaRPr lang="en-AU"/>
          </a:p>
        </p:txBody>
      </p:sp>
      <p:sp>
        <p:nvSpPr>
          <p:cNvPr id="9" name="Slide Number Placeholder 8"/>
          <p:cNvSpPr>
            <a:spLocks noGrp="1"/>
          </p:cNvSpPr>
          <p:nvPr>
            <p:ph type="sldNum" sz="quarter" idx="12"/>
          </p:nvPr>
        </p:nvSpPr>
        <p:spPr/>
        <p:txBody>
          <a:bodyPr/>
          <a:lstStyle/>
          <a:p>
            <a:fld id="{824B7455-DA8F-457E-920B-63FF9FD595CC}" type="slidenum">
              <a:rPr lang="en-AU" smtClean="0"/>
              <a:pPr/>
              <a:t>‹#›</a:t>
            </a:fld>
            <a:endParaRPr lang="en-A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320"/>
            <a:ext cx="7470648" cy="1143000"/>
          </a:xfrm>
        </p:spPr>
        <p:txBody>
          <a:bodyPr anchor="ctr"/>
          <a:lstStyle>
            <a:lvl1pPr algn="l">
              <a:defRPr sz="4600"/>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pPr>
              <a:defRPr/>
            </a:pPr>
            <a:endParaRPr lang="en-AU"/>
          </a:p>
        </p:txBody>
      </p:sp>
      <p:sp>
        <p:nvSpPr>
          <p:cNvPr id="8" name="Slide Number Placeholder 7"/>
          <p:cNvSpPr>
            <a:spLocks noGrp="1"/>
          </p:cNvSpPr>
          <p:nvPr>
            <p:ph type="sldNum" sz="quarter" idx="11"/>
          </p:nvPr>
        </p:nvSpPr>
        <p:spPr/>
        <p:txBody>
          <a:bodyPr/>
          <a:lstStyle/>
          <a:p>
            <a:fld id="{179A3D4D-CBF4-453B-A6A0-4BECECEF1DBF}" type="slidenum">
              <a:rPr lang="en-AU" smtClean="0"/>
              <a:pPr/>
              <a:t>‹#›</a:t>
            </a:fld>
            <a:endParaRPr lang="en-AU"/>
          </a:p>
        </p:txBody>
      </p:sp>
      <p:sp>
        <p:nvSpPr>
          <p:cNvPr id="9" name="Footer Placeholder 8"/>
          <p:cNvSpPr>
            <a:spLocks noGrp="1"/>
          </p:cNvSpPr>
          <p:nvPr>
            <p:ph type="ftr" sz="quarter" idx="12"/>
          </p:nvPr>
        </p:nvSpPr>
        <p:spPr/>
        <p:txBody>
          <a:bodyPr/>
          <a:lstStyle/>
          <a:p>
            <a:pPr>
              <a:defRPr/>
            </a:pPr>
            <a:endParaRPr lang="en-A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endParaRPr lang="en-AU"/>
          </a:p>
        </p:txBody>
      </p:sp>
      <p:sp>
        <p:nvSpPr>
          <p:cNvPr id="3" name="Footer Placeholder 2"/>
          <p:cNvSpPr>
            <a:spLocks noGrp="1"/>
          </p:cNvSpPr>
          <p:nvPr>
            <p:ph type="ftr" sz="quarter" idx="11"/>
          </p:nvPr>
        </p:nvSpPr>
        <p:spPr/>
        <p:txBody>
          <a:bodyPr/>
          <a:lstStyle/>
          <a:p>
            <a:pPr>
              <a:defRPr/>
            </a:pPr>
            <a:endParaRPr lang="en-AU"/>
          </a:p>
        </p:txBody>
      </p:sp>
      <p:sp>
        <p:nvSpPr>
          <p:cNvPr id="4" name="Slide Number Placeholder 3"/>
          <p:cNvSpPr>
            <a:spLocks noGrp="1"/>
          </p:cNvSpPr>
          <p:nvPr>
            <p:ph type="sldNum" sz="quarter" idx="12"/>
          </p:nvPr>
        </p:nvSpPr>
        <p:spPr/>
        <p:txBody>
          <a:bodyPr/>
          <a:lstStyle/>
          <a:p>
            <a:fld id="{381F8E0B-B5EB-4D21-9882-1629BD092CDB}" type="slidenum">
              <a:rPr lang="en-AU" smtClean="0"/>
              <a:pPr/>
              <a:t>‹#›</a:t>
            </a:fld>
            <a:endParaRPr lang="en-A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1185528"/>
            <a:ext cx="3200400" cy="730250"/>
          </a:xfrm>
        </p:spPr>
        <p:txBody>
          <a:bodyPr tIns="0" bIns="0" anchor="t"/>
          <a:lstStyle>
            <a:lvl1pPr algn="l">
              <a:buNone/>
              <a:defRPr sz="1800" b="1">
                <a:solidFill>
                  <a:schemeClr val="accent1"/>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214424"/>
            <a:ext cx="2743200" cy="914400"/>
          </a:xfrm>
        </p:spPr>
        <p:txBody>
          <a:bodyPr lIns="45720" tIns="0" rIns="45720" bIns="0" anchor="b"/>
          <a:lstStyle>
            <a:lvl1pPr marL="0" indent="0" algn="l">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1981200"/>
            <a:ext cx="7086600" cy="3810000"/>
          </a:xfrm>
        </p:spPr>
        <p:txBody>
          <a:bodyPr/>
          <a:lstStyle>
            <a:lvl1pPr>
              <a:defRPr sz="2800"/>
            </a:lvl1pPr>
            <a:lvl2pPr>
              <a:defRPr sz="2400"/>
            </a:lvl2pPr>
            <a:lvl3pPr>
              <a:defRPr sz="22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pPr>
              <a:defRPr/>
            </a:pPr>
            <a:endParaRPr lang="en-AU"/>
          </a:p>
        </p:txBody>
      </p:sp>
      <p:sp>
        <p:nvSpPr>
          <p:cNvPr id="6" name="Footer Placeholder 5"/>
          <p:cNvSpPr>
            <a:spLocks noGrp="1"/>
          </p:cNvSpPr>
          <p:nvPr>
            <p:ph type="ftr" sz="quarter" idx="11"/>
          </p:nvPr>
        </p:nvSpPr>
        <p:spPr/>
        <p:txBody>
          <a:bodyPr/>
          <a:lstStyle/>
          <a:p>
            <a:pPr>
              <a:defRPr/>
            </a:pPr>
            <a:endParaRPr lang="en-AU"/>
          </a:p>
        </p:txBody>
      </p:sp>
      <p:sp>
        <p:nvSpPr>
          <p:cNvPr id="7" name="Slide Number Placeholder 6"/>
          <p:cNvSpPr>
            <a:spLocks noGrp="1"/>
          </p:cNvSpPr>
          <p:nvPr>
            <p:ph type="sldNum" sz="quarter" idx="12"/>
          </p:nvPr>
        </p:nvSpPr>
        <p:spPr>
          <a:xfrm>
            <a:off x="8156448" y="6422064"/>
            <a:ext cx="762000" cy="365125"/>
          </a:xfrm>
        </p:spPr>
        <p:txBody>
          <a:bodyPr/>
          <a:lstStyle/>
          <a:p>
            <a:fld id="{2694BEBA-EE4E-44ED-88D9-B58AB3CB4AF5}" type="slidenum">
              <a:rPr lang="en-AU" smtClean="0"/>
              <a:pPr/>
              <a:t>‹#›</a:t>
            </a:fld>
            <a:endParaRPr lang="en-A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556732" y="1705709"/>
            <a:ext cx="3053868" cy="1253808"/>
          </a:xfrm>
        </p:spPr>
        <p:txBody>
          <a:bodyPr anchor="b"/>
          <a:lstStyle>
            <a:lvl1pPr algn="l">
              <a:buNone/>
              <a:defRPr sz="2200" b="1">
                <a:solidFill>
                  <a:schemeClr val="accent1"/>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065628" y="1019907"/>
            <a:ext cx="4114800" cy="4114800"/>
          </a:xfrm>
          <a:prstGeom prst="ellipse">
            <a:avLst/>
          </a:prstGeom>
          <a:solidFill>
            <a:schemeClr val="bg2">
              <a:shade val="50000"/>
            </a:schemeClr>
          </a:solidFill>
          <a:ln w="50800" cap="flat">
            <a:solidFill>
              <a:schemeClr val="bg2"/>
            </a:solidFill>
            <a:miter lim="800000"/>
          </a:ln>
          <a:effectLst>
            <a:outerShdw blurRad="152000" dist="345000" dir="5400000" sx="-80000" sy="-18000" rotWithShape="0">
              <a:srgbClr val="000000">
                <a:alpha val="25000"/>
              </a:srgbClr>
            </a:outerShdw>
          </a:effectLst>
          <a:scene3d>
            <a:camera prst="orthographicFront"/>
            <a:lightRig rig="contrasting" dir="t">
              <a:rot lat="0" lon="0" rev="2400000"/>
            </a:lightRig>
          </a:scene3d>
          <a:sp3d contourW="7620">
            <a:bevelT w="63500" h="63500"/>
            <a:contourClr>
              <a:schemeClr val="bg2">
                <a:shade val="50000"/>
              </a:schemeClr>
            </a:contourClr>
          </a:sp3d>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5556734" y="2998765"/>
            <a:ext cx="3053866" cy="2663482"/>
          </a:xfrm>
        </p:spPr>
        <p:txBody>
          <a:bodyPr lIns="45720" rIns="45720"/>
          <a:lstStyle>
            <a:lvl1pPr marL="0" indent="0">
              <a:buFontTx/>
              <a:buNone/>
              <a:defRPr sz="12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a:xfrm>
            <a:off x="457200" y="6422064"/>
            <a:ext cx="2133600" cy="365125"/>
          </a:xfrm>
        </p:spPr>
        <p:txBody>
          <a:bodyPr/>
          <a:lstStyle/>
          <a:p>
            <a:pPr>
              <a:defRPr/>
            </a:pPr>
            <a:endParaRPr lang="en-AU"/>
          </a:p>
        </p:txBody>
      </p:sp>
      <p:sp>
        <p:nvSpPr>
          <p:cNvPr id="6" name="Footer Placeholder 5"/>
          <p:cNvSpPr>
            <a:spLocks noGrp="1"/>
          </p:cNvSpPr>
          <p:nvPr>
            <p:ph type="ftr" sz="quarter" idx="11"/>
          </p:nvPr>
        </p:nvSpPr>
        <p:spPr/>
        <p:txBody>
          <a:bodyPr/>
          <a:lstStyle/>
          <a:p>
            <a:pPr>
              <a:defRPr/>
            </a:pPr>
            <a:endParaRPr lang="en-AU"/>
          </a:p>
        </p:txBody>
      </p:sp>
      <p:sp>
        <p:nvSpPr>
          <p:cNvPr id="7" name="Slide Number Placeholder 6"/>
          <p:cNvSpPr>
            <a:spLocks noGrp="1"/>
          </p:cNvSpPr>
          <p:nvPr>
            <p:ph type="sldNum" sz="quarter" idx="12"/>
          </p:nvPr>
        </p:nvSpPr>
        <p:spPr/>
        <p:txBody>
          <a:bodyPr/>
          <a:lstStyle/>
          <a:p>
            <a:fld id="{E518F18D-305A-4491-B9D0-2E1D17A82124}" type="slidenum">
              <a:rPr lang="en-AU" smtClean="0"/>
              <a:pPr/>
              <a:t>‹#›</a:t>
            </a:fld>
            <a:endParaRPr lang="en-A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2" name="Freeform 11"/>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16" name="Freeform 15"/>
          <p:cNvSpPr>
            <a:spLocks/>
          </p:cNvSpPr>
          <p:nvPr/>
        </p:nvSpPr>
        <p:spPr bwMode="auto">
          <a:xfrm>
            <a:off x="7315200" y="0"/>
            <a:ext cx="18288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2082" y="1734"/>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Title Placeholder 8"/>
          <p:cNvSpPr>
            <a:spLocks noGrp="1"/>
          </p:cNvSpPr>
          <p:nvPr>
            <p:ph type="title"/>
          </p:nvPr>
        </p:nvSpPr>
        <p:spPr>
          <a:xfrm>
            <a:off x="457200" y="274638"/>
            <a:ext cx="7467600" cy="1143000"/>
          </a:xfrm>
          <a:prstGeom prst="rect">
            <a:avLst/>
          </a:prstGeom>
        </p:spPr>
        <p:txBody>
          <a:bodyPr vert="horz" lIns="45720" rIns="45720" anchor="ctr">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600200"/>
            <a:ext cx="7467600" cy="45259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422064"/>
            <a:ext cx="2133600" cy="365125"/>
          </a:xfrm>
          <a:prstGeom prst="rect">
            <a:avLst/>
          </a:prstGeom>
        </p:spPr>
        <p:txBody>
          <a:bodyPr vert="horz" bIns="0" anchor="b"/>
          <a:lstStyle>
            <a:lvl1pPr algn="l" eaLnBrk="1" latinLnBrk="0" hangingPunct="1">
              <a:defRPr kumimoji="0" sz="1000">
                <a:solidFill>
                  <a:schemeClr val="tx2">
                    <a:shade val="50000"/>
                  </a:schemeClr>
                </a:solidFill>
              </a:defRPr>
            </a:lvl1pPr>
          </a:lstStyle>
          <a:p>
            <a:pPr>
              <a:defRPr/>
            </a:pPr>
            <a:endParaRPr lang="en-AU"/>
          </a:p>
        </p:txBody>
      </p:sp>
      <p:sp>
        <p:nvSpPr>
          <p:cNvPr id="22" name="Footer Placeholder 21"/>
          <p:cNvSpPr>
            <a:spLocks noGrp="1"/>
          </p:cNvSpPr>
          <p:nvPr>
            <p:ph type="ftr" sz="quarter" idx="3"/>
          </p:nvPr>
        </p:nvSpPr>
        <p:spPr>
          <a:xfrm>
            <a:off x="3124200" y="6422064"/>
            <a:ext cx="2895600" cy="365125"/>
          </a:xfrm>
          <a:prstGeom prst="rect">
            <a:avLst/>
          </a:prstGeom>
        </p:spPr>
        <p:txBody>
          <a:bodyPr vert="horz" lIns="0" rIns="0" bIns="0" anchor="b"/>
          <a:lstStyle>
            <a:lvl1pPr algn="ctr" eaLnBrk="1" latinLnBrk="0" hangingPunct="1">
              <a:defRPr kumimoji="0" sz="1000">
                <a:solidFill>
                  <a:schemeClr val="tx2">
                    <a:shade val="50000"/>
                  </a:schemeClr>
                </a:solidFill>
              </a:defRPr>
            </a:lvl1pPr>
          </a:lstStyle>
          <a:p>
            <a:pPr>
              <a:defRPr/>
            </a:pPr>
            <a:endParaRPr lang="en-AU"/>
          </a:p>
        </p:txBody>
      </p:sp>
      <p:sp>
        <p:nvSpPr>
          <p:cNvPr id="18" name="Slide Number Placeholder 17"/>
          <p:cNvSpPr>
            <a:spLocks noGrp="1"/>
          </p:cNvSpPr>
          <p:nvPr>
            <p:ph type="sldNum" sz="quarter" idx="4"/>
          </p:nvPr>
        </p:nvSpPr>
        <p:spPr>
          <a:xfrm>
            <a:off x="8153400" y="6422064"/>
            <a:ext cx="762000" cy="365125"/>
          </a:xfrm>
          <a:prstGeom prst="rect">
            <a:avLst/>
          </a:prstGeom>
        </p:spPr>
        <p:txBody>
          <a:bodyPr vert="horz" lIns="0" tIns="0" rIns="0" bIns="0" anchor="b"/>
          <a:lstStyle>
            <a:lvl1pPr algn="r" eaLnBrk="1" latinLnBrk="0" hangingPunct="1">
              <a:defRPr kumimoji="0" sz="1000">
                <a:solidFill>
                  <a:schemeClr val="tx2">
                    <a:shade val="50000"/>
                  </a:schemeClr>
                </a:solidFill>
              </a:defRPr>
            </a:lvl1pPr>
          </a:lstStyle>
          <a:p>
            <a:fld id="{9DDFF4B2-30B3-4439-8616-3D5529E26054}" type="slidenum">
              <a:rPr lang="en-AU" smtClean="0"/>
              <a:pPr/>
              <a:t>‹#›</a:t>
            </a:fld>
            <a:endParaRPr lang="en-AU"/>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1" eaLnBrk="1" latinLnBrk="0" hangingPunct="1">
        <a:spcBef>
          <a:spcPct val="0"/>
        </a:spcBef>
        <a:buNone/>
        <a:defRPr kumimoji="0" sz="4600" kern="1200">
          <a:solidFill>
            <a:schemeClr val="tx1"/>
          </a:solidFill>
          <a:latin typeface="+mj-lt"/>
          <a:ea typeface="+mj-ea"/>
          <a:cs typeface="+mj-cs"/>
        </a:defRPr>
      </a:lvl1pPr>
    </p:titleStyle>
    <p:bodyStyle>
      <a:lvl1pPr marL="420624" indent="-384048" algn="r" rtl="1"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722376" indent="-274320" algn="r" rtl="1" eaLnBrk="1" latinLnBrk="0" hangingPunct="1">
        <a:spcBef>
          <a:spcPct val="20000"/>
        </a:spcBef>
        <a:buClr>
          <a:schemeClr val="accent1"/>
        </a:buClr>
        <a:buSzPct val="90000"/>
        <a:buFont typeface="Wingdings 2"/>
        <a:buChar char=""/>
        <a:defRPr kumimoji="0" sz="2600" kern="1200">
          <a:solidFill>
            <a:schemeClr val="tx1"/>
          </a:solidFill>
          <a:latin typeface="+mn-lt"/>
          <a:ea typeface="+mn-ea"/>
          <a:cs typeface="+mn-cs"/>
        </a:defRPr>
      </a:lvl2pPr>
      <a:lvl3pPr marL="1005840" indent="-256032" algn="r" rtl="1" eaLnBrk="1" latinLnBrk="0" hangingPunct="1">
        <a:spcBef>
          <a:spcPct val="20000"/>
        </a:spcBef>
        <a:buClr>
          <a:schemeClr val="accent2"/>
        </a:buClr>
        <a:buSzPct val="85000"/>
        <a:buFont typeface="Arial"/>
        <a:buChar char="○"/>
        <a:defRPr kumimoji="0" sz="2400" kern="1200">
          <a:solidFill>
            <a:schemeClr val="tx1"/>
          </a:solidFill>
          <a:latin typeface="+mn-lt"/>
          <a:ea typeface="+mn-ea"/>
          <a:cs typeface="+mn-cs"/>
        </a:defRPr>
      </a:lvl3pPr>
      <a:lvl4pPr marL="1280160" indent="-237744" algn="r" rtl="1" eaLnBrk="1" latinLnBrk="0" hangingPunct="1">
        <a:spcBef>
          <a:spcPct val="20000"/>
        </a:spcBef>
        <a:buClr>
          <a:schemeClr val="accent3"/>
        </a:buClr>
        <a:buSzPct val="90000"/>
        <a:buFont typeface="Wingdings 2"/>
        <a:buChar char=""/>
        <a:defRPr kumimoji="0" sz="2000" kern="1200">
          <a:solidFill>
            <a:schemeClr val="tx1"/>
          </a:solidFill>
          <a:latin typeface="+mn-lt"/>
          <a:ea typeface="+mn-ea"/>
          <a:cs typeface="+mn-cs"/>
        </a:defRPr>
      </a:lvl4pPr>
      <a:lvl5pPr marL="1490472" indent="-182880" algn="r" rtl="1" eaLnBrk="1" latinLnBrk="0" hangingPunct="1">
        <a:spcBef>
          <a:spcPct val="20000"/>
        </a:spcBef>
        <a:buClr>
          <a:schemeClr val="accent4"/>
        </a:buClr>
        <a:buSzPct val="100000"/>
        <a:buFont typeface="Arial"/>
        <a:buChar char="-"/>
        <a:defRPr kumimoji="0" sz="2000" kern="1200">
          <a:solidFill>
            <a:schemeClr val="tx1"/>
          </a:solidFill>
          <a:latin typeface="+mn-lt"/>
          <a:ea typeface="+mn-ea"/>
          <a:cs typeface="+mn-cs"/>
        </a:defRPr>
      </a:lvl5pPr>
      <a:lvl6pPr marL="1700784" indent="-182880" algn="r" rtl="1" eaLnBrk="1" latinLnBrk="0" hangingPunct="1">
        <a:spcBef>
          <a:spcPct val="20000"/>
        </a:spcBef>
        <a:buClr>
          <a:schemeClr val="accent5"/>
        </a:buClr>
        <a:buFont typeface="Arial"/>
        <a:buChar char="-"/>
        <a:defRPr kumimoji="0" sz="2000" kern="1200" baseline="0">
          <a:solidFill>
            <a:schemeClr val="tx1"/>
          </a:solidFill>
          <a:latin typeface="+mn-lt"/>
          <a:ea typeface="+mn-ea"/>
          <a:cs typeface="+mn-cs"/>
        </a:defRPr>
      </a:lvl6pPr>
      <a:lvl7pPr marL="1920240" indent="-182880" algn="r" rtl="1" eaLnBrk="1" latinLnBrk="0" hangingPunct="1">
        <a:spcBef>
          <a:spcPct val="20000"/>
        </a:spcBef>
        <a:buClr>
          <a:schemeClr val="accent6"/>
        </a:buClr>
        <a:buSzPct val="100000"/>
        <a:buFont typeface="Arial"/>
        <a:buChar char="•"/>
        <a:defRPr kumimoji="0" sz="1800" kern="1200" baseline="0">
          <a:solidFill>
            <a:schemeClr val="tx1"/>
          </a:solidFill>
          <a:latin typeface="+mn-lt"/>
          <a:ea typeface="+mn-ea"/>
          <a:cs typeface="+mn-cs"/>
        </a:defRPr>
      </a:lvl7pPr>
      <a:lvl8pPr marL="2139696" indent="-182880" algn="r" rtl="1"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8pPr>
      <a:lvl9pPr marL="2331720" indent="-182880" algn="r" rtl="1"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www.bbc.co.uk/history/worldwars/wwone/summary_03.shtml" TargetMode="External"/><Relationship Id="rId2" Type="http://schemas.openxmlformats.org/officeDocument/2006/relationships/hyperlink" Target="http://www.bbc.co.uk/history/worldwars/wwone/summary_02.shtml" TargetMode="External"/><Relationship Id="rId1" Type="http://schemas.openxmlformats.org/officeDocument/2006/relationships/slideLayout" Target="../slideLayouts/slideLayout2.xml"/><Relationship Id="rId6" Type="http://schemas.openxmlformats.org/officeDocument/2006/relationships/hyperlink" Target="http://www.bbc.co.uk/history/worldwars/wwone/summary_06.shtml" TargetMode="External"/><Relationship Id="rId5" Type="http://schemas.openxmlformats.org/officeDocument/2006/relationships/hyperlink" Target="http://www.bbc.co.uk/history/worldwars/wwone/summary_05.shtml" TargetMode="External"/><Relationship Id="rId4" Type="http://schemas.openxmlformats.org/officeDocument/2006/relationships/hyperlink" Target="http://www.bbc.co.uk/history/worldwars/wwone/summary_04.shtml" TargetMode="Externa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www.bbc.co.uk/history/war/wwone/launch_vr_trench.s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685800" y="2130425"/>
            <a:ext cx="3039533" cy="1470025"/>
          </a:xfrm>
        </p:spPr>
        <p:txBody>
          <a:bodyPr anchor="ctr">
            <a:normAutofit fontScale="90000"/>
          </a:bodyPr>
          <a:lstStyle/>
          <a:p>
            <a:r>
              <a:rPr lang="en-AU" sz="4400" dirty="0" err="1" smtClean="0"/>
              <a:t>Dulce</a:t>
            </a:r>
            <a:r>
              <a:rPr lang="en-AU" sz="4400" dirty="0" smtClean="0"/>
              <a:t> et decorum </a:t>
            </a:r>
            <a:r>
              <a:rPr lang="en-AU" sz="4400" dirty="0" err="1" smtClean="0"/>
              <a:t>est</a:t>
            </a:r>
            <a:r>
              <a:rPr lang="en-AU" sz="4400" dirty="0" smtClean="0"/>
              <a:t/>
            </a:r>
            <a:br>
              <a:rPr lang="en-AU" sz="4400" dirty="0" smtClean="0"/>
            </a:br>
            <a:endParaRPr lang="en-AU" sz="4400" dirty="0" smtClean="0"/>
          </a:p>
        </p:txBody>
      </p:sp>
      <p:sp>
        <p:nvSpPr>
          <p:cNvPr id="3075" name="Rectangle 3"/>
          <p:cNvSpPr>
            <a:spLocks noGrp="1" noChangeArrowheads="1"/>
          </p:cNvSpPr>
          <p:nvPr>
            <p:ph type="subTitle" idx="1"/>
          </p:nvPr>
        </p:nvSpPr>
        <p:spPr>
          <a:xfrm>
            <a:off x="1371600" y="3886200"/>
            <a:ext cx="6400800" cy="1752600"/>
          </a:xfrm>
        </p:spPr>
        <p:txBody>
          <a:bodyPr/>
          <a:lstStyle/>
          <a:p>
            <a:pPr algn="ctr"/>
            <a:r>
              <a:rPr lang="en-US" sz="3200" dirty="0" smtClean="0"/>
              <a:t>By </a:t>
            </a:r>
            <a:r>
              <a:rPr lang="en-US" sz="3200" dirty="0" smtClean="0"/>
              <a:t>Wilfred Owen</a:t>
            </a:r>
            <a:endParaRPr lang="en-AU" sz="3200" dirty="0" smtClean="0"/>
          </a:p>
        </p:txBody>
      </p:sp>
      <p:pic>
        <p:nvPicPr>
          <p:cNvPr id="4" name="Picture 4" descr="w29"/>
          <p:cNvPicPr>
            <a:picLocks noChangeAspect="1" noChangeArrowheads="1"/>
          </p:cNvPicPr>
          <p:nvPr/>
        </p:nvPicPr>
        <p:blipFill>
          <a:blip r:embed="rId2" cstate="print"/>
          <a:srcRect/>
          <a:stretch>
            <a:fillRect/>
          </a:stretch>
        </p:blipFill>
        <p:spPr bwMode="auto">
          <a:xfrm>
            <a:off x="5321146" y="0"/>
            <a:ext cx="3822853" cy="38576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auto">
              <a:spcAft>
                <a:spcPts val="0"/>
              </a:spcAft>
              <a:defRPr/>
            </a:pPr>
            <a:r>
              <a:rPr lang="en-GB" dirty="0" err="1" smtClean="0">
                <a:solidFill>
                  <a:schemeClr val="tx1"/>
                </a:solidFill>
              </a:rPr>
              <a:t>Dulce</a:t>
            </a:r>
            <a:r>
              <a:rPr lang="en-GB" dirty="0" smtClean="0">
                <a:solidFill>
                  <a:schemeClr val="tx1"/>
                </a:solidFill>
              </a:rPr>
              <a:t> et Decorum </a:t>
            </a:r>
            <a:r>
              <a:rPr lang="en-GB" dirty="0" err="1" smtClean="0">
                <a:solidFill>
                  <a:schemeClr val="tx1"/>
                </a:solidFill>
              </a:rPr>
              <a:t>est</a:t>
            </a:r>
            <a:endParaRPr lang="en-GB" dirty="0">
              <a:solidFill>
                <a:schemeClr val="tx1"/>
              </a:solidFill>
            </a:endParaRPr>
          </a:p>
        </p:txBody>
      </p:sp>
      <p:sp>
        <p:nvSpPr>
          <p:cNvPr id="3" name="Content Placeholder 2"/>
          <p:cNvSpPr>
            <a:spLocks noGrp="1"/>
          </p:cNvSpPr>
          <p:nvPr>
            <p:ph idx="1"/>
          </p:nvPr>
        </p:nvSpPr>
        <p:spPr/>
        <p:txBody>
          <a:bodyPr rtlCol="0">
            <a:normAutofit fontScale="85000" lnSpcReduction="10000"/>
          </a:bodyPr>
          <a:lstStyle/>
          <a:p>
            <a:pPr marL="438912" indent="-320040" algn="l" rtl="0" fontAlgn="auto">
              <a:spcBef>
                <a:spcPts val="0"/>
              </a:spcBef>
              <a:spcAft>
                <a:spcPts val="0"/>
              </a:spcAft>
              <a:buFont typeface="Wingdings 2"/>
              <a:buNone/>
              <a:defRPr/>
            </a:pPr>
            <a:r>
              <a:rPr lang="en-US" dirty="0" smtClean="0"/>
              <a:t>Bent double, like old beggars under sacks,</a:t>
            </a:r>
          </a:p>
          <a:p>
            <a:pPr marL="438912" indent="-320040" algn="l" rtl="0" fontAlgn="auto">
              <a:spcBef>
                <a:spcPts val="0"/>
              </a:spcBef>
              <a:spcAft>
                <a:spcPts val="0"/>
              </a:spcAft>
              <a:buFont typeface="Wingdings 2"/>
              <a:buNone/>
              <a:defRPr/>
            </a:pPr>
            <a:r>
              <a:rPr lang="en-US" dirty="0" smtClean="0"/>
              <a:t>Knock-kneed, coughing like hags, we cursed through sludge,</a:t>
            </a:r>
          </a:p>
          <a:p>
            <a:pPr marL="438912" indent="-320040" algn="l" rtl="0" fontAlgn="auto">
              <a:spcBef>
                <a:spcPts val="0"/>
              </a:spcBef>
              <a:spcAft>
                <a:spcPts val="0"/>
              </a:spcAft>
              <a:buFont typeface="Wingdings 2"/>
              <a:buNone/>
              <a:defRPr/>
            </a:pPr>
            <a:r>
              <a:rPr lang="en-US" dirty="0" smtClean="0"/>
              <a:t>Till on the </a:t>
            </a:r>
            <a:r>
              <a:rPr lang="en-US" dirty="0" smtClean="0">
                <a:solidFill>
                  <a:schemeClr val="tx2"/>
                </a:solidFill>
              </a:rPr>
              <a:t>haunting flares</a:t>
            </a:r>
            <a:r>
              <a:rPr lang="en-US" dirty="0" smtClean="0"/>
              <a:t> we turned our backs</a:t>
            </a:r>
          </a:p>
          <a:p>
            <a:pPr marL="438912" indent="-320040" algn="l" rtl="0" fontAlgn="auto">
              <a:spcBef>
                <a:spcPts val="0"/>
              </a:spcBef>
              <a:spcAft>
                <a:spcPts val="0"/>
              </a:spcAft>
              <a:buFont typeface="Wingdings 2"/>
              <a:buNone/>
              <a:defRPr/>
            </a:pPr>
            <a:r>
              <a:rPr lang="en-US" dirty="0" smtClean="0"/>
              <a:t>And towards our distant rest began to trudge.</a:t>
            </a:r>
          </a:p>
          <a:p>
            <a:pPr marL="438912" indent="-320040" algn="l" rtl="0" fontAlgn="auto">
              <a:spcBef>
                <a:spcPts val="0"/>
              </a:spcBef>
              <a:spcAft>
                <a:spcPts val="0"/>
              </a:spcAft>
              <a:buFont typeface="Wingdings 2"/>
              <a:buNone/>
              <a:defRPr/>
            </a:pPr>
            <a:r>
              <a:rPr lang="en-US" dirty="0" smtClean="0"/>
              <a:t>Men marched asleep. Many had lost their boots</a:t>
            </a:r>
          </a:p>
          <a:p>
            <a:pPr marL="438912" indent="-320040" algn="l" rtl="0" fontAlgn="auto">
              <a:spcBef>
                <a:spcPts val="0"/>
              </a:spcBef>
              <a:spcAft>
                <a:spcPts val="0"/>
              </a:spcAft>
              <a:buFont typeface="Wingdings 2"/>
              <a:buNone/>
              <a:defRPr/>
            </a:pPr>
            <a:r>
              <a:rPr lang="en-US" dirty="0" smtClean="0"/>
              <a:t>But limped on, blood-shod. All went lame; all blind;</a:t>
            </a:r>
          </a:p>
          <a:p>
            <a:pPr marL="438912" indent="-320040" algn="l" rtl="0" fontAlgn="auto">
              <a:spcBef>
                <a:spcPts val="0"/>
              </a:spcBef>
              <a:spcAft>
                <a:spcPts val="0"/>
              </a:spcAft>
              <a:buFont typeface="Wingdings 2"/>
              <a:buNone/>
              <a:defRPr/>
            </a:pPr>
            <a:r>
              <a:rPr lang="en-US" dirty="0" smtClean="0"/>
              <a:t>Drunk with fatigue; deaf even to the hoots</a:t>
            </a:r>
          </a:p>
          <a:p>
            <a:pPr marL="438912" indent="-320040" algn="l" rtl="0" fontAlgn="auto">
              <a:spcBef>
                <a:spcPts val="0"/>
              </a:spcBef>
              <a:spcAft>
                <a:spcPts val="0"/>
              </a:spcAft>
              <a:buFont typeface="Wingdings 2"/>
              <a:buNone/>
              <a:defRPr/>
            </a:pPr>
            <a:r>
              <a:rPr lang="en-US" dirty="0" smtClean="0"/>
              <a:t>Of tired, outstripped Five Nines that dropped behind.</a:t>
            </a:r>
            <a:endParaRPr lang="it-IT" dirty="0" smtClean="0"/>
          </a:p>
          <a:p>
            <a:pPr marL="438912" indent="-320040" algn="l" rtl="0" fontAlgn="auto">
              <a:spcBef>
                <a:spcPts val="0"/>
              </a:spcBef>
              <a:spcAft>
                <a:spcPts val="0"/>
              </a:spcAft>
              <a:buFont typeface="Wingdings 2"/>
              <a:buNone/>
              <a:defRPr/>
            </a:pPr>
            <a:endParaRPr lang="it-IT" dirty="0" smtClean="0"/>
          </a:p>
          <a:p>
            <a:pPr marL="438912" indent="-320040" algn="l" rtl="0" fontAlgn="auto">
              <a:spcBef>
                <a:spcPts val="0"/>
              </a:spcBef>
              <a:spcAft>
                <a:spcPts val="0"/>
              </a:spcAft>
              <a:buFont typeface="Wingdings 2"/>
              <a:buChar char=""/>
              <a:defRPr/>
            </a:pPr>
            <a:endParaRPr lang="en-GB"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auto">
              <a:spcAft>
                <a:spcPts val="0"/>
              </a:spcAft>
              <a:defRPr/>
            </a:pPr>
            <a:r>
              <a:rPr lang="en-GB" dirty="0" err="1" smtClean="0">
                <a:solidFill>
                  <a:schemeClr val="tx1"/>
                </a:solidFill>
              </a:rPr>
              <a:t>Dulce</a:t>
            </a:r>
            <a:r>
              <a:rPr lang="en-GB" dirty="0" smtClean="0">
                <a:solidFill>
                  <a:schemeClr val="tx1"/>
                </a:solidFill>
              </a:rPr>
              <a:t> et Decorum </a:t>
            </a:r>
            <a:r>
              <a:rPr lang="en-GB" dirty="0" err="1" smtClean="0">
                <a:solidFill>
                  <a:schemeClr val="tx1"/>
                </a:solidFill>
              </a:rPr>
              <a:t>est</a:t>
            </a:r>
            <a:endParaRPr lang="en-GB" dirty="0">
              <a:solidFill>
                <a:schemeClr val="tx1"/>
              </a:solidFill>
            </a:endParaRPr>
          </a:p>
        </p:txBody>
      </p:sp>
      <p:sp>
        <p:nvSpPr>
          <p:cNvPr id="3" name="Content Placeholder 2"/>
          <p:cNvSpPr>
            <a:spLocks noGrp="1"/>
          </p:cNvSpPr>
          <p:nvPr>
            <p:ph idx="1"/>
          </p:nvPr>
        </p:nvSpPr>
        <p:spPr/>
        <p:txBody>
          <a:bodyPr rtlCol="0">
            <a:normAutofit fontScale="92500" lnSpcReduction="20000"/>
          </a:bodyPr>
          <a:lstStyle/>
          <a:p>
            <a:pPr marL="438912" indent="-320040" algn="l" rtl="0" fontAlgn="auto">
              <a:spcBef>
                <a:spcPts val="0"/>
              </a:spcBef>
              <a:spcAft>
                <a:spcPts val="0"/>
              </a:spcAft>
              <a:buFont typeface="Wingdings 2"/>
              <a:buNone/>
              <a:defRPr/>
            </a:pPr>
            <a:r>
              <a:rPr lang="en-US" dirty="0" smtClean="0"/>
              <a:t>GAS! Gas! Quick, boys! An ecstasy of fumbling,</a:t>
            </a:r>
          </a:p>
          <a:p>
            <a:pPr marL="438912" indent="-320040" algn="l" rtl="0" fontAlgn="auto">
              <a:spcBef>
                <a:spcPts val="0"/>
              </a:spcBef>
              <a:spcAft>
                <a:spcPts val="0"/>
              </a:spcAft>
              <a:buFont typeface="Wingdings 2"/>
              <a:buNone/>
              <a:defRPr/>
            </a:pPr>
            <a:r>
              <a:rPr lang="en-US" dirty="0" smtClean="0"/>
              <a:t>Fitting the clumsy helmets just in time;</a:t>
            </a:r>
          </a:p>
          <a:p>
            <a:pPr marL="438912" indent="-320040" algn="l" rtl="0" fontAlgn="auto">
              <a:spcBef>
                <a:spcPts val="0"/>
              </a:spcBef>
              <a:spcAft>
                <a:spcPts val="0"/>
              </a:spcAft>
              <a:buFont typeface="Wingdings 2"/>
              <a:buNone/>
              <a:defRPr/>
            </a:pPr>
            <a:r>
              <a:rPr lang="en-US" dirty="0" smtClean="0"/>
              <a:t>But someone still was yelling out and stumbling</a:t>
            </a:r>
          </a:p>
          <a:p>
            <a:pPr marL="438912" indent="-320040" algn="l" rtl="0" fontAlgn="auto">
              <a:spcBef>
                <a:spcPts val="0"/>
              </a:spcBef>
              <a:spcAft>
                <a:spcPts val="0"/>
              </a:spcAft>
              <a:buFont typeface="Wingdings 2"/>
              <a:buNone/>
              <a:defRPr/>
            </a:pPr>
            <a:r>
              <a:rPr lang="en-US" dirty="0" smtClean="0"/>
              <a:t>And floundering like a man in fire or lime.</a:t>
            </a:r>
          </a:p>
          <a:p>
            <a:pPr marL="438912" indent="-320040" algn="l" rtl="0" fontAlgn="auto">
              <a:spcBef>
                <a:spcPts val="0"/>
              </a:spcBef>
              <a:spcAft>
                <a:spcPts val="0"/>
              </a:spcAft>
              <a:buFont typeface="Wingdings 2"/>
              <a:buNone/>
              <a:defRPr/>
            </a:pPr>
            <a:r>
              <a:rPr lang="en-US" dirty="0" smtClean="0"/>
              <a:t>Dim, through the misty panes and thick green light</a:t>
            </a:r>
          </a:p>
          <a:p>
            <a:pPr marL="438912" indent="-320040" algn="l" rtl="0" fontAlgn="auto">
              <a:spcBef>
                <a:spcPts val="0"/>
              </a:spcBef>
              <a:spcAft>
                <a:spcPts val="0"/>
              </a:spcAft>
              <a:buFont typeface="Wingdings 2"/>
              <a:buNone/>
              <a:defRPr/>
            </a:pPr>
            <a:r>
              <a:rPr lang="en-US" dirty="0" smtClean="0"/>
              <a:t>As under a green sea, I saw him drowning.</a:t>
            </a:r>
            <a:endParaRPr lang="it-IT" dirty="0" smtClean="0"/>
          </a:p>
          <a:p>
            <a:pPr marL="438912" indent="-320040" algn="l" rtl="0" fontAlgn="auto">
              <a:spcBef>
                <a:spcPts val="0"/>
              </a:spcBef>
              <a:spcAft>
                <a:spcPts val="0"/>
              </a:spcAft>
              <a:buFont typeface="Wingdings 2"/>
              <a:buNone/>
              <a:defRPr/>
            </a:pPr>
            <a:r>
              <a:rPr lang="en-US" dirty="0" smtClean="0"/>
              <a:t>In all my dreams, before my helpless sight,</a:t>
            </a:r>
          </a:p>
          <a:p>
            <a:pPr marL="438912" indent="-320040" algn="l" rtl="0" fontAlgn="auto">
              <a:spcBef>
                <a:spcPts val="0"/>
              </a:spcBef>
              <a:spcAft>
                <a:spcPts val="0"/>
              </a:spcAft>
              <a:buFont typeface="Wingdings 2"/>
              <a:buNone/>
              <a:defRPr/>
            </a:pPr>
            <a:r>
              <a:rPr lang="en-US" dirty="0" smtClean="0"/>
              <a:t>He plunges at me, guttering, choking, drowning.</a:t>
            </a:r>
            <a:endParaRPr lang="it-IT" dirty="0" smtClean="0"/>
          </a:p>
          <a:p>
            <a:pPr marL="438912" indent="-320040" algn="l" rtl="0" fontAlgn="auto">
              <a:spcBef>
                <a:spcPts val="0"/>
              </a:spcBef>
              <a:spcAft>
                <a:spcPts val="0"/>
              </a:spcAft>
              <a:buFont typeface="Wingdings 2"/>
              <a:buNone/>
              <a:defRPr/>
            </a:pPr>
            <a:endParaRPr lang="en-GB"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auto">
              <a:spcAft>
                <a:spcPts val="0"/>
              </a:spcAft>
              <a:defRPr/>
            </a:pPr>
            <a:r>
              <a:rPr lang="en-GB" dirty="0" err="1" smtClean="0">
                <a:solidFill>
                  <a:schemeClr val="tx1"/>
                </a:solidFill>
              </a:rPr>
              <a:t>Dulce</a:t>
            </a:r>
            <a:r>
              <a:rPr lang="en-GB" dirty="0" smtClean="0">
                <a:solidFill>
                  <a:schemeClr val="tx1"/>
                </a:solidFill>
              </a:rPr>
              <a:t> et Decorum </a:t>
            </a:r>
            <a:r>
              <a:rPr lang="en-GB" dirty="0" err="1" smtClean="0">
                <a:solidFill>
                  <a:schemeClr val="tx1"/>
                </a:solidFill>
              </a:rPr>
              <a:t>est</a:t>
            </a:r>
            <a:endParaRPr lang="en-GB" dirty="0">
              <a:solidFill>
                <a:schemeClr val="tx1"/>
              </a:solidFill>
            </a:endParaRPr>
          </a:p>
        </p:txBody>
      </p:sp>
      <p:sp>
        <p:nvSpPr>
          <p:cNvPr id="3" name="Content Placeholder 2"/>
          <p:cNvSpPr>
            <a:spLocks noGrp="1"/>
          </p:cNvSpPr>
          <p:nvPr>
            <p:ph idx="1"/>
          </p:nvPr>
        </p:nvSpPr>
        <p:spPr/>
        <p:txBody>
          <a:bodyPr rtlCol="0">
            <a:normAutofit fontScale="85000" lnSpcReduction="20000"/>
          </a:bodyPr>
          <a:lstStyle/>
          <a:p>
            <a:pPr marL="438912" indent="-320040" algn="l" rtl="0" fontAlgn="auto">
              <a:spcBef>
                <a:spcPts val="0"/>
              </a:spcBef>
              <a:spcAft>
                <a:spcPts val="0"/>
              </a:spcAft>
              <a:buFont typeface="Wingdings 2"/>
              <a:buNone/>
              <a:defRPr/>
            </a:pPr>
            <a:r>
              <a:rPr lang="en-US" dirty="0" smtClean="0"/>
              <a:t>If in some smothering dreams you too could pace</a:t>
            </a:r>
          </a:p>
          <a:p>
            <a:pPr marL="438912" indent="-320040" algn="l" rtl="0" fontAlgn="auto">
              <a:spcBef>
                <a:spcPts val="0"/>
              </a:spcBef>
              <a:spcAft>
                <a:spcPts val="0"/>
              </a:spcAft>
              <a:buFont typeface="Wingdings 2"/>
              <a:buNone/>
              <a:defRPr/>
            </a:pPr>
            <a:r>
              <a:rPr lang="en-US" dirty="0" smtClean="0"/>
              <a:t>Behind the wagon that we flung him in,</a:t>
            </a:r>
          </a:p>
          <a:p>
            <a:pPr marL="438912" indent="-320040" algn="l" rtl="0" fontAlgn="auto">
              <a:spcBef>
                <a:spcPts val="0"/>
              </a:spcBef>
              <a:spcAft>
                <a:spcPts val="0"/>
              </a:spcAft>
              <a:buFont typeface="Wingdings 2"/>
              <a:buNone/>
              <a:defRPr/>
            </a:pPr>
            <a:r>
              <a:rPr lang="en-US" dirty="0" smtClean="0"/>
              <a:t>And watch the white eyes </a:t>
            </a:r>
            <a:r>
              <a:rPr lang="en-US" dirty="0" smtClean="0">
                <a:solidFill>
                  <a:schemeClr val="tx2"/>
                </a:solidFill>
              </a:rPr>
              <a:t>writhing</a:t>
            </a:r>
            <a:r>
              <a:rPr lang="en-US" dirty="0" smtClean="0"/>
              <a:t> in his face,</a:t>
            </a:r>
          </a:p>
          <a:p>
            <a:pPr marL="438912" indent="-320040" algn="l" rtl="0" fontAlgn="auto">
              <a:spcBef>
                <a:spcPts val="0"/>
              </a:spcBef>
              <a:spcAft>
                <a:spcPts val="0"/>
              </a:spcAft>
              <a:buFont typeface="Wingdings 2"/>
              <a:buNone/>
              <a:defRPr/>
            </a:pPr>
            <a:r>
              <a:rPr lang="en-US" dirty="0" smtClean="0"/>
              <a:t>His hanging face, like a devil's sick of sin;</a:t>
            </a:r>
          </a:p>
          <a:p>
            <a:pPr marL="438912" indent="-320040" algn="l" rtl="0" fontAlgn="auto">
              <a:spcBef>
                <a:spcPts val="0"/>
              </a:spcBef>
              <a:spcAft>
                <a:spcPts val="0"/>
              </a:spcAft>
              <a:buFont typeface="Wingdings 2"/>
              <a:buNone/>
              <a:defRPr/>
            </a:pPr>
            <a:r>
              <a:rPr lang="en-US" dirty="0" smtClean="0"/>
              <a:t>If you could hear, at every jolt, the blood</a:t>
            </a:r>
          </a:p>
          <a:p>
            <a:pPr marL="438912" indent="-320040" algn="l" rtl="0" fontAlgn="auto">
              <a:spcBef>
                <a:spcPts val="0"/>
              </a:spcBef>
              <a:spcAft>
                <a:spcPts val="0"/>
              </a:spcAft>
              <a:buFont typeface="Wingdings 2"/>
              <a:buNone/>
              <a:defRPr/>
            </a:pPr>
            <a:r>
              <a:rPr lang="en-US" dirty="0" smtClean="0"/>
              <a:t>Come gargling from the froth-corrupted lungs,</a:t>
            </a:r>
          </a:p>
          <a:p>
            <a:pPr marL="438912" indent="-320040" algn="l" rtl="0" fontAlgn="auto">
              <a:spcBef>
                <a:spcPts val="0"/>
              </a:spcBef>
              <a:spcAft>
                <a:spcPts val="0"/>
              </a:spcAft>
              <a:buFont typeface="Wingdings 2"/>
              <a:buNone/>
              <a:defRPr/>
            </a:pPr>
            <a:r>
              <a:rPr lang="en-US" dirty="0" smtClean="0"/>
              <a:t>Obscene as cancer, bitter as the cud</a:t>
            </a:r>
          </a:p>
          <a:p>
            <a:pPr marL="438912" indent="-320040" algn="l" rtl="0" fontAlgn="auto">
              <a:spcBef>
                <a:spcPts val="0"/>
              </a:spcBef>
              <a:spcAft>
                <a:spcPts val="0"/>
              </a:spcAft>
              <a:buFont typeface="Wingdings 2"/>
              <a:buNone/>
              <a:defRPr/>
            </a:pPr>
            <a:r>
              <a:rPr lang="en-US" dirty="0" smtClean="0"/>
              <a:t>Of vile, incurable sores on innocent tongues,</a:t>
            </a:r>
          </a:p>
          <a:p>
            <a:pPr marL="438912" indent="-320040" algn="l" rtl="0" fontAlgn="auto">
              <a:spcBef>
                <a:spcPts val="0"/>
              </a:spcBef>
              <a:spcAft>
                <a:spcPts val="0"/>
              </a:spcAft>
              <a:buFont typeface="Wingdings 2"/>
              <a:buNone/>
              <a:defRPr/>
            </a:pPr>
            <a:r>
              <a:rPr lang="en-US" dirty="0" smtClean="0"/>
              <a:t>My friend, you would not tell with such high zest</a:t>
            </a:r>
          </a:p>
          <a:p>
            <a:pPr marL="438912" indent="-320040" algn="l" rtl="0" fontAlgn="auto">
              <a:spcBef>
                <a:spcPts val="0"/>
              </a:spcBef>
              <a:spcAft>
                <a:spcPts val="0"/>
              </a:spcAft>
              <a:buFont typeface="Wingdings 2"/>
              <a:buNone/>
              <a:defRPr/>
            </a:pPr>
            <a:r>
              <a:rPr lang="en-US" dirty="0" smtClean="0"/>
              <a:t>To children ardent for some desperate glory,</a:t>
            </a:r>
          </a:p>
          <a:p>
            <a:pPr marL="438912" indent="-320040" algn="l" rtl="0" fontAlgn="auto">
              <a:spcBef>
                <a:spcPts val="0"/>
              </a:spcBef>
              <a:spcAft>
                <a:spcPts val="0"/>
              </a:spcAft>
              <a:buFont typeface="Wingdings 2"/>
              <a:buNone/>
              <a:defRPr/>
            </a:pPr>
            <a:r>
              <a:rPr lang="en-US" dirty="0" smtClean="0"/>
              <a:t>The old Lie: </a:t>
            </a:r>
            <a:r>
              <a:rPr lang="en-US" dirty="0" err="1" smtClean="0"/>
              <a:t>Dulce</a:t>
            </a:r>
            <a:r>
              <a:rPr lang="en-US" dirty="0" smtClean="0"/>
              <a:t> et decorum </a:t>
            </a:r>
            <a:r>
              <a:rPr lang="en-US" dirty="0" err="1" smtClean="0"/>
              <a:t>est</a:t>
            </a:r>
            <a:r>
              <a:rPr lang="en-US" dirty="0" smtClean="0"/>
              <a:t> Pro patria </a:t>
            </a:r>
            <a:r>
              <a:rPr lang="en-US" dirty="0" err="1" smtClean="0"/>
              <a:t>mori</a:t>
            </a:r>
            <a:r>
              <a:rPr lang="en-US" dirty="0" smtClean="0"/>
              <a:t>.</a:t>
            </a:r>
            <a:endParaRPr lang="it-IT" dirty="0" smtClean="0"/>
          </a:p>
          <a:p>
            <a:pPr marL="438912" indent="-320040" algn="l" rtl="0" fontAlgn="auto">
              <a:spcBef>
                <a:spcPts val="0"/>
              </a:spcBef>
              <a:spcAft>
                <a:spcPts val="0"/>
              </a:spcAft>
              <a:buFont typeface="Wingdings 2"/>
              <a:buNone/>
              <a:defRPr/>
            </a:pPr>
            <a:endParaRPr lang="it-IT" dirty="0" smtClean="0"/>
          </a:p>
          <a:p>
            <a:pPr marL="438912" indent="-320040" algn="l" rtl="0" fontAlgn="auto">
              <a:spcBef>
                <a:spcPts val="0"/>
              </a:spcBef>
              <a:spcAft>
                <a:spcPts val="0"/>
              </a:spcAft>
              <a:buFont typeface="Wingdings 2"/>
              <a:buNone/>
              <a:defRPr/>
            </a:pPr>
            <a:endParaRPr lang="it-IT" dirty="0" smtClean="0"/>
          </a:p>
          <a:p>
            <a:pPr marL="438912" indent="-320040" algn="l" rtl="0" fontAlgn="auto">
              <a:spcBef>
                <a:spcPts val="0"/>
              </a:spcBef>
              <a:spcAft>
                <a:spcPts val="0"/>
              </a:spcAft>
              <a:buFont typeface="Wingdings 2"/>
              <a:buNone/>
              <a:defRPr/>
            </a:pPr>
            <a:endParaRPr lang="en-GB"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4"/>
          <p:cNvSpPr>
            <a:spLocks noGrp="1" noChangeArrowheads="1"/>
          </p:cNvSpPr>
          <p:nvPr>
            <p:ph type="ctrTitle"/>
          </p:nvPr>
        </p:nvSpPr>
        <p:spPr>
          <a:xfrm>
            <a:off x="685800" y="2130425"/>
            <a:ext cx="7772400" cy="1470025"/>
          </a:xfrm>
        </p:spPr>
        <p:txBody>
          <a:bodyPr anchor="ctr"/>
          <a:lstStyle/>
          <a:p>
            <a:pPr eaLnBrk="1" hangingPunct="1"/>
            <a:r>
              <a:rPr lang="en-AU" sz="4400" smtClean="0"/>
              <a:t>Dulce et decorum est</a:t>
            </a:r>
          </a:p>
        </p:txBody>
      </p:sp>
      <p:sp>
        <p:nvSpPr>
          <p:cNvPr id="6151" name="Rectangle 11"/>
          <p:cNvSpPr>
            <a:spLocks noGrp="1" noChangeArrowheads="1"/>
          </p:cNvSpPr>
          <p:nvPr>
            <p:ph type="subTitle" idx="1"/>
          </p:nvPr>
        </p:nvSpPr>
        <p:spPr>
          <a:xfrm>
            <a:off x="1371600" y="3886200"/>
            <a:ext cx="6400800" cy="1752600"/>
          </a:xfrm>
        </p:spPr>
        <p:txBody>
          <a:bodyPr/>
          <a:lstStyle/>
          <a:p>
            <a:pPr eaLnBrk="1" hangingPunct="1"/>
            <a:r>
              <a:rPr lang="en-AU" sz="3200" smtClean="0"/>
              <a:t>Wilfred Owen</a:t>
            </a:r>
          </a:p>
        </p:txBody>
      </p:sp>
      <p:sp>
        <p:nvSpPr>
          <p:cNvPr id="7175" name="AutoShape 7"/>
          <p:cNvSpPr>
            <a:spLocks/>
          </p:cNvSpPr>
          <p:nvPr/>
        </p:nvSpPr>
        <p:spPr bwMode="auto">
          <a:xfrm>
            <a:off x="250825" y="260350"/>
            <a:ext cx="3168650" cy="1800225"/>
          </a:xfrm>
          <a:prstGeom prst="borderCallout2">
            <a:avLst>
              <a:gd name="adj1" fmla="val 6347"/>
              <a:gd name="adj2" fmla="val 102403"/>
              <a:gd name="adj3" fmla="val 6347"/>
              <a:gd name="adj4" fmla="val 107866"/>
              <a:gd name="adj5" fmla="val 126542"/>
              <a:gd name="adj6" fmla="val 113477"/>
            </a:avLst>
          </a:prstGeom>
          <a:solidFill>
            <a:srgbClr val="FFFF99"/>
          </a:solidFill>
          <a:ln w="9525">
            <a:solidFill>
              <a:schemeClr val="tx1"/>
            </a:solidFill>
            <a:miter lim="800000"/>
            <a:headEnd/>
            <a:tailEnd/>
          </a:ln>
          <a:effectLst/>
        </p:spPr>
        <p:txBody>
          <a:bodyPr/>
          <a:lstStyle/>
          <a:p>
            <a:pPr eaLnBrk="1" hangingPunct="1"/>
            <a:r>
              <a:rPr lang="en-AU" sz="1600" dirty="0">
                <a:solidFill>
                  <a:schemeClr val="bg1"/>
                </a:solidFill>
              </a:rPr>
              <a:t>Title of the poem comes from Horace’s </a:t>
            </a:r>
            <a:r>
              <a:rPr lang="en-AU" sz="1600" i="1" dirty="0">
                <a:solidFill>
                  <a:schemeClr val="bg1"/>
                </a:solidFill>
              </a:rPr>
              <a:t>Odes (“</a:t>
            </a:r>
            <a:r>
              <a:rPr lang="en-AU" sz="1600" i="1" dirty="0" err="1">
                <a:solidFill>
                  <a:schemeClr val="bg1"/>
                </a:solidFill>
              </a:rPr>
              <a:t>Dulce</a:t>
            </a:r>
            <a:r>
              <a:rPr lang="en-AU" sz="1600" i="1" dirty="0">
                <a:solidFill>
                  <a:schemeClr val="bg1"/>
                </a:solidFill>
              </a:rPr>
              <a:t> et decorum </a:t>
            </a:r>
            <a:r>
              <a:rPr lang="en-AU" sz="1600" i="1" dirty="0" err="1">
                <a:solidFill>
                  <a:schemeClr val="bg1"/>
                </a:solidFill>
              </a:rPr>
              <a:t>est</a:t>
            </a:r>
            <a:r>
              <a:rPr lang="en-AU" sz="1600" i="1" dirty="0">
                <a:solidFill>
                  <a:schemeClr val="bg1"/>
                </a:solidFill>
              </a:rPr>
              <a:t> pro patria </a:t>
            </a:r>
            <a:r>
              <a:rPr lang="en-AU" sz="1600" i="1" dirty="0" err="1">
                <a:solidFill>
                  <a:schemeClr val="bg1"/>
                </a:solidFill>
              </a:rPr>
              <a:t>mori</a:t>
            </a:r>
            <a:r>
              <a:rPr lang="en-AU" sz="1600" i="1" dirty="0">
                <a:solidFill>
                  <a:schemeClr val="bg1"/>
                </a:solidFill>
              </a:rPr>
              <a:t>”)</a:t>
            </a:r>
            <a:r>
              <a:rPr lang="en-AU" sz="1600" dirty="0">
                <a:solidFill>
                  <a:schemeClr val="bg1"/>
                </a:solidFill>
              </a:rPr>
              <a:t>. Loose translation: “It is sweet and proper to die for one’s country”</a:t>
            </a:r>
          </a:p>
        </p:txBody>
      </p:sp>
      <p:sp>
        <p:nvSpPr>
          <p:cNvPr id="7176" name="AutoShape 8"/>
          <p:cNvSpPr>
            <a:spLocks/>
          </p:cNvSpPr>
          <p:nvPr/>
        </p:nvSpPr>
        <p:spPr bwMode="auto">
          <a:xfrm>
            <a:off x="5821363" y="168275"/>
            <a:ext cx="3168650" cy="1800225"/>
          </a:xfrm>
          <a:prstGeom prst="borderCallout1">
            <a:avLst>
              <a:gd name="adj1" fmla="val 6347"/>
              <a:gd name="adj2" fmla="val -2403"/>
              <a:gd name="adj3" fmla="val 138009"/>
              <a:gd name="adj4" fmla="val -19792"/>
            </a:avLst>
          </a:prstGeom>
          <a:solidFill>
            <a:srgbClr val="FFFF99"/>
          </a:solidFill>
          <a:ln w="9525">
            <a:solidFill>
              <a:schemeClr val="tx1"/>
            </a:solidFill>
            <a:miter lim="800000"/>
            <a:headEnd/>
            <a:tailEnd/>
          </a:ln>
          <a:effectLst/>
        </p:spPr>
        <p:txBody>
          <a:bodyPr/>
          <a:lstStyle/>
          <a:p>
            <a:pPr eaLnBrk="1" hangingPunct="1"/>
            <a:r>
              <a:rPr lang="en-AU" sz="1600" dirty="0">
                <a:solidFill>
                  <a:schemeClr val="bg1"/>
                </a:solidFill>
              </a:rPr>
              <a:t>Drafts of the poem were dedicated to the propaganda poet Jessie Pope, but this dedication was removed from the published copy.</a:t>
            </a:r>
          </a:p>
        </p:txBody>
      </p:sp>
      <p:sp>
        <p:nvSpPr>
          <p:cNvPr id="7177" name="AutoShape 9"/>
          <p:cNvSpPr>
            <a:spLocks/>
          </p:cNvSpPr>
          <p:nvPr/>
        </p:nvSpPr>
        <p:spPr bwMode="auto">
          <a:xfrm>
            <a:off x="323850" y="3716338"/>
            <a:ext cx="2881313" cy="2952750"/>
          </a:xfrm>
          <a:prstGeom prst="borderCallout2">
            <a:avLst>
              <a:gd name="adj1" fmla="val 3870"/>
              <a:gd name="adj2" fmla="val 102644"/>
              <a:gd name="adj3" fmla="val 3870"/>
              <a:gd name="adj4" fmla="val 110356"/>
              <a:gd name="adj5" fmla="val -16773"/>
              <a:gd name="adj6" fmla="val 118347"/>
            </a:avLst>
          </a:prstGeom>
          <a:solidFill>
            <a:srgbClr val="FFFF99"/>
          </a:solidFill>
          <a:ln w="9525">
            <a:solidFill>
              <a:schemeClr val="tx1"/>
            </a:solidFill>
            <a:miter lim="800000"/>
            <a:headEnd/>
            <a:tailEnd/>
          </a:ln>
          <a:effectLst/>
        </p:spPr>
        <p:txBody>
          <a:bodyPr/>
          <a:lstStyle/>
          <a:p>
            <a:pPr eaLnBrk="1" hangingPunct="1"/>
            <a:r>
              <a:rPr lang="en-AU" sz="1600" dirty="0">
                <a:solidFill>
                  <a:schemeClr val="bg1"/>
                </a:solidFill>
              </a:rPr>
              <a:t>Title is ironic – it’s intended meaning is the opposite of the literal. The aim is to shock the audience. The use of Latin reflects the classical education of the wealthier classes at the time and indicates that the audience Owen is writing for are well-educated Brits supporting the war in Europe.</a:t>
            </a:r>
          </a:p>
        </p:txBody>
      </p:sp>
      <p:sp>
        <p:nvSpPr>
          <p:cNvPr id="7178" name="AutoShape 10"/>
          <p:cNvSpPr>
            <a:spLocks/>
          </p:cNvSpPr>
          <p:nvPr/>
        </p:nvSpPr>
        <p:spPr bwMode="auto">
          <a:xfrm>
            <a:off x="3995738" y="4508500"/>
            <a:ext cx="4968875" cy="2133600"/>
          </a:xfrm>
          <a:prstGeom prst="borderCallout2">
            <a:avLst>
              <a:gd name="adj1" fmla="val 5356"/>
              <a:gd name="adj2" fmla="val -1532"/>
              <a:gd name="adj3" fmla="val 5356"/>
              <a:gd name="adj4" fmla="val -4056"/>
              <a:gd name="adj5" fmla="val -4986"/>
              <a:gd name="adj6" fmla="val -6708"/>
            </a:avLst>
          </a:prstGeom>
          <a:solidFill>
            <a:srgbClr val="FFFF99"/>
          </a:solidFill>
          <a:ln w="9525">
            <a:solidFill>
              <a:schemeClr val="tx1"/>
            </a:solidFill>
            <a:miter lim="800000"/>
            <a:headEnd/>
            <a:tailEnd/>
          </a:ln>
          <a:effectLst/>
        </p:spPr>
        <p:txBody>
          <a:bodyPr/>
          <a:lstStyle/>
          <a:p>
            <a:pPr eaLnBrk="1" hangingPunct="1"/>
            <a:r>
              <a:rPr lang="en-AU" sz="1600" dirty="0">
                <a:solidFill>
                  <a:schemeClr val="bg1"/>
                </a:solidFill>
              </a:rPr>
              <a:t>Wilfred Edward Salter Owen, MC (March 18, 1893 – November 4, 1918) - British poet and soldier, regarded by many as the leading poet of the First World War. He was influenced by his friend Siegfried Sassoon and sat in stark contrast to both the public perception of war at the time, and to the confidently patriotic verse written earlier by war poets such as Rupert Brooke. Died one week before the armistice.</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2" fill="hold" grpId="0" nodeType="clickEffect">
                                  <p:stCondLst>
                                    <p:cond delay="0"/>
                                  </p:stCondLst>
                                  <p:childTnLst>
                                    <p:set>
                                      <p:cBhvr>
                                        <p:cTn id="6" dur="1" fill="hold">
                                          <p:stCondLst>
                                            <p:cond delay="0"/>
                                          </p:stCondLst>
                                        </p:cTn>
                                        <p:tgtEl>
                                          <p:spTgt spid="7175"/>
                                        </p:tgtEl>
                                        <p:attrNameLst>
                                          <p:attrName>style.visibility</p:attrName>
                                        </p:attrNameLst>
                                      </p:cBhvr>
                                      <p:to>
                                        <p:strVal val="visible"/>
                                      </p:to>
                                    </p:set>
                                    <p:animEffect transition="in" filter="wipe(right)">
                                      <p:cBhvr>
                                        <p:cTn id="7" dur="500"/>
                                        <p:tgtEl>
                                          <p:spTgt spid="7175"/>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7178"/>
                                        </p:tgtEl>
                                        <p:attrNameLst>
                                          <p:attrName>style.visibility</p:attrName>
                                        </p:attrNameLst>
                                      </p:cBhvr>
                                      <p:to>
                                        <p:strVal val="visible"/>
                                      </p:to>
                                    </p:set>
                                    <p:animEffect transition="in" filter="wipe(left)">
                                      <p:cBhvr>
                                        <p:cTn id="12" dur="500"/>
                                        <p:tgtEl>
                                          <p:spTgt spid="7178"/>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1" fill="hold" grpId="0" nodeType="clickEffect">
                                  <p:stCondLst>
                                    <p:cond delay="0"/>
                                  </p:stCondLst>
                                  <p:childTnLst>
                                    <p:set>
                                      <p:cBhvr>
                                        <p:cTn id="16" dur="1" fill="hold">
                                          <p:stCondLst>
                                            <p:cond delay="0"/>
                                          </p:stCondLst>
                                        </p:cTn>
                                        <p:tgtEl>
                                          <p:spTgt spid="7176"/>
                                        </p:tgtEl>
                                        <p:attrNameLst>
                                          <p:attrName>style.visibility</p:attrName>
                                        </p:attrNameLst>
                                      </p:cBhvr>
                                      <p:to>
                                        <p:strVal val="visible"/>
                                      </p:to>
                                    </p:set>
                                    <p:animEffect transition="in" filter="wipe(up)">
                                      <p:cBhvr>
                                        <p:cTn id="17" dur="500"/>
                                        <p:tgtEl>
                                          <p:spTgt spid="7176"/>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1" fill="hold" grpId="0" nodeType="clickEffect">
                                  <p:stCondLst>
                                    <p:cond delay="0"/>
                                  </p:stCondLst>
                                  <p:childTnLst>
                                    <p:set>
                                      <p:cBhvr>
                                        <p:cTn id="21" dur="1" fill="hold">
                                          <p:stCondLst>
                                            <p:cond delay="0"/>
                                          </p:stCondLst>
                                        </p:cTn>
                                        <p:tgtEl>
                                          <p:spTgt spid="7177"/>
                                        </p:tgtEl>
                                        <p:attrNameLst>
                                          <p:attrName>style.visibility</p:attrName>
                                        </p:attrNameLst>
                                      </p:cBhvr>
                                      <p:to>
                                        <p:strVal val="visible"/>
                                      </p:to>
                                    </p:set>
                                    <p:animEffect transition="in" filter="wipe(up)">
                                      <p:cBhvr>
                                        <p:cTn id="22" dur="500"/>
                                        <p:tgtEl>
                                          <p:spTgt spid="717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5" grpId="0" animBg="1"/>
      <p:bldP spid="7176" grpId="0" animBg="1"/>
      <p:bldP spid="7177" grpId="0" animBg="1"/>
      <p:bldP spid="7178"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5" descr="f316r"/>
          <p:cNvPicPr>
            <a:picLocks noChangeAspect="1" noChangeArrowheads="1"/>
          </p:cNvPicPr>
          <p:nvPr/>
        </p:nvPicPr>
        <p:blipFill>
          <a:blip r:embed="rId2" cstate="print"/>
          <a:srcRect/>
          <a:stretch>
            <a:fillRect/>
          </a:stretch>
        </p:blipFill>
        <p:spPr bwMode="auto">
          <a:xfrm>
            <a:off x="1979613" y="71438"/>
            <a:ext cx="5326062" cy="6786562"/>
          </a:xfrm>
          <a:prstGeom prst="rect">
            <a:avLst/>
          </a:prstGeom>
          <a:noFill/>
          <a:ln w="9525">
            <a:noFill/>
            <a:miter lim="800000"/>
            <a:headEnd/>
            <a:tailEnd/>
          </a:ln>
        </p:spPr>
      </p:pic>
      <p:sp>
        <p:nvSpPr>
          <p:cNvPr id="9222" name="Oval 6"/>
          <p:cNvSpPr>
            <a:spLocks noChangeArrowheads="1"/>
          </p:cNvSpPr>
          <p:nvPr/>
        </p:nvSpPr>
        <p:spPr bwMode="auto">
          <a:xfrm>
            <a:off x="3203575" y="549275"/>
            <a:ext cx="1944688" cy="503238"/>
          </a:xfrm>
          <a:prstGeom prst="ellipse">
            <a:avLst/>
          </a:prstGeom>
          <a:noFill/>
          <a:ln w="25400">
            <a:solidFill>
              <a:schemeClr val="tx1"/>
            </a:solidFill>
            <a:prstDash val="sysDot"/>
            <a:round/>
            <a:headEnd/>
            <a:tailEnd/>
          </a:ln>
          <a:effectLst/>
        </p:spPr>
        <p:txBody>
          <a:bodyPr wrap="none" anchor="ctr"/>
          <a:lstStyle/>
          <a:p>
            <a:pPr eaLnBrk="1" hangingPunct="1"/>
            <a:endParaRPr lang="en-GB"/>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1" presetClass="entr" presetSubtype="4" fill="hold" grpId="0" nodeType="clickEffect">
                                  <p:stCondLst>
                                    <p:cond delay="0"/>
                                  </p:stCondLst>
                                  <p:childTnLst>
                                    <p:set>
                                      <p:cBhvr>
                                        <p:cTn id="6" dur="1" fill="hold">
                                          <p:stCondLst>
                                            <p:cond delay="0"/>
                                          </p:stCondLst>
                                        </p:cTn>
                                        <p:tgtEl>
                                          <p:spTgt spid="9222"/>
                                        </p:tgtEl>
                                        <p:attrNameLst>
                                          <p:attrName>style.visibility</p:attrName>
                                        </p:attrNameLst>
                                      </p:cBhvr>
                                      <p:to>
                                        <p:strVal val="visible"/>
                                      </p:to>
                                    </p:set>
                                    <p:animEffect transition="in" filter="wheel(4)">
                                      <p:cBhvr>
                                        <p:cTn id="7" dur="500"/>
                                        <p:tgtEl>
                                          <p:spTgt spid="92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22"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93" name="Rectangle 21"/>
          <p:cNvSpPr>
            <a:spLocks noChangeArrowheads="1"/>
          </p:cNvSpPr>
          <p:nvPr/>
        </p:nvSpPr>
        <p:spPr bwMode="auto">
          <a:xfrm>
            <a:off x="2124075" y="4292600"/>
            <a:ext cx="2879725" cy="215900"/>
          </a:xfrm>
          <a:prstGeom prst="rect">
            <a:avLst/>
          </a:prstGeom>
          <a:solidFill>
            <a:srgbClr val="CCECFF"/>
          </a:solidFill>
          <a:ln w="9525">
            <a:noFill/>
            <a:miter lim="800000"/>
            <a:headEnd/>
            <a:tailEnd/>
          </a:ln>
          <a:effectLst/>
        </p:spPr>
        <p:txBody>
          <a:bodyPr wrap="none" anchor="ctr"/>
          <a:lstStyle/>
          <a:p>
            <a:pPr eaLnBrk="1" hangingPunct="1"/>
            <a:endParaRPr lang="en-GB"/>
          </a:p>
        </p:txBody>
      </p:sp>
      <p:sp>
        <p:nvSpPr>
          <p:cNvPr id="3094" name="Rectangle 22"/>
          <p:cNvSpPr>
            <a:spLocks noChangeArrowheads="1"/>
          </p:cNvSpPr>
          <p:nvPr/>
        </p:nvSpPr>
        <p:spPr bwMode="auto">
          <a:xfrm>
            <a:off x="3779838" y="4005263"/>
            <a:ext cx="2305050" cy="215900"/>
          </a:xfrm>
          <a:prstGeom prst="rect">
            <a:avLst/>
          </a:prstGeom>
          <a:solidFill>
            <a:srgbClr val="CCECFF"/>
          </a:solidFill>
          <a:ln w="9525">
            <a:noFill/>
            <a:miter lim="800000"/>
            <a:headEnd/>
            <a:tailEnd/>
          </a:ln>
          <a:effectLst/>
        </p:spPr>
        <p:txBody>
          <a:bodyPr wrap="none" anchor="ctr"/>
          <a:lstStyle/>
          <a:p>
            <a:pPr eaLnBrk="1" hangingPunct="1"/>
            <a:endParaRPr lang="en-GB"/>
          </a:p>
        </p:txBody>
      </p:sp>
      <p:sp>
        <p:nvSpPr>
          <p:cNvPr id="3091" name="Rectangle 19"/>
          <p:cNvSpPr>
            <a:spLocks noChangeArrowheads="1"/>
          </p:cNvSpPr>
          <p:nvPr/>
        </p:nvSpPr>
        <p:spPr bwMode="auto">
          <a:xfrm>
            <a:off x="5435600" y="3716338"/>
            <a:ext cx="576263" cy="217487"/>
          </a:xfrm>
          <a:prstGeom prst="rect">
            <a:avLst/>
          </a:prstGeom>
          <a:solidFill>
            <a:srgbClr val="FFCC66"/>
          </a:solidFill>
          <a:ln w="9525">
            <a:noFill/>
            <a:miter lim="800000"/>
            <a:headEnd/>
            <a:tailEnd/>
          </a:ln>
          <a:effectLst/>
        </p:spPr>
        <p:txBody>
          <a:bodyPr wrap="none" anchor="ctr"/>
          <a:lstStyle/>
          <a:p>
            <a:pPr eaLnBrk="1" hangingPunct="1"/>
            <a:endParaRPr lang="en-GB"/>
          </a:p>
        </p:txBody>
      </p:sp>
      <p:sp>
        <p:nvSpPr>
          <p:cNvPr id="3085" name="Rectangle 13"/>
          <p:cNvSpPr>
            <a:spLocks noChangeArrowheads="1"/>
          </p:cNvSpPr>
          <p:nvPr/>
        </p:nvSpPr>
        <p:spPr bwMode="auto">
          <a:xfrm>
            <a:off x="3276600" y="3716338"/>
            <a:ext cx="1223963" cy="217487"/>
          </a:xfrm>
          <a:prstGeom prst="rect">
            <a:avLst/>
          </a:prstGeom>
          <a:solidFill>
            <a:srgbClr val="FFCC66"/>
          </a:solidFill>
          <a:ln w="9525">
            <a:noFill/>
            <a:miter lim="800000"/>
            <a:headEnd/>
            <a:tailEnd/>
          </a:ln>
          <a:effectLst/>
        </p:spPr>
        <p:txBody>
          <a:bodyPr wrap="none" anchor="ctr"/>
          <a:lstStyle/>
          <a:p>
            <a:pPr eaLnBrk="1" hangingPunct="1"/>
            <a:endParaRPr lang="en-GB"/>
          </a:p>
        </p:txBody>
      </p:sp>
      <p:sp>
        <p:nvSpPr>
          <p:cNvPr id="3086" name="Rectangle 14"/>
          <p:cNvSpPr>
            <a:spLocks noChangeArrowheads="1"/>
          </p:cNvSpPr>
          <p:nvPr/>
        </p:nvSpPr>
        <p:spPr bwMode="auto">
          <a:xfrm>
            <a:off x="3563938" y="3213100"/>
            <a:ext cx="1873250" cy="215900"/>
          </a:xfrm>
          <a:prstGeom prst="rect">
            <a:avLst/>
          </a:prstGeom>
          <a:solidFill>
            <a:srgbClr val="FFCCCC"/>
          </a:solidFill>
          <a:ln w="9525">
            <a:noFill/>
            <a:miter lim="800000"/>
            <a:headEnd/>
            <a:tailEnd/>
          </a:ln>
          <a:effectLst/>
        </p:spPr>
        <p:txBody>
          <a:bodyPr wrap="none" anchor="ctr"/>
          <a:lstStyle/>
          <a:p>
            <a:pPr eaLnBrk="1" hangingPunct="1"/>
            <a:endParaRPr lang="en-GB"/>
          </a:p>
        </p:txBody>
      </p:sp>
      <p:sp>
        <p:nvSpPr>
          <p:cNvPr id="3087" name="Rectangle 15"/>
          <p:cNvSpPr>
            <a:spLocks noChangeArrowheads="1"/>
          </p:cNvSpPr>
          <p:nvPr/>
        </p:nvSpPr>
        <p:spPr bwMode="auto">
          <a:xfrm>
            <a:off x="2916238" y="2924175"/>
            <a:ext cx="3600450" cy="217488"/>
          </a:xfrm>
          <a:prstGeom prst="rect">
            <a:avLst/>
          </a:prstGeom>
          <a:solidFill>
            <a:srgbClr val="CCCCFF"/>
          </a:solidFill>
          <a:ln w="9525">
            <a:noFill/>
            <a:miter lim="800000"/>
            <a:headEnd/>
            <a:tailEnd/>
          </a:ln>
          <a:effectLst/>
        </p:spPr>
        <p:txBody>
          <a:bodyPr wrap="none" anchor="ctr"/>
          <a:lstStyle/>
          <a:p>
            <a:pPr eaLnBrk="1" hangingPunct="1"/>
            <a:endParaRPr lang="en-GB"/>
          </a:p>
        </p:txBody>
      </p:sp>
      <p:sp>
        <p:nvSpPr>
          <p:cNvPr id="3088" name="Rectangle 16"/>
          <p:cNvSpPr>
            <a:spLocks noChangeArrowheads="1"/>
          </p:cNvSpPr>
          <p:nvPr/>
        </p:nvSpPr>
        <p:spPr bwMode="auto">
          <a:xfrm>
            <a:off x="5292725" y="2636838"/>
            <a:ext cx="2663825" cy="215900"/>
          </a:xfrm>
          <a:prstGeom prst="rect">
            <a:avLst/>
          </a:prstGeom>
          <a:solidFill>
            <a:srgbClr val="DDDDDD"/>
          </a:solidFill>
          <a:ln w="9525">
            <a:noFill/>
            <a:miter lim="800000"/>
            <a:headEnd/>
            <a:tailEnd/>
          </a:ln>
          <a:effectLst/>
        </p:spPr>
        <p:txBody>
          <a:bodyPr wrap="none" anchor="ctr"/>
          <a:lstStyle/>
          <a:p>
            <a:pPr eaLnBrk="1" hangingPunct="1"/>
            <a:endParaRPr lang="en-GB"/>
          </a:p>
        </p:txBody>
      </p:sp>
      <p:sp>
        <p:nvSpPr>
          <p:cNvPr id="3089" name="Rectangle 17"/>
          <p:cNvSpPr>
            <a:spLocks noChangeArrowheads="1"/>
          </p:cNvSpPr>
          <p:nvPr/>
        </p:nvSpPr>
        <p:spPr bwMode="auto">
          <a:xfrm>
            <a:off x="3276600" y="2636838"/>
            <a:ext cx="1943100" cy="215900"/>
          </a:xfrm>
          <a:prstGeom prst="rect">
            <a:avLst/>
          </a:prstGeom>
          <a:solidFill>
            <a:schemeClr val="accent1"/>
          </a:solidFill>
          <a:ln w="9525">
            <a:noFill/>
            <a:miter lim="800000"/>
            <a:headEnd/>
            <a:tailEnd/>
          </a:ln>
          <a:effectLst/>
        </p:spPr>
        <p:txBody>
          <a:bodyPr wrap="none" anchor="ctr"/>
          <a:lstStyle/>
          <a:p>
            <a:pPr eaLnBrk="1" hangingPunct="1"/>
            <a:endParaRPr lang="en-GB"/>
          </a:p>
        </p:txBody>
      </p:sp>
      <p:sp>
        <p:nvSpPr>
          <p:cNvPr id="3084" name="Rectangle 12"/>
          <p:cNvSpPr>
            <a:spLocks noChangeArrowheads="1"/>
          </p:cNvSpPr>
          <p:nvPr/>
        </p:nvSpPr>
        <p:spPr bwMode="auto">
          <a:xfrm>
            <a:off x="3203575" y="2349500"/>
            <a:ext cx="2952750" cy="215900"/>
          </a:xfrm>
          <a:prstGeom prst="rect">
            <a:avLst/>
          </a:prstGeom>
          <a:solidFill>
            <a:srgbClr val="CCFFFF"/>
          </a:solidFill>
          <a:ln w="9525">
            <a:noFill/>
            <a:miter lim="800000"/>
            <a:headEnd/>
            <a:tailEnd/>
          </a:ln>
          <a:effectLst/>
        </p:spPr>
        <p:txBody>
          <a:bodyPr wrap="none" anchor="ctr"/>
          <a:lstStyle/>
          <a:p>
            <a:pPr eaLnBrk="1" hangingPunct="1"/>
            <a:endParaRPr lang="en-GB"/>
          </a:p>
        </p:txBody>
      </p:sp>
      <p:sp>
        <p:nvSpPr>
          <p:cNvPr id="8203" name="Rectangle 4"/>
          <p:cNvSpPr>
            <a:spLocks noChangeArrowheads="1"/>
          </p:cNvSpPr>
          <p:nvPr/>
        </p:nvSpPr>
        <p:spPr bwMode="auto">
          <a:xfrm>
            <a:off x="1763713" y="2276475"/>
            <a:ext cx="6343650" cy="2289175"/>
          </a:xfrm>
          <a:prstGeom prst="rect">
            <a:avLst/>
          </a:prstGeom>
          <a:noFill/>
          <a:ln w="9525">
            <a:noFill/>
            <a:miter lim="800000"/>
            <a:headEnd/>
            <a:tailEnd/>
          </a:ln>
          <a:effectLst/>
        </p:spPr>
        <p:txBody>
          <a:bodyPr wrap="none" anchor="ctr">
            <a:spAutoFit/>
          </a:bodyPr>
          <a:lstStyle/>
          <a:p>
            <a:pPr eaLnBrk="1" hangingPunct="1"/>
            <a:r>
              <a:rPr lang="en-AU"/>
              <a:t>Bent double, like old beggars under sacks,</a:t>
            </a:r>
            <a:endParaRPr lang="en-US"/>
          </a:p>
          <a:p>
            <a:pPr eaLnBrk="1" hangingPunct="1"/>
            <a:r>
              <a:rPr lang="en-AU"/>
              <a:t>Knock-kneed, coughing like hags, we cursed through sludge,</a:t>
            </a:r>
            <a:endParaRPr lang="en-US"/>
          </a:p>
          <a:p>
            <a:pPr eaLnBrk="1" hangingPunct="1"/>
            <a:r>
              <a:rPr lang="en-AU"/>
              <a:t>Till on the haunting flares we turned our backs</a:t>
            </a:r>
            <a:endParaRPr lang="en-US"/>
          </a:p>
          <a:p>
            <a:pPr eaLnBrk="1" hangingPunct="1"/>
            <a:r>
              <a:rPr lang="en-AU"/>
              <a:t>And towards our distant rest began to trudge.</a:t>
            </a:r>
            <a:endParaRPr lang="en-US"/>
          </a:p>
          <a:p>
            <a:pPr eaLnBrk="1" hangingPunct="1"/>
            <a:r>
              <a:rPr lang="en-AU"/>
              <a:t>Men marched asleep. Many had lost their boots</a:t>
            </a:r>
            <a:endParaRPr lang="en-US"/>
          </a:p>
          <a:p>
            <a:pPr eaLnBrk="1" hangingPunct="1"/>
            <a:r>
              <a:rPr lang="en-AU"/>
              <a:t>But limped on, blood-shod. All went lame; all blind;</a:t>
            </a:r>
            <a:endParaRPr lang="en-US"/>
          </a:p>
          <a:p>
            <a:pPr eaLnBrk="1" hangingPunct="1"/>
            <a:r>
              <a:rPr lang="en-AU"/>
              <a:t>Drunk with fatigue; deaf even to the hoots</a:t>
            </a:r>
            <a:endParaRPr lang="en-US"/>
          </a:p>
          <a:p>
            <a:pPr eaLnBrk="1" hangingPunct="1"/>
            <a:r>
              <a:rPr lang="en-AU"/>
              <a:t>Of tired, outstripped Five-Nines that dropped behind.</a:t>
            </a:r>
          </a:p>
        </p:txBody>
      </p:sp>
      <p:sp>
        <p:nvSpPr>
          <p:cNvPr id="3077" name="AutoShape 5"/>
          <p:cNvSpPr>
            <a:spLocks/>
          </p:cNvSpPr>
          <p:nvPr/>
        </p:nvSpPr>
        <p:spPr bwMode="auto">
          <a:xfrm>
            <a:off x="179388" y="1557338"/>
            <a:ext cx="2571750" cy="609600"/>
          </a:xfrm>
          <a:prstGeom prst="borderCallout2">
            <a:avLst>
              <a:gd name="adj1" fmla="val 18750"/>
              <a:gd name="adj2" fmla="val 102963"/>
              <a:gd name="adj3" fmla="val 18750"/>
              <a:gd name="adj4" fmla="val 108458"/>
              <a:gd name="adj5" fmla="val 116407"/>
              <a:gd name="adj6" fmla="val 114319"/>
            </a:avLst>
          </a:prstGeom>
          <a:solidFill>
            <a:srgbClr val="FFFF99"/>
          </a:solidFill>
          <a:ln w="9525">
            <a:solidFill>
              <a:schemeClr val="tx1"/>
            </a:solidFill>
            <a:miter lim="800000"/>
            <a:headEnd/>
            <a:tailEnd/>
          </a:ln>
          <a:effectLst/>
        </p:spPr>
        <p:txBody>
          <a:bodyPr/>
          <a:lstStyle/>
          <a:p>
            <a:pPr eaLnBrk="1" hangingPunct="1"/>
            <a:r>
              <a:rPr lang="en-AU" sz="1600" dirty="0">
                <a:solidFill>
                  <a:schemeClr val="bg1"/>
                </a:solidFill>
              </a:rPr>
              <a:t>Caesura, a pause created for emphasis</a:t>
            </a:r>
          </a:p>
        </p:txBody>
      </p:sp>
      <p:sp>
        <p:nvSpPr>
          <p:cNvPr id="3078" name="AutoShape 6"/>
          <p:cNvSpPr>
            <a:spLocks/>
          </p:cNvSpPr>
          <p:nvPr/>
        </p:nvSpPr>
        <p:spPr bwMode="auto">
          <a:xfrm>
            <a:off x="6719888" y="2924175"/>
            <a:ext cx="2424112" cy="792163"/>
          </a:xfrm>
          <a:prstGeom prst="borderCallout2">
            <a:avLst>
              <a:gd name="adj1" fmla="val 14431"/>
              <a:gd name="adj2" fmla="val -3144"/>
              <a:gd name="adj3" fmla="val 14431"/>
              <a:gd name="adj4" fmla="val -7009"/>
              <a:gd name="adj5" fmla="val 14829"/>
              <a:gd name="adj6" fmla="val -11134"/>
            </a:avLst>
          </a:prstGeom>
          <a:solidFill>
            <a:srgbClr val="FFFF99"/>
          </a:solidFill>
          <a:ln w="9525">
            <a:solidFill>
              <a:schemeClr val="tx1"/>
            </a:solidFill>
            <a:miter lim="800000"/>
            <a:headEnd/>
            <a:tailEnd/>
          </a:ln>
          <a:effectLst/>
        </p:spPr>
        <p:txBody>
          <a:bodyPr/>
          <a:lstStyle/>
          <a:p>
            <a:pPr eaLnBrk="1" hangingPunct="1"/>
            <a:r>
              <a:rPr lang="en-AU" sz="1600" dirty="0">
                <a:solidFill>
                  <a:schemeClr val="bg1"/>
                </a:solidFill>
              </a:rPr>
              <a:t>Image of men walking beneath the flares used to light the battlefield</a:t>
            </a:r>
          </a:p>
        </p:txBody>
      </p:sp>
      <p:sp>
        <p:nvSpPr>
          <p:cNvPr id="3079" name="AutoShape 7"/>
          <p:cNvSpPr>
            <a:spLocks/>
          </p:cNvSpPr>
          <p:nvPr/>
        </p:nvSpPr>
        <p:spPr bwMode="auto">
          <a:xfrm>
            <a:off x="6588125" y="1268413"/>
            <a:ext cx="2376488" cy="1152525"/>
          </a:xfrm>
          <a:prstGeom prst="borderCallout2">
            <a:avLst>
              <a:gd name="adj1" fmla="val 9917"/>
              <a:gd name="adj2" fmla="val -3208"/>
              <a:gd name="adj3" fmla="val 9917"/>
              <a:gd name="adj4" fmla="val -8551"/>
              <a:gd name="adj5" fmla="val 114324"/>
              <a:gd name="adj6" fmla="val -13963"/>
            </a:avLst>
          </a:prstGeom>
          <a:solidFill>
            <a:srgbClr val="FFFF99"/>
          </a:solidFill>
          <a:ln w="9525">
            <a:solidFill>
              <a:schemeClr val="tx1"/>
            </a:solidFill>
            <a:miter lim="800000"/>
            <a:headEnd/>
            <a:tailEnd/>
          </a:ln>
          <a:effectLst/>
        </p:spPr>
        <p:txBody>
          <a:bodyPr/>
          <a:lstStyle/>
          <a:p>
            <a:pPr eaLnBrk="1" hangingPunct="1"/>
            <a:r>
              <a:rPr lang="en-AU" sz="1600" dirty="0">
                <a:solidFill>
                  <a:schemeClr val="bg1"/>
                </a:solidFill>
              </a:rPr>
              <a:t>Powerful verb (“cursed”) – we have an image of men at breaking point trudging in the mud</a:t>
            </a:r>
          </a:p>
        </p:txBody>
      </p:sp>
      <p:sp>
        <p:nvSpPr>
          <p:cNvPr id="3080" name="AutoShape 8"/>
          <p:cNvSpPr>
            <a:spLocks/>
          </p:cNvSpPr>
          <p:nvPr/>
        </p:nvSpPr>
        <p:spPr bwMode="auto">
          <a:xfrm>
            <a:off x="4211638" y="260350"/>
            <a:ext cx="4752975" cy="863600"/>
          </a:xfrm>
          <a:prstGeom prst="borderCallout2">
            <a:avLst>
              <a:gd name="adj1" fmla="val 13236"/>
              <a:gd name="adj2" fmla="val -1602"/>
              <a:gd name="adj3" fmla="val 13236"/>
              <a:gd name="adj4" fmla="val -8782"/>
              <a:gd name="adj5" fmla="val 270588"/>
              <a:gd name="adj6" fmla="val -16264"/>
            </a:avLst>
          </a:prstGeom>
          <a:solidFill>
            <a:srgbClr val="FFFF99"/>
          </a:solidFill>
          <a:ln w="9525">
            <a:solidFill>
              <a:schemeClr val="tx1"/>
            </a:solidFill>
            <a:miter lim="800000"/>
            <a:headEnd/>
            <a:tailEnd/>
          </a:ln>
          <a:effectLst/>
        </p:spPr>
        <p:txBody>
          <a:bodyPr/>
          <a:lstStyle/>
          <a:p>
            <a:pPr eaLnBrk="1" hangingPunct="1"/>
            <a:r>
              <a:rPr lang="en-AU" sz="1600" dirty="0">
                <a:solidFill>
                  <a:schemeClr val="bg1"/>
                </a:solidFill>
              </a:rPr>
              <a:t>Simile – compares men to ugly old women (“hags”) in their coughing – reader must remind themselves that these are in fact young men.</a:t>
            </a:r>
          </a:p>
        </p:txBody>
      </p:sp>
      <p:sp>
        <p:nvSpPr>
          <p:cNvPr id="3081" name="AutoShape 9"/>
          <p:cNvSpPr>
            <a:spLocks/>
          </p:cNvSpPr>
          <p:nvPr/>
        </p:nvSpPr>
        <p:spPr bwMode="auto">
          <a:xfrm>
            <a:off x="0" y="2708275"/>
            <a:ext cx="1763713" cy="649288"/>
          </a:xfrm>
          <a:prstGeom prst="borderCallout1">
            <a:avLst>
              <a:gd name="adj1" fmla="val 111736"/>
              <a:gd name="adj2" fmla="val 6481"/>
              <a:gd name="adj3" fmla="val 111736"/>
              <a:gd name="adj4" fmla="val 199819"/>
            </a:avLst>
          </a:prstGeom>
          <a:solidFill>
            <a:srgbClr val="FFFF99"/>
          </a:solidFill>
          <a:ln w="9525">
            <a:solidFill>
              <a:schemeClr val="tx1"/>
            </a:solidFill>
            <a:miter lim="800000"/>
            <a:headEnd/>
            <a:tailEnd/>
          </a:ln>
          <a:effectLst/>
        </p:spPr>
        <p:txBody>
          <a:bodyPr/>
          <a:lstStyle/>
          <a:p>
            <a:pPr eaLnBrk="1" hangingPunct="1"/>
            <a:r>
              <a:rPr lang="en-AU" sz="1600" dirty="0">
                <a:solidFill>
                  <a:schemeClr val="bg1"/>
                </a:solidFill>
              </a:rPr>
              <a:t>What kind of rest? </a:t>
            </a:r>
          </a:p>
        </p:txBody>
      </p:sp>
      <p:sp>
        <p:nvSpPr>
          <p:cNvPr id="3082" name="AutoShape 10"/>
          <p:cNvSpPr>
            <a:spLocks/>
          </p:cNvSpPr>
          <p:nvPr/>
        </p:nvSpPr>
        <p:spPr bwMode="auto">
          <a:xfrm>
            <a:off x="179388" y="188913"/>
            <a:ext cx="2736850" cy="1079500"/>
          </a:xfrm>
          <a:prstGeom prst="borderCallout2">
            <a:avLst>
              <a:gd name="adj1" fmla="val 10588"/>
              <a:gd name="adj2" fmla="val 102782"/>
              <a:gd name="adj3" fmla="val 10588"/>
              <a:gd name="adj4" fmla="val 109398"/>
              <a:gd name="adj5" fmla="val 191472"/>
              <a:gd name="adj6" fmla="val 116185"/>
            </a:avLst>
          </a:prstGeom>
          <a:solidFill>
            <a:srgbClr val="FFFF99"/>
          </a:solidFill>
          <a:ln w="9525">
            <a:solidFill>
              <a:schemeClr val="tx1"/>
            </a:solidFill>
            <a:miter lim="800000"/>
            <a:headEnd/>
            <a:tailEnd/>
          </a:ln>
          <a:effectLst/>
        </p:spPr>
        <p:txBody>
          <a:bodyPr/>
          <a:lstStyle/>
          <a:p>
            <a:pPr eaLnBrk="1" hangingPunct="1"/>
            <a:r>
              <a:rPr lang="en-AU" sz="1600" dirty="0">
                <a:solidFill>
                  <a:schemeClr val="bg1"/>
                </a:solidFill>
              </a:rPr>
              <a:t>Powerful simile – no longer strong, young men. Starched uniforms have become rags.</a:t>
            </a:r>
          </a:p>
        </p:txBody>
      </p:sp>
      <p:sp>
        <p:nvSpPr>
          <p:cNvPr id="3090" name="AutoShape 18"/>
          <p:cNvSpPr>
            <a:spLocks/>
          </p:cNvSpPr>
          <p:nvPr/>
        </p:nvSpPr>
        <p:spPr bwMode="auto">
          <a:xfrm>
            <a:off x="0" y="3860800"/>
            <a:ext cx="1692275" cy="2520950"/>
          </a:xfrm>
          <a:prstGeom prst="borderCallout2">
            <a:avLst>
              <a:gd name="adj1" fmla="val 4532"/>
              <a:gd name="adj2" fmla="val 104505"/>
              <a:gd name="adj3" fmla="val 4532"/>
              <a:gd name="adj4" fmla="val 159380"/>
              <a:gd name="adj5" fmla="val 3653"/>
              <a:gd name="adj6" fmla="val 217917"/>
            </a:avLst>
          </a:prstGeom>
          <a:solidFill>
            <a:srgbClr val="FFFF99"/>
          </a:solidFill>
          <a:ln w="9525">
            <a:solidFill>
              <a:schemeClr val="tx1"/>
            </a:solidFill>
            <a:miter lim="800000"/>
            <a:headEnd/>
            <a:tailEnd/>
          </a:ln>
          <a:effectLst/>
        </p:spPr>
        <p:txBody>
          <a:bodyPr/>
          <a:lstStyle/>
          <a:p>
            <a:pPr eaLnBrk="1" hangingPunct="1"/>
            <a:r>
              <a:rPr lang="en-AU" sz="1600" dirty="0">
                <a:solidFill>
                  <a:schemeClr val="bg1"/>
                </a:solidFill>
              </a:rPr>
              <a:t>“Shod” – term used for horse shoes. Men barely human with bloodied feet. Image supported by the word “lame”, also used for horses</a:t>
            </a:r>
          </a:p>
        </p:txBody>
      </p:sp>
      <p:sp>
        <p:nvSpPr>
          <p:cNvPr id="3092" name="AutoShape 20"/>
          <p:cNvSpPr>
            <a:spLocks/>
          </p:cNvSpPr>
          <p:nvPr/>
        </p:nvSpPr>
        <p:spPr bwMode="auto">
          <a:xfrm>
            <a:off x="2771775" y="4652963"/>
            <a:ext cx="4872038" cy="863600"/>
          </a:xfrm>
          <a:prstGeom prst="borderCallout2">
            <a:avLst>
              <a:gd name="adj1" fmla="val 13236"/>
              <a:gd name="adj2" fmla="val -1565"/>
              <a:gd name="adj3" fmla="val 13236"/>
              <a:gd name="adj4" fmla="val -7560"/>
              <a:gd name="adj5" fmla="val -12315"/>
              <a:gd name="adj6" fmla="val -13944"/>
            </a:avLst>
          </a:prstGeom>
          <a:solidFill>
            <a:srgbClr val="FFFF99"/>
          </a:solidFill>
          <a:ln w="9525">
            <a:solidFill>
              <a:schemeClr val="tx1"/>
            </a:solidFill>
            <a:miter lim="800000"/>
            <a:headEnd/>
            <a:tailEnd/>
          </a:ln>
          <a:effectLst/>
        </p:spPr>
        <p:txBody>
          <a:bodyPr/>
          <a:lstStyle/>
          <a:p>
            <a:pPr eaLnBrk="1" hangingPunct="1"/>
            <a:r>
              <a:rPr lang="en-AU" sz="1600" dirty="0">
                <a:solidFill>
                  <a:schemeClr val="bg1"/>
                </a:solidFill>
              </a:rPr>
              <a:t>War does sound like Wagner, it is “tired”. The men are strangely immune to the sound. The crashed of shells is reduced to “tired, outstripped Five-Nines”.</a:t>
            </a:r>
          </a:p>
        </p:txBody>
      </p:sp>
      <p:sp>
        <p:nvSpPr>
          <p:cNvPr id="3095" name="Rectangle 23"/>
          <p:cNvSpPr>
            <a:spLocks noChangeArrowheads="1"/>
          </p:cNvSpPr>
          <p:nvPr/>
        </p:nvSpPr>
        <p:spPr bwMode="auto">
          <a:xfrm>
            <a:off x="2484438" y="6308725"/>
            <a:ext cx="6407150" cy="360363"/>
          </a:xfrm>
          <a:prstGeom prst="rect">
            <a:avLst/>
          </a:prstGeom>
          <a:solidFill>
            <a:srgbClr val="FFFF99"/>
          </a:solidFill>
          <a:ln w="9525">
            <a:solidFill>
              <a:schemeClr val="tx1"/>
            </a:solidFill>
            <a:miter lim="800000"/>
            <a:headEnd/>
            <a:tailEnd/>
          </a:ln>
          <a:effectLst/>
        </p:spPr>
        <p:txBody>
          <a:bodyPr anchor="ctr"/>
          <a:lstStyle/>
          <a:p>
            <a:pPr eaLnBrk="1" hangingPunct="1"/>
            <a:r>
              <a:rPr lang="en-AU" sz="1600" dirty="0">
                <a:solidFill>
                  <a:schemeClr val="bg1"/>
                </a:solidFill>
              </a:rPr>
              <a:t>Stanza ends with a slow rhythm, reflecting the tiredness of the men. </a:t>
            </a:r>
          </a:p>
        </p:txBody>
      </p:sp>
      <p:sp>
        <p:nvSpPr>
          <p:cNvPr id="3096" name="AutoShape 24"/>
          <p:cNvSpPr>
            <a:spLocks/>
          </p:cNvSpPr>
          <p:nvPr/>
        </p:nvSpPr>
        <p:spPr bwMode="auto">
          <a:xfrm>
            <a:off x="3779838" y="1196975"/>
            <a:ext cx="1439862" cy="1008063"/>
          </a:xfrm>
          <a:prstGeom prst="borderCallout2">
            <a:avLst>
              <a:gd name="adj1" fmla="val 11338"/>
              <a:gd name="adj2" fmla="val 105292"/>
              <a:gd name="adj3" fmla="val 11338"/>
              <a:gd name="adj4" fmla="val 113782"/>
              <a:gd name="adj5" fmla="val 142046"/>
              <a:gd name="adj6" fmla="val 122713"/>
            </a:avLst>
          </a:prstGeom>
          <a:solidFill>
            <a:srgbClr val="FFFF99"/>
          </a:solidFill>
          <a:ln w="9525">
            <a:solidFill>
              <a:schemeClr val="tx1"/>
            </a:solidFill>
            <a:miter lim="800000"/>
            <a:headEnd/>
            <a:tailEnd/>
          </a:ln>
          <a:effectLst/>
        </p:spPr>
        <p:txBody>
          <a:bodyPr/>
          <a:lstStyle/>
          <a:p>
            <a:pPr eaLnBrk="1" hangingPunct="1"/>
            <a:r>
              <a:rPr lang="en-AU" sz="1600" dirty="0">
                <a:solidFill>
                  <a:schemeClr val="bg1"/>
                </a:solidFill>
              </a:rPr>
              <a:t>Persona introduced – one of the men.</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2" fill="hold" grpId="0" nodeType="clickEffect">
                                  <p:stCondLst>
                                    <p:cond delay="0"/>
                                  </p:stCondLst>
                                  <p:childTnLst>
                                    <p:set>
                                      <p:cBhvr>
                                        <p:cTn id="6" dur="1" fill="hold">
                                          <p:stCondLst>
                                            <p:cond delay="0"/>
                                          </p:stCondLst>
                                        </p:cTn>
                                        <p:tgtEl>
                                          <p:spTgt spid="3077"/>
                                        </p:tgtEl>
                                        <p:attrNameLst>
                                          <p:attrName>style.visibility</p:attrName>
                                        </p:attrNameLst>
                                      </p:cBhvr>
                                      <p:to>
                                        <p:strVal val="visible"/>
                                      </p:to>
                                    </p:set>
                                    <p:animEffect transition="in" filter="wipe(right)">
                                      <p:cBhvr>
                                        <p:cTn id="7" dur="500"/>
                                        <p:tgtEl>
                                          <p:spTgt spid="3077"/>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082"/>
                                        </p:tgtEl>
                                        <p:attrNameLst>
                                          <p:attrName>style.visibility</p:attrName>
                                        </p:attrNameLst>
                                      </p:cBhvr>
                                      <p:to>
                                        <p:strVal val="visible"/>
                                      </p:to>
                                    </p:set>
                                    <p:animEffect transition="in" filter="wipe(down)">
                                      <p:cBhvr>
                                        <p:cTn id="12" dur="500"/>
                                        <p:tgtEl>
                                          <p:spTgt spid="3082"/>
                                        </p:tgtEl>
                                      </p:cBhvr>
                                    </p:animEffect>
                                  </p:childTnLst>
                                </p:cTn>
                              </p:par>
                              <p:par>
                                <p:cTn id="13" presetID="22" presetClass="entr" presetSubtype="8" fill="hold" grpId="0" nodeType="withEffect">
                                  <p:stCondLst>
                                    <p:cond delay="0"/>
                                  </p:stCondLst>
                                  <p:childTnLst>
                                    <p:set>
                                      <p:cBhvr>
                                        <p:cTn id="14" dur="1" fill="hold">
                                          <p:stCondLst>
                                            <p:cond delay="0"/>
                                          </p:stCondLst>
                                        </p:cTn>
                                        <p:tgtEl>
                                          <p:spTgt spid="3084"/>
                                        </p:tgtEl>
                                        <p:attrNameLst>
                                          <p:attrName>style.visibility</p:attrName>
                                        </p:attrNameLst>
                                      </p:cBhvr>
                                      <p:to>
                                        <p:strVal val="visible"/>
                                      </p:to>
                                    </p:set>
                                    <p:animEffect transition="in" filter="wipe(left)">
                                      <p:cBhvr>
                                        <p:cTn id="15" dur="1000"/>
                                        <p:tgtEl>
                                          <p:spTgt spid="3084"/>
                                        </p:tgtEl>
                                      </p:cBhvr>
                                    </p:animEffect>
                                  </p:childTnLst>
                                </p:cTn>
                              </p:par>
                            </p:childTnLst>
                          </p:cTn>
                        </p:par>
                      </p:childTnLst>
                    </p:cTn>
                  </p:par>
                  <p:par>
                    <p:cTn id="16" fill="hold" nodeType="clickPar">
                      <p:stCondLst>
                        <p:cond delay="indefinite"/>
                      </p:stCondLst>
                      <p:childTnLst>
                        <p:par>
                          <p:cTn id="17" fill="hold" nodeType="withGroup">
                            <p:stCondLst>
                              <p:cond delay="0"/>
                            </p:stCondLst>
                            <p:childTnLst>
                              <p:par>
                                <p:cTn id="18" presetID="22" presetClass="entr" presetSubtype="8" fill="hold" grpId="0" nodeType="clickEffect">
                                  <p:stCondLst>
                                    <p:cond delay="0"/>
                                  </p:stCondLst>
                                  <p:childTnLst>
                                    <p:set>
                                      <p:cBhvr>
                                        <p:cTn id="19" dur="1" fill="hold">
                                          <p:stCondLst>
                                            <p:cond delay="0"/>
                                          </p:stCondLst>
                                        </p:cTn>
                                        <p:tgtEl>
                                          <p:spTgt spid="3080"/>
                                        </p:tgtEl>
                                        <p:attrNameLst>
                                          <p:attrName>style.visibility</p:attrName>
                                        </p:attrNameLst>
                                      </p:cBhvr>
                                      <p:to>
                                        <p:strVal val="visible"/>
                                      </p:to>
                                    </p:set>
                                    <p:animEffect transition="in" filter="wipe(left)">
                                      <p:cBhvr>
                                        <p:cTn id="20" dur="500"/>
                                        <p:tgtEl>
                                          <p:spTgt spid="3080"/>
                                        </p:tgtEl>
                                      </p:cBhvr>
                                    </p:animEffect>
                                  </p:childTnLst>
                                </p:cTn>
                              </p:par>
                              <p:par>
                                <p:cTn id="21" presetID="22" presetClass="entr" presetSubtype="8" fill="hold" grpId="0" nodeType="withEffect">
                                  <p:stCondLst>
                                    <p:cond delay="0"/>
                                  </p:stCondLst>
                                  <p:childTnLst>
                                    <p:set>
                                      <p:cBhvr>
                                        <p:cTn id="22" dur="1" fill="hold">
                                          <p:stCondLst>
                                            <p:cond delay="0"/>
                                          </p:stCondLst>
                                        </p:cTn>
                                        <p:tgtEl>
                                          <p:spTgt spid="3089"/>
                                        </p:tgtEl>
                                        <p:attrNameLst>
                                          <p:attrName>style.visibility</p:attrName>
                                        </p:attrNameLst>
                                      </p:cBhvr>
                                      <p:to>
                                        <p:strVal val="visible"/>
                                      </p:to>
                                    </p:set>
                                    <p:animEffect transition="in" filter="wipe(left)">
                                      <p:cBhvr>
                                        <p:cTn id="23" dur="1000"/>
                                        <p:tgtEl>
                                          <p:spTgt spid="3089"/>
                                        </p:tgtEl>
                                      </p:cBhvr>
                                    </p:animEffect>
                                  </p:childTnLst>
                                </p:cTn>
                              </p:par>
                            </p:childTnLst>
                          </p:cTn>
                        </p:par>
                      </p:childTnLst>
                    </p:cTn>
                  </p:par>
                  <p:par>
                    <p:cTn id="24" fill="hold" nodeType="clickPar">
                      <p:stCondLst>
                        <p:cond delay="indefinite"/>
                      </p:stCondLst>
                      <p:childTnLst>
                        <p:par>
                          <p:cTn id="25" fill="hold" nodeType="withGroup">
                            <p:stCondLst>
                              <p:cond delay="0"/>
                            </p:stCondLst>
                            <p:childTnLst>
                              <p:par>
                                <p:cTn id="26" presetID="22" presetClass="entr" presetSubtype="4" fill="hold" grpId="0" nodeType="clickEffect">
                                  <p:stCondLst>
                                    <p:cond delay="0"/>
                                  </p:stCondLst>
                                  <p:childTnLst>
                                    <p:set>
                                      <p:cBhvr>
                                        <p:cTn id="27" dur="1" fill="hold">
                                          <p:stCondLst>
                                            <p:cond delay="0"/>
                                          </p:stCondLst>
                                        </p:cTn>
                                        <p:tgtEl>
                                          <p:spTgt spid="3079"/>
                                        </p:tgtEl>
                                        <p:attrNameLst>
                                          <p:attrName>style.visibility</p:attrName>
                                        </p:attrNameLst>
                                      </p:cBhvr>
                                      <p:to>
                                        <p:strVal val="visible"/>
                                      </p:to>
                                    </p:set>
                                    <p:animEffect transition="in" filter="wipe(down)">
                                      <p:cBhvr>
                                        <p:cTn id="28" dur="500"/>
                                        <p:tgtEl>
                                          <p:spTgt spid="3079"/>
                                        </p:tgtEl>
                                      </p:cBhvr>
                                    </p:animEffect>
                                  </p:childTnLst>
                                </p:cTn>
                              </p:par>
                              <p:par>
                                <p:cTn id="29" presetID="22" presetClass="entr" presetSubtype="8" fill="hold" grpId="0" nodeType="withEffect">
                                  <p:stCondLst>
                                    <p:cond delay="0"/>
                                  </p:stCondLst>
                                  <p:childTnLst>
                                    <p:set>
                                      <p:cBhvr>
                                        <p:cTn id="30" dur="1" fill="hold">
                                          <p:stCondLst>
                                            <p:cond delay="0"/>
                                          </p:stCondLst>
                                        </p:cTn>
                                        <p:tgtEl>
                                          <p:spTgt spid="3088"/>
                                        </p:tgtEl>
                                        <p:attrNameLst>
                                          <p:attrName>style.visibility</p:attrName>
                                        </p:attrNameLst>
                                      </p:cBhvr>
                                      <p:to>
                                        <p:strVal val="visible"/>
                                      </p:to>
                                    </p:set>
                                    <p:animEffect transition="in" filter="wipe(left)">
                                      <p:cBhvr>
                                        <p:cTn id="31" dur="1000"/>
                                        <p:tgtEl>
                                          <p:spTgt spid="3088"/>
                                        </p:tgtEl>
                                      </p:cBhvr>
                                    </p:animEffect>
                                  </p:childTnLst>
                                </p:cTn>
                              </p:par>
                            </p:childTnLst>
                          </p:cTn>
                        </p:par>
                      </p:childTnLst>
                    </p:cTn>
                  </p:par>
                  <p:par>
                    <p:cTn id="32" fill="hold" nodeType="clickPar">
                      <p:stCondLst>
                        <p:cond delay="indefinite"/>
                      </p:stCondLst>
                      <p:childTnLst>
                        <p:par>
                          <p:cTn id="33" fill="hold" nodeType="withGroup">
                            <p:stCondLst>
                              <p:cond delay="0"/>
                            </p:stCondLst>
                            <p:childTnLst>
                              <p:par>
                                <p:cTn id="34" presetID="22" presetClass="entr" presetSubtype="2" fill="hold" grpId="0" nodeType="clickEffect">
                                  <p:stCondLst>
                                    <p:cond delay="0"/>
                                  </p:stCondLst>
                                  <p:childTnLst>
                                    <p:set>
                                      <p:cBhvr>
                                        <p:cTn id="35" dur="1" fill="hold">
                                          <p:stCondLst>
                                            <p:cond delay="0"/>
                                          </p:stCondLst>
                                        </p:cTn>
                                        <p:tgtEl>
                                          <p:spTgt spid="3096"/>
                                        </p:tgtEl>
                                        <p:attrNameLst>
                                          <p:attrName>style.visibility</p:attrName>
                                        </p:attrNameLst>
                                      </p:cBhvr>
                                      <p:to>
                                        <p:strVal val="visible"/>
                                      </p:to>
                                    </p:set>
                                    <p:animEffect transition="in" filter="wipe(right)">
                                      <p:cBhvr>
                                        <p:cTn id="36" dur="500"/>
                                        <p:tgtEl>
                                          <p:spTgt spid="3096"/>
                                        </p:tgtEl>
                                      </p:cBhvr>
                                    </p:animEffect>
                                  </p:childTnLst>
                                </p:cTn>
                              </p:par>
                            </p:childTnLst>
                          </p:cTn>
                        </p:par>
                      </p:childTnLst>
                    </p:cTn>
                  </p:par>
                  <p:par>
                    <p:cTn id="37" fill="hold" nodeType="clickPar">
                      <p:stCondLst>
                        <p:cond delay="indefinite"/>
                      </p:stCondLst>
                      <p:childTnLst>
                        <p:par>
                          <p:cTn id="38" fill="hold" nodeType="withGroup">
                            <p:stCondLst>
                              <p:cond delay="0"/>
                            </p:stCondLst>
                            <p:childTnLst>
                              <p:par>
                                <p:cTn id="39" presetID="22" presetClass="entr" presetSubtype="8" fill="hold" grpId="0" nodeType="clickEffect">
                                  <p:stCondLst>
                                    <p:cond delay="0"/>
                                  </p:stCondLst>
                                  <p:childTnLst>
                                    <p:set>
                                      <p:cBhvr>
                                        <p:cTn id="40" dur="1" fill="hold">
                                          <p:stCondLst>
                                            <p:cond delay="0"/>
                                          </p:stCondLst>
                                        </p:cTn>
                                        <p:tgtEl>
                                          <p:spTgt spid="3078"/>
                                        </p:tgtEl>
                                        <p:attrNameLst>
                                          <p:attrName>style.visibility</p:attrName>
                                        </p:attrNameLst>
                                      </p:cBhvr>
                                      <p:to>
                                        <p:strVal val="visible"/>
                                      </p:to>
                                    </p:set>
                                    <p:animEffect transition="in" filter="wipe(left)">
                                      <p:cBhvr>
                                        <p:cTn id="41" dur="500"/>
                                        <p:tgtEl>
                                          <p:spTgt spid="3078"/>
                                        </p:tgtEl>
                                      </p:cBhvr>
                                    </p:animEffect>
                                  </p:childTnLst>
                                </p:cTn>
                              </p:par>
                              <p:par>
                                <p:cTn id="42" presetID="22" presetClass="entr" presetSubtype="8" fill="hold" grpId="0" nodeType="withEffect">
                                  <p:stCondLst>
                                    <p:cond delay="0"/>
                                  </p:stCondLst>
                                  <p:childTnLst>
                                    <p:set>
                                      <p:cBhvr>
                                        <p:cTn id="43" dur="1" fill="hold">
                                          <p:stCondLst>
                                            <p:cond delay="0"/>
                                          </p:stCondLst>
                                        </p:cTn>
                                        <p:tgtEl>
                                          <p:spTgt spid="3087"/>
                                        </p:tgtEl>
                                        <p:attrNameLst>
                                          <p:attrName>style.visibility</p:attrName>
                                        </p:attrNameLst>
                                      </p:cBhvr>
                                      <p:to>
                                        <p:strVal val="visible"/>
                                      </p:to>
                                    </p:set>
                                    <p:animEffect transition="in" filter="wipe(left)">
                                      <p:cBhvr>
                                        <p:cTn id="44" dur="500"/>
                                        <p:tgtEl>
                                          <p:spTgt spid="3087"/>
                                        </p:tgtEl>
                                      </p:cBhvr>
                                    </p:animEffect>
                                  </p:childTnLst>
                                </p:cTn>
                              </p:par>
                            </p:childTnLst>
                          </p:cTn>
                        </p:par>
                      </p:childTnLst>
                    </p:cTn>
                  </p:par>
                  <p:par>
                    <p:cTn id="45" fill="hold" nodeType="clickPar">
                      <p:stCondLst>
                        <p:cond delay="indefinite"/>
                      </p:stCondLst>
                      <p:childTnLst>
                        <p:par>
                          <p:cTn id="46" fill="hold" nodeType="withGroup">
                            <p:stCondLst>
                              <p:cond delay="0"/>
                            </p:stCondLst>
                            <p:childTnLst>
                              <p:par>
                                <p:cTn id="47" presetID="22" presetClass="entr" presetSubtype="2" fill="hold" grpId="0" nodeType="clickEffect">
                                  <p:stCondLst>
                                    <p:cond delay="0"/>
                                  </p:stCondLst>
                                  <p:childTnLst>
                                    <p:set>
                                      <p:cBhvr>
                                        <p:cTn id="48" dur="1" fill="hold">
                                          <p:stCondLst>
                                            <p:cond delay="0"/>
                                          </p:stCondLst>
                                        </p:cTn>
                                        <p:tgtEl>
                                          <p:spTgt spid="3081"/>
                                        </p:tgtEl>
                                        <p:attrNameLst>
                                          <p:attrName>style.visibility</p:attrName>
                                        </p:attrNameLst>
                                      </p:cBhvr>
                                      <p:to>
                                        <p:strVal val="visible"/>
                                      </p:to>
                                    </p:set>
                                    <p:animEffect transition="in" filter="wipe(right)">
                                      <p:cBhvr>
                                        <p:cTn id="49" dur="500"/>
                                        <p:tgtEl>
                                          <p:spTgt spid="3081"/>
                                        </p:tgtEl>
                                      </p:cBhvr>
                                    </p:animEffect>
                                  </p:childTnLst>
                                </p:cTn>
                              </p:par>
                              <p:par>
                                <p:cTn id="50" presetID="22" presetClass="entr" presetSubtype="8" fill="hold" grpId="0" nodeType="withEffect">
                                  <p:stCondLst>
                                    <p:cond delay="0"/>
                                  </p:stCondLst>
                                  <p:childTnLst>
                                    <p:set>
                                      <p:cBhvr>
                                        <p:cTn id="51" dur="1" fill="hold">
                                          <p:stCondLst>
                                            <p:cond delay="0"/>
                                          </p:stCondLst>
                                        </p:cTn>
                                        <p:tgtEl>
                                          <p:spTgt spid="3086"/>
                                        </p:tgtEl>
                                        <p:attrNameLst>
                                          <p:attrName>style.visibility</p:attrName>
                                        </p:attrNameLst>
                                      </p:cBhvr>
                                      <p:to>
                                        <p:strVal val="visible"/>
                                      </p:to>
                                    </p:set>
                                    <p:animEffect transition="in" filter="wipe(left)">
                                      <p:cBhvr>
                                        <p:cTn id="52" dur="500"/>
                                        <p:tgtEl>
                                          <p:spTgt spid="3086"/>
                                        </p:tgtEl>
                                      </p:cBhvr>
                                    </p:animEffect>
                                  </p:childTnLst>
                                </p:cTn>
                              </p:par>
                            </p:childTnLst>
                          </p:cTn>
                        </p:par>
                      </p:childTnLst>
                    </p:cTn>
                  </p:par>
                  <p:par>
                    <p:cTn id="53" fill="hold" nodeType="clickPar">
                      <p:stCondLst>
                        <p:cond delay="indefinite"/>
                      </p:stCondLst>
                      <p:childTnLst>
                        <p:par>
                          <p:cTn id="54" fill="hold" nodeType="withGroup">
                            <p:stCondLst>
                              <p:cond delay="0"/>
                            </p:stCondLst>
                            <p:childTnLst>
                              <p:par>
                                <p:cTn id="55" presetID="22" presetClass="entr" presetSubtype="2" fill="hold" grpId="0" nodeType="clickEffect">
                                  <p:stCondLst>
                                    <p:cond delay="0"/>
                                  </p:stCondLst>
                                  <p:childTnLst>
                                    <p:set>
                                      <p:cBhvr>
                                        <p:cTn id="56" dur="1" fill="hold">
                                          <p:stCondLst>
                                            <p:cond delay="0"/>
                                          </p:stCondLst>
                                        </p:cTn>
                                        <p:tgtEl>
                                          <p:spTgt spid="3090"/>
                                        </p:tgtEl>
                                        <p:attrNameLst>
                                          <p:attrName>style.visibility</p:attrName>
                                        </p:attrNameLst>
                                      </p:cBhvr>
                                      <p:to>
                                        <p:strVal val="visible"/>
                                      </p:to>
                                    </p:set>
                                    <p:animEffect transition="in" filter="wipe(right)">
                                      <p:cBhvr>
                                        <p:cTn id="57" dur="500"/>
                                        <p:tgtEl>
                                          <p:spTgt spid="3090"/>
                                        </p:tgtEl>
                                      </p:cBhvr>
                                    </p:animEffect>
                                  </p:childTnLst>
                                </p:cTn>
                              </p:par>
                              <p:par>
                                <p:cTn id="58" presetID="22" presetClass="entr" presetSubtype="8" fill="hold" grpId="0" nodeType="withEffect">
                                  <p:stCondLst>
                                    <p:cond delay="0"/>
                                  </p:stCondLst>
                                  <p:childTnLst>
                                    <p:set>
                                      <p:cBhvr>
                                        <p:cTn id="59" dur="1" fill="hold">
                                          <p:stCondLst>
                                            <p:cond delay="0"/>
                                          </p:stCondLst>
                                        </p:cTn>
                                        <p:tgtEl>
                                          <p:spTgt spid="3085"/>
                                        </p:tgtEl>
                                        <p:attrNameLst>
                                          <p:attrName>style.visibility</p:attrName>
                                        </p:attrNameLst>
                                      </p:cBhvr>
                                      <p:to>
                                        <p:strVal val="visible"/>
                                      </p:to>
                                    </p:set>
                                    <p:animEffect transition="in" filter="wipe(left)">
                                      <p:cBhvr>
                                        <p:cTn id="60" dur="500"/>
                                        <p:tgtEl>
                                          <p:spTgt spid="3085"/>
                                        </p:tgtEl>
                                      </p:cBhvr>
                                    </p:animEffect>
                                  </p:childTnLst>
                                </p:cTn>
                              </p:par>
                            </p:childTnLst>
                          </p:cTn>
                        </p:par>
                        <p:par>
                          <p:cTn id="61" fill="hold" nodeType="afterGroup">
                            <p:stCondLst>
                              <p:cond delay="500"/>
                            </p:stCondLst>
                            <p:childTnLst>
                              <p:par>
                                <p:cTn id="62" presetID="22" presetClass="entr" presetSubtype="8" fill="hold" grpId="0" nodeType="afterEffect">
                                  <p:stCondLst>
                                    <p:cond delay="0"/>
                                  </p:stCondLst>
                                  <p:childTnLst>
                                    <p:set>
                                      <p:cBhvr>
                                        <p:cTn id="63" dur="1" fill="hold">
                                          <p:stCondLst>
                                            <p:cond delay="0"/>
                                          </p:stCondLst>
                                        </p:cTn>
                                        <p:tgtEl>
                                          <p:spTgt spid="3091"/>
                                        </p:tgtEl>
                                        <p:attrNameLst>
                                          <p:attrName>style.visibility</p:attrName>
                                        </p:attrNameLst>
                                      </p:cBhvr>
                                      <p:to>
                                        <p:strVal val="visible"/>
                                      </p:to>
                                    </p:set>
                                    <p:animEffect transition="in" filter="wipe(left)">
                                      <p:cBhvr>
                                        <p:cTn id="64" dur="500"/>
                                        <p:tgtEl>
                                          <p:spTgt spid="3091"/>
                                        </p:tgtEl>
                                      </p:cBhvr>
                                    </p:animEffect>
                                  </p:childTnLst>
                                </p:cTn>
                              </p:par>
                            </p:childTnLst>
                          </p:cTn>
                        </p:par>
                      </p:childTnLst>
                    </p:cTn>
                  </p:par>
                  <p:par>
                    <p:cTn id="65" fill="hold" nodeType="clickPar">
                      <p:stCondLst>
                        <p:cond delay="indefinite"/>
                      </p:stCondLst>
                      <p:childTnLst>
                        <p:par>
                          <p:cTn id="66" fill="hold" nodeType="withGroup">
                            <p:stCondLst>
                              <p:cond delay="0"/>
                            </p:stCondLst>
                            <p:childTnLst>
                              <p:par>
                                <p:cTn id="67" presetID="22" presetClass="entr" presetSubtype="8" fill="hold" grpId="0" nodeType="clickEffect">
                                  <p:stCondLst>
                                    <p:cond delay="0"/>
                                  </p:stCondLst>
                                  <p:childTnLst>
                                    <p:set>
                                      <p:cBhvr>
                                        <p:cTn id="68" dur="1" fill="hold">
                                          <p:stCondLst>
                                            <p:cond delay="0"/>
                                          </p:stCondLst>
                                        </p:cTn>
                                        <p:tgtEl>
                                          <p:spTgt spid="3092"/>
                                        </p:tgtEl>
                                        <p:attrNameLst>
                                          <p:attrName>style.visibility</p:attrName>
                                        </p:attrNameLst>
                                      </p:cBhvr>
                                      <p:to>
                                        <p:strVal val="visible"/>
                                      </p:to>
                                    </p:set>
                                    <p:animEffect transition="in" filter="wipe(left)">
                                      <p:cBhvr>
                                        <p:cTn id="69" dur="500"/>
                                        <p:tgtEl>
                                          <p:spTgt spid="3092"/>
                                        </p:tgtEl>
                                      </p:cBhvr>
                                    </p:animEffect>
                                  </p:childTnLst>
                                </p:cTn>
                              </p:par>
                              <p:par>
                                <p:cTn id="70" presetID="22" presetClass="entr" presetSubtype="8" fill="hold" grpId="0" nodeType="withEffect">
                                  <p:stCondLst>
                                    <p:cond delay="0"/>
                                  </p:stCondLst>
                                  <p:childTnLst>
                                    <p:set>
                                      <p:cBhvr>
                                        <p:cTn id="71" dur="1" fill="hold">
                                          <p:stCondLst>
                                            <p:cond delay="0"/>
                                          </p:stCondLst>
                                        </p:cTn>
                                        <p:tgtEl>
                                          <p:spTgt spid="3094"/>
                                        </p:tgtEl>
                                        <p:attrNameLst>
                                          <p:attrName>style.visibility</p:attrName>
                                        </p:attrNameLst>
                                      </p:cBhvr>
                                      <p:to>
                                        <p:strVal val="visible"/>
                                      </p:to>
                                    </p:set>
                                    <p:animEffect transition="in" filter="wipe(left)">
                                      <p:cBhvr>
                                        <p:cTn id="72" dur="500"/>
                                        <p:tgtEl>
                                          <p:spTgt spid="3094"/>
                                        </p:tgtEl>
                                      </p:cBhvr>
                                    </p:animEffect>
                                  </p:childTnLst>
                                </p:cTn>
                              </p:par>
                            </p:childTnLst>
                          </p:cTn>
                        </p:par>
                        <p:par>
                          <p:cTn id="73" fill="hold" nodeType="afterGroup">
                            <p:stCondLst>
                              <p:cond delay="500"/>
                            </p:stCondLst>
                            <p:childTnLst>
                              <p:par>
                                <p:cTn id="74" presetID="22" presetClass="entr" presetSubtype="8" fill="hold" grpId="0" nodeType="afterEffect">
                                  <p:stCondLst>
                                    <p:cond delay="0"/>
                                  </p:stCondLst>
                                  <p:childTnLst>
                                    <p:set>
                                      <p:cBhvr>
                                        <p:cTn id="75" dur="1" fill="hold">
                                          <p:stCondLst>
                                            <p:cond delay="0"/>
                                          </p:stCondLst>
                                        </p:cTn>
                                        <p:tgtEl>
                                          <p:spTgt spid="3093"/>
                                        </p:tgtEl>
                                        <p:attrNameLst>
                                          <p:attrName>style.visibility</p:attrName>
                                        </p:attrNameLst>
                                      </p:cBhvr>
                                      <p:to>
                                        <p:strVal val="visible"/>
                                      </p:to>
                                    </p:set>
                                    <p:animEffect transition="in" filter="wipe(left)">
                                      <p:cBhvr>
                                        <p:cTn id="76" dur="500"/>
                                        <p:tgtEl>
                                          <p:spTgt spid="3093"/>
                                        </p:tgtEl>
                                      </p:cBhvr>
                                    </p:animEffect>
                                  </p:childTnLst>
                                </p:cTn>
                              </p:par>
                            </p:childTnLst>
                          </p:cTn>
                        </p:par>
                      </p:childTnLst>
                    </p:cTn>
                  </p:par>
                  <p:par>
                    <p:cTn id="77" fill="hold" nodeType="clickPar">
                      <p:stCondLst>
                        <p:cond delay="indefinite"/>
                      </p:stCondLst>
                      <p:childTnLst>
                        <p:par>
                          <p:cTn id="78" fill="hold" nodeType="withGroup">
                            <p:stCondLst>
                              <p:cond delay="0"/>
                            </p:stCondLst>
                            <p:childTnLst>
                              <p:par>
                                <p:cTn id="79" presetID="22" presetClass="entr" presetSubtype="8" fill="hold" grpId="0" nodeType="clickEffect">
                                  <p:stCondLst>
                                    <p:cond delay="0"/>
                                  </p:stCondLst>
                                  <p:childTnLst>
                                    <p:set>
                                      <p:cBhvr>
                                        <p:cTn id="80" dur="1" fill="hold">
                                          <p:stCondLst>
                                            <p:cond delay="0"/>
                                          </p:stCondLst>
                                        </p:cTn>
                                        <p:tgtEl>
                                          <p:spTgt spid="3095"/>
                                        </p:tgtEl>
                                        <p:attrNameLst>
                                          <p:attrName>style.visibility</p:attrName>
                                        </p:attrNameLst>
                                      </p:cBhvr>
                                      <p:to>
                                        <p:strVal val="visible"/>
                                      </p:to>
                                    </p:set>
                                    <p:animEffect transition="in" filter="wipe(left)">
                                      <p:cBhvr>
                                        <p:cTn id="81" dur="500"/>
                                        <p:tgtEl>
                                          <p:spTgt spid="309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93" grpId="0" animBg="1"/>
      <p:bldP spid="3094" grpId="0" animBg="1"/>
      <p:bldP spid="3091" grpId="0" animBg="1"/>
      <p:bldP spid="3085" grpId="0" animBg="1"/>
      <p:bldP spid="3086" grpId="0" animBg="1"/>
      <p:bldP spid="3087" grpId="0" animBg="1"/>
      <p:bldP spid="3088" grpId="0" animBg="1"/>
      <p:bldP spid="3089" grpId="0" animBg="1"/>
      <p:bldP spid="3084" grpId="0" animBg="1"/>
      <p:bldP spid="3077" grpId="0" animBg="1"/>
      <p:bldP spid="3078" grpId="0" animBg="1"/>
      <p:bldP spid="3079" grpId="0" animBg="1"/>
      <p:bldP spid="3080" grpId="0" animBg="1"/>
      <p:bldP spid="3081" grpId="0" animBg="1"/>
      <p:bldP spid="3082" grpId="0" animBg="1"/>
      <p:bldP spid="3090" grpId="0" animBg="1"/>
      <p:bldP spid="3092" grpId="0" animBg="1"/>
      <p:bldP spid="3095" grpId="0" animBg="1"/>
      <p:bldP spid="3096"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8" name="Picture 5" descr="IM"/>
          <p:cNvPicPr>
            <a:picLocks noChangeAspect="1" noChangeArrowheads="1"/>
          </p:cNvPicPr>
          <p:nvPr/>
        </p:nvPicPr>
        <p:blipFill>
          <a:blip r:embed="rId2" cstate="print"/>
          <a:srcRect/>
          <a:stretch>
            <a:fillRect/>
          </a:stretch>
        </p:blipFill>
        <p:spPr bwMode="auto">
          <a:xfrm>
            <a:off x="539750" y="549275"/>
            <a:ext cx="7993063" cy="5522913"/>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42" name="Picture 3" descr="Wounded-Soldier"/>
          <p:cNvPicPr>
            <a:picLocks noChangeAspect="1" noChangeArrowheads="1"/>
          </p:cNvPicPr>
          <p:nvPr/>
        </p:nvPicPr>
        <p:blipFill>
          <a:blip r:embed="rId2" cstate="print"/>
          <a:srcRect/>
          <a:stretch>
            <a:fillRect/>
          </a:stretch>
        </p:blipFill>
        <p:spPr bwMode="auto">
          <a:xfrm>
            <a:off x="2124075" y="188913"/>
            <a:ext cx="4776788" cy="64611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12" name="Rectangle 16"/>
          <p:cNvSpPr>
            <a:spLocks noChangeArrowheads="1"/>
          </p:cNvSpPr>
          <p:nvPr/>
        </p:nvSpPr>
        <p:spPr bwMode="auto">
          <a:xfrm>
            <a:off x="2044700" y="3763963"/>
            <a:ext cx="4391025" cy="215900"/>
          </a:xfrm>
          <a:prstGeom prst="rect">
            <a:avLst/>
          </a:prstGeom>
          <a:solidFill>
            <a:srgbClr val="FFFF99"/>
          </a:solidFill>
          <a:ln w="9525">
            <a:noFill/>
            <a:miter lim="800000"/>
            <a:headEnd/>
            <a:tailEnd/>
          </a:ln>
          <a:effectLst/>
        </p:spPr>
        <p:txBody>
          <a:bodyPr wrap="none" anchor="ctr"/>
          <a:lstStyle/>
          <a:p>
            <a:pPr eaLnBrk="1" hangingPunct="1"/>
            <a:endParaRPr lang="en-GB"/>
          </a:p>
        </p:txBody>
      </p:sp>
      <p:sp>
        <p:nvSpPr>
          <p:cNvPr id="4102" name="Rectangle 6"/>
          <p:cNvSpPr>
            <a:spLocks noChangeArrowheads="1"/>
          </p:cNvSpPr>
          <p:nvPr/>
        </p:nvSpPr>
        <p:spPr bwMode="auto">
          <a:xfrm>
            <a:off x="3797300" y="3459163"/>
            <a:ext cx="3375025" cy="228600"/>
          </a:xfrm>
          <a:prstGeom prst="rect">
            <a:avLst/>
          </a:prstGeom>
          <a:solidFill>
            <a:srgbClr val="FFFF99"/>
          </a:solidFill>
          <a:ln w="9525">
            <a:noFill/>
            <a:miter lim="800000"/>
            <a:headEnd/>
            <a:tailEnd/>
          </a:ln>
          <a:effectLst/>
        </p:spPr>
        <p:txBody>
          <a:bodyPr wrap="none" anchor="ctr"/>
          <a:lstStyle/>
          <a:p>
            <a:pPr eaLnBrk="1" hangingPunct="1"/>
            <a:endParaRPr lang="en-GB"/>
          </a:p>
        </p:txBody>
      </p:sp>
      <p:sp>
        <p:nvSpPr>
          <p:cNvPr id="4103" name="Rectangle 7"/>
          <p:cNvSpPr>
            <a:spLocks noChangeArrowheads="1"/>
          </p:cNvSpPr>
          <p:nvPr/>
        </p:nvSpPr>
        <p:spPr bwMode="auto">
          <a:xfrm>
            <a:off x="2411413" y="3141663"/>
            <a:ext cx="4032250" cy="215900"/>
          </a:xfrm>
          <a:prstGeom prst="rect">
            <a:avLst/>
          </a:prstGeom>
          <a:solidFill>
            <a:srgbClr val="CCFFCC"/>
          </a:solidFill>
          <a:ln w="9525">
            <a:noFill/>
            <a:miter lim="800000"/>
            <a:headEnd/>
            <a:tailEnd/>
          </a:ln>
          <a:effectLst/>
        </p:spPr>
        <p:txBody>
          <a:bodyPr wrap="none" anchor="ctr"/>
          <a:lstStyle/>
          <a:p>
            <a:pPr eaLnBrk="1" hangingPunct="1"/>
            <a:endParaRPr lang="en-GB"/>
          </a:p>
        </p:txBody>
      </p:sp>
      <p:sp>
        <p:nvSpPr>
          <p:cNvPr id="4104" name="Rectangle 8"/>
          <p:cNvSpPr>
            <a:spLocks noChangeArrowheads="1"/>
          </p:cNvSpPr>
          <p:nvPr/>
        </p:nvSpPr>
        <p:spPr bwMode="auto">
          <a:xfrm>
            <a:off x="5003800" y="2349500"/>
            <a:ext cx="863600" cy="215900"/>
          </a:xfrm>
          <a:prstGeom prst="rect">
            <a:avLst/>
          </a:prstGeom>
          <a:solidFill>
            <a:srgbClr val="CCCCFF"/>
          </a:solidFill>
          <a:ln w="9525">
            <a:noFill/>
            <a:miter lim="800000"/>
            <a:headEnd/>
            <a:tailEnd/>
          </a:ln>
          <a:effectLst/>
        </p:spPr>
        <p:txBody>
          <a:bodyPr wrap="none" anchor="ctr"/>
          <a:lstStyle/>
          <a:p>
            <a:pPr eaLnBrk="1" hangingPunct="1"/>
            <a:endParaRPr lang="en-GB"/>
          </a:p>
        </p:txBody>
      </p:sp>
      <p:sp>
        <p:nvSpPr>
          <p:cNvPr id="4108" name="Rectangle 12"/>
          <p:cNvSpPr>
            <a:spLocks noChangeArrowheads="1"/>
          </p:cNvSpPr>
          <p:nvPr/>
        </p:nvSpPr>
        <p:spPr bwMode="auto">
          <a:xfrm>
            <a:off x="1979613" y="2349500"/>
            <a:ext cx="2447925" cy="215900"/>
          </a:xfrm>
          <a:prstGeom prst="rect">
            <a:avLst/>
          </a:prstGeom>
          <a:solidFill>
            <a:srgbClr val="FFCC99"/>
          </a:solidFill>
          <a:ln w="9525">
            <a:noFill/>
            <a:miter lim="800000"/>
            <a:headEnd/>
            <a:tailEnd/>
          </a:ln>
          <a:effectLst/>
        </p:spPr>
        <p:txBody>
          <a:bodyPr wrap="none" anchor="ctr"/>
          <a:lstStyle/>
          <a:p>
            <a:pPr eaLnBrk="1" hangingPunct="1"/>
            <a:endParaRPr lang="en-GB"/>
          </a:p>
        </p:txBody>
      </p:sp>
      <p:sp>
        <p:nvSpPr>
          <p:cNvPr id="11271" name="Rectangle 4"/>
          <p:cNvSpPr>
            <a:spLocks noChangeArrowheads="1"/>
          </p:cNvSpPr>
          <p:nvPr/>
        </p:nvSpPr>
        <p:spPr bwMode="auto">
          <a:xfrm>
            <a:off x="1928813" y="2273300"/>
            <a:ext cx="5327650" cy="2014538"/>
          </a:xfrm>
          <a:prstGeom prst="rect">
            <a:avLst/>
          </a:prstGeom>
          <a:noFill/>
          <a:ln w="9525">
            <a:noFill/>
            <a:miter lim="800000"/>
            <a:headEnd/>
            <a:tailEnd/>
          </a:ln>
          <a:effectLst/>
        </p:spPr>
        <p:txBody>
          <a:bodyPr wrap="none" anchor="ctr">
            <a:spAutoFit/>
          </a:bodyPr>
          <a:lstStyle/>
          <a:p>
            <a:pPr eaLnBrk="1" hangingPunct="1"/>
            <a:r>
              <a:rPr lang="en-AU" dirty="0"/>
              <a:t>Gas! GAS! Quick, boys! – An ecstasy of fumbling,</a:t>
            </a:r>
            <a:endParaRPr lang="en-US" dirty="0"/>
          </a:p>
          <a:p>
            <a:pPr eaLnBrk="1" hangingPunct="1"/>
            <a:r>
              <a:rPr lang="en-AU" dirty="0"/>
              <a:t>Fitting the clumsy helmets just in time;</a:t>
            </a:r>
            <a:endParaRPr lang="en-US" dirty="0"/>
          </a:p>
          <a:p>
            <a:pPr eaLnBrk="1" hangingPunct="1"/>
            <a:r>
              <a:rPr lang="en-AU" dirty="0"/>
              <a:t>But someone still was yelling out and stumbling,</a:t>
            </a:r>
            <a:endParaRPr lang="en-US" dirty="0"/>
          </a:p>
          <a:p>
            <a:pPr eaLnBrk="1" hangingPunct="1"/>
            <a:r>
              <a:rPr lang="en-AU" dirty="0"/>
              <a:t>And </a:t>
            </a:r>
            <a:r>
              <a:rPr lang="en-AU" dirty="0" err="1"/>
              <a:t>flound'ring</a:t>
            </a:r>
            <a:r>
              <a:rPr lang="en-AU" dirty="0"/>
              <a:t> like a man in fire or lime . . .</a:t>
            </a:r>
            <a:endParaRPr lang="en-US" dirty="0"/>
          </a:p>
          <a:p>
            <a:pPr eaLnBrk="1" hangingPunct="1"/>
            <a:r>
              <a:rPr lang="en-AU" dirty="0"/>
              <a:t>Dim, through the </a:t>
            </a:r>
            <a:r>
              <a:rPr lang="en-AU" dirty="0">
                <a:solidFill>
                  <a:srgbClr val="FF0000"/>
                </a:solidFill>
              </a:rPr>
              <a:t>misty panes and thick green light,</a:t>
            </a:r>
            <a:endParaRPr lang="en-US" dirty="0">
              <a:solidFill>
                <a:srgbClr val="FF0000"/>
              </a:solidFill>
            </a:endParaRPr>
          </a:p>
          <a:p>
            <a:pPr eaLnBrk="1" hangingPunct="1"/>
            <a:r>
              <a:rPr lang="en-AU" dirty="0">
                <a:solidFill>
                  <a:srgbClr val="FF0000"/>
                </a:solidFill>
              </a:rPr>
              <a:t>As under a green sea, I saw him drowning</a:t>
            </a:r>
            <a:r>
              <a:rPr lang="en-AU" dirty="0"/>
              <a:t>.</a:t>
            </a:r>
            <a:endParaRPr lang="en-US" dirty="0"/>
          </a:p>
          <a:p>
            <a:pPr eaLnBrk="1" hangingPunct="1"/>
            <a:endParaRPr lang="en-AU" dirty="0"/>
          </a:p>
        </p:txBody>
      </p:sp>
      <p:sp>
        <p:nvSpPr>
          <p:cNvPr id="4101" name="AutoShape 5"/>
          <p:cNvSpPr>
            <a:spLocks/>
          </p:cNvSpPr>
          <p:nvPr/>
        </p:nvSpPr>
        <p:spPr bwMode="auto">
          <a:xfrm>
            <a:off x="179388" y="260350"/>
            <a:ext cx="2376487" cy="720725"/>
          </a:xfrm>
          <a:prstGeom prst="borderCallout2">
            <a:avLst>
              <a:gd name="adj1" fmla="val 15861"/>
              <a:gd name="adj2" fmla="val 103208"/>
              <a:gd name="adj3" fmla="val 15861"/>
              <a:gd name="adj4" fmla="val 112292"/>
              <a:gd name="adj5" fmla="val 269162"/>
              <a:gd name="adj6" fmla="val 121977"/>
            </a:avLst>
          </a:prstGeom>
          <a:solidFill>
            <a:srgbClr val="FFFF99"/>
          </a:solidFill>
          <a:ln w="9525">
            <a:solidFill>
              <a:schemeClr val="tx1"/>
            </a:solidFill>
            <a:miter lim="800000"/>
            <a:headEnd/>
            <a:tailEnd/>
          </a:ln>
          <a:effectLst/>
        </p:spPr>
        <p:txBody>
          <a:bodyPr/>
          <a:lstStyle/>
          <a:p>
            <a:pPr eaLnBrk="1" hangingPunct="1"/>
            <a:r>
              <a:rPr lang="en-AU" sz="1600" dirty="0">
                <a:solidFill>
                  <a:schemeClr val="bg1"/>
                </a:solidFill>
              </a:rPr>
              <a:t>Sudden shift. Sudden urgency.</a:t>
            </a:r>
          </a:p>
        </p:txBody>
      </p:sp>
      <p:sp>
        <p:nvSpPr>
          <p:cNvPr id="4109" name="AutoShape 13"/>
          <p:cNvSpPr>
            <a:spLocks/>
          </p:cNvSpPr>
          <p:nvPr/>
        </p:nvSpPr>
        <p:spPr bwMode="auto">
          <a:xfrm>
            <a:off x="6011863" y="260350"/>
            <a:ext cx="3132137" cy="792163"/>
          </a:xfrm>
          <a:prstGeom prst="borderCallout2">
            <a:avLst>
              <a:gd name="adj1" fmla="val 14431"/>
              <a:gd name="adj2" fmla="val -2431"/>
              <a:gd name="adj3" fmla="val 14431"/>
              <a:gd name="adj4" fmla="val -19917"/>
              <a:gd name="adj5" fmla="val 252907"/>
              <a:gd name="adj6" fmla="val -38519"/>
            </a:avLst>
          </a:prstGeom>
          <a:solidFill>
            <a:srgbClr val="FFFF99"/>
          </a:solidFill>
          <a:ln w="9525">
            <a:solidFill>
              <a:schemeClr val="tx1"/>
            </a:solidFill>
            <a:miter lim="800000"/>
            <a:headEnd/>
            <a:tailEnd/>
          </a:ln>
          <a:effectLst/>
        </p:spPr>
        <p:txBody>
          <a:bodyPr/>
          <a:lstStyle/>
          <a:p>
            <a:pPr eaLnBrk="1" hangingPunct="1"/>
            <a:r>
              <a:rPr lang="en-AU" sz="1600" dirty="0">
                <a:solidFill>
                  <a:schemeClr val="bg1"/>
                </a:solidFill>
              </a:rPr>
              <a:t>Interesting diction – “ecstasy” gives image of uncontrolled frantic fumbling</a:t>
            </a:r>
          </a:p>
        </p:txBody>
      </p:sp>
      <p:sp>
        <p:nvSpPr>
          <p:cNvPr id="4110" name="AutoShape 14"/>
          <p:cNvSpPr>
            <a:spLocks/>
          </p:cNvSpPr>
          <p:nvPr/>
        </p:nvSpPr>
        <p:spPr bwMode="auto">
          <a:xfrm>
            <a:off x="7164388" y="2073275"/>
            <a:ext cx="1692275" cy="1223963"/>
          </a:xfrm>
          <a:prstGeom prst="borderCallout1">
            <a:avLst>
              <a:gd name="adj1" fmla="val 106227"/>
              <a:gd name="adj2" fmla="val 93245"/>
              <a:gd name="adj3" fmla="val 106227"/>
              <a:gd name="adj4" fmla="val -56755"/>
            </a:avLst>
          </a:prstGeom>
          <a:solidFill>
            <a:srgbClr val="FFFF99"/>
          </a:solidFill>
          <a:ln w="9525">
            <a:solidFill>
              <a:schemeClr val="tx1"/>
            </a:solidFill>
            <a:miter lim="800000"/>
            <a:headEnd/>
            <a:tailEnd/>
          </a:ln>
          <a:effectLst/>
        </p:spPr>
        <p:txBody>
          <a:bodyPr/>
          <a:lstStyle/>
          <a:p>
            <a:pPr eaLnBrk="1" hangingPunct="1"/>
            <a:r>
              <a:rPr lang="en-AU" sz="1600" dirty="0">
                <a:solidFill>
                  <a:schemeClr val="bg1"/>
                </a:solidFill>
              </a:rPr>
              <a:t>Imagery of the man’s pain as he inhales the gas.</a:t>
            </a:r>
          </a:p>
        </p:txBody>
      </p:sp>
      <p:sp>
        <p:nvSpPr>
          <p:cNvPr id="4113" name="AutoShape 17"/>
          <p:cNvSpPr>
            <a:spLocks/>
          </p:cNvSpPr>
          <p:nvPr/>
        </p:nvSpPr>
        <p:spPr bwMode="auto">
          <a:xfrm>
            <a:off x="3573463" y="4946650"/>
            <a:ext cx="4846637" cy="1187450"/>
          </a:xfrm>
          <a:prstGeom prst="borderCallout2">
            <a:avLst>
              <a:gd name="adj1" fmla="val 9625"/>
              <a:gd name="adj2" fmla="val -1574"/>
              <a:gd name="adj3" fmla="val 9625"/>
              <a:gd name="adj4" fmla="val -3472"/>
              <a:gd name="adj5" fmla="val -81551"/>
              <a:gd name="adj6" fmla="val -5505"/>
            </a:avLst>
          </a:prstGeom>
          <a:solidFill>
            <a:srgbClr val="FFFF99"/>
          </a:solidFill>
          <a:ln w="9525">
            <a:solidFill>
              <a:schemeClr val="tx1"/>
            </a:solidFill>
            <a:miter lim="800000"/>
            <a:headEnd/>
            <a:tailEnd/>
          </a:ln>
          <a:effectLst/>
        </p:spPr>
        <p:txBody>
          <a:bodyPr/>
          <a:lstStyle/>
          <a:p>
            <a:pPr eaLnBrk="1" hangingPunct="1"/>
            <a:r>
              <a:rPr lang="en-AU" sz="1600" dirty="0">
                <a:solidFill>
                  <a:srgbClr val="FF0000"/>
                </a:solidFill>
              </a:rPr>
              <a:t>The simile of the “green sea”, evokes drowning imagery – the effects of chlorine gas (mustard gas) on the lungs created the appearance of drowning as the lungs became blistered.</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2" fill="hold" grpId="0" nodeType="clickEffect">
                                  <p:stCondLst>
                                    <p:cond delay="0"/>
                                  </p:stCondLst>
                                  <p:childTnLst>
                                    <p:set>
                                      <p:cBhvr>
                                        <p:cTn id="6" dur="1" fill="hold">
                                          <p:stCondLst>
                                            <p:cond delay="0"/>
                                          </p:stCondLst>
                                        </p:cTn>
                                        <p:tgtEl>
                                          <p:spTgt spid="4101"/>
                                        </p:tgtEl>
                                        <p:attrNameLst>
                                          <p:attrName>style.visibility</p:attrName>
                                        </p:attrNameLst>
                                      </p:cBhvr>
                                      <p:to>
                                        <p:strVal val="visible"/>
                                      </p:to>
                                    </p:set>
                                    <p:animEffect transition="in" filter="wipe(right)">
                                      <p:cBhvr>
                                        <p:cTn id="7" dur="500"/>
                                        <p:tgtEl>
                                          <p:spTgt spid="4101"/>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4108"/>
                                        </p:tgtEl>
                                        <p:attrNameLst>
                                          <p:attrName>style.visibility</p:attrName>
                                        </p:attrNameLst>
                                      </p:cBhvr>
                                      <p:to>
                                        <p:strVal val="visible"/>
                                      </p:to>
                                    </p:set>
                                    <p:animEffect transition="in" filter="wipe(left)">
                                      <p:cBhvr>
                                        <p:cTn id="10" dur="500"/>
                                        <p:tgtEl>
                                          <p:spTgt spid="4108"/>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22" presetClass="entr" presetSubtype="2" fill="hold" grpId="0" nodeType="clickEffect">
                                  <p:stCondLst>
                                    <p:cond delay="0"/>
                                  </p:stCondLst>
                                  <p:childTnLst>
                                    <p:set>
                                      <p:cBhvr>
                                        <p:cTn id="14" dur="1" fill="hold">
                                          <p:stCondLst>
                                            <p:cond delay="0"/>
                                          </p:stCondLst>
                                        </p:cTn>
                                        <p:tgtEl>
                                          <p:spTgt spid="4109"/>
                                        </p:tgtEl>
                                        <p:attrNameLst>
                                          <p:attrName>style.visibility</p:attrName>
                                        </p:attrNameLst>
                                      </p:cBhvr>
                                      <p:to>
                                        <p:strVal val="visible"/>
                                      </p:to>
                                    </p:set>
                                    <p:animEffect transition="in" filter="wipe(right)">
                                      <p:cBhvr>
                                        <p:cTn id="15" dur="500"/>
                                        <p:tgtEl>
                                          <p:spTgt spid="4109"/>
                                        </p:tgtEl>
                                      </p:cBhvr>
                                    </p:animEffect>
                                  </p:childTnLst>
                                </p:cTn>
                              </p:par>
                              <p:par>
                                <p:cTn id="16" presetID="22" presetClass="entr" presetSubtype="8" fill="hold" grpId="0" nodeType="withEffect">
                                  <p:stCondLst>
                                    <p:cond delay="0"/>
                                  </p:stCondLst>
                                  <p:childTnLst>
                                    <p:set>
                                      <p:cBhvr>
                                        <p:cTn id="17" dur="1" fill="hold">
                                          <p:stCondLst>
                                            <p:cond delay="0"/>
                                          </p:stCondLst>
                                        </p:cTn>
                                        <p:tgtEl>
                                          <p:spTgt spid="4104"/>
                                        </p:tgtEl>
                                        <p:attrNameLst>
                                          <p:attrName>style.visibility</p:attrName>
                                        </p:attrNameLst>
                                      </p:cBhvr>
                                      <p:to>
                                        <p:strVal val="visible"/>
                                      </p:to>
                                    </p:set>
                                    <p:animEffect transition="in" filter="wipe(left)">
                                      <p:cBhvr>
                                        <p:cTn id="18" dur="500"/>
                                        <p:tgtEl>
                                          <p:spTgt spid="4104"/>
                                        </p:tgtEl>
                                      </p:cBhvr>
                                    </p:animEffect>
                                  </p:childTnLst>
                                </p:cTn>
                              </p:par>
                            </p:childTnLst>
                          </p:cTn>
                        </p:par>
                      </p:childTnLst>
                    </p:cTn>
                  </p:par>
                  <p:par>
                    <p:cTn id="19" fill="hold" nodeType="clickPar">
                      <p:stCondLst>
                        <p:cond delay="indefinite"/>
                      </p:stCondLst>
                      <p:childTnLst>
                        <p:par>
                          <p:cTn id="20" fill="hold" nodeType="withGroup">
                            <p:stCondLst>
                              <p:cond delay="0"/>
                            </p:stCondLst>
                            <p:childTnLst>
                              <p:par>
                                <p:cTn id="21" presetID="22" presetClass="entr" presetSubtype="8" fill="hold" grpId="0" nodeType="clickEffect">
                                  <p:stCondLst>
                                    <p:cond delay="0"/>
                                  </p:stCondLst>
                                  <p:childTnLst>
                                    <p:set>
                                      <p:cBhvr>
                                        <p:cTn id="22" dur="1" fill="hold">
                                          <p:stCondLst>
                                            <p:cond delay="0"/>
                                          </p:stCondLst>
                                        </p:cTn>
                                        <p:tgtEl>
                                          <p:spTgt spid="4110"/>
                                        </p:tgtEl>
                                        <p:attrNameLst>
                                          <p:attrName>style.visibility</p:attrName>
                                        </p:attrNameLst>
                                      </p:cBhvr>
                                      <p:to>
                                        <p:strVal val="visible"/>
                                      </p:to>
                                    </p:set>
                                    <p:animEffect transition="in" filter="wipe(left)">
                                      <p:cBhvr>
                                        <p:cTn id="23" dur="500"/>
                                        <p:tgtEl>
                                          <p:spTgt spid="4110"/>
                                        </p:tgtEl>
                                      </p:cBhvr>
                                    </p:animEffect>
                                  </p:childTnLst>
                                </p:cTn>
                              </p:par>
                              <p:par>
                                <p:cTn id="24" presetID="22" presetClass="entr" presetSubtype="8" fill="hold" grpId="0" nodeType="withEffect">
                                  <p:stCondLst>
                                    <p:cond delay="0"/>
                                  </p:stCondLst>
                                  <p:childTnLst>
                                    <p:set>
                                      <p:cBhvr>
                                        <p:cTn id="25" dur="1" fill="hold">
                                          <p:stCondLst>
                                            <p:cond delay="0"/>
                                          </p:stCondLst>
                                        </p:cTn>
                                        <p:tgtEl>
                                          <p:spTgt spid="4103"/>
                                        </p:tgtEl>
                                        <p:attrNameLst>
                                          <p:attrName>style.visibility</p:attrName>
                                        </p:attrNameLst>
                                      </p:cBhvr>
                                      <p:to>
                                        <p:strVal val="visible"/>
                                      </p:to>
                                    </p:set>
                                    <p:animEffect transition="in" filter="wipe(left)">
                                      <p:cBhvr>
                                        <p:cTn id="26" dur="500"/>
                                        <p:tgtEl>
                                          <p:spTgt spid="4103"/>
                                        </p:tgtEl>
                                      </p:cBhvr>
                                    </p:animEffect>
                                  </p:childTnLst>
                                </p:cTn>
                              </p:par>
                            </p:childTnLst>
                          </p:cTn>
                        </p:par>
                      </p:childTnLst>
                    </p:cTn>
                  </p:par>
                  <p:par>
                    <p:cTn id="27" fill="hold" nodeType="clickPar">
                      <p:stCondLst>
                        <p:cond delay="indefinite"/>
                      </p:stCondLst>
                      <p:childTnLst>
                        <p:par>
                          <p:cTn id="28" fill="hold" nodeType="withGroup">
                            <p:stCondLst>
                              <p:cond delay="0"/>
                            </p:stCondLst>
                            <p:childTnLst>
                              <p:par>
                                <p:cTn id="29" presetID="22" presetClass="entr" presetSubtype="8" fill="hold" grpId="0" nodeType="clickEffect">
                                  <p:stCondLst>
                                    <p:cond delay="0"/>
                                  </p:stCondLst>
                                  <p:childTnLst>
                                    <p:set>
                                      <p:cBhvr>
                                        <p:cTn id="30" dur="1" fill="hold">
                                          <p:stCondLst>
                                            <p:cond delay="0"/>
                                          </p:stCondLst>
                                        </p:cTn>
                                        <p:tgtEl>
                                          <p:spTgt spid="4113"/>
                                        </p:tgtEl>
                                        <p:attrNameLst>
                                          <p:attrName>style.visibility</p:attrName>
                                        </p:attrNameLst>
                                      </p:cBhvr>
                                      <p:to>
                                        <p:strVal val="visible"/>
                                      </p:to>
                                    </p:set>
                                    <p:animEffect transition="in" filter="wipe(left)">
                                      <p:cBhvr>
                                        <p:cTn id="31" dur="500"/>
                                        <p:tgtEl>
                                          <p:spTgt spid="4113"/>
                                        </p:tgtEl>
                                      </p:cBhvr>
                                    </p:animEffect>
                                  </p:childTnLst>
                                </p:cTn>
                              </p:par>
                              <p:par>
                                <p:cTn id="32" presetID="22" presetClass="entr" presetSubtype="8" fill="hold" grpId="0" nodeType="withEffect">
                                  <p:stCondLst>
                                    <p:cond delay="0"/>
                                  </p:stCondLst>
                                  <p:childTnLst>
                                    <p:set>
                                      <p:cBhvr>
                                        <p:cTn id="33" dur="1" fill="hold">
                                          <p:stCondLst>
                                            <p:cond delay="0"/>
                                          </p:stCondLst>
                                        </p:cTn>
                                        <p:tgtEl>
                                          <p:spTgt spid="4102"/>
                                        </p:tgtEl>
                                        <p:attrNameLst>
                                          <p:attrName>style.visibility</p:attrName>
                                        </p:attrNameLst>
                                      </p:cBhvr>
                                      <p:to>
                                        <p:strVal val="visible"/>
                                      </p:to>
                                    </p:set>
                                    <p:animEffect transition="in" filter="wipe(left)">
                                      <p:cBhvr>
                                        <p:cTn id="34" dur="500"/>
                                        <p:tgtEl>
                                          <p:spTgt spid="4102"/>
                                        </p:tgtEl>
                                      </p:cBhvr>
                                    </p:animEffect>
                                  </p:childTnLst>
                                </p:cTn>
                              </p:par>
                            </p:childTnLst>
                          </p:cTn>
                        </p:par>
                        <p:par>
                          <p:cTn id="35" fill="hold" nodeType="afterGroup">
                            <p:stCondLst>
                              <p:cond delay="500"/>
                            </p:stCondLst>
                            <p:childTnLst>
                              <p:par>
                                <p:cTn id="36" presetID="22" presetClass="entr" presetSubtype="8" fill="hold" grpId="0" nodeType="afterEffect">
                                  <p:stCondLst>
                                    <p:cond delay="0"/>
                                  </p:stCondLst>
                                  <p:childTnLst>
                                    <p:set>
                                      <p:cBhvr>
                                        <p:cTn id="37" dur="1" fill="hold">
                                          <p:stCondLst>
                                            <p:cond delay="0"/>
                                          </p:stCondLst>
                                        </p:cTn>
                                        <p:tgtEl>
                                          <p:spTgt spid="4112"/>
                                        </p:tgtEl>
                                        <p:attrNameLst>
                                          <p:attrName>style.visibility</p:attrName>
                                        </p:attrNameLst>
                                      </p:cBhvr>
                                      <p:to>
                                        <p:strVal val="visible"/>
                                      </p:to>
                                    </p:set>
                                    <p:animEffect transition="in" filter="wipe(left)">
                                      <p:cBhvr>
                                        <p:cTn id="38" dur="500"/>
                                        <p:tgtEl>
                                          <p:spTgt spid="41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12" grpId="0" animBg="1"/>
      <p:bldP spid="4102" grpId="0" animBg="1"/>
      <p:bldP spid="4103" grpId="0" animBg="1"/>
      <p:bldP spid="4104" grpId="0" animBg="1"/>
      <p:bldP spid="4108" grpId="0" animBg="1"/>
      <p:bldP spid="4101" grpId="0" animBg="1"/>
      <p:bldP spid="4109" grpId="0" animBg="1"/>
      <p:bldP spid="4110" grpId="0" animBg="1"/>
      <p:bldP spid="4113"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5" name="Rectangle 9"/>
          <p:cNvSpPr>
            <a:spLocks noChangeArrowheads="1"/>
          </p:cNvSpPr>
          <p:nvPr/>
        </p:nvSpPr>
        <p:spPr bwMode="auto">
          <a:xfrm>
            <a:off x="2552700" y="3340100"/>
            <a:ext cx="4457700" cy="241300"/>
          </a:xfrm>
          <a:prstGeom prst="rect">
            <a:avLst/>
          </a:prstGeom>
          <a:solidFill>
            <a:srgbClr val="FFFFCC"/>
          </a:solidFill>
          <a:ln w="9525">
            <a:noFill/>
            <a:miter lim="800000"/>
            <a:headEnd/>
            <a:tailEnd/>
          </a:ln>
          <a:effectLst/>
        </p:spPr>
        <p:txBody>
          <a:bodyPr wrap="none" anchor="ctr"/>
          <a:lstStyle/>
          <a:p>
            <a:pPr eaLnBrk="1" hangingPunct="1"/>
            <a:endParaRPr lang="en-GB"/>
          </a:p>
        </p:txBody>
      </p:sp>
      <p:sp>
        <p:nvSpPr>
          <p:cNvPr id="14343" name="Rectangle 7"/>
          <p:cNvSpPr>
            <a:spLocks noChangeArrowheads="1"/>
          </p:cNvSpPr>
          <p:nvPr/>
        </p:nvSpPr>
        <p:spPr bwMode="auto">
          <a:xfrm>
            <a:off x="2159000" y="3048000"/>
            <a:ext cx="4343400" cy="254000"/>
          </a:xfrm>
          <a:prstGeom prst="rect">
            <a:avLst/>
          </a:prstGeom>
          <a:solidFill>
            <a:srgbClr val="CCCCFF"/>
          </a:solidFill>
          <a:ln w="9525">
            <a:noFill/>
            <a:miter lim="800000"/>
            <a:headEnd/>
            <a:tailEnd/>
          </a:ln>
          <a:effectLst/>
        </p:spPr>
        <p:txBody>
          <a:bodyPr wrap="none" anchor="ctr"/>
          <a:lstStyle/>
          <a:p>
            <a:pPr eaLnBrk="1" hangingPunct="1"/>
            <a:endParaRPr lang="en-GB"/>
          </a:p>
        </p:txBody>
      </p:sp>
      <p:sp>
        <p:nvSpPr>
          <p:cNvPr id="12292" name="Rectangle 4"/>
          <p:cNvSpPr>
            <a:spLocks noChangeArrowheads="1"/>
          </p:cNvSpPr>
          <p:nvPr/>
        </p:nvSpPr>
        <p:spPr bwMode="auto">
          <a:xfrm>
            <a:off x="2082800" y="2959100"/>
            <a:ext cx="5372100" cy="641350"/>
          </a:xfrm>
          <a:prstGeom prst="rect">
            <a:avLst/>
          </a:prstGeom>
          <a:noFill/>
          <a:ln w="9525">
            <a:noFill/>
            <a:miter lim="800000"/>
            <a:headEnd/>
            <a:tailEnd/>
          </a:ln>
          <a:effectLst/>
        </p:spPr>
        <p:txBody>
          <a:bodyPr>
            <a:spAutoFit/>
          </a:bodyPr>
          <a:lstStyle/>
          <a:p>
            <a:pPr eaLnBrk="1" hangingPunct="1"/>
            <a:r>
              <a:rPr lang="en-AU" dirty="0"/>
              <a:t>In all my dreams, before my helpless sight,</a:t>
            </a:r>
            <a:endParaRPr lang="en-US" dirty="0"/>
          </a:p>
          <a:p>
            <a:pPr eaLnBrk="1" hangingPunct="1"/>
            <a:r>
              <a:rPr lang="en-AU" dirty="0">
                <a:solidFill>
                  <a:srgbClr val="FF0000"/>
                </a:solidFill>
              </a:rPr>
              <a:t>He plunges at me, guttering, choking, drowning.</a:t>
            </a:r>
          </a:p>
        </p:txBody>
      </p:sp>
      <p:sp>
        <p:nvSpPr>
          <p:cNvPr id="14341" name="AutoShape 5"/>
          <p:cNvSpPr>
            <a:spLocks/>
          </p:cNvSpPr>
          <p:nvPr/>
        </p:nvSpPr>
        <p:spPr bwMode="auto">
          <a:xfrm>
            <a:off x="6037263" y="4629150"/>
            <a:ext cx="2660650" cy="1136650"/>
          </a:xfrm>
          <a:prstGeom prst="borderCallout2">
            <a:avLst>
              <a:gd name="adj1" fmla="val 10056"/>
              <a:gd name="adj2" fmla="val -2866"/>
              <a:gd name="adj3" fmla="val 10056"/>
              <a:gd name="adj4" fmla="val -65574"/>
              <a:gd name="adj5" fmla="val -80727"/>
              <a:gd name="adj6" fmla="val -71120"/>
            </a:avLst>
          </a:prstGeom>
          <a:solidFill>
            <a:srgbClr val="FFFF99"/>
          </a:solidFill>
          <a:ln w="9525">
            <a:solidFill>
              <a:schemeClr val="tx1"/>
            </a:solidFill>
            <a:miter lim="800000"/>
            <a:headEnd/>
            <a:tailEnd/>
          </a:ln>
          <a:effectLst/>
        </p:spPr>
        <p:txBody>
          <a:bodyPr/>
          <a:lstStyle/>
          <a:p>
            <a:pPr eaLnBrk="1" hangingPunct="1"/>
            <a:r>
              <a:rPr lang="en-AU" sz="1600" dirty="0">
                <a:solidFill>
                  <a:schemeClr val="bg1"/>
                </a:solidFill>
              </a:rPr>
              <a:t>Repetition of drowning words – “plunges”, “guttering, choking, drowning”. </a:t>
            </a:r>
          </a:p>
        </p:txBody>
      </p:sp>
      <p:sp>
        <p:nvSpPr>
          <p:cNvPr id="14344" name="AutoShape 8"/>
          <p:cNvSpPr>
            <a:spLocks/>
          </p:cNvSpPr>
          <p:nvPr/>
        </p:nvSpPr>
        <p:spPr bwMode="auto">
          <a:xfrm>
            <a:off x="265113" y="425450"/>
            <a:ext cx="2660650" cy="2101850"/>
          </a:xfrm>
          <a:prstGeom prst="borderCallout2">
            <a:avLst>
              <a:gd name="adj1" fmla="val 5440"/>
              <a:gd name="adj2" fmla="val 102866"/>
              <a:gd name="adj3" fmla="val 5440"/>
              <a:gd name="adj4" fmla="val 184903"/>
              <a:gd name="adj5" fmla="val 115255"/>
              <a:gd name="adj6" fmla="val 192125"/>
            </a:avLst>
          </a:prstGeom>
          <a:solidFill>
            <a:srgbClr val="FFFF99"/>
          </a:solidFill>
          <a:ln w="9525">
            <a:solidFill>
              <a:schemeClr val="tx1"/>
            </a:solidFill>
            <a:miter lim="800000"/>
            <a:headEnd/>
            <a:tailEnd/>
          </a:ln>
          <a:effectLst/>
        </p:spPr>
        <p:txBody>
          <a:bodyPr/>
          <a:lstStyle/>
          <a:p>
            <a:pPr eaLnBrk="1" hangingPunct="1"/>
            <a:r>
              <a:rPr lang="en-AU" sz="1600" dirty="0">
                <a:solidFill>
                  <a:schemeClr val="bg1"/>
                </a:solidFill>
              </a:rPr>
              <a:t>Lines establish that the persona is reflecting on these events some time after they happened. Helplessness lies at the heart of the persona’s anxiety.</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2" fill="hold" grpId="0" nodeType="clickEffect">
                                  <p:stCondLst>
                                    <p:cond delay="0"/>
                                  </p:stCondLst>
                                  <p:childTnLst>
                                    <p:set>
                                      <p:cBhvr>
                                        <p:cTn id="6" dur="1" fill="hold">
                                          <p:stCondLst>
                                            <p:cond delay="0"/>
                                          </p:stCondLst>
                                        </p:cTn>
                                        <p:tgtEl>
                                          <p:spTgt spid="14344"/>
                                        </p:tgtEl>
                                        <p:attrNameLst>
                                          <p:attrName>style.visibility</p:attrName>
                                        </p:attrNameLst>
                                      </p:cBhvr>
                                      <p:to>
                                        <p:strVal val="visible"/>
                                      </p:to>
                                    </p:set>
                                    <p:animEffect transition="in" filter="wipe(right)">
                                      <p:cBhvr>
                                        <p:cTn id="7" dur="500"/>
                                        <p:tgtEl>
                                          <p:spTgt spid="14344"/>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14343"/>
                                        </p:tgtEl>
                                        <p:attrNameLst>
                                          <p:attrName>style.visibility</p:attrName>
                                        </p:attrNameLst>
                                      </p:cBhvr>
                                      <p:to>
                                        <p:strVal val="visible"/>
                                      </p:to>
                                    </p:set>
                                    <p:animEffect transition="in" filter="wipe(left)">
                                      <p:cBhvr>
                                        <p:cTn id="10" dur="500"/>
                                        <p:tgtEl>
                                          <p:spTgt spid="14343"/>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22" presetClass="entr" presetSubtype="2" fill="hold" grpId="0" nodeType="clickEffect">
                                  <p:stCondLst>
                                    <p:cond delay="0"/>
                                  </p:stCondLst>
                                  <p:childTnLst>
                                    <p:set>
                                      <p:cBhvr>
                                        <p:cTn id="14" dur="1" fill="hold">
                                          <p:stCondLst>
                                            <p:cond delay="0"/>
                                          </p:stCondLst>
                                        </p:cTn>
                                        <p:tgtEl>
                                          <p:spTgt spid="14341"/>
                                        </p:tgtEl>
                                        <p:attrNameLst>
                                          <p:attrName>style.visibility</p:attrName>
                                        </p:attrNameLst>
                                      </p:cBhvr>
                                      <p:to>
                                        <p:strVal val="visible"/>
                                      </p:to>
                                    </p:set>
                                    <p:animEffect transition="in" filter="wipe(right)">
                                      <p:cBhvr>
                                        <p:cTn id="15" dur="500"/>
                                        <p:tgtEl>
                                          <p:spTgt spid="14341"/>
                                        </p:tgtEl>
                                      </p:cBhvr>
                                    </p:animEffect>
                                  </p:childTnLst>
                                </p:cTn>
                              </p:par>
                              <p:par>
                                <p:cTn id="16" presetID="22" presetClass="entr" presetSubtype="8" fill="hold" grpId="0" nodeType="withEffect">
                                  <p:stCondLst>
                                    <p:cond delay="0"/>
                                  </p:stCondLst>
                                  <p:childTnLst>
                                    <p:set>
                                      <p:cBhvr>
                                        <p:cTn id="17" dur="1" fill="hold">
                                          <p:stCondLst>
                                            <p:cond delay="0"/>
                                          </p:stCondLst>
                                        </p:cTn>
                                        <p:tgtEl>
                                          <p:spTgt spid="14345"/>
                                        </p:tgtEl>
                                        <p:attrNameLst>
                                          <p:attrName>style.visibility</p:attrName>
                                        </p:attrNameLst>
                                      </p:cBhvr>
                                      <p:to>
                                        <p:strVal val="visible"/>
                                      </p:to>
                                    </p:set>
                                    <p:animEffect transition="in" filter="wipe(left)">
                                      <p:cBhvr>
                                        <p:cTn id="18" dur="500"/>
                                        <p:tgtEl>
                                          <p:spTgt spid="1434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45" grpId="0" animBg="1"/>
      <p:bldP spid="14343" grpId="0" animBg="1"/>
      <p:bldP spid="14341" grpId="0" animBg="1"/>
      <p:bldP spid="14344"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Context</a:t>
            </a:r>
            <a:endParaRPr lang="ar-SA" dirty="0"/>
          </a:p>
        </p:txBody>
      </p:sp>
      <p:sp>
        <p:nvSpPr>
          <p:cNvPr id="3" name="Content Placeholder 2"/>
          <p:cNvSpPr>
            <a:spLocks noGrp="1"/>
          </p:cNvSpPr>
          <p:nvPr>
            <p:ph idx="1"/>
          </p:nvPr>
        </p:nvSpPr>
        <p:spPr/>
        <p:txBody>
          <a:bodyPr/>
          <a:lstStyle/>
          <a:p>
            <a:pPr algn="l" rtl="0"/>
            <a:r>
              <a:rPr lang="en-GB" sz="1400" b="1" dirty="0" smtClean="0"/>
              <a:t>Wilfred Owen fought and died in the First World War and much of his poetry is about the horrors of that conflict.</a:t>
            </a:r>
          </a:p>
          <a:p>
            <a:pPr algn="l" rtl="0"/>
            <a:r>
              <a:rPr lang="en-GB" sz="1400" b="1" dirty="0" smtClean="0"/>
              <a:t>The Poet</a:t>
            </a:r>
          </a:p>
          <a:p>
            <a:pPr algn="l" rtl="0"/>
            <a:r>
              <a:rPr lang="en-GB" sz="1400" dirty="0" smtClean="0"/>
              <a:t>Wilfred Owen is one of the most famous war poets. He was born in 1893 and died in 1918, just one week from the end of World War One. His poetry is characterised by powerful descriptions of the conditions faced by soldiers in the trenches.</a:t>
            </a:r>
          </a:p>
          <a:p>
            <a:pPr algn="l" rtl="0"/>
            <a:r>
              <a:rPr lang="en-GB" sz="1400" b="1" dirty="0" smtClean="0"/>
              <a:t>World War One</a:t>
            </a:r>
          </a:p>
          <a:p>
            <a:pPr algn="l" rtl="0"/>
            <a:r>
              <a:rPr lang="en-GB" sz="1400" dirty="0" smtClean="0"/>
              <a:t>World War One took place between 1914 and 1918 and is remembered particularly for trench warfare and the use of gas. Owing to the technological innovations in use during it, the war is often referred to as the first modern war.</a:t>
            </a:r>
          </a:p>
          <a:p>
            <a:pPr algn="l" rtl="0"/>
            <a:r>
              <a:rPr lang="en-GB" sz="1400" b="1" dirty="0" smtClean="0"/>
              <a:t>The War Poets</a:t>
            </a:r>
          </a:p>
          <a:p>
            <a:pPr algn="l" rtl="0"/>
            <a:r>
              <a:rPr lang="en-GB" sz="1400" dirty="0" smtClean="0"/>
              <a:t>Poets such as Wilfred Owen, Siegfried Sassoon, Isaac Rosenberg and </a:t>
            </a:r>
            <a:r>
              <a:rPr lang="en-GB" sz="1400" dirty="0" err="1" smtClean="0"/>
              <a:t>Ivor</a:t>
            </a:r>
            <a:r>
              <a:rPr lang="en-GB" sz="1400" dirty="0" smtClean="0"/>
              <a:t> Gurney have a strong association with World War One. As a group, their poems are often violent and realistic, challenging earlier poetry which communicated a pro-war message. The first-hand experience of war is arguably one reason why there is such a shift in the attitude of poets towards war.</a:t>
            </a:r>
          </a:p>
          <a:p>
            <a:pPr algn="l" rtl="0"/>
            <a:endParaRPr lang="ar-SA" sz="1400"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314" name="Picture 5" descr="GasAttack-%20WWI%20(538x406)"/>
          <p:cNvPicPr>
            <a:picLocks noChangeAspect="1" noChangeArrowheads="1"/>
          </p:cNvPicPr>
          <p:nvPr/>
        </p:nvPicPr>
        <p:blipFill>
          <a:blip r:embed="rId2" cstate="print"/>
          <a:srcRect/>
          <a:stretch>
            <a:fillRect/>
          </a:stretch>
        </p:blipFill>
        <p:spPr bwMode="auto">
          <a:xfrm>
            <a:off x="1042988" y="404813"/>
            <a:ext cx="7489825" cy="56515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51" name="Rectangle 31"/>
          <p:cNvSpPr>
            <a:spLocks noChangeArrowheads="1"/>
          </p:cNvSpPr>
          <p:nvPr/>
        </p:nvSpPr>
        <p:spPr bwMode="auto">
          <a:xfrm>
            <a:off x="2032000" y="4457700"/>
            <a:ext cx="1663700" cy="279400"/>
          </a:xfrm>
          <a:prstGeom prst="rect">
            <a:avLst/>
          </a:prstGeom>
          <a:solidFill>
            <a:srgbClr val="12FA06"/>
          </a:solidFill>
          <a:ln w="9525">
            <a:noFill/>
            <a:miter lim="800000"/>
            <a:headEnd/>
            <a:tailEnd/>
          </a:ln>
          <a:effectLst/>
        </p:spPr>
        <p:txBody>
          <a:bodyPr wrap="none" anchor="ctr"/>
          <a:lstStyle/>
          <a:p>
            <a:pPr eaLnBrk="1" hangingPunct="1"/>
            <a:endParaRPr lang="en-GB"/>
          </a:p>
        </p:txBody>
      </p:sp>
      <p:sp>
        <p:nvSpPr>
          <p:cNvPr id="5150" name="Rectangle 30"/>
          <p:cNvSpPr>
            <a:spLocks noChangeArrowheads="1"/>
          </p:cNvSpPr>
          <p:nvPr/>
        </p:nvSpPr>
        <p:spPr bwMode="auto">
          <a:xfrm>
            <a:off x="3340100" y="4165600"/>
            <a:ext cx="2260600" cy="279400"/>
          </a:xfrm>
          <a:prstGeom prst="rect">
            <a:avLst/>
          </a:prstGeom>
          <a:solidFill>
            <a:srgbClr val="12FA06"/>
          </a:solidFill>
          <a:ln w="9525">
            <a:noFill/>
            <a:miter lim="800000"/>
            <a:headEnd/>
            <a:tailEnd/>
          </a:ln>
          <a:effectLst/>
        </p:spPr>
        <p:txBody>
          <a:bodyPr wrap="none" anchor="ctr"/>
          <a:lstStyle/>
          <a:p>
            <a:pPr eaLnBrk="1" hangingPunct="1"/>
            <a:endParaRPr lang="en-GB"/>
          </a:p>
        </p:txBody>
      </p:sp>
      <p:sp>
        <p:nvSpPr>
          <p:cNvPr id="5136" name="Rectangle 16"/>
          <p:cNvSpPr>
            <a:spLocks noChangeArrowheads="1"/>
          </p:cNvSpPr>
          <p:nvPr/>
        </p:nvSpPr>
        <p:spPr bwMode="auto">
          <a:xfrm>
            <a:off x="2044700" y="3619500"/>
            <a:ext cx="939800" cy="241300"/>
          </a:xfrm>
          <a:prstGeom prst="rect">
            <a:avLst/>
          </a:prstGeom>
          <a:solidFill>
            <a:srgbClr val="CC9900"/>
          </a:solidFill>
          <a:ln w="9525">
            <a:noFill/>
            <a:miter lim="800000"/>
            <a:headEnd/>
            <a:tailEnd/>
          </a:ln>
          <a:effectLst/>
        </p:spPr>
        <p:txBody>
          <a:bodyPr wrap="none" anchor="ctr"/>
          <a:lstStyle/>
          <a:p>
            <a:pPr eaLnBrk="1" hangingPunct="1"/>
            <a:endParaRPr lang="en-GB"/>
          </a:p>
        </p:txBody>
      </p:sp>
      <p:sp>
        <p:nvSpPr>
          <p:cNvPr id="5147" name="Rectangle 27"/>
          <p:cNvSpPr>
            <a:spLocks noChangeArrowheads="1"/>
          </p:cNvSpPr>
          <p:nvPr/>
        </p:nvSpPr>
        <p:spPr bwMode="auto">
          <a:xfrm>
            <a:off x="2006600" y="2527300"/>
            <a:ext cx="203200" cy="254000"/>
          </a:xfrm>
          <a:prstGeom prst="rect">
            <a:avLst/>
          </a:prstGeom>
          <a:solidFill>
            <a:srgbClr val="00FFFF"/>
          </a:solidFill>
          <a:ln w="9525">
            <a:noFill/>
            <a:miter lim="800000"/>
            <a:headEnd/>
            <a:tailEnd/>
          </a:ln>
          <a:effectLst/>
        </p:spPr>
        <p:txBody>
          <a:bodyPr wrap="none" anchor="ctr"/>
          <a:lstStyle/>
          <a:p>
            <a:pPr eaLnBrk="1" hangingPunct="1"/>
            <a:endParaRPr lang="en-GB"/>
          </a:p>
        </p:txBody>
      </p:sp>
      <p:sp>
        <p:nvSpPr>
          <p:cNvPr id="5137" name="Rectangle 17"/>
          <p:cNvSpPr>
            <a:spLocks noChangeArrowheads="1"/>
          </p:cNvSpPr>
          <p:nvPr/>
        </p:nvSpPr>
        <p:spPr bwMode="auto">
          <a:xfrm>
            <a:off x="2019300" y="1409700"/>
            <a:ext cx="203200" cy="254000"/>
          </a:xfrm>
          <a:prstGeom prst="rect">
            <a:avLst/>
          </a:prstGeom>
          <a:solidFill>
            <a:srgbClr val="00FFFF"/>
          </a:solidFill>
          <a:ln w="9525">
            <a:noFill/>
            <a:miter lim="800000"/>
            <a:headEnd/>
            <a:tailEnd/>
          </a:ln>
          <a:effectLst/>
        </p:spPr>
        <p:txBody>
          <a:bodyPr wrap="none" anchor="ctr"/>
          <a:lstStyle/>
          <a:p>
            <a:pPr eaLnBrk="1" hangingPunct="1"/>
            <a:endParaRPr lang="en-GB"/>
          </a:p>
        </p:txBody>
      </p:sp>
      <p:sp>
        <p:nvSpPr>
          <p:cNvPr id="5135" name="Rectangle 15"/>
          <p:cNvSpPr>
            <a:spLocks noChangeArrowheads="1"/>
          </p:cNvSpPr>
          <p:nvPr/>
        </p:nvSpPr>
        <p:spPr bwMode="auto">
          <a:xfrm>
            <a:off x="2044700" y="2768600"/>
            <a:ext cx="4559300" cy="292100"/>
          </a:xfrm>
          <a:prstGeom prst="rect">
            <a:avLst/>
          </a:prstGeom>
          <a:solidFill>
            <a:srgbClr val="CCFFCC"/>
          </a:solidFill>
          <a:ln w="9525">
            <a:noFill/>
            <a:miter lim="800000"/>
            <a:headEnd/>
            <a:tailEnd/>
          </a:ln>
          <a:effectLst/>
        </p:spPr>
        <p:txBody>
          <a:bodyPr wrap="none" anchor="ctr"/>
          <a:lstStyle/>
          <a:p>
            <a:pPr eaLnBrk="1" hangingPunct="1"/>
            <a:endParaRPr lang="en-GB"/>
          </a:p>
        </p:txBody>
      </p:sp>
      <p:sp>
        <p:nvSpPr>
          <p:cNvPr id="5144" name="Rectangle 24"/>
          <p:cNvSpPr>
            <a:spLocks noChangeArrowheads="1"/>
          </p:cNvSpPr>
          <p:nvPr/>
        </p:nvSpPr>
        <p:spPr bwMode="auto">
          <a:xfrm>
            <a:off x="2247900" y="2501900"/>
            <a:ext cx="4356100" cy="292100"/>
          </a:xfrm>
          <a:prstGeom prst="rect">
            <a:avLst/>
          </a:prstGeom>
          <a:solidFill>
            <a:srgbClr val="CCFFCC"/>
          </a:solidFill>
          <a:ln w="9525">
            <a:noFill/>
            <a:miter lim="800000"/>
            <a:headEnd/>
            <a:tailEnd/>
          </a:ln>
          <a:effectLst/>
        </p:spPr>
        <p:txBody>
          <a:bodyPr wrap="none" anchor="ctr"/>
          <a:lstStyle/>
          <a:p>
            <a:pPr eaLnBrk="1" hangingPunct="1"/>
            <a:endParaRPr lang="en-GB"/>
          </a:p>
        </p:txBody>
      </p:sp>
      <p:sp>
        <p:nvSpPr>
          <p:cNvPr id="5134" name="Rectangle 14"/>
          <p:cNvSpPr>
            <a:spLocks noChangeArrowheads="1"/>
          </p:cNvSpPr>
          <p:nvPr/>
        </p:nvSpPr>
        <p:spPr bwMode="auto">
          <a:xfrm>
            <a:off x="3505200" y="1955800"/>
            <a:ext cx="3162300" cy="279400"/>
          </a:xfrm>
          <a:prstGeom prst="rect">
            <a:avLst/>
          </a:prstGeom>
          <a:solidFill>
            <a:srgbClr val="FCE2A2"/>
          </a:solidFill>
          <a:ln w="9525">
            <a:noFill/>
            <a:miter lim="800000"/>
            <a:headEnd/>
            <a:tailEnd/>
          </a:ln>
          <a:effectLst/>
        </p:spPr>
        <p:txBody>
          <a:bodyPr wrap="none" anchor="ctr"/>
          <a:lstStyle/>
          <a:p>
            <a:pPr eaLnBrk="1" hangingPunct="1"/>
            <a:endParaRPr lang="en-GB"/>
          </a:p>
        </p:txBody>
      </p:sp>
      <p:sp>
        <p:nvSpPr>
          <p:cNvPr id="5138" name="Rectangle 18"/>
          <p:cNvSpPr>
            <a:spLocks noChangeArrowheads="1"/>
          </p:cNvSpPr>
          <p:nvPr/>
        </p:nvSpPr>
        <p:spPr bwMode="auto">
          <a:xfrm>
            <a:off x="4749800" y="1663700"/>
            <a:ext cx="1562100" cy="241300"/>
          </a:xfrm>
          <a:prstGeom prst="rect">
            <a:avLst/>
          </a:prstGeom>
          <a:solidFill>
            <a:srgbClr val="F0AECF"/>
          </a:solidFill>
          <a:ln w="9525">
            <a:noFill/>
            <a:miter lim="800000"/>
            <a:headEnd/>
            <a:tailEnd/>
          </a:ln>
          <a:effectLst/>
        </p:spPr>
        <p:txBody>
          <a:bodyPr wrap="none" anchor="ctr"/>
          <a:lstStyle/>
          <a:p>
            <a:pPr eaLnBrk="1" hangingPunct="1"/>
            <a:endParaRPr lang="en-GB"/>
          </a:p>
        </p:txBody>
      </p:sp>
      <p:sp>
        <p:nvSpPr>
          <p:cNvPr id="5139" name="Rectangle 19"/>
          <p:cNvSpPr>
            <a:spLocks noChangeArrowheads="1"/>
          </p:cNvSpPr>
          <p:nvPr/>
        </p:nvSpPr>
        <p:spPr bwMode="auto">
          <a:xfrm>
            <a:off x="5130800" y="1422400"/>
            <a:ext cx="1968500" cy="241300"/>
          </a:xfrm>
          <a:prstGeom prst="rect">
            <a:avLst/>
          </a:prstGeom>
          <a:solidFill>
            <a:srgbClr val="D4D4CA"/>
          </a:solidFill>
          <a:ln w="9525">
            <a:noFill/>
            <a:miter lim="800000"/>
            <a:headEnd/>
            <a:tailEnd/>
          </a:ln>
          <a:effectLst/>
        </p:spPr>
        <p:txBody>
          <a:bodyPr wrap="none" anchor="ctr"/>
          <a:lstStyle/>
          <a:p>
            <a:pPr eaLnBrk="1" hangingPunct="1"/>
            <a:endParaRPr lang="en-GB"/>
          </a:p>
        </p:txBody>
      </p:sp>
      <p:sp>
        <p:nvSpPr>
          <p:cNvPr id="5133" name="Rectangle 13"/>
          <p:cNvSpPr>
            <a:spLocks noChangeArrowheads="1"/>
          </p:cNvSpPr>
          <p:nvPr/>
        </p:nvSpPr>
        <p:spPr bwMode="auto">
          <a:xfrm>
            <a:off x="3111500" y="1435100"/>
            <a:ext cx="1968500" cy="241300"/>
          </a:xfrm>
          <a:prstGeom prst="rect">
            <a:avLst/>
          </a:prstGeom>
          <a:solidFill>
            <a:schemeClr val="accent1"/>
          </a:solidFill>
          <a:ln w="9525">
            <a:noFill/>
            <a:miter lim="800000"/>
            <a:headEnd/>
            <a:tailEnd/>
          </a:ln>
          <a:effectLst/>
        </p:spPr>
        <p:txBody>
          <a:bodyPr wrap="none" anchor="ctr"/>
          <a:lstStyle/>
          <a:p>
            <a:pPr eaLnBrk="1" hangingPunct="1"/>
            <a:endParaRPr lang="en-GB"/>
          </a:p>
        </p:txBody>
      </p:sp>
      <p:sp>
        <p:nvSpPr>
          <p:cNvPr id="14349" name="Rectangle 4"/>
          <p:cNvSpPr>
            <a:spLocks noChangeArrowheads="1"/>
          </p:cNvSpPr>
          <p:nvPr/>
        </p:nvSpPr>
        <p:spPr bwMode="auto">
          <a:xfrm>
            <a:off x="1979613" y="1366838"/>
            <a:ext cx="5175250" cy="3937000"/>
          </a:xfrm>
          <a:prstGeom prst="rect">
            <a:avLst/>
          </a:prstGeom>
          <a:noFill/>
          <a:ln w="9525">
            <a:noFill/>
            <a:miter lim="800000"/>
            <a:headEnd/>
            <a:tailEnd/>
          </a:ln>
          <a:effectLst/>
        </p:spPr>
        <p:txBody>
          <a:bodyPr wrap="none" anchor="ctr">
            <a:spAutoFit/>
          </a:bodyPr>
          <a:lstStyle/>
          <a:p>
            <a:pPr eaLnBrk="1" hangingPunct="1"/>
            <a:r>
              <a:rPr lang="en-AU">
                <a:solidFill>
                  <a:srgbClr val="000000"/>
                </a:solidFill>
                <a:ea typeface="Times New Roman" pitchFamily="18" charset="0"/>
                <a:cs typeface="Arial" pitchFamily="34" charset="0"/>
              </a:rPr>
              <a:t>If in some smothering dreams you too could pace</a:t>
            </a:r>
            <a:endParaRPr lang="en-US">
              <a:ea typeface="Times New Roman" pitchFamily="18" charset="0"/>
              <a:cs typeface="Arial" pitchFamily="34" charset="0"/>
            </a:endParaRPr>
          </a:p>
          <a:p>
            <a:r>
              <a:rPr lang="en-AU">
                <a:solidFill>
                  <a:srgbClr val="000000"/>
                </a:solidFill>
                <a:ea typeface="Times New Roman" pitchFamily="18" charset="0"/>
                <a:cs typeface="Arial" pitchFamily="34" charset="0"/>
              </a:rPr>
              <a:t>Behind the wagon that we flung him in,</a:t>
            </a:r>
            <a:endParaRPr lang="en-US">
              <a:ea typeface="Times New Roman" pitchFamily="18" charset="0"/>
              <a:cs typeface="Arial" pitchFamily="34" charset="0"/>
            </a:endParaRPr>
          </a:p>
          <a:p>
            <a:r>
              <a:rPr lang="en-AU">
                <a:solidFill>
                  <a:srgbClr val="000000"/>
                </a:solidFill>
                <a:ea typeface="Times New Roman" pitchFamily="18" charset="0"/>
                <a:cs typeface="Arial" pitchFamily="34" charset="0"/>
              </a:rPr>
              <a:t>And watch the white eyes writhing in his face,</a:t>
            </a:r>
            <a:endParaRPr lang="en-US">
              <a:ea typeface="Times New Roman" pitchFamily="18" charset="0"/>
              <a:cs typeface="Arial" pitchFamily="34" charset="0"/>
            </a:endParaRPr>
          </a:p>
          <a:p>
            <a:r>
              <a:rPr lang="en-AU">
                <a:solidFill>
                  <a:srgbClr val="000000"/>
                </a:solidFill>
                <a:ea typeface="Times New Roman" pitchFamily="18" charset="0"/>
                <a:cs typeface="Arial" pitchFamily="34" charset="0"/>
              </a:rPr>
              <a:t>His hanging face, like a devil's sick of sin;</a:t>
            </a:r>
            <a:endParaRPr lang="en-US">
              <a:ea typeface="Times New Roman" pitchFamily="18" charset="0"/>
              <a:cs typeface="Arial" pitchFamily="34" charset="0"/>
            </a:endParaRPr>
          </a:p>
          <a:p>
            <a:r>
              <a:rPr lang="en-AU">
                <a:solidFill>
                  <a:srgbClr val="000000"/>
                </a:solidFill>
                <a:ea typeface="Times New Roman" pitchFamily="18" charset="0"/>
                <a:cs typeface="Arial" pitchFamily="34" charset="0"/>
              </a:rPr>
              <a:t>If you could hear, at every jolt, the blood</a:t>
            </a:r>
            <a:endParaRPr lang="en-US">
              <a:ea typeface="Times New Roman" pitchFamily="18" charset="0"/>
              <a:cs typeface="Arial" pitchFamily="34" charset="0"/>
            </a:endParaRPr>
          </a:p>
          <a:p>
            <a:r>
              <a:rPr lang="en-AU">
                <a:solidFill>
                  <a:srgbClr val="000000"/>
                </a:solidFill>
                <a:ea typeface="Times New Roman" pitchFamily="18" charset="0"/>
                <a:cs typeface="Arial" pitchFamily="34" charset="0"/>
              </a:rPr>
              <a:t>Come gargling from the froth-corrupted lungs,</a:t>
            </a:r>
            <a:endParaRPr lang="en-US">
              <a:ea typeface="Times New Roman" pitchFamily="18" charset="0"/>
              <a:cs typeface="Arial" pitchFamily="34" charset="0"/>
            </a:endParaRPr>
          </a:p>
          <a:p>
            <a:r>
              <a:rPr lang="en-AU">
                <a:solidFill>
                  <a:srgbClr val="000000"/>
                </a:solidFill>
                <a:ea typeface="Times New Roman" pitchFamily="18" charset="0"/>
                <a:cs typeface="Arial" pitchFamily="34" charset="0"/>
              </a:rPr>
              <a:t>Obscene as cancer, bitter as the cud</a:t>
            </a:r>
            <a:endParaRPr lang="en-US">
              <a:ea typeface="Times New Roman" pitchFamily="18" charset="0"/>
              <a:cs typeface="Arial" pitchFamily="34" charset="0"/>
            </a:endParaRPr>
          </a:p>
          <a:p>
            <a:r>
              <a:rPr lang="en-AU">
                <a:solidFill>
                  <a:srgbClr val="000000"/>
                </a:solidFill>
                <a:ea typeface="Times New Roman" pitchFamily="18" charset="0"/>
                <a:cs typeface="Arial" pitchFamily="34" charset="0"/>
              </a:rPr>
              <a:t>Of vile, incurable sores on innocent tongues,</a:t>
            </a:r>
            <a:endParaRPr lang="en-US">
              <a:ea typeface="Times New Roman" pitchFamily="18" charset="0"/>
              <a:cs typeface="Arial" pitchFamily="34" charset="0"/>
            </a:endParaRPr>
          </a:p>
          <a:p>
            <a:r>
              <a:rPr lang="en-AU">
                <a:solidFill>
                  <a:srgbClr val="000000"/>
                </a:solidFill>
                <a:ea typeface="Times New Roman" pitchFamily="18" charset="0"/>
                <a:cs typeface="Arial" pitchFamily="34" charset="0"/>
              </a:rPr>
              <a:t>My friend, you would not tell with such high zest</a:t>
            </a:r>
            <a:endParaRPr lang="en-US">
              <a:ea typeface="Times New Roman" pitchFamily="18" charset="0"/>
              <a:cs typeface="Arial" pitchFamily="34" charset="0"/>
            </a:endParaRPr>
          </a:p>
          <a:p>
            <a:r>
              <a:rPr lang="en-AU">
                <a:solidFill>
                  <a:srgbClr val="000000"/>
                </a:solidFill>
                <a:ea typeface="Times New Roman" pitchFamily="18" charset="0"/>
                <a:cs typeface="Arial" pitchFamily="34" charset="0"/>
              </a:rPr>
              <a:t>To children ardent for some desperate glory,</a:t>
            </a:r>
            <a:endParaRPr lang="en-US">
              <a:ea typeface="Times New Roman" pitchFamily="18" charset="0"/>
              <a:cs typeface="Arial" pitchFamily="34" charset="0"/>
            </a:endParaRPr>
          </a:p>
          <a:p>
            <a:r>
              <a:rPr lang="en-AU">
                <a:solidFill>
                  <a:srgbClr val="000000"/>
                </a:solidFill>
                <a:ea typeface="Times New Roman" pitchFamily="18" charset="0"/>
                <a:cs typeface="Arial" pitchFamily="34" charset="0"/>
              </a:rPr>
              <a:t>The old Lie: </a:t>
            </a:r>
            <a:r>
              <a:rPr lang="en-AU" i="1">
                <a:solidFill>
                  <a:srgbClr val="000000"/>
                </a:solidFill>
                <a:ea typeface="Times New Roman" pitchFamily="18" charset="0"/>
                <a:cs typeface="Arial" pitchFamily="34" charset="0"/>
              </a:rPr>
              <a:t>Dulce et Decorum est</a:t>
            </a:r>
            <a:endParaRPr lang="en-US">
              <a:ea typeface="Times New Roman" pitchFamily="18" charset="0"/>
              <a:cs typeface="Arial" pitchFamily="34" charset="0"/>
            </a:endParaRPr>
          </a:p>
          <a:p>
            <a:r>
              <a:rPr lang="en-AU" i="1">
                <a:solidFill>
                  <a:srgbClr val="000000"/>
                </a:solidFill>
                <a:ea typeface="Times New Roman" pitchFamily="18" charset="0"/>
                <a:cs typeface="Arial" pitchFamily="34" charset="0"/>
              </a:rPr>
              <a:t>Pro patria mori. </a:t>
            </a:r>
            <a:endParaRPr lang="en-US">
              <a:ea typeface="Times New Roman" pitchFamily="18" charset="0"/>
              <a:cs typeface="Arial" pitchFamily="34" charset="0"/>
            </a:endParaRPr>
          </a:p>
          <a:p>
            <a:r>
              <a:rPr lang="en-US">
                <a:ea typeface="Times New Roman" pitchFamily="18" charset="0"/>
                <a:cs typeface="Arial" pitchFamily="34" charset="0"/>
              </a:rPr>
              <a:t/>
            </a:r>
            <a:br>
              <a:rPr lang="en-US">
                <a:ea typeface="Times New Roman" pitchFamily="18" charset="0"/>
                <a:cs typeface="Arial" pitchFamily="34" charset="0"/>
              </a:rPr>
            </a:br>
            <a:endParaRPr lang="en-US">
              <a:ea typeface="Times New Roman" pitchFamily="18" charset="0"/>
              <a:cs typeface="Arial" pitchFamily="34" charset="0"/>
            </a:endParaRPr>
          </a:p>
        </p:txBody>
      </p:sp>
      <p:sp>
        <p:nvSpPr>
          <p:cNvPr id="5127" name="AutoShape 7"/>
          <p:cNvSpPr>
            <a:spLocks/>
          </p:cNvSpPr>
          <p:nvPr/>
        </p:nvSpPr>
        <p:spPr bwMode="auto">
          <a:xfrm>
            <a:off x="7086600" y="3098800"/>
            <a:ext cx="1892300" cy="571500"/>
          </a:xfrm>
          <a:prstGeom prst="borderCallout2">
            <a:avLst>
              <a:gd name="adj1" fmla="val 20000"/>
              <a:gd name="adj2" fmla="val -4028"/>
              <a:gd name="adj3" fmla="val 20000"/>
              <a:gd name="adj4" fmla="val -22653"/>
              <a:gd name="adj5" fmla="val -66667"/>
              <a:gd name="adj6" fmla="val -53690"/>
            </a:avLst>
          </a:prstGeom>
          <a:solidFill>
            <a:srgbClr val="FFFF99"/>
          </a:solidFill>
          <a:ln w="9525">
            <a:solidFill>
              <a:schemeClr val="tx1"/>
            </a:solidFill>
            <a:miter lim="800000"/>
            <a:headEnd/>
            <a:tailEnd/>
          </a:ln>
          <a:effectLst/>
        </p:spPr>
        <p:txBody>
          <a:bodyPr/>
          <a:lstStyle/>
          <a:p>
            <a:pPr eaLnBrk="1" hangingPunct="1"/>
            <a:r>
              <a:rPr lang="en-AU" sz="1600" dirty="0">
                <a:solidFill>
                  <a:schemeClr val="bg1"/>
                </a:solidFill>
              </a:rPr>
              <a:t>Strong sound imagery</a:t>
            </a:r>
          </a:p>
        </p:txBody>
      </p:sp>
      <p:sp>
        <p:nvSpPr>
          <p:cNvPr id="5140" name="AutoShape 20"/>
          <p:cNvSpPr>
            <a:spLocks/>
          </p:cNvSpPr>
          <p:nvPr/>
        </p:nvSpPr>
        <p:spPr bwMode="auto">
          <a:xfrm>
            <a:off x="0" y="2108200"/>
            <a:ext cx="1866900" cy="596900"/>
          </a:xfrm>
          <a:prstGeom prst="borderCallout2">
            <a:avLst>
              <a:gd name="adj1" fmla="val 19148"/>
              <a:gd name="adj2" fmla="val 104083"/>
              <a:gd name="adj3" fmla="val 19148"/>
              <a:gd name="adj4" fmla="val 164454"/>
              <a:gd name="adj5" fmla="val 12764"/>
              <a:gd name="adj6" fmla="val 228569"/>
            </a:avLst>
          </a:prstGeom>
          <a:solidFill>
            <a:srgbClr val="FFFF99"/>
          </a:solidFill>
          <a:ln w="9525">
            <a:solidFill>
              <a:schemeClr val="tx1"/>
            </a:solidFill>
            <a:miter lim="800000"/>
            <a:headEnd/>
            <a:tailEnd/>
          </a:ln>
          <a:effectLst/>
        </p:spPr>
        <p:txBody>
          <a:bodyPr/>
          <a:lstStyle/>
          <a:p>
            <a:pPr eaLnBrk="1" hangingPunct="1"/>
            <a:r>
              <a:rPr lang="en-AU" sz="1600" dirty="0">
                <a:solidFill>
                  <a:schemeClr val="bg1"/>
                </a:solidFill>
              </a:rPr>
              <a:t>Strong visual imagery.</a:t>
            </a:r>
          </a:p>
        </p:txBody>
      </p:sp>
      <p:sp>
        <p:nvSpPr>
          <p:cNvPr id="5141" name="AutoShape 21"/>
          <p:cNvSpPr>
            <a:spLocks/>
          </p:cNvSpPr>
          <p:nvPr/>
        </p:nvSpPr>
        <p:spPr bwMode="auto">
          <a:xfrm>
            <a:off x="7061200" y="1663700"/>
            <a:ext cx="2082800" cy="1282700"/>
          </a:xfrm>
          <a:prstGeom prst="borderCallout2">
            <a:avLst>
              <a:gd name="adj1" fmla="val 8912"/>
              <a:gd name="adj2" fmla="val -3657"/>
              <a:gd name="adj3" fmla="val 8912"/>
              <a:gd name="adj4" fmla="val -17986"/>
              <a:gd name="adj5" fmla="val 10889"/>
              <a:gd name="adj6" fmla="val -32926"/>
            </a:avLst>
          </a:prstGeom>
          <a:solidFill>
            <a:srgbClr val="FFFF99"/>
          </a:solidFill>
          <a:ln w="9525">
            <a:solidFill>
              <a:schemeClr val="tx1"/>
            </a:solidFill>
            <a:miter lim="800000"/>
            <a:headEnd/>
            <a:tailEnd/>
          </a:ln>
          <a:effectLst/>
        </p:spPr>
        <p:txBody>
          <a:bodyPr/>
          <a:lstStyle/>
          <a:p>
            <a:pPr eaLnBrk="1" hangingPunct="1"/>
            <a:r>
              <a:rPr lang="en-AU" sz="1600" dirty="0">
                <a:solidFill>
                  <a:schemeClr val="bg1"/>
                </a:solidFill>
              </a:rPr>
              <a:t>Body is dehumanised. “Flung” in like a carcass. War’s true horror.</a:t>
            </a:r>
          </a:p>
        </p:txBody>
      </p:sp>
      <p:sp>
        <p:nvSpPr>
          <p:cNvPr id="5142" name="AutoShape 22"/>
          <p:cNvSpPr>
            <a:spLocks/>
          </p:cNvSpPr>
          <p:nvPr/>
        </p:nvSpPr>
        <p:spPr bwMode="auto">
          <a:xfrm>
            <a:off x="5549900" y="0"/>
            <a:ext cx="3594100" cy="1181100"/>
          </a:xfrm>
          <a:prstGeom prst="borderCallout2">
            <a:avLst>
              <a:gd name="adj1" fmla="val 9676"/>
              <a:gd name="adj2" fmla="val -2120"/>
              <a:gd name="adj3" fmla="val 9676"/>
              <a:gd name="adj4" fmla="val -3491"/>
              <a:gd name="adj5" fmla="val 118278"/>
              <a:gd name="adj6" fmla="val -4949"/>
            </a:avLst>
          </a:prstGeom>
          <a:solidFill>
            <a:srgbClr val="FFFF99"/>
          </a:solidFill>
          <a:ln w="9525">
            <a:solidFill>
              <a:schemeClr val="tx1"/>
            </a:solidFill>
            <a:miter lim="800000"/>
            <a:headEnd/>
            <a:tailEnd/>
          </a:ln>
          <a:effectLst/>
        </p:spPr>
        <p:txBody>
          <a:bodyPr/>
          <a:lstStyle/>
          <a:p>
            <a:pPr eaLnBrk="1" hangingPunct="1"/>
            <a:r>
              <a:rPr lang="en-AU" sz="1600" dirty="0">
                <a:solidFill>
                  <a:schemeClr val="bg1"/>
                </a:solidFill>
              </a:rPr>
              <a:t>Direct address to the reader – who is the reader? Original manuscript said Jessie Pope, but this was deleted. Why?</a:t>
            </a:r>
          </a:p>
        </p:txBody>
      </p:sp>
      <p:sp>
        <p:nvSpPr>
          <p:cNvPr id="5143" name="AutoShape 23"/>
          <p:cNvSpPr>
            <a:spLocks/>
          </p:cNvSpPr>
          <p:nvPr/>
        </p:nvSpPr>
        <p:spPr bwMode="auto">
          <a:xfrm>
            <a:off x="152400" y="330200"/>
            <a:ext cx="2781300" cy="609600"/>
          </a:xfrm>
          <a:prstGeom prst="borderCallout2">
            <a:avLst>
              <a:gd name="adj1" fmla="val 18750"/>
              <a:gd name="adj2" fmla="val 102741"/>
              <a:gd name="adj3" fmla="val 18750"/>
              <a:gd name="adj4" fmla="val 113699"/>
              <a:gd name="adj5" fmla="val 177083"/>
              <a:gd name="adj6" fmla="val 125116"/>
            </a:avLst>
          </a:prstGeom>
          <a:solidFill>
            <a:srgbClr val="FFFF99"/>
          </a:solidFill>
          <a:ln w="9525">
            <a:solidFill>
              <a:schemeClr val="tx1"/>
            </a:solidFill>
            <a:miter lim="800000"/>
            <a:headEnd/>
            <a:tailEnd/>
          </a:ln>
          <a:effectLst/>
        </p:spPr>
        <p:txBody>
          <a:bodyPr/>
          <a:lstStyle/>
          <a:p>
            <a:pPr eaLnBrk="1" hangingPunct="1"/>
            <a:r>
              <a:rPr lang="en-AU" sz="1600" dirty="0">
                <a:solidFill>
                  <a:schemeClr val="bg1"/>
                </a:solidFill>
              </a:rPr>
              <a:t>Continuation on idea of nightmares from last stanza</a:t>
            </a:r>
          </a:p>
        </p:txBody>
      </p:sp>
      <p:sp>
        <p:nvSpPr>
          <p:cNvPr id="5148" name="Rectangle 28"/>
          <p:cNvSpPr>
            <a:spLocks noChangeArrowheads="1"/>
          </p:cNvSpPr>
          <p:nvPr/>
        </p:nvSpPr>
        <p:spPr bwMode="auto">
          <a:xfrm>
            <a:off x="0" y="2832100"/>
            <a:ext cx="1917700" cy="1016000"/>
          </a:xfrm>
          <a:prstGeom prst="rect">
            <a:avLst/>
          </a:prstGeom>
          <a:solidFill>
            <a:srgbClr val="FFFF99"/>
          </a:solidFill>
          <a:ln w="9525">
            <a:solidFill>
              <a:schemeClr val="tx1"/>
            </a:solidFill>
            <a:miter lim="800000"/>
            <a:headEnd/>
            <a:tailEnd/>
          </a:ln>
          <a:effectLst/>
        </p:spPr>
        <p:txBody>
          <a:bodyPr anchor="ctr"/>
          <a:lstStyle/>
          <a:p>
            <a:pPr algn="ctr" eaLnBrk="1" hangingPunct="1"/>
            <a:r>
              <a:rPr lang="en-AU" sz="1600" dirty="0">
                <a:solidFill>
                  <a:schemeClr val="bg1"/>
                </a:solidFill>
              </a:rPr>
              <a:t>Repetition of “if” – creates an if/then pattern in the stanza.</a:t>
            </a:r>
          </a:p>
        </p:txBody>
      </p:sp>
      <p:sp>
        <p:nvSpPr>
          <p:cNvPr id="5149" name="AutoShape 29"/>
          <p:cNvSpPr>
            <a:spLocks/>
          </p:cNvSpPr>
          <p:nvPr/>
        </p:nvSpPr>
        <p:spPr bwMode="auto">
          <a:xfrm>
            <a:off x="0" y="3975100"/>
            <a:ext cx="1892300" cy="1320800"/>
          </a:xfrm>
          <a:prstGeom prst="borderCallout2">
            <a:avLst>
              <a:gd name="adj1" fmla="val 8653"/>
              <a:gd name="adj2" fmla="val 104028"/>
              <a:gd name="adj3" fmla="val 8653"/>
              <a:gd name="adj4" fmla="val 107634"/>
              <a:gd name="adj5" fmla="val -11537"/>
              <a:gd name="adj6" fmla="val 111407"/>
            </a:avLst>
          </a:prstGeom>
          <a:solidFill>
            <a:srgbClr val="FFFF99"/>
          </a:solidFill>
          <a:ln w="9525">
            <a:solidFill>
              <a:schemeClr val="tx1"/>
            </a:solidFill>
            <a:miter lim="800000"/>
            <a:headEnd/>
            <a:tailEnd/>
          </a:ln>
          <a:effectLst/>
        </p:spPr>
        <p:txBody>
          <a:bodyPr/>
          <a:lstStyle/>
          <a:p>
            <a:pPr eaLnBrk="1" hangingPunct="1"/>
            <a:r>
              <a:rPr lang="en-AU" sz="1600" dirty="0">
                <a:solidFill>
                  <a:schemeClr val="bg1"/>
                </a:solidFill>
              </a:rPr>
              <a:t>Who is “my friend” – sardonic.</a:t>
            </a:r>
          </a:p>
        </p:txBody>
      </p:sp>
      <p:sp>
        <p:nvSpPr>
          <p:cNvPr id="5152" name="AutoShape 32"/>
          <p:cNvSpPr>
            <a:spLocks/>
          </p:cNvSpPr>
          <p:nvPr/>
        </p:nvSpPr>
        <p:spPr bwMode="auto">
          <a:xfrm>
            <a:off x="5702300" y="4470400"/>
            <a:ext cx="3187700" cy="1117600"/>
          </a:xfrm>
          <a:prstGeom prst="borderCallout2">
            <a:avLst>
              <a:gd name="adj1" fmla="val 10227"/>
              <a:gd name="adj2" fmla="val -2389"/>
              <a:gd name="adj3" fmla="val 10227"/>
              <a:gd name="adj4" fmla="val -13444"/>
              <a:gd name="adj5" fmla="val 1134"/>
              <a:gd name="adj6" fmla="val -31870"/>
            </a:avLst>
          </a:prstGeom>
          <a:solidFill>
            <a:srgbClr val="FFFF99"/>
          </a:solidFill>
          <a:ln w="9525">
            <a:solidFill>
              <a:schemeClr val="tx1"/>
            </a:solidFill>
            <a:miter lim="800000"/>
            <a:headEnd/>
            <a:tailEnd/>
          </a:ln>
          <a:effectLst/>
        </p:spPr>
        <p:txBody>
          <a:bodyPr/>
          <a:lstStyle/>
          <a:p>
            <a:pPr eaLnBrk="1" hangingPunct="1"/>
            <a:r>
              <a:rPr lang="en-AU" sz="1600" dirty="0">
                <a:solidFill>
                  <a:schemeClr val="bg1"/>
                </a:solidFill>
              </a:rPr>
              <a:t>This line from Horace was used on a number of war graves. It is an enormous challenge to call this a “Lie” (note the capital).</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5143"/>
                                        </p:tgtEl>
                                        <p:attrNameLst>
                                          <p:attrName>style.visibility</p:attrName>
                                        </p:attrNameLst>
                                      </p:cBhvr>
                                      <p:to>
                                        <p:strVal val="visible"/>
                                      </p:to>
                                    </p:set>
                                    <p:animEffect transition="in" filter="wipe(down)">
                                      <p:cBhvr>
                                        <p:cTn id="7" dur="500"/>
                                        <p:tgtEl>
                                          <p:spTgt spid="5143"/>
                                        </p:tgtEl>
                                      </p:cBhvr>
                                    </p:animEffect>
                                  </p:childTnLst>
                                </p:cTn>
                              </p:par>
                            </p:childTnLst>
                          </p:cTn>
                        </p:par>
                        <p:par>
                          <p:cTn id="8" fill="hold" nodeType="afterGroup">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5133"/>
                                        </p:tgtEl>
                                        <p:attrNameLst>
                                          <p:attrName>style.visibility</p:attrName>
                                        </p:attrNameLst>
                                      </p:cBhvr>
                                      <p:to>
                                        <p:strVal val="visible"/>
                                      </p:to>
                                    </p:set>
                                    <p:animEffect transition="in" filter="wipe(left)">
                                      <p:cBhvr>
                                        <p:cTn id="11" dur="500"/>
                                        <p:tgtEl>
                                          <p:spTgt spid="5133"/>
                                        </p:tgtEl>
                                      </p:cBhvr>
                                    </p:animEffect>
                                  </p:childTnLst>
                                </p:cTn>
                              </p:par>
                            </p:childTnLst>
                          </p:cTn>
                        </p:par>
                      </p:childTnLst>
                    </p:cTn>
                  </p:par>
                  <p:par>
                    <p:cTn id="12" fill="hold" nodeType="clickPar">
                      <p:stCondLst>
                        <p:cond delay="indefinite"/>
                      </p:stCondLst>
                      <p:childTnLst>
                        <p:par>
                          <p:cTn id="13" fill="hold" nodeType="withGroup">
                            <p:stCondLst>
                              <p:cond delay="0"/>
                            </p:stCondLst>
                            <p:childTnLst>
                              <p:par>
                                <p:cTn id="14" presetID="22" presetClass="entr" presetSubtype="8" fill="hold" grpId="0" nodeType="clickEffect">
                                  <p:stCondLst>
                                    <p:cond delay="0"/>
                                  </p:stCondLst>
                                  <p:childTnLst>
                                    <p:set>
                                      <p:cBhvr>
                                        <p:cTn id="15" dur="1" fill="hold">
                                          <p:stCondLst>
                                            <p:cond delay="0"/>
                                          </p:stCondLst>
                                        </p:cTn>
                                        <p:tgtEl>
                                          <p:spTgt spid="5142"/>
                                        </p:tgtEl>
                                        <p:attrNameLst>
                                          <p:attrName>style.visibility</p:attrName>
                                        </p:attrNameLst>
                                      </p:cBhvr>
                                      <p:to>
                                        <p:strVal val="visible"/>
                                      </p:to>
                                    </p:set>
                                    <p:animEffect transition="in" filter="wipe(left)">
                                      <p:cBhvr>
                                        <p:cTn id="16" dur="500"/>
                                        <p:tgtEl>
                                          <p:spTgt spid="5142"/>
                                        </p:tgtEl>
                                      </p:cBhvr>
                                    </p:animEffect>
                                  </p:childTnLst>
                                </p:cTn>
                              </p:par>
                              <p:par>
                                <p:cTn id="17" presetID="22" presetClass="entr" presetSubtype="8" fill="hold" grpId="0" nodeType="withEffect">
                                  <p:stCondLst>
                                    <p:cond delay="0"/>
                                  </p:stCondLst>
                                  <p:childTnLst>
                                    <p:set>
                                      <p:cBhvr>
                                        <p:cTn id="18" dur="1" fill="hold">
                                          <p:stCondLst>
                                            <p:cond delay="0"/>
                                          </p:stCondLst>
                                        </p:cTn>
                                        <p:tgtEl>
                                          <p:spTgt spid="5139"/>
                                        </p:tgtEl>
                                        <p:attrNameLst>
                                          <p:attrName>style.visibility</p:attrName>
                                        </p:attrNameLst>
                                      </p:cBhvr>
                                      <p:to>
                                        <p:strVal val="visible"/>
                                      </p:to>
                                    </p:set>
                                    <p:animEffect transition="in" filter="wipe(left)">
                                      <p:cBhvr>
                                        <p:cTn id="19" dur="500"/>
                                        <p:tgtEl>
                                          <p:spTgt spid="5139"/>
                                        </p:tgtEl>
                                      </p:cBhvr>
                                    </p:animEffect>
                                  </p:childTnLst>
                                </p:cTn>
                              </p:par>
                            </p:childTnLst>
                          </p:cTn>
                        </p:par>
                      </p:childTnLst>
                    </p:cTn>
                  </p:par>
                  <p:par>
                    <p:cTn id="20" fill="hold" nodeType="clickPar">
                      <p:stCondLst>
                        <p:cond delay="indefinite"/>
                      </p:stCondLst>
                      <p:childTnLst>
                        <p:par>
                          <p:cTn id="21" fill="hold" nodeType="withGroup">
                            <p:stCondLst>
                              <p:cond delay="0"/>
                            </p:stCondLst>
                            <p:childTnLst>
                              <p:par>
                                <p:cTn id="22" presetID="22" presetClass="entr" presetSubtype="8" fill="hold" grpId="0" nodeType="clickEffect">
                                  <p:stCondLst>
                                    <p:cond delay="0"/>
                                  </p:stCondLst>
                                  <p:childTnLst>
                                    <p:set>
                                      <p:cBhvr>
                                        <p:cTn id="23" dur="1" fill="hold">
                                          <p:stCondLst>
                                            <p:cond delay="0"/>
                                          </p:stCondLst>
                                        </p:cTn>
                                        <p:tgtEl>
                                          <p:spTgt spid="5141"/>
                                        </p:tgtEl>
                                        <p:attrNameLst>
                                          <p:attrName>style.visibility</p:attrName>
                                        </p:attrNameLst>
                                      </p:cBhvr>
                                      <p:to>
                                        <p:strVal val="visible"/>
                                      </p:to>
                                    </p:set>
                                    <p:animEffect transition="in" filter="wipe(left)">
                                      <p:cBhvr>
                                        <p:cTn id="24" dur="500"/>
                                        <p:tgtEl>
                                          <p:spTgt spid="5141"/>
                                        </p:tgtEl>
                                      </p:cBhvr>
                                    </p:animEffect>
                                  </p:childTnLst>
                                </p:cTn>
                              </p:par>
                              <p:par>
                                <p:cTn id="25" presetID="22" presetClass="entr" presetSubtype="8" fill="hold" grpId="0" nodeType="withEffect">
                                  <p:stCondLst>
                                    <p:cond delay="0"/>
                                  </p:stCondLst>
                                  <p:childTnLst>
                                    <p:set>
                                      <p:cBhvr>
                                        <p:cTn id="26" dur="1" fill="hold">
                                          <p:stCondLst>
                                            <p:cond delay="0"/>
                                          </p:stCondLst>
                                        </p:cTn>
                                        <p:tgtEl>
                                          <p:spTgt spid="5138"/>
                                        </p:tgtEl>
                                        <p:attrNameLst>
                                          <p:attrName>style.visibility</p:attrName>
                                        </p:attrNameLst>
                                      </p:cBhvr>
                                      <p:to>
                                        <p:strVal val="visible"/>
                                      </p:to>
                                    </p:set>
                                    <p:animEffect transition="in" filter="wipe(left)">
                                      <p:cBhvr>
                                        <p:cTn id="27" dur="500"/>
                                        <p:tgtEl>
                                          <p:spTgt spid="5138"/>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22" presetClass="entr" presetSubtype="2" fill="hold" grpId="0" nodeType="clickEffect">
                                  <p:stCondLst>
                                    <p:cond delay="0"/>
                                  </p:stCondLst>
                                  <p:childTnLst>
                                    <p:set>
                                      <p:cBhvr>
                                        <p:cTn id="31" dur="1" fill="hold">
                                          <p:stCondLst>
                                            <p:cond delay="0"/>
                                          </p:stCondLst>
                                        </p:cTn>
                                        <p:tgtEl>
                                          <p:spTgt spid="5140"/>
                                        </p:tgtEl>
                                        <p:attrNameLst>
                                          <p:attrName>style.visibility</p:attrName>
                                        </p:attrNameLst>
                                      </p:cBhvr>
                                      <p:to>
                                        <p:strVal val="visible"/>
                                      </p:to>
                                    </p:set>
                                    <p:animEffect transition="in" filter="wipe(right)">
                                      <p:cBhvr>
                                        <p:cTn id="32" dur="500"/>
                                        <p:tgtEl>
                                          <p:spTgt spid="5140"/>
                                        </p:tgtEl>
                                      </p:cBhvr>
                                    </p:animEffect>
                                  </p:childTnLst>
                                </p:cTn>
                              </p:par>
                              <p:par>
                                <p:cTn id="33" presetID="22" presetClass="entr" presetSubtype="8" fill="hold" grpId="0" nodeType="withEffect">
                                  <p:stCondLst>
                                    <p:cond delay="0"/>
                                  </p:stCondLst>
                                  <p:childTnLst>
                                    <p:set>
                                      <p:cBhvr>
                                        <p:cTn id="34" dur="1" fill="hold">
                                          <p:stCondLst>
                                            <p:cond delay="0"/>
                                          </p:stCondLst>
                                        </p:cTn>
                                        <p:tgtEl>
                                          <p:spTgt spid="5134"/>
                                        </p:tgtEl>
                                        <p:attrNameLst>
                                          <p:attrName>style.visibility</p:attrName>
                                        </p:attrNameLst>
                                      </p:cBhvr>
                                      <p:to>
                                        <p:strVal val="visible"/>
                                      </p:to>
                                    </p:set>
                                    <p:animEffect transition="in" filter="wipe(left)">
                                      <p:cBhvr>
                                        <p:cTn id="35" dur="500"/>
                                        <p:tgtEl>
                                          <p:spTgt spid="5134"/>
                                        </p:tgtEl>
                                      </p:cBhvr>
                                    </p:animEffect>
                                  </p:childTnLst>
                                </p:cTn>
                              </p:par>
                            </p:childTnLst>
                          </p:cTn>
                        </p:par>
                      </p:childTnLst>
                    </p:cTn>
                  </p:par>
                  <p:par>
                    <p:cTn id="36" fill="hold" nodeType="clickPar">
                      <p:stCondLst>
                        <p:cond delay="indefinite"/>
                      </p:stCondLst>
                      <p:childTnLst>
                        <p:par>
                          <p:cTn id="37" fill="hold" nodeType="withGroup">
                            <p:stCondLst>
                              <p:cond delay="0"/>
                            </p:stCondLst>
                            <p:childTnLst>
                              <p:par>
                                <p:cTn id="38" presetID="22" presetClass="entr" presetSubtype="8" fill="hold" grpId="0" nodeType="clickEffect">
                                  <p:stCondLst>
                                    <p:cond delay="0"/>
                                  </p:stCondLst>
                                  <p:childTnLst>
                                    <p:set>
                                      <p:cBhvr>
                                        <p:cTn id="39" dur="1" fill="hold">
                                          <p:stCondLst>
                                            <p:cond delay="0"/>
                                          </p:stCondLst>
                                        </p:cTn>
                                        <p:tgtEl>
                                          <p:spTgt spid="5127"/>
                                        </p:tgtEl>
                                        <p:attrNameLst>
                                          <p:attrName>style.visibility</p:attrName>
                                        </p:attrNameLst>
                                      </p:cBhvr>
                                      <p:to>
                                        <p:strVal val="visible"/>
                                      </p:to>
                                    </p:set>
                                    <p:animEffect transition="in" filter="wipe(left)">
                                      <p:cBhvr>
                                        <p:cTn id="40" dur="500"/>
                                        <p:tgtEl>
                                          <p:spTgt spid="5127"/>
                                        </p:tgtEl>
                                      </p:cBhvr>
                                    </p:animEffect>
                                  </p:childTnLst>
                                </p:cTn>
                              </p:par>
                              <p:par>
                                <p:cTn id="41" presetID="22" presetClass="entr" presetSubtype="8" fill="hold" grpId="0" nodeType="withEffect">
                                  <p:stCondLst>
                                    <p:cond delay="0"/>
                                  </p:stCondLst>
                                  <p:childTnLst>
                                    <p:set>
                                      <p:cBhvr>
                                        <p:cTn id="42" dur="1" fill="hold">
                                          <p:stCondLst>
                                            <p:cond delay="0"/>
                                          </p:stCondLst>
                                        </p:cTn>
                                        <p:tgtEl>
                                          <p:spTgt spid="5144"/>
                                        </p:tgtEl>
                                        <p:attrNameLst>
                                          <p:attrName>style.visibility</p:attrName>
                                        </p:attrNameLst>
                                      </p:cBhvr>
                                      <p:to>
                                        <p:strVal val="visible"/>
                                      </p:to>
                                    </p:set>
                                    <p:animEffect transition="in" filter="wipe(left)">
                                      <p:cBhvr>
                                        <p:cTn id="43" dur="500"/>
                                        <p:tgtEl>
                                          <p:spTgt spid="5144"/>
                                        </p:tgtEl>
                                      </p:cBhvr>
                                    </p:animEffect>
                                  </p:childTnLst>
                                </p:cTn>
                              </p:par>
                            </p:childTnLst>
                          </p:cTn>
                        </p:par>
                        <p:par>
                          <p:cTn id="44" fill="hold" nodeType="afterGroup">
                            <p:stCondLst>
                              <p:cond delay="500"/>
                            </p:stCondLst>
                            <p:childTnLst>
                              <p:par>
                                <p:cTn id="45" presetID="22" presetClass="entr" presetSubtype="8" fill="hold" grpId="0" nodeType="afterEffect">
                                  <p:stCondLst>
                                    <p:cond delay="0"/>
                                  </p:stCondLst>
                                  <p:childTnLst>
                                    <p:set>
                                      <p:cBhvr>
                                        <p:cTn id="46" dur="1" fill="hold">
                                          <p:stCondLst>
                                            <p:cond delay="0"/>
                                          </p:stCondLst>
                                        </p:cTn>
                                        <p:tgtEl>
                                          <p:spTgt spid="5135"/>
                                        </p:tgtEl>
                                        <p:attrNameLst>
                                          <p:attrName>style.visibility</p:attrName>
                                        </p:attrNameLst>
                                      </p:cBhvr>
                                      <p:to>
                                        <p:strVal val="visible"/>
                                      </p:to>
                                    </p:set>
                                    <p:animEffect transition="in" filter="wipe(left)">
                                      <p:cBhvr>
                                        <p:cTn id="47" dur="500"/>
                                        <p:tgtEl>
                                          <p:spTgt spid="5135"/>
                                        </p:tgtEl>
                                      </p:cBhvr>
                                    </p:animEffect>
                                  </p:childTnLst>
                                </p:cTn>
                              </p:par>
                            </p:childTnLst>
                          </p:cTn>
                        </p:par>
                      </p:childTnLst>
                    </p:cTn>
                  </p:par>
                  <p:par>
                    <p:cTn id="48" fill="hold" nodeType="clickPar">
                      <p:stCondLst>
                        <p:cond delay="indefinite"/>
                      </p:stCondLst>
                      <p:childTnLst>
                        <p:par>
                          <p:cTn id="49" fill="hold" nodeType="withGroup">
                            <p:stCondLst>
                              <p:cond delay="0"/>
                            </p:stCondLst>
                            <p:childTnLst>
                              <p:par>
                                <p:cTn id="50" presetID="22" presetClass="entr" presetSubtype="8" fill="hold" grpId="0" nodeType="clickEffect">
                                  <p:stCondLst>
                                    <p:cond delay="0"/>
                                  </p:stCondLst>
                                  <p:childTnLst>
                                    <p:set>
                                      <p:cBhvr>
                                        <p:cTn id="51" dur="1" fill="hold">
                                          <p:stCondLst>
                                            <p:cond delay="0"/>
                                          </p:stCondLst>
                                        </p:cTn>
                                        <p:tgtEl>
                                          <p:spTgt spid="5148"/>
                                        </p:tgtEl>
                                        <p:attrNameLst>
                                          <p:attrName>style.visibility</p:attrName>
                                        </p:attrNameLst>
                                      </p:cBhvr>
                                      <p:to>
                                        <p:strVal val="visible"/>
                                      </p:to>
                                    </p:set>
                                    <p:animEffect transition="in" filter="wipe(left)">
                                      <p:cBhvr>
                                        <p:cTn id="52" dur="500"/>
                                        <p:tgtEl>
                                          <p:spTgt spid="5148"/>
                                        </p:tgtEl>
                                      </p:cBhvr>
                                    </p:animEffect>
                                  </p:childTnLst>
                                </p:cTn>
                              </p:par>
                              <p:par>
                                <p:cTn id="53" presetID="10" presetClass="entr" presetSubtype="0" fill="hold" grpId="0" nodeType="withEffect">
                                  <p:stCondLst>
                                    <p:cond delay="0"/>
                                  </p:stCondLst>
                                  <p:childTnLst>
                                    <p:set>
                                      <p:cBhvr>
                                        <p:cTn id="54" dur="1" fill="hold">
                                          <p:stCondLst>
                                            <p:cond delay="0"/>
                                          </p:stCondLst>
                                        </p:cTn>
                                        <p:tgtEl>
                                          <p:spTgt spid="5137"/>
                                        </p:tgtEl>
                                        <p:attrNameLst>
                                          <p:attrName>style.visibility</p:attrName>
                                        </p:attrNameLst>
                                      </p:cBhvr>
                                      <p:to>
                                        <p:strVal val="visible"/>
                                      </p:to>
                                    </p:set>
                                    <p:animEffect transition="in" filter="fade">
                                      <p:cBhvr>
                                        <p:cTn id="55" dur="500"/>
                                        <p:tgtEl>
                                          <p:spTgt spid="5137"/>
                                        </p:tgtEl>
                                      </p:cBhvr>
                                    </p:animEffect>
                                  </p:childTnLst>
                                </p:cTn>
                              </p:par>
                              <p:par>
                                <p:cTn id="56" presetID="10" presetClass="entr" presetSubtype="0" fill="hold" grpId="0" nodeType="withEffect">
                                  <p:stCondLst>
                                    <p:cond delay="0"/>
                                  </p:stCondLst>
                                  <p:childTnLst>
                                    <p:set>
                                      <p:cBhvr>
                                        <p:cTn id="57" dur="1" fill="hold">
                                          <p:stCondLst>
                                            <p:cond delay="0"/>
                                          </p:stCondLst>
                                        </p:cTn>
                                        <p:tgtEl>
                                          <p:spTgt spid="5147"/>
                                        </p:tgtEl>
                                        <p:attrNameLst>
                                          <p:attrName>style.visibility</p:attrName>
                                        </p:attrNameLst>
                                      </p:cBhvr>
                                      <p:to>
                                        <p:strVal val="visible"/>
                                      </p:to>
                                    </p:set>
                                    <p:animEffect transition="in" filter="fade">
                                      <p:cBhvr>
                                        <p:cTn id="58" dur="500"/>
                                        <p:tgtEl>
                                          <p:spTgt spid="5147"/>
                                        </p:tgtEl>
                                      </p:cBhvr>
                                    </p:animEffect>
                                  </p:childTnLst>
                                </p:cTn>
                              </p:par>
                            </p:childTnLst>
                          </p:cTn>
                        </p:par>
                      </p:childTnLst>
                    </p:cTn>
                  </p:par>
                  <p:par>
                    <p:cTn id="59" fill="hold" nodeType="clickPar">
                      <p:stCondLst>
                        <p:cond delay="indefinite"/>
                      </p:stCondLst>
                      <p:childTnLst>
                        <p:par>
                          <p:cTn id="60" fill="hold" nodeType="withGroup">
                            <p:stCondLst>
                              <p:cond delay="0"/>
                            </p:stCondLst>
                            <p:childTnLst>
                              <p:par>
                                <p:cTn id="61" presetID="22" presetClass="entr" presetSubtype="2" fill="hold" grpId="0" nodeType="clickEffect">
                                  <p:stCondLst>
                                    <p:cond delay="0"/>
                                  </p:stCondLst>
                                  <p:childTnLst>
                                    <p:set>
                                      <p:cBhvr>
                                        <p:cTn id="62" dur="1" fill="hold">
                                          <p:stCondLst>
                                            <p:cond delay="0"/>
                                          </p:stCondLst>
                                        </p:cTn>
                                        <p:tgtEl>
                                          <p:spTgt spid="5149"/>
                                        </p:tgtEl>
                                        <p:attrNameLst>
                                          <p:attrName>style.visibility</p:attrName>
                                        </p:attrNameLst>
                                      </p:cBhvr>
                                      <p:to>
                                        <p:strVal val="visible"/>
                                      </p:to>
                                    </p:set>
                                    <p:animEffect transition="in" filter="wipe(right)">
                                      <p:cBhvr>
                                        <p:cTn id="63" dur="500"/>
                                        <p:tgtEl>
                                          <p:spTgt spid="5149"/>
                                        </p:tgtEl>
                                      </p:cBhvr>
                                    </p:animEffect>
                                  </p:childTnLst>
                                </p:cTn>
                              </p:par>
                              <p:par>
                                <p:cTn id="64" presetID="22" presetClass="entr" presetSubtype="8" fill="hold" grpId="0" nodeType="withEffect">
                                  <p:stCondLst>
                                    <p:cond delay="0"/>
                                  </p:stCondLst>
                                  <p:childTnLst>
                                    <p:set>
                                      <p:cBhvr>
                                        <p:cTn id="65" dur="1" fill="hold">
                                          <p:stCondLst>
                                            <p:cond delay="0"/>
                                          </p:stCondLst>
                                        </p:cTn>
                                        <p:tgtEl>
                                          <p:spTgt spid="5136"/>
                                        </p:tgtEl>
                                        <p:attrNameLst>
                                          <p:attrName>style.visibility</p:attrName>
                                        </p:attrNameLst>
                                      </p:cBhvr>
                                      <p:to>
                                        <p:strVal val="visible"/>
                                      </p:to>
                                    </p:set>
                                    <p:animEffect transition="in" filter="wipe(left)">
                                      <p:cBhvr>
                                        <p:cTn id="66" dur="500"/>
                                        <p:tgtEl>
                                          <p:spTgt spid="5136"/>
                                        </p:tgtEl>
                                      </p:cBhvr>
                                    </p:animEffect>
                                  </p:childTnLst>
                                </p:cTn>
                              </p:par>
                            </p:childTnLst>
                          </p:cTn>
                        </p:par>
                      </p:childTnLst>
                    </p:cTn>
                  </p:par>
                  <p:par>
                    <p:cTn id="67" fill="hold" nodeType="clickPar">
                      <p:stCondLst>
                        <p:cond delay="indefinite"/>
                      </p:stCondLst>
                      <p:childTnLst>
                        <p:par>
                          <p:cTn id="68" fill="hold" nodeType="withGroup">
                            <p:stCondLst>
                              <p:cond delay="0"/>
                            </p:stCondLst>
                            <p:childTnLst>
                              <p:par>
                                <p:cTn id="69" presetID="22" presetClass="entr" presetSubtype="8" fill="hold" grpId="0" nodeType="clickEffect">
                                  <p:stCondLst>
                                    <p:cond delay="0"/>
                                  </p:stCondLst>
                                  <p:childTnLst>
                                    <p:set>
                                      <p:cBhvr>
                                        <p:cTn id="70" dur="1" fill="hold">
                                          <p:stCondLst>
                                            <p:cond delay="0"/>
                                          </p:stCondLst>
                                        </p:cTn>
                                        <p:tgtEl>
                                          <p:spTgt spid="5152"/>
                                        </p:tgtEl>
                                        <p:attrNameLst>
                                          <p:attrName>style.visibility</p:attrName>
                                        </p:attrNameLst>
                                      </p:cBhvr>
                                      <p:to>
                                        <p:strVal val="visible"/>
                                      </p:to>
                                    </p:set>
                                    <p:animEffect transition="in" filter="wipe(left)">
                                      <p:cBhvr>
                                        <p:cTn id="71" dur="500"/>
                                        <p:tgtEl>
                                          <p:spTgt spid="5152"/>
                                        </p:tgtEl>
                                      </p:cBhvr>
                                    </p:animEffect>
                                  </p:childTnLst>
                                </p:cTn>
                              </p:par>
                              <p:par>
                                <p:cTn id="72" presetID="22" presetClass="entr" presetSubtype="8" fill="hold" grpId="0" nodeType="withEffect">
                                  <p:stCondLst>
                                    <p:cond delay="0"/>
                                  </p:stCondLst>
                                  <p:childTnLst>
                                    <p:set>
                                      <p:cBhvr>
                                        <p:cTn id="73" dur="1" fill="hold">
                                          <p:stCondLst>
                                            <p:cond delay="0"/>
                                          </p:stCondLst>
                                        </p:cTn>
                                        <p:tgtEl>
                                          <p:spTgt spid="5150"/>
                                        </p:tgtEl>
                                        <p:attrNameLst>
                                          <p:attrName>style.visibility</p:attrName>
                                        </p:attrNameLst>
                                      </p:cBhvr>
                                      <p:to>
                                        <p:strVal val="visible"/>
                                      </p:to>
                                    </p:set>
                                    <p:animEffect transition="in" filter="wipe(left)">
                                      <p:cBhvr>
                                        <p:cTn id="74" dur="500"/>
                                        <p:tgtEl>
                                          <p:spTgt spid="5150"/>
                                        </p:tgtEl>
                                      </p:cBhvr>
                                    </p:animEffect>
                                  </p:childTnLst>
                                </p:cTn>
                              </p:par>
                            </p:childTnLst>
                          </p:cTn>
                        </p:par>
                        <p:par>
                          <p:cTn id="75" fill="hold" nodeType="afterGroup">
                            <p:stCondLst>
                              <p:cond delay="500"/>
                            </p:stCondLst>
                            <p:childTnLst>
                              <p:par>
                                <p:cTn id="76" presetID="22" presetClass="entr" presetSubtype="8" fill="hold" grpId="0" nodeType="afterEffect">
                                  <p:stCondLst>
                                    <p:cond delay="0"/>
                                  </p:stCondLst>
                                  <p:childTnLst>
                                    <p:set>
                                      <p:cBhvr>
                                        <p:cTn id="77" dur="1" fill="hold">
                                          <p:stCondLst>
                                            <p:cond delay="0"/>
                                          </p:stCondLst>
                                        </p:cTn>
                                        <p:tgtEl>
                                          <p:spTgt spid="5151"/>
                                        </p:tgtEl>
                                        <p:attrNameLst>
                                          <p:attrName>style.visibility</p:attrName>
                                        </p:attrNameLst>
                                      </p:cBhvr>
                                      <p:to>
                                        <p:strVal val="visible"/>
                                      </p:to>
                                    </p:set>
                                    <p:animEffect transition="in" filter="wipe(left)">
                                      <p:cBhvr>
                                        <p:cTn id="78" dur="500"/>
                                        <p:tgtEl>
                                          <p:spTgt spid="515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51" grpId="0" animBg="1"/>
      <p:bldP spid="5150" grpId="0" animBg="1"/>
      <p:bldP spid="5136" grpId="0" animBg="1"/>
      <p:bldP spid="5147" grpId="0" animBg="1"/>
      <p:bldP spid="5137" grpId="0" animBg="1"/>
      <p:bldP spid="5135" grpId="0" animBg="1"/>
      <p:bldP spid="5144" grpId="0" animBg="1"/>
      <p:bldP spid="5134" grpId="0" animBg="1"/>
      <p:bldP spid="5138" grpId="0" animBg="1"/>
      <p:bldP spid="5139" grpId="0" animBg="1"/>
      <p:bldP spid="5133" grpId="0" animBg="1"/>
      <p:bldP spid="5127" grpId="0" animBg="1"/>
      <p:bldP spid="5140" grpId="0" animBg="1"/>
      <p:bldP spid="5141" grpId="0" animBg="1"/>
      <p:bldP spid="5142" grpId="0" animBg="1"/>
      <p:bldP spid="5143" grpId="0" animBg="1"/>
      <p:bldP spid="5148" grpId="0" animBg="1"/>
      <p:bldP spid="5149" grpId="0" animBg="1"/>
      <p:bldP spid="5152"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362" name="Picture 5" descr="gg15"/>
          <p:cNvPicPr>
            <a:picLocks noChangeAspect="1" noChangeArrowheads="1"/>
          </p:cNvPicPr>
          <p:nvPr/>
        </p:nvPicPr>
        <p:blipFill>
          <a:blip r:embed="rId2" cstate="print"/>
          <a:srcRect/>
          <a:stretch>
            <a:fillRect/>
          </a:stretch>
        </p:blipFill>
        <p:spPr bwMode="auto">
          <a:xfrm>
            <a:off x="1331913" y="404813"/>
            <a:ext cx="6481762" cy="58896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p:cNvSpPr>
          <p:nvPr>
            <p:ph type="title"/>
          </p:nvPr>
        </p:nvSpPr>
        <p:spPr bwMode="auto">
          <a:xfrm>
            <a:off x="457200" y="152400"/>
            <a:ext cx="8229600" cy="1250950"/>
          </a:xfrm>
          <a:noFill/>
        </p:spPr>
        <p:txBody>
          <a:bodyPr wrap="square" tIns="45720" bIns="45720" numCol="1" anchorCtr="0" compatLnSpc="1">
            <a:prstTxWarp prst="textNoShape">
              <a:avLst/>
            </a:prstTxWarp>
          </a:bodyPr>
          <a:lstStyle/>
          <a:p>
            <a:r>
              <a:rPr lang="it-IT" smtClean="0"/>
              <a:t>Theme</a:t>
            </a:r>
          </a:p>
        </p:txBody>
      </p:sp>
      <p:sp>
        <p:nvSpPr>
          <p:cNvPr id="43011" name="Rectangle 3"/>
          <p:cNvSpPr>
            <a:spLocks noGrp="1"/>
          </p:cNvSpPr>
          <p:nvPr>
            <p:ph idx="1"/>
          </p:nvPr>
        </p:nvSpPr>
        <p:spPr/>
        <p:txBody>
          <a:bodyPr/>
          <a:lstStyle/>
          <a:p>
            <a:pPr algn="l" rtl="0"/>
            <a:r>
              <a:rPr lang="en-US" dirty="0" smtClean="0"/>
              <a:t>The theme of ‘</a:t>
            </a:r>
            <a:r>
              <a:rPr lang="en-US" dirty="0" err="1" smtClean="0"/>
              <a:t>Dulce</a:t>
            </a:r>
            <a:r>
              <a:rPr lang="en-US" dirty="0" smtClean="0"/>
              <a:t> et Decorum </a:t>
            </a:r>
            <a:r>
              <a:rPr lang="en-US" dirty="0" err="1" smtClean="0"/>
              <a:t>est</a:t>
            </a:r>
            <a:r>
              <a:rPr lang="en-US" dirty="0" smtClean="0"/>
              <a:t>’ is that</a:t>
            </a:r>
          </a:p>
          <a:p>
            <a:pPr algn="l" rtl="0">
              <a:buFont typeface="Wingdings 2" pitchFamily="18" charset="2"/>
              <a:buNone/>
            </a:pPr>
            <a:r>
              <a:rPr lang="en-US" dirty="0" smtClean="0"/>
              <a:t> </a:t>
            </a:r>
          </a:p>
          <a:p>
            <a:pPr algn="l" rtl="0"/>
            <a:r>
              <a:rPr lang="en-US" b="1" dirty="0" smtClean="0"/>
              <a:t>there is neither nobility in war, nor </a:t>
            </a:r>
            <a:r>
              <a:rPr lang="en-US" b="1" dirty="0" err="1" smtClean="0"/>
              <a:t>honour</a:t>
            </a:r>
            <a:r>
              <a:rPr lang="en-US" b="1" dirty="0" smtClean="0"/>
              <a:t> in fighting for your country</a:t>
            </a:r>
            <a:r>
              <a:rPr lang="en-US" dirty="0" smtClean="0"/>
              <a:t>. </a:t>
            </a:r>
          </a:p>
          <a:p>
            <a:pPr algn="l" rtl="0"/>
            <a:endParaRPr lang="en-US" dirty="0" smtClean="0"/>
          </a:p>
          <a:p>
            <a:pPr algn="l" rtl="0"/>
            <a:r>
              <a:rPr lang="en-US" dirty="0" smtClean="0"/>
              <a:t>Instead there is tragedy, futility and waste of human life. </a:t>
            </a:r>
            <a:endParaRPr lang="it-IT" dirty="0" smtClean="0"/>
          </a:p>
        </p:txBody>
      </p:sp>
    </p:spTree>
  </p:cSld>
  <p:clrMapOvr>
    <a:masterClrMapping/>
  </p:clrMapOvr>
  <p:transition spd="med">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nodeType="clickEffect">
                                  <p:stCondLst>
                                    <p:cond delay="0"/>
                                  </p:stCondLst>
                                  <p:childTnLst>
                                    <p:set>
                                      <p:cBhvr>
                                        <p:cTn id="6" dur="1" fill="hold">
                                          <p:stCondLst>
                                            <p:cond delay="0"/>
                                          </p:stCondLst>
                                        </p:cTn>
                                        <p:tgtEl>
                                          <p:spTgt spid="43011">
                                            <p:txEl>
                                              <p:pRg st="1" end="1"/>
                                            </p:txEl>
                                          </p:spTgt>
                                        </p:tgtEl>
                                        <p:attrNameLst>
                                          <p:attrName>style.visibility</p:attrName>
                                        </p:attrNameLst>
                                      </p:cBhvr>
                                      <p:to>
                                        <p:strVal val="visible"/>
                                      </p:to>
                                    </p:set>
                                    <p:animEffect transition="in" filter="diamond(in)">
                                      <p:cBhvr>
                                        <p:cTn id="7" dur="2000"/>
                                        <p:tgtEl>
                                          <p:spTgt spid="43011">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8" presetClass="entr" presetSubtype="16" fill="hold" nodeType="clickEffect">
                                  <p:stCondLst>
                                    <p:cond delay="0"/>
                                  </p:stCondLst>
                                  <p:childTnLst>
                                    <p:set>
                                      <p:cBhvr>
                                        <p:cTn id="11" dur="1" fill="hold">
                                          <p:stCondLst>
                                            <p:cond delay="0"/>
                                          </p:stCondLst>
                                        </p:cTn>
                                        <p:tgtEl>
                                          <p:spTgt spid="43011">
                                            <p:txEl>
                                              <p:pRg st="2" end="2"/>
                                            </p:txEl>
                                          </p:spTgt>
                                        </p:tgtEl>
                                        <p:attrNameLst>
                                          <p:attrName>style.visibility</p:attrName>
                                        </p:attrNameLst>
                                      </p:cBhvr>
                                      <p:to>
                                        <p:strVal val="visible"/>
                                      </p:to>
                                    </p:set>
                                    <p:animEffect transition="in" filter="diamond(in)">
                                      <p:cBhvr>
                                        <p:cTn id="12" dur="2000"/>
                                        <p:tgtEl>
                                          <p:spTgt spid="43011">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43011">
                                            <p:txEl>
                                              <p:pRg st="4" end="4"/>
                                            </p:txEl>
                                          </p:spTgt>
                                        </p:tgtEl>
                                        <p:attrNameLst>
                                          <p:attrName>style.visibility</p:attrName>
                                        </p:attrNameLst>
                                      </p:cBhvr>
                                      <p:to>
                                        <p:strVal val="visible"/>
                                      </p:to>
                                    </p:set>
                                    <p:animEffect transition="in" filter="blinds(horizontal)">
                                      <p:cBhvr>
                                        <p:cTn id="17" dur="500"/>
                                        <p:tgtEl>
                                          <p:spTgt spid="43011">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p:cNvSpPr>
          <p:nvPr>
            <p:ph type="title"/>
          </p:nvPr>
        </p:nvSpPr>
        <p:spPr bwMode="auto">
          <a:xfrm>
            <a:off x="457200" y="152400"/>
            <a:ext cx="8229600" cy="1250950"/>
          </a:xfrm>
          <a:noFill/>
        </p:spPr>
        <p:txBody>
          <a:bodyPr wrap="square" tIns="45720" bIns="45720" numCol="1" anchorCtr="0" compatLnSpc="1">
            <a:prstTxWarp prst="textNoShape">
              <a:avLst/>
            </a:prstTxWarp>
          </a:bodyPr>
          <a:lstStyle/>
          <a:p>
            <a:r>
              <a:rPr lang="it-IT" smtClean="0"/>
              <a:t>Theme</a:t>
            </a:r>
          </a:p>
        </p:txBody>
      </p:sp>
      <p:sp>
        <p:nvSpPr>
          <p:cNvPr id="45059" name="Rectangle 3"/>
          <p:cNvSpPr>
            <a:spLocks noGrp="1"/>
          </p:cNvSpPr>
          <p:nvPr>
            <p:ph idx="1"/>
          </p:nvPr>
        </p:nvSpPr>
        <p:spPr/>
        <p:txBody>
          <a:bodyPr/>
          <a:lstStyle/>
          <a:p>
            <a:pPr algn="l" rtl="0"/>
            <a:r>
              <a:rPr lang="en-US" dirty="0" smtClean="0"/>
              <a:t>Wilfred Owen fought in some of the major battles of World War I and the reality and horror of war shocked him.</a:t>
            </a:r>
          </a:p>
          <a:p>
            <a:pPr algn="l" rtl="0"/>
            <a:r>
              <a:rPr lang="en-US" dirty="0" smtClean="0"/>
              <a:t> In the face of the desperate suffering he saw around him, it was no longer possible to pretend warfare was adventurous and heroic. </a:t>
            </a:r>
            <a:endParaRPr lang="it-IT" dirty="0" smtClean="0"/>
          </a:p>
        </p:txBody>
      </p:sp>
      <p:sp>
        <p:nvSpPr>
          <p:cNvPr id="45060" name="Rectangle 4"/>
          <p:cNvSpPr>
            <a:spLocks noChangeArrowheads="1"/>
          </p:cNvSpPr>
          <p:nvPr/>
        </p:nvSpPr>
        <p:spPr bwMode="auto">
          <a:xfrm>
            <a:off x="900113" y="5300663"/>
            <a:ext cx="7702550" cy="915987"/>
          </a:xfrm>
          <a:prstGeom prst="rect">
            <a:avLst/>
          </a:prstGeom>
          <a:noFill/>
          <a:ln w="9525">
            <a:noFill/>
            <a:miter lim="800000"/>
            <a:headEnd/>
            <a:tailEnd/>
          </a:ln>
          <a:effectLst/>
        </p:spPr>
        <p:txBody>
          <a:bodyPr>
            <a:spAutoFit/>
          </a:bodyPr>
          <a:lstStyle/>
          <a:p>
            <a:r>
              <a:rPr lang="en-US"/>
              <a:t>Instead Owen recorded in his poetry how shocking modern warfare was and he sought to describe accurately what the conditions were like for soldiers at the Front</a:t>
            </a:r>
            <a:endParaRPr lang="en-GB"/>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nodeType="clickEffect">
                                  <p:stCondLst>
                                    <p:cond delay="0"/>
                                  </p:stCondLst>
                                  <p:childTnLst>
                                    <p:set>
                                      <p:cBhvr>
                                        <p:cTn id="6" dur="1" fill="hold">
                                          <p:stCondLst>
                                            <p:cond delay="0"/>
                                          </p:stCondLst>
                                        </p:cTn>
                                        <p:tgtEl>
                                          <p:spTgt spid="45059">
                                            <p:txEl>
                                              <p:pRg st="1" end="1"/>
                                            </p:txEl>
                                          </p:spTgt>
                                        </p:tgtEl>
                                        <p:attrNameLst>
                                          <p:attrName>style.visibility</p:attrName>
                                        </p:attrNameLst>
                                      </p:cBhvr>
                                      <p:to>
                                        <p:strVal val="visible"/>
                                      </p:to>
                                    </p:set>
                                    <p:animEffect transition="in" filter="randombar(horizontal)">
                                      <p:cBhvr>
                                        <p:cTn id="7" dur="500"/>
                                        <p:tgtEl>
                                          <p:spTgt spid="45059">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p:cNvSpPr>
          <p:nvPr>
            <p:ph type="title"/>
          </p:nvPr>
        </p:nvSpPr>
        <p:spPr bwMode="auto">
          <a:xfrm>
            <a:off x="457200" y="152400"/>
            <a:ext cx="8229600" cy="1250950"/>
          </a:xfrm>
          <a:noFill/>
        </p:spPr>
        <p:txBody>
          <a:bodyPr wrap="square" tIns="45720" bIns="45720" numCol="1" anchorCtr="0" compatLnSpc="1">
            <a:prstTxWarp prst="textNoShape">
              <a:avLst/>
            </a:prstTxWarp>
          </a:bodyPr>
          <a:lstStyle/>
          <a:p>
            <a:r>
              <a:rPr lang="it-IT" smtClean="0"/>
              <a:t>Theme</a:t>
            </a:r>
          </a:p>
        </p:txBody>
      </p:sp>
      <p:sp>
        <p:nvSpPr>
          <p:cNvPr id="47107" name="Rectangle 3"/>
          <p:cNvSpPr>
            <a:spLocks noGrp="1"/>
          </p:cNvSpPr>
          <p:nvPr>
            <p:ph idx="1"/>
          </p:nvPr>
        </p:nvSpPr>
        <p:spPr>
          <a:xfrm>
            <a:off x="685800" y="1876425"/>
            <a:ext cx="7772400" cy="4344988"/>
          </a:xfrm>
        </p:spPr>
        <p:txBody>
          <a:bodyPr>
            <a:normAutofit lnSpcReduction="10000"/>
          </a:bodyPr>
          <a:lstStyle/>
          <a:p>
            <a:pPr algn="l"/>
            <a:r>
              <a:rPr lang="en-US" sz="2800" dirty="0" smtClean="0"/>
              <a:t>Owen wanted people who were not in the trenches – the people at home in England – to see the reality and misery of war.</a:t>
            </a:r>
          </a:p>
          <a:p>
            <a:pPr algn="l"/>
            <a:r>
              <a:rPr lang="en-US" sz="2800" dirty="0" smtClean="0"/>
              <a:t>He also wanted them to stop telling future generations the “old lie” </a:t>
            </a:r>
            <a:r>
              <a:rPr lang="en-US" sz="2800" dirty="0" err="1" smtClean="0"/>
              <a:t>Dulce</a:t>
            </a:r>
            <a:r>
              <a:rPr lang="en-US" sz="2800" dirty="0" smtClean="0"/>
              <a:t> et decorum </a:t>
            </a:r>
            <a:r>
              <a:rPr lang="en-US" sz="2800" dirty="0" err="1" smtClean="0"/>
              <a:t>est</a:t>
            </a:r>
            <a:r>
              <a:rPr lang="en-US" sz="2800" dirty="0" smtClean="0"/>
              <a:t> pro patria </a:t>
            </a:r>
            <a:r>
              <a:rPr lang="en-US" sz="2800" dirty="0" err="1" smtClean="0"/>
              <a:t>mori</a:t>
            </a:r>
            <a:r>
              <a:rPr lang="en-US" sz="2800" dirty="0" smtClean="0"/>
              <a:t> (“It is sweet and fitting to die for one’s country.”). </a:t>
            </a:r>
          </a:p>
          <a:p>
            <a:pPr algn="l"/>
            <a:r>
              <a:rPr lang="en-US" sz="2800" dirty="0" smtClean="0"/>
              <a:t>It is worth noting that these lines were written by the poet Horace, two thousand years earlier.</a:t>
            </a:r>
            <a:endParaRPr lang="it-IT" sz="2800"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7107">
                                            <p:txEl>
                                              <p:pRg st="1" end="1"/>
                                            </p:txEl>
                                          </p:spTgt>
                                        </p:tgtEl>
                                        <p:attrNameLst>
                                          <p:attrName>style.visibility</p:attrName>
                                        </p:attrNameLst>
                                      </p:cBhvr>
                                      <p:to>
                                        <p:strVal val="visible"/>
                                      </p:to>
                                    </p:set>
                                    <p:animEffect transition="in" filter="fade">
                                      <p:cBhvr>
                                        <p:cTn id="7" dur="2000"/>
                                        <p:tgtEl>
                                          <p:spTgt spid="47107">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7107">
                                            <p:txEl>
                                              <p:pRg st="2" end="2"/>
                                            </p:txEl>
                                          </p:spTgt>
                                        </p:tgtEl>
                                        <p:attrNameLst>
                                          <p:attrName>style.visibility</p:attrName>
                                        </p:attrNameLst>
                                      </p:cBhvr>
                                      <p:to>
                                        <p:strVal val="visible"/>
                                      </p:to>
                                    </p:set>
                                    <p:animEffect transition="in" filter="fade">
                                      <p:cBhvr>
                                        <p:cTn id="12" dur="2000"/>
                                        <p:tgtEl>
                                          <p:spTgt spid="47107">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pPr eaLnBrk="1" hangingPunct="1"/>
            <a:r>
              <a:rPr lang="en-AU" smtClean="0"/>
              <a:t>A Note on Form</a:t>
            </a:r>
          </a:p>
        </p:txBody>
      </p:sp>
      <p:sp>
        <p:nvSpPr>
          <p:cNvPr id="15363" name="Rectangle 3"/>
          <p:cNvSpPr>
            <a:spLocks noGrp="1" noChangeArrowheads="1"/>
          </p:cNvSpPr>
          <p:nvPr>
            <p:ph idx="1"/>
          </p:nvPr>
        </p:nvSpPr>
        <p:spPr/>
        <p:txBody>
          <a:bodyPr/>
          <a:lstStyle/>
          <a:p>
            <a:pPr algn="l" rtl="0" eaLnBrk="1" hangingPunct="1">
              <a:lnSpc>
                <a:spcPct val="90000"/>
              </a:lnSpc>
            </a:pPr>
            <a:r>
              <a:rPr lang="en-AU" dirty="0" smtClean="0"/>
              <a:t>Lyric poem</a:t>
            </a:r>
          </a:p>
          <a:p>
            <a:pPr algn="l" rtl="0" eaLnBrk="1" hangingPunct="1">
              <a:lnSpc>
                <a:spcPct val="90000"/>
              </a:lnSpc>
            </a:pPr>
            <a:r>
              <a:rPr lang="en-AU" dirty="0" smtClean="0"/>
              <a:t>Loose iambic pentameter</a:t>
            </a:r>
          </a:p>
          <a:p>
            <a:pPr algn="l" rtl="0" eaLnBrk="1" hangingPunct="1">
              <a:lnSpc>
                <a:spcPct val="90000"/>
              </a:lnSpc>
            </a:pPr>
            <a:r>
              <a:rPr lang="en-AU" dirty="0" smtClean="0"/>
              <a:t>Irregular verse length</a:t>
            </a:r>
          </a:p>
          <a:p>
            <a:pPr algn="l" rtl="0" eaLnBrk="1" hangingPunct="1">
              <a:lnSpc>
                <a:spcPct val="90000"/>
              </a:lnSpc>
            </a:pPr>
            <a:r>
              <a:rPr lang="en-AU" dirty="0" smtClean="0"/>
              <a:t>Follows something of a narrative structure with a challenge:</a:t>
            </a:r>
          </a:p>
          <a:p>
            <a:pPr lvl="1" algn="l" rtl="0" eaLnBrk="1" hangingPunct="1">
              <a:lnSpc>
                <a:spcPct val="90000"/>
              </a:lnSpc>
            </a:pPr>
            <a:r>
              <a:rPr lang="en-AU" dirty="0" smtClean="0"/>
              <a:t>Stanza 1 – sets the scene</a:t>
            </a:r>
          </a:p>
          <a:p>
            <a:pPr lvl="1" algn="l" rtl="0" eaLnBrk="1" hangingPunct="1">
              <a:lnSpc>
                <a:spcPct val="90000"/>
              </a:lnSpc>
            </a:pPr>
            <a:r>
              <a:rPr lang="en-AU" dirty="0" smtClean="0"/>
              <a:t>Stanza 2 – gives the action</a:t>
            </a:r>
          </a:p>
          <a:p>
            <a:pPr lvl="1" algn="l" rtl="0" eaLnBrk="1" hangingPunct="1">
              <a:lnSpc>
                <a:spcPct val="90000"/>
              </a:lnSpc>
            </a:pPr>
            <a:r>
              <a:rPr lang="en-AU" dirty="0" smtClean="0"/>
              <a:t>Stanza 3 – the aftermath</a:t>
            </a:r>
          </a:p>
          <a:p>
            <a:pPr lvl="1" algn="l" rtl="0" eaLnBrk="1" hangingPunct="1">
              <a:lnSpc>
                <a:spcPct val="90000"/>
              </a:lnSpc>
            </a:pPr>
            <a:r>
              <a:rPr lang="en-AU" dirty="0" smtClean="0"/>
              <a:t>Stanza 4 – the challenge</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nodeType="clickEffect">
                                  <p:stCondLst>
                                    <p:cond delay="0"/>
                                  </p:stCondLst>
                                  <p:childTnLst>
                                    <p:set>
                                      <p:cBhvr>
                                        <p:cTn id="6" dur="1" fill="hold">
                                          <p:stCondLst>
                                            <p:cond delay="0"/>
                                          </p:stCondLst>
                                        </p:cTn>
                                        <p:tgtEl>
                                          <p:spTgt spid="15363">
                                            <p:txEl>
                                              <p:pRg st="0" end="0"/>
                                            </p:txEl>
                                          </p:spTgt>
                                        </p:tgtEl>
                                        <p:attrNameLst>
                                          <p:attrName>style.visibility</p:attrName>
                                        </p:attrNameLst>
                                      </p:cBhvr>
                                      <p:to>
                                        <p:strVal val="visible"/>
                                      </p:to>
                                    </p:set>
                                    <p:animEffect transition="in" filter="fade">
                                      <p:cBhvr>
                                        <p:cTn id="7" dur="500"/>
                                        <p:tgtEl>
                                          <p:spTgt spid="15363">
                                            <p:txEl>
                                              <p:pRg st="0" end="0"/>
                                            </p:txEl>
                                          </p:spTgt>
                                        </p:tgtEl>
                                      </p:cBhvr>
                                    </p:animEffect>
                                  </p:childTnLst>
                                  <p:subTnLst>
                                    <p:animClr clrSpc="rgb" dir="cw">
                                      <p:cBhvr override="childStyle">
                                        <p:cTn dur="1" fill="hold" display="0" masterRel="nextClick" afterEffect="1"/>
                                        <p:tgtEl>
                                          <p:spTgt spid="15363">
                                            <p:txEl>
                                              <p:pRg st="0" end="0"/>
                                            </p:txEl>
                                          </p:spTgt>
                                        </p:tgtEl>
                                        <p:attrNameLst>
                                          <p:attrName>ppt_c</p:attrName>
                                        </p:attrNameLst>
                                      </p:cBhvr>
                                      <p:to>
                                        <a:srgbClr val="CC9900"/>
                                      </p:to>
                                    </p:animClr>
                                  </p:sub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nodeType="clickEffect">
                                  <p:stCondLst>
                                    <p:cond delay="0"/>
                                  </p:stCondLst>
                                  <p:childTnLst>
                                    <p:set>
                                      <p:cBhvr>
                                        <p:cTn id="11" dur="1" fill="hold">
                                          <p:stCondLst>
                                            <p:cond delay="0"/>
                                          </p:stCondLst>
                                        </p:cTn>
                                        <p:tgtEl>
                                          <p:spTgt spid="15363">
                                            <p:txEl>
                                              <p:pRg st="1" end="1"/>
                                            </p:txEl>
                                          </p:spTgt>
                                        </p:tgtEl>
                                        <p:attrNameLst>
                                          <p:attrName>style.visibility</p:attrName>
                                        </p:attrNameLst>
                                      </p:cBhvr>
                                      <p:to>
                                        <p:strVal val="visible"/>
                                      </p:to>
                                    </p:set>
                                    <p:animEffect transition="in" filter="fade">
                                      <p:cBhvr>
                                        <p:cTn id="12" dur="500"/>
                                        <p:tgtEl>
                                          <p:spTgt spid="15363">
                                            <p:txEl>
                                              <p:pRg st="1" end="1"/>
                                            </p:txEl>
                                          </p:spTgt>
                                        </p:tgtEl>
                                      </p:cBhvr>
                                    </p:animEffect>
                                  </p:childTnLst>
                                  <p:subTnLst>
                                    <p:animClr clrSpc="rgb" dir="cw">
                                      <p:cBhvr override="childStyle">
                                        <p:cTn dur="1" fill="hold" display="0" masterRel="nextClick" afterEffect="1"/>
                                        <p:tgtEl>
                                          <p:spTgt spid="15363">
                                            <p:txEl>
                                              <p:pRg st="1" end="1"/>
                                            </p:txEl>
                                          </p:spTgt>
                                        </p:tgtEl>
                                        <p:attrNameLst>
                                          <p:attrName>ppt_c</p:attrName>
                                        </p:attrNameLst>
                                      </p:cBhvr>
                                      <p:to>
                                        <a:srgbClr val="CC9900"/>
                                      </p:to>
                                    </p:animClr>
                                  </p:sub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nodeType="clickEffect">
                                  <p:stCondLst>
                                    <p:cond delay="0"/>
                                  </p:stCondLst>
                                  <p:childTnLst>
                                    <p:set>
                                      <p:cBhvr>
                                        <p:cTn id="16" dur="1" fill="hold">
                                          <p:stCondLst>
                                            <p:cond delay="0"/>
                                          </p:stCondLst>
                                        </p:cTn>
                                        <p:tgtEl>
                                          <p:spTgt spid="15363">
                                            <p:txEl>
                                              <p:pRg st="2" end="2"/>
                                            </p:txEl>
                                          </p:spTgt>
                                        </p:tgtEl>
                                        <p:attrNameLst>
                                          <p:attrName>style.visibility</p:attrName>
                                        </p:attrNameLst>
                                      </p:cBhvr>
                                      <p:to>
                                        <p:strVal val="visible"/>
                                      </p:to>
                                    </p:set>
                                    <p:animEffect transition="in" filter="fade">
                                      <p:cBhvr>
                                        <p:cTn id="17" dur="500"/>
                                        <p:tgtEl>
                                          <p:spTgt spid="15363">
                                            <p:txEl>
                                              <p:pRg st="2" end="2"/>
                                            </p:txEl>
                                          </p:spTgt>
                                        </p:tgtEl>
                                      </p:cBhvr>
                                    </p:animEffect>
                                  </p:childTnLst>
                                  <p:subTnLst>
                                    <p:animClr clrSpc="rgb" dir="cw">
                                      <p:cBhvr override="childStyle">
                                        <p:cTn dur="1" fill="hold" display="0" masterRel="nextClick" afterEffect="1"/>
                                        <p:tgtEl>
                                          <p:spTgt spid="15363">
                                            <p:txEl>
                                              <p:pRg st="2" end="2"/>
                                            </p:txEl>
                                          </p:spTgt>
                                        </p:tgtEl>
                                        <p:attrNameLst>
                                          <p:attrName>ppt_c</p:attrName>
                                        </p:attrNameLst>
                                      </p:cBhvr>
                                      <p:to>
                                        <a:srgbClr val="CC9900"/>
                                      </p:to>
                                    </p:animClr>
                                  </p:subTnLst>
                                </p:cTn>
                              </p:par>
                            </p:childTnLst>
                          </p:cTn>
                        </p:par>
                      </p:childTnLst>
                    </p:cTn>
                  </p:par>
                  <p:par>
                    <p:cTn id="18" fill="hold" nodeType="clickPar">
                      <p:stCondLst>
                        <p:cond delay="indefinite"/>
                      </p:stCondLst>
                      <p:childTnLst>
                        <p:par>
                          <p:cTn id="19" fill="hold" nodeType="withGroup">
                            <p:stCondLst>
                              <p:cond delay="0"/>
                            </p:stCondLst>
                            <p:childTnLst>
                              <p:par>
                                <p:cTn id="20" presetID="10" presetClass="entr" presetSubtype="0" fill="hold" nodeType="clickEffect">
                                  <p:stCondLst>
                                    <p:cond delay="0"/>
                                  </p:stCondLst>
                                  <p:childTnLst>
                                    <p:set>
                                      <p:cBhvr>
                                        <p:cTn id="21" dur="1" fill="hold">
                                          <p:stCondLst>
                                            <p:cond delay="0"/>
                                          </p:stCondLst>
                                        </p:cTn>
                                        <p:tgtEl>
                                          <p:spTgt spid="15363">
                                            <p:txEl>
                                              <p:pRg st="3" end="3"/>
                                            </p:txEl>
                                          </p:spTgt>
                                        </p:tgtEl>
                                        <p:attrNameLst>
                                          <p:attrName>style.visibility</p:attrName>
                                        </p:attrNameLst>
                                      </p:cBhvr>
                                      <p:to>
                                        <p:strVal val="visible"/>
                                      </p:to>
                                    </p:set>
                                    <p:animEffect transition="in" filter="fade">
                                      <p:cBhvr>
                                        <p:cTn id="22" dur="500"/>
                                        <p:tgtEl>
                                          <p:spTgt spid="15363">
                                            <p:txEl>
                                              <p:pRg st="3" end="3"/>
                                            </p:txEl>
                                          </p:spTgt>
                                        </p:tgtEl>
                                      </p:cBhvr>
                                    </p:animEffect>
                                  </p:childTnLst>
                                  <p:subTnLst>
                                    <p:animClr clrSpc="rgb" dir="cw">
                                      <p:cBhvr override="childStyle">
                                        <p:cTn dur="1" fill="hold" display="0" masterRel="nextClick" afterEffect="1"/>
                                        <p:tgtEl>
                                          <p:spTgt spid="15363">
                                            <p:txEl>
                                              <p:pRg st="3" end="3"/>
                                            </p:txEl>
                                          </p:spTgt>
                                        </p:tgtEl>
                                        <p:attrNameLst>
                                          <p:attrName>ppt_c</p:attrName>
                                        </p:attrNameLst>
                                      </p:cBhvr>
                                      <p:to>
                                        <a:srgbClr val="CC9900"/>
                                      </p:to>
                                    </p:animClr>
                                  </p:subTnLst>
                                </p:cTn>
                              </p:par>
                            </p:childTnLst>
                          </p:cTn>
                        </p:par>
                      </p:childTnLst>
                    </p:cTn>
                  </p:par>
                  <p:par>
                    <p:cTn id="23" fill="hold" nodeType="clickPar">
                      <p:stCondLst>
                        <p:cond delay="indefinite"/>
                      </p:stCondLst>
                      <p:childTnLst>
                        <p:par>
                          <p:cTn id="24" fill="hold" nodeType="withGroup">
                            <p:stCondLst>
                              <p:cond delay="0"/>
                            </p:stCondLst>
                            <p:childTnLst>
                              <p:par>
                                <p:cTn id="25" presetID="10" presetClass="entr" presetSubtype="0" fill="hold" nodeType="clickEffect">
                                  <p:stCondLst>
                                    <p:cond delay="0"/>
                                  </p:stCondLst>
                                  <p:childTnLst>
                                    <p:set>
                                      <p:cBhvr>
                                        <p:cTn id="26" dur="1" fill="hold">
                                          <p:stCondLst>
                                            <p:cond delay="0"/>
                                          </p:stCondLst>
                                        </p:cTn>
                                        <p:tgtEl>
                                          <p:spTgt spid="15363">
                                            <p:txEl>
                                              <p:pRg st="4" end="4"/>
                                            </p:txEl>
                                          </p:spTgt>
                                        </p:tgtEl>
                                        <p:attrNameLst>
                                          <p:attrName>style.visibility</p:attrName>
                                        </p:attrNameLst>
                                      </p:cBhvr>
                                      <p:to>
                                        <p:strVal val="visible"/>
                                      </p:to>
                                    </p:set>
                                    <p:animEffect transition="in" filter="fade">
                                      <p:cBhvr>
                                        <p:cTn id="27" dur="500"/>
                                        <p:tgtEl>
                                          <p:spTgt spid="15363">
                                            <p:txEl>
                                              <p:pRg st="4" end="4"/>
                                            </p:txEl>
                                          </p:spTgt>
                                        </p:tgtEl>
                                      </p:cBhvr>
                                    </p:animEffect>
                                  </p:childTnLst>
                                  <p:subTnLst>
                                    <p:animClr clrSpc="rgb" dir="cw">
                                      <p:cBhvr override="childStyle">
                                        <p:cTn dur="1" fill="hold" display="0" masterRel="nextClick" afterEffect="1"/>
                                        <p:tgtEl>
                                          <p:spTgt spid="15363">
                                            <p:txEl>
                                              <p:pRg st="4" end="4"/>
                                            </p:txEl>
                                          </p:spTgt>
                                        </p:tgtEl>
                                        <p:attrNameLst>
                                          <p:attrName>ppt_c</p:attrName>
                                        </p:attrNameLst>
                                      </p:cBhvr>
                                      <p:to>
                                        <a:srgbClr val="CC9900"/>
                                      </p:to>
                                    </p:animClr>
                                  </p:subTnLst>
                                </p:cTn>
                              </p:par>
                            </p:childTnLst>
                          </p:cTn>
                        </p:par>
                      </p:childTnLst>
                    </p:cTn>
                  </p:par>
                  <p:par>
                    <p:cTn id="28" fill="hold" nodeType="clickPar">
                      <p:stCondLst>
                        <p:cond delay="indefinite"/>
                      </p:stCondLst>
                      <p:childTnLst>
                        <p:par>
                          <p:cTn id="29" fill="hold" nodeType="withGroup">
                            <p:stCondLst>
                              <p:cond delay="0"/>
                            </p:stCondLst>
                            <p:childTnLst>
                              <p:par>
                                <p:cTn id="30" presetID="10" presetClass="entr" presetSubtype="0" fill="hold" nodeType="clickEffect">
                                  <p:stCondLst>
                                    <p:cond delay="0"/>
                                  </p:stCondLst>
                                  <p:childTnLst>
                                    <p:set>
                                      <p:cBhvr>
                                        <p:cTn id="31" dur="1" fill="hold">
                                          <p:stCondLst>
                                            <p:cond delay="0"/>
                                          </p:stCondLst>
                                        </p:cTn>
                                        <p:tgtEl>
                                          <p:spTgt spid="15363">
                                            <p:txEl>
                                              <p:pRg st="5" end="5"/>
                                            </p:txEl>
                                          </p:spTgt>
                                        </p:tgtEl>
                                        <p:attrNameLst>
                                          <p:attrName>style.visibility</p:attrName>
                                        </p:attrNameLst>
                                      </p:cBhvr>
                                      <p:to>
                                        <p:strVal val="visible"/>
                                      </p:to>
                                    </p:set>
                                    <p:animEffect transition="in" filter="fade">
                                      <p:cBhvr>
                                        <p:cTn id="32" dur="500"/>
                                        <p:tgtEl>
                                          <p:spTgt spid="15363">
                                            <p:txEl>
                                              <p:pRg st="5" end="5"/>
                                            </p:txEl>
                                          </p:spTgt>
                                        </p:tgtEl>
                                      </p:cBhvr>
                                    </p:animEffect>
                                  </p:childTnLst>
                                  <p:subTnLst>
                                    <p:animClr clrSpc="rgb" dir="cw">
                                      <p:cBhvr override="childStyle">
                                        <p:cTn dur="1" fill="hold" display="0" masterRel="nextClick" afterEffect="1"/>
                                        <p:tgtEl>
                                          <p:spTgt spid="15363">
                                            <p:txEl>
                                              <p:pRg st="5" end="5"/>
                                            </p:txEl>
                                          </p:spTgt>
                                        </p:tgtEl>
                                        <p:attrNameLst>
                                          <p:attrName>ppt_c</p:attrName>
                                        </p:attrNameLst>
                                      </p:cBhvr>
                                      <p:to>
                                        <a:srgbClr val="CC9900"/>
                                      </p:to>
                                    </p:animClr>
                                  </p:subTnLst>
                                </p:cTn>
                              </p:par>
                            </p:childTnLst>
                          </p:cTn>
                        </p:par>
                      </p:childTnLst>
                    </p:cTn>
                  </p:par>
                  <p:par>
                    <p:cTn id="33" fill="hold" nodeType="clickPar">
                      <p:stCondLst>
                        <p:cond delay="indefinite"/>
                      </p:stCondLst>
                      <p:childTnLst>
                        <p:par>
                          <p:cTn id="34" fill="hold" nodeType="withGroup">
                            <p:stCondLst>
                              <p:cond delay="0"/>
                            </p:stCondLst>
                            <p:childTnLst>
                              <p:par>
                                <p:cTn id="35" presetID="10" presetClass="entr" presetSubtype="0" fill="hold" nodeType="clickEffect">
                                  <p:stCondLst>
                                    <p:cond delay="0"/>
                                  </p:stCondLst>
                                  <p:childTnLst>
                                    <p:set>
                                      <p:cBhvr>
                                        <p:cTn id="36" dur="1" fill="hold">
                                          <p:stCondLst>
                                            <p:cond delay="0"/>
                                          </p:stCondLst>
                                        </p:cTn>
                                        <p:tgtEl>
                                          <p:spTgt spid="15363">
                                            <p:txEl>
                                              <p:pRg st="6" end="6"/>
                                            </p:txEl>
                                          </p:spTgt>
                                        </p:tgtEl>
                                        <p:attrNameLst>
                                          <p:attrName>style.visibility</p:attrName>
                                        </p:attrNameLst>
                                      </p:cBhvr>
                                      <p:to>
                                        <p:strVal val="visible"/>
                                      </p:to>
                                    </p:set>
                                    <p:animEffect transition="in" filter="fade">
                                      <p:cBhvr>
                                        <p:cTn id="37" dur="500"/>
                                        <p:tgtEl>
                                          <p:spTgt spid="15363">
                                            <p:txEl>
                                              <p:pRg st="6" end="6"/>
                                            </p:txEl>
                                          </p:spTgt>
                                        </p:tgtEl>
                                      </p:cBhvr>
                                    </p:animEffect>
                                  </p:childTnLst>
                                  <p:subTnLst>
                                    <p:animClr clrSpc="rgb" dir="cw">
                                      <p:cBhvr override="childStyle">
                                        <p:cTn dur="1" fill="hold" display="0" masterRel="nextClick" afterEffect="1"/>
                                        <p:tgtEl>
                                          <p:spTgt spid="15363">
                                            <p:txEl>
                                              <p:pRg st="6" end="6"/>
                                            </p:txEl>
                                          </p:spTgt>
                                        </p:tgtEl>
                                        <p:attrNameLst>
                                          <p:attrName>ppt_c</p:attrName>
                                        </p:attrNameLst>
                                      </p:cBhvr>
                                      <p:to>
                                        <a:srgbClr val="CC9900"/>
                                      </p:to>
                                    </p:animClr>
                                  </p:subTnLst>
                                </p:cTn>
                              </p:par>
                            </p:childTnLst>
                          </p:cTn>
                        </p:par>
                      </p:childTnLst>
                    </p:cTn>
                  </p:par>
                  <p:par>
                    <p:cTn id="38" fill="hold" nodeType="clickPar">
                      <p:stCondLst>
                        <p:cond delay="indefinite"/>
                      </p:stCondLst>
                      <p:childTnLst>
                        <p:par>
                          <p:cTn id="39" fill="hold" nodeType="withGroup">
                            <p:stCondLst>
                              <p:cond delay="0"/>
                            </p:stCondLst>
                            <p:childTnLst>
                              <p:par>
                                <p:cTn id="40" presetID="10" presetClass="entr" presetSubtype="0" fill="hold" nodeType="clickEffect">
                                  <p:stCondLst>
                                    <p:cond delay="0"/>
                                  </p:stCondLst>
                                  <p:childTnLst>
                                    <p:set>
                                      <p:cBhvr>
                                        <p:cTn id="41" dur="1" fill="hold">
                                          <p:stCondLst>
                                            <p:cond delay="0"/>
                                          </p:stCondLst>
                                        </p:cTn>
                                        <p:tgtEl>
                                          <p:spTgt spid="15363">
                                            <p:txEl>
                                              <p:pRg st="7" end="7"/>
                                            </p:txEl>
                                          </p:spTgt>
                                        </p:tgtEl>
                                        <p:attrNameLst>
                                          <p:attrName>style.visibility</p:attrName>
                                        </p:attrNameLst>
                                      </p:cBhvr>
                                      <p:to>
                                        <p:strVal val="visible"/>
                                      </p:to>
                                    </p:set>
                                    <p:animEffect transition="in" filter="fade">
                                      <p:cBhvr>
                                        <p:cTn id="42" dur="500"/>
                                        <p:tgtEl>
                                          <p:spTgt spid="15363">
                                            <p:txEl>
                                              <p:pRg st="7" end="7"/>
                                            </p:txEl>
                                          </p:spTgt>
                                        </p:tgtEl>
                                      </p:cBhvr>
                                    </p:animEffect>
                                  </p:childTnLst>
                                  <p:subTnLst>
                                    <p:animClr clrSpc="rgb" dir="cw">
                                      <p:cBhvr override="childStyle">
                                        <p:cTn dur="1" fill="hold" display="0" masterRel="nextClick" afterEffect="1"/>
                                        <p:tgtEl>
                                          <p:spTgt spid="15363">
                                            <p:txEl>
                                              <p:pRg st="7" end="7"/>
                                            </p:txEl>
                                          </p:spTgt>
                                        </p:tgtEl>
                                        <p:attrNameLst>
                                          <p:attrName>ppt_c</p:attrName>
                                        </p:attrNameLst>
                                      </p:cBhvr>
                                      <p:to>
                                        <a:srgbClr val="CC9900"/>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Context</a:t>
            </a:r>
            <a:endParaRPr lang="ar-SA" dirty="0"/>
          </a:p>
        </p:txBody>
      </p:sp>
      <p:sp>
        <p:nvSpPr>
          <p:cNvPr id="3" name="Content Placeholder 2"/>
          <p:cNvSpPr>
            <a:spLocks noGrp="1"/>
          </p:cNvSpPr>
          <p:nvPr>
            <p:ph idx="1"/>
          </p:nvPr>
        </p:nvSpPr>
        <p:spPr/>
        <p:txBody>
          <a:bodyPr>
            <a:normAutofit fontScale="85000" lnSpcReduction="20000"/>
          </a:bodyPr>
          <a:lstStyle/>
          <a:p>
            <a:pPr algn="l" rtl="0"/>
            <a:r>
              <a:rPr lang="en-US" sz="1200" dirty="0" smtClean="0"/>
              <a:t>The war in brief:</a:t>
            </a:r>
          </a:p>
          <a:p>
            <a:pPr algn="l" rtl="0"/>
            <a:r>
              <a:rPr lang="en-GB" sz="1200" b="1" dirty="0" smtClean="0"/>
              <a:t>The war in brief</a:t>
            </a:r>
          </a:p>
          <a:p>
            <a:pPr algn="l" rtl="0"/>
            <a:r>
              <a:rPr lang="en-GB" sz="1200" b="1" dirty="0" smtClean="0">
                <a:hlinkClick r:id="rId2"/>
              </a:rPr>
              <a:t>1914</a:t>
            </a:r>
            <a:endParaRPr lang="en-GB" sz="1200" dirty="0" smtClean="0"/>
          </a:p>
          <a:p>
            <a:pPr algn="l" rtl="0"/>
            <a:r>
              <a:rPr lang="en-GB" sz="1200" dirty="0" smtClean="0"/>
              <a:t>Germany invades Belgium.</a:t>
            </a:r>
          </a:p>
          <a:p>
            <a:pPr algn="l" rtl="0"/>
            <a:r>
              <a:rPr lang="en-GB" sz="1200" dirty="0" smtClean="0"/>
              <a:t>Britain declares war on Germany.</a:t>
            </a:r>
          </a:p>
          <a:p>
            <a:pPr algn="l" rtl="0"/>
            <a:r>
              <a:rPr lang="en-GB" sz="1200" dirty="0" smtClean="0"/>
              <a:t>Japan joins the Allied forces: Ottoman Empire soon joins the Central Powers.</a:t>
            </a:r>
          </a:p>
          <a:p>
            <a:pPr algn="l" rtl="0"/>
            <a:r>
              <a:rPr lang="en-GB" sz="1200" dirty="0" smtClean="0"/>
              <a:t>War spreads to the seas.</a:t>
            </a:r>
          </a:p>
          <a:p>
            <a:pPr algn="l" rtl="0"/>
            <a:r>
              <a:rPr lang="en-GB" sz="1200" b="1" dirty="0" smtClean="0">
                <a:hlinkClick r:id="rId3"/>
              </a:rPr>
              <a:t>1915</a:t>
            </a:r>
            <a:endParaRPr lang="en-GB" sz="1200" b="1" dirty="0" smtClean="0"/>
          </a:p>
          <a:p>
            <a:pPr algn="l" rtl="0"/>
            <a:r>
              <a:rPr lang="en-GB" sz="1200" dirty="0" smtClean="0"/>
              <a:t>Women take up men's jobs.</a:t>
            </a:r>
          </a:p>
          <a:p>
            <a:pPr algn="l" rtl="0"/>
            <a:r>
              <a:rPr lang="en-GB" sz="1200" dirty="0" smtClean="0"/>
              <a:t>Stalemate continues on the Western Front.</a:t>
            </a:r>
          </a:p>
          <a:p>
            <a:pPr algn="l" rtl="0"/>
            <a:r>
              <a:rPr lang="en-GB" sz="1200" dirty="0" smtClean="0"/>
              <a:t>The </a:t>
            </a:r>
            <a:r>
              <a:rPr lang="en-GB" sz="1200" i="1" dirty="0" smtClean="0"/>
              <a:t>Lusitania</a:t>
            </a:r>
            <a:r>
              <a:rPr lang="en-GB" sz="1200" dirty="0" smtClean="0"/>
              <a:t> passenger liner is sunk, with 1,200 lives lost.</a:t>
            </a:r>
          </a:p>
          <a:p>
            <a:pPr algn="l" rtl="0"/>
            <a:r>
              <a:rPr lang="en-GB" sz="1200" dirty="0" smtClean="0"/>
              <a:t>London attacked from the air by German Zeppelins.</a:t>
            </a:r>
          </a:p>
          <a:p>
            <a:pPr algn="l" rtl="0"/>
            <a:r>
              <a:rPr lang="en-GB" sz="1200" b="1" dirty="0" smtClean="0">
                <a:hlinkClick r:id="rId4"/>
              </a:rPr>
              <a:t>1916</a:t>
            </a:r>
            <a:endParaRPr lang="en-GB" sz="1200" b="1" dirty="0" smtClean="0"/>
          </a:p>
          <a:p>
            <a:pPr algn="l" rtl="0"/>
            <a:r>
              <a:rPr lang="en-GB" sz="1200" dirty="0" smtClean="0"/>
              <a:t>Conscription for men aged between 18 and 41.</a:t>
            </a:r>
          </a:p>
          <a:p>
            <a:pPr algn="l" rtl="0"/>
            <a:r>
              <a:rPr lang="en-GB" sz="1200" dirty="0" smtClean="0"/>
              <a:t>A million casualties in ten months: Germany aims to 'bleed France white'.</a:t>
            </a:r>
          </a:p>
          <a:p>
            <a:pPr algn="l" rtl="0"/>
            <a:r>
              <a:rPr lang="en-GB" sz="1200" dirty="0" smtClean="0"/>
              <a:t>At sea the Battle of Jutland takes place.</a:t>
            </a:r>
          </a:p>
          <a:p>
            <a:pPr algn="l" rtl="0"/>
            <a:r>
              <a:rPr lang="en-GB" sz="1200" dirty="0" smtClean="0"/>
              <a:t>Armed uprisings in Dublin: the Irish Republic is proclaimed.</a:t>
            </a:r>
          </a:p>
          <a:p>
            <a:pPr algn="l" rtl="0"/>
            <a:r>
              <a:rPr lang="en-GB" sz="1200" b="1" dirty="0" smtClean="0">
                <a:hlinkClick r:id="rId5"/>
              </a:rPr>
              <a:t>1917</a:t>
            </a:r>
            <a:endParaRPr lang="en-GB" sz="1200" b="1" dirty="0" smtClean="0"/>
          </a:p>
          <a:p>
            <a:pPr algn="l" rtl="0"/>
            <a:r>
              <a:rPr lang="en-GB" sz="1200" dirty="0" smtClean="0"/>
              <a:t>German Army retreats to the Hindenburg Line.</a:t>
            </a:r>
          </a:p>
          <a:p>
            <a:pPr algn="l" rtl="0"/>
            <a:r>
              <a:rPr lang="en-GB" sz="1200" dirty="0" smtClean="0"/>
              <a:t>United States joins the war and assists the Allies.</a:t>
            </a:r>
          </a:p>
          <a:p>
            <a:pPr algn="l" rtl="0"/>
            <a:r>
              <a:rPr lang="en-GB" sz="1200" dirty="0" smtClean="0"/>
              <a:t>Tank, submarine and gas warfare intensifies.</a:t>
            </a:r>
          </a:p>
          <a:p>
            <a:pPr algn="l" rtl="0"/>
            <a:r>
              <a:rPr lang="en-GB" sz="1200" dirty="0" smtClean="0"/>
              <a:t>Royal family change their surname to Windsor to appear more British.</a:t>
            </a:r>
          </a:p>
          <a:p>
            <a:pPr algn="l" rtl="0"/>
            <a:r>
              <a:rPr lang="en-GB" sz="1200" b="1" dirty="0" smtClean="0">
                <a:hlinkClick r:id="rId6"/>
              </a:rPr>
              <a:t>1918</a:t>
            </a:r>
            <a:endParaRPr lang="en-GB" sz="1200" b="1" dirty="0" smtClean="0"/>
          </a:p>
          <a:p>
            <a:pPr algn="l" rtl="0"/>
            <a:r>
              <a:rPr lang="en-GB" sz="1200" dirty="0" smtClean="0"/>
              <a:t>Germany launches major offensive on the Western Front.</a:t>
            </a:r>
          </a:p>
          <a:p>
            <a:pPr algn="l" rtl="0"/>
            <a:r>
              <a:rPr lang="en-GB" sz="1200" dirty="0" smtClean="0"/>
              <a:t>Allies launch successful counter-offensives at the Marne and Amiens.</a:t>
            </a:r>
          </a:p>
          <a:p>
            <a:pPr algn="l" rtl="0"/>
            <a:r>
              <a:rPr lang="en-GB" sz="1200" dirty="0" smtClean="0"/>
              <a:t>Armistice signed on November 11, ending the war at 11am.</a:t>
            </a:r>
          </a:p>
          <a:p>
            <a:pPr algn="l" rtl="0"/>
            <a:r>
              <a:rPr lang="en-GB" sz="1200" dirty="0" smtClean="0"/>
              <a:t>In Britain, a coalition government is elected and women over 30 succeed in gaining the vote.</a:t>
            </a:r>
          </a:p>
          <a:p>
            <a:pPr algn="l" rtl="0"/>
            <a:r>
              <a:rPr lang="en-GB" sz="1200" dirty="0" smtClean="0"/>
              <a:t/>
            </a:r>
            <a:br>
              <a:rPr lang="en-GB" sz="1200" dirty="0" smtClean="0"/>
            </a:br>
            <a:endParaRPr lang="ar-SA" sz="12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251062"/>
          </a:xfrm>
        </p:spPr>
        <p:txBody>
          <a:bodyPr/>
          <a:lstStyle/>
          <a:p>
            <a:pPr fontAlgn="auto">
              <a:spcAft>
                <a:spcPts val="0"/>
              </a:spcAft>
              <a:defRPr/>
            </a:pPr>
            <a:r>
              <a:rPr lang="en-GB" dirty="0" smtClean="0">
                <a:solidFill>
                  <a:schemeClr val="accent1">
                    <a:satMod val="150000"/>
                  </a:schemeClr>
                </a:solidFill>
              </a:rPr>
              <a:t>WW1 Poetry</a:t>
            </a:r>
            <a:endParaRPr lang="en-GB" dirty="0">
              <a:solidFill>
                <a:schemeClr val="accent1">
                  <a:satMod val="150000"/>
                </a:schemeClr>
              </a:solidFill>
            </a:endParaRPr>
          </a:p>
        </p:txBody>
      </p:sp>
      <p:sp>
        <p:nvSpPr>
          <p:cNvPr id="3" name="Content Placeholder 2"/>
          <p:cNvSpPr>
            <a:spLocks noGrp="1"/>
          </p:cNvSpPr>
          <p:nvPr>
            <p:ph sz="half" idx="1"/>
          </p:nvPr>
        </p:nvSpPr>
        <p:spPr>
          <a:xfrm>
            <a:off x="457200" y="1773238"/>
            <a:ext cx="4038600" cy="4624387"/>
          </a:xfrm>
          <a:ln>
            <a:solidFill>
              <a:schemeClr val="accent1"/>
            </a:solidFill>
          </a:ln>
        </p:spPr>
        <p:txBody>
          <a:bodyPr/>
          <a:lstStyle/>
          <a:p>
            <a:r>
              <a:rPr lang="en-GB" smtClean="0"/>
              <a:t>Enthusiastic response to war and volunteering at first.</a:t>
            </a:r>
          </a:p>
          <a:p>
            <a:r>
              <a:rPr lang="en-GB" smtClean="0"/>
              <a:t>Propaganda – posters and war movies.</a:t>
            </a:r>
          </a:p>
          <a:p>
            <a:r>
              <a:rPr lang="en-GB" smtClean="0"/>
              <a:t>A wish for glory and adventure.</a:t>
            </a:r>
          </a:p>
          <a:p>
            <a:r>
              <a:rPr lang="en-GB" smtClean="0"/>
              <a:t>Patriotism </a:t>
            </a:r>
          </a:p>
          <a:p>
            <a:r>
              <a:rPr lang="en-GB" smtClean="0"/>
              <a:t>But then...</a:t>
            </a:r>
          </a:p>
        </p:txBody>
      </p:sp>
      <p:sp>
        <p:nvSpPr>
          <p:cNvPr id="4" name="Content Placeholder 3"/>
          <p:cNvSpPr>
            <a:spLocks noGrp="1"/>
          </p:cNvSpPr>
          <p:nvPr>
            <p:ph sz="half" idx="2"/>
          </p:nvPr>
        </p:nvSpPr>
        <p:spPr>
          <a:xfrm>
            <a:off x="4648200" y="1773238"/>
            <a:ext cx="4038600" cy="4624387"/>
          </a:xfrm>
          <a:ln>
            <a:solidFill>
              <a:schemeClr val="accent1"/>
            </a:solidFill>
          </a:ln>
        </p:spPr>
        <p:txBody>
          <a:bodyPr/>
          <a:lstStyle/>
          <a:p>
            <a:r>
              <a:rPr lang="en-GB" smtClean="0"/>
              <a:t>Disillusionment </a:t>
            </a:r>
          </a:p>
          <a:p>
            <a:r>
              <a:rPr lang="en-GB" smtClean="0"/>
              <a:t>Heavy number of casualties.</a:t>
            </a:r>
          </a:p>
          <a:p>
            <a:r>
              <a:rPr lang="en-GB" smtClean="0"/>
              <a:t>Conscription</a:t>
            </a:r>
          </a:p>
          <a:p>
            <a:r>
              <a:rPr lang="en-GB" smtClean="0"/>
              <a:t>An end to the illusion that problems could be solved peacefully.</a:t>
            </a:r>
          </a:p>
        </p:txBody>
      </p:sp>
      <p:pic>
        <p:nvPicPr>
          <p:cNvPr id="10245" name="Picture 2" descr="http://www.horsedata.co.uk/images/Plants/PoppyClose.JPG"/>
          <p:cNvPicPr>
            <a:picLocks noChangeAspect="1" noChangeArrowheads="1"/>
          </p:cNvPicPr>
          <p:nvPr/>
        </p:nvPicPr>
        <p:blipFill>
          <a:blip r:embed="rId3" cstate="print"/>
          <a:srcRect/>
          <a:stretch>
            <a:fillRect/>
          </a:stretch>
        </p:blipFill>
        <p:spPr bwMode="auto">
          <a:xfrm>
            <a:off x="7215188" y="0"/>
            <a:ext cx="1928812" cy="1446213"/>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 calcmode="lin" valueType="num">
                                      <p:cBhvr additive="base">
                                        <p:cTn id="7" dur="500" fill="hold"/>
                                        <p:tgtEl>
                                          <p:spTgt spid="3">
                                            <p:bg/>
                                          </p:spTgt>
                                        </p:tgtEl>
                                        <p:attrNameLst>
                                          <p:attrName>ppt_x</p:attrName>
                                        </p:attrNameLst>
                                      </p:cBhvr>
                                      <p:tavLst>
                                        <p:tav tm="0">
                                          <p:val>
                                            <p:strVal val="#ppt_x"/>
                                          </p:val>
                                        </p:tav>
                                        <p:tav tm="100000">
                                          <p:val>
                                            <p:strVal val="#ppt_x"/>
                                          </p:val>
                                        </p:tav>
                                      </p:tavLst>
                                    </p:anim>
                                    <p:anim calcmode="lin" valueType="num">
                                      <p:cBhvr additive="base">
                                        <p:cTn id="8" dur="500" fill="hold"/>
                                        <p:tgtEl>
                                          <p:spTgt spid="3">
                                            <p:bg/>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 calcmode="lin" valueType="num">
                                      <p:cBhvr additive="base">
                                        <p:cTn id="3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4">
                                            <p:bg/>
                                          </p:spTgt>
                                        </p:tgtEl>
                                        <p:attrNameLst>
                                          <p:attrName>style.visibility</p:attrName>
                                        </p:attrNameLst>
                                      </p:cBhvr>
                                      <p:to>
                                        <p:strVal val="visible"/>
                                      </p:to>
                                    </p:set>
                                    <p:anim calcmode="lin" valueType="num">
                                      <p:cBhvr additive="base">
                                        <p:cTn id="43" dur="500" fill="hold"/>
                                        <p:tgtEl>
                                          <p:spTgt spid="4">
                                            <p:bg/>
                                          </p:spTgt>
                                        </p:tgtEl>
                                        <p:attrNameLst>
                                          <p:attrName>ppt_x</p:attrName>
                                        </p:attrNameLst>
                                      </p:cBhvr>
                                      <p:tavLst>
                                        <p:tav tm="0">
                                          <p:val>
                                            <p:strVal val="#ppt_x"/>
                                          </p:val>
                                        </p:tav>
                                        <p:tav tm="100000">
                                          <p:val>
                                            <p:strVal val="#ppt_x"/>
                                          </p:val>
                                        </p:tav>
                                      </p:tavLst>
                                    </p:anim>
                                    <p:anim calcmode="lin" valueType="num">
                                      <p:cBhvr additive="base">
                                        <p:cTn id="44" dur="500" fill="hold"/>
                                        <p:tgtEl>
                                          <p:spTgt spid="4">
                                            <p:bg/>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4">
                                            <p:txEl>
                                              <p:pRg st="0" end="0"/>
                                            </p:txEl>
                                          </p:spTgt>
                                        </p:tgtEl>
                                        <p:attrNameLst>
                                          <p:attrName>style.visibility</p:attrName>
                                        </p:attrNameLst>
                                      </p:cBhvr>
                                      <p:to>
                                        <p:strVal val="visible"/>
                                      </p:to>
                                    </p:set>
                                    <p:anim calcmode="lin" valueType="num">
                                      <p:cBhvr additive="base">
                                        <p:cTn id="49"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4">
                                            <p:txEl>
                                              <p:pRg st="1" end="1"/>
                                            </p:txEl>
                                          </p:spTgt>
                                        </p:tgtEl>
                                        <p:attrNameLst>
                                          <p:attrName>style.visibility</p:attrName>
                                        </p:attrNameLst>
                                      </p:cBhvr>
                                      <p:to>
                                        <p:strVal val="visible"/>
                                      </p:to>
                                    </p:set>
                                    <p:anim calcmode="lin" valueType="num">
                                      <p:cBhvr additive="base">
                                        <p:cTn id="55"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4">
                                            <p:txEl>
                                              <p:pRg st="2" end="2"/>
                                            </p:txEl>
                                          </p:spTgt>
                                        </p:tgtEl>
                                        <p:attrNameLst>
                                          <p:attrName>style.visibility</p:attrName>
                                        </p:attrNameLst>
                                      </p:cBhvr>
                                      <p:to>
                                        <p:strVal val="visible"/>
                                      </p:to>
                                    </p:set>
                                    <p:anim calcmode="lin" valueType="num">
                                      <p:cBhvr additive="base">
                                        <p:cTn id="61"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4">
                                            <p:txEl>
                                              <p:pRg st="3" end="3"/>
                                            </p:txEl>
                                          </p:spTgt>
                                        </p:tgtEl>
                                        <p:attrNameLst>
                                          <p:attrName>style.visibility</p:attrName>
                                        </p:attrNameLst>
                                      </p:cBhvr>
                                      <p:to>
                                        <p:strVal val="visible"/>
                                      </p:to>
                                    </p:set>
                                    <p:anim calcmode="lin" valueType="num">
                                      <p:cBhvr additive="base">
                                        <p:cTn id="67"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4">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P spid="4" grpId="0" build="p"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auto">
              <a:spcAft>
                <a:spcPts val="0"/>
              </a:spcAft>
              <a:defRPr/>
            </a:pPr>
            <a:r>
              <a:rPr lang="en-GB" dirty="0" smtClean="0">
                <a:solidFill>
                  <a:schemeClr val="accent1">
                    <a:satMod val="150000"/>
                  </a:schemeClr>
                </a:solidFill>
              </a:rPr>
              <a:t>Early poetic response to war</a:t>
            </a:r>
            <a:endParaRPr lang="en-GB" dirty="0">
              <a:solidFill>
                <a:schemeClr val="accent1">
                  <a:satMod val="150000"/>
                </a:schemeClr>
              </a:solidFill>
            </a:endParaRPr>
          </a:p>
        </p:txBody>
      </p:sp>
      <p:sp>
        <p:nvSpPr>
          <p:cNvPr id="11267" name="Content Placeholder 4"/>
          <p:cNvSpPr>
            <a:spLocks noGrp="1"/>
          </p:cNvSpPr>
          <p:nvPr>
            <p:ph idx="1"/>
          </p:nvPr>
        </p:nvSpPr>
        <p:spPr/>
        <p:txBody>
          <a:bodyPr/>
          <a:lstStyle/>
          <a:p>
            <a:r>
              <a:rPr lang="en-GB" smtClean="0"/>
              <a:t>Romantic sense of patriotic duty.</a:t>
            </a:r>
          </a:p>
          <a:p>
            <a:pPr>
              <a:buFont typeface="Wingdings 2" pitchFamily="18" charset="2"/>
              <a:buNone/>
            </a:pPr>
            <a:endParaRPr lang="en-GB" smtClean="0"/>
          </a:p>
        </p:txBody>
      </p:sp>
      <p:pic>
        <p:nvPicPr>
          <p:cNvPr id="8" name="Picture 4" descr="Brooke"/>
          <p:cNvPicPr>
            <a:picLocks noChangeAspect="1" noChangeArrowheads="1"/>
          </p:cNvPicPr>
          <p:nvPr/>
        </p:nvPicPr>
        <p:blipFill>
          <a:blip r:embed="rId3" cstate="print"/>
          <a:srcRect/>
          <a:stretch>
            <a:fillRect/>
          </a:stretch>
        </p:blipFill>
        <p:spPr bwMode="auto">
          <a:xfrm>
            <a:off x="857250" y="2786063"/>
            <a:ext cx="2162175" cy="2743200"/>
          </a:xfrm>
          <a:prstGeom prst="rect">
            <a:avLst/>
          </a:prstGeom>
          <a:noFill/>
          <a:ln w="9525">
            <a:noFill/>
            <a:miter lim="800000"/>
            <a:headEnd/>
            <a:tailEnd/>
          </a:ln>
        </p:spPr>
      </p:pic>
      <p:sp>
        <p:nvSpPr>
          <p:cNvPr id="9" name="Rectangle 8"/>
          <p:cNvSpPr>
            <a:spLocks noChangeArrowheads="1"/>
          </p:cNvSpPr>
          <p:nvPr/>
        </p:nvSpPr>
        <p:spPr bwMode="auto">
          <a:xfrm>
            <a:off x="3500438" y="2786063"/>
            <a:ext cx="4572000" cy="1200150"/>
          </a:xfrm>
          <a:prstGeom prst="rect">
            <a:avLst/>
          </a:prstGeom>
          <a:noFill/>
          <a:ln w="9525">
            <a:noFill/>
            <a:miter lim="800000"/>
            <a:headEnd/>
            <a:tailEnd/>
          </a:ln>
        </p:spPr>
        <p:txBody>
          <a:bodyPr>
            <a:spAutoFit/>
          </a:bodyPr>
          <a:lstStyle/>
          <a:p>
            <a:pPr>
              <a:lnSpc>
                <a:spcPct val="90000"/>
              </a:lnSpc>
            </a:pPr>
            <a:r>
              <a:rPr lang="it-IT" sz="2000">
                <a:latin typeface="Corbel" pitchFamily="34" charset="0"/>
              </a:rPr>
              <a:t>His war sonnets were written in the first flush of patriotism and enthusiasm as a generation unused to war rushed to defend king and country. </a:t>
            </a:r>
          </a:p>
        </p:txBody>
      </p:sp>
      <p:sp>
        <p:nvSpPr>
          <p:cNvPr id="10" name="Rectangle 9"/>
          <p:cNvSpPr>
            <a:spLocks noChangeArrowheads="1"/>
          </p:cNvSpPr>
          <p:nvPr/>
        </p:nvSpPr>
        <p:spPr bwMode="auto">
          <a:xfrm>
            <a:off x="3786188" y="4286250"/>
            <a:ext cx="4572000" cy="2252663"/>
          </a:xfrm>
          <a:prstGeom prst="rect">
            <a:avLst/>
          </a:prstGeom>
          <a:noFill/>
          <a:ln w="9525">
            <a:noFill/>
            <a:miter lim="800000"/>
            <a:headEnd/>
            <a:tailEnd/>
          </a:ln>
        </p:spPr>
        <p:txBody>
          <a:bodyPr>
            <a:spAutoFit/>
          </a:bodyPr>
          <a:lstStyle/>
          <a:p>
            <a:pPr algn="ctr">
              <a:lnSpc>
                <a:spcPct val="90000"/>
              </a:lnSpc>
              <a:spcBef>
                <a:spcPct val="20000"/>
              </a:spcBef>
              <a:buClr>
                <a:schemeClr val="tx2"/>
              </a:buClr>
              <a:buFontTx/>
              <a:buChar char="•"/>
            </a:pPr>
            <a:r>
              <a:rPr lang="it-IT" i="1">
                <a:solidFill>
                  <a:schemeClr val="tx2"/>
                </a:solidFill>
                <a:latin typeface="Corbel" pitchFamily="34" charset="0"/>
              </a:rPr>
              <a:t>If I should die, think only this of me:</a:t>
            </a:r>
            <a:br>
              <a:rPr lang="it-IT" i="1">
                <a:solidFill>
                  <a:schemeClr val="tx2"/>
                </a:solidFill>
                <a:latin typeface="Corbel" pitchFamily="34" charset="0"/>
              </a:rPr>
            </a:br>
            <a:r>
              <a:rPr lang="it-IT" i="1">
                <a:solidFill>
                  <a:schemeClr val="tx2"/>
                </a:solidFill>
                <a:latin typeface="Corbel" pitchFamily="34" charset="0"/>
              </a:rPr>
              <a:t>That there's some corner of a foreign field</a:t>
            </a:r>
            <a:br>
              <a:rPr lang="it-IT" i="1">
                <a:solidFill>
                  <a:schemeClr val="tx2"/>
                </a:solidFill>
                <a:latin typeface="Corbel" pitchFamily="34" charset="0"/>
              </a:rPr>
            </a:br>
            <a:r>
              <a:rPr lang="it-IT" i="1">
                <a:solidFill>
                  <a:schemeClr val="tx2"/>
                </a:solidFill>
                <a:latin typeface="Corbel" pitchFamily="34" charset="0"/>
              </a:rPr>
              <a:t>That is for ever England. There shall be</a:t>
            </a:r>
            <a:br>
              <a:rPr lang="it-IT" i="1">
                <a:solidFill>
                  <a:schemeClr val="tx2"/>
                </a:solidFill>
                <a:latin typeface="Corbel" pitchFamily="34" charset="0"/>
              </a:rPr>
            </a:br>
            <a:r>
              <a:rPr lang="it-IT" i="1">
                <a:solidFill>
                  <a:schemeClr val="tx2"/>
                </a:solidFill>
                <a:latin typeface="Corbel" pitchFamily="34" charset="0"/>
              </a:rPr>
              <a:t>In that rich earth a richer dust concealed;</a:t>
            </a:r>
            <a:br>
              <a:rPr lang="it-IT" i="1">
                <a:solidFill>
                  <a:schemeClr val="tx2"/>
                </a:solidFill>
                <a:latin typeface="Corbel" pitchFamily="34" charset="0"/>
              </a:rPr>
            </a:br>
            <a:r>
              <a:rPr lang="it-IT" i="1">
                <a:solidFill>
                  <a:schemeClr val="tx2"/>
                </a:solidFill>
                <a:latin typeface="Corbel" pitchFamily="34" charset="0"/>
              </a:rPr>
              <a:t>A dust whom England bore, shaped, made aware….</a:t>
            </a:r>
            <a:r>
              <a:rPr lang="it-IT" i="1">
                <a:latin typeface="Corbel" pitchFamily="34" charset="0"/>
              </a:rPr>
              <a:t/>
            </a:r>
            <a:br>
              <a:rPr lang="it-IT" i="1">
                <a:latin typeface="Corbel" pitchFamily="34" charset="0"/>
              </a:rPr>
            </a:br>
            <a:r>
              <a:rPr lang="it-IT" i="1">
                <a:latin typeface="Corbel" pitchFamily="34" charset="0"/>
              </a:rPr>
              <a:t>(from war sonnets- sonnet V. the soldier)</a:t>
            </a:r>
          </a:p>
          <a:p>
            <a:pPr>
              <a:spcBef>
                <a:spcPct val="50000"/>
              </a:spcBef>
            </a:pPr>
            <a:endParaRPr lang="it-IT">
              <a:latin typeface="Corbel" pitchFamily="34" charset="0"/>
            </a:endParaRPr>
          </a:p>
        </p:txBody>
      </p:sp>
      <p:sp>
        <p:nvSpPr>
          <p:cNvPr id="11" name="TextBox 10"/>
          <p:cNvSpPr txBox="1">
            <a:spLocks noChangeArrowheads="1"/>
          </p:cNvSpPr>
          <p:nvPr/>
        </p:nvSpPr>
        <p:spPr bwMode="auto">
          <a:xfrm>
            <a:off x="928688" y="5786438"/>
            <a:ext cx="2428875" cy="523875"/>
          </a:xfrm>
          <a:prstGeom prst="rect">
            <a:avLst/>
          </a:prstGeom>
          <a:noFill/>
          <a:ln w="9525">
            <a:noFill/>
            <a:miter lim="800000"/>
            <a:headEnd/>
            <a:tailEnd/>
          </a:ln>
        </p:spPr>
        <p:txBody>
          <a:bodyPr>
            <a:spAutoFit/>
          </a:bodyPr>
          <a:lstStyle/>
          <a:p>
            <a:r>
              <a:rPr lang="en-GB" sz="2800" b="1">
                <a:latin typeface="Corbel" pitchFamily="34" charset="0"/>
              </a:rPr>
              <a:t>Rupert Brook</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1">
                                            <p:txEl>
                                              <p:pRg st="0" end="0"/>
                                            </p:txEl>
                                          </p:spTgt>
                                        </p:tgtEl>
                                        <p:attrNameLst>
                                          <p:attrName>style.visibility</p:attrName>
                                        </p:attrNameLst>
                                      </p:cBhvr>
                                      <p:to>
                                        <p:strVal val="visible"/>
                                      </p:to>
                                    </p:set>
                                    <p:anim calcmode="lin" valueType="num">
                                      <p:cBhvr additive="base">
                                        <p:cTn id="7" dur="500" fill="hold"/>
                                        <p:tgtEl>
                                          <p:spTgt spid="11">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1">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9" presetClass="entr" presetSubtype="0" fill="hold" nodeType="clickEffect">
                                  <p:stCondLst>
                                    <p:cond delay="0"/>
                                  </p:stCondLst>
                                  <p:childTnLst>
                                    <p:set>
                                      <p:cBhvr>
                                        <p:cTn id="12" dur="1" fill="hold">
                                          <p:stCondLst>
                                            <p:cond delay="0"/>
                                          </p:stCondLst>
                                        </p:cTn>
                                        <p:tgtEl>
                                          <p:spTgt spid="8"/>
                                        </p:tgtEl>
                                        <p:attrNameLst>
                                          <p:attrName>style.visibility</p:attrName>
                                        </p:attrNameLst>
                                      </p:cBhvr>
                                      <p:to>
                                        <p:strVal val="visible"/>
                                      </p:to>
                                    </p:set>
                                    <p:animEffect transition="in" filter="dissolve">
                                      <p:cBhvr>
                                        <p:cTn id="13" dur="500"/>
                                        <p:tgtEl>
                                          <p:spTgt spid="8"/>
                                        </p:tgtEl>
                                      </p:cBhvr>
                                    </p:animEffect>
                                  </p:childTnLst>
                                </p:cTn>
                              </p:par>
                            </p:childTnLst>
                          </p:cTn>
                        </p:par>
                      </p:childTnLst>
                    </p:cTn>
                  </p:par>
                  <p:par>
                    <p:cTn id="14" fill="hold">
                      <p:stCondLst>
                        <p:cond delay="indefinite"/>
                      </p:stCondLst>
                      <p:childTnLst>
                        <p:par>
                          <p:cTn id="15" fill="hold">
                            <p:stCondLst>
                              <p:cond delay="0"/>
                            </p:stCondLst>
                            <p:childTnLst>
                              <p:par>
                                <p:cTn id="16" presetID="5" presetClass="entr" presetSubtype="10" fill="hold" grpId="0" nodeType="clickEffect">
                                  <p:stCondLst>
                                    <p:cond delay="0"/>
                                  </p:stCondLst>
                                  <p:childTnLst>
                                    <p:set>
                                      <p:cBhvr>
                                        <p:cTn id="17" dur="1" fill="hold">
                                          <p:stCondLst>
                                            <p:cond delay="0"/>
                                          </p:stCondLst>
                                        </p:cTn>
                                        <p:tgtEl>
                                          <p:spTgt spid="9"/>
                                        </p:tgtEl>
                                        <p:attrNameLst>
                                          <p:attrName>style.visibility</p:attrName>
                                        </p:attrNameLst>
                                      </p:cBhvr>
                                      <p:to>
                                        <p:strVal val="visible"/>
                                      </p:to>
                                    </p:set>
                                    <p:animEffect transition="in" filter="checkerboard(across)">
                                      <p:cBhvr>
                                        <p:cTn id="18" dur="500"/>
                                        <p:tgtEl>
                                          <p:spTgt spid="9"/>
                                        </p:tgtEl>
                                      </p:cBhvr>
                                    </p:animEffect>
                                  </p:childTnLst>
                                </p:cTn>
                              </p:par>
                            </p:childTnLst>
                          </p:cTn>
                        </p:par>
                      </p:childTnLst>
                    </p:cTn>
                  </p:par>
                  <p:par>
                    <p:cTn id="19" fill="hold">
                      <p:stCondLst>
                        <p:cond delay="indefinite"/>
                      </p:stCondLst>
                      <p:childTnLst>
                        <p:par>
                          <p:cTn id="20" fill="hold">
                            <p:stCondLst>
                              <p:cond delay="0"/>
                            </p:stCondLst>
                            <p:childTnLst>
                              <p:par>
                                <p:cTn id="21" presetID="5" presetClass="entr" presetSubtype="10" fill="hold" grpId="0" nodeType="clickEffect">
                                  <p:stCondLst>
                                    <p:cond delay="0"/>
                                  </p:stCondLst>
                                  <p:childTnLst>
                                    <p:set>
                                      <p:cBhvr>
                                        <p:cTn id="22" dur="1" fill="hold">
                                          <p:stCondLst>
                                            <p:cond delay="0"/>
                                          </p:stCondLst>
                                        </p:cTn>
                                        <p:tgtEl>
                                          <p:spTgt spid="10"/>
                                        </p:tgtEl>
                                        <p:attrNameLst>
                                          <p:attrName>style.visibility</p:attrName>
                                        </p:attrNameLst>
                                      </p:cBhvr>
                                      <p:to>
                                        <p:strVal val="visible"/>
                                      </p:to>
                                    </p:set>
                                    <p:animEffect transition="in" filter="checkerboard(across)">
                                      <p:cBhvr>
                                        <p:cTn id="23"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0"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auto">
              <a:spcAft>
                <a:spcPts val="0"/>
              </a:spcAft>
              <a:defRPr/>
            </a:pPr>
            <a:r>
              <a:rPr lang="en-GB" dirty="0" smtClean="0">
                <a:solidFill>
                  <a:schemeClr val="accent1">
                    <a:satMod val="150000"/>
                  </a:schemeClr>
                </a:solidFill>
              </a:rPr>
              <a:t>Early poetic response to war</a:t>
            </a:r>
            <a:endParaRPr lang="en-GB" dirty="0">
              <a:solidFill>
                <a:schemeClr val="accent1">
                  <a:satMod val="150000"/>
                </a:schemeClr>
              </a:solidFill>
            </a:endParaRPr>
          </a:p>
        </p:txBody>
      </p:sp>
      <p:sp>
        <p:nvSpPr>
          <p:cNvPr id="12291" name="Content Placeholder 2"/>
          <p:cNvSpPr>
            <a:spLocks noGrp="1"/>
          </p:cNvSpPr>
          <p:nvPr>
            <p:ph idx="1"/>
          </p:nvPr>
        </p:nvSpPr>
        <p:spPr/>
        <p:txBody>
          <a:bodyPr/>
          <a:lstStyle/>
          <a:p>
            <a:endParaRPr lang="en-GB" smtClean="0"/>
          </a:p>
        </p:txBody>
      </p:sp>
      <p:pic>
        <p:nvPicPr>
          <p:cNvPr id="2050" name="Picture 2" descr="http://www.english.emory.edu/LostPoets/Seaman.gif"/>
          <p:cNvPicPr>
            <a:picLocks noChangeAspect="1" noChangeArrowheads="1"/>
          </p:cNvPicPr>
          <p:nvPr/>
        </p:nvPicPr>
        <p:blipFill>
          <a:blip r:embed="rId3" cstate="print"/>
          <a:srcRect/>
          <a:stretch>
            <a:fillRect/>
          </a:stretch>
        </p:blipFill>
        <p:spPr bwMode="auto">
          <a:xfrm>
            <a:off x="6572250" y="2643188"/>
            <a:ext cx="1847850" cy="2530475"/>
          </a:xfrm>
          <a:prstGeom prst="rect">
            <a:avLst/>
          </a:prstGeom>
          <a:noFill/>
          <a:ln w="9525">
            <a:noFill/>
            <a:miter lim="800000"/>
            <a:headEnd/>
            <a:tailEnd/>
          </a:ln>
        </p:spPr>
      </p:pic>
      <p:sp>
        <p:nvSpPr>
          <p:cNvPr id="5" name="TextBox 4"/>
          <p:cNvSpPr txBox="1">
            <a:spLocks noChangeArrowheads="1"/>
          </p:cNvSpPr>
          <p:nvPr/>
        </p:nvSpPr>
        <p:spPr bwMode="auto">
          <a:xfrm>
            <a:off x="1428750" y="2428875"/>
            <a:ext cx="4357688" cy="2678113"/>
          </a:xfrm>
          <a:prstGeom prst="rect">
            <a:avLst/>
          </a:prstGeom>
          <a:noFill/>
          <a:ln w="9525">
            <a:noFill/>
            <a:miter lim="800000"/>
            <a:headEnd/>
            <a:tailEnd/>
          </a:ln>
        </p:spPr>
        <p:txBody>
          <a:bodyPr>
            <a:spAutoFit/>
          </a:bodyPr>
          <a:lstStyle/>
          <a:p>
            <a:r>
              <a:rPr lang="it-IT" sz="2400" b="1" i="1">
                <a:solidFill>
                  <a:schemeClr val="tx2"/>
                </a:solidFill>
                <a:latin typeface="Corbel" pitchFamily="34" charset="0"/>
              </a:rPr>
              <a:t>England, in this great fight to which you go</a:t>
            </a:r>
            <a:br>
              <a:rPr lang="it-IT" sz="2400" b="1" i="1">
                <a:solidFill>
                  <a:schemeClr val="tx2"/>
                </a:solidFill>
                <a:latin typeface="Corbel" pitchFamily="34" charset="0"/>
              </a:rPr>
            </a:br>
            <a:r>
              <a:rPr lang="it-IT" sz="2400" b="1" i="1">
                <a:solidFill>
                  <a:schemeClr val="tx2"/>
                </a:solidFill>
                <a:latin typeface="Corbel" pitchFamily="34" charset="0"/>
              </a:rPr>
              <a:t>Because, where Honour calls you, go you must,</a:t>
            </a:r>
            <a:br>
              <a:rPr lang="it-IT" sz="2400" b="1" i="1">
                <a:solidFill>
                  <a:schemeClr val="tx2"/>
                </a:solidFill>
                <a:latin typeface="Corbel" pitchFamily="34" charset="0"/>
              </a:rPr>
            </a:br>
            <a:r>
              <a:rPr lang="it-IT" sz="2400" b="1" i="1">
                <a:solidFill>
                  <a:schemeClr val="tx2"/>
                </a:solidFill>
                <a:latin typeface="Corbel" pitchFamily="34" charset="0"/>
              </a:rPr>
              <a:t>Be glad, whatever comes, at least to know</a:t>
            </a:r>
            <a:br>
              <a:rPr lang="it-IT" sz="2400" b="1" i="1">
                <a:solidFill>
                  <a:schemeClr val="tx2"/>
                </a:solidFill>
                <a:latin typeface="Corbel" pitchFamily="34" charset="0"/>
              </a:rPr>
            </a:br>
            <a:r>
              <a:rPr lang="it-IT" sz="2400" b="1" i="1">
                <a:solidFill>
                  <a:schemeClr val="tx2"/>
                </a:solidFill>
                <a:latin typeface="Corbel" pitchFamily="34" charset="0"/>
              </a:rPr>
              <a:t>You have your quarrel just.</a:t>
            </a:r>
            <a:endParaRPr lang="en-GB" sz="2400" b="1">
              <a:latin typeface="Corbel" pitchFamily="34" charset="0"/>
            </a:endParaRPr>
          </a:p>
        </p:txBody>
      </p:sp>
      <p:sp>
        <p:nvSpPr>
          <p:cNvPr id="6" name="TextBox 5"/>
          <p:cNvSpPr txBox="1">
            <a:spLocks noChangeArrowheads="1"/>
          </p:cNvSpPr>
          <p:nvPr/>
        </p:nvSpPr>
        <p:spPr bwMode="auto">
          <a:xfrm>
            <a:off x="6215063" y="5500688"/>
            <a:ext cx="2428875" cy="523875"/>
          </a:xfrm>
          <a:prstGeom prst="rect">
            <a:avLst/>
          </a:prstGeom>
          <a:noFill/>
          <a:ln w="9525">
            <a:noFill/>
            <a:miter lim="800000"/>
            <a:headEnd/>
            <a:tailEnd/>
          </a:ln>
        </p:spPr>
        <p:txBody>
          <a:bodyPr>
            <a:spAutoFit/>
          </a:bodyPr>
          <a:lstStyle/>
          <a:p>
            <a:r>
              <a:rPr lang="en-GB" sz="2800" b="1">
                <a:latin typeface="Corbel" pitchFamily="34" charset="0"/>
              </a:rPr>
              <a:t>Owen Seaman</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 calcmode="lin" valueType="num">
                                      <p:cBhvr additive="base">
                                        <p:cTn id="7"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9" presetClass="entr" presetSubtype="0" fill="hold" nodeType="clickEffect">
                                  <p:stCondLst>
                                    <p:cond delay="0"/>
                                  </p:stCondLst>
                                  <p:childTnLst>
                                    <p:set>
                                      <p:cBhvr>
                                        <p:cTn id="12" dur="1" fill="hold">
                                          <p:stCondLst>
                                            <p:cond delay="0"/>
                                          </p:stCondLst>
                                        </p:cTn>
                                        <p:tgtEl>
                                          <p:spTgt spid="2050"/>
                                        </p:tgtEl>
                                        <p:attrNameLst>
                                          <p:attrName>style.visibility</p:attrName>
                                        </p:attrNameLst>
                                      </p:cBhvr>
                                      <p:to>
                                        <p:strVal val="visible"/>
                                      </p:to>
                                    </p:set>
                                    <p:animEffect transition="in" filter="dissolve">
                                      <p:cBhvr>
                                        <p:cTn id="13" dur="500"/>
                                        <p:tgtEl>
                                          <p:spTgt spid="2050"/>
                                        </p:tgtEl>
                                      </p:cBhvr>
                                    </p:animEffect>
                                  </p:childTnLst>
                                </p:cTn>
                              </p:par>
                            </p:childTnLst>
                          </p:cTn>
                        </p:par>
                      </p:childTnLst>
                    </p:cTn>
                  </p:par>
                  <p:par>
                    <p:cTn id="14" fill="hold">
                      <p:stCondLst>
                        <p:cond delay="indefinite"/>
                      </p:stCondLst>
                      <p:childTnLst>
                        <p:par>
                          <p:cTn id="15" fill="hold">
                            <p:stCondLst>
                              <p:cond delay="0"/>
                            </p:stCondLst>
                            <p:childTnLst>
                              <p:par>
                                <p:cTn id="16" presetID="5" presetClass="entr" presetSubtype="10" fill="hold" nodeType="clickEffect">
                                  <p:stCondLst>
                                    <p:cond delay="0"/>
                                  </p:stCondLst>
                                  <p:childTnLst>
                                    <p:set>
                                      <p:cBhvr>
                                        <p:cTn id="17" dur="1" fill="hold">
                                          <p:stCondLst>
                                            <p:cond delay="0"/>
                                          </p:stCondLst>
                                        </p:cTn>
                                        <p:tgtEl>
                                          <p:spTgt spid="5">
                                            <p:txEl>
                                              <p:pRg st="0" end="0"/>
                                            </p:txEl>
                                          </p:spTgt>
                                        </p:tgtEl>
                                        <p:attrNameLst>
                                          <p:attrName>style.visibility</p:attrName>
                                        </p:attrNameLst>
                                      </p:cBhvr>
                                      <p:to>
                                        <p:strVal val="visible"/>
                                      </p:to>
                                    </p:set>
                                    <p:animEffect transition="in" filter="checkerboard(across)">
                                      <p:cBhvr>
                                        <p:cTn id="18" dur="500"/>
                                        <p:tgtEl>
                                          <p:spTgt spid="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pPr fontAlgn="auto">
              <a:spcAft>
                <a:spcPts val="0"/>
              </a:spcAft>
              <a:defRPr/>
            </a:pPr>
            <a:r>
              <a:rPr lang="it-IT">
                <a:solidFill>
                  <a:schemeClr val="accent1">
                    <a:satMod val="150000"/>
                  </a:schemeClr>
                </a:solidFill>
              </a:rPr>
              <a:t>Background</a:t>
            </a:r>
          </a:p>
        </p:txBody>
      </p:sp>
      <p:sp>
        <p:nvSpPr>
          <p:cNvPr id="18435" name="Rectangle 3"/>
          <p:cNvSpPr>
            <a:spLocks noGrp="1" noChangeArrowheads="1"/>
          </p:cNvSpPr>
          <p:nvPr>
            <p:ph idx="1"/>
          </p:nvPr>
        </p:nvSpPr>
        <p:spPr/>
        <p:txBody>
          <a:bodyPr>
            <a:normAutofit fontScale="92500" lnSpcReduction="10000"/>
          </a:bodyPr>
          <a:lstStyle/>
          <a:p>
            <a:pPr algn="l" rtl="0">
              <a:lnSpc>
                <a:spcPct val="80000"/>
              </a:lnSpc>
            </a:pPr>
            <a:r>
              <a:rPr lang="en-US" sz="2800" dirty="0" smtClean="0"/>
              <a:t>Since ancient times it has been considered heroic to die in war. </a:t>
            </a:r>
          </a:p>
          <a:p>
            <a:pPr algn="l" rtl="0">
              <a:lnSpc>
                <a:spcPct val="80000"/>
              </a:lnSpc>
            </a:pPr>
            <a:endParaRPr lang="en-US" sz="2800" dirty="0" smtClean="0"/>
          </a:p>
          <a:p>
            <a:pPr algn="l" rtl="0">
              <a:lnSpc>
                <a:spcPct val="80000"/>
              </a:lnSpc>
            </a:pPr>
            <a:r>
              <a:rPr lang="en-US" sz="2800" dirty="0" smtClean="0"/>
              <a:t>Homer’s epic poem The </a:t>
            </a:r>
            <a:r>
              <a:rPr lang="en-US" sz="2800" dirty="0" err="1" smtClean="0"/>
              <a:t>Illiad</a:t>
            </a:r>
            <a:r>
              <a:rPr lang="en-US" sz="2800" dirty="0" smtClean="0"/>
              <a:t> celebrates, among other things, </a:t>
            </a:r>
            <a:r>
              <a:rPr lang="en-US" sz="2800" dirty="0" smtClean="0">
                <a:solidFill>
                  <a:srgbClr val="002060"/>
                </a:solidFill>
              </a:rPr>
              <a:t>the nobility of dying on the battlefield. </a:t>
            </a:r>
          </a:p>
          <a:p>
            <a:pPr algn="l" rtl="0">
              <a:lnSpc>
                <a:spcPct val="80000"/>
              </a:lnSpc>
            </a:pPr>
            <a:endParaRPr lang="en-US" sz="2800" dirty="0" smtClean="0"/>
          </a:p>
          <a:p>
            <a:pPr algn="l" rtl="0">
              <a:lnSpc>
                <a:spcPct val="80000"/>
              </a:lnSpc>
            </a:pPr>
            <a:r>
              <a:rPr lang="en-US" sz="2800" dirty="0" smtClean="0"/>
              <a:t>This view continued well into the 19th Century (and even the 20th Century), and Tennyson’s popular poem ‘</a:t>
            </a:r>
            <a:r>
              <a:rPr lang="en-US" sz="2800" i="1" dirty="0" smtClean="0">
                <a:solidFill>
                  <a:srgbClr val="002060"/>
                </a:solidFill>
              </a:rPr>
              <a:t>The Charge of the Light Brigade</a:t>
            </a:r>
            <a:r>
              <a:rPr lang="en-US" sz="2800" dirty="0" smtClean="0"/>
              <a:t>’ gives us an idea of how poets and people in general thought about </a:t>
            </a:r>
            <a:r>
              <a:rPr lang="en-US" sz="2800" dirty="0" smtClean="0">
                <a:solidFill>
                  <a:srgbClr val="002060"/>
                </a:solidFill>
              </a:rPr>
              <a:t>the “</a:t>
            </a:r>
            <a:r>
              <a:rPr lang="en-GB" sz="2800" dirty="0" smtClean="0">
                <a:solidFill>
                  <a:srgbClr val="002060"/>
                </a:solidFill>
              </a:rPr>
              <a:t>valour</a:t>
            </a:r>
            <a:r>
              <a:rPr lang="en-US" sz="2800" dirty="0" smtClean="0">
                <a:solidFill>
                  <a:srgbClr val="002060"/>
                </a:solidFill>
              </a:rPr>
              <a:t>” of fighting and dying for one’s country:</a:t>
            </a:r>
            <a:endParaRPr lang="it-IT" sz="2800" dirty="0" smtClean="0">
              <a:solidFill>
                <a:srgbClr val="002060"/>
              </a:solidFill>
            </a:endParaRPr>
          </a:p>
        </p:txBody>
      </p:sp>
      <p:pic>
        <p:nvPicPr>
          <p:cNvPr id="13316" name="Picture 2" descr="http://freepages.genealogy.rootsweb.ancestry.com/~malden/ladd/PrivateWilburHiramLadd/inscription.jpg"/>
          <p:cNvPicPr>
            <a:picLocks noChangeAspect="1" noChangeArrowheads="1"/>
          </p:cNvPicPr>
          <p:nvPr/>
        </p:nvPicPr>
        <p:blipFill>
          <a:blip r:embed="rId3" cstate="print"/>
          <a:srcRect/>
          <a:stretch>
            <a:fillRect/>
          </a:stretch>
        </p:blipFill>
        <p:spPr bwMode="auto">
          <a:xfrm>
            <a:off x="6715125" y="0"/>
            <a:ext cx="2428875" cy="169545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8435">
                                            <p:txEl>
                                              <p:pRg st="0" end="0"/>
                                            </p:txEl>
                                          </p:spTgt>
                                        </p:tgtEl>
                                        <p:attrNameLst>
                                          <p:attrName>style.visibility</p:attrName>
                                        </p:attrNameLst>
                                      </p:cBhvr>
                                      <p:to>
                                        <p:strVal val="visible"/>
                                      </p:to>
                                    </p:set>
                                    <p:anim calcmode="lin" valueType="num">
                                      <p:cBhvr additive="base">
                                        <p:cTn id="7" dur="500" fill="hold"/>
                                        <p:tgtEl>
                                          <p:spTgt spid="1843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843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8435">
                                            <p:txEl>
                                              <p:pRg st="2" end="2"/>
                                            </p:txEl>
                                          </p:spTgt>
                                        </p:tgtEl>
                                        <p:attrNameLst>
                                          <p:attrName>style.visibility</p:attrName>
                                        </p:attrNameLst>
                                      </p:cBhvr>
                                      <p:to>
                                        <p:strVal val="visible"/>
                                      </p:to>
                                    </p:set>
                                    <p:anim calcmode="lin" valueType="num">
                                      <p:cBhvr additive="base">
                                        <p:cTn id="13" dur="500" fill="hold"/>
                                        <p:tgtEl>
                                          <p:spTgt spid="18435">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843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8435">
                                            <p:txEl>
                                              <p:pRg st="4" end="4"/>
                                            </p:txEl>
                                          </p:spTgt>
                                        </p:tgtEl>
                                        <p:attrNameLst>
                                          <p:attrName>style.visibility</p:attrName>
                                        </p:attrNameLst>
                                      </p:cBhvr>
                                      <p:to>
                                        <p:strVal val="visible"/>
                                      </p:to>
                                    </p:set>
                                    <p:anim calcmode="lin" valueType="num">
                                      <p:cBhvr additive="base">
                                        <p:cTn id="19" dur="500" fill="hold"/>
                                        <p:tgtEl>
                                          <p:spTgt spid="18435">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8435">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35"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pPr fontAlgn="auto">
              <a:spcAft>
                <a:spcPts val="0"/>
              </a:spcAft>
              <a:defRPr/>
            </a:pPr>
            <a:r>
              <a:rPr lang="it-IT" dirty="0" smtClean="0">
                <a:solidFill>
                  <a:schemeClr val="accent1">
                    <a:satMod val="150000"/>
                  </a:schemeClr>
                </a:solidFill>
              </a:rPr>
              <a:t>War Poets</a:t>
            </a:r>
            <a:endParaRPr lang="it-IT" dirty="0">
              <a:solidFill>
                <a:schemeClr val="accent1">
                  <a:satMod val="150000"/>
                </a:schemeClr>
              </a:solidFill>
            </a:endParaRPr>
          </a:p>
        </p:txBody>
      </p:sp>
      <p:sp>
        <p:nvSpPr>
          <p:cNvPr id="20483" name="Rectangle 3"/>
          <p:cNvSpPr>
            <a:spLocks noGrp="1" noChangeArrowheads="1"/>
          </p:cNvSpPr>
          <p:nvPr>
            <p:ph idx="1"/>
          </p:nvPr>
        </p:nvSpPr>
        <p:spPr>
          <a:xfrm>
            <a:off x="357188" y="1571625"/>
            <a:ext cx="8572500" cy="5429250"/>
          </a:xfrm>
        </p:spPr>
        <p:txBody>
          <a:bodyPr/>
          <a:lstStyle/>
          <a:p>
            <a:pPr algn="l" rtl="0"/>
            <a:r>
              <a:rPr lang="en-US" dirty="0" smtClean="0"/>
              <a:t>Poets such as Sassoon and Owen changed all that with their efforts to give us an accurate representation of </a:t>
            </a:r>
            <a:r>
              <a:rPr lang="en-US" dirty="0" smtClean="0">
                <a:hlinkClick r:id="rId3"/>
              </a:rPr>
              <a:t>trench warfare</a:t>
            </a:r>
            <a:r>
              <a:rPr lang="en-US" dirty="0" smtClean="0"/>
              <a:t>. </a:t>
            </a:r>
          </a:p>
          <a:p>
            <a:pPr algn="l" rtl="0"/>
            <a:r>
              <a:rPr lang="en-US" dirty="0" smtClean="0"/>
              <a:t>Wilfred Owen fought in some of the major battles of World War I and the reality and horror of war shocked him.</a:t>
            </a:r>
          </a:p>
          <a:p>
            <a:pPr algn="l" rtl="0"/>
            <a:r>
              <a:rPr lang="en-US" dirty="0" smtClean="0"/>
              <a:t> In the face of the desperate suffering he saw around him, it was no longer possible to pretend warfare was adventurous and heroic. </a:t>
            </a:r>
            <a:endParaRPr lang="it-IT" dirty="0" smtClean="0"/>
          </a:p>
          <a:p>
            <a:pPr algn="l" rtl="0"/>
            <a:endParaRPr lang="en-US" dirty="0" smtClean="0"/>
          </a:p>
          <a:p>
            <a:pPr algn="l" rtl="0"/>
            <a:endParaRPr lang="it-IT" dirty="0" smtClean="0"/>
          </a:p>
          <a:p>
            <a:pPr algn="l" rtl="0"/>
            <a:endParaRPr lang="en-US"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0483">
                                            <p:txEl>
                                              <p:pRg st="0" end="0"/>
                                            </p:txEl>
                                          </p:spTgt>
                                        </p:tgtEl>
                                        <p:attrNameLst>
                                          <p:attrName>style.visibility</p:attrName>
                                        </p:attrNameLst>
                                      </p:cBhvr>
                                      <p:to>
                                        <p:strVal val="visible"/>
                                      </p:to>
                                    </p:set>
                                    <p:anim calcmode="lin" valueType="num">
                                      <p:cBhvr additive="base">
                                        <p:cTn id="7" dur="500" fill="hold"/>
                                        <p:tgtEl>
                                          <p:spTgt spid="2048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048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0483">
                                            <p:txEl>
                                              <p:pRg st="1" end="1"/>
                                            </p:txEl>
                                          </p:spTgt>
                                        </p:tgtEl>
                                        <p:attrNameLst>
                                          <p:attrName>style.visibility</p:attrName>
                                        </p:attrNameLst>
                                      </p:cBhvr>
                                      <p:to>
                                        <p:strVal val="visible"/>
                                      </p:to>
                                    </p:set>
                                    <p:anim calcmode="lin" valueType="num">
                                      <p:cBhvr additive="base">
                                        <p:cTn id="13" dur="500" fill="hold"/>
                                        <p:tgtEl>
                                          <p:spTgt spid="2048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048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20483">
                                            <p:txEl>
                                              <p:pRg st="2" end="2"/>
                                            </p:txEl>
                                          </p:spTgt>
                                        </p:tgtEl>
                                        <p:attrNameLst>
                                          <p:attrName>style.visibility</p:attrName>
                                        </p:attrNameLst>
                                      </p:cBhvr>
                                      <p:to>
                                        <p:strVal val="visible"/>
                                      </p:to>
                                    </p:set>
                                    <p:anim calcmode="lin" valueType="num">
                                      <p:cBhvr additive="base">
                                        <p:cTn id="19" dur="500" fill="hold"/>
                                        <p:tgtEl>
                                          <p:spTgt spid="2048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048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48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Wilfred Owen</a:t>
            </a:r>
            <a:endParaRPr lang="ar-SA" dirty="0"/>
          </a:p>
        </p:txBody>
      </p:sp>
      <p:sp>
        <p:nvSpPr>
          <p:cNvPr id="3" name="Content Placeholder 2"/>
          <p:cNvSpPr>
            <a:spLocks noGrp="1"/>
          </p:cNvSpPr>
          <p:nvPr>
            <p:ph idx="1"/>
          </p:nvPr>
        </p:nvSpPr>
        <p:spPr/>
        <p:txBody>
          <a:bodyPr/>
          <a:lstStyle/>
          <a:p>
            <a:pPr algn="l" rtl="0"/>
            <a:r>
              <a:rPr lang="en-GB" sz="1200" dirty="0" smtClean="0">
                <a:ea typeface="Times New Roman" pitchFamily="18" charset="0"/>
                <a:cs typeface="Arial" pitchFamily="34" charset="0"/>
              </a:rPr>
              <a:t>From the age of nineteen Owen wanted to be a poet and immersed himself in poetry, being especially impressed by Keats and Shelley. He wrote almost no poetry of importance until he saw action in France in 1917. </a:t>
            </a:r>
          </a:p>
          <a:p>
            <a:pPr algn="l" rtl="0"/>
            <a:r>
              <a:rPr lang="en-GB" sz="1200" dirty="0" smtClean="0">
                <a:ea typeface="Times New Roman" pitchFamily="18" charset="0"/>
                <a:cs typeface="Arial" pitchFamily="34" charset="0"/>
              </a:rPr>
              <a:t> </a:t>
            </a:r>
          </a:p>
          <a:p>
            <a:pPr algn="l" rtl="0"/>
            <a:r>
              <a:rPr lang="en-GB" sz="1200" dirty="0" smtClean="0">
                <a:ea typeface="Times New Roman" pitchFamily="18" charset="0"/>
                <a:cs typeface="Arial" pitchFamily="34" charset="0"/>
              </a:rPr>
              <a:t>From 1913 to 1915 he worked as a language tutor in France.  </a:t>
            </a:r>
          </a:p>
          <a:p>
            <a:pPr algn="l" rtl="0"/>
            <a:r>
              <a:rPr lang="en-GB" sz="1200" dirty="0" smtClean="0">
                <a:ea typeface="Times New Roman" pitchFamily="18" charset="0"/>
                <a:cs typeface="Arial" pitchFamily="34" charset="0"/>
              </a:rPr>
              <a:t>He felt pressured by the propaganda to become a soldier and volunteered on 21st October 1915. He spent the last day of 1916 in a tent in France joining the Second </a:t>
            </a:r>
            <a:r>
              <a:rPr lang="en-GB" sz="1200" dirty="0" err="1" smtClean="0">
                <a:ea typeface="Times New Roman" pitchFamily="18" charset="0"/>
                <a:cs typeface="Arial" pitchFamily="34" charset="0"/>
              </a:rPr>
              <a:t>Manchesters</a:t>
            </a:r>
            <a:r>
              <a:rPr lang="en-GB" sz="1200" dirty="0" smtClean="0">
                <a:ea typeface="Times New Roman" pitchFamily="18" charset="0"/>
                <a:cs typeface="Arial" pitchFamily="34" charset="0"/>
              </a:rPr>
              <a:t>. He was full of boyish high spirits at being a soldier.  </a:t>
            </a:r>
          </a:p>
          <a:p>
            <a:pPr algn="l" rtl="0"/>
            <a:endParaRPr lang="en-GB" sz="1200" dirty="0" smtClean="0">
              <a:ea typeface="Times New Roman" pitchFamily="18" charset="0"/>
              <a:cs typeface="Arial" pitchFamily="34" charset="0"/>
            </a:endParaRPr>
          </a:p>
          <a:p>
            <a:pPr algn="l" rtl="0"/>
            <a:r>
              <a:rPr lang="en-GB" sz="1200" dirty="0" smtClean="0">
                <a:ea typeface="Times New Roman" pitchFamily="18" charset="0"/>
                <a:cs typeface="Arial" pitchFamily="34" charset="0"/>
              </a:rPr>
              <a:t>Within a week he had been transported to the front line in a cattle wagon and was "sleeping" 70 or 80 yards from a heavy gun which fired every minute or so. He was soon wading miles along trenches two feet deep in water. Within a few days he was experiencing gas attacks and was horrified by the stench of the rotting dead; his sentry was blinded, his company then slept out in deep snow and intense frost till the end of January. That month was a profound shock for him: he now understood the meaning of war. "The people of England needn't hope. They must agitate," he wrote home. </a:t>
            </a:r>
          </a:p>
          <a:p>
            <a:pPr algn="l" rtl="0"/>
            <a:r>
              <a:rPr lang="en-GB" sz="1200" dirty="0" smtClean="0">
                <a:ea typeface="Times New Roman" pitchFamily="18" charset="0"/>
                <a:cs typeface="Arial" pitchFamily="34" charset="0"/>
              </a:rPr>
              <a:t>He escaped bullets until the last week of the war, but he saw a good deal of front-line action: he was blown up, concussed and suffered shell-shock. </a:t>
            </a:r>
          </a:p>
          <a:p>
            <a:pPr algn="l" rtl="0"/>
            <a:r>
              <a:rPr lang="en-GB" sz="1200" dirty="0" smtClean="0">
                <a:ea typeface="Times New Roman" pitchFamily="18" charset="0"/>
                <a:cs typeface="Arial" pitchFamily="34" charset="0"/>
              </a:rPr>
              <a:t>He was sent back to the trenches in September, 1918 and in October won the Military Cross by seizing a German machine-gun and using it to kill a number of Germans.  </a:t>
            </a:r>
          </a:p>
          <a:p>
            <a:pPr algn="l" rtl="0"/>
            <a:r>
              <a:rPr lang="en-GB" sz="1200" dirty="0" smtClean="0">
                <a:ea typeface="Times New Roman" pitchFamily="18" charset="0"/>
                <a:cs typeface="Arial" pitchFamily="34" charset="0"/>
              </a:rPr>
              <a:t>On 4th November he was shot and killed near the village of Ors. The news of his death reached his parents home as the Armistice bells were ringing on 11 November.  </a:t>
            </a:r>
          </a:p>
          <a:p>
            <a:pPr algn="l" rtl="0"/>
            <a:endParaRPr lang="ar-SA" sz="1200" dirty="0" smtClean="0"/>
          </a:p>
          <a:p>
            <a:pPr algn="l" rtl="0"/>
            <a:endParaRPr lang="ar-SA" sz="1200" dirty="0"/>
          </a:p>
        </p:txBody>
      </p:sp>
      <p:pic>
        <p:nvPicPr>
          <p:cNvPr id="4" name="Picture 3" descr="wilfred-owen.jpg"/>
          <p:cNvPicPr>
            <a:picLocks noChangeAspect="1"/>
          </p:cNvPicPr>
          <p:nvPr/>
        </p:nvPicPr>
        <p:blipFill>
          <a:blip r:embed="rId2" cstate="print"/>
          <a:stretch>
            <a:fillRect/>
          </a:stretch>
        </p:blipFill>
        <p:spPr>
          <a:xfrm>
            <a:off x="6920089" y="349957"/>
            <a:ext cx="1372108" cy="1151466"/>
          </a:xfrm>
          <a:prstGeom prst="rect">
            <a:avLst/>
          </a:prstGeom>
        </p:spPr>
      </p:pic>
    </p:spTree>
  </p:cSld>
  <p:clrMapOvr>
    <a:masterClrMapping/>
  </p:clrMapOvr>
</p:sld>
</file>

<file path=ppt/theme/theme1.xml><?xml version="1.0" encoding="utf-8"?>
<a:theme xmlns:a="http://schemas.openxmlformats.org/drawingml/2006/main" name="Technic">
  <a:themeElements>
    <a:clrScheme name="Technic">
      <a:dk1>
        <a:sysClr val="windowText" lastClr="000000"/>
      </a:dk1>
      <a:lt1>
        <a:sysClr val="window" lastClr="FFFFFF"/>
      </a:lt1>
      <a:dk2>
        <a:srgbClr val="3B3B3B"/>
      </a:dk2>
      <a:lt2>
        <a:srgbClr val="D4D2D0"/>
      </a:lt2>
      <a:accent1>
        <a:srgbClr val="6EA0B0"/>
      </a:accent1>
      <a:accent2>
        <a:srgbClr val="CCAF0A"/>
      </a:accent2>
      <a:accent3>
        <a:srgbClr val="8D89A4"/>
      </a:accent3>
      <a:accent4>
        <a:srgbClr val="748560"/>
      </a:accent4>
      <a:accent5>
        <a:srgbClr val="9E9273"/>
      </a:accent5>
      <a:accent6>
        <a:srgbClr val="7E848D"/>
      </a:accent6>
      <a:hlink>
        <a:srgbClr val="00C8C3"/>
      </a:hlink>
      <a:folHlink>
        <a:srgbClr val="A116E0"/>
      </a:folHlink>
    </a:clrScheme>
    <a:fontScheme name="Technic">
      <a:majorFont>
        <a:latin typeface="Franklin Gothic Book"/>
        <a:ea typeface=""/>
        <a:cs typeface=""/>
        <a:font script="Jpan" typeface="ＭＳ Ｐゴシック"/>
        <a:font script="Hang" typeface="HY견고딕"/>
        <a:font script="Hans" typeface="宋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HGｺﾞｼｯｸM"/>
        <a:font script="Hang" typeface="HY중고딕"/>
        <a:font script="Hans" typeface="黑体"/>
        <a:font script="Hant" typeface="微軟正黑體"/>
        <a:font script="Arab" typeface="Tahoma"/>
        <a:font script="Hebr" typeface="Levenim MT"/>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Technic">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shade val="40000"/>
                <a:satMod val="150000"/>
              </a:schemeClr>
            </a:gs>
            <a:gs pos="30000">
              <a:schemeClr val="phClr">
                <a:shade val="60000"/>
                <a:satMod val="150000"/>
              </a:schemeClr>
            </a:gs>
            <a:gs pos="100000">
              <a:schemeClr val="phClr">
                <a:tint val="83000"/>
                <a:satMod val="200000"/>
              </a:schemeClr>
            </a:gs>
          </a:gsLst>
          <a:lin ang="13000000" scaled="0"/>
        </a:gradFill>
        <a:gradFill rotWithShape="1">
          <a:gsLst>
            <a:gs pos="0">
              <a:schemeClr val="phClr">
                <a:tint val="78000"/>
                <a:satMod val="220000"/>
              </a:schemeClr>
            </a:gs>
            <a:gs pos="100000">
              <a:schemeClr val="phClr">
                <a:shade val="35000"/>
                <a:satMod val="155000"/>
              </a:schemeClr>
            </a:gs>
          </a:gsLst>
          <a:path path="circle">
            <a:fillToRect l="60000" t="50000" r="4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Technic</Template>
  <TotalTime>223</TotalTime>
  <Words>1961</Words>
  <Application>Microsoft Office PowerPoint</Application>
  <PresentationFormat>On-screen Show (4:3)</PresentationFormat>
  <Paragraphs>199</Paragraphs>
  <Slides>26</Slides>
  <Notes>11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26</vt:i4>
      </vt:variant>
    </vt:vector>
  </HeadingPairs>
  <TitlesOfParts>
    <vt:vector size="30" baseType="lpstr">
      <vt:lpstr>Arial</vt:lpstr>
      <vt:lpstr>Calibri</vt:lpstr>
      <vt:lpstr>Times New Roman</vt:lpstr>
      <vt:lpstr>Technic</vt:lpstr>
      <vt:lpstr>Dulce et decorum est </vt:lpstr>
      <vt:lpstr>Context</vt:lpstr>
      <vt:lpstr>Context</vt:lpstr>
      <vt:lpstr>WW1 Poetry</vt:lpstr>
      <vt:lpstr>Early poetic response to war</vt:lpstr>
      <vt:lpstr>Early poetic response to war</vt:lpstr>
      <vt:lpstr>Background</vt:lpstr>
      <vt:lpstr>War Poets</vt:lpstr>
      <vt:lpstr>Wilfred Owen</vt:lpstr>
      <vt:lpstr>Dulce et Decorum est</vt:lpstr>
      <vt:lpstr>Dulce et Decorum est</vt:lpstr>
      <vt:lpstr>Dulce et Decorum est</vt:lpstr>
      <vt:lpstr>Dulce et decorum est</vt:lpstr>
      <vt:lpstr>Slide 14</vt:lpstr>
      <vt:lpstr>Slide 15</vt:lpstr>
      <vt:lpstr>Slide 16</vt:lpstr>
      <vt:lpstr>Slide 17</vt:lpstr>
      <vt:lpstr>Slide 18</vt:lpstr>
      <vt:lpstr>Slide 19</vt:lpstr>
      <vt:lpstr>Slide 20</vt:lpstr>
      <vt:lpstr>Slide 21</vt:lpstr>
      <vt:lpstr>Slide 22</vt:lpstr>
      <vt:lpstr>Theme</vt:lpstr>
      <vt:lpstr>Theme</vt:lpstr>
      <vt:lpstr>Theme</vt:lpstr>
      <vt:lpstr>A Note on Form</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BBB</dc:creator>
  <cp:lastModifiedBy>dell</cp:lastModifiedBy>
  <cp:revision>7</cp:revision>
  <dcterms:created xsi:type="dcterms:W3CDTF">2007-07-10T18:10:59Z</dcterms:created>
  <dcterms:modified xsi:type="dcterms:W3CDTF">2014-03-30T05:47:12Z</dcterms:modified>
</cp:coreProperties>
</file>