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492241D-5156-40CF-82DB-990FE9F67976}" type="datetimeFigureOut">
              <a:rPr lang="ar-SA" smtClean="0"/>
              <a:t>01/03/1439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77D005-C505-4494-9C3A-D4C8822AECD6}" type="slidenum">
              <a:rPr lang="ar-SA" smtClean="0"/>
              <a:t>‹#›</a:t>
            </a:fld>
            <a:endParaRPr lang="ar-SA"/>
          </a:p>
        </p:txBody>
      </p:sp>
    </p:spTree>
    <p:extLst>
      <p:ext uri="{BB962C8B-B14F-4D97-AF65-F5344CB8AC3E}">
        <p14:creationId xmlns:p14="http://schemas.microsoft.com/office/powerpoint/2010/main" val="70352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492241D-5156-40CF-82DB-990FE9F67976}" type="datetimeFigureOut">
              <a:rPr lang="ar-SA" smtClean="0"/>
              <a:t>01/03/1439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77D005-C505-4494-9C3A-D4C8822AECD6}" type="slidenum">
              <a:rPr lang="ar-SA" smtClean="0"/>
              <a:t>‹#›</a:t>
            </a:fld>
            <a:endParaRPr lang="ar-SA"/>
          </a:p>
        </p:txBody>
      </p:sp>
    </p:spTree>
    <p:extLst>
      <p:ext uri="{BB962C8B-B14F-4D97-AF65-F5344CB8AC3E}">
        <p14:creationId xmlns:p14="http://schemas.microsoft.com/office/powerpoint/2010/main" val="4218503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492241D-5156-40CF-82DB-990FE9F67976}" type="datetimeFigureOut">
              <a:rPr lang="ar-SA" smtClean="0"/>
              <a:t>01/03/1439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77D005-C505-4494-9C3A-D4C8822AECD6}" type="slidenum">
              <a:rPr lang="ar-SA" smtClean="0"/>
              <a:t>‹#›</a:t>
            </a:fld>
            <a:endParaRPr lang="ar-SA"/>
          </a:p>
        </p:txBody>
      </p:sp>
    </p:spTree>
    <p:extLst>
      <p:ext uri="{BB962C8B-B14F-4D97-AF65-F5344CB8AC3E}">
        <p14:creationId xmlns:p14="http://schemas.microsoft.com/office/powerpoint/2010/main" val="1018966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492241D-5156-40CF-82DB-990FE9F67976}" type="datetimeFigureOut">
              <a:rPr lang="ar-SA" smtClean="0"/>
              <a:t>01/03/1439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77D005-C505-4494-9C3A-D4C8822AECD6}" type="slidenum">
              <a:rPr lang="ar-SA" smtClean="0"/>
              <a:t>‹#›</a:t>
            </a:fld>
            <a:endParaRPr lang="ar-SA"/>
          </a:p>
        </p:txBody>
      </p:sp>
    </p:spTree>
    <p:extLst>
      <p:ext uri="{BB962C8B-B14F-4D97-AF65-F5344CB8AC3E}">
        <p14:creationId xmlns:p14="http://schemas.microsoft.com/office/powerpoint/2010/main" val="281791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492241D-5156-40CF-82DB-990FE9F67976}" type="datetimeFigureOut">
              <a:rPr lang="ar-SA" smtClean="0"/>
              <a:t>01/03/1439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77D005-C505-4494-9C3A-D4C8822AECD6}" type="slidenum">
              <a:rPr lang="ar-SA" smtClean="0"/>
              <a:t>‹#›</a:t>
            </a:fld>
            <a:endParaRPr lang="ar-SA"/>
          </a:p>
        </p:txBody>
      </p:sp>
    </p:spTree>
    <p:extLst>
      <p:ext uri="{BB962C8B-B14F-4D97-AF65-F5344CB8AC3E}">
        <p14:creationId xmlns:p14="http://schemas.microsoft.com/office/powerpoint/2010/main" val="2904282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492241D-5156-40CF-82DB-990FE9F67976}" type="datetimeFigureOut">
              <a:rPr lang="ar-SA" smtClean="0"/>
              <a:t>01/03/1439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77D005-C505-4494-9C3A-D4C8822AECD6}" type="slidenum">
              <a:rPr lang="ar-SA" smtClean="0"/>
              <a:t>‹#›</a:t>
            </a:fld>
            <a:endParaRPr lang="ar-SA"/>
          </a:p>
        </p:txBody>
      </p:sp>
    </p:spTree>
    <p:extLst>
      <p:ext uri="{BB962C8B-B14F-4D97-AF65-F5344CB8AC3E}">
        <p14:creationId xmlns:p14="http://schemas.microsoft.com/office/powerpoint/2010/main" val="2896487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492241D-5156-40CF-82DB-990FE9F67976}" type="datetimeFigureOut">
              <a:rPr lang="ar-SA" smtClean="0"/>
              <a:t>01/03/1439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F77D005-C505-4494-9C3A-D4C8822AECD6}" type="slidenum">
              <a:rPr lang="ar-SA" smtClean="0"/>
              <a:t>‹#›</a:t>
            </a:fld>
            <a:endParaRPr lang="ar-SA"/>
          </a:p>
        </p:txBody>
      </p:sp>
    </p:spTree>
    <p:extLst>
      <p:ext uri="{BB962C8B-B14F-4D97-AF65-F5344CB8AC3E}">
        <p14:creationId xmlns:p14="http://schemas.microsoft.com/office/powerpoint/2010/main" val="112975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492241D-5156-40CF-82DB-990FE9F67976}" type="datetimeFigureOut">
              <a:rPr lang="ar-SA" smtClean="0"/>
              <a:t>01/03/1439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F77D005-C505-4494-9C3A-D4C8822AECD6}" type="slidenum">
              <a:rPr lang="ar-SA" smtClean="0"/>
              <a:t>‹#›</a:t>
            </a:fld>
            <a:endParaRPr lang="ar-SA"/>
          </a:p>
        </p:txBody>
      </p:sp>
    </p:spTree>
    <p:extLst>
      <p:ext uri="{BB962C8B-B14F-4D97-AF65-F5344CB8AC3E}">
        <p14:creationId xmlns:p14="http://schemas.microsoft.com/office/powerpoint/2010/main" val="1106288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492241D-5156-40CF-82DB-990FE9F67976}" type="datetimeFigureOut">
              <a:rPr lang="ar-SA" smtClean="0"/>
              <a:t>01/03/1439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F77D005-C505-4494-9C3A-D4C8822AECD6}" type="slidenum">
              <a:rPr lang="ar-SA" smtClean="0"/>
              <a:t>‹#›</a:t>
            </a:fld>
            <a:endParaRPr lang="ar-SA"/>
          </a:p>
        </p:txBody>
      </p:sp>
    </p:spTree>
    <p:extLst>
      <p:ext uri="{BB962C8B-B14F-4D97-AF65-F5344CB8AC3E}">
        <p14:creationId xmlns:p14="http://schemas.microsoft.com/office/powerpoint/2010/main" val="141701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92241D-5156-40CF-82DB-990FE9F67976}" type="datetimeFigureOut">
              <a:rPr lang="ar-SA" smtClean="0"/>
              <a:t>01/03/1439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77D005-C505-4494-9C3A-D4C8822AECD6}" type="slidenum">
              <a:rPr lang="ar-SA" smtClean="0"/>
              <a:t>‹#›</a:t>
            </a:fld>
            <a:endParaRPr lang="ar-SA"/>
          </a:p>
        </p:txBody>
      </p:sp>
    </p:spTree>
    <p:extLst>
      <p:ext uri="{BB962C8B-B14F-4D97-AF65-F5344CB8AC3E}">
        <p14:creationId xmlns:p14="http://schemas.microsoft.com/office/powerpoint/2010/main" val="329427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92241D-5156-40CF-82DB-990FE9F67976}" type="datetimeFigureOut">
              <a:rPr lang="ar-SA" smtClean="0"/>
              <a:t>01/03/1439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77D005-C505-4494-9C3A-D4C8822AECD6}" type="slidenum">
              <a:rPr lang="ar-SA" smtClean="0"/>
              <a:t>‹#›</a:t>
            </a:fld>
            <a:endParaRPr lang="ar-SA"/>
          </a:p>
        </p:txBody>
      </p:sp>
    </p:spTree>
    <p:extLst>
      <p:ext uri="{BB962C8B-B14F-4D97-AF65-F5344CB8AC3E}">
        <p14:creationId xmlns:p14="http://schemas.microsoft.com/office/powerpoint/2010/main" val="174375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492241D-5156-40CF-82DB-990FE9F67976}" type="datetimeFigureOut">
              <a:rPr lang="ar-SA" smtClean="0"/>
              <a:t>01/03/1439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F77D005-C505-4494-9C3A-D4C8822AECD6}" type="slidenum">
              <a:rPr lang="ar-SA" smtClean="0"/>
              <a:t>‹#›</a:t>
            </a:fld>
            <a:endParaRPr lang="ar-SA"/>
          </a:p>
        </p:txBody>
      </p:sp>
    </p:spTree>
    <p:extLst>
      <p:ext uri="{BB962C8B-B14F-4D97-AF65-F5344CB8AC3E}">
        <p14:creationId xmlns:p14="http://schemas.microsoft.com/office/powerpoint/2010/main" val="256523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196752"/>
            <a:ext cx="7772400" cy="1470025"/>
          </a:xfrm>
        </p:spPr>
        <p:style>
          <a:lnRef idx="2">
            <a:schemeClr val="accent1"/>
          </a:lnRef>
          <a:fillRef idx="1">
            <a:schemeClr val="lt1"/>
          </a:fillRef>
          <a:effectRef idx="0">
            <a:schemeClr val="accent1"/>
          </a:effectRef>
          <a:fontRef idx="minor">
            <a:schemeClr val="dk1"/>
          </a:fontRef>
        </p:style>
        <p:txBody>
          <a:bodyPr>
            <a:normAutofit/>
          </a:bodyPr>
          <a:lstStyle/>
          <a:p>
            <a:r>
              <a:rPr lang="ar-SA" sz="4800" b="1" dirty="0" smtClean="0"/>
              <a:t>الفصل الثامن</a:t>
            </a:r>
            <a:endParaRPr lang="ar-SA" sz="4800" b="1" dirty="0"/>
          </a:p>
        </p:txBody>
      </p:sp>
      <p:sp>
        <p:nvSpPr>
          <p:cNvPr id="3" name="عنوان فرعي 2"/>
          <p:cNvSpPr>
            <a:spLocks noGrp="1"/>
          </p:cNvSpPr>
          <p:nvPr>
            <p:ph type="subTitle" idx="1"/>
          </p:nvPr>
        </p:nvSpPr>
        <p:spPr>
          <a:xfrm>
            <a:off x="1403648" y="3429000"/>
            <a:ext cx="6400800" cy="1752600"/>
          </a:xfrm>
        </p:spPr>
        <p:style>
          <a:lnRef idx="2">
            <a:schemeClr val="accent2"/>
          </a:lnRef>
          <a:fillRef idx="1">
            <a:schemeClr val="lt1"/>
          </a:fillRef>
          <a:effectRef idx="0">
            <a:schemeClr val="accent2"/>
          </a:effectRef>
          <a:fontRef idx="minor">
            <a:schemeClr val="dk1"/>
          </a:fontRef>
        </p:style>
        <p:txBody>
          <a:bodyPr/>
          <a:lstStyle/>
          <a:p>
            <a:endParaRPr lang="ar-SA" dirty="0" smtClean="0"/>
          </a:p>
          <a:p>
            <a:r>
              <a:rPr lang="ar-SA" sz="5400" b="1" dirty="0" smtClean="0">
                <a:solidFill>
                  <a:schemeClr val="tx2"/>
                </a:solidFill>
              </a:rPr>
              <a:t>اضطرابات التوحد</a:t>
            </a:r>
            <a:endParaRPr lang="ar-SA" sz="5400" b="1" dirty="0">
              <a:solidFill>
                <a:schemeClr val="tx2"/>
              </a:solidFill>
            </a:endParaRPr>
          </a:p>
        </p:txBody>
      </p:sp>
    </p:spTree>
    <p:extLst>
      <p:ext uri="{BB962C8B-B14F-4D97-AF65-F5344CB8AC3E}">
        <p14:creationId xmlns:p14="http://schemas.microsoft.com/office/powerpoint/2010/main" val="7358331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336704"/>
          </a:xfrm>
        </p:spPr>
        <p:style>
          <a:lnRef idx="2">
            <a:schemeClr val="accent2"/>
          </a:lnRef>
          <a:fillRef idx="1">
            <a:schemeClr val="lt1"/>
          </a:fillRef>
          <a:effectRef idx="0">
            <a:schemeClr val="accent2"/>
          </a:effectRef>
          <a:fontRef idx="minor">
            <a:schemeClr val="dk1"/>
          </a:fontRef>
        </p:style>
        <p:txBody>
          <a:bodyPr>
            <a:normAutofit fontScale="92500"/>
          </a:bodyPr>
          <a:lstStyle/>
          <a:p>
            <a:pPr marL="0" indent="0">
              <a:buNone/>
            </a:pPr>
            <a:r>
              <a:rPr lang="ar-SA" b="1" dirty="0" smtClean="0">
                <a:solidFill>
                  <a:srgbClr val="C00000"/>
                </a:solidFill>
              </a:rPr>
              <a:t>الخصائص الحسية:</a:t>
            </a:r>
          </a:p>
          <a:p>
            <a:pPr marL="0" indent="0">
              <a:buNone/>
            </a:pPr>
            <a:r>
              <a:rPr lang="ar-SA" dirty="0" smtClean="0"/>
              <a:t>في مجال المثيرات الصوتية يعاني بعض الأفراد التوحديين من حساسية سمعية ، فقد يسمع أصواتاَ لا يسمعها الآخرون مما قد يسبب له إزعاجاً وارتباكاَ ، وبالمقابل فإن بعض الأطفال التوحديين لا يستجيبون لا يستجيبون للأصوات العالية ويبدون كأنهم صم. </a:t>
            </a:r>
          </a:p>
          <a:p>
            <a:pPr marL="0" indent="0">
              <a:buNone/>
            </a:pPr>
            <a:r>
              <a:rPr lang="ar-SA" dirty="0" smtClean="0"/>
              <a:t>ويظهر بعض الأطفال التوحديين صعوبة في رؤية المثيرات البصرية ويخافون من رؤية بعض الألوان ، وبالمقابل فإن البعض الآخر يظهر حساسية بصرية وكأنهم يرون أشياء لا يروها .</a:t>
            </a:r>
          </a:p>
          <a:p>
            <a:pPr marL="0" indent="0">
              <a:buNone/>
            </a:pPr>
            <a:r>
              <a:rPr lang="ar-SA" dirty="0" smtClean="0"/>
              <a:t>وفي جانب المثيرات اللمسية ، يظهر الأطفال التوحديون حساسية جلدية كبيرة تجعل بعضهم يبتعد عن الآخرين حينما يحاولون لمسهم أو الاقتراب منهم ، وبالمقابل يمكن أن لا يشعر البعض منهم بأي إحساس لمسي ولا يشعرون بالألم بالرغم من تعرضهم بالأذى الجسمي .</a:t>
            </a:r>
            <a:endParaRPr lang="ar-SA" dirty="0"/>
          </a:p>
        </p:txBody>
      </p:sp>
    </p:spTree>
    <p:extLst>
      <p:ext uri="{BB962C8B-B14F-4D97-AF65-F5344CB8AC3E}">
        <p14:creationId xmlns:p14="http://schemas.microsoft.com/office/powerpoint/2010/main" val="700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ar-SA" b="1" dirty="0" smtClean="0">
                <a:solidFill>
                  <a:srgbClr val="C00000"/>
                </a:solidFill>
              </a:rPr>
              <a:t>التدخل العلاجي والتربوي للأفراد التوحديين</a:t>
            </a:r>
            <a:endParaRPr lang="ar-SA" b="1" dirty="0">
              <a:solidFill>
                <a:srgbClr val="C00000"/>
              </a:solidFill>
            </a:endParaRPr>
          </a:p>
        </p:txBody>
      </p:sp>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ar-SA" dirty="0" smtClean="0"/>
              <a:t>1- البرامج العلاجية الفسيولوجية </a:t>
            </a:r>
          </a:p>
          <a:p>
            <a:pPr marL="0" indent="0">
              <a:buNone/>
            </a:pPr>
            <a:endParaRPr lang="ar-SA" dirty="0" smtClean="0"/>
          </a:p>
          <a:p>
            <a:pPr marL="0" indent="0">
              <a:buNone/>
            </a:pPr>
            <a:r>
              <a:rPr lang="ar-SA" dirty="0" smtClean="0"/>
              <a:t>2- البرامج العلاجية التي تعتمد على المهارات </a:t>
            </a:r>
          </a:p>
          <a:p>
            <a:pPr marL="0" indent="0">
              <a:buNone/>
            </a:pPr>
            <a:endParaRPr lang="ar-SA" dirty="0" smtClean="0"/>
          </a:p>
          <a:p>
            <a:pPr marL="0" indent="0">
              <a:buNone/>
            </a:pPr>
            <a:r>
              <a:rPr lang="ar-SA" dirty="0" smtClean="0"/>
              <a:t>3- البرامج العلاجية التي تعتمد على النظريات النفسية</a:t>
            </a:r>
          </a:p>
          <a:p>
            <a:pPr marL="0" indent="0">
              <a:buNone/>
            </a:pPr>
            <a:endParaRPr lang="ar-SA" dirty="0" smtClean="0"/>
          </a:p>
          <a:p>
            <a:pPr marL="0" indent="0">
              <a:buNone/>
            </a:pPr>
            <a:r>
              <a:rPr lang="ar-SA" dirty="0" smtClean="0"/>
              <a:t>4-البرامج التربوية للأطفال التوحديين</a:t>
            </a:r>
          </a:p>
        </p:txBody>
      </p:sp>
    </p:spTree>
    <p:extLst>
      <p:ext uri="{BB962C8B-B14F-4D97-AF65-F5344CB8AC3E}">
        <p14:creationId xmlns:p14="http://schemas.microsoft.com/office/powerpoint/2010/main" val="1503369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ar-SA" b="1" dirty="0" smtClean="0">
                <a:solidFill>
                  <a:srgbClr val="C00000"/>
                </a:solidFill>
              </a:rPr>
              <a:t>تعريف التوحد</a:t>
            </a:r>
            <a:endParaRPr lang="ar-SA" b="1" dirty="0">
              <a:solidFill>
                <a:srgbClr val="C00000"/>
              </a:solidFill>
            </a:endParaRPr>
          </a:p>
        </p:txBody>
      </p:sp>
      <p:sp>
        <p:nvSpPr>
          <p:cNvPr id="3" name="عنصر نائب للمحتوى 2"/>
          <p:cNvSpPr>
            <a:spLocks noGrp="1"/>
          </p:cNvSpPr>
          <p:nvPr>
            <p:ph idx="1"/>
          </p:nvPr>
        </p:nvSpPr>
        <p:spPr>
          <a:xfrm>
            <a:off x="457200" y="1600200"/>
            <a:ext cx="8229600" cy="4925144"/>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lnSpc>
                <a:spcPct val="150000"/>
              </a:lnSpc>
              <a:buNone/>
            </a:pPr>
            <a:r>
              <a:rPr lang="ar-SA" dirty="0" smtClean="0"/>
              <a:t>عرفت الجمعية الوطنية الأمريكية للأطفال التوحديين التوحد بأنه اضطراب أو متلازمة تعرف سلوكيا وأن المظاهر الأساسية يجب أن تظهر قبل أن يصل الطفل إلى 36شهراً من العمر ويتضمن اضطراباً في سرعة أو تتابع النمو ، واضطرابا في الاستجابات الحسية للمثيرات ، واضطرابا في الكلام واللغة والسعة المعرفية ، واضطرابا في التعلق والانتماء للناس والأحداث والموضوعات.</a:t>
            </a:r>
            <a:endParaRPr lang="ar-SA" dirty="0"/>
          </a:p>
        </p:txBody>
      </p:sp>
    </p:spTree>
    <p:extLst>
      <p:ext uri="{BB962C8B-B14F-4D97-AF65-F5344CB8AC3E}">
        <p14:creationId xmlns:p14="http://schemas.microsoft.com/office/powerpoint/2010/main" val="162366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ar-SA" b="1" dirty="0" smtClean="0">
                <a:solidFill>
                  <a:srgbClr val="C00000"/>
                </a:solidFill>
              </a:rPr>
              <a:t>أسباب التوحد</a:t>
            </a:r>
            <a:endParaRPr lang="ar-SA" b="1" dirty="0">
              <a:solidFill>
                <a:srgbClr val="C00000"/>
              </a:solidFill>
            </a:endParaRPr>
          </a:p>
        </p:txBody>
      </p:sp>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ar-SA" b="1" dirty="0" smtClean="0">
                <a:solidFill>
                  <a:srgbClr val="00B050"/>
                </a:solidFill>
              </a:rPr>
              <a:t>النظريات البيولوجية:</a:t>
            </a:r>
            <a:endParaRPr lang="ar-SA" b="1" dirty="0">
              <a:solidFill>
                <a:srgbClr val="00B050"/>
              </a:solidFill>
            </a:endParaRPr>
          </a:p>
          <a:p>
            <a:pPr marL="0" indent="0">
              <a:buNone/>
            </a:pPr>
            <a:r>
              <a:rPr lang="ar-SA" dirty="0" smtClean="0"/>
              <a:t>تفسر هذه النظريات حدوث التوحد بأنه راجع إلى تلف في الدماغ يصيب الطفل ، أو نقص أو عدم اكتمال نمو الخلايا العصبية الدماغية للطفل التوحدي.</a:t>
            </a:r>
          </a:p>
          <a:p>
            <a:pPr marL="0" indent="0">
              <a:buNone/>
            </a:pPr>
            <a:r>
              <a:rPr lang="ar-SA" b="1" dirty="0" smtClean="0">
                <a:solidFill>
                  <a:srgbClr val="00B050"/>
                </a:solidFill>
              </a:rPr>
              <a:t>الفرضيات الوراثية والجينية:</a:t>
            </a:r>
          </a:p>
          <a:p>
            <a:r>
              <a:rPr lang="ar-SA" dirty="0" smtClean="0"/>
              <a:t>تفترض أن عنصر الوراثة كسبب يفسر اضطراب التوحد. </a:t>
            </a:r>
          </a:p>
          <a:p>
            <a:r>
              <a:rPr lang="ar-SA" dirty="0" smtClean="0"/>
              <a:t>أن الخلل في الكر وموسومات والجينات في مرحلة مبكرة من عمر الجنين قد يؤدي إلى الإصابة بالتوحد .</a:t>
            </a:r>
            <a:endParaRPr lang="ar-SA" dirty="0"/>
          </a:p>
        </p:txBody>
      </p:sp>
    </p:spTree>
    <p:extLst>
      <p:ext uri="{BB962C8B-B14F-4D97-AF65-F5344CB8AC3E}">
        <p14:creationId xmlns:p14="http://schemas.microsoft.com/office/powerpoint/2010/main" val="4004949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336704"/>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ar-SA" b="1" dirty="0" smtClean="0">
                <a:solidFill>
                  <a:srgbClr val="00B050"/>
                </a:solidFill>
              </a:rPr>
              <a:t>الفرضيات </a:t>
            </a:r>
            <a:r>
              <a:rPr lang="ar-SA" b="1" dirty="0" err="1" smtClean="0">
                <a:solidFill>
                  <a:srgbClr val="00B050"/>
                </a:solidFill>
              </a:rPr>
              <a:t>البيوكيميائية</a:t>
            </a:r>
            <a:r>
              <a:rPr lang="ar-SA" b="1" dirty="0" smtClean="0">
                <a:solidFill>
                  <a:srgbClr val="00B050"/>
                </a:solidFill>
              </a:rPr>
              <a:t> :</a:t>
            </a:r>
          </a:p>
          <a:p>
            <a:pPr marL="0" indent="0">
              <a:buNone/>
            </a:pPr>
            <a:r>
              <a:rPr lang="ar-SA" dirty="0" smtClean="0"/>
              <a:t>وتفترض حدوث خلل في بعض النواقل العصبية حيث إن الخلل  في هذه النواقل من شأنه أن يؤدي إلى أثار سلبية في المزاج والذاكرة، وإفراز الهرمونات وتنظيم حرارة الجسم، وإدراك الألم.</a:t>
            </a:r>
          </a:p>
          <a:p>
            <a:pPr marL="0" indent="0">
              <a:buNone/>
            </a:pPr>
            <a:endParaRPr lang="ar-SA" dirty="0" smtClean="0"/>
          </a:p>
          <a:p>
            <a:pPr marL="0" indent="0">
              <a:buNone/>
            </a:pPr>
            <a:r>
              <a:rPr lang="ar-SA" b="1" dirty="0" smtClean="0">
                <a:solidFill>
                  <a:srgbClr val="00B050"/>
                </a:solidFill>
              </a:rPr>
              <a:t>الفرضيات الأيضية:</a:t>
            </a:r>
          </a:p>
          <a:p>
            <a:pPr marL="0" indent="0">
              <a:buNone/>
            </a:pPr>
            <a:r>
              <a:rPr lang="ar-SA" dirty="0" smtClean="0"/>
              <a:t>وتشير هذه الفرضيات إلى أن عدم مقدرة الأطفال التوحديين على هضم البروتينات وخصوصاً بروتين الجلوتين الموجودة في القمح والشعير ومشتقاتهما، وكذلك بروتين </a:t>
            </a:r>
            <a:r>
              <a:rPr lang="ar-SA" dirty="0" err="1" smtClean="0"/>
              <a:t>الكازين</a:t>
            </a:r>
            <a:r>
              <a:rPr lang="ar-SA" dirty="0" smtClean="0"/>
              <a:t> الموجود في الحليب وهو سبب أعراض التوحد .</a:t>
            </a:r>
            <a:endParaRPr lang="ar-SA" dirty="0"/>
          </a:p>
        </p:txBody>
      </p:sp>
    </p:spTree>
    <p:extLst>
      <p:ext uri="{BB962C8B-B14F-4D97-AF65-F5344CB8AC3E}">
        <p14:creationId xmlns:p14="http://schemas.microsoft.com/office/powerpoint/2010/main" val="4130836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264696"/>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ar-SA" b="1" dirty="0" smtClean="0">
                <a:solidFill>
                  <a:srgbClr val="00B050"/>
                </a:solidFill>
              </a:rPr>
              <a:t>فرضيات الفيروسات والتطعيم:</a:t>
            </a:r>
          </a:p>
          <a:p>
            <a:pPr marL="0" indent="0">
              <a:buNone/>
            </a:pPr>
            <a:r>
              <a:rPr lang="ar-SA" dirty="0" smtClean="0"/>
              <a:t>أسباب اضطراب التوحد تعود إلى الأثر السلبي الذي تحدثه بعض الفيروسات لدماغ الطفل في مرحلة الحمل أو الطفولة المبكرة .</a:t>
            </a:r>
          </a:p>
          <a:p>
            <a:pPr marL="0" indent="0">
              <a:buNone/>
            </a:pPr>
            <a:r>
              <a:rPr lang="ar-SA" dirty="0" smtClean="0"/>
              <a:t>كما يشير البعض إلى أن التطعيم يؤدي إلى الأعراض </a:t>
            </a:r>
            <a:r>
              <a:rPr lang="ar-SA" dirty="0" smtClean="0"/>
              <a:t>التوحدية.</a:t>
            </a:r>
            <a:endParaRPr lang="ar-SA" dirty="0" smtClean="0"/>
          </a:p>
          <a:p>
            <a:pPr marL="0" indent="0">
              <a:buNone/>
            </a:pPr>
            <a:r>
              <a:rPr lang="ar-SA" b="1" dirty="0" smtClean="0">
                <a:solidFill>
                  <a:srgbClr val="00B050"/>
                </a:solidFill>
              </a:rPr>
              <a:t>فرضية التلوث البيئي:</a:t>
            </a:r>
          </a:p>
          <a:p>
            <a:pPr marL="0" indent="0">
              <a:buNone/>
            </a:pPr>
            <a:r>
              <a:rPr lang="ar-SA" dirty="0" smtClean="0"/>
              <a:t>تعرض الطفل في مراحل نموه الحرجة إلى التلوث البيئي، وما قد يحدثه هذا التلوث من تلف دماغي وتسمم في الدم يؤدي إلى أعراض التوحد .</a:t>
            </a:r>
          </a:p>
          <a:p>
            <a:pPr marL="0" indent="0">
              <a:buNone/>
            </a:pPr>
            <a:r>
              <a:rPr lang="ar-SA" dirty="0" smtClean="0"/>
              <a:t>ومن أهم الملوثات: الزئبق ، والمادة الحافظة للمطاعيم ، والرصاص, وأول أكسيد الكربون.</a:t>
            </a:r>
          </a:p>
        </p:txBody>
      </p:sp>
    </p:spTree>
    <p:extLst>
      <p:ext uri="{BB962C8B-B14F-4D97-AF65-F5344CB8AC3E}">
        <p14:creationId xmlns:p14="http://schemas.microsoft.com/office/powerpoint/2010/main" val="856791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48672"/>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ar-SA" b="1" dirty="0" smtClean="0"/>
          </a:p>
          <a:p>
            <a:pPr marL="0" indent="0">
              <a:buNone/>
            </a:pPr>
            <a:r>
              <a:rPr lang="ar-SA" b="1" dirty="0" smtClean="0">
                <a:solidFill>
                  <a:srgbClr val="00B050"/>
                </a:solidFill>
              </a:rPr>
              <a:t>نظرية العقل:</a:t>
            </a:r>
          </a:p>
          <a:p>
            <a:pPr marL="0" indent="0">
              <a:lnSpc>
                <a:spcPct val="150000"/>
              </a:lnSpc>
              <a:buNone/>
            </a:pPr>
            <a:r>
              <a:rPr lang="ar-SA" dirty="0" smtClean="0"/>
              <a:t>وتفسر حدوث اضطراب التوحد بأسباب نفسية معرفية تتعلق بعدم اكتمال نمو الأفكار بشكل طبيعي. مما يؤدي إلى حصول مشكلات للطفل يعجز من خلالها عن مواجهة متطلبات الحياة اليومية المواقف الاجتماعية وتجعله عاجزاً على التواصل وقراءة تعبيرات الآخرين ومشاعرهم.</a:t>
            </a:r>
          </a:p>
          <a:p>
            <a:pPr marL="0" indent="0">
              <a:buNone/>
            </a:pPr>
            <a:endParaRPr lang="ar-SA" dirty="0"/>
          </a:p>
        </p:txBody>
      </p:sp>
    </p:spTree>
    <p:extLst>
      <p:ext uri="{BB962C8B-B14F-4D97-AF65-F5344CB8AC3E}">
        <p14:creationId xmlns:p14="http://schemas.microsoft.com/office/powerpoint/2010/main" val="1187150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ar-SA" b="1" dirty="0" smtClean="0">
                <a:solidFill>
                  <a:srgbClr val="00B050"/>
                </a:solidFill>
              </a:rPr>
              <a:t>الخصائص المميزة للأطفال التوحديين</a:t>
            </a:r>
            <a:endParaRPr lang="ar-SA" b="1" dirty="0">
              <a:solidFill>
                <a:srgbClr val="00B050"/>
              </a:solidFill>
            </a:endParaRPr>
          </a:p>
        </p:txBody>
      </p:sp>
      <p:sp>
        <p:nvSpPr>
          <p:cNvPr id="3" name="عنصر نائب للمحتوى 2"/>
          <p:cNvSpPr>
            <a:spLocks noGrp="1"/>
          </p:cNvSpPr>
          <p:nvPr>
            <p:ph idx="1"/>
          </p:nvPr>
        </p:nvSpPr>
        <p:spPr>
          <a:xfrm>
            <a:off x="457200" y="1600200"/>
            <a:ext cx="8229600" cy="4997152"/>
          </a:xfrm>
        </p:spPr>
        <p:style>
          <a:lnRef idx="2">
            <a:schemeClr val="accent2"/>
          </a:lnRef>
          <a:fillRef idx="1">
            <a:schemeClr val="lt1"/>
          </a:fillRef>
          <a:effectRef idx="0">
            <a:schemeClr val="accent2"/>
          </a:effectRef>
          <a:fontRef idx="minor">
            <a:schemeClr val="dk1"/>
          </a:fontRef>
        </p:style>
        <p:txBody>
          <a:bodyPr/>
          <a:lstStyle/>
          <a:p>
            <a:pPr marL="0" indent="0">
              <a:buNone/>
            </a:pPr>
            <a:r>
              <a:rPr lang="ar-SA" dirty="0" smtClean="0"/>
              <a:t>الأفراد التوحديين مجموعة غير متجانسة من حيث الخصائص والصفات ، وربما يكون الاختلاف بين طفل توحيدي وآخر أكبر من التشابه بينهما، ومع ذلك هناك عدداً من الخصائص العامة التي يشترك فيها جميع الأطفال التوحديين.</a:t>
            </a:r>
          </a:p>
          <a:p>
            <a:pPr marL="0" indent="0">
              <a:buNone/>
            </a:pPr>
            <a:r>
              <a:rPr lang="ar-SA" b="1" dirty="0" smtClean="0">
                <a:solidFill>
                  <a:srgbClr val="C00000"/>
                </a:solidFill>
              </a:rPr>
              <a:t>الخصائص الاجتماعية:</a:t>
            </a:r>
          </a:p>
          <a:p>
            <a:pPr marL="0" indent="0">
              <a:buNone/>
            </a:pPr>
            <a:r>
              <a:rPr lang="ar-SA" dirty="0" smtClean="0"/>
              <a:t>عدم التواصل البصري.</a:t>
            </a:r>
          </a:p>
          <a:p>
            <a:pPr marL="0" indent="0">
              <a:buNone/>
            </a:pPr>
            <a:r>
              <a:rPr lang="ar-SA" dirty="0" smtClean="0"/>
              <a:t>مشكلات في اللعب</a:t>
            </a:r>
          </a:p>
          <a:p>
            <a:pPr marL="0" indent="0">
              <a:buNone/>
            </a:pPr>
            <a:r>
              <a:rPr lang="ar-SA" dirty="0" smtClean="0"/>
              <a:t>صعوبة في فهم مشاعر الآخرين </a:t>
            </a:r>
          </a:p>
          <a:p>
            <a:pPr marL="0" indent="0">
              <a:buNone/>
            </a:pPr>
            <a:r>
              <a:rPr lang="ar-SA" dirty="0" smtClean="0"/>
              <a:t>عدم القدرة على تكوين صدقات والاحتفاظ بها </a:t>
            </a:r>
            <a:endParaRPr lang="ar-SA" dirty="0"/>
          </a:p>
        </p:txBody>
      </p:sp>
    </p:spTree>
    <p:extLst>
      <p:ext uri="{BB962C8B-B14F-4D97-AF65-F5344CB8AC3E}">
        <p14:creationId xmlns:p14="http://schemas.microsoft.com/office/powerpoint/2010/main" val="564361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0680"/>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buNone/>
            </a:pPr>
            <a:r>
              <a:rPr lang="ar-SA" b="1" dirty="0" smtClean="0">
                <a:solidFill>
                  <a:srgbClr val="C00000"/>
                </a:solidFill>
              </a:rPr>
              <a:t>الخصائص التواصلية:</a:t>
            </a:r>
          </a:p>
          <a:p>
            <a:pPr marL="0" indent="0">
              <a:buNone/>
            </a:pPr>
            <a:r>
              <a:rPr lang="ar-SA" dirty="0" smtClean="0"/>
              <a:t>عدم تطور الكلام بشكل كلي والاستعاضة عنه بالإشارة أحياناً.</a:t>
            </a:r>
          </a:p>
          <a:p>
            <a:pPr marL="0" indent="0">
              <a:buNone/>
            </a:pPr>
            <a:r>
              <a:rPr lang="ar-SA" dirty="0" smtClean="0"/>
              <a:t>ــ تطور اللغة بشكل غير طبيعي واقتصارها على بعض الكلمات النمطية.</a:t>
            </a:r>
          </a:p>
          <a:p>
            <a:pPr marL="0" indent="0">
              <a:buNone/>
            </a:pPr>
            <a:r>
              <a:rPr lang="ar-SA" dirty="0" smtClean="0"/>
              <a:t>تطور اللغة بشكل طبيعي مع حدوث مشكلات تتعلق بعد الاستخدام المناسب للغة كالانتقال من موضوع إلى آخر.</a:t>
            </a:r>
          </a:p>
          <a:p>
            <a:pPr marL="0" indent="0">
              <a:buNone/>
            </a:pPr>
            <a:endParaRPr lang="ar-SA" dirty="0"/>
          </a:p>
          <a:p>
            <a:pPr marL="0" indent="0">
              <a:buNone/>
            </a:pPr>
            <a:r>
              <a:rPr lang="ar-SA" b="1" dirty="0" smtClean="0">
                <a:solidFill>
                  <a:srgbClr val="C00000"/>
                </a:solidFill>
              </a:rPr>
              <a:t>الخصائص في مجال النشاطات والاهتمامات:</a:t>
            </a:r>
          </a:p>
          <a:p>
            <a:pPr marL="0" indent="0">
              <a:buNone/>
            </a:pPr>
            <a:r>
              <a:rPr lang="ar-SA" dirty="0" smtClean="0"/>
              <a:t>السلوك الروتيني</a:t>
            </a:r>
          </a:p>
          <a:p>
            <a:pPr marL="0" indent="0">
              <a:buNone/>
            </a:pPr>
            <a:r>
              <a:rPr lang="ar-SA" dirty="0" smtClean="0"/>
              <a:t>السلوك النمطي</a:t>
            </a:r>
          </a:p>
          <a:p>
            <a:pPr marL="0" indent="0">
              <a:buNone/>
            </a:pPr>
            <a:r>
              <a:rPr lang="ar-SA" dirty="0" smtClean="0"/>
              <a:t>التعلق بأشياء محددة</a:t>
            </a:r>
          </a:p>
        </p:txBody>
      </p:sp>
    </p:spTree>
    <p:extLst>
      <p:ext uri="{BB962C8B-B14F-4D97-AF65-F5344CB8AC3E}">
        <p14:creationId xmlns:p14="http://schemas.microsoft.com/office/powerpoint/2010/main" val="4240459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336704"/>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marL="0" indent="0">
              <a:buNone/>
            </a:pPr>
            <a:r>
              <a:rPr lang="ar-SA" b="1" dirty="0" smtClean="0">
                <a:solidFill>
                  <a:srgbClr val="C00000"/>
                </a:solidFill>
              </a:rPr>
              <a:t>الخصائص المعرفية:</a:t>
            </a:r>
          </a:p>
          <a:p>
            <a:pPr marL="0" indent="0">
              <a:buNone/>
            </a:pPr>
            <a:r>
              <a:rPr lang="ar-SA" dirty="0" smtClean="0"/>
              <a:t>يظهر أكثر من 70% من الأطفال التوحديين قدرات عقلية متدنية تصل أحياناً إلى حدود الإعاقة العقلية ، وتصل في أحيان أخرى إلى الإعاقة العقلية المتوسطة والشديدة.</a:t>
            </a:r>
          </a:p>
          <a:p>
            <a:pPr marL="0" indent="0">
              <a:buNone/>
            </a:pPr>
            <a:r>
              <a:rPr lang="ar-SA" dirty="0" smtClean="0"/>
              <a:t>كما يظهر الأطفال التوحديون اضطرابات في الانتباه النشاط الزائد والتشتت السريع وفقدان الاهتمام بالمهمات بعد وقت قليل من الانخراط بها وبسبب انشغالهم بالسلوكيات النمطية الروتينية ، يفقد الأطفال التوحديون الدافعية بالقيام بالمهمات الدافعات المطلوبة منهم.</a:t>
            </a:r>
          </a:p>
          <a:p>
            <a:pPr marL="0" indent="0">
              <a:buNone/>
            </a:pPr>
            <a:endParaRPr lang="ar-SA" dirty="0" smtClean="0"/>
          </a:p>
          <a:p>
            <a:pPr marL="0" indent="0">
              <a:buNone/>
            </a:pPr>
            <a:r>
              <a:rPr lang="ar-SA" dirty="0" smtClean="0"/>
              <a:t>أما مزاج ومشاعر الأطفال التوحديين فيمكن وصفها بأنها سطحية غي متفاعلة مع الأشخاص أو الأحداث ، فقد يوصف الطفل التوحيدي بالسعادة طالما لبيت احتياجاته فوراً ولكنه بشكر عام يميل إلى الغضب وعدم السعادة والبكاء لفترة طويلة وثورات الغضب التي عادة ما تكون بسبب تغير الروتين.</a:t>
            </a:r>
            <a:endParaRPr lang="en-US" dirty="0" smtClean="0"/>
          </a:p>
          <a:p>
            <a:pPr marL="0" indent="0">
              <a:buNone/>
            </a:pPr>
            <a:r>
              <a:rPr lang="ar-SA" dirty="0" smtClean="0"/>
              <a:t>ومع أن التوحديين قادرين على تذكر الأحداث والمواقف البصرية إلاّ أن لدى معظمهم مشكلات في الذاكرة تتمثل في حاجاتهم المستمرة إلى التلميحات التي تساعدهم على استدعاء وتذكر الأحداث.</a:t>
            </a:r>
          </a:p>
        </p:txBody>
      </p:sp>
    </p:spTree>
    <p:extLst>
      <p:ext uri="{BB962C8B-B14F-4D97-AF65-F5344CB8AC3E}">
        <p14:creationId xmlns:p14="http://schemas.microsoft.com/office/powerpoint/2010/main" val="1148145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720</Words>
  <Application>Microsoft Office PowerPoint</Application>
  <PresentationFormat>On-screen Show (4:3)</PresentationFormat>
  <Paragraphs>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نسق Office</vt:lpstr>
      <vt:lpstr>الفصل الثامن</vt:lpstr>
      <vt:lpstr>تعريف التوحد</vt:lpstr>
      <vt:lpstr>أسباب التوحد</vt:lpstr>
      <vt:lpstr>PowerPoint Presentation</vt:lpstr>
      <vt:lpstr>PowerPoint Presentation</vt:lpstr>
      <vt:lpstr>PowerPoint Presentation</vt:lpstr>
      <vt:lpstr>الخصائص المميزة للأطفال التوحديين</vt:lpstr>
      <vt:lpstr>PowerPoint Presentation</vt:lpstr>
      <vt:lpstr>PowerPoint Presentation</vt:lpstr>
      <vt:lpstr>PowerPoint Presentation</vt:lpstr>
      <vt:lpstr>التدخل العلاجي والتربوي للأفراد التوحديين</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الثامن</dc:title>
  <dc:creator>hp</dc:creator>
  <cp:lastModifiedBy>Shroog Alyahya</cp:lastModifiedBy>
  <cp:revision>15</cp:revision>
  <dcterms:created xsi:type="dcterms:W3CDTF">2017-11-18T13:54:23Z</dcterms:created>
  <dcterms:modified xsi:type="dcterms:W3CDTF">2017-11-19T10:58:11Z</dcterms:modified>
</cp:coreProperties>
</file>