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مرام العمري" initials="مرام" lastIdx="3" clrIdx="0">
    <p:extLst>
      <p:ext uri="{19B8F6BF-5375-455C-9EA6-DF929625EA0E}">
        <p15:presenceInfo xmlns:p15="http://schemas.microsoft.com/office/powerpoint/2012/main" userId="4b75b16303ba61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107F9-4C6C-4340-898D-C72244D7A200}" v="46" dt="2019-03-03T19:41:33.7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رام العمري" userId="4b75b16303ba61f7" providerId="LiveId" clId="{9AD107F9-4C6C-4340-898D-C72244D7A200}"/>
    <pc:docChg chg="undo custSel modSld">
      <pc:chgData name="مرام العمري" userId="4b75b16303ba61f7" providerId="LiveId" clId="{9AD107F9-4C6C-4340-898D-C72244D7A200}" dt="2019-03-03T19:41:33.723" v="55" actId="207"/>
      <pc:docMkLst>
        <pc:docMk/>
      </pc:docMkLst>
      <pc:sldChg chg="modSp">
        <pc:chgData name="مرام العمري" userId="4b75b16303ba61f7" providerId="LiveId" clId="{9AD107F9-4C6C-4340-898D-C72244D7A200}" dt="2019-03-03T19:41:27.682" v="54" actId="207"/>
        <pc:sldMkLst>
          <pc:docMk/>
          <pc:sldMk cId="1321994963" sldId="258"/>
        </pc:sldMkLst>
        <pc:spChg chg="mod">
          <ac:chgData name="مرام العمري" userId="4b75b16303ba61f7" providerId="LiveId" clId="{9AD107F9-4C6C-4340-898D-C72244D7A200}" dt="2019-03-03T19:41:27.682" v="54" actId="207"/>
          <ac:spMkLst>
            <pc:docMk/>
            <pc:sldMk cId="1321994963" sldId="258"/>
            <ac:spMk id="3" creationId="{1EB776E3-233E-475C-A292-29696748437A}"/>
          </ac:spMkLst>
        </pc:spChg>
      </pc:sldChg>
      <pc:sldChg chg="modSp">
        <pc:chgData name="مرام العمري" userId="4b75b16303ba61f7" providerId="LiveId" clId="{9AD107F9-4C6C-4340-898D-C72244D7A200}" dt="2019-03-03T19:41:33.723" v="55" actId="207"/>
        <pc:sldMkLst>
          <pc:docMk/>
          <pc:sldMk cId="1899763711" sldId="259"/>
        </pc:sldMkLst>
        <pc:spChg chg="mod">
          <ac:chgData name="مرام العمري" userId="4b75b16303ba61f7" providerId="LiveId" clId="{9AD107F9-4C6C-4340-898D-C72244D7A200}" dt="2019-03-03T19:41:33.723" v="55" actId="207"/>
          <ac:spMkLst>
            <pc:docMk/>
            <pc:sldMk cId="1899763711" sldId="259"/>
            <ac:spMk id="3" creationId="{1EB776E3-233E-475C-A292-29696748437A}"/>
          </ac:spMkLst>
        </pc:spChg>
      </pc:sldChg>
      <pc:sldChg chg="modSp addCm delCm modCm">
        <pc:chgData name="مرام العمري" userId="4b75b16303ba61f7" providerId="LiveId" clId="{9AD107F9-4C6C-4340-898D-C72244D7A200}" dt="2019-03-03T19:41:15.311" v="53"/>
        <pc:sldMkLst>
          <pc:docMk/>
          <pc:sldMk cId="4236661023" sldId="260"/>
        </pc:sldMkLst>
        <pc:spChg chg="mod">
          <ac:chgData name="مرام العمري" userId="4b75b16303ba61f7" providerId="LiveId" clId="{9AD107F9-4C6C-4340-898D-C72244D7A200}" dt="2019-03-03T19:36:20.169" v="6" actId="13926"/>
          <ac:spMkLst>
            <pc:docMk/>
            <pc:sldMk cId="4236661023" sldId="260"/>
            <ac:spMk id="19" creationId="{2077AFB7-02EF-4541-A7EB-C2E7707A11EB}"/>
          </ac:spMkLst>
        </pc:spChg>
      </pc:sldChg>
      <pc:sldChg chg="modSp addCm modCm">
        <pc:chgData name="مرام العمري" userId="4b75b16303ba61f7" providerId="LiveId" clId="{9AD107F9-4C6C-4340-898D-C72244D7A200}" dt="2019-03-03T19:40:38.245" v="47"/>
        <pc:sldMkLst>
          <pc:docMk/>
          <pc:sldMk cId="4142409492" sldId="261"/>
        </pc:sldMkLst>
        <pc:spChg chg="mod">
          <ac:chgData name="مرام العمري" userId="4b75b16303ba61f7" providerId="LiveId" clId="{9AD107F9-4C6C-4340-898D-C72244D7A200}" dt="2019-03-03T19:39:21.920" v="45" actId="207"/>
          <ac:spMkLst>
            <pc:docMk/>
            <pc:sldMk cId="4142409492" sldId="261"/>
            <ac:spMk id="3" creationId="{00F2AE67-3F97-439F-9B4C-193C3E9E5545}"/>
          </ac:spMkLst>
        </pc:spChg>
        <pc:spChg chg="mod">
          <ac:chgData name="مرام العمري" userId="4b75b16303ba61f7" providerId="LiveId" clId="{9AD107F9-4C6C-4340-898D-C72244D7A200}" dt="2019-03-03T19:37:21.167" v="16" actId="1076"/>
          <ac:spMkLst>
            <pc:docMk/>
            <pc:sldMk cId="4142409492" sldId="261"/>
            <ac:spMk id="21" creationId="{E9281FE1-C984-40F0-BE5D-8D16B3FC75D6}"/>
          </ac:spMkLst>
        </pc:spChg>
        <pc:spChg chg="mod">
          <ac:chgData name="مرام العمري" userId="4b75b16303ba61f7" providerId="LiveId" clId="{9AD107F9-4C6C-4340-898D-C72244D7A200}" dt="2019-03-03T19:37:21.167" v="16" actId="1076"/>
          <ac:spMkLst>
            <pc:docMk/>
            <pc:sldMk cId="4142409492" sldId="261"/>
            <ac:spMk id="22" creationId="{81B19E4C-E619-4701-A41F-967BDAC421AE}"/>
          </ac:spMkLst>
        </pc:spChg>
        <pc:spChg chg="mod">
          <ac:chgData name="مرام العمري" userId="4b75b16303ba61f7" providerId="LiveId" clId="{9AD107F9-4C6C-4340-898D-C72244D7A200}" dt="2019-03-03T19:37:21.167" v="16" actId="1076"/>
          <ac:spMkLst>
            <pc:docMk/>
            <pc:sldMk cId="4142409492" sldId="261"/>
            <ac:spMk id="23" creationId="{AFCFE339-FFD1-40D3-8405-1E92FF57D993}"/>
          </ac:spMkLst>
        </pc:spChg>
        <pc:spChg chg="mod">
          <ac:chgData name="مرام العمري" userId="4b75b16303ba61f7" providerId="LiveId" clId="{9AD107F9-4C6C-4340-898D-C72244D7A200}" dt="2019-03-03T19:37:21.167" v="16" actId="1076"/>
          <ac:spMkLst>
            <pc:docMk/>
            <pc:sldMk cId="4142409492" sldId="261"/>
            <ac:spMk id="24" creationId="{9CF65FD1-B53E-4032-9A62-D4149017A676}"/>
          </ac:spMkLst>
        </pc:spChg>
        <pc:spChg chg="mod">
          <ac:chgData name="مرام العمري" userId="4b75b16303ba61f7" providerId="LiveId" clId="{9AD107F9-4C6C-4340-898D-C72244D7A200}" dt="2019-03-03T19:37:21.167" v="16" actId="1076"/>
          <ac:spMkLst>
            <pc:docMk/>
            <pc:sldMk cId="4142409492" sldId="261"/>
            <ac:spMk id="25" creationId="{5FADD12C-423A-429E-AB6A-7C6129C072B5}"/>
          </ac:spMkLst>
        </pc:spChg>
        <pc:spChg chg="mod">
          <ac:chgData name="مرام العمري" userId="4b75b16303ba61f7" providerId="LiveId" clId="{9AD107F9-4C6C-4340-898D-C72244D7A200}" dt="2019-03-03T19:37:21.167" v="16" actId="1076"/>
          <ac:spMkLst>
            <pc:docMk/>
            <pc:sldMk cId="4142409492" sldId="261"/>
            <ac:spMk id="26" creationId="{42DB2AB3-C640-4BFC-884D-6EECEF493042}"/>
          </ac:spMkLst>
        </pc:spChg>
        <pc:spChg chg="mod">
          <ac:chgData name="مرام العمري" userId="4b75b16303ba61f7" providerId="LiveId" clId="{9AD107F9-4C6C-4340-898D-C72244D7A200}" dt="2019-03-03T19:37:21.167" v="16" actId="1076"/>
          <ac:spMkLst>
            <pc:docMk/>
            <pc:sldMk cId="4142409492" sldId="261"/>
            <ac:spMk id="27" creationId="{0D088A31-5982-4583-AADE-B7167DCD89BA}"/>
          </ac:spMkLst>
        </pc:spChg>
        <pc:spChg chg="mod">
          <ac:chgData name="مرام العمري" userId="4b75b16303ba61f7" providerId="LiveId" clId="{9AD107F9-4C6C-4340-898D-C72244D7A200}" dt="2019-03-03T19:37:21.167" v="16" actId="1076"/>
          <ac:spMkLst>
            <pc:docMk/>
            <pc:sldMk cId="4142409492" sldId="261"/>
            <ac:spMk id="28" creationId="{C5098494-4F67-467A-8D49-F696E5EE69DB}"/>
          </ac:spMkLst>
        </pc:spChg>
        <pc:spChg chg="mod">
          <ac:chgData name="مرام العمري" userId="4b75b16303ba61f7" providerId="LiveId" clId="{9AD107F9-4C6C-4340-898D-C72244D7A200}" dt="2019-03-03T19:37:21.167" v="16" actId="1076"/>
          <ac:spMkLst>
            <pc:docMk/>
            <pc:sldMk cId="4142409492" sldId="261"/>
            <ac:spMk id="29" creationId="{3B814CAC-68D0-4FED-A004-E34A152C95E4}"/>
          </ac:spMkLst>
        </pc:spChg>
        <pc:spChg chg="mod">
          <ac:chgData name="مرام العمري" userId="4b75b16303ba61f7" providerId="LiveId" clId="{9AD107F9-4C6C-4340-898D-C72244D7A200}" dt="2019-03-03T19:37:21.167" v="16" actId="1076"/>
          <ac:spMkLst>
            <pc:docMk/>
            <pc:sldMk cId="4142409492" sldId="261"/>
            <ac:spMk id="30" creationId="{649DBB34-BFD1-42E6-BDB4-99C0E2DE4EB5}"/>
          </ac:spMkLst>
        </pc:spChg>
        <pc:cxnChg chg="mod">
          <ac:chgData name="مرام العمري" userId="4b75b16303ba61f7" providerId="LiveId" clId="{9AD107F9-4C6C-4340-898D-C72244D7A200}" dt="2019-03-03T19:37:21.167" v="16" actId="1076"/>
          <ac:cxnSpMkLst>
            <pc:docMk/>
            <pc:sldMk cId="4142409492" sldId="261"/>
            <ac:cxnSpMk id="18" creationId="{BF6891D8-DEDC-441D-941F-A5DC320CC0BE}"/>
          </ac:cxnSpMkLst>
        </pc:cxnChg>
        <pc:cxnChg chg="mod">
          <ac:chgData name="مرام العمري" userId="4b75b16303ba61f7" providerId="LiveId" clId="{9AD107F9-4C6C-4340-898D-C72244D7A200}" dt="2019-03-03T19:37:21.167" v="16" actId="1076"/>
          <ac:cxnSpMkLst>
            <pc:docMk/>
            <pc:sldMk cId="4142409492" sldId="261"/>
            <ac:cxnSpMk id="19" creationId="{CD682FE4-0AFC-4A50-97D6-55E82EEAADC9}"/>
          </ac:cxnSpMkLst>
        </pc:cxnChg>
        <pc:cxnChg chg="mod">
          <ac:chgData name="مرام العمري" userId="4b75b16303ba61f7" providerId="LiveId" clId="{9AD107F9-4C6C-4340-898D-C72244D7A200}" dt="2019-03-03T19:37:21.167" v="16" actId="1076"/>
          <ac:cxnSpMkLst>
            <pc:docMk/>
            <pc:sldMk cId="4142409492" sldId="261"/>
            <ac:cxnSpMk id="20" creationId="{2D5A0B0C-98DA-424A-B974-345694C9BB2C}"/>
          </ac:cxnSpMkLst>
        </pc:cxn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3T22:41:08.360" idx="3">
    <p:pos x="5263" y="2650"/>
    <p:text>تعديلات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3T22:40:28.937" idx="1">
    <p:pos x="5220" y="3492"/>
    <p:text>اضافة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0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omments" Target="../comments/comment1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omments" Target="../comments/comment2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F8C2-B5F1-4B88-BEFF-7B1CCE424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803633"/>
            <a:ext cx="6815669" cy="1681993"/>
          </a:xfrm>
        </p:spPr>
        <p:txBody>
          <a:bodyPr/>
          <a:lstStyle/>
          <a:p>
            <a:r>
              <a:rPr lang="en-US" sz="3600" dirty="0"/>
              <a:t>Dollar/Time Weighted</a:t>
            </a:r>
            <a:br>
              <a:rPr lang="en-US" sz="3600" dirty="0"/>
            </a:br>
            <a:r>
              <a:rPr lang="en-US" sz="3600" dirty="0"/>
              <a:t>+</a:t>
            </a:r>
            <a:br>
              <a:rPr lang="en-US" sz="3600" dirty="0"/>
            </a:br>
            <a:r>
              <a:rPr lang="en-US" sz="3600" dirty="0"/>
              <a:t>Forward Rates</a:t>
            </a:r>
          </a:p>
        </p:txBody>
      </p:sp>
    </p:spTree>
    <p:extLst>
      <p:ext uri="{BB962C8B-B14F-4D97-AF65-F5344CB8AC3E}">
        <p14:creationId xmlns:p14="http://schemas.microsoft.com/office/powerpoint/2010/main" val="149591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0722-8D3B-421E-B358-BB6D50A2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BD4F-3CCE-4518-9645-A26F5EC9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“A forward rate is an interest rate applicable to a financial transaction that will take place in the future.” – Investopedia  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“An m-year spot rate that comes into effect t-years in the future”-SOA</a:t>
            </a:r>
          </a:p>
        </p:txBody>
      </p:sp>
    </p:spTree>
    <p:extLst>
      <p:ext uri="{BB962C8B-B14F-4D97-AF65-F5344CB8AC3E}">
        <p14:creationId xmlns:p14="http://schemas.microsoft.com/office/powerpoint/2010/main" val="422369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655E-CA68-4345-AB23-94D59D96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Illustration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5CE5-AABA-4BBE-BB78-B03F488E2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3-year forward rate – deferred 1 year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1-year forward rate – deferred 2 years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2-year forward rate – deferred 2 years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224A83-FE57-4167-B1A4-9B00435F81C1}"/>
              </a:ext>
            </a:extLst>
          </p:cNvPr>
          <p:cNvCxnSpPr/>
          <p:nvPr/>
        </p:nvCxnSpPr>
        <p:spPr>
          <a:xfrm>
            <a:off x="1520890" y="5234473"/>
            <a:ext cx="8574832" cy="0"/>
          </a:xfrm>
          <a:prstGeom prst="straightConnector1">
            <a:avLst/>
          </a:prstGeom>
          <a:ln w="158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30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5FE57-7CE4-4F74-97F3-9AA54748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rates and Spot rate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863065-27E5-4719-ABEC-C84C80DB76D6}"/>
              </a:ext>
            </a:extLst>
          </p:cNvPr>
          <p:cNvCxnSpPr>
            <a:cxnSpLocks/>
          </p:cNvCxnSpPr>
          <p:nvPr/>
        </p:nvCxnSpPr>
        <p:spPr>
          <a:xfrm>
            <a:off x="1511558" y="5504819"/>
            <a:ext cx="9000928" cy="0"/>
          </a:xfrm>
          <a:prstGeom prst="straightConnector1">
            <a:avLst/>
          </a:prstGeom>
          <a:ln w="15875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C042DF-5CE9-4933-A074-73E90919D9CC}"/>
              </a:ext>
            </a:extLst>
          </p:cNvPr>
          <p:cNvCxnSpPr>
            <a:cxnSpLocks/>
          </p:cNvCxnSpPr>
          <p:nvPr/>
        </p:nvCxnSpPr>
        <p:spPr>
          <a:xfrm>
            <a:off x="1511558" y="5504819"/>
            <a:ext cx="4528457" cy="0"/>
          </a:xfrm>
          <a:prstGeom prst="straightConnector1">
            <a:avLst/>
          </a:prstGeom>
          <a:ln w="15875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2015D2-EE08-4D8C-A204-FBE7964EDEDC}"/>
              </a:ext>
            </a:extLst>
          </p:cNvPr>
          <p:cNvCxnSpPr>
            <a:cxnSpLocks/>
          </p:cNvCxnSpPr>
          <p:nvPr/>
        </p:nvCxnSpPr>
        <p:spPr>
          <a:xfrm>
            <a:off x="3775786" y="5507929"/>
            <a:ext cx="4528457" cy="0"/>
          </a:xfrm>
          <a:prstGeom prst="straightConnector1">
            <a:avLst/>
          </a:prstGeom>
          <a:ln w="15875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5D2D3E7E-4DC5-47BC-B760-AFD0A9996885}"/>
              </a:ext>
            </a:extLst>
          </p:cNvPr>
          <p:cNvSpPr/>
          <p:nvPr/>
        </p:nvSpPr>
        <p:spPr>
          <a:xfrm rot="16200000">
            <a:off x="4783747" y="2379410"/>
            <a:ext cx="248307" cy="6792685"/>
          </a:xfrm>
          <a:prstGeom prst="leftBrac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F4B5B243-0593-4E37-A429-B758A7728E49}"/>
              </a:ext>
            </a:extLst>
          </p:cNvPr>
          <p:cNvSpPr/>
          <p:nvPr/>
        </p:nvSpPr>
        <p:spPr>
          <a:xfrm rot="5400000">
            <a:off x="3640840" y="2958768"/>
            <a:ext cx="269892" cy="4528457"/>
          </a:xfrm>
          <a:prstGeom prst="leftBrac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028DC-8439-497B-97E2-5989BFB29768}"/>
                  </a:ext>
                </a:extLst>
              </p:cNvPr>
              <p:cNvSpPr txBox="1"/>
              <p:nvPr/>
            </p:nvSpPr>
            <p:spPr>
              <a:xfrm>
                <a:off x="3383900" y="4645280"/>
                <a:ext cx="783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028DC-8439-497B-97E2-5989BFB29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00" y="4645280"/>
                <a:ext cx="78377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53D32D-BB41-49DD-B251-1278161FF5B5}"/>
                  </a:ext>
                </a:extLst>
              </p:cNvPr>
              <p:cNvSpPr txBox="1"/>
              <p:nvPr/>
            </p:nvSpPr>
            <p:spPr>
              <a:xfrm>
                <a:off x="4516015" y="5858908"/>
                <a:ext cx="783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53D32D-BB41-49DD-B251-1278161FF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015" y="5858908"/>
                <a:ext cx="7837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7FB43B-5871-4F7D-90A9-0AE5C256BB5E}"/>
              </a:ext>
            </a:extLst>
          </p:cNvPr>
          <p:cNvCxnSpPr>
            <a:cxnSpLocks/>
          </p:cNvCxnSpPr>
          <p:nvPr/>
        </p:nvCxnSpPr>
        <p:spPr>
          <a:xfrm>
            <a:off x="1511557" y="3966744"/>
            <a:ext cx="9000929" cy="0"/>
          </a:xfrm>
          <a:prstGeom prst="straightConnector1">
            <a:avLst/>
          </a:prstGeom>
          <a:ln w="15875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1C7D32-A161-4868-A67F-2968133ADAC3}"/>
              </a:ext>
            </a:extLst>
          </p:cNvPr>
          <p:cNvCxnSpPr>
            <a:cxnSpLocks/>
          </p:cNvCxnSpPr>
          <p:nvPr/>
        </p:nvCxnSpPr>
        <p:spPr>
          <a:xfrm>
            <a:off x="1511557" y="3966744"/>
            <a:ext cx="4528457" cy="0"/>
          </a:xfrm>
          <a:prstGeom prst="straightConnector1">
            <a:avLst/>
          </a:prstGeom>
          <a:ln w="15875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DDADEE-077C-4334-8946-FA97F7706D90}"/>
              </a:ext>
            </a:extLst>
          </p:cNvPr>
          <p:cNvCxnSpPr>
            <a:cxnSpLocks/>
          </p:cNvCxnSpPr>
          <p:nvPr/>
        </p:nvCxnSpPr>
        <p:spPr>
          <a:xfrm>
            <a:off x="3775785" y="3969854"/>
            <a:ext cx="4528457" cy="0"/>
          </a:xfrm>
          <a:prstGeom prst="straightConnector1">
            <a:avLst/>
          </a:prstGeom>
          <a:ln w="15875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E293D6DC-0565-48B8-8128-B9A39792EC71}"/>
              </a:ext>
            </a:extLst>
          </p:cNvPr>
          <p:cNvSpPr/>
          <p:nvPr/>
        </p:nvSpPr>
        <p:spPr>
          <a:xfrm rot="5400000">
            <a:off x="2454123" y="2625589"/>
            <a:ext cx="323112" cy="2208245"/>
          </a:xfrm>
          <a:prstGeom prst="leftBrac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CF9814-43DE-4AB7-BFB6-7DB39691A6E8}"/>
                  </a:ext>
                </a:extLst>
              </p:cNvPr>
              <p:cNvSpPr txBox="1"/>
              <p:nvPr/>
            </p:nvSpPr>
            <p:spPr>
              <a:xfrm>
                <a:off x="2295325" y="3209818"/>
                <a:ext cx="65314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CF9814-43DE-4AB7-BFB6-7DB39691A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25" y="3209818"/>
                <a:ext cx="653144" cy="381515"/>
              </a:xfrm>
              <a:prstGeom prst="rect">
                <a:avLst/>
              </a:prstGeom>
              <a:blipFill>
                <a:blip r:embed="rId4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>
            <a:extLst>
              <a:ext uri="{FF2B5EF4-FFF2-40B4-BE49-F238E27FC236}">
                <a16:creationId xmlns:a16="http://schemas.microsoft.com/office/drawing/2014/main" id="{F0960626-F246-4A64-883B-9D3FBA916AF8}"/>
              </a:ext>
            </a:extLst>
          </p:cNvPr>
          <p:cNvSpPr/>
          <p:nvPr/>
        </p:nvSpPr>
        <p:spPr>
          <a:xfrm rot="5400000">
            <a:off x="4731666" y="2609049"/>
            <a:ext cx="352466" cy="2208244"/>
          </a:xfrm>
          <a:prstGeom prst="leftBrac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968CEC4-26D8-479B-9079-BC02175D5B9F}"/>
              </a:ext>
            </a:extLst>
          </p:cNvPr>
          <p:cNvSpPr/>
          <p:nvPr/>
        </p:nvSpPr>
        <p:spPr>
          <a:xfrm rot="5400000">
            <a:off x="6967902" y="2613200"/>
            <a:ext cx="352466" cy="2208244"/>
          </a:xfrm>
          <a:prstGeom prst="leftBrac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EABA064C-3BDE-4612-B1BB-57FF4A5F2C32}"/>
              </a:ext>
            </a:extLst>
          </p:cNvPr>
          <p:cNvSpPr/>
          <p:nvPr/>
        </p:nvSpPr>
        <p:spPr>
          <a:xfrm rot="5400000">
            <a:off x="9232131" y="2625589"/>
            <a:ext cx="352466" cy="2208244"/>
          </a:xfrm>
          <a:prstGeom prst="leftBrac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88C6D6-A2ED-457F-B108-6893C7D905BF}"/>
                  </a:ext>
                </a:extLst>
              </p:cNvPr>
              <p:cNvSpPr txBox="1"/>
              <p:nvPr/>
            </p:nvSpPr>
            <p:spPr>
              <a:xfrm>
                <a:off x="4553336" y="3159574"/>
                <a:ext cx="65314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88C6D6-A2ED-457F-B108-6893C7D90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336" y="3159574"/>
                <a:ext cx="653144" cy="38151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566FF5-517E-4AF4-BF6B-BCBB82546389}"/>
                  </a:ext>
                </a:extLst>
              </p:cNvPr>
              <p:cNvSpPr txBox="1"/>
              <p:nvPr/>
            </p:nvSpPr>
            <p:spPr>
              <a:xfrm>
                <a:off x="6823781" y="3171963"/>
                <a:ext cx="65314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566FF5-517E-4AF4-BF6B-BCBB82546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781" y="3171963"/>
                <a:ext cx="653144" cy="381515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637651-A620-4AFF-B7FC-D8FABCD3B7B9}"/>
                  </a:ext>
                </a:extLst>
              </p:cNvPr>
              <p:cNvSpPr txBox="1"/>
              <p:nvPr/>
            </p:nvSpPr>
            <p:spPr>
              <a:xfrm>
                <a:off x="9081792" y="3168854"/>
                <a:ext cx="65314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637651-A620-4AFF-B7FC-D8FABCD3B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792" y="3168854"/>
                <a:ext cx="653144" cy="381515"/>
              </a:xfrm>
              <a:prstGeom prst="rect">
                <a:avLst/>
              </a:prstGeom>
              <a:blipFill>
                <a:blip r:embed="rId7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24987F-BF4D-4994-86AD-B55DB1F7775D}"/>
                  </a:ext>
                </a:extLst>
              </p:cNvPr>
              <p:cNvSpPr txBox="1"/>
              <p:nvPr/>
            </p:nvSpPr>
            <p:spPr>
              <a:xfrm>
                <a:off x="828088" y="4393196"/>
                <a:ext cx="28038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𝑺𝒑𝒐𝒕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𝑹𝒂𝒕𝒆𝒔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24987F-BF4D-4994-86AD-B55DB1F77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88" y="4393196"/>
                <a:ext cx="2803844" cy="400110"/>
              </a:xfrm>
              <a:prstGeom prst="rect">
                <a:avLst/>
              </a:prstGeom>
              <a:blipFill>
                <a:blip r:embed="rId8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1850D6-FDE7-4273-AFD2-5CD24B2CFF57}"/>
                  </a:ext>
                </a:extLst>
              </p:cNvPr>
              <p:cNvSpPr txBox="1"/>
              <p:nvPr/>
            </p:nvSpPr>
            <p:spPr>
              <a:xfrm>
                <a:off x="1517774" y="2743229"/>
                <a:ext cx="3256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𝑶𝒏𝒆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𝒚𝒆𝒂𝒓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𝑭𝒐𝒓𝒘𝒂𝒓𝒅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𝑹𝒂𝒕𝒆𝒔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1850D6-FDE7-4273-AFD2-5CD24B2C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774" y="2743229"/>
                <a:ext cx="3256383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26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C75902-93B7-4F66-8684-F3D89CA7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r>
              <a:rPr lang="en-US" dirty="0"/>
              <a:t>Forward rates and Spot rate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3E2711-1C48-4C4F-9894-436E467C4047}"/>
              </a:ext>
            </a:extLst>
          </p:cNvPr>
          <p:cNvCxnSpPr>
            <a:cxnSpLocks/>
          </p:cNvCxnSpPr>
          <p:nvPr/>
        </p:nvCxnSpPr>
        <p:spPr>
          <a:xfrm>
            <a:off x="1418252" y="3592044"/>
            <a:ext cx="9000928" cy="0"/>
          </a:xfrm>
          <a:prstGeom prst="straightConnector1">
            <a:avLst/>
          </a:prstGeom>
          <a:ln w="15875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BDA67D-4BE4-4C12-86B6-62F512CCDEF6}"/>
              </a:ext>
            </a:extLst>
          </p:cNvPr>
          <p:cNvCxnSpPr>
            <a:cxnSpLocks/>
          </p:cNvCxnSpPr>
          <p:nvPr/>
        </p:nvCxnSpPr>
        <p:spPr>
          <a:xfrm>
            <a:off x="1418252" y="3592044"/>
            <a:ext cx="4528457" cy="0"/>
          </a:xfrm>
          <a:prstGeom prst="straightConnector1">
            <a:avLst/>
          </a:prstGeom>
          <a:ln w="15875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7944F0-1348-4DEA-AF13-C4A58EFE1A93}"/>
              </a:ext>
            </a:extLst>
          </p:cNvPr>
          <p:cNvCxnSpPr>
            <a:cxnSpLocks/>
          </p:cNvCxnSpPr>
          <p:nvPr/>
        </p:nvCxnSpPr>
        <p:spPr>
          <a:xfrm>
            <a:off x="3682480" y="3595154"/>
            <a:ext cx="4528457" cy="0"/>
          </a:xfrm>
          <a:prstGeom prst="straightConnector1">
            <a:avLst/>
          </a:prstGeom>
          <a:ln w="15875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34BE5AE8-97D0-4894-B0B2-E8A9FA3B43ED}"/>
              </a:ext>
            </a:extLst>
          </p:cNvPr>
          <p:cNvSpPr/>
          <p:nvPr/>
        </p:nvSpPr>
        <p:spPr>
          <a:xfrm rot="16200000">
            <a:off x="4690441" y="466635"/>
            <a:ext cx="248307" cy="6792685"/>
          </a:xfrm>
          <a:prstGeom prst="leftBrac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464596B-48ED-4232-83E0-412FA502ADE1}"/>
              </a:ext>
            </a:extLst>
          </p:cNvPr>
          <p:cNvSpPr/>
          <p:nvPr/>
        </p:nvSpPr>
        <p:spPr>
          <a:xfrm rot="5400000">
            <a:off x="3547534" y="1045993"/>
            <a:ext cx="269892" cy="4528457"/>
          </a:xfrm>
          <a:prstGeom prst="leftBrac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133BB0-3011-4E4D-93C1-E1F88FA11530}"/>
                  </a:ext>
                </a:extLst>
              </p:cNvPr>
              <p:cNvSpPr txBox="1"/>
              <p:nvPr/>
            </p:nvSpPr>
            <p:spPr>
              <a:xfrm>
                <a:off x="3290594" y="2732505"/>
                <a:ext cx="783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133BB0-3011-4E4D-93C1-E1F88FA11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594" y="2732505"/>
                <a:ext cx="78377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4E4C35-2244-4574-8E84-F8F26594991D}"/>
                  </a:ext>
                </a:extLst>
              </p:cNvPr>
              <p:cNvSpPr txBox="1"/>
              <p:nvPr/>
            </p:nvSpPr>
            <p:spPr>
              <a:xfrm>
                <a:off x="4422709" y="3946133"/>
                <a:ext cx="783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4E4C35-2244-4574-8E84-F8F265949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709" y="3946133"/>
                <a:ext cx="7837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2666999E-2745-4D22-9209-F7C2453CDA4B}"/>
              </a:ext>
            </a:extLst>
          </p:cNvPr>
          <p:cNvSpPr/>
          <p:nvPr/>
        </p:nvSpPr>
        <p:spPr>
          <a:xfrm rot="5400000">
            <a:off x="6938687" y="2183295"/>
            <a:ext cx="280269" cy="2264229"/>
          </a:xfrm>
          <a:prstGeom prst="leftBrac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5101D1-1714-4405-BC70-10E063FE3F42}"/>
                  </a:ext>
                </a:extLst>
              </p:cNvPr>
              <p:cNvSpPr txBox="1"/>
              <p:nvPr/>
            </p:nvSpPr>
            <p:spPr>
              <a:xfrm>
                <a:off x="6752249" y="2761404"/>
                <a:ext cx="65314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5101D1-1714-4405-BC70-10E063FE3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49" y="2761404"/>
                <a:ext cx="653144" cy="381515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D8D10F-E3E9-4249-9C72-D90C2FB31B75}"/>
                  </a:ext>
                </a:extLst>
              </p:cNvPr>
              <p:cNvSpPr txBox="1"/>
              <p:nvPr/>
            </p:nvSpPr>
            <p:spPr>
              <a:xfrm>
                <a:off x="3878422" y="4522775"/>
                <a:ext cx="4136570" cy="1290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D8D10F-E3E9-4249-9C72-D90C2FB31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422" y="4522775"/>
                <a:ext cx="4136570" cy="1290161"/>
              </a:xfrm>
              <a:prstGeom prst="rect">
                <a:avLst/>
              </a:prstGeom>
              <a:blipFill>
                <a:blip r:embed="rId5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61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9DB0-A5D7-4BE5-A205-334F03B9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BAD0590D-F45A-4AE1-8434-D36246C114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46675488"/>
                  </p:ext>
                </p:extLst>
              </p:nvPr>
            </p:nvGraphicFramePr>
            <p:xfrm>
              <a:off x="1295398" y="3070646"/>
              <a:ext cx="9601200" cy="2225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800600">
                      <a:extLst>
                        <a:ext uri="{9D8B030D-6E8A-4147-A177-3AD203B41FA5}">
                          <a16:colId xmlns:a16="http://schemas.microsoft.com/office/drawing/2014/main" val="1087079613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16472526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𝒀𝒆𝒂𝒓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𝑺𝒑𝒐𝒕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𝑹𝒂𝒕𝒆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3572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329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55191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5.5%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9296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5.75%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745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6%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5413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BAD0590D-F45A-4AE1-8434-D36246C114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46675488"/>
                  </p:ext>
                </p:extLst>
              </p:nvPr>
            </p:nvGraphicFramePr>
            <p:xfrm>
              <a:off x="1295398" y="3070646"/>
              <a:ext cx="9601200" cy="2225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800600">
                      <a:extLst>
                        <a:ext uri="{9D8B030D-6E8A-4147-A177-3AD203B41FA5}">
                          <a16:colId xmlns:a16="http://schemas.microsoft.com/office/drawing/2014/main" val="1087079613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16472526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7" t="-1639" r="-100508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27" t="-1639" r="-508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3572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2329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55191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5.5%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9296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5.75%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745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6%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54135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456F1D-1060-405A-8B8A-9C432B86B107}"/>
                  </a:ext>
                </a:extLst>
              </p:cNvPr>
              <p:cNvSpPr txBox="1"/>
              <p:nvPr/>
            </p:nvSpPr>
            <p:spPr>
              <a:xfrm>
                <a:off x="1875453" y="5506536"/>
                <a:ext cx="8192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3−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𝑓𝑜𝑟𝑤𝑎𝑟𝑑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𝑑𝑒𝑓𝑓𝑒𝑟𝑒𝑑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456F1D-1060-405A-8B8A-9C432B86B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453" y="5506536"/>
                <a:ext cx="8192277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3402AD-CDBA-4C94-BFBD-630112A4610C}"/>
                  </a:ext>
                </a:extLst>
              </p:cNvPr>
              <p:cNvSpPr txBox="1"/>
              <p:nvPr/>
            </p:nvSpPr>
            <p:spPr>
              <a:xfrm>
                <a:off x="199053" y="2560715"/>
                <a:ext cx="3931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𝑌𝑜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𝑔𝑖𝑣𝑒𝑛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3402AD-CDBA-4C94-BFBD-630112A46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3" y="2560715"/>
                <a:ext cx="3931298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1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94EF-8064-4EC8-90A3-65DF28B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597639-9EA2-415B-B0D9-3E72A4603A2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20173" y="2532328"/>
                <a:ext cx="4549196" cy="321959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2,5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1.05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=1.21381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𝑇h𝑒𝑛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2,5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=0.0667195209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597639-9EA2-415B-B0D9-3E72A4603A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20173" y="2532328"/>
                <a:ext cx="4549196" cy="321959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EAE582-DCCA-41EB-B199-57A56B5411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1209" y="2976465"/>
            <a:ext cx="6230660" cy="2137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B62372-1F08-4BE3-B10F-CC7C0F5B5A3D}"/>
                  </a:ext>
                </a:extLst>
              </p:cNvPr>
              <p:cNvSpPr txBox="1"/>
              <p:nvPr/>
            </p:nvSpPr>
            <p:spPr>
              <a:xfrm>
                <a:off x="4703549" y="5139111"/>
                <a:ext cx="65780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3−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𝑓𝑜𝑟𝑤𝑎𝑟𝑑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𝑑𝑒𝑓𝑓𝑒𝑟𝑒𝑑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B62372-1F08-4BE3-B10F-CC7C0F5B5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549" y="5139111"/>
                <a:ext cx="6578082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3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EB0-7D20-45DC-8788-9E21D85C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Dollar Weighted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DE931-ABC8-455B-8CE9-214B8DDA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Is the Internal Rate of Return (i.e. yield rate) Using </a:t>
            </a:r>
            <a:r>
              <a:rPr lang="en-US" sz="3200" dirty="0">
                <a:solidFill>
                  <a:srgbClr val="FF0000"/>
                </a:solidFill>
              </a:rPr>
              <a:t>simple interest approximation for partial years.</a:t>
            </a:r>
          </a:p>
        </p:txBody>
      </p:sp>
    </p:spTree>
    <p:extLst>
      <p:ext uri="{BB962C8B-B14F-4D97-AF65-F5344CB8AC3E}">
        <p14:creationId xmlns:p14="http://schemas.microsoft.com/office/powerpoint/2010/main" val="424630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BE670-2E0D-4845-9501-68DAD5847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76E3-233E-475C-A292-296967484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fund has a </a:t>
            </a:r>
            <a:r>
              <a:rPr lang="en-US" dirty="0">
                <a:solidFill>
                  <a:srgbClr val="FFC000"/>
                </a:solidFill>
              </a:rPr>
              <a:t>starting balance of 100 </a:t>
            </a:r>
            <a:r>
              <a:rPr lang="en-US" dirty="0"/>
              <a:t>. Three months later the </a:t>
            </a:r>
            <a:r>
              <a:rPr lang="en-US" dirty="0">
                <a:solidFill>
                  <a:srgbClr val="FF0000"/>
                </a:solidFill>
              </a:rPr>
              <a:t>balance of the fund is 120 </a:t>
            </a:r>
            <a:r>
              <a:rPr lang="en-US" dirty="0"/>
              <a:t>and a </a:t>
            </a:r>
            <a:r>
              <a:rPr lang="en-US" dirty="0">
                <a:solidFill>
                  <a:srgbClr val="FF0000"/>
                </a:solidFill>
              </a:rPr>
              <a:t>deposit of 40 is made </a:t>
            </a:r>
            <a:r>
              <a:rPr lang="en-US" dirty="0"/>
              <a:t>. Five months after the deposit the balance is 150 and a </a:t>
            </a:r>
            <a:r>
              <a:rPr lang="en-US" dirty="0">
                <a:solidFill>
                  <a:srgbClr val="7030A0"/>
                </a:solidFill>
              </a:rPr>
              <a:t>withdrawal of 60</a:t>
            </a:r>
            <a:r>
              <a:rPr lang="en-US" dirty="0"/>
              <a:t> is made . </a:t>
            </a:r>
            <a:r>
              <a:rPr lang="en-US" dirty="0">
                <a:solidFill>
                  <a:srgbClr val="00B050"/>
                </a:solidFill>
              </a:rPr>
              <a:t>The balance of the fund at the end of the year 110</a:t>
            </a:r>
            <a:r>
              <a:rPr lang="en-US" dirty="0"/>
              <a:t> . Calculate the dollar-weighted rate of return.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E6A8CD-8BE5-4BE7-8413-2CBBACBB7679}"/>
              </a:ext>
            </a:extLst>
          </p:cNvPr>
          <p:cNvCxnSpPr/>
          <p:nvPr/>
        </p:nvCxnSpPr>
        <p:spPr>
          <a:xfrm>
            <a:off x="1853967" y="5100506"/>
            <a:ext cx="8388991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7B0F5C-B6F9-42A1-9BBA-9D3B743F73B8}"/>
              </a:ext>
            </a:extLst>
          </p:cNvPr>
          <p:cNvCxnSpPr>
            <a:cxnSpLocks/>
          </p:cNvCxnSpPr>
          <p:nvPr/>
        </p:nvCxnSpPr>
        <p:spPr>
          <a:xfrm>
            <a:off x="1853967" y="5100506"/>
            <a:ext cx="2298155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4950D6-0701-43DF-93AC-4BC558ACB1DC}"/>
              </a:ext>
            </a:extLst>
          </p:cNvPr>
          <p:cNvCxnSpPr>
            <a:cxnSpLocks/>
          </p:cNvCxnSpPr>
          <p:nvPr/>
        </p:nvCxnSpPr>
        <p:spPr>
          <a:xfrm>
            <a:off x="1853967" y="5100506"/>
            <a:ext cx="6086384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84B157-4F6A-4459-BCC9-B389A2A3A2BB}"/>
                  </a:ext>
                </a:extLst>
              </p:cNvPr>
              <p:cNvSpPr txBox="1"/>
              <p:nvPr/>
            </p:nvSpPr>
            <p:spPr>
              <a:xfrm>
                <a:off x="1326787" y="4216400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84B157-4F6A-4459-BCC9-B389A2A3A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87" y="4216400"/>
                <a:ext cx="105435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E40EC5-50A9-46DB-A732-01239F5D0EE9}"/>
                  </a:ext>
                </a:extLst>
              </p:cNvPr>
              <p:cNvSpPr txBox="1"/>
              <p:nvPr/>
            </p:nvSpPr>
            <p:spPr>
              <a:xfrm>
                <a:off x="3624942" y="4585732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E40EC5-50A9-46DB-A732-01239F5D0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2" y="4585732"/>
                <a:ext cx="105435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E5771A-52EF-4EE4-81BF-2A1F03433BCF}"/>
                  </a:ext>
                </a:extLst>
              </p:cNvPr>
              <p:cNvSpPr txBox="1"/>
              <p:nvPr/>
            </p:nvSpPr>
            <p:spPr>
              <a:xfrm>
                <a:off x="7413171" y="4585732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E5771A-52EF-4EE4-81BF-2A1F03433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71" y="4585732"/>
                <a:ext cx="10543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F90FBA-C8AA-4CE4-A8B0-7B770C8035ED}"/>
                  </a:ext>
                </a:extLst>
              </p:cNvPr>
              <p:cNvSpPr txBox="1"/>
              <p:nvPr/>
            </p:nvSpPr>
            <p:spPr>
              <a:xfrm>
                <a:off x="3624941" y="4216400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F90FBA-C8AA-4CE4-A8B0-7B770C803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1" y="4216400"/>
                <a:ext cx="10543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01033D-27EF-4BA3-A6EB-33232443A9AD}"/>
                  </a:ext>
                </a:extLst>
              </p:cNvPr>
              <p:cNvSpPr txBox="1"/>
              <p:nvPr/>
            </p:nvSpPr>
            <p:spPr>
              <a:xfrm>
                <a:off x="7413170" y="4216400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01033D-27EF-4BA3-A6EB-33232443A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70" y="4216400"/>
                <a:ext cx="10543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21C66F-7D01-4F70-A413-652519945850}"/>
                  </a:ext>
                </a:extLst>
              </p:cNvPr>
              <p:cNvSpPr txBox="1"/>
              <p:nvPr/>
            </p:nvSpPr>
            <p:spPr>
              <a:xfrm>
                <a:off x="9715778" y="4216400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=110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21C66F-7D01-4F70-A413-65251994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778" y="4216400"/>
                <a:ext cx="10543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99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76E3-233E-475C-A292-296967484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787" y="752022"/>
            <a:ext cx="9601196" cy="17765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fund has a </a:t>
            </a:r>
            <a:r>
              <a:rPr lang="en-US" dirty="0">
                <a:solidFill>
                  <a:srgbClr val="FFC000"/>
                </a:solidFill>
              </a:rPr>
              <a:t>starting balance of 100 </a:t>
            </a:r>
            <a:r>
              <a:rPr lang="en-US" dirty="0"/>
              <a:t>. Three months later the </a:t>
            </a:r>
            <a:r>
              <a:rPr lang="en-US" dirty="0">
                <a:solidFill>
                  <a:srgbClr val="FF0000"/>
                </a:solidFill>
              </a:rPr>
              <a:t>balance of the fund is 120 </a:t>
            </a:r>
            <a:r>
              <a:rPr lang="en-US" dirty="0"/>
              <a:t>and a </a:t>
            </a:r>
            <a:r>
              <a:rPr lang="en-US" dirty="0">
                <a:solidFill>
                  <a:srgbClr val="FF0000"/>
                </a:solidFill>
              </a:rPr>
              <a:t>deposit of 40 is made </a:t>
            </a:r>
            <a:r>
              <a:rPr lang="en-US" dirty="0"/>
              <a:t>. Five months after the deposit the balance is 150 and a </a:t>
            </a:r>
            <a:r>
              <a:rPr lang="en-US" dirty="0">
                <a:solidFill>
                  <a:srgbClr val="7030A0"/>
                </a:solidFill>
              </a:rPr>
              <a:t>withdrawal of 60 </a:t>
            </a:r>
            <a:r>
              <a:rPr lang="en-US" dirty="0"/>
              <a:t>is made . </a:t>
            </a:r>
            <a:r>
              <a:rPr lang="en-US" dirty="0">
                <a:solidFill>
                  <a:srgbClr val="00B050"/>
                </a:solidFill>
              </a:rPr>
              <a:t>The balance of the fund at the end of the year 110</a:t>
            </a:r>
            <a:r>
              <a:rPr lang="en-US" dirty="0"/>
              <a:t> . Calculate the dollar-weighted rate of return.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E6A8CD-8BE5-4BE7-8413-2CBBACBB7679}"/>
              </a:ext>
            </a:extLst>
          </p:cNvPr>
          <p:cNvCxnSpPr/>
          <p:nvPr/>
        </p:nvCxnSpPr>
        <p:spPr>
          <a:xfrm>
            <a:off x="1754439" y="3434992"/>
            <a:ext cx="8388991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7B0F5C-B6F9-42A1-9BBA-9D3B743F73B8}"/>
              </a:ext>
            </a:extLst>
          </p:cNvPr>
          <p:cNvCxnSpPr>
            <a:cxnSpLocks/>
          </p:cNvCxnSpPr>
          <p:nvPr/>
        </p:nvCxnSpPr>
        <p:spPr>
          <a:xfrm>
            <a:off x="1754439" y="3434992"/>
            <a:ext cx="2298155" cy="0"/>
          </a:xfrm>
          <a:prstGeom prst="line">
            <a:avLst/>
          </a:prstGeom>
          <a:ln w="15875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4950D6-0701-43DF-93AC-4BC558ACB1DC}"/>
              </a:ext>
            </a:extLst>
          </p:cNvPr>
          <p:cNvCxnSpPr>
            <a:cxnSpLocks/>
          </p:cNvCxnSpPr>
          <p:nvPr/>
        </p:nvCxnSpPr>
        <p:spPr>
          <a:xfrm>
            <a:off x="1748219" y="3429000"/>
            <a:ext cx="6086384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84B157-4F6A-4459-BCC9-B389A2A3A2BB}"/>
                  </a:ext>
                </a:extLst>
              </p:cNvPr>
              <p:cNvSpPr txBox="1"/>
              <p:nvPr/>
            </p:nvSpPr>
            <p:spPr>
              <a:xfrm>
                <a:off x="1326787" y="2729560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84B157-4F6A-4459-BCC9-B389A2A3A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87" y="2729560"/>
                <a:ext cx="105435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E40EC5-50A9-46DB-A732-01239F5D0EE9}"/>
                  </a:ext>
                </a:extLst>
              </p:cNvPr>
              <p:cNvSpPr txBox="1"/>
              <p:nvPr/>
            </p:nvSpPr>
            <p:spPr>
              <a:xfrm>
                <a:off x="3525413" y="2958576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E40EC5-50A9-46DB-A732-01239F5D0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413" y="2958576"/>
                <a:ext cx="105435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E5771A-52EF-4EE4-81BF-2A1F03433BCF}"/>
                  </a:ext>
                </a:extLst>
              </p:cNvPr>
              <p:cNvSpPr txBox="1"/>
              <p:nvPr/>
            </p:nvSpPr>
            <p:spPr>
              <a:xfrm>
                <a:off x="7413169" y="2946125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E5771A-52EF-4EE4-81BF-2A1F03433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69" y="2946125"/>
                <a:ext cx="10543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F90FBA-C8AA-4CE4-A8B0-7B770C8035ED}"/>
                  </a:ext>
                </a:extLst>
              </p:cNvPr>
              <p:cNvSpPr txBox="1"/>
              <p:nvPr/>
            </p:nvSpPr>
            <p:spPr>
              <a:xfrm>
                <a:off x="3525414" y="2674037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F90FBA-C8AA-4CE4-A8B0-7B770C803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414" y="2674037"/>
                <a:ext cx="10543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01033D-27EF-4BA3-A6EB-33232443A9AD}"/>
                  </a:ext>
                </a:extLst>
              </p:cNvPr>
              <p:cNvSpPr txBox="1"/>
              <p:nvPr/>
            </p:nvSpPr>
            <p:spPr>
              <a:xfrm>
                <a:off x="7413170" y="2674037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01033D-27EF-4BA3-A6EB-33232443A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70" y="2674037"/>
                <a:ext cx="10543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21C66F-7D01-4F70-A413-652519945850}"/>
                  </a:ext>
                </a:extLst>
              </p:cNvPr>
              <p:cNvSpPr txBox="1"/>
              <p:nvPr/>
            </p:nvSpPr>
            <p:spPr>
              <a:xfrm>
                <a:off x="9616250" y="2705434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=110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21C66F-7D01-4F70-A413-65251994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250" y="2705434"/>
                <a:ext cx="10543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F2855C-A342-46C7-8C5F-5DC42BC70A6A}"/>
                  </a:ext>
                </a:extLst>
              </p:cNvPr>
              <p:cNvSpPr txBox="1"/>
              <p:nvPr/>
            </p:nvSpPr>
            <p:spPr>
              <a:xfrm>
                <a:off x="1446671" y="3523314"/>
                <a:ext cx="603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F2855C-A342-46C7-8C5F-5DC42BC70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71" y="3523314"/>
                <a:ext cx="60309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952C57-2ACE-470C-951A-5D8AC19C840D}"/>
                  </a:ext>
                </a:extLst>
              </p:cNvPr>
              <p:cNvSpPr txBox="1"/>
              <p:nvPr/>
            </p:nvSpPr>
            <p:spPr>
              <a:xfrm>
                <a:off x="3684102" y="3499026"/>
                <a:ext cx="736981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952C57-2ACE-470C-951A-5D8AC19C8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102" y="3499026"/>
                <a:ext cx="736981" cy="49564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DA5715-8BED-473F-BC51-204437AF644B}"/>
                  </a:ext>
                </a:extLst>
              </p:cNvPr>
              <p:cNvSpPr txBox="1"/>
              <p:nvPr/>
            </p:nvSpPr>
            <p:spPr>
              <a:xfrm>
                <a:off x="7466113" y="3517226"/>
                <a:ext cx="736980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DA5715-8BED-473F-BC51-204437AF6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113" y="3517226"/>
                <a:ext cx="736980" cy="495649"/>
              </a:xfrm>
              <a:prstGeom prst="rect">
                <a:avLst/>
              </a:prstGeom>
              <a:blipFill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D9E6D6-DD61-414B-8EF8-849FF4054CBA}"/>
                  </a:ext>
                </a:extLst>
              </p:cNvPr>
              <p:cNvSpPr txBox="1"/>
              <p:nvPr/>
            </p:nvSpPr>
            <p:spPr>
              <a:xfrm>
                <a:off x="9837428" y="3517226"/>
                <a:ext cx="603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D9E6D6-DD61-414B-8EF8-849FF4054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428" y="3517226"/>
                <a:ext cx="60309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77AFB7-02EF-4541-A7EB-C2E7707A11EB}"/>
                  </a:ext>
                </a:extLst>
              </p:cNvPr>
              <p:cNvSpPr txBox="1"/>
              <p:nvPr/>
            </p:nvSpPr>
            <p:spPr>
              <a:xfrm>
                <a:off x="1446671" y="4311423"/>
                <a:ext cx="9601195" cy="1324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𝐼𝑛𝑡𝑒𝑟𝑛𝑎𝑙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𝑟𝑒𝑡𝑢𝑟𝑛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110=100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𝑻𝒐𝒐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𝒅𝒊𝒇𝒊𝒄𝒖𝒍𝒕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𝒔𝒐𝒍𝒗𝒆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𝒉𝒂𝒏𝒅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77AFB7-02EF-4541-A7EB-C2E7707A1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71" y="4311423"/>
                <a:ext cx="9601195" cy="1324850"/>
              </a:xfrm>
              <a:prstGeom prst="rect">
                <a:avLst/>
              </a:prstGeom>
              <a:blipFill>
                <a:blip r:embed="rId12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76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E6A8CD-8BE5-4BE7-8413-2CBBACBB7679}"/>
              </a:ext>
            </a:extLst>
          </p:cNvPr>
          <p:cNvCxnSpPr/>
          <p:nvPr/>
        </p:nvCxnSpPr>
        <p:spPr>
          <a:xfrm>
            <a:off x="1735778" y="1690168"/>
            <a:ext cx="8388991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7B0F5C-B6F9-42A1-9BBA-9D3B743F73B8}"/>
              </a:ext>
            </a:extLst>
          </p:cNvPr>
          <p:cNvCxnSpPr>
            <a:cxnSpLocks/>
          </p:cNvCxnSpPr>
          <p:nvPr/>
        </p:nvCxnSpPr>
        <p:spPr>
          <a:xfrm>
            <a:off x="1735778" y="1690168"/>
            <a:ext cx="2298155" cy="0"/>
          </a:xfrm>
          <a:prstGeom prst="line">
            <a:avLst/>
          </a:prstGeom>
          <a:ln w="15875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4950D6-0701-43DF-93AC-4BC558ACB1DC}"/>
              </a:ext>
            </a:extLst>
          </p:cNvPr>
          <p:cNvCxnSpPr>
            <a:cxnSpLocks/>
          </p:cNvCxnSpPr>
          <p:nvPr/>
        </p:nvCxnSpPr>
        <p:spPr>
          <a:xfrm>
            <a:off x="1729558" y="1684176"/>
            <a:ext cx="6086384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84B157-4F6A-4459-BCC9-B389A2A3A2BB}"/>
                  </a:ext>
                </a:extLst>
              </p:cNvPr>
              <p:cNvSpPr txBox="1"/>
              <p:nvPr/>
            </p:nvSpPr>
            <p:spPr>
              <a:xfrm>
                <a:off x="1308126" y="984736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84B157-4F6A-4459-BCC9-B389A2A3A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126" y="984736"/>
                <a:ext cx="105435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E40EC5-50A9-46DB-A732-01239F5D0EE9}"/>
                  </a:ext>
                </a:extLst>
              </p:cNvPr>
              <p:cNvSpPr txBox="1"/>
              <p:nvPr/>
            </p:nvSpPr>
            <p:spPr>
              <a:xfrm>
                <a:off x="3506752" y="1213752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E40EC5-50A9-46DB-A732-01239F5D0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52" y="1213752"/>
                <a:ext cx="105435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E5771A-52EF-4EE4-81BF-2A1F03433BCF}"/>
                  </a:ext>
                </a:extLst>
              </p:cNvPr>
              <p:cNvSpPr txBox="1"/>
              <p:nvPr/>
            </p:nvSpPr>
            <p:spPr>
              <a:xfrm>
                <a:off x="7394508" y="1201301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E5771A-52EF-4EE4-81BF-2A1F03433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508" y="1201301"/>
                <a:ext cx="10543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F90FBA-C8AA-4CE4-A8B0-7B770C8035ED}"/>
                  </a:ext>
                </a:extLst>
              </p:cNvPr>
              <p:cNvSpPr txBox="1"/>
              <p:nvPr/>
            </p:nvSpPr>
            <p:spPr>
              <a:xfrm>
                <a:off x="3506753" y="929213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F90FBA-C8AA-4CE4-A8B0-7B770C803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53" y="929213"/>
                <a:ext cx="10543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01033D-27EF-4BA3-A6EB-33232443A9AD}"/>
                  </a:ext>
                </a:extLst>
              </p:cNvPr>
              <p:cNvSpPr txBox="1"/>
              <p:nvPr/>
            </p:nvSpPr>
            <p:spPr>
              <a:xfrm>
                <a:off x="7394509" y="929213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01033D-27EF-4BA3-A6EB-33232443A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509" y="929213"/>
                <a:ext cx="10543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21C66F-7D01-4F70-A413-652519945850}"/>
                  </a:ext>
                </a:extLst>
              </p:cNvPr>
              <p:cNvSpPr txBox="1"/>
              <p:nvPr/>
            </p:nvSpPr>
            <p:spPr>
              <a:xfrm>
                <a:off x="9597589" y="960610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=110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21C66F-7D01-4F70-A413-65251994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589" y="960610"/>
                <a:ext cx="10543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F2855C-A342-46C7-8C5F-5DC42BC70A6A}"/>
                  </a:ext>
                </a:extLst>
              </p:cNvPr>
              <p:cNvSpPr txBox="1"/>
              <p:nvPr/>
            </p:nvSpPr>
            <p:spPr>
              <a:xfrm>
                <a:off x="1428010" y="1778490"/>
                <a:ext cx="603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F2855C-A342-46C7-8C5F-5DC42BC70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10" y="1778490"/>
                <a:ext cx="60309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952C57-2ACE-470C-951A-5D8AC19C840D}"/>
                  </a:ext>
                </a:extLst>
              </p:cNvPr>
              <p:cNvSpPr txBox="1"/>
              <p:nvPr/>
            </p:nvSpPr>
            <p:spPr>
              <a:xfrm>
                <a:off x="3665441" y="1754202"/>
                <a:ext cx="736981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952C57-2ACE-470C-951A-5D8AC19C8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441" y="1754202"/>
                <a:ext cx="736981" cy="49564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DA5715-8BED-473F-BC51-204437AF644B}"/>
                  </a:ext>
                </a:extLst>
              </p:cNvPr>
              <p:cNvSpPr txBox="1"/>
              <p:nvPr/>
            </p:nvSpPr>
            <p:spPr>
              <a:xfrm>
                <a:off x="7447452" y="1772402"/>
                <a:ext cx="736980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DA5715-8BED-473F-BC51-204437AF6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452" y="1772402"/>
                <a:ext cx="736980" cy="495649"/>
              </a:xfrm>
              <a:prstGeom prst="rect">
                <a:avLst/>
              </a:prstGeom>
              <a:blipFill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D9E6D6-DD61-414B-8EF8-849FF4054CBA}"/>
                  </a:ext>
                </a:extLst>
              </p:cNvPr>
              <p:cNvSpPr txBox="1"/>
              <p:nvPr/>
            </p:nvSpPr>
            <p:spPr>
              <a:xfrm>
                <a:off x="9818767" y="1772402"/>
                <a:ext cx="603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D9E6D6-DD61-414B-8EF8-849FF4054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767" y="1772402"/>
                <a:ext cx="60309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77AFB7-02EF-4541-A7EB-C2E7707A11EB}"/>
                  </a:ext>
                </a:extLst>
              </p:cNvPr>
              <p:cNvSpPr txBox="1"/>
              <p:nvPr/>
            </p:nvSpPr>
            <p:spPr>
              <a:xfrm>
                <a:off x="1428010" y="2864897"/>
                <a:ext cx="9601195" cy="2779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𝑜𝑙𝑙𝑎𝑟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𝑤𝑒𝑖𝑔h𝑡𝑒𝑑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𝑟𝑒𝑡𝑢𝑟𝑛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110=100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𝐷𝑊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+40(1+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)−60(1+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110=100+100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+40+40∙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−60−60∙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110=80+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100+</m:t>
                          </m:r>
                          <m: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−60∙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100+</m:t>
                              </m:r>
                              <m:r>
                                <a:rPr lang="en-US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−60∙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77AFB7-02EF-4541-A7EB-C2E7707A1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10" y="2864897"/>
                <a:ext cx="9601195" cy="27793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66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622E-0609-40EF-B4C5-CFCCD57E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Dollar Weighted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2AE67-3F97-439F-9B4C-193C3E9E55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36676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𝑏𝑎𝑙𝑎𝑛𝑐𝑒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𝐴𝑚𝑜𝑢𝑛𝑡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𝑖𝑛𝑡𝑒𝑟𝑒𝑠𝑡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𝑐𝑎𝑠h𝑓𝑙𝑜𝑤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=110−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+40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2AE67-3F97-439F-9B4C-193C3E9E5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36676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6891D8-DEDC-441D-941F-A5DC320CC0BE}"/>
              </a:ext>
            </a:extLst>
          </p:cNvPr>
          <p:cNvCxnSpPr/>
          <p:nvPr/>
        </p:nvCxnSpPr>
        <p:spPr>
          <a:xfrm>
            <a:off x="1723053" y="4803035"/>
            <a:ext cx="8388991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682FE4-0AFC-4A50-97D6-55E82EEAADC9}"/>
              </a:ext>
            </a:extLst>
          </p:cNvPr>
          <p:cNvCxnSpPr>
            <a:cxnSpLocks/>
          </p:cNvCxnSpPr>
          <p:nvPr/>
        </p:nvCxnSpPr>
        <p:spPr>
          <a:xfrm>
            <a:off x="1723053" y="4803035"/>
            <a:ext cx="2298155" cy="0"/>
          </a:xfrm>
          <a:prstGeom prst="line">
            <a:avLst/>
          </a:prstGeom>
          <a:ln w="15875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5A0B0C-98DA-424A-B974-345694C9BB2C}"/>
              </a:ext>
            </a:extLst>
          </p:cNvPr>
          <p:cNvCxnSpPr>
            <a:cxnSpLocks/>
          </p:cNvCxnSpPr>
          <p:nvPr/>
        </p:nvCxnSpPr>
        <p:spPr>
          <a:xfrm>
            <a:off x="1716833" y="4797043"/>
            <a:ext cx="6086384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281FE1-C984-40F0-BE5D-8D16B3FC75D6}"/>
                  </a:ext>
                </a:extLst>
              </p:cNvPr>
              <p:cNvSpPr txBox="1"/>
              <p:nvPr/>
            </p:nvSpPr>
            <p:spPr>
              <a:xfrm>
                <a:off x="1295401" y="4097603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281FE1-C984-40F0-BE5D-8D16B3FC7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4097603"/>
                <a:ext cx="105435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B19E4C-E619-4701-A41F-967BDAC421AE}"/>
                  </a:ext>
                </a:extLst>
              </p:cNvPr>
              <p:cNvSpPr txBox="1"/>
              <p:nvPr/>
            </p:nvSpPr>
            <p:spPr>
              <a:xfrm>
                <a:off x="3494027" y="4326619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B19E4C-E619-4701-A41F-967BDAC42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027" y="4326619"/>
                <a:ext cx="10543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CFE339-FFD1-40D3-8405-1E92FF57D993}"/>
                  </a:ext>
                </a:extLst>
              </p:cNvPr>
              <p:cNvSpPr txBox="1"/>
              <p:nvPr/>
            </p:nvSpPr>
            <p:spPr>
              <a:xfrm>
                <a:off x="7381783" y="4314168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CFE339-FFD1-40D3-8405-1E92FF57D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783" y="4314168"/>
                <a:ext cx="10543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65FD1-B53E-4032-9A62-D4149017A676}"/>
                  </a:ext>
                </a:extLst>
              </p:cNvPr>
              <p:cNvSpPr txBox="1"/>
              <p:nvPr/>
            </p:nvSpPr>
            <p:spPr>
              <a:xfrm>
                <a:off x="3494028" y="4042080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65FD1-B53E-4032-9A62-D4149017A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028" y="4042080"/>
                <a:ext cx="10543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ADD12C-423A-429E-AB6A-7C6129C072B5}"/>
                  </a:ext>
                </a:extLst>
              </p:cNvPr>
              <p:cNvSpPr txBox="1"/>
              <p:nvPr/>
            </p:nvSpPr>
            <p:spPr>
              <a:xfrm>
                <a:off x="7381784" y="4042080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ADD12C-423A-429E-AB6A-7C6129C07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784" y="4042080"/>
                <a:ext cx="10543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2DB2AB3-C640-4BFC-884D-6EECEF493042}"/>
                  </a:ext>
                </a:extLst>
              </p:cNvPr>
              <p:cNvSpPr txBox="1"/>
              <p:nvPr/>
            </p:nvSpPr>
            <p:spPr>
              <a:xfrm>
                <a:off x="9584864" y="4073477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=110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2DB2AB3-C640-4BFC-884D-6EECEF493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864" y="4073477"/>
                <a:ext cx="105435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088A31-5982-4583-AADE-B7167DCD89BA}"/>
                  </a:ext>
                </a:extLst>
              </p:cNvPr>
              <p:cNvSpPr txBox="1"/>
              <p:nvPr/>
            </p:nvSpPr>
            <p:spPr>
              <a:xfrm>
                <a:off x="1415285" y="4891357"/>
                <a:ext cx="603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088A31-5982-4583-AADE-B7167DCD8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285" y="4891357"/>
                <a:ext cx="6030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098494-4F67-467A-8D49-F696E5EE69DB}"/>
                  </a:ext>
                </a:extLst>
              </p:cNvPr>
              <p:cNvSpPr txBox="1"/>
              <p:nvPr/>
            </p:nvSpPr>
            <p:spPr>
              <a:xfrm>
                <a:off x="3652716" y="4867069"/>
                <a:ext cx="736981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098494-4F67-467A-8D49-F696E5EE6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716" y="4867069"/>
                <a:ext cx="736981" cy="495649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814CAC-68D0-4FED-A004-E34A152C95E4}"/>
                  </a:ext>
                </a:extLst>
              </p:cNvPr>
              <p:cNvSpPr txBox="1"/>
              <p:nvPr/>
            </p:nvSpPr>
            <p:spPr>
              <a:xfrm>
                <a:off x="7434727" y="4885269"/>
                <a:ext cx="736980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814CAC-68D0-4FED-A004-E34A152C9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727" y="4885269"/>
                <a:ext cx="736980" cy="495649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9DBB34-BFD1-42E6-BDB4-99C0E2DE4EB5}"/>
                  </a:ext>
                </a:extLst>
              </p:cNvPr>
              <p:cNvSpPr txBox="1"/>
              <p:nvPr/>
            </p:nvSpPr>
            <p:spPr>
              <a:xfrm>
                <a:off x="9806042" y="4885269"/>
                <a:ext cx="603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9DBB34-BFD1-42E6-BDB4-99C0E2DE4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042" y="4885269"/>
                <a:ext cx="60309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40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EB0-7D20-45DC-8788-9E21D85C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Time Weighted </a:t>
            </a:r>
            <a:br>
              <a:rPr lang="en-US" sz="5400" dirty="0"/>
            </a:br>
            <a:r>
              <a:rPr lang="en-US" sz="4000" dirty="0"/>
              <a:t>Rate of return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DE931-ABC8-455B-8CE9-214B8DDA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Calculated by compounding the returns over successive parts of the year.</a:t>
            </a:r>
          </a:p>
        </p:txBody>
      </p:sp>
    </p:spTree>
    <p:extLst>
      <p:ext uri="{BB962C8B-B14F-4D97-AF65-F5344CB8AC3E}">
        <p14:creationId xmlns:p14="http://schemas.microsoft.com/office/powerpoint/2010/main" val="107235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BE670-2E0D-4845-9501-68DAD5847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76E3-233E-475C-A292-296967484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588"/>
            <a:ext cx="9601196" cy="3319280"/>
          </a:xfrm>
        </p:spPr>
        <p:txBody>
          <a:bodyPr/>
          <a:lstStyle/>
          <a:p>
            <a:r>
              <a:rPr lang="en-US" dirty="0"/>
              <a:t>A fund has a </a:t>
            </a:r>
            <a:r>
              <a:rPr lang="en-US" dirty="0">
                <a:solidFill>
                  <a:srgbClr val="FFC000"/>
                </a:solidFill>
              </a:rPr>
              <a:t>starting balance of 100 </a:t>
            </a:r>
            <a:r>
              <a:rPr lang="en-US" dirty="0"/>
              <a:t>. Three months later the </a:t>
            </a:r>
            <a:r>
              <a:rPr lang="en-US" dirty="0">
                <a:solidFill>
                  <a:srgbClr val="FF0000"/>
                </a:solidFill>
              </a:rPr>
              <a:t>balance of the fund is 120 </a:t>
            </a:r>
            <a:r>
              <a:rPr lang="en-US" dirty="0"/>
              <a:t>and a </a:t>
            </a:r>
            <a:r>
              <a:rPr lang="en-US" dirty="0">
                <a:solidFill>
                  <a:srgbClr val="FF0000"/>
                </a:solidFill>
              </a:rPr>
              <a:t>deposit of 40 is made </a:t>
            </a:r>
            <a:r>
              <a:rPr lang="en-US" dirty="0"/>
              <a:t>. Five months after the deposit the balance is 150 and a withdrawal of 60 is made . </a:t>
            </a:r>
            <a:r>
              <a:rPr lang="en-US" dirty="0">
                <a:solidFill>
                  <a:srgbClr val="00B050"/>
                </a:solidFill>
              </a:rPr>
              <a:t>The balance of the fund at the end of the year 110</a:t>
            </a:r>
            <a:r>
              <a:rPr lang="en-US" dirty="0"/>
              <a:t> . Calculate the time-weighted rate of return.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E6A8CD-8BE5-4BE7-8413-2CBBACBB7679}"/>
              </a:ext>
            </a:extLst>
          </p:cNvPr>
          <p:cNvCxnSpPr/>
          <p:nvPr/>
        </p:nvCxnSpPr>
        <p:spPr>
          <a:xfrm>
            <a:off x="1853967" y="5100506"/>
            <a:ext cx="8388991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7B0F5C-B6F9-42A1-9BBA-9D3B743F73B8}"/>
              </a:ext>
            </a:extLst>
          </p:cNvPr>
          <p:cNvCxnSpPr>
            <a:cxnSpLocks/>
          </p:cNvCxnSpPr>
          <p:nvPr/>
        </p:nvCxnSpPr>
        <p:spPr>
          <a:xfrm>
            <a:off x="1853967" y="5100506"/>
            <a:ext cx="2298155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4950D6-0701-43DF-93AC-4BC558ACB1DC}"/>
              </a:ext>
            </a:extLst>
          </p:cNvPr>
          <p:cNvCxnSpPr>
            <a:cxnSpLocks/>
          </p:cNvCxnSpPr>
          <p:nvPr/>
        </p:nvCxnSpPr>
        <p:spPr>
          <a:xfrm>
            <a:off x="1853967" y="5100506"/>
            <a:ext cx="6086384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84B157-4F6A-4459-BCC9-B389A2A3A2BB}"/>
                  </a:ext>
                </a:extLst>
              </p:cNvPr>
              <p:cNvSpPr txBox="1"/>
              <p:nvPr/>
            </p:nvSpPr>
            <p:spPr>
              <a:xfrm>
                <a:off x="1326787" y="4216400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84B157-4F6A-4459-BCC9-B389A2A3A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87" y="4216400"/>
                <a:ext cx="105435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E40EC5-50A9-46DB-A732-01239F5D0EE9}"/>
                  </a:ext>
                </a:extLst>
              </p:cNvPr>
              <p:cNvSpPr txBox="1"/>
              <p:nvPr/>
            </p:nvSpPr>
            <p:spPr>
              <a:xfrm>
                <a:off x="3624942" y="4585732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E40EC5-50A9-46DB-A732-01239F5D0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2" y="4585732"/>
                <a:ext cx="105435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E5771A-52EF-4EE4-81BF-2A1F03433BCF}"/>
                  </a:ext>
                </a:extLst>
              </p:cNvPr>
              <p:cNvSpPr txBox="1"/>
              <p:nvPr/>
            </p:nvSpPr>
            <p:spPr>
              <a:xfrm>
                <a:off x="7413171" y="4585732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E5771A-52EF-4EE4-81BF-2A1F03433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71" y="4585732"/>
                <a:ext cx="10543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F90FBA-C8AA-4CE4-A8B0-7B770C8035ED}"/>
                  </a:ext>
                </a:extLst>
              </p:cNvPr>
              <p:cNvSpPr txBox="1"/>
              <p:nvPr/>
            </p:nvSpPr>
            <p:spPr>
              <a:xfrm>
                <a:off x="3624941" y="4216400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F90FBA-C8AA-4CE4-A8B0-7B770C803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1" y="4216400"/>
                <a:ext cx="10543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01033D-27EF-4BA3-A6EB-33232443A9AD}"/>
                  </a:ext>
                </a:extLst>
              </p:cNvPr>
              <p:cNvSpPr txBox="1"/>
              <p:nvPr/>
            </p:nvSpPr>
            <p:spPr>
              <a:xfrm>
                <a:off x="7413170" y="4216400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01033D-27EF-4BA3-A6EB-33232443A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70" y="4216400"/>
                <a:ext cx="10543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21C66F-7D01-4F70-A413-652519945850}"/>
                  </a:ext>
                </a:extLst>
              </p:cNvPr>
              <p:cNvSpPr txBox="1"/>
              <p:nvPr/>
            </p:nvSpPr>
            <p:spPr>
              <a:xfrm>
                <a:off x="9715778" y="4216400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=110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21C66F-7D01-4F70-A413-65251994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778" y="4216400"/>
                <a:ext cx="10543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33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E1E44-D929-42B8-810D-4C74B10D8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855167"/>
                <a:ext cx="9601196" cy="30207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𝑇𝑊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120+40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150−60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=0.375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E1E44-D929-42B8-810D-4C74B10D8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855167"/>
                <a:ext cx="9601196" cy="30207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6C92AB-6E06-44BE-92E1-02802BA71C16}"/>
              </a:ext>
            </a:extLst>
          </p:cNvPr>
          <p:cNvCxnSpPr/>
          <p:nvPr/>
        </p:nvCxnSpPr>
        <p:spPr>
          <a:xfrm>
            <a:off x="1735778" y="1690168"/>
            <a:ext cx="8388991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3E50A7-7983-4949-9867-B09DDBE1E0D0}"/>
              </a:ext>
            </a:extLst>
          </p:cNvPr>
          <p:cNvCxnSpPr>
            <a:cxnSpLocks/>
          </p:cNvCxnSpPr>
          <p:nvPr/>
        </p:nvCxnSpPr>
        <p:spPr>
          <a:xfrm>
            <a:off x="1735778" y="1690168"/>
            <a:ext cx="2298155" cy="0"/>
          </a:xfrm>
          <a:prstGeom prst="line">
            <a:avLst/>
          </a:prstGeom>
          <a:ln w="15875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7929C2-8C0E-4B66-968B-E977DA40B658}"/>
              </a:ext>
            </a:extLst>
          </p:cNvPr>
          <p:cNvCxnSpPr>
            <a:cxnSpLocks/>
          </p:cNvCxnSpPr>
          <p:nvPr/>
        </p:nvCxnSpPr>
        <p:spPr>
          <a:xfrm>
            <a:off x="1729558" y="1684176"/>
            <a:ext cx="6086384" cy="0"/>
          </a:xfrm>
          <a:prstGeom prst="line">
            <a:avLst/>
          </a:prstGeom>
          <a:ln w="15875">
            <a:solidFill>
              <a:schemeClr val="tx1"/>
            </a:solidFill>
            <a:headEnd type="diamon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CE2420-B9DE-4237-A800-465741064FCE}"/>
                  </a:ext>
                </a:extLst>
              </p:cNvPr>
              <p:cNvSpPr txBox="1"/>
              <p:nvPr/>
            </p:nvSpPr>
            <p:spPr>
              <a:xfrm>
                <a:off x="1308126" y="984736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CE2420-B9DE-4237-A800-465741064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126" y="984736"/>
                <a:ext cx="105435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CC35B1-FBF4-44B5-8545-CE70C6285716}"/>
                  </a:ext>
                </a:extLst>
              </p:cNvPr>
              <p:cNvSpPr txBox="1"/>
              <p:nvPr/>
            </p:nvSpPr>
            <p:spPr>
              <a:xfrm>
                <a:off x="3506752" y="1213752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CC35B1-FBF4-44B5-8545-CE70C6285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52" y="1213752"/>
                <a:ext cx="10543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C8C406-0314-44CC-9EFF-349B9A6729FC}"/>
                  </a:ext>
                </a:extLst>
              </p:cNvPr>
              <p:cNvSpPr txBox="1"/>
              <p:nvPr/>
            </p:nvSpPr>
            <p:spPr>
              <a:xfrm>
                <a:off x="7394508" y="1201301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C8C406-0314-44CC-9EFF-349B9A672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508" y="1201301"/>
                <a:ext cx="10543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D55D43-1F26-48EF-8F83-CC0CE819A81F}"/>
                  </a:ext>
                </a:extLst>
              </p:cNvPr>
              <p:cNvSpPr txBox="1"/>
              <p:nvPr/>
            </p:nvSpPr>
            <p:spPr>
              <a:xfrm>
                <a:off x="3506753" y="929213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D55D43-1F26-48EF-8F83-CC0CE819A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53" y="929213"/>
                <a:ext cx="10543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D4D5D5-DEB4-4365-AB2E-6BC655B9F403}"/>
                  </a:ext>
                </a:extLst>
              </p:cNvPr>
              <p:cNvSpPr txBox="1"/>
              <p:nvPr/>
            </p:nvSpPr>
            <p:spPr>
              <a:xfrm>
                <a:off x="7394509" y="929213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D4D5D5-DEB4-4365-AB2E-6BC655B9F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509" y="929213"/>
                <a:ext cx="10543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C1D506-B4AB-458E-B394-4B2FB9A7400D}"/>
                  </a:ext>
                </a:extLst>
              </p:cNvPr>
              <p:cNvSpPr txBox="1"/>
              <p:nvPr/>
            </p:nvSpPr>
            <p:spPr>
              <a:xfrm>
                <a:off x="9597589" y="960610"/>
                <a:ext cx="105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=110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C1D506-B4AB-458E-B394-4B2FB9A74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589" y="960610"/>
                <a:ext cx="105435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1271EB-58DA-493C-B55A-68DC3E643797}"/>
                  </a:ext>
                </a:extLst>
              </p:cNvPr>
              <p:cNvSpPr txBox="1"/>
              <p:nvPr/>
            </p:nvSpPr>
            <p:spPr>
              <a:xfrm>
                <a:off x="1428010" y="1778490"/>
                <a:ext cx="603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1271EB-58DA-493C-B55A-68DC3E643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10" y="1778490"/>
                <a:ext cx="6030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A3E649-0BBD-453A-B6CC-0EEFDAF98854}"/>
                  </a:ext>
                </a:extLst>
              </p:cNvPr>
              <p:cNvSpPr txBox="1"/>
              <p:nvPr/>
            </p:nvSpPr>
            <p:spPr>
              <a:xfrm>
                <a:off x="3665441" y="1754202"/>
                <a:ext cx="736981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A3E649-0BBD-453A-B6CC-0EEFDAF98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441" y="1754202"/>
                <a:ext cx="736981" cy="495649"/>
              </a:xfrm>
              <a:prstGeom prst="rect">
                <a:avLst/>
              </a:prstGeom>
              <a:blipFill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3513B6-2F5C-427A-93C6-7A9C23A31198}"/>
                  </a:ext>
                </a:extLst>
              </p:cNvPr>
              <p:cNvSpPr txBox="1"/>
              <p:nvPr/>
            </p:nvSpPr>
            <p:spPr>
              <a:xfrm>
                <a:off x="7447452" y="1772402"/>
                <a:ext cx="736980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3513B6-2F5C-427A-93C6-7A9C23A31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452" y="1772402"/>
                <a:ext cx="736980" cy="495649"/>
              </a:xfrm>
              <a:prstGeom prst="rect">
                <a:avLst/>
              </a:prstGeom>
              <a:blipFill>
                <a:blip r:embed="rId1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94ABCC-D141-4874-A836-815B34A2A22C}"/>
                  </a:ext>
                </a:extLst>
              </p:cNvPr>
              <p:cNvSpPr txBox="1"/>
              <p:nvPr/>
            </p:nvSpPr>
            <p:spPr>
              <a:xfrm>
                <a:off x="9818767" y="1772402"/>
                <a:ext cx="603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94ABCC-D141-4874-A836-815B34A2A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767" y="1772402"/>
                <a:ext cx="60309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49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915</TotalTime>
  <Words>645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 Math</vt:lpstr>
      <vt:lpstr>Garamond</vt:lpstr>
      <vt:lpstr>Organic</vt:lpstr>
      <vt:lpstr>Dollar/Time Weighted + Forward Rates</vt:lpstr>
      <vt:lpstr>Dollar Weighted</vt:lpstr>
      <vt:lpstr>Example</vt:lpstr>
      <vt:lpstr>PowerPoint Presentation</vt:lpstr>
      <vt:lpstr>PowerPoint Presentation</vt:lpstr>
      <vt:lpstr>Dollar Weighted formula</vt:lpstr>
      <vt:lpstr>Time Weighted  Rate of return</vt:lpstr>
      <vt:lpstr>Example</vt:lpstr>
      <vt:lpstr>PowerPoint Presentation</vt:lpstr>
      <vt:lpstr>Forward Rates</vt:lpstr>
      <vt:lpstr>Illustration </vt:lpstr>
      <vt:lpstr>Forward rates and Spot rate</vt:lpstr>
      <vt:lpstr>Forward rates and Spot rate</vt:lpstr>
      <vt:lpstr>Example</vt:lpstr>
      <vt:lpstr>Example-Solution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Dollar/Time Weighted + Swaps</dc:title>
  <dc:creator>مرام العمري</dc:creator>
  <cp:lastModifiedBy>مرام العمري</cp:lastModifiedBy>
  <cp:revision>16</cp:revision>
  <dcterms:created xsi:type="dcterms:W3CDTF">2018-10-27T13:39:59Z</dcterms:created>
  <dcterms:modified xsi:type="dcterms:W3CDTF">2019-03-03T19:41:37Z</dcterms:modified>
</cp:coreProperties>
</file>