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3" r:id="rId2"/>
    <p:sldId id="256" r:id="rId3"/>
    <p:sldId id="295" r:id="rId4"/>
    <p:sldId id="294" r:id="rId5"/>
    <p:sldId id="296" r:id="rId6"/>
    <p:sldId id="297" r:id="rId7"/>
    <p:sldId id="29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2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6D3CD-2E49-40C9-B72A-26E339FFC3E7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26C37-EAC7-42D9-B777-0D9B8A8BE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A07FC-C7A1-4A8F-91EC-0EF016CD267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A07FC-C7A1-4A8F-91EC-0EF016CD267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D9C-40B7-4DC1-881D-E02030DA50B5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9B8-B42F-4455-94FD-D505F103927D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22B4-4147-4001-8808-6D71D1A652FD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2F0-5D73-4AFA-8A41-64F75EB5EEAF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F4AF-3D05-4CB0-BA75-E91B946E698B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E471-4F71-4CB5-8520-68B7CB3C8047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CC24-9BE2-4878-9575-D8177F750AEA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665C-1ECC-48DF-A2E7-8114F9957780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C1B2-1BFD-4716-9822-77EEAB10DB61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0746-3AF0-4CC6-8198-9BCD9BEBBC0E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3DC-535A-47B7-A8A2-F6939560BA50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8180-857E-45D9-9025-FB597C03DE6B}" type="datetime1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13.wmf"/><Relationship Id="rId4" Type="http://schemas.openxmlformats.org/officeDocument/2006/relationships/image" Target="../media/image114.png"/><Relationship Id="rId9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jpe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7" Type="http://schemas.openxmlformats.org/officeDocument/2006/relationships/image" Target="../media/image178.pn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E23A60-2628-4A44-AC7C-A95220742DAF}" type="slidenum">
              <a:rPr lang="ja-JP" altLang="en-US" smtClean="0"/>
              <a:pPr/>
              <a:t>1</a:t>
            </a:fld>
            <a:endParaRPr lang="en-US" altLang="ja-JP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133600" y="319088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Digital Filters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/>
        </p:nvGraphicFramePr>
        <p:xfrm>
          <a:off x="1066800" y="1422400"/>
          <a:ext cx="6299200" cy="2159000"/>
        </p:xfrm>
        <a:graphic>
          <a:graphicData uri="http://schemas.openxmlformats.org/drawingml/2006/table">
            <a:tbl>
              <a:tblPr/>
              <a:tblGrid>
                <a:gridCol w="3149600"/>
                <a:gridCol w="3149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Analog Filters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Digital Filters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Cheap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Costly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Fast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Larger dynamic range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Low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Very high performance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Pole – Zero from Transfer Function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30384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5295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2057400"/>
            <a:ext cx="310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06-06-P3740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276600"/>
            <a:ext cx="3657600" cy="33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3581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system is stable.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572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zeros do not affect system stability.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F06-09-P374090"/>
          <p:cNvPicPr>
            <a:picLocks noChangeAspect="1" noChangeArrowheads="1"/>
          </p:cNvPicPr>
          <p:nvPr/>
        </p:nvPicPr>
        <p:blipFill>
          <a:blip r:embed="rId2" cstate="print"/>
          <a:srcRect b="42075"/>
          <a:stretch>
            <a:fillRect/>
          </a:stretch>
        </p:blipFill>
        <p:spPr bwMode="auto">
          <a:xfrm>
            <a:off x="76200" y="1981200"/>
            <a:ext cx="447073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F06-09-P374090"/>
          <p:cNvPicPr>
            <a:picLocks noChangeAspect="1" noChangeArrowheads="1"/>
          </p:cNvPicPr>
          <p:nvPr/>
        </p:nvPicPr>
        <p:blipFill>
          <a:blip r:embed="rId2" cstate="print"/>
          <a:srcRect t="57925"/>
          <a:stretch>
            <a:fillRect/>
          </a:stretch>
        </p:blipFill>
        <p:spPr bwMode="auto">
          <a:xfrm>
            <a:off x="4724400" y="2514600"/>
            <a:ext cx="43191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2438400" y="4267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System Stability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Depends on poles’ location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28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Example: System Stability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66800"/>
            <a:ext cx="36025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006" y="2209800"/>
            <a:ext cx="66766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809875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06-10-P374090"/>
          <p:cNvPicPr>
            <a:picLocks noChangeAspect="1" noChangeArrowheads="1"/>
          </p:cNvPicPr>
          <p:nvPr/>
        </p:nvPicPr>
        <p:blipFill>
          <a:blip r:embed="rId5" cstate="print"/>
          <a:srcRect l="53013" t="53396" b="4717"/>
          <a:stretch>
            <a:fillRect/>
          </a:stretch>
        </p:blipFill>
        <p:spPr bwMode="auto">
          <a:xfrm>
            <a:off x="4800600" y="3657600"/>
            <a:ext cx="3070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0135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the outermost pole is multiple order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order) at z = 1 and is on the unit circle, the system is stable.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Filter: Frequency Response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973" y="1219200"/>
            <a:ext cx="488372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3257550"/>
            <a:ext cx="377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2057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Magnitude frequency response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266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Phase response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572000" y="1828800"/>
            <a:ext cx="3810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981700" y="1790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2743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Putting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99188"/>
            <a:ext cx="838200" cy="29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4267200" y="2667000"/>
            <a:ext cx="685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867400" y="2743200"/>
            <a:ext cx="381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396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Example: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3810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0825" y="4038600"/>
            <a:ext cx="3076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574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4038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rate = 8k Hz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648200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5800" y="472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function: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5334000"/>
            <a:ext cx="3400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85800" y="5269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response: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50" y="6162675"/>
            <a:ext cx="409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3050" y="6153150"/>
            <a:ext cx="3028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6629400" y="5105400"/>
            <a:ext cx="2057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Complete Plot!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F06-16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424626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06-18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46200"/>
            <a:ext cx="456727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105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Low Pass Filter (LPF)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105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Band Pass Filter (BPF)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675" y="5791200"/>
            <a:ext cx="1990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: Frequency Response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752600" y="5715000"/>
            <a:ext cx="5486400" cy="533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28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Filter: Frequency Response –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Impulse Response of FIR Filters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F07-01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700" y="952500"/>
            <a:ext cx="4051300" cy="22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response of ideal LPF:</a:t>
            </a:r>
            <a:endParaRPr lang="en-US" sz="2400" dirty="0"/>
          </a:p>
        </p:txBody>
      </p:sp>
      <p:pic>
        <p:nvPicPr>
          <p:cNvPr id="6" name="Picture 2" descr="F07-03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84" y="3429000"/>
            <a:ext cx="3695716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2721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Impulse response of ideal LPF: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3733800"/>
            <a:ext cx="22098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48175"/>
            <a:ext cx="5715000" cy="3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4038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truncating 2M+1 major components:</a:t>
            </a:r>
            <a:endParaRPr lang="en-US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715000"/>
            <a:ext cx="4343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6248400"/>
            <a:ext cx="382287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4953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symmetric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447800" y="48006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</p:cNvCxnSpPr>
          <p:nvPr/>
        </p:nvCxnSpPr>
        <p:spPr>
          <a:xfrm flipV="1">
            <a:off x="4038600" y="4800600"/>
            <a:ext cx="1295400" cy="35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" y="54102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Making causal,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6229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Where,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Ideal Low Pass Filter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489671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Impulse Response: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2438400"/>
            <a:ext cx="1676400" cy="533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200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3-tap FIR LPF with cutoff freq. = 800 Hz and sampling rate = 8k Hz.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4905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434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76800"/>
            <a:ext cx="4438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4975" y="4724400"/>
            <a:ext cx="30956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4800600" y="5257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4191000"/>
            <a:ext cx="1600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6248400"/>
            <a:ext cx="2476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05200" y="62292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Using symmetry: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Ideal Low Pass Filter –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3629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175" y="2133600"/>
            <a:ext cx="3095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Delaying h(n) by M = 1 sample,</a:t>
            </a:r>
            <a:endParaRPr lang="en-US" sz="2000" dirty="0"/>
          </a:p>
        </p:txBody>
      </p:sp>
      <p:sp>
        <p:nvSpPr>
          <p:cNvPr id="7" name="Right Brace 6"/>
          <p:cNvSpPr/>
          <p:nvPr/>
        </p:nvSpPr>
        <p:spPr>
          <a:xfrm>
            <a:off x="6096000" y="1143000"/>
            <a:ext cx="2286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1455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Filter coefficients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288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Transfer function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0"/>
            <a:ext cx="3705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3562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Differential </a:t>
            </a:r>
            <a:r>
              <a:rPr lang="en-US" sz="2000" dirty="0" err="1" smtClean="0">
                <a:solidFill>
                  <a:srgbClr val="0070C0"/>
                </a:solidFill>
              </a:rPr>
              <a:t>Eq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1225" y="3562350"/>
            <a:ext cx="5057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4150" y="4200525"/>
            <a:ext cx="4210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41718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Frequency response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971800"/>
            <a:ext cx="579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629150"/>
            <a:ext cx="3886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495925"/>
            <a:ext cx="5648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 l="40212" t="8571"/>
          <a:stretch>
            <a:fillRect/>
          </a:stretch>
        </p:blipFill>
        <p:spPr bwMode="auto">
          <a:xfrm>
            <a:off x="6686550" y="5029200"/>
            <a:ext cx="215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6705600" y="4953000"/>
            <a:ext cx="2209800" cy="381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" y="5486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Magnitude: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61530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Phase: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4200" y="5486400"/>
            <a:ext cx="2057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Complete Plot!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228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Linear Phase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14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filter has linear phase property, the output will simply be a delayed version of input.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Let, 17-tap FIR filter with linear phase property.</a:t>
            </a:r>
            <a:endParaRPr lang="en-US" sz="2000" dirty="0"/>
          </a:p>
        </p:txBody>
      </p:sp>
      <p:pic>
        <p:nvPicPr>
          <p:cNvPr id="6" name="Picture 2" descr="F07-06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2438400"/>
            <a:ext cx="5118100" cy="43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3897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samples delay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80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samples delay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Nonlinear Phase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6019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1819275"/>
            <a:ext cx="4705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2362200"/>
            <a:ext cx="5048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1143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Input: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85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Linear phase filter output: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4192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90 d phase delay filter output: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F07-07-P374090"/>
          <p:cNvPicPr>
            <a:picLocks noChangeAspect="1" noChangeArrowheads="1"/>
          </p:cNvPicPr>
          <p:nvPr/>
        </p:nvPicPr>
        <p:blipFill>
          <a:blip r:embed="rId5" cstate="print"/>
          <a:srcRect b="1863"/>
          <a:stretch>
            <a:fillRect/>
          </a:stretch>
        </p:blipFill>
        <p:spPr bwMode="auto">
          <a:xfrm>
            <a:off x="3200400" y="2843617"/>
            <a:ext cx="4965700" cy="40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32574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Input: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4766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Linear phase filter output: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5434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90 d phase delay filter output: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19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Distorted!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06-01-01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1524000"/>
            <a:ext cx="6946900" cy="15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683" y="3429000"/>
            <a:ext cx="413651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5" y="4457700"/>
            <a:ext cx="3419475" cy="21717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3714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Digital Filtering: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76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Matlab</a:t>
            </a:r>
            <a:r>
              <a:rPr lang="en-US" sz="2000" b="1" dirty="0" smtClean="0">
                <a:solidFill>
                  <a:srgbClr val="FF0000"/>
                </a:solidFill>
              </a:rPr>
              <a:t> Implementation: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3-tap (2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b="1" dirty="0" smtClean="0">
                <a:solidFill>
                  <a:srgbClr val="FF0000"/>
                </a:solidFill>
              </a:rPr>
              <a:t> order) IIR filter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228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Filtering: Realization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5" descr="C:\Bose\Bose Art\ch03\Ch3f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80508" y="1905000"/>
            <a:ext cx="4411092" cy="42672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Linear Phase: Zero Placement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 single zero can be either at z = 1 or z = -1. ( </a:t>
            </a:r>
            <a:r>
              <a:rPr lang="en-US" sz="2000" dirty="0" smtClean="0">
                <a:solidFill>
                  <a:srgbClr val="FF0000"/>
                </a:solidFill>
              </a:rPr>
              <a:t>B or D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Real zeros not on the unit circle always occur in pairs with r and 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 (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If the zero is complex, its conjugate is also zero. (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/>
              <a:t>) [on the unit circle]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Complex zeros not on the unit circle always occur in quadruples with r and 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  (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Example: FIR Filtering With Window Method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7543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143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4991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343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48000"/>
            <a:ext cx="1276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305175"/>
            <a:ext cx="5019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dirty="0" smtClean="0"/>
              <a:t>  = 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72200" y="2895600"/>
            <a:ext cx="838200" cy="4572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6343650" y="3486152"/>
            <a:ext cx="381002" cy="114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267200"/>
            <a:ext cx="4772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067300"/>
            <a:ext cx="4886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54102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>
            <a:off x="5867400" y="5562600"/>
            <a:ext cx="4572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62600" y="624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Symmetry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990600"/>
            <a:ext cx="1905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00" y="2057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28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Example: Window Method –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4295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Hamming window function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42900" y="20193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676400"/>
            <a:ext cx="293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715000" y="1828800"/>
            <a:ext cx="3810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Symmetry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409950"/>
            <a:ext cx="4981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276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Windowed impulse response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100" y="41529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476750"/>
            <a:ext cx="4057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629275"/>
            <a:ext cx="541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5269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By delaying h</a:t>
            </a:r>
            <a:r>
              <a:rPr lang="en-US" baseline="-25000" dirty="0" smtClean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) by </a:t>
            </a:r>
            <a:r>
              <a:rPr lang="en-US" i="1" dirty="0" smtClean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 = 2 samples,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6248400"/>
            <a:ext cx="674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1219200" y="6172200"/>
            <a:ext cx="7010400" cy="457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28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FIR Filter Length Estimation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066800"/>
            <a:ext cx="8162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r="5098" b="13513"/>
          <a:stretch>
            <a:fillRect/>
          </a:stretch>
        </p:blipFill>
        <p:spPr bwMode="auto">
          <a:xfrm>
            <a:off x="5334000" y="4419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07-14-P374090"/>
          <p:cNvPicPr>
            <a:picLocks noChangeAspect="1" noChangeArrowheads="1"/>
          </p:cNvPicPr>
          <p:nvPr/>
        </p:nvPicPr>
        <p:blipFill>
          <a:blip r:embed="rId4" cstate="print"/>
          <a:srcRect b="1304"/>
          <a:stretch>
            <a:fillRect/>
          </a:stretch>
        </p:blipFill>
        <p:spPr bwMode="auto">
          <a:xfrm>
            <a:off x="609600" y="3581400"/>
            <a:ext cx="41649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905375"/>
            <a:ext cx="2095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5" y="5410200"/>
            <a:ext cx="2695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625" y="5972175"/>
            <a:ext cx="2314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57800" y="4267200"/>
            <a:ext cx="29718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Example: FIR Filter Length Estimation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6861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Design a BPF with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524000" y="1828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0288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52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81450"/>
            <a:ext cx="3429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3476625"/>
            <a:ext cx="2324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4800600" y="3581400"/>
            <a:ext cx="4572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4025" y="3962400"/>
            <a:ext cx="2085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00800" y="213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Use Hamming window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34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Choose nearest higher odd N = 25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5038725"/>
            <a:ext cx="3257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0" y="5438775"/>
            <a:ext cx="3314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" y="4648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Cutoff frequencies: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5029200"/>
            <a:ext cx="3733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>
          <a:xfrm>
            <a:off x="4419600" y="5181600"/>
            <a:ext cx="6858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4800" y="47814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63246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Now design the filter with hint from slide 14.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43000" y="29718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Application: Noise Reduction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F07-22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432300" cy="359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2192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Input waveform: sinusoid + broadband noise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Spectrum: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4038600"/>
            <a:ext cx="32766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3364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Want to remove this noise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761706" y="3847306"/>
            <a:ext cx="38179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4800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Specification: </a:t>
            </a:r>
            <a:r>
              <a:rPr lang="en-US" sz="2000" dirty="0" smtClean="0">
                <a:solidFill>
                  <a:srgbClr val="FF0000"/>
                </a:solidFill>
              </a:rPr>
              <a:t>LPF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334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Pass band frequency [0 – 800 Hz]</a:t>
            </a:r>
          </a:p>
          <a:p>
            <a:r>
              <a:rPr lang="en-US" dirty="0" smtClean="0">
                <a:sym typeface="Wingdings" pitchFamily="2" charset="2"/>
              </a:rPr>
              <a:t>Stop band frequency [1000 – 4000 Hz]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33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band ripple &lt; 0.02 dB</a:t>
            </a:r>
          </a:p>
          <a:p>
            <a:r>
              <a:rPr lang="en-US" dirty="0" smtClean="0"/>
              <a:t>Stop band attenuation = 50 dB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Application: Noise Reduction –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F07-23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1012417"/>
            <a:ext cx="5575300" cy="447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133- tap FIR filter, so a delay of 66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4724400"/>
            <a:ext cx="3810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Almost there is NO noise!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791200" y="4495800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3276600"/>
            <a:ext cx="2362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However, noise reduction in real world scenario is not so easy!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Frequency Sampling Design Method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762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Simple to design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2703"/>
            <a:ext cx="3810000" cy="45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Filter length = 2M + 1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602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Magnitude response in the range [ 0 ~ </a:t>
            </a:r>
            <a:r>
              <a:rPr lang="en-US" dirty="0" smtClean="0">
                <a:sym typeface="Symbol"/>
              </a:rPr>
              <a:t>]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019300" y="23241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600" y="1828800"/>
            <a:ext cx="3962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538" y="3505200"/>
            <a:ext cx="5187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2971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Calculate FIR filter coefficients: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3429000"/>
            <a:ext cx="556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295" y="5781675"/>
            <a:ext cx="457979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50862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Use the symmetry: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5638800"/>
            <a:ext cx="4800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Example: Frequency Sampling Design Method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986" y="990600"/>
            <a:ext cx="749481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52700"/>
            <a:ext cx="1438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619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828800" y="2741612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9610" y="2362200"/>
            <a:ext cx="352559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3200400" y="2514600"/>
            <a:ext cx="5334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531296"/>
            <a:ext cx="2857500" cy="18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2286000" y="2971800"/>
            <a:ext cx="1752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006" y="3390900"/>
            <a:ext cx="542492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rot="5400000">
            <a:off x="2514600" y="44196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9050" y="4705350"/>
            <a:ext cx="3790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771688"/>
            <a:ext cx="2209800" cy="9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381000" y="5410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By symmetry: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2895600" y="5638800"/>
            <a:ext cx="8382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505200" y="4114800"/>
            <a:ext cx="3048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Coefficient Quantization Effect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Filter coefficients are usually truncated or rounded off for the application.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425410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981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Transfer function with infinite precision: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735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Transfer function with quantized precision: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2819400"/>
            <a:ext cx="433982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4038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Error of the magnitude frequency response: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733800"/>
            <a:ext cx="4381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28600" y="2895600"/>
            <a:ext cx="701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5257800"/>
            <a:ext cx="1524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Example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" y="51816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7600" y="4495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= tap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5257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– tap FIR filter; 7 bits used for fraction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58028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infinite precision </a:t>
            </a:r>
            <a:r>
              <a:rPr lang="en-US" dirty="0" err="1" smtClean="0"/>
              <a:t>coeff</a:t>
            </a:r>
            <a:r>
              <a:rPr lang="en-US" dirty="0" smtClean="0"/>
              <a:t>. = 0.00759455135346</a:t>
            </a:r>
            <a:endParaRPr 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" y="6172200"/>
            <a:ext cx="6057900" cy="32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8600" y="6477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Quantized </a:t>
            </a:r>
            <a:r>
              <a:rPr lang="en-US" dirty="0" err="1" smtClean="0"/>
              <a:t>coeff</a:t>
            </a:r>
            <a:r>
              <a:rPr lang="en-US" dirty="0" smtClean="0"/>
              <a:t>. = 1 / 2</a:t>
            </a:r>
            <a:r>
              <a:rPr lang="en-US" baseline="30000" dirty="0" smtClean="0"/>
              <a:t>7</a:t>
            </a:r>
            <a:r>
              <a:rPr lang="en-US" dirty="0" smtClean="0"/>
              <a:t> = 0.0078125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Error is bounded by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&lt; 25 / 256 = 0.0977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52600" y="5181600"/>
            <a:ext cx="44958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4EF9E3-F514-465E-AC01-072DE6C2ADE6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  <p:pic>
        <p:nvPicPr>
          <p:cNvPr id="23555" name="Picture 5" descr="C:\Bose\Bose Art\ch01\Ch1f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2825"/>
            <a:ext cx="6477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5334000"/>
            <a:ext cx="86868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Adder, (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multiplier, (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delay.</a:t>
            </a: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1600200" y="533400"/>
            <a:ext cx="571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Adder, Multiplier &amp; Delay</a:t>
            </a: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1828800" y="1371600"/>
            <a:ext cx="541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>
                <a:solidFill>
                  <a:srgbClr val="0070C0"/>
                </a:solidFill>
                <a:latin typeface="Comic Sans MS" pitchFamily="66" charset="0"/>
              </a:rPr>
              <a:t>Three components of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7" y="857232"/>
            <a:ext cx="5948394" cy="9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00202" y="0"/>
            <a:ext cx="508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Complementary Example - I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850" y="1571612"/>
            <a:ext cx="2724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 r="15603"/>
          <a:stretch>
            <a:fillRect/>
          </a:stretch>
        </p:blipFill>
        <p:spPr bwMode="auto">
          <a:xfrm>
            <a:off x="0" y="2133600"/>
            <a:ext cx="6272489" cy="392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37377" y="4267200"/>
          <a:ext cx="281202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815840" imgH="393480" progId="Equation.3">
                  <p:embed/>
                </p:oleObj>
              </mc:Choice>
              <mc:Fallback>
                <p:oleObj name="Equation" r:id="rId7" imgW="18158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377" y="4267200"/>
                        <a:ext cx="2812026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28039" y="5029200"/>
          <a:ext cx="96356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622080" imgH="393480" progId="Equation.3">
                  <p:embed/>
                </p:oleObj>
              </mc:Choice>
              <mc:Fallback>
                <p:oleObj name="Equation" r:id="rId9" imgW="622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039" y="5029200"/>
                        <a:ext cx="96356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0800000">
            <a:off x="2971800" y="5257800"/>
            <a:ext cx="495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88" y="1157289"/>
            <a:ext cx="2997112" cy="25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95402" y="0"/>
            <a:ext cx="553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Complementary Example - II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1357299"/>
            <a:ext cx="1643074" cy="36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8160" y="3767920"/>
            <a:ext cx="2091840" cy="103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" y="2300278"/>
            <a:ext cx="5029452" cy="11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548060"/>
            <a:ext cx="1597823" cy="87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519609"/>
            <a:ext cx="2939337" cy="21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9286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Given: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744" y="91440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Given: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7262" y="571480"/>
            <a:ext cx="3643338" cy="314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20" y="857232"/>
            <a:ext cx="2643206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63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IIR Filter Design: Bilinear Transformation Method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F08-01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09675"/>
            <a:ext cx="9017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86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Bilinear Transformation Method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For LPF and HPF: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2066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86684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For BPF and BRF: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33550"/>
            <a:ext cx="4133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14600"/>
            <a:ext cx="3238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239000" y="1371600"/>
            <a:ext cx="1676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Frequency Warping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629400" y="1600200"/>
            <a:ext cx="533400" cy="3810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 l="61157" b="16000"/>
          <a:stretch>
            <a:fillRect/>
          </a:stretch>
        </p:blipFill>
        <p:spPr bwMode="auto">
          <a:xfrm>
            <a:off x="2552700" y="3562350"/>
            <a:ext cx="179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3581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From LPF to LPF: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0194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From LPF to HPF: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010025"/>
            <a:ext cx="1809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550" y="4648200"/>
            <a:ext cx="200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5295900"/>
            <a:ext cx="200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3850" y="6029325"/>
            <a:ext cx="188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1000" y="4572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From LPF to BPF: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238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From LPF to BRF: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3962400"/>
            <a:ext cx="182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Prototype Transformation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6477000" y="4191000"/>
            <a:ext cx="533400" cy="3810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60768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Obtained Transfer Function: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5867400"/>
            <a:ext cx="5486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63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Example 1: Bilinear Transformation Method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914400"/>
            <a:ext cx="699511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78527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557" y="3048000"/>
            <a:ext cx="772270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33800"/>
            <a:ext cx="184386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3810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First-order LP </a:t>
            </a:r>
            <a:r>
              <a:rPr lang="en-US" dirty="0" err="1" smtClean="0">
                <a:solidFill>
                  <a:srgbClr val="0070C0"/>
                </a:solidFill>
              </a:rPr>
              <a:t>Chebyshev</a:t>
            </a:r>
            <a:r>
              <a:rPr lang="en-US" dirty="0" smtClean="0">
                <a:solidFill>
                  <a:srgbClr val="0070C0"/>
                </a:solidFill>
              </a:rPr>
              <a:t> filter prototype: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023" y="4495800"/>
            <a:ext cx="523297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648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Applying transformation LPF to HPF: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200650"/>
            <a:ext cx="2085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2667000" y="5257800"/>
            <a:ext cx="4572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943600"/>
            <a:ext cx="37465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943600"/>
            <a:ext cx="25610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5715000" y="5791200"/>
            <a:ext cx="25908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601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Applying BLT: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63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Example 2: Bilinear Transformation Method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914400"/>
            <a:ext cx="695546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724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671454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257675"/>
            <a:ext cx="643022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6019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 first-order LPF prototype will produce second-order BPF prototype.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63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Example 2: Bilinear Transformation Method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533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Contd.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57250"/>
            <a:ext cx="13668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order LPF prototype: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010" y="1881187"/>
            <a:ext cx="640039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175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Applying transformation LPF to BPF: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95600"/>
            <a:ext cx="49046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Applying BLT: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191000"/>
            <a:ext cx="38204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3733800" y="3810000"/>
            <a:ext cx="609600" cy="304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4114800"/>
            <a:ext cx="3810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863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Pole Zero Placement Method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Second-Order </a:t>
            </a:r>
            <a:r>
              <a:rPr lang="en-US" sz="2800" b="1" dirty="0" smtClean="0">
                <a:solidFill>
                  <a:srgbClr val="FF0000"/>
                </a:solidFill>
              </a:rPr>
              <a:t>BPF</a:t>
            </a:r>
            <a:r>
              <a:rPr lang="en-US" sz="2800" b="1" dirty="0" smtClean="0">
                <a:solidFill>
                  <a:srgbClr val="0070C0"/>
                </a:solidFill>
              </a:rPr>
              <a:t> Design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2581"/>
          <a:stretch>
            <a:fillRect/>
          </a:stretch>
        </p:blipFill>
        <p:spPr bwMode="auto">
          <a:xfrm>
            <a:off x="5325896" y="1295400"/>
            <a:ext cx="32353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4478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r:</a:t>
            </a:r>
            <a:r>
              <a:rPr lang="en-US" sz="2400" dirty="0" smtClean="0"/>
              <a:t> controls bandwidth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:</a:t>
            </a:r>
            <a:r>
              <a:rPr lang="en-US" sz="2400" dirty="0" smtClean="0">
                <a:sym typeface="Symbol"/>
              </a:rPr>
              <a:t> controls central frequency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Location of poles &amp; zeros: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               controls magnitude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Location of pole: </a:t>
            </a:r>
          </a:p>
          <a:p>
            <a:r>
              <a:rPr lang="en-US" sz="2400" dirty="0" smtClean="0">
                <a:sym typeface="Symbol"/>
              </a:rPr>
              <a:t>               determines stability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Number of zero: </a:t>
            </a:r>
          </a:p>
          <a:p>
            <a:r>
              <a:rPr lang="en-US" sz="2400" dirty="0" smtClean="0">
                <a:sym typeface="Symbol"/>
              </a:rPr>
              <a:t>        determines phase linearity</a:t>
            </a:r>
            <a:endParaRPr lang="en-US" sz="24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993" y="4953000"/>
            <a:ext cx="287720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4800601"/>
            <a:ext cx="184817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399" y="5791200"/>
            <a:ext cx="4740639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050" y="5410200"/>
            <a:ext cx="2647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685800" y="5715000"/>
            <a:ext cx="5029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863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Pole Zero Placement Method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Second-Order </a:t>
            </a:r>
            <a:r>
              <a:rPr lang="en-US" sz="2800" b="1" dirty="0" smtClean="0">
                <a:solidFill>
                  <a:srgbClr val="FF0000"/>
                </a:solidFill>
              </a:rPr>
              <a:t>BRF</a:t>
            </a:r>
            <a:r>
              <a:rPr lang="en-US" sz="2800" b="1" dirty="0" smtClean="0">
                <a:solidFill>
                  <a:srgbClr val="0070C0"/>
                </a:solidFill>
              </a:rPr>
              <a:t> Design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F08-33-P374090"/>
          <p:cNvPicPr>
            <a:picLocks noChangeAspect="1" noChangeArrowheads="1"/>
          </p:cNvPicPr>
          <p:nvPr/>
        </p:nvPicPr>
        <p:blipFill>
          <a:blip r:embed="rId2" cstate="print"/>
          <a:srcRect r="54225" b="13176"/>
          <a:stretch>
            <a:fillRect/>
          </a:stretch>
        </p:blipFill>
        <p:spPr bwMode="auto">
          <a:xfrm>
            <a:off x="6007100" y="1219200"/>
            <a:ext cx="2908300" cy="23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667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533525"/>
            <a:ext cx="163656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0"/>
            <a:ext cx="481148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2478" y="3114674"/>
            <a:ext cx="215972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228600" y="2286000"/>
            <a:ext cx="5105400" cy="76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" y="3352800"/>
            <a:ext cx="1524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Example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038600"/>
            <a:ext cx="43521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133" y="5334000"/>
            <a:ext cx="3666067" cy="3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" y="4038600"/>
            <a:ext cx="4419600" cy="1219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799" y="5791200"/>
            <a:ext cx="26522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8675" y="4305300"/>
            <a:ext cx="4276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48150" y="5410200"/>
            <a:ext cx="407809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191000" y="5410200"/>
            <a:ext cx="4191000" cy="129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38600" y="38862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863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Pole Zero Placement Method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First-Order </a:t>
            </a:r>
            <a:r>
              <a:rPr lang="en-US" sz="2800" b="1" dirty="0" smtClean="0">
                <a:solidFill>
                  <a:srgbClr val="FF0000"/>
                </a:solidFill>
              </a:rPr>
              <a:t>LPF</a:t>
            </a:r>
            <a:r>
              <a:rPr lang="en-US" sz="2800" b="1" dirty="0" smtClean="0">
                <a:solidFill>
                  <a:srgbClr val="0070C0"/>
                </a:solidFill>
              </a:rPr>
              <a:t> Design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F08-34-P374090"/>
          <p:cNvPicPr>
            <a:picLocks noChangeAspect="1" noChangeArrowheads="1"/>
          </p:cNvPicPr>
          <p:nvPr/>
        </p:nvPicPr>
        <p:blipFill>
          <a:blip r:embed="rId2" cstate="print"/>
          <a:srcRect r="56761" b="12382"/>
          <a:stretch>
            <a:fillRect/>
          </a:stretch>
        </p:blipFill>
        <p:spPr bwMode="auto">
          <a:xfrm>
            <a:off x="228600" y="1295400"/>
            <a:ext cx="312921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08-35-P374090"/>
          <p:cNvPicPr>
            <a:picLocks noChangeAspect="1" noChangeArrowheads="1"/>
          </p:cNvPicPr>
          <p:nvPr/>
        </p:nvPicPr>
        <p:blipFill>
          <a:blip r:embed="rId3" cstate="print"/>
          <a:srcRect r="56761" b="9034"/>
          <a:stretch>
            <a:fillRect/>
          </a:stretch>
        </p:blipFill>
        <p:spPr bwMode="auto">
          <a:xfrm>
            <a:off x="5079647" y="1295400"/>
            <a:ext cx="299755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733800"/>
            <a:ext cx="427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4" y="3581400"/>
            <a:ext cx="4581526" cy="31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2438400" y="33528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999" y="4419600"/>
            <a:ext cx="163707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4343400"/>
            <a:ext cx="1828800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4191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323301"/>
            <a:ext cx="1219200" cy="6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381000" y="5410200"/>
            <a:ext cx="1524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Example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53340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410200"/>
            <a:ext cx="2981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6496050"/>
            <a:ext cx="3190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524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Hz &lt;</a:t>
            </a:r>
            <a:endParaRPr lang="en-US" dirty="0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6096000"/>
            <a:ext cx="1362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4343400"/>
            <a:ext cx="2390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5029200"/>
            <a:ext cx="400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85888"/>
            <a:ext cx="49911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100ED-7E24-4DDB-B027-4A2646FEFE8A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066800" y="0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Digital Filters: Response (Impulse, Step, Frequency)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Input signal </a:t>
            </a:r>
            <a:r>
              <a:rPr lang="en-US" altLang="ja-JP" dirty="0">
                <a:sym typeface="Symbol" pitchFamily="18" charset="2"/>
              </a:rPr>
              <a:t> impulse res. = output sig.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057400" y="22098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FF3300"/>
                </a:solidFill>
              </a:rPr>
              <a:t>Filter Kernel</a:t>
            </a: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 flipV="1">
            <a:off x="2057400" y="1828800"/>
            <a:ext cx="3810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3429000" y="2362200"/>
            <a:ext cx="60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0" y="29718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Convolution = weighted sum of input samples.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>
            <a:off x="762000" y="19050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76200" y="400685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Recursion = input sample + previous outputs</a:t>
            </a: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152400" y="44196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Impulse response of </a:t>
            </a:r>
            <a:r>
              <a:rPr lang="en-US" altLang="ja-JP" dirty="0">
                <a:solidFill>
                  <a:srgbClr val="FF3300"/>
                </a:solidFill>
              </a:rPr>
              <a:t>recursive filter</a:t>
            </a:r>
          </a:p>
        </p:txBody>
      </p:sp>
      <p:sp>
        <p:nvSpPr>
          <p:cNvPr id="1037" name="AutoShape 12"/>
          <p:cNvSpPr>
            <a:spLocks noChangeArrowheads="1"/>
          </p:cNvSpPr>
          <p:nvPr/>
        </p:nvSpPr>
        <p:spPr bwMode="auto">
          <a:xfrm>
            <a:off x="1600200" y="4724400"/>
            <a:ext cx="5334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457200" y="50292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Exponentially decaying sinusoids</a:t>
            </a: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>
            <a:off x="762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>
            <a:off x="7620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1295400" y="5486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Infinitely long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152400" y="59436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70C0"/>
                </a:solidFill>
              </a:rPr>
              <a:t>Infinite Impulse Response (IIR) filters</a:t>
            </a:r>
          </a:p>
        </p:txBody>
      </p:sp>
      <p:sp>
        <p:nvSpPr>
          <p:cNvPr id="1043" name="AutoShape 18"/>
          <p:cNvSpPr>
            <a:spLocks noChangeArrowheads="1"/>
          </p:cNvSpPr>
          <p:nvPr/>
        </p:nvSpPr>
        <p:spPr bwMode="auto">
          <a:xfrm>
            <a:off x="3886200" y="4572000"/>
            <a:ext cx="304800" cy="1600200"/>
          </a:xfrm>
          <a:prstGeom prst="curvedLeftArrow">
            <a:avLst>
              <a:gd name="adj1" fmla="val 1704"/>
              <a:gd name="adj2" fmla="val 57420"/>
              <a:gd name="adj3" fmla="val 22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381000" y="33528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70C0"/>
                </a:solidFill>
              </a:rPr>
              <a:t>Finite Impulse Response (FIR) filters</a:t>
            </a:r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1524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863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Pole Zero Placement Method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First-Order </a:t>
            </a:r>
            <a:r>
              <a:rPr lang="en-US" sz="2800" b="1" dirty="0" smtClean="0">
                <a:solidFill>
                  <a:srgbClr val="FF0000"/>
                </a:solidFill>
              </a:rPr>
              <a:t>HPF</a:t>
            </a:r>
            <a:r>
              <a:rPr lang="en-US" sz="2800" b="1" dirty="0" smtClean="0">
                <a:solidFill>
                  <a:srgbClr val="0070C0"/>
                </a:solidFill>
              </a:rPr>
              <a:t> Design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F08-36a-P374090"/>
          <p:cNvPicPr>
            <a:picLocks noChangeAspect="1" noChangeArrowheads="1"/>
          </p:cNvPicPr>
          <p:nvPr/>
        </p:nvPicPr>
        <p:blipFill>
          <a:blip r:embed="rId2" cstate="print"/>
          <a:srcRect r="56761" b="19379"/>
          <a:stretch>
            <a:fillRect/>
          </a:stretch>
        </p:blipFill>
        <p:spPr bwMode="auto">
          <a:xfrm>
            <a:off x="63500" y="1371600"/>
            <a:ext cx="2908300" cy="218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08-36b-P374090"/>
          <p:cNvPicPr>
            <a:picLocks noChangeAspect="1" noChangeArrowheads="1"/>
          </p:cNvPicPr>
          <p:nvPr/>
        </p:nvPicPr>
        <p:blipFill>
          <a:blip r:embed="rId3" cstate="print"/>
          <a:srcRect r="56761" b="17786"/>
          <a:stretch>
            <a:fillRect/>
          </a:stretch>
        </p:blipFill>
        <p:spPr bwMode="auto">
          <a:xfrm>
            <a:off x="5410200" y="1371600"/>
            <a:ext cx="2984499" cy="231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657600"/>
            <a:ext cx="37446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57600"/>
            <a:ext cx="4419600" cy="2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343400"/>
            <a:ext cx="14924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419600"/>
            <a:ext cx="1066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4191000"/>
            <a:ext cx="2057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648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Practice examples.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625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Application: 60 – Hz Hum Eliminator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Hum noise: created by poor power supply or electromagnetic interference and characterized by a frequency of 60 Hz and its harmonics.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F08-41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304" y="2201863"/>
            <a:ext cx="6685696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2286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Hum eliminator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635514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Frequency response of Hum eliminator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64314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Corrupted by hum &amp; harmonics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62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ECG Pulse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F08-42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1143000"/>
            <a:ext cx="5956300" cy="471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648200" y="609600"/>
            <a:ext cx="3505200" cy="5105400"/>
            <a:chOff x="4648200" y="609600"/>
            <a:chExt cx="3505200" cy="5105400"/>
          </a:xfrm>
        </p:grpSpPr>
        <p:sp>
          <p:nvSpPr>
            <p:cNvPr id="5" name="Oval 4"/>
            <p:cNvSpPr/>
            <p:nvPr/>
          </p:nvSpPr>
          <p:spPr>
            <a:xfrm>
              <a:off x="4648200" y="838200"/>
              <a:ext cx="1600200" cy="487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48400" y="6096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F0"/>
                  </a:solidFill>
                </a:rPr>
                <a:t>QRS Complex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5867400" y="990600"/>
              <a:ext cx="381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600" y="1219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ECG + Hum </a:t>
            </a:r>
            <a:r>
              <a:rPr lang="en-US" sz="2000" dirty="0" smtClean="0">
                <a:sym typeface="Wingdings" pitchFamily="2" charset="2"/>
              </a:rPr>
              <a:t> makes difficult to analyze.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" y="3429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57200" y="3048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371600" y="3048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th R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228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+1)</a:t>
            </a:r>
            <a:r>
              <a:rPr lang="en-US" dirty="0" err="1" smtClean="0"/>
              <a:t>th</a:t>
            </a:r>
            <a:r>
              <a:rPr lang="en-US" dirty="0" smtClean="0"/>
              <a:t> R</a:t>
            </a:r>
            <a:endParaRPr lang="en-US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29718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9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Heart beat /min = 60000 / 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62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Heart Beat Detection Using ECG Pulse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F08-43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914400"/>
            <a:ext cx="7632700" cy="143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08-45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4171"/>
            <a:ext cx="5346700" cy="449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28600" y="1143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667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762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4038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8382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" y="54102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438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To filter muscle noise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 40 Hz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629400" y="2286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866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Practice example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70A576-6B5B-41FC-B56E-1F439DD062C3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  <p:pic>
        <p:nvPicPr>
          <p:cNvPr id="2054" name="Picture 5" descr="C:\Bose\Bose Art\ch01\Ch1f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19588"/>
            <a:ext cx="67818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FIR (Finite </a:t>
            </a: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Impulse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Response) Filter</a:t>
            </a:r>
            <a:endParaRPr lang="en-US" altLang="ja-JP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1752600"/>
          <a:ext cx="721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معادلة" r:id="rId4" imgW="2705040" imgH="228600" progId="Equation.3">
                  <p:embed/>
                </p:oleObj>
              </mc:Choice>
              <mc:Fallback>
                <p:oleObj name="معادلة" r:id="rId4" imgW="27050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213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67000" y="2749550"/>
          <a:ext cx="2784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معادلة" r:id="rId6" imgW="1257120" imgH="444240" progId="Equation.3">
                  <p:embed/>
                </p:oleObj>
              </mc:Choice>
              <mc:Fallback>
                <p:oleObj name="معادلة" r:id="rId6" imgW="125712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9550"/>
                        <a:ext cx="278447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Down Arrow 7"/>
          <p:cNvSpPr>
            <a:spLocks noChangeArrowheads="1"/>
          </p:cNvSpPr>
          <p:nvPr/>
        </p:nvSpPr>
        <p:spPr bwMode="auto">
          <a:xfrm>
            <a:off x="3657600" y="23622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Right Arrow 8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6400800" y="296703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BEC16-8AB0-43D1-A4D7-A2E1259A0B94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  <p:pic>
        <p:nvPicPr>
          <p:cNvPr id="3076" name="Picture 5" descr="C:\Bose\Bose Art\ch01\Ch1f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02050"/>
            <a:ext cx="7391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447800"/>
            <a:ext cx="35814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First-order IIR filter.</a:t>
            </a:r>
          </a:p>
        </p:txBody>
      </p:sp>
      <p:sp>
        <p:nvSpPr>
          <p:cNvPr id="3079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IIR (Infinite </a:t>
            </a: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Impulse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Response) Filter </a:t>
            </a:r>
            <a:endParaRPr lang="en-US" altLang="ja-JP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0" y="2057400"/>
          <a:ext cx="55245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معادلة" r:id="rId4" imgW="2425680" imgH="685800" progId="Equation.3">
                  <p:embed/>
                </p:oleObj>
              </mc:Choice>
              <mc:Fallback>
                <p:oleObj name="معادلة" r:id="rId4" imgW="242568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55245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9ACC58-B8B8-4B35-B383-5D64D09E3BB0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  <p:pic>
        <p:nvPicPr>
          <p:cNvPr id="24579" name="Picture 5" descr="C:\Bose\Bose Art\ch01\Ch1f30.jpg"/>
          <p:cNvPicPr>
            <a:picLocks noChangeAspect="1" noChangeArrowheads="1"/>
          </p:cNvPicPr>
          <p:nvPr/>
        </p:nvPicPr>
        <p:blipFill>
          <a:blip r:embed="rId2" cstate="print"/>
          <a:srcRect t="60001"/>
          <a:stretch>
            <a:fillRect/>
          </a:stretch>
        </p:blipFill>
        <p:spPr bwMode="auto">
          <a:xfrm>
            <a:off x="771525" y="2514600"/>
            <a:ext cx="6772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447800"/>
            <a:ext cx="35814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Second-order IIR filter.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IIR (Infinite </a:t>
            </a: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Impulse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Response) Filter </a:t>
            </a:r>
            <a:endParaRPr lang="en-US" altLang="ja-JP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F06-03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404100" cy="15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60419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343400"/>
            <a:ext cx="57835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486401"/>
            <a:ext cx="54498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048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Differential Equation: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343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z- Transform: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Transfer Function: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5486400"/>
            <a:ext cx="5943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22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Transfer Function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Example: Transfer Function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13764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909" y="1905000"/>
            <a:ext cx="616389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667000"/>
            <a:ext cx="514883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9768" y="3390900"/>
            <a:ext cx="412683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Given: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90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z- Transform: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662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Rearrange: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505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Transfer Function: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990600"/>
            <a:ext cx="7696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800" y="3352800"/>
            <a:ext cx="7086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4419600"/>
            <a:ext cx="85344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4643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Given: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514850"/>
            <a:ext cx="277014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4575" y="5305425"/>
            <a:ext cx="5381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6223278"/>
            <a:ext cx="5867400" cy="40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04800" y="60270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Differential Equation: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5405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Rearrange: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4572000"/>
            <a:ext cx="3962400" cy="76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04800" y="6096000"/>
            <a:ext cx="77724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1162</Words>
  <Application>Microsoft Office PowerPoint</Application>
  <PresentationFormat>On-screen Show (4:3)</PresentationFormat>
  <Paragraphs>281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ＭＳ Ｐゴシック</vt:lpstr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معادلة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ghulam</dc:creator>
  <cp:lastModifiedBy>work</cp:lastModifiedBy>
  <cp:revision>80</cp:revision>
  <dcterms:created xsi:type="dcterms:W3CDTF">2006-08-16T00:00:00Z</dcterms:created>
  <dcterms:modified xsi:type="dcterms:W3CDTF">2016-04-19T07:43:55Z</dcterms:modified>
</cp:coreProperties>
</file>