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1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2" r:id="rId43"/>
    <p:sldId id="303" r:id="rId44"/>
    <p:sldId id="296" r:id="rId45"/>
    <p:sldId id="297" r:id="rId46"/>
    <p:sldId id="298" r:id="rId47"/>
    <p:sldId id="299" r:id="rId48"/>
    <p:sldId id="300" r:id="rId49"/>
    <p:sldId id="301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image" Target="../media/image12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5D961-21CA-481B-88A9-E0F9B382EDD9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75B84-F697-4635-AE8A-1CDB7F4FB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7898-BD6F-43F5-B25B-66028A5A3FF0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CA9-02CE-4E8C-B6A0-6918E6E06980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6CC0-B8CB-401A-935E-85727AEC54CC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9657-3045-4110-A6F4-149FAA368DDB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02B0-CF11-4F4A-9A0B-1FAF24800A2D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FB7B-5A41-4E6B-BAA5-50BD58A99FB9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079B-9A17-447C-BA63-F610BBC5C94C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B20A-E447-4049-9BCE-934123ED2C49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BE1-F25B-44FD-867B-47392B234087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C015-F314-41AC-AAEC-DF97A86DFF83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FD8C-D77A-4D74-AC55-1047CB464D8D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E31F-A1B8-4E5B-A461-A4101972FB8C}" type="datetime1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060EE-C520-43F7-BF1D-5EB72FAAD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162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8.png"/><Relationship Id="rId4" Type="http://schemas.openxmlformats.org/officeDocument/2006/relationships/image" Target="../media/image167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57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Discrete Fourier Transform (DFT)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DFT transforms the time domain signal samples to the frequency domain components. 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4126467"/>
            <a:ext cx="1600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800894" y="3478767"/>
            <a:ext cx="129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09800" y="41264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37401" y="3119734"/>
            <a:ext cx="125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72200" y="4126468"/>
            <a:ext cx="1600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525294" y="3478768"/>
            <a:ext cx="129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4126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Frequency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361801" y="3119735"/>
            <a:ext cx="125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505200" y="3364467"/>
            <a:ext cx="1676400" cy="381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0" y="2983467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DFT</a:t>
            </a:r>
            <a:endParaRPr lang="en-US" sz="2000" b="1" dirty="0"/>
          </a:p>
        </p:txBody>
      </p:sp>
      <p:sp>
        <p:nvSpPr>
          <p:cNvPr id="21" name="Oval 20"/>
          <p:cNvSpPr/>
          <p:nvPr/>
        </p:nvSpPr>
        <p:spPr>
          <a:xfrm>
            <a:off x="6858000" y="2743200"/>
            <a:ext cx="19812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Signal Spectrum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523869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DFT is often used to do frequency analysis of a time domain signal.</a:t>
            </a:r>
            <a:endParaRPr lang="en-US" sz="20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Formulas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2665268" cy="77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362200"/>
            <a:ext cx="38753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506" y="3429000"/>
            <a:ext cx="6629894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229100"/>
            <a:ext cx="3657600" cy="6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Where,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410200"/>
            <a:ext cx="672837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4953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Inverse DFT: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5410200"/>
            <a:ext cx="2590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MATLAB Functions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576497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5240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FFT: Fast Fourier Transform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2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7848600" cy="30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414859"/>
            <a:ext cx="904874" cy="22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2514599" cy="3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304800" y="2362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2362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6939" y="2686050"/>
            <a:ext cx="202066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6325" y="2590800"/>
            <a:ext cx="3038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4038600" y="2667000"/>
            <a:ext cx="457200" cy="533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3475" y="3429000"/>
            <a:ext cx="1381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733800"/>
            <a:ext cx="557948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7750" y="5029200"/>
            <a:ext cx="53530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2 – contd.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4" y="1271587"/>
            <a:ext cx="6148211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463" y="2981325"/>
            <a:ext cx="55530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8763" y="5238750"/>
            <a:ext cx="60864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457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MATLAB,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3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Inverse DFT of the previous example. 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76412"/>
            <a:ext cx="1905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1676400"/>
            <a:ext cx="3495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429000" y="1981200"/>
            <a:ext cx="990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667000"/>
            <a:ext cx="644103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276725"/>
            <a:ext cx="624791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1447800"/>
            <a:ext cx="63956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8" y="3352800"/>
            <a:ext cx="617439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3 – contd.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486400"/>
            <a:ext cx="4008787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5193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MATLAB,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Relationship Between Frequency Bin </a:t>
            </a:r>
            <a:r>
              <a:rPr lang="en-US" sz="3200" b="1" i="1" dirty="0" smtClean="0">
                <a:solidFill>
                  <a:srgbClr val="0070C0"/>
                </a:solidFill>
                <a:latin typeface="Comic Sans MS" pitchFamily="66" charset="0"/>
              </a:rPr>
              <a:t>k</a:t>
            </a: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 and Its Associated Frequency in Hz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8719" y="1905000"/>
            <a:ext cx="1662881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15747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3124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step or frequency resolution: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8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Example 4</a:t>
            </a:r>
            <a:endParaRPr lang="en-US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495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previous example, if the sampling rate is 10 Hz,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1113" y="4972050"/>
            <a:ext cx="6581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4 – contd.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Sampling period: 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832" y="1371600"/>
            <a:ext cx="279056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981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x(3), time index is n = 3, and sampling time instant is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030812"/>
            <a:ext cx="2971800" cy="33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106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399" y="3124200"/>
            <a:ext cx="216381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2907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200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resolution: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0018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bin number for X(1) is k = 1, and its corresponding frequency is </a:t>
            </a:r>
            <a:endParaRPr lang="en-US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4038600"/>
            <a:ext cx="23241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0100" y="5191125"/>
            <a:ext cx="2400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62000" y="51448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Similarly, for X(3) is k = 3, and its corresponding frequency is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0" y="34290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600700" y="29337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3600" y="3212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              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48600" y="3440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endParaRPr lang="en-US" i="1" dirty="0"/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6057900" y="30099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6286500" y="30099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77000" y="3048000"/>
            <a:ext cx="228600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6629400" y="2667000"/>
            <a:ext cx="533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628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i="1" dirty="0" smtClean="0">
                <a:sym typeface="Symbol"/>
              </a:rPr>
              <a:t>f</a:t>
            </a:r>
            <a:endParaRPr lang="en-US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Amplitude and Power Spectrum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4478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Since each calculated DFT coefficient is a complex number, it is not convenient</a:t>
            </a:r>
          </a:p>
          <a:p>
            <a:r>
              <a:rPr lang="en-US" dirty="0" smtClean="0"/>
              <a:t>to plot it versus its frequency index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Amplitude Spectrum: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2819400"/>
            <a:ext cx="519639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876800"/>
            <a:ext cx="35346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4267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one-sided amplitude spectrum, we double the amplitude.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8" y="2005013"/>
            <a:ext cx="5280144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447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Power Spectrum: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Amplitude and Power Spectrum –contd.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76650"/>
            <a:ext cx="394872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3200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For, one-sided power spectrum:</a:t>
            </a:r>
            <a:endParaRPr lang="en-US" sz="2000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410200"/>
            <a:ext cx="498763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" y="49338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Phase Spectrum: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b="15895"/>
          <a:stretch>
            <a:fillRect/>
          </a:stretch>
        </p:blipFill>
        <p:spPr bwMode="auto">
          <a:xfrm>
            <a:off x="914400" y="1527175"/>
            <a:ext cx="6724650" cy="4645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Four Types of Fourier Transform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686" y="1828800"/>
            <a:ext cx="360611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5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2986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362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914650"/>
            <a:ext cx="1457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19400" y="3429000"/>
            <a:ext cx="160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Example 2.</a:t>
            </a:r>
            <a:endParaRPr lang="en-US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648200"/>
            <a:ext cx="511031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5 – contd. (1)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1295400"/>
            <a:ext cx="5133975" cy="1504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19425"/>
            <a:ext cx="5029200" cy="15254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650" y="4657725"/>
            <a:ext cx="5314950" cy="1514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5 – contd. (2)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2257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350" y="1219200"/>
            <a:ext cx="2381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257675"/>
            <a:ext cx="23050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75" y="4019550"/>
            <a:ext cx="2257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3429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Amplitude Spectrum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Spectrum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6183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Spectrum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60314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sided Amplitude Spectrum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57200" y="1143000"/>
            <a:ext cx="2819400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57600" y="1143000"/>
            <a:ext cx="2819400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4191000"/>
            <a:ext cx="28194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257800" y="4038600"/>
            <a:ext cx="32766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9731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6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288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14725"/>
            <a:ext cx="6151554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Zero Padding for FFT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FFT: Fast Fourier Transform.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838200" y="1752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90600" y="1905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1676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fast version of DFT; It requires signal length to be power of 2.</a:t>
            </a:r>
            <a:endParaRPr lang="en-US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25" y="2095500"/>
            <a:ext cx="53244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2590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Therefore, we need to pad zero at the end of the signal.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114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it does not add any new information.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2592324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7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a digital signal has sampling rate = 10 kHz. For amplitude spectrum we need frequency resolution of less than 0.5 Hz. For FFT how many data points are needed?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438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431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14</a:t>
            </a:r>
            <a:r>
              <a:rPr lang="en-US" dirty="0" smtClean="0"/>
              <a:t> = 16384 &lt; 20000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4419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419600"/>
            <a:ext cx="2590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15</a:t>
            </a:r>
            <a:r>
              <a:rPr lang="en-US" dirty="0" smtClean="0"/>
              <a:t> = 32768 &gt; 20000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372100"/>
            <a:ext cx="283172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14400" y="38100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FFT, we need </a:t>
            </a:r>
            <a:r>
              <a:rPr lang="en-US" i="1" dirty="0" smtClean="0"/>
              <a:t>N</a:t>
            </a:r>
            <a:r>
              <a:rPr lang="en-US" dirty="0" smtClean="0"/>
              <a:t> to be power of 2.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49530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Recalculated frequency resolution,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713" y="1219200"/>
            <a:ext cx="252499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7389684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MATLAB Example - 1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971800"/>
            <a:ext cx="2089379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5600" y="1600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</a:t>
            </a:r>
            <a:r>
              <a:rPr lang="en-US" baseline="-25000" dirty="0" err="1" smtClean="0"/>
              <a:t>s</a:t>
            </a:r>
            <a:endParaRPr lang="en-US" i="1" baseline="-25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>
            <a:off x="5715000" y="1752600"/>
            <a:ext cx="990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657600"/>
            <a:ext cx="47422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39" y="4081086"/>
            <a:ext cx="2428461" cy="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90600" y="5029200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xf</a:t>
            </a:r>
            <a:r>
              <a:rPr lang="en-US" sz="1600" dirty="0" smtClean="0"/>
              <a:t> = abs(</a:t>
            </a:r>
            <a:r>
              <a:rPr lang="en-US" sz="1600" dirty="0" err="1" smtClean="0"/>
              <a:t>fft</a:t>
            </a:r>
            <a:r>
              <a:rPr lang="en-US" sz="1600" dirty="0" smtClean="0"/>
              <a:t>(x))/N;    %Compute the amplitude spectrum</a:t>
            </a:r>
            <a:endParaRPr lang="en-US" sz="1600" dirty="0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091" y="5562600"/>
            <a:ext cx="798230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MATLAB Example – contd. (1)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57537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2721" t="3524" b="49339"/>
          <a:stretch>
            <a:fillRect/>
          </a:stretch>
        </p:blipFill>
        <p:spPr bwMode="auto">
          <a:xfrm>
            <a:off x="76200" y="2381250"/>
            <a:ext cx="54483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381" t="51762"/>
          <a:stretch>
            <a:fillRect/>
          </a:stretch>
        </p:blipFill>
        <p:spPr bwMode="auto">
          <a:xfrm>
            <a:off x="3600450" y="4267200"/>
            <a:ext cx="546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6772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MATLAB Example – contd. (2)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209800"/>
            <a:ext cx="7543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1524000"/>
            <a:ext cx="2971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3124200"/>
            <a:ext cx="2438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4152900"/>
            <a:ext cx="53530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MATLAB Example – contd. (3)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5372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81400"/>
            <a:ext cx="71179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38200" y="34290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914400" y="3505200"/>
            <a:ext cx="3886200" cy="38100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5943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………..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281113"/>
            <a:ext cx="56578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457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DFT: Graphical Example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8198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Hz sinusoid with 32 samples at 8000 Hz sampling rate.</a:t>
            </a:r>
            <a:endParaRPr lang="en-US" dirty="0"/>
          </a:p>
        </p:txBody>
      </p:sp>
      <p:sp>
        <p:nvSpPr>
          <p:cNvPr id="7" name="Curved Right Arrow 6"/>
          <p:cNvSpPr/>
          <p:nvPr/>
        </p:nvSpPr>
        <p:spPr>
          <a:xfrm>
            <a:off x="228600" y="2514600"/>
            <a:ext cx="4572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971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DFT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3505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8000 samples = 1 second</a:t>
            </a:r>
          </a:p>
          <a:p>
            <a:r>
              <a:rPr lang="en-US" dirty="0" smtClean="0"/>
              <a:t>32 samples = 32/8000 sec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4114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4 millisecond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5410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second = 1000 cycles</a:t>
            </a:r>
          </a:p>
          <a:p>
            <a:r>
              <a:rPr lang="en-US" dirty="0" smtClean="0"/>
              <a:t>32/8000 sec = (1000*32/8000=) 4 cycles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48400" y="3505200"/>
            <a:ext cx="2667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324600" y="5410200"/>
            <a:ext cx="25908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18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Sampling rate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5040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Effect of Window Size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applying DFT, we assume the following: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2860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Sampled data are periodic to themselves (repeat).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80029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Sampled data are continuous to themselves and band limited to the folding frequency.  </a:t>
            </a:r>
            <a:endParaRPr lang="en-US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3733800"/>
            <a:ext cx="574259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42672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 Hz sinusoid</a:t>
            </a:r>
            <a:r>
              <a:rPr lang="en-US" sz="2000" dirty="0" smtClean="0"/>
              <a:t>, with 32 samples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619500" y="4610100"/>
            <a:ext cx="2057400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514600" y="3581400"/>
            <a:ext cx="1905000" cy="121920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4000500" y="4076700"/>
            <a:ext cx="1143000" cy="30480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0" y="5791200"/>
            <a:ext cx="3733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615834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Effect of Window Size –contd. (1)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 window size is not multiple of waveform cycles: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162299" y="3619500"/>
            <a:ext cx="220980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14800" y="2819400"/>
            <a:ext cx="304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Discontinuous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076700" y="27051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Effect of Window Size –contd. (2)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25648"/>
            <a:ext cx="6019800" cy="467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114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2- cycles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143000"/>
            <a:ext cx="160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Mirror Image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10200" y="990600"/>
            <a:ext cx="16764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91000" y="4876800"/>
            <a:ext cx="2514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0" y="4992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Spectral Leakage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1905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Produces single frequency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Produces many harmonics as well.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781800" y="5257800"/>
            <a:ext cx="152400" cy="152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239000" y="4724400"/>
            <a:ext cx="228600" cy="304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24600" y="5867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bigger the discontinuity, the more the leakage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Reducing Leakage Using Window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reduce the effect of spectral leakage, a window function can be used</a:t>
            </a:r>
          </a:p>
          <a:p>
            <a:r>
              <a:rPr lang="en-US" sz="2000" dirty="0" smtClean="0"/>
              <a:t>whose amplitude tapers smoothly and gradually toward zero at both ends.</a:t>
            </a:r>
            <a:endParaRPr lang="en-US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3" y="4639270"/>
            <a:ext cx="4643437" cy="3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28800" y="52488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 function, </a:t>
            </a:r>
            <a:r>
              <a:rPr lang="en-US" i="1" dirty="0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sequence,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Obtained windowed sequence,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67025"/>
            <a:ext cx="5200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5486400" y="1828800"/>
            <a:ext cx="2895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591300" y="2476500"/>
            <a:ext cx="1676400" cy="990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286000" y="2209800"/>
            <a:ext cx="3810000" cy="1447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8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350" y="1828800"/>
            <a:ext cx="53530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600200"/>
            <a:ext cx="32523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066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Given,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08098"/>
            <a:ext cx="1600200" cy="3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24954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Calculate,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 t="3448" r="60762" b="41379"/>
          <a:stretch>
            <a:fillRect/>
          </a:stretch>
        </p:blipFill>
        <p:spPr bwMode="auto">
          <a:xfrm>
            <a:off x="457200" y="3657600"/>
            <a:ext cx="1981200" cy="34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 l="39570" r="17419" b="44828"/>
          <a:stretch>
            <a:fillRect/>
          </a:stretch>
        </p:blipFill>
        <p:spPr bwMode="auto">
          <a:xfrm>
            <a:off x="1143000" y="4026408"/>
            <a:ext cx="1981200" cy="3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304800" y="34290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 t="41379" r="60430" b="3448"/>
          <a:stretch>
            <a:fillRect/>
          </a:stretch>
        </p:blipFill>
        <p:spPr bwMode="auto">
          <a:xfrm>
            <a:off x="228600" y="4572000"/>
            <a:ext cx="1828800" cy="31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 l="39570" t="55172"/>
          <a:stretch>
            <a:fillRect/>
          </a:stretch>
        </p:blipFill>
        <p:spPr bwMode="auto">
          <a:xfrm>
            <a:off x="828675" y="5029200"/>
            <a:ext cx="2676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5400000">
            <a:off x="2971800" y="40386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Different Types of Windows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224" y="1524000"/>
            <a:ext cx="38939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1600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Rectangular Window (no window):</a:t>
            </a:r>
            <a:endParaRPr lang="en-US" sz="2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091" y="2667000"/>
            <a:ext cx="429490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743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Triangular Window:</a:t>
            </a:r>
            <a:endParaRPr lang="en-US" sz="24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6999" y="3886200"/>
            <a:ext cx="519802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" y="4038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Hamming Window:</a:t>
            </a:r>
            <a:endParaRPr lang="en-US" sz="2400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124449"/>
            <a:ext cx="4621389" cy="6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3400" y="52533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Hanning</a:t>
            </a:r>
            <a:r>
              <a:rPr lang="en-US" sz="2400" dirty="0" smtClean="0"/>
              <a:t> Window: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81000" y="3810000"/>
            <a:ext cx="8458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1000" y="2667000"/>
            <a:ext cx="8458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1000" y="5029200"/>
            <a:ext cx="8458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1447800"/>
            <a:ext cx="8458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09700"/>
            <a:ext cx="64222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Different Types of Windows –contd.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143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Window size of 20 samples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357714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9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Problem: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438400"/>
            <a:ext cx="3709987" cy="35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2952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Solution: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455" y="3810000"/>
            <a:ext cx="416687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76400" y="3276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N = 4, Hamming window function can be found as:</a:t>
            </a:r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5429250"/>
            <a:ext cx="3786188" cy="3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9 – contd. (1)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249" y="1752600"/>
            <a:ext cx="4257751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154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Windowed sequence: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701862"/>
            <a:ext cx="6248400" cy="4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3288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DFT Sequence: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267200"/>
            <a:ext cx="577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762000" y="4343400"/>
            <a:ext cx="5334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76800"/>
            <a:ext cx="215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762000" y="5334000"/>
            <a:ext cx="5334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1295400" y="4800600"/>
            <a:ext cx="228600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5181600"/>
            <a:ext cx="2457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9 – contd. (2)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49" y="1524000"/>
            <a:ext cx="531569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799" y="3733800"/>
            <a:ext cx="45296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038" y="4876800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Coefficients of Periodic Signals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154" y="1295401"/>
            <a:ext cx="4380646" cy="259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19812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Periodic Digital Signal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541" y="4343400"/>
            <a:ext cx="39220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4572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Equation of DFT coefficients: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3167063"/>
            <a:ext cx="572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16" y="3167063"/>
            <a:ext cx="702554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MATLAB Example - 2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1371600"/>
            <a:ext cx="265967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133600"/>
            <a:ext cx="711361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04800" y="28194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14800"/>
            <a:ext cx="360078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4650" y="5105400"/>
            <a:ext cx="6229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2895600" y="4953000"/>
            <a:ext cx="2438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MATLAB Example – 2 contd.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4" y="1209675"/>
            <a:ext cx="5606716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49822"/>
          <a:stretch>
            <a:fillRect/>
          </a:stretch>
        </p:blipFill>
        <p:spPr bwMode="auto">
          <a:xfrm>
            <a:off x="6305550" y="1981200"/>
            <a:ext cx="26860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51423" b="48899"/>
          <a:stretch>
            <a:fillRect/>
          </a:stretch>
        </p:blipFill>
        <p:spPr bwMode="auto">
          <a:xfrm>
            <a:off x="304800" y="3657600"/>
            <a:ext cx="260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49339" r="51423"/>
          <a:stretch>
            <a:fillRect/>
          </a:stretch>
        </p:blipFill>
        <p:spPr bwMode="auto">
          <a:xfrm>
            <a:off x="3276600" y="3676650"/>
            <a:ext cx="26003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Matrix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2743200"/>
          <a:ext cx="8679543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Bitmap Image" r:id="rId3" imgW="5047619" imgH="1685714" progId="PBrush">
                  <p:embed/>
                </p:oleObj>
              </mc:Choice>
              <mc:Fallback>
                <p:oleObj name="Bitmap Image" r:id="rId3" imgW="5047619" imgH="168571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322"/>
                      <a:stretch>
                        <a:fillRect/>
                      </a:stretch>
                    </p:blipFill>
                    <p:spPr bwMode="auto">
                      <a:xfrm>
                        <a:off x="0" y="2743200"/>
                        <a:ext cx="8679543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Frequency Spectrum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38200" y="224155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76600" y="178435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Multiplication Matrix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038600" y="224155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696200" y="224155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705600" y="178435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Time-Domain samples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Matrix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6800" y="2133600"/>
          <a:ext cx="716280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Bitmap Image" r:id="rId3" imgW="4161905" imgH="1314286" progId="PBrush">
                  <p:embed/>
                </p:oleObj>
              </mc:Choice>
              <mc:Fallback>
                <p:oleObj name="Bitmap Image" r:id="rId3" imgW="4161905" imgH="131428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7162800" cy="226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14600" y="4495800"/>
          <a:ext cx="46482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Bitmap Image" r:id="rId5" imgW="2905531" imgH="600159" progId="PBrush">
                  <p:embed/>
                </p:oleObj>
              </mc:Choice>
              <mc:Fallback>
                <p:oleObj name="Bitmap Image" r:id="rId5" imgW="2905531" imgH="600159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95800"/>
                        <a:ext cx="4648200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" y="1257300"/>
          <a:ext cx="1600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Bitmap Image" r:id="rId7" imgW="942857" imgH="276117" progId="PBrush">
                  <p:embed/>
                </p:oleObj>
              </mc:Choice>
              <mc:Fallback>
                <p:oleObj name="Bitmap Image" r:id="rId7" imgW="942857" imgH="276117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353"/>
                      <a:stretch>
                        <a:fillRect/>
                      </a:stretch>
                    </p:blipFill>
                    <p:spPr bwMode="auto">
                      <a:xfrm>
                        <a:off x="838200" y="1257300"/>
                        <a:ext cx="1600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4800" y="133985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Let,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4800" y="2057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Then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09600" y="4738687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DFT equation: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55626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DFT requires 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complex multiplications.</a:t>
            </a:r>
            <a:endParaRPr 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FFT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FFT: Fast Fourier Transform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1336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very efficient algorithm to compute DFT; it requires less multiplication.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895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length of input signal, x(</a:t>
            </a:r>
            <a:r>
              <a:rPr lang="en-US" i="1" dirty="0" smtClean="0"/>
              <a:t>n</a:t>
            </a:r>
            <a:r>
              <a:rPr lang="en-US" dirty="0" smtClean="0"/>
              <a:t>) must be 2</a:t>
            </a:r>
            <a:r>
              <a:rPr lang="en-US" i="1" baseline="30000" dirty="0" smtClean="0"/>
              <a:t>m</a:t>
            </a:r>
            <a:r>
              <a:rPr lang="en-US" dirty="0" smtClean="0"/>
              <a:t> samples, where </a:t>
            </a:r>
            <a:r>
              <a:rPr lang="en-US" i="1" dirty="0" smtClean="0"/>
              <a:t>m</a:t>
            </a:r>
            <a:r>
              <a:rPr lang="en-US" dirty="0" smtClean="0"/>
              <a:t> is an integer.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343400" y="3276600"/>
            <a:ext cx="457200" cy="3810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3657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 </a:t>
            </a:r>
            <a:r>
              <a:rPr lang="en-US" i="1" dirty="0" smtClean="0"/>
              <a:t>N</a:t>
            </a:r>
            <a:r>
              <a:rPr lang="en-US" dirty="0" smtClean="0"/>
              <a:t> = 2, 4, 8, 16 or so.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4196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 input length is not 2</a:t>
            </a:r>
            <a:r>
              <a:rPr lang="en-US" sz="2000" i="1" baseline="30000" dirty="0" smtClean="0"/>
              <a:t>m</a:t>
            </a:r>
            <a:r>
              <a:rPr lang="en-US" sz="2000" dirty="0" smtClean="0"/>
              <a:t>, append (pad) zeros to make it 2</a:t>
            </a:r>
            <a:r>
              <a:rPr lang="en-US" sz="2000" i="1" baseline="30000" dirty="0" smtClean="0"/>
              <a:t>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9906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556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5</a:t>
            </a:r>
            <a:endParaRPr lang="en-US" i="1" dirty="0"/>
          </a:p>
        </p:txBody>
      </p:sp>
      <p:sp>
        <p:nvSpPr>
          <p:cNvPr id="19" name="Rectangle 18"/>
          <p:cNvSpPr/>
          <p:nvPr/>
        </p:nvSpPr>
        <p:spPr>
          <a:xfrm>
            <a:off x="41148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58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88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81800" y="5105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200400" y="5105400"/>
            <a:ext cx="5334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48200" y="5562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8, power of 2 </a:t>
            </a:r>
            <a:endParaRPr lang="en-US" i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to FFT: Decimation in Frequency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066800"/>
            <a:ext cx="3762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52625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457450"/>
            <a:ext cx="4381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75" y="2457450"/>
            <a:ext cx="3438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095625"/>
            <a:ext cx="3390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010025"/>
            <a:ext cx="4676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2700" y="4629150"/>
            <a:ext cx="2476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5000625"/>
            <a:ext cx="3829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1247715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DFT: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3810000" y="3857625"/>
            <a:ext cx="381000" cy="152400"/>
          </a:xfrm>
          <a:prstGeom prst="downArrow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0400" y="3095625"/>
            <a:ext cx="1447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76400" y="2409825"/>
            <a:ext cx="3733800" cy="533400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62600" y="2409825"/>
            <a:ext cx="3352800" cy="533400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3238500" y="4733925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429000" y="4924425"/>
            <a:ext cx="2743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Now decompose into even (k = 2m) and odd (k = 2m+1) sequences.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to FFT: Decimation in Frequency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905000"/>
            <a:ext cx="3562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1905000"/>
            <a:ext cx="4257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2819400"/>
            <a:ext cx="2571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05200"/>
            <a:ext cx="487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9450" y="4195763"/>
            <a:ext cx="5848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048250"/>
            <a:ext cx="4124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 bwMode="auto">
          <a:xfrm>
            <a:off x="1600200" y="2667000"/>
            <a:ext cx="914400" cy="762000"/>
          </a:xfrm>
          <a:prstGeom prst="downArrow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6553200" y="2667000"/>
            <a:ext cx="914400" cy="1447800"/>
          </a:xfrm>
          <a:prstGeom prst="downArrow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2743200"/>
            <a:ext cx="27432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09700"/>
            <a:ext cx="552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990600" y="1295400"/>
            <a:ext cx="6553200" cy="914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to FFT: Decimation in Frequency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2" descr="f04-24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900" y="2975120"/>
            <a:ext cx="5270500" cy="289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to FFT: Decimation in Frequency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2" descr="f04-26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156709"/>
            <a:ext cx="5880100" cy="265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 bwMode="auto">
          <a:xfrm>
            <a:off x="6781800" y="990600"/>
            <a:ext cx="685800" cy="2895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pic>
        <p:nvPicPr>
          <p:cNvPr id="7" name="Picture 2" descr="f04-27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3962400"/>
            <a:ext cx="5270500" cy="227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239000" y="4191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12 complex multiplication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to FFT: Decimation in Frequency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2" descr="f04-28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09714"/>
            <a:ext cx="4860741" cy="31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5257800" y="1295400"/>
            <a:ext cx="1219200" cy="3352800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3969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81600" y="4724400"/>
            <a:ext cx="33528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1024 samples data sequence, </a:t>
            </a:r>
          </a:p>
          <a:p>
            <a:r>
              <a:rPr lang="en-US" dirty="0" smtClean="0"/>
              <a:t>DFT requires 1024×1024 = 1048576 complex multiplications. FFT requires (1024/2)log(1024) = 5120 complex multiplications.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800600" y="5181600"/>
            <a:ext cx="228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1"/>
            <a:ext cx="4131691" cy="3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60780"/>
            <a:ext cx="5085724" cy="7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1447800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Fourier series coefficient c</a:t>
            </a:r>
            <a:r>
              <a:rPr lang="en-US" baseline="-25000" dirty="0"/>
              <a:t>k </a:t>
            </a:r>
            <a:r>
              <a:rPr lang="en-US" dirty="0" smtClean="0"/>
              <a:t>is periodic </a:t>
            </a:r>
            <a:r>
              <a:rPr lang="en-US" dirty="0"/>
              <a:t>of </a:t>
            </a:r>
            <a:r>
              <a:rPr lang="en-US" i="1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Coefficients of Periodic Signals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971800"/>
            <a:ext cx="1435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5257800" y="2971800"/>
            <a:ext cx="3810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9850" y="3581400"/>
            <a:ext cx="52387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04800" y="4410670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Amplitude spectrum of the periodic digital signal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057400" y="4648200"/>
            <a:ext cx="457200" cy="609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10200" y="4267200"/>
            <a:ext cx="2590800" cy="12192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48600" y="3669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Copy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924800" y="40386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04586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04-29-P374090"/>
          <p:cNvPicPr>
            <a:picLocks noChangeAspect="1" noChangeArrowheads="1"/>
          </p:cNvPicPr>
          <p:nvPr/>
        </p:nvPicPr>
        <p:blipFill>
          <a:blip r:embed="rId3" cstate="print"/>
          <a:srcRect l="6883" r="7075"/>
          <a:stretch>
            <a:fillRect/>
          </a:stretch>
        </p:blipFill>
        <p:spPr bwMode="auto">
          <a:xfrm>
            <a:off x="1600200" y="2514600"/>
            <a:ext cx="5715000" cy="30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f04-29-P374090"/>
          <p:cNvPicPr>
            <a:picLocks noChangeAspect="1" noChangeArrowheads="1"/>
          </p:cNvPicPr>
          <p:nvPr/>
        </p:nvPicPr>
        <p:blipFill>
          <a:blip r:embed="rId3" cstate="print"/>
          <a:srcRect r="93117"/>
          <a:stretch>
            <a:fillRect/>
          </a:stretch>
        </p:blipFill>
        <p:spPr bwMode="auto">
          <a:xfrm>
            <a:off x="7391400" y="2514600"/>
            <a:ext cx="457200" cy="30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04-29-P374090"/>
          <p:cNvPicPr>
            <a:picLocks noChangeAspect="1" noChangeArrowheads="1"/>
          </p:cNvPicPr>
          <p:nvPr/>
        </p:nvPicPr>
        <p:blipFill>
          <a:blip r:embed="rId3" cstate="print"/>
          <a:srcRect l="92925"/>
          <a:stretch>
            <a:fillRect/>
          </a:stretch>
        </p:blipFill>
        <p:spPr bwMode="auto">
          <a:xfrm>
            <a:off x="1054100" y="2575015"/>
            <a:ext cx="469900" cy="30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IFFT: Inverse FFT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" name="Picture 2" descr="f04-30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1524000"/>
            <a:ext cx="7708900" cy="166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04-31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80603"/>
            <a:ext cx="7251700" cy="156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3657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Number of complex multiplication = </a:t>
            </a:r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5275" y="3552825"/>
            <a:ext cx="2371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2209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FFT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1624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IFFT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FFT and IFFT Examples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to FFT: Decimation in Time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43782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133486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Split the input sequence x(n) into the even indexed x(2m) and x(2m + 1), each with N/2  data points.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</a:t>
            </a:r>
            <a:endParaRPr lang="en-US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 l="17758" t="51692"/>
          <a:stretch>
            <a:fillRect/>
          </a:stretch>
        </p:blipFill>
        <p:spPr bwMode="auto">
          <a:xfrm>
            <a:off x="533400" y="3844925"/>
            <a:ext cx="3529013" cy="498475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8838" y="4495800"/>
            <a:ext cx="48863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to FFT: Decimation in Time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042" y="1447800"/>
            <a:ext cx="672155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13" y="3743325"/>
            <a:ext cx="39147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3669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As,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181600"/>
            <a:ext cx="4219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5695950"/>
            <a:ext cx="485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1981200" y="5105400"/>
            <a:ext cx="49530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9950" y="5686425"/>
            <a:ext cx="15430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6781801" y="5967413"/>
            <a:ext cx="361950" cy="80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to FFT: Decimation in Time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04535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733801"/>
            <a:ext cx="544954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iteration: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812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iteration: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DFT to FFT: Decimation in Time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219200"/>
            <a:ext cx="5344064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Third iteration: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763" y="4247753"/>
            <a:ext cx="5253037" cy="215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039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IFFT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4267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838200" y="3581400"/>
          <a:ext cx="2908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معادلة" r:id="rId5" imgW="2120760" imgH="444240" progId="Equation.3">
                  <p:embed/>
                </p:oleObj>
              </mc:Choice>
              <mc:Fallback>
                <p:oleObj name="معادلة" r:id="rId5" imgW="212076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2908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583112" y="3619500"/>
          <a:ext cx="42560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معادلة" r:id="rId7" imgW="2946240" imgH="342720" progId="Equation.3">
                  <p:embed/>
                </p:oleObj>
              </mc:Choice>
              <mc:Fallback>
                <p:oleObj name="معادلة" r:id="rId7" imgW="2946240" imgH="34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2" y="3619500"/>
                        <a:ext cx="42560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FFT and IFFT Examples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143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2625" y="3819525"/>
            <a:ext cx="63759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4343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IFFT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05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FFT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Fourier Transform Properties (1)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b="12585"/>
          <a:stretch>
            <a:fillRect/>
          </a:stretch>
        </p:blipFill>
        <p:spPr bwMode="auto">
          <a:xfrm>
            <a:off x="0" y="1219200"/>
            <a:ext cx="6477000" cy="51054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34200" y="12795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/>
              <a:t>FT is linear: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/>
              <a:t> </a:t>
            </a:r>
            <a:r>
              <a:rPr lang="en-US" altLang="ja-JP" sz="2000" b="1">
                <a:solidFill>
                  <a:srgbClr val="009900"/>
                </a:solidFill>
              </a:rPr>
              <a:t>Homogeneity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b="1">
                <a:solidFill>
                  <a:srgbClr val="009900"/>
                </a:solidFill>
              </a:rPr>
              <a:t> Additivity</a:t>
            </a:r>
            <a:endParaRPr lang="en-US" altLang="ja-JP" b="1">
              <a:solidFill>
                <a:srgbClr val="009900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934200" y="2971800"/>
            <a:ext cx="1905000" cy="1311275"/>
            <a:chOff x="96" y="1872"/>
            <a:chExt cx="1200" cy="826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96" y="1872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u="sng">
                  <a:solidFill>
                    <a:schemeClr val="accent2"/>
                  </a:solidFill>
                </a:rPr>
                <a:t>Homogeneity</a:t>
              </a:r>
              <a:r>
                <a:rPr lang="en-US" altLang="ja-JP" sz="2000" u="sng"/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2000"/>
                <a:t>x[]           </a:t>
              </a:r>
              <a:r>
                <a:rPr lang="en-US" altLang="ja-JP" sz="2000">
                  <a:sym typeface="Wingdings" pitchFamily="2" charset="2"/>
                </a:rPr>
                <a:t>X[]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2000">
                  <a:sym typeface="Wingdings" pitchFamily="2" charset="2"/>
                </a:rPr>
                <a:t>kx[]          kX[]</a:t>
              </a:r>
              <a:endParaRPr lang="en-US" altLang="ja-JP" sz="200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84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84" y="2112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400"/>
                <a:t>DFT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32" y="25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32" y="240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400"/>
                <a:t>DFT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05600" y="4648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Frequency is not changed.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Fourier Transform Properties (2)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5638800" y="2906712"/>
          <a:ext cx="34290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3" imgW="2400120" imgH="685800" progId="Equation.3">
                  <p:embed/>
                </p:oleObj>
              </mc:Choice>
              <mc:Fallback>
                <p:oleObj name="Equation" r:id="rId3" imgW="240012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906712"/>
                        <a:ext cx="3429000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 b="13411"/>
          <a:stretch>
            <a:fillRect/>
          </a:stretch>
        </p:blipFill>
        <p:spPr bwMode="auto">
          <a:xfrm>
            <a:off x="76200" y="990600"/>
            <a:ext cx="5391150" cy="54117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1752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Additivity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Fourier Transform Pairs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202565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Delta Function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347345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Shifted Delta Function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514985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Shifted Delta Function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663300"/>
                </a:solidFill>
              </a:rPr>
              <a:t>Same Magnitude, Different Phase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118745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accent2"/>
                </a:solidFill>
              </a:rPr>
              <a:t>Delta Function Pairs in Polar Form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209800" y="217805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209800" y="38100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209800" y="54864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25" y="1143000"/>
            <a:ext cx="54006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1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periodic signal: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04925"/>
            <a:ext cx="1745933" cy="3714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91000" y="12762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 sampled at 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371600"/>
            <a:ext cx="100532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751" y="1905000"/>
            <a:ext cx="7435849" cy="64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1" y="2252932"/>
            <a:ext cx="533399" cy="2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04800" y="28194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2819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match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828800" y="3386666"/>
          <a:ext cx="1447800" cy="32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86666"/>
                        <a:ext cx="1447800" cy="321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766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886200" y="3403600"/>
          <a:ext cx="144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9" imgW="965160" imgH="203040" progId="Equation.3">
                  <p:embed/>
                </p:oleObj>
              </mc:Choice>
              <mc:Fallback>
                <p:oleObj name="Equation" r:id="rId9" imgW="965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03600"/>
                        <a:ext cx="1447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0" y="3352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get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= 1 Hz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29718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Fundamental frequency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1"/>
            <a:endCxn id="19" idx="0"/>
          </p:cNvCxnSpPr>
          <p:nvPr/>
        </p:nvCxnSpPr>
        <p:spPr>
          <a:xfrm rot="10800000" flipV="1">
            <a:off x="6248400" y="3162300"/>
            <a:ext cx="2286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4600" y="4038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Therefore the signal has 1 cycle or 1 period in 1 second.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6248400" y="3733800"/>
            <a:ext cx="609600" cy="304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5800" y="4648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Sampling rate </a:t>
            </a:r>
            <a:r>
              <a:rPr lang="en-US" i="1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 = 4 Hz 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3048000" y="4648200"/>
            <a:ext cx="7620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62400" y="4572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second has 4 samples.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47800" y="5257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Hence, there are 4 samples in 1 period for this particular signal.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4010" y="5743706"/>
            <a:ext cx="3942790" cy="37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5791200"/>
            <a:ext cx="1600200" cy="29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ight Arrow 30"/>
          <p:cNvSpPr/>
          <p:nvPr/>
        </p:nvSpPr>
        <p:spPr>
          <a:xfrm>
            <a:off x="2590800" y="5867400"/>
            <a:ext cx="1981200" cy="228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90800" y="563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Sampled signal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1 – contd. (1)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167" y="1219200"/>
            <a:ext cx="405419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419600" cy="35130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533" y="4114800"/>
            <a:ext cx="73490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124200"/>
            <a:ext cx="3922059" cy="762000"/>
          </a:xfrm>
          <a:prstGeom prst="rect">
            <a:avLst/>
          </a:prstGeom>
          <a:noFill/>
          <a:ln w="9525">
            <a:solidFill>
              <a:srgbClr val="00B050"/>
            </a:solidFill>
            <a:prstDash val="sysDash"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251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1 – contd. (2)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1348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67000"/>
            <a:ext cx="5048250" cy="84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831" y="3848100"/>
            <a:ext cx="4719369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Muhammad,                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60EE-C520-43F7-BF1D-5EB72FAAD0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On the Way to DFT Formulas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38225"/>
            <a:ext cx="48482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3352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Imagine periodicity of </a:t>
            </a:r>
            <a:r>
              <a:rPr lang="en-US" i="1" dirty="0" smtClean="0"/>
              <a:t>N</a:t>
            </a:r>
            <a:r>
              <a:rPr lang="en-US" dirty="0" smtClean="0"/>
              <a:t> samples.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943600" y="37338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4800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first </a:t>
            </a:r>
            <a:r>
              <a:rPr lang="en-US" i="1" dirty="0" smtClean="0"/>
              <a:t>N</a:t>
            </a:r>
            <a:r>
              <a:rPr lang="en-US" dirty="0" smtClean="0"/>
              <a:t> samples (index 0 to </a:t>
            </a:r>
            <a:r>
              <a:rPr lang="en-US" i="1" dirty="0" smtClean="0"/>
              <a:t>N</a:t>
            </a:r>
            <a:r>
              <a:rPr lang="en-US" dirty="0" smtClean="0"/>
              <a:t> -1) as the input to DFT.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1864</Words>
  <Application>Microsoft Office PowerPoint</Application>
  <PresentationFormat>On-screen Show (4:3)</PresentationFormat>
  <Paragraphs>351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ＭＳ Ｐゴシック</vt:lpstr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Equation</vt:lpstr>
      <vt:lpstr>Bitmap Image</vt:lpstr>
      <vt:lpstr>معادلة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work</cp:lastModifiedBy>
  <cp:revision>96</cp:revision>
  <dcterms:created xsi:type="dcterms:W3CDTF">2010-07-17T12:14:59Z</dcterms:created>
  <dcterms:modified xsi:type="dcterms:W3CDTF">2015-09-06T08:30:34Z</dcterms:modified>
</cp:coreProperties>
</file>