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11" Type="http://schemas.openxmlformats.org/officeDocument/2006/relationships/image" Target="../media/image45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54.wmf"/><Relationship Id="rId2" Type="http://schemas.openxmlformats.org/officeDocument/2006/relationships/image" Target="../media/image51.wmf"/><Relationship Id="rId1" Type="http://schemas.openxmlformats.org/officeDocument/2006/relationships/image" Target="../media/image36.wmf"/><Relationship Id="rId6" Type="http://schemas.openxmlformats.org/officeDocument/2006/relationships/image" Target="../media/image53.wmf"/><Relationship Id="rId5" Type="http://schemas.openxmlformats.org/officeDocument/2006/relationships/image" Target="../media/image40.wmf"/><Relationship Id="rId4" Type="http://schemas.openxmlformats.org/officeDocument/2006/relationships/image" Target="../media/image5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57.wmf"/><Relationship Id="rId4" Type="http://schemas.openxmlformats.org/officeDocument/2006/relationships/image" Target="../media/image6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09FF3-E5C2-4957-A0AD-6BEDD2AEA826}" type="datetimeFigureOut">
              <a:rPr lang="en-US" smtClean="0"/>
              <a:pPr/>
              <a:t>8/30/2015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25BDE-987D-44D1-BEBC-14CBC4910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2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25BDE-987D-44D1-BEBC-14CBC4910FC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76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D51C6-087F-4CEB-89C8-3B57C1D10CB8}" type="slidenum">
              <a:rPr lang="ja-JP" altLang="en-US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8162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25BDE-987D-44D1-BEBC-14CBC4910F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54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25BDE-987D-44D1-BEBC-14CBC4910F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60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25BDE-987D-44D1-BEBC-14CBC4910F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48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25BDE-987D-44D1-BEBC-14CBC4910F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48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25BDE-987D-44D1-BEBC-14CBC4910F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7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25BDE-987D-44D1-BEBC-14CBC4910F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3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25BDE-987D-44D1-BEBC-14CBC4910F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5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25BDE-987D-44D1-BEBC-14CBC4910FC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6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25BDE-987D-44D1-BEBC-14CBC4910F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25BDE-987D-44D1-BEBC-14CBC4910F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7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25BDE-987D-44D1-BEBC-14CBC4910F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4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25BDE-987D-44D1-BEBC-14CBC4910F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D51C6-087F-4CEB-89C8-3B57C1D10CB8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752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B458-55B8-43F9-AE7C-FF00C806378F}" type="datetime1">
              <a:rPr lang="ar-SA" smtClean="0"/>
              <a:t>16/11/1436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3C7F5-B844-47C3-9F6E-E5BBA5334E1D}" type="datetime1">
              <a:rPr lang="ar-SA" smtClean="0"/>
              <a:t>16/11/1436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64E4-C96F-4F4C-B637-F40B25CFFF23}" type="datetime1">
              <a:rPr lang="ar-SA" smtClean="0"/>
              <a:t>16/11/1436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870FA-CA25-461B-B21F-368E8724F90B}" type="datetime1">
              <a:rPr lang="ar-SA" smtClean="0"/>
              <a:t>16/11/1436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69DB4-2F8C-46F9-93C5-E9BD6653C1AD}" type="datetime1">
              <a:rPr lang="ar-SA" smtClean="0"/>
              <a:t>16/11/1436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82C2-4E4D-4557-8EE9-328DD0EDBBAA}" type="datetime1">
              <a:rPr lang="ar-SA" smtClean="0"/>
              <a:t>16/11/1436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5D39-0028-4FD9-B80C-4DC9E6E7BB19}" type="datetime1">
              <a:rPr lang="ar-SA" smtClean="0"/>
              <a:t>16/11/1436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DD0C1-9664-4133-8219-CDE248AE3B6E}" type="datetime1">
              <a:rPr lang="ar-SA" smtClean="0"/>
              <a:t>16/11/1436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364D-A618-4A90-AE55-8A1F0671C4F7}" type="datetime1">
              <a:rPr lang="ar-SA" smtClean="0"/>
              <a:t>16/11/1436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0F3F-2511-47C2-A67D-80863623A3DA}" type="datetime1">
              <a:rPr lang="ar-SA" smtClean="0"/>
              <a:t>16/11/1436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5D0A-BD7C-43B1-802B-C209F59B438E}" type="datetime1">
              <a:rPr lang="ar-SA" smtClean="0"/>
              <a:t>16/11/1436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941D4-A8F9-4C81-B687-F2B3AECD7703}" type="datetime1">
              <a:rPr lang="ar-SA" smtClean="0"/>
              <a:t>16/11/1436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CEN352, Dr. Ghulam Muhammad                                      King Saud University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8.bin"/><Relationship Id="rId7" Type="http://schemas.openxmlformats.org/officeDocument/2006/relationships/image" Target="../media/image49.png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29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42.wmf"/><Relationship Id="rId5" Type="http://schemas.openxmlformats.org/officeDocument/2006/relationships/image" Target="../media/image47.png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44.wmf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7.bin"/><Relationship Id="rId4" Type="http://schemas.openxmlformats.org/officeDocument/2006/relationships/image" Target="../media/image46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Relationship Id="rId27" Type="http://schemas.openxmlformats.org/officeDocument/2006/relationships/oleObject" Target="../embeddings/oleObject11.bin"/><Relationship Id="rId30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2.wmf"/><Relationship Id="rId5" Type="http://schemas.openxmlformats.org/officeDocument/2006/relationships/image" Target="../media/image36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pn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62.png"/><Relationship Id="rId4" Type="http://schemas.openxmlformats.org/officeDocument/2006/relationships/image" Target="../media/image60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68.pn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61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4.wmf"/><Relationship Id="rId11" Type="http://schemas.openxmlformats.org/officeDocument/2006/relationships/image" Target="../media/image66.wmf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57.wmf"/><Relationship Id="rId9" Type="http://schemas.openxmlformats.org/officeDocument/2006/relationships/image" Target="../media/image6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8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9.png"/><Relationship Id="rId5" Type="http://schemas.openxmlformats.org/officeDocument/2006/relationships/image" Target="../media/image76.wmf"/><Relationship Id="rId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30.bin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122.png"/><Relationship Id="rId4" Type="http://schemas.openxmlformats.org/officeDocument/2006/relationships/image" Target="../media/image118.wmf"/><Relationship Id="rId9" Type="http://schemas.openxmlformats.org/officeDocument/2006/relationships/image" Target="../media/image12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wmf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33265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Digital Signals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2" descr="F03-01-01-P37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4217" y="1124744"/>
            <a:ext cx="4443796" cy="196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356992"/>
            <a:ext cx="50482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8" name="Picture 2" descr="F03-01-02-P3740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5525" y="4437112"/>
            <a:ext cx="4464496" cy="194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>
            <a:off x="6520061" y="1916832"/>
            <a:ext cx="6480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475945" y="3537012"/>
            <a:ext cx="3312368" cy="720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6520061" y="5229200"/>
            <a:ext cx="576064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6296" y="2708920"/>
            <a:ext cx="1691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For floating point DS processor, the amplitudes can be floating points.</a:t>
            </a:r>
            <a:endParaRPr lang="en-US" dirty="0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18E107-6975-47C8-A323-CC7624E7F024}" type="slidenum">
              <a:rPr lang="ja-JP" altLang="en-US"/>
              <a:pPr/>
              <a:t>10</a:t>
            </a:fld>
            <a:endParaRPr lang="en-US" altLang="ja-JP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133600" y="251937"/>
            <a:ext cx="5750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ja-JP" sz="3200" b="1" dirty="0">
                <a:solidFill>
                  <a:srgbClr val="0070C0"/>
                </a:solidFill>
                <a:latin typeface="Comic Sans MS" pitchFamily="66" charset="0"/>
              </a:rPr>
              <a:t>Linear Systems: Property </a:t>
            </a:r>
            <a:r>
              <a:rPr lang="en-US" altLang="ja-JP" sz="3200" b="1" baseline="-25000" dirty="0">
                <a:solidFill>
                  <a:srgbClr val="0070C0"/>
                </a:solidFill>
                <a:latin typeface="Comic Sans MS" pitchFamily="66" charset="0"/>
              </a:rPr>
              <a:t>2</a:t>
            </a:r>
            <a:endParaRPr lang="en-US" altLang="ja-JP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17427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ja-JP" sz="2000" b="1" dirty="0" err="1">
                <a:solidFill>
                  <a:srgbClr val="00B0F0"/>
                </a:solidFill>
              </a:rPr>
              <a:t>Additivity</a:t>
            </a:r>
            <a:endParaRPr lang="en-US" altLang="ja-JP" sz="2000" b="1" dirty="0">
              <a:solidFill>
                <a:srgbClr val="00B0F0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861914"/>
            <a:ext cx="40195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F03-02-11-P374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4401" y="2822997"/>
            <a:ext cx="4446098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Connector 12"/>
          <p:cNvCxnSpPr/>
          <p:nvPr/>
        </p:nvCxnSpPr>
        <p:spPr>
          <a:xfrm rot="5400000">
            <a:off x="2267744" y="3789040"/>
            <a:ext cx="388843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917504" y="1084674"/>
            <a:ext cx="2966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ja-JP" sz="2000" b="1" dirty="0" smtClean="0">
                <a:solidFill>
                  <a:srgbClr val="00B0F0"/>
                </a:solidFill>
              </a:rPr>
              <a:t>Homogeneity &amp; </a:t>
            </a:r>
            <a:r>
              <a:rPr lang="en-US" altLang="ja-JP" sz="2000" b="1" dirty="0" err="1" smtClean="0">
                <a:solidFill>
                  <a:srgbClr val="00B0F0"/>
                </a:solidFill>
              </a:rPr>
              <a:t>Additivity</a:t>
            </a:r>
            <a:endParaRPr lang="en-US" altLang="ja-JP" sz="2000" b="1" dirty="0">
              <a:solidFill>
                <a:srgbClr val="00B0F0"/>
              </a:solidFill>
            </a:endParaRPr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3" name="Picture 2" descr="F03-02-12-P37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564904"/>
            <a:ext cx="5607968" cy="277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555776" y="1516722"/>
            <a:ext cx="3240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solidFill>
                  <a:schemeClr val="accent2"/>
                </a:solidFill>
              </a:rPr>
              <a:t>Shift </a:t>
            </a:r>
            <a:r>
              <a:rPr lang="en-US" altLang="ja-JP" sz="2000" b="1" dirty="0" smtClean="0">
                <a:solidFill>
                  <a:schemeClr val="accent2"/>
                </a:solidFill>
              </a:rPr>
              <a:t>(time) Invariance</a:t>
            </a:r>
            <a:endParaRPr lang="en-US" altLang="ja-JP" sz="2000" b="1" dirty="0">
              <a:solidFill>
                <a:schemeClr val="accent2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33600" y="251937"/>
            <a:ext cx="5750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ja-JP" sz="3200" b="1" dirty="0">
                <a:solidFill>
                  <a:srgbClr val="0070C0"/>
                </a:solidFill>
                <a:latin typeface="Comic Sans MS" pitchFamily="66" charset="0"/>
              </a:rPr>
              <a:t>Linear Systems: Property </a:t>
            </a:r>
            <a:r>
              <a:rPr lang="en-US" altLang="ja-JP" sz="32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3</a:t>
            </a:r>
            <a:endParaRPr lang="en-US" altLang="ja-JP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3059832" y="33265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3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Let a digital amplifier, 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268760"/>
            <a:ext cx="11239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16195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If the inputs are:  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700808"/>
            <a:ext cx="2746591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21328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Outputs will be: </a:t>
            </a:r>
            <a:endParaRPr 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163713"/>
            <a:ext cx="3990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7544" y="37890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If we apply combined input to the system: </a:t>
            </a:r>
            <a:endParaRPr lang="en-US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789040"/>
            <a:ext cx="3286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552" y="43651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The output will be:</a:t>
            </a:r>
            <a:endParaRPr lang="en-US" dirty="0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1147" y="4365104"/>
            <a:ext cx="4429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1560" y="52292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Individual outputs: 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744788" y="5084763"/>
          <a:ext cx="2628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معادلة" r:id="rId9" imgW="1854000" imgH="457200" progId="Equation.3">
                  <p:embed/>
                </p:oleObj>
              </mc:Choice>
              <mc:Fallback>
                <p:oleObj name="معادلة" r:id="rId9" imgW="185400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788" y="5084763"/>
                        <a:ext cx="2628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5652120" y="4365104"/>
            <a:ext cx="1440160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580112" y="5445224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6156176" y="5157192"/>
            <a:ext cx="57606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724128" y="5013176"/>
            <a:ext cx="50405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796136" y="1340768"/>
            <a:ext cx="72008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516216" y="1124744"/>
            <a:ext cx="108012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10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596336" y="1340768"/>
            <a:ext cx="72008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5922150" y="980728"/>
          <a:ext cx="45005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معادلة" r:id="rId11" imgW="317160" imgH="203040" progId="Equation.3">
                  <p:embed/>
                </p:oleObj>
              </mc:Choice>
              <mc:Fallback>
                <p:oleObj name="معادلة" r:id="rId11" imgW="31716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150" y="980728"/>
                        <a:ext cx="450050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7740352" y="980728"/>
          <a:ext cx="44926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معادلة" r:id="rId13" imgW="317160" imgH="203040" progId="Equation.3">
                  <p:embed/>
                </p:oleObj>
              </mc:Choice>
              <mc:Fallback>
                <p:oleObj name="معادلة" r:id="rId13" imgW="31716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980728"/>
                        <a:ext cx="44926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539552" y="3212976"/>
            <a:ext cx="115212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691680" y="2996952"/>
            <a:ext cx="108012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10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771800" y="3212976"/>
            <a:ext cx="122413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539552" y="2843213"/>
          <a:ext cx="110013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معادلة" r:id="rId15" imgW="774360" imgH="215640" progId="Equation.3">
                  <p:embed/>
                </p:oleObj>
              </mc:Choice>
              <mc:Fallback>
                <p:oleObj name="معادلة" r:id="rId15" imgW="77436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843213"/>
                        <a:ext cx="110013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9"/>
          <p:cNvGraphicFramePr>
            <a:graphicFrameLocks noChangeAspect="1"/>
          </p:cNvGraphicFramePr>
          <p:nvPr/>
        </p:nvGraphicFramePr>
        <p:xfrm>
          <a:off x="2774132" y="2843213"/>
          <a:ext cx="12938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8" name="معادلة" r:id="rId17" imgW="914400" imgH="215640" progId="Equation.3">
                  <p:embed/>
                </p:oleObj>
              </mc:Choice>
              <mc:Fallback>
                <p:oleObj name="معادلة" r:id="rId17" imgW="91440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132" y="2843213"/>
                        <a:ext cx="1293812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5004048" y="3222699"/>
            <a:ext cx="115212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156176" y="3006675"/>
            <a:ext cx="108012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10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236296" y="3222699"/>
            <a:ext cx="122413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4986338" y="2852738"/>
          <a:ext cx="11366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معادلة" r:id="rId19" imgW="799920" imgH="215640" progId="Equation.3">
                  <p:embed/>
                </p:oleObj>
              </mc:Choice>
              <mc:Fallback>
                <p:oleObj name="معادلة" r:id="rId19" imgW="799920" imgH="215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2852738"/>
                        <a:ext cx="113665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9"/>
          <p:cNvGraphicFramePr>
            <a:graphicFrameLocks noChangeAspect="1"/>
          </p:cNvGraphicFramePr>
          <p:nvPr/>
        </p:nvGraphicFramePr>
        <p:xfrm>
          <a:off x="7328669" y="2852738"/>
          <a:ext cx="13477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معادلة" r:id="rId21" imgW="952200" imgH="215640" progId="Equation.3">
                  <p:embed/>
                </p:oleObj>
              </mc:Choice>
              <mc:Fallback>
                <p:oleObj name="معادلة" r:id="rId21" imgW="952200" imgH="215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8669" y="2852738"/>
                        <a:ext cx="1347787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/>
          <p:nvPr/>
        </p:nvCxnSpPr>
        <p:spPr>
          <a:xfrm>
            <a:off x="683568" y="6381328"/>
            <a:ext cx="115212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1835696" y="6165304"/>
            <a:ext cx="108012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10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2915816" y="6381328"/>
            <a:ext cx="122413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467544" y="6011863"/>
          <a:ext cx="131603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1" name="معادلة" r:id="rId23" imgW="927000" imgH="215640" progId="Equation.3">
                  <p:embed/>
                </p:oleObj>
              </mc:Choice>
              <mc:Fallback>
                <p:oleObj name="معادلة" r:id="rId23" imgW="927000" imgH="2156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6011863"/>
                        <a:ext cx="131603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9"/>
          <p:cNvGraphicFramePr>
            <a:graphicFrameLocks noChangeAspect="1"/>
          </p:cNvGraphicFramePr>
          <p:nvPr/>
        </p:nvGraphicFramePr>
        <p:xfrm>
          <a:off x="2989709" y="6011863"/>
          <a:ext cx="14382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معادلة" r:id="rId25" imgW="1015920" imgH="215640" progId="Equation.3">
                  <p:embed/>
                </p:oleObj>
              </mc:Choice>
              <mc:Fallback>
                <p:oleObj name="معادلة" r:id="rId25" imgW="1015920" imgH="215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709" y="6011863"/>
                        <a:ext cx="1438275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Arrow Connector 45"/>
          <p:cNvCxnSpPr/>
          <p:nvPr/>
        </p:nvCxnSpPr>
        <p:spPr>
          <a:xfrm>
            <a:off x="5148064" y="6381328"/>
            <a:ext cx="115212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6300192" y="6165304"/>
            <a:ext cx="108012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10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380312" y="6381328"/>
            <a:ext cx="144016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4932040" y="6011863"/>
          <a:ext cx="13525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معادلة" r:id="rId27" imgW="952200" imgH="215640" progId="Equation.3">
                  <p:embed/>
                </p:oleObj>
              </mc:Choice>
              <mc:Fallback>
                <p:oleObj name="معادلة" r:id="rId27" imgW="952200" imgH="215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6011863"/>
                        <a:ext cx="135255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9"/>
          <p:cNvGraphicFramePr>
            <a:graphicFrameLocks noChangeAspect="1"/>
          </p:cNvGraphicFramePr>
          <p:nvPr/>
        </p:nvGraphicFramePr>
        <p:xfrm>
          <a:off x="7489701" y="6011863"/>
          <a:ext cx="14747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معادلة" r:id="rId29" imgW="1041120" imgH="215640" progId="Equation.3">
                  <p:embed/>
                </p:oleObj>
              </mc:Choice>
              <mc:Fallback>
                <p:oleObj name="معادلة" r:id="rId29" imgW="1041120" imgH="215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701" y="6011863"/>
                        <a:ext cx="1474787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Down Arrow 51"/>
          <p:cNvSpPr/>
          <p:nvPr/>
        </p:nvSpPr>
        <p:spPr>
          <a:xfrm>
            <a:off x="1259632" y="5733256"/>
            <a:ext cx="720080" cy="21602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ular Callout 52"/>
          <p:cNvSpPr/>
          <p:nvPr/>
        </p:nvSpPr>
        <p:spPr>
          <a:xfrm>
            <a:off x="7308304" y="4797152"/>
            <a:ext cx="1440160" cy="864096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Linear System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9552" y="5013176"/>
            <a:ext cx="489654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3059832" y="33265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4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411760" y="1484784"/>
            <a:ext cx="115212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563888" y="1268760"/>
            <a:ext cx="108012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44008" y="1484784"/>
            <a:ext cx="122413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969822" y="1124744"/>
          <a:ext cx="45005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معادلة" r:id="rId4" imgW="317160" imgH="203040" progId="Equation.3">
                  <p:embed/>
                </p:oleObj>
              </mc:Choice>
              <mc:Fallback>
                <p:oleObj name="معادلة" r:id="rId4" imgW="3171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822" y="1124744"/>
                        <a:ext cx="450050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4664249" y="1108075"/>
          <a:ext cx="11318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معادلة" r:id="rId6" imgW="799920" imgH="228600" progId="Equation.3">
                  <p:embed/>
                </p:oleObj>
              </mc:Choice>
              <mc:Fallback>
                <p:oleObj name="معادلة" r:id="rId6" imgW="7999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249" y="1108075"/>
                        <a:ext cx="1131887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51520" y="2502619"/>
            <a:ext cx="115212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403648" y="2286595"/>
            <a:ext cx="108012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83768" y="2502619"/>
            <a:ext cx="122413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51520" y="2132856"/>
          <a:ext cx="110013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معادلة" r:id="rId8" imgW="774360" imgH="215640" progId="Equation.3">
                  <p:embed/>
                </p:oleObj>
              </mc:Choice>
              <mc:Fallback>
                <p:oleObj name="معادلة" r:id="rId8" imgW="7743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132856"/>
                        <a:ext cx="110013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2522538" y="2125663"/>
          <a:ext cx="17970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معادلة" r:id="rId10" imgW="1269720" imgH="228600" progId="Equation.3">
                  <p:embed/>
                </p:oleObj>
              </mc:Choice>
              <mc:Fallback>
                <p:oleObj name="معادلة" r:id="rId10" imgW="12697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2125663"/>
                        <a:ext cx="17970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4733726" y="2512342"/>
            <a:ext cx="115212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885854" y="2296318"/>
            <a:ext cx="108012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965974" y="2512342"/>
            <a:ext cx="122413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716016" y="2142381"/>
          <a:ext cx="11366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معادلة" r:id="rId12" imgW="799920" imgH="215640" progId="Equation.3">
                  <p:embed/>
                </p:oleObj>
              </mc:Choice>
              <mc:Fallback>
                <p:oleObj name="معادلة" r:id="rId12" imgW="7999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142381"/>
                        <a:ext cx="113665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/>
        </p:nvGraphicFramePr>
        <p:xfrm>
          <a:off x="7041455" y="2133600"/>
          <a:ext cx="18510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معادلة" r:id="rId14" imgW="1307880" imgH="228600" progId="Equation.3">
                  <p:embed/>
                </p:oleObj>
              </mc:Choice>
              <mc:Fallback>
                <p:oleObj name="معادلة" r:id="rId14" imgW="130788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455" y="2133600"/>
                        <a:ext cx="1851025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23528" y="30689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If the input is:</a:t>
            </a:r>
            <a:endParaRPr lang="en-US" dirty="0"/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35696" y="3140968"/>
            <a:ext cx="1266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383804" y="35730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Then the output is:</a:t>
            </a:r>
            <a:endParaRPr lang="en-US" dirty="0"/>
          </a:p>
        </p:txBody>
      </p:sp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08176" y="3600053"/>
            <a:ext cx="4648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95536" y="49411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Individual outputs: 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644775" y="4870102"/>
          <a:ext cx="23939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name="معادلة" r:id="rId18" imgW="1688760" imgH="507960" progId="Equation.3">
                  <p:embed/>
                </p:oleObj>
              </mc:Choice>
              <mc:Fallback>
                <p:oleObj name="معادلة" r:id="rId18" imgW="1688760" imgH="50796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4870102"/>
                        <a:ext cx="239395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323528" y="4869160"/>
            <a:ext cx="489654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364088" y="5013176"/>
            <a:ext cx="720080" cy="4320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292080" y="4581128"/>
            <a:ext cx="792088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292080" y="4869160"/>
            <a:ext cx="4320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+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5508104" y="4653136"/>
            <a:ext cx="648072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5508104" y="4797152"/>
            <a:ext cx="648072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ular Callout 38"/>
          <p:cNvSpPr/>
          <p:nvPr/>
        </p:nvSpPr>
        <p:spPr>
          <a:xfrm rot="5400000">
            <a:off x="6876256" y="4221088"/>
            <a:ext cx="1080120" cy="1656184"/>
          </a:xfrm>
          <a:prstGeom prst="wedgeRound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Non Linear System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3059832" y="33265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5 (a)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Given the linear system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196752"/>
            <a:ext cx="14192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67944" y="118746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, find whether the system is time invariant or not.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87822" y="2996952"/>
            <a:ext cx="72008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907902" y="2780928"/>
            <a:ext cx="108012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88022" y="2996952"/>
            <a:ext cx="122413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86445" y="2626668"/>
          <a:ext cx="5048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معادلة" r:id="rId5" imgW="355320" imgH="215640" progId="Equation.3">
                  <p:embed/>
                </p:oleObj>
              </mc:Choice>
              <mc:Fallback>
                <p:oleObj name="معادلة" r:id="rId5" imgW="3553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445" y="2626668"/>
                        <a:ext cx="50482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3080320" y="2629843"/>
          <a:ext cx="156368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معادلة" r:id="rId7" imgW="1104840" imgH="215640" progId="Equation.3">
                  <p:embed/>
                </p:oleObj>
              </mc:Choice>
              <mc:Fallback>
                <p:oleObj name="معادلة" r:id="rId7" imgW="110484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0320" y="2629843"/>
                        <a:ext cx="1563688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67544" y="357301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Let the shifted input be:</a:t>
            </a:r>
            <a:endParaRPr lang="en-US" dirty="0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75409" y="3616490"/>
            <a:ext cx="1984623" cy="31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59632" y="41490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Therefore system output:</a:t>
            </a:r>
            <a:endParaRPr lang="en-US" dirty="0"/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2639" y="4232895"/>
            <a:ext cx="3095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1403648" y="4988704"/>
          <a:ext cx="156368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معادلة" r:id="rId11" imgW="1104840" imgH="215640" progId="Equation.3">
                  <p:embed/>
                </p:oleObj>
              </mc:Choice>
              <mc:Fallback>
                <p:oleObj name="معادلة" r:id="rId11" imgW="110484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988704"/>
                        <a:ext cx="1563688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7544" y="493187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87824" y="49318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by n</a:t>
            </a:r>
            <a:r>
              <a:rPr lang="en-US" baseline="-25000" dirty="0" smtClean="0"/>
              <a:t>0</a:t>
            </a:r>
            <a:r>
              <a:rPr lang="en-US" dirty="0" smtClean="0"/>
              <a:t> samples leads to </a:t>
            </a:r>
            <a:endParaRPr lang="en-US" baseline="-25000" dirty="0"/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45385" y="5003884"/>
            <a:ext cx="2466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10800000">
            <a:off x="7020272" y="4365104"/>
            <a:ext cx="936104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7704348" y="4689140"/>
            <a:ext cx="360040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452320" y="41397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Equal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6732240" y="5661248"/>
            <a:ext cx="2016224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Time Invariant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sp>
        <p:nvSpPr>
          <p:cNvPr id="27" name="TextBox 26"/>
          <p:cNvSpPr txBox="1"/>
          <p:nvPr/>
        </p:nvSpPr>
        <p:spPr>
          <a:xfrm>
            <a:off x="395536" y="198884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3059832" y="33265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5 (b)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Given the linear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118746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, find whether the system is time invariant or not.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87822" y="2924944"/>
            <a:ext cx="72008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907902" y="2708920"/>
            <a:ext cx="108012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88022" y="2924944"/>
            <a:ext cx="1224136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86445" y="2554660"/>
          <a:ext cx="5048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معادلة" r:id="rId3" imgW="355320" imgH="215640" progId="Equation.3">
                  <p:embed/>
                </p:oleObj>
              </mc:Choice>
              <mc:Fallback>
                <p:oleObj name="معادلة" r:id="rId3" imgW="3553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445" y="2554660"/>
                        <a:ext cx="50482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3178175" y="2557835"/>
          <a:ext cx="13652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5" imgW="965160" imgH="215640" progId="Equation.3">
                  <p:embed/>
                </p:oleObj>
              </mc:Choice>
              <mc:Fallback>
                <p:oleObj name="Equation" r:id="rId5" imgW="9651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2557835"/>
                        <a:ext cx="136525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7544" y="35010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Let the shifted input be:</a:t>
            </a:r>
            <a:endParaRPr lang="en-US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5409" y="3541390"/>
            <a:ext cx="2004010" cy="31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59632" y="40770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Therefore system output:</a:t>
            </a:r>
            <a:endParaRPr lang="en-US" dirty="0"/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1501775" y="4916860"/>
          <a:ext cx="136683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Equation" r:id="rId8" imgW="965160" imgH="215640" progId="Equation.3">
                  <p:embed/>
                </p:oleObj>
              </mc:Choice>
              <mc:Fallback>
                <p:oleObj name="Equation" r:id="rId8" imgW="96516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4916860"/>
                        <a:ext cx="1366838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7544" y="48598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Shifting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987824" y="48598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by n</a:t>
            </a:r>
            <a:r>
              <a:rPr lang="en-US" baseline="-25000" dirty="0" smtClean="0"/>
              <a:t>0</a:t>
            </a:r>
            <a:r>
              <a:rPr lang="en-US" dirty="0" smtClean="0"/>
              <a:t> samples leads to </a:t>
            </a:r>
            <a:endParaRPr lang="en-US" baseline="-250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7020272" y="4293096"/>
            <a:ext cx="936104" cy="2160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7452320" y="4653136"/>
            <a:ext cx="648072" cy="3600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52320" y="40677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NOT Equal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72200" y="5589240"/>
            <a:ext cx="2376264" cy="72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NOT Time Invariant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771800" y="1268760"/>
          <a:ext cx="126014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Equation" r:id="rId10" imgW="888840" imgH="203040" progId="Equation.3">
                  <p:embed/>
                </p:oleObj>
              </mc:Choice>
              <mc:Fallback>
                <p:oleObj name="Equation" r:id="rId10" imgW="88884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268760"/>
                        <a:ext cx="1260140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4092044"/>
            <a:ext cx="3248397" cy="34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75923" y="5157192"/>
            <a:ext cx="465651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sp>
        <p:nvSpPr>
          <p:cNvPr id="25" name="TextBox 24"/>
          <p:cNvSpPr txBox="1"/>
          <p:nvPr/>
        </p:nvSpPr>
        <p:spPr>
          <a:xfrm>
            <a:off x="395536" y="191683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3347864" y="332656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Causality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B0F0"/>
                </a:solidFill>
              </a:rPr>
              <a:t>Causal System: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988840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Output y(</a:t>
            </a:r>
            <a:r>
              <a:rPr lang="en-US" sz="2000" i="1" dirty="0" smtClean="0"/>
              <a:t>n</a:t>
            </a:r>
            <a:r>
              <a:rPr lang="en-US" sz="2000" dirty="0" smtClean="0"/>
              <a:t>) at time </a:t>
            </a:r>
            <a:r>
              <a:rPr lang="en-US" sz="2000" i="1" dirty="0" smtClean="0"/>
              <a:t>n</a:t>
            </a:r>
            <a:r>
              <a:rPr lang="en-US" sz="2000" dirty="0" smtClean="0"/>
              <a:t> depends on current input x(</a:t>
            </a:r>
            <a:r>
              <a:rPr lang="en-US" sz="2000" i="1" dirty="0" smtClean="0"/>
              <a:t>n</a:t>
            </a:r>
            <a:r>
              <a:rPr lang="en-US" sz="2000" dirty="0" smtClean="0"/>
              <a:t>) at time </a:t>
            </a:r>
            <a:r>
              <a:rPr lang="en-US" sz="2000" i="1" dirty="0" smtClean="0"/>
              <a:t>n</a:t>
            </a:r>
            <a:r>
              <a:rPr lang="en-US" sz="2000" dirty="0" smtClean="0"/>
              <a:t> or previous inputs, such as x(</a:t>
            </a:r>
            <a:r>
              <a:rPr lang="en-US" sz="2000" i="1" dirty="0" smtClean="0"/>
              <a:t>n</a:t>
            </a:r>
            <a:r>
              <a:rPr lang="en-US" sz="2000" dirty="0" smtClean="0"/>
              <a:t>-1), x(</a:t>
            </a:r>
            <a:r>
              <a:rPr lang="en-US" sz="2000" i="1" dirty="0" smtClean="0"/>
              <a:t>n</a:t>
            </a:r>
            <a:r>
              <a:rPr lang="en-US" sz="2000" dirty="0" smtClean="0"/>
              <a:t>-2), etc.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339938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B0F0"/>
                </a:solidFill>
              </a:rPr>
              <a:t>Non Causal System: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182179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Output y(</a:t>
            </a:r>
            <a:r>
              <a:rPr lang="en-US" sz="2000" i="1" dirty="0" smtClean="0"/>
              <a:t>n</a:t>
            </a:r>
            <a:r>
              <a:rPr lang="en-US" sz="2000" dirty="0" smtClean="0"/>
              <a:t>) at time </a:t>
            </a:r>
            <a:r>
              <a:rPr lang="en-US" sz="2000" i="1" dirty="0" smtClean="0"/>
              <a:t>n</a:t>
            </a:r>
            <a:r>
              <a:rPr lang="en-US" sz="2000" dirty="0" smtClean="0"/>
              <a:t> depends on future inputs, such as x(</a:t>
            </a:r>
            <a:r>
              <a:rPr lang="en-US" sz="2000" i="1" dirty="0" smtClean="0"/>
              <a:t>n</a:t>
            </a:r>
            <a:r>
              <a:rPr lang="en-US" sz="2000" dirty="0" smtClean="0"/>
              <a:t>+1), x(</a:t>
            </a:r>
            <a:r>
              <a:rPr lang="en-US" sz="2000" i="1" dirty="0" smtClean="0"/>
              <a:t>n</a:t>
            </a:r>
            <a:r>
              <a:rPr lang="en-US" sz="2000" dirty="0" smtClean="0"/>
              <a:t>+2), etc.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5775647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The non causal system cannot be realized in real time.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174" y="2852936"/>
            <a:ext cx="4152461" cy="43204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75656" y="285293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</a:rPr>
              <a:t>Example: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2789" y="5157192"/>
            <a:ext cx="5715635" cy="3600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31640" y="511712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</a:rPr>
              <a:t>Example: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515024"/>
            <a:ext cx="4579345" cy="3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17</a:t>
            </a:fld>
            <a:endParaRPr lang="ar-SA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33265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Difference Equation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34076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A causal, linear, and time invariant system can be represented by a difference equation as follows:</a:t>
            </a:r>
            <a:endParaRPr lang="en-US" sz="24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3831368" cy="42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492896"/>
            <a:ext cx="4677728" cy="46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Brace 8"/>
          <p:cNvSpPr/>
          <p:nvPr/>
        </p:nvSpPr>
        <p:spPr>
          <a:xfrm rot="16200000">
            <a:off x="2213738" y="1466783"/>
            <a:ext cx="468052" cy="36724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6659978" y="1197007"/>
            <a:ext cx="468052" cy="42119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5696" y="357301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Outputs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357301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Inputs</a:t>
            </a:r>
            <a:endParaRPr lang="en-US" sz="2000" dirty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09120"/>
            <a:ext cx="41114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5248622"/>
            <a:ext cx="4038935" cy="7726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23528" y="40770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/>
              <a:t>After rearranging: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50038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/>
              <a:t>Finally: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33265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6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072" y="1052736"/>
            <a:ext cx="709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Identify non zero system coefficients of the following difference equations.</a:t>
            </a:r>
            <a:endParaRPr lang="en-US" sz="2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911" y="2781052"/>
            <a:ext cx="296079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805653" y="2781052"/>
          <a:ext cx="2078715" cy="402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Equation" r:id="rId4" imgW="1180800" imgH="228600" progId="Equation.3">
                  <p:embed/>
                </p:oleObj>
              </mc:Choice>
              <mc:Fallback>
                <p:oleObj name="Equation" r:id="rId4" imgW="1180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653" y="2781052"/>
                        <a:ext cx="2078715" cy="4023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4283968" y="2997076"/>
            <a:ext cx="129614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4313" y="3861172"/>
            <a:ext cx="2747607" cy="3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4283968" y="4075608"/>
            <a:ext cx="129614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5951538" y="3891459"/>
          <a:ext cx="17668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Equation" r:id="rId7" imgW="1002960" imgH="228600" progId="Equation.3">
                  <p:embed/>
                </p:oleObj>
              </mc:Choice>
              <mc:Fallback>
                <p:oleObj name="Equation" r:id="rId7" imgW="10029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3891459"/>
                        <a:ext cx="1766887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39952" y="242101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360507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1080120" y="332656"/>
            <a:ext cx="7164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System Representation Using Impulse Response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" name="Picture 2" descr="F03-03-14-P3740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861048"/>
            <a:ext cx="4680520" cy="111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F03-03-13-P37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6364530" cy="14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3528" y="263691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Impulse input with zero initial conditions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263691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Impulse Response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459227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Any input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459227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y(n) = x(n) </a:t>
            </a:r>
            <a:r>
              <a:rPr lang="en-US" sz="2000" dirty="0" smtClean="0">
                <a:solidFill>
                  <a:srgbClr val="0070C0"/>
                </a:solidFill>
                <a:sym typeface="Symbol"/>
              </a:rPr>
              <a:t> h(n)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7236296" y="5064392"/>
            <a:ext cx="36004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4288" y="537321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Convolution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577" y="5877272"/>
            <a:ext cx="769285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rot="10800000" flipV="1">
            <a:off x="7164288" y="5733256"/>
            <a:ext cx="360040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</a:t>
            </a:fld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33265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Common Digital Sequences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F03-01-03-P37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12776"/>
            <a:ext cx="4508500" cy="133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141277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/>
              <a:t>Unit-impulse sequence: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060848"/>
            <a:ext cx="20383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115616" y="3645024"/>
            <a:ext cx="6264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5616" y="1124744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1520" y="383143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/>
              <a:t>Unit-step sequence:</a:t>
            </a:r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664174"/>
            <a:ext cx="20955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03-01-04-P3740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967262"/>
            <a:ext cx="4411364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33265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7 (a)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Given the linear time-invariant system: </a:t>
            </a:r>
            <a:endParaRPr lang="en-US" sz="20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856764" cy="40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5401133" cy="107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539552" y="3356992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5728" y="3925813"/>
            <a:ext cx="6492616" cy="3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1560" y="35730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511674"/>
            <a:ext cx="1634571" cy="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87624" y="44371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Therefore, </a:t>
            </a:r>
            <a:endParaRPr lang="en-US" dirty="0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5" y="4424908"/>
            <a:ext cx="2683875" cy="10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5373217"/>
            <a:ext cx="31391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11560" y="55799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5661249"/>
            <a:ext cx="307776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364088" y="56612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331692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3265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7 (b)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93" y="1196752"/>
            <a:ext cx="61395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251520" y="3284984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1560" y="35530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4390"/>
            <a:ext cx="1634571" cy="34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3704" y="3501008"/>
            <a:ext cx="2706528" cy="43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03848" y="35637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</a:t>
            </a:r>
            <a:endParaRPr lang="en-US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05064"/>
            <a:ext cx="436067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373217"/>
            <a:ext cx="651296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092280" y="63000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Infinite!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7020272" y="6093296"/>
            <a:ext cx="360040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39952" y="324491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4" name="TextBox 3"/>
          <p:cNvSpPr txBox="1"/>
          <p:nvPr/>
        </p:nvSpPr>
        <p:spPr>
          <a:xfrm>
            <a:off x="2483768" y="33265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7 (b) – contd.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3502392" cy="86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155679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4208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237" y="2420888"/>
            <a:ext cx="4837931" cy="69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755576" y="3356992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7584" y="3573016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Finite Impulse Response (FIR) system: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4221088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When the difference equation contains no previous outputs, i.e. </a:t>
            </a:r>
            <a:r>
              <a:rPr lang="en-US" sz="2000" dirty="0" smtClean="0">
                <a:solidFill>
                  <a:srgbClr val="0070C0"/>
                </a:solidFill>
              </a:rPr>
              <a:t>‘</a:t>
            </a:r>
            <a:r>
              <a:rPr lang="en-US" sz="2000" i="1" dirty="0" smtClean="0">
                <a:solidFill>
                  <a:srgbClr val="0070C0"/>
                </a:solidFill>
              </a:rPr>
              <a:t>a’</a:t>
            </a:r>
            <a:r>
              <a:rPr lang="en-US" sz="2000" dirty="0" smtClean="0"/>
              <a:t>   coefficients are zero.   &lt; </a:t>
            </a:r>
            <a:r>
              <a:rPr lang="en-US" sz="2000" dirty="0" smtClean="0">
                <a:solidFill>
                  <a:srgbClr val="FF0000"/>
                </a:solidFill>
              </a:rPr>
              <a:t>See example 7 (a) </a:t>
            </a:r>
            <a:r>
              <a:rPr lang="en-US" sz="2000" dirty="0" smtClean="0"/>
              <a:t>&gt;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5055567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Infinite Impulse Response (IIR) system: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560143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When the difference equation contains previous outputs, i.e. </a:t>
            </a:r>
            <a:r>
              <a:rPr lang="en-US" sz="2000" dirty="0" smtClean="0">
                <a:solidFill>
                  <a:srgbClr val="0070C0"/>
                </a:solidFill>
              </a:rPr>
              <a:t>‘</a:t>
            </a:r>
            <a:r>
              <a:rPr lang="en-US" sz="2000" i="1" dirty="0" smtClean="0">
                <a:solidFill>
                  <a:srgbClr val="0070C0"/>
                </a:solidFill>
              </a:rPr>
              <a:t>a’</a:t>
            </a:r>
            <a:r>
              <a:rPr lang="en-US" sz="2000" dirty="0" smtClean="0"/>
              <a:t>   coefficients are not all zero.   &lt; </a:t>
            </a:r>
            <a:r>
              <a:rPr lang="en-US" sz="2000" dirty="0" smtClean="0">
                <a:solidFill>
                  <a:srgbClr val="FF0000"/>
                </a:solidFill>
              </a:rPr>
              <a:t>See example 7 (b) </a:t>
            </a:r>
            <a:r>
              <a:rPr lang="en-US" sz="2000" dirty="0" smtClean="0"/>
              <a:t>&gt;</a:t>
            </a:r>
            <a:endParaRPr lang="en-US" sz="2000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33265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BIBO Stability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6876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BIBO: Bounded In and Bounded Out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91683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A stable system is one for which every bounded input produces a bounded output.</a:t>
            </a:r>
            <a:endParaRPr lang="en-US" sz="2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577" y="2924944"/>
            <a:ext cx="769285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3573016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Let, in the worst case, every input value reaches to maximum value </a:t>
            </a:r>
            <a:r>
              <a:rPr lang="en-US" sz="2000" i="1" dirty="0" smtClean="0"/>
              <a:t>M.</a:t>
            </a:r>
            <a:endParaRPr lang="en-US" sz="2000" i="1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77072"/>
            <a:ext cx="538859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5576" y="4653136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Using absolute values of the impulse responses,</a:t>
            </a:r>
            <a:endParaRPr lang="en-US" sz="2000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5" y="5157192"/>
            <a:ext cx="5688633" cy="4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2987824" y="5157192"/>
            <a:ext cx="4176464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15616" y="580526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</a:rPr>
              <a:t>If the impulse responses are finite number, then output is also finite.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3203848" y="5661248"/>
            <a:ext cx="576064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300192" y="5805264"/>
            <a:ext cx="223224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88224" y="64533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Stable system.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092280" y="6309320"/>
            <a:ext cx="720080" cy="21602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4" name="TextBox 3"/>
          <p:cNvSpPr txBox="1"/>
          <p:nvPr/>
        </p:nvSpPr>
        <p:spPr>
          <a:xfrm>
            <a:off x="2195736" y="332656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BIBO Stability – contd.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26876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To determine whether a system is stable, we apply the following equation:</a:t>
            </a:r>
            <a:endParaRPr lang="en-US" sz="20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09589"/>
            <a:ext cx="6311287" cy="72732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Picture 2" descr="F03-04-17-P37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232068"/>
            <a:ext cx="5256584" cy="199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211960" y="5517232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</a:rPr>
              <a:t>Impulse response is decreasing to zero.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6732240" y="5085184"/>
            <a:ext cx="576064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4" name="TextBox 3"/>
          <p:cNvSpPr txBox="1"/>
          <p:nvPr/>
        </p:nvSpPr>
        <p:spPr>
          <a:xfrm>
            <a:off x="3203848" y="33265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8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Given a linear system given by: 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24744"/>
            <a:ext cx="5213309" cy="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162880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Which is described by the unit-impulse response: </a:t>
            </a:r>
            <a:endParaRPr lang="en-US" dirty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1556792"/>
            <a:ext cx="1872209" cy="44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21328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Determine whether the system is stable or not.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5536" y="2708920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1703" y="2924944"/>
            <a:ext cx="3673822" cy="74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5536" y="2668850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8458" y="3789040"/>
            <a:ext cx="368591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1301" y="4160887"/>
            <a:ext cx="1514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23528" y="37890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Using definition of step function: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3635896" y="3933056"/>
            <a:ext cx="360040" cy="5040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4725779"/>
            <a:ext cx="1512168" cy="71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908436"/>
            <a:ext cx="2016224" cy="3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51520" y="494116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For </a:t>
            </a:r>
            <a:r>
              <a:rPr lang="en-US" i="1" dirty="0" smtClean="0"/>
              <a:t>a</a:t>
            </a:r>
            <a:r>
              <a:rPr lang="en-US" dirty="0" smtClean="0"/>
              <a:t> &lt; 1, we know</a:t>
            </a:r>
            <a:endParaRPr lang="en-US" dirty="0"/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5589240"/>
            <a:ext cx="454722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95536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Therefore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32240" y="567402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The summation is finite, so the system is stable.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26</a:t>
            </a:fld>
            <a:endParaRPr lang="ar-SA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75221"/>
            <a:ext cx="2589934" cy="74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99792" y="33265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Digital Convolution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2060848"/>
            <a:ext cx="706143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27089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The sequences are interchangeable.</a:t>
            </a:r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4422" y="3332981"/>
            <a:ext cx="2090541" cy="7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22" y="3356992"/>
            <a:ext cx="2589934" cy="74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611560" y="3356992"/>
            <a:ext cx="504056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87624" y="450912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Convolution sum requires h(n) to be reversed and shifted.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508518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If h(n) is the given sequence, h(-n) is the reversed sequence. </a:t>
            </a:r>
            <a:endParaRPr lang="en-US" dirty="0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graphicFrame>
        <p:nvGraphicFramePr>
          <p:cNvPr id="58373" name="Object 4"/>
          <p:cNvGraphicFramePr>
            <a:graphicFrameLocks noChangeAspect="1"/>
          </p:cNvGraphicFramePr>
          <p:nvPr/>
        </p:nvGraphicFramePr>
        <p:xfrm>
          <a:off x="6224588" y="3598863"/>
          <a:ext cx="23193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Equation" r:id="rId6" imgW="1409400" imgH="203040" progId="Equation.3">
                  <p:embed/>
                </p:oleObj>
              </mc:Choice>
              <mc:Fallback>
                <p:oleObj name="Equation" r:id="rId6" imgW="14094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3598863"/>
                        <a:ext cx="2319337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516216" y="30596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>Commutative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3527884" y="3176972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67944" y="2996952"/>
            <a:ext cx="23042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27</a:t>
            </a:fld>
            <a:endParaRPr lang="ar-SA"/>
          </a:p>
        </p:txBody>
      </p:sp>
      <p:sp>
        <p:nvSpPr>
          <p:cNvPr id="4" name="TextBox 3"/>
          <p:cNvSpPr txBox="1"/>
          <p:nvPr/>
        </p:nvSpPr>
        <p:spPr>
          <a:xfrm>
            <a:off x="2699792" y="33265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Reversed Sequence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5628679" cy="18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1788" y="3213695"/>
            <a:ext cx="34004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317290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5530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28</a:t>
            </a:fld>
            <a:endParaRPr lang="ar-SA"/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33265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Convolution Using Table Method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888" y="1265510"/>
            <a:ext cx="5873440" cy="187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1081"/>
            <a:ext cx="7663643" cy="245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827584" y="4437112"/>
            <a:ext cx="75608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7584" y="4653136"/>
            <a:ext cx="75608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9592" y="4941168"/>
            <a:ext cx="75608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99592" y="5157192"/>
            <a:ext cx="75608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9592" y="5373216"/>
            <a:ext cx="75608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9592" y="5661248"/>
            <a:ext cx="756084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03848" y="82800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9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317290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7824" y="3059668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Length = 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8144" y="3059668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Length = 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80112" y="60212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Convolution length = 3 +3 – 1 = 5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 animBg="1"/>
      <p:bldP spid="18" grpId="0" build="allAtOnce" animBg="1"/>
      <p:bldP spid="19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29</a:t>
            </a:fld>
            <a:endParaRPr lang="ar-SA"/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Convolution Using Table Method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82800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10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13185"/>
            <a:ext cx="5355329" cy="85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01" y="3388965"/>
            <a:ext cx="8136271" cy="263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292494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602128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Convolution length = 3 + 2 – 1 =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2708920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Length = 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2708920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Length =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 animBg="1"/>
      <p:bldP spid="1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</a:t>
            </a:fld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332656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Shifted Sequences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F03-01-05-P37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7756" y="2576467"/>
            <a:ext cx="5804644" cy="222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67744" y="148478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/>
              <a:t>Shifted unit-impulse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14847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/>
              <a:t>Shifted unit-step</a:t>
            </a:r>
            <a:endParaRPr lang="en-US" sz="2000" dirty="0"/>
          </a:p>
        </p:txBody>
      </p:sp>
      <p:sp>
        <p:nvSpPr>
          <p:cNvPr id="7" name="Down Arrow 6"/>
          <p:cNvSpPr/>
          <p:nvPr/>
        </p:nvSpPr>
        <p:spPr>
          <a:xfrm>
            <a:off x="3203848" y="1988840"/>
            <a:ext cx="432048" cy="28803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444208" y="1988840"/>
            <a:ext cx="432048" cy="28803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512" y="250509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Right</a:t>
            </a:r>
            <a:r>
              <a:rPr lang="en-US" sz="2000" dirty="0" smtClean="0"/>
              <a:t> shift by two samples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01725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0000"/>
                </a:solidFill>
              </a:rPr>
              <a:t>Left</a:t>
            </a:r>
            <a:r>
              <a:rPr lang="en-US" sz="2000" dirty="0" smtClean="0"/>
              <a:t> shift by two samples</a:t>
            </a:r>
            <a:endParaRPr lang="en-US" sz="2000" dirty="0"/>
          </a:p>
        </p:txBody>
      </p:sp>
      <p:sp>
        <p:nvSpPr>
          <p:cNvPr id="11" name="Right Arrow 10"/>
          <p:cNvSpPr/>
          <p:nvPr/>
        </p:nvSpPr>
        <p:spPr>
          <a:xfrm>
            <a:off x="1835696" y="2708920"/>
            <a:ext cx="360040" cy="4320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835696" y="4077072"/>
            <a:ext cx="360040" cy="43204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dirty="0" smtClean="0"/>
              <a:t>CEN352, Dr. </a:t>
            </a:r>
            <a:r>
              <a:rPr lang="en-US" dirty="0" err="1" smtClean="0"/>
              <a:t>Ghulam</a:t>
            </a:r>
            <a:r>
              <a:rPr lang="en-US" dirty="0" smtClean="0"/>
              <a:t> Muhammad                                      King Saud University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30</a:t>
            </a:fld>
            <a:endParaRPr lang="ar-SA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17668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Associative: </a:t>
            </a:r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2057400" y="1828800"/>
          <a:ext cx="41275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Equation" r:id="rId3" imgW="2311200" imgH="203040" progId="Equation.3">
                  <p:embed/>
                </p:oleObj>
              </mc:Choice>
              <mc:Fallback>
                <p:oleObj name="Equation" r:id="rId3" imgW="231120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28800"/>
                        <a:ext cx="412750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971600" y="2132856"/>
            <a:ext cx="914400" cy="534144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33265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Convolution Properties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19336" y="1190080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Commutative: 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2328540" y="1177380"/>
          <a:ext cx="260350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Equation" r:id="rId5" imgW="1396800" imgH="203040" progId="Equation.3">
                  <p:embed/>
                </p:oleObj>
              </mc:Choice>
              <mc:Fallback>
                <p:oleObj name="Equation" r:id="rId5" imgW="13968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540" y="1177380"/>
                        <a:ext cx="2603500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791172"/>
            <a:ext cx="3829050" cy="30861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78980" y="2335857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Distributive:</a:t>
            </a: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4079180" y="2335857"/>
          <a:ext cx="48133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Equation" r:id="rId8" imgW="2616120" imgH="203040" progId="Equation.3">
                  <p:embed/>
                </p:oleObj>
              </mc:Choice>
              <mc:Fallback>
                <p:oleObj name="Equation" r:id="rId8" imgW="261612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180" y="2335857"/>
                        <a:ext cx="4813300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3380581"/>
            <a:ext cx="3419475" cy="23526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177880" y="2750840"/>
            <a:ext cx="914400" cy="534144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95400" y="594260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Associative </a:t>
            </a:r>
            <a:endParaRPr lang="en-US" sz="18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224736" y="5798591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/>
              <a:t>Distributive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827584" y="33265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Sinusoidal and Exponential Sequences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2" descr="F03-01-06-P3740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392239"/>
            <a:ext cx="4004444" cy="18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03-01-07-P374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400208"/>
            <a:ext cx="4104456" cy="169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r="88641"/>
          <a:stretch>
            <a:fillRect/>
          </a:stretch>
        </p:blipFill>
        <p:spPr bwMode="auto">
          <a:xfrm>
            <a:off x="594717" y="1124744"/>
            <a:ext cx="648072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53008"/>
          <a:stretch>
            <a:fillRect/>
          </a:stretch>
        </p:blipFill>
        <p:spPr bwMode="auto">
          <a:xfrm>
            <a:off x="1242789" y="1124744"/>
            <a:ext cx="2681139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rot="5400000">
            <a:off x="-17351" y="2528900"/>
            <a:ext cx="2376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r="90319"/>
          <a:stretch>
            <a:fillRect/>
          </a:stretch>
        </p:blipFill>
        <p:spPr bwMode="auto">
          <a:xfrm>
            <a:off x="1619672" y="3941018"/>
            <a:ext cx="553244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 l="73940"/>
          <a:stretch>
            <a:fillRect/>
          </a:stretch>
        </p:blipFill>
        <p:spPr bwMode="auto">
          <a:xfrm>
            <a:off x="2100908" y="3941018"/>
            <a:ext cx="148934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5400000">
            <a:off x="1056792" y="5337212"/>
            <a:ext cx="223224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5536" y="3933056"/>
            <a:ext cx="82089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076056" y="3501008"/>
            <a:ext cx="1872208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Sinusoidal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48064" y="6309320"/>
            <a:ext cx="1872208" cy="3600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Exponential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59533" y="5008530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Example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257183" y="2200217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Example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dirty="0" smtClean="0"/>
              <a:t>CEN352, Dr. </a:t>
            </a:r>
            <a:r>
              <a:rPr lang="en-US" dirty="0" err="1" smtClean="0"/>
              <a:t>Ghulam</a:t>
            </a:r>
            <a:r>
              <a:rPr lang="en-US" dirty="0" smtClean="0"/>
              <a:t> Muhammad                                      King Saud University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3059832" y="33265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1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229" y="980728"/>
            <a:ext cx="63150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03-01-08-P374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4288922" cy="20266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060848"/>
            <a:ext cx="3168352" cy="142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1" y="3717032"/>
            <a:ext cx="3168351" cy="144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5355639"/>
            <a:ext cx="3096344" cy="138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2276872"/>
            <a:ext cx="847725" cy="361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26374" y="3739505"/>
            <a:ext cx="1162050" cy="409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39397" y="5543897"/>
            <a:ext cx="981075" cy="333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0" name="Left Brace 19"/>
          <p:cNvSpPr/>
          <p:nvPr/>
        </p:nvSpPr>
        <p:spPr>
          <a:xfrm>
            <a:off x="4572000" y="2348880"/>
            <a:ext cx="648072" cy="4248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56490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1403648" y="33265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Generation of Digital Signals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Let, sampling interval,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699792" y="1340768"/>
          <a:ext cx="72008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معادلة" r:id="rId4" imgW="444240" imgH="177480" progId="Equation.3">
                  <p:embed/>
                </p:oleObj>
              </mc:Choice>
              <mc:Fallback>
                <p:oleObj name="معادلة" r:id="rId4" imgW="44424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340768"/>
                        <a:ext cx="720080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7984" y="112474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x(n): digital signal</a:t>
            </a:r>
          </a:p>
          <a:p>
            <a:pPr algn="l" rtl="0"/>
            <a:r>
              <a:rPr lang="en-US" dirty="0" smtClean="0"/>
              <a:t>x(t): analog signal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844824"/>
            <a:ext cx="2476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71600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24208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552" y="306896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b="1" dirty="0" smtClean="0">
                <a:solidFill>
                  <a:srgbClr val="0070C0"/>
                </a:solidFill>
              </a:rPr>
              <a:t>Example 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364502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Convert analog signal x(t) into digital signal x(n), when sampling period is 125 microsecond, also plot sample values.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365104"/>
            <a:ext cx="1971675" cy="4000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5337398"/>
            <a:ext cx="1028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5373216"/>
            <a:ext cx="2695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5884887"/>
            <a:ext cx="5562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0" y="475708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70C0"/>
                </a:solidFill>
                <a:latin typeface="Comic Sans MS" pitchFamily="66" charset="0"/>
              </a:rPr>
              <a:t>Solution: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7</a:t>
            </a:fld>
            <a:endParaRPr lang="ar-S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248" y="1124744"/>
            <a:ext cx="3429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03-01-09-P374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878" y="3489548"/>
            <a:ext cx="5327554" cy="260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339752" y="33265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Example 2 (contd.)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558533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/>
              <a:t>The first five sample values:</a:t>
            </a:r>
            <a:endParaRPr lang="en-US" sz="2000" dirty="0"/>
          </a:p>
        </p:txBody>
      </p:sp>
      <p:sp>
        <p:nvSpPr>
          <p:cNvPr id="11" name="Right Arrow 10"/>
          <p:cNvSpPr/>
          <p:nvPr/>
        </p:nvSpPr>
        <p:spPr>
          <a:xfrm>
            <a:off x="2411760" y="1772816"/>
            <a:ext cx="288032" cy="36004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5536" y="437729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/>
              <a:t>Plot of the digital sequence:</a:t>
            </a:r>
            <a:endParaRPr lang="en-US" sz="2000" dirty="0"/>
          </a:p>
        </p:txBody>
      </p:sp>
      <p:sp>
        <p:nvSpPr>
          <p:cNvPr id="13" name="Right Arrow 12"/>
          <p:cNvSpPr/>
          <p:nvPr/>
        </p:nvSpPr>
        <p:spPr>
          <a:xfrm>
            <a:off x="2411760" y="4653136"/>
            <a:ext cx="288032" cy="36004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771800" y="3356992"/>
            <a:ext cx="4320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2699792" y="33265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  <a:latin typeface="Comic Sans MS" pitchFamily="66" charset="0"/>
              </a:rPr>
              <a:t>Linear System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1159917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solidFill>
                  <a:schemeClr val="accent2"/>
                </a:solidFill>
              </a:rPr>
              <a:t>System</a:t>
            </a:r>
            <a:r>
              <a:rPr lang="en-US" altLang="ja-JP" sz="2000" dirty="0"/>
              <a:t>: A system that produces an output signal in response to an input signal.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7544" y="2060848"/>
            <a:ext cx="3816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ja-JP" dirty="0"/>
              <a:t>Continuous system &amp; discrete system.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2996952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/>
              <a:t>Time, t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200" y="415925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/>
              <a:t>Sample number, n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29408" y="4365104"/>
            <a:ext cx="914400" cy="0"/>
          </a:xfrm>
          <a:prstGeom prst="line">
            <a:avLst/>
          </a:prstGeom>
          <a:noFill/>
          <a:ln w="28575">
            <a:solidFill>
              <a:srgbClr val="0070C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5007" y="2727176"/>
            <a:ext cx="3705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1907704" y="3284984"/>
            <a:ext cx="914400" cy="0"/>
          </a:xfrm>
          <a:prstGeom prst="line">
            <a:avLst/>
          </a:prstGeom>
          <a:noFill/>
          <a:ln w="28575">
            <a:solidFill>
              <a:srgbClr val="0070C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3BFC45-E68D-4A8B-AB91-F987333CAC4A}" type="slidenum">
              <a:rPr lang="ja-JP" altLang="en-US"/>
              <a:pPr/>
              <a:t>9</a:t>
            </a:fld>
            <a:endParaRPr lang="en-US" altLang="ja-JP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2133600" y="251937"/>
            <a:ext cx="5678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ja-JP" sz="3200" b="1" dirty="0">
                <a:solidFill>
                  <a:srgbClr val="0070C0"/>
                </a:solidFill>
                <a:latin typeface="Comic Sans MS" pitchFamily="66" charset="0"/>
              </a:rPr>
              <a:t>Linear Systems: Property </a:t>
            </a:r>
            <a:r>
              <a:rPr lang="en-US" altLang="ja-JP" sz="3200" b="1" baseline="-25000" dirty="0">
                <a:solidFill>
                  <a:srgbClr val="0070C0"/>
                </a:solidFill>
                <a:latin typeface="Comic Sans MS" pitchFamily="66" charset="0"/>
              </a:rPr>
              <a:t>1</a:t>
            </a:r>
            <a:endParaRPr lang="en-US" altLang="ja-JP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457200" y="1049288"/>
            <a:ext cx="2209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Tx/>
              <a:buAutoNum type="arabicPeriod"/>
            </a:pPr>
            <a:r>
              <a:rPr lang="en-US" altLang="ja-JP" b="1" dirty="0">
                <a:solidFill>
                  <a:srgbClr val="00B0F0"/>
                </a:solidFill>
              </a:rPr>
              <a:t>Homogeneity</a:t>
            </a:r>
          </a:p>
          <a:p>
            <a:pPr marL="457200" indent="-457200" algn="l" rtl="0">
              <a:spcBef>
                <a:spcPct val="50000"/>
              </a:spcBef>
              <a:buFontTx/>
              <a:buAutoNum type="arabicPeriod"/>
            </a:pPr>
            <a:r>
              <a:rPr lang="en-US" altLang="ja-JP" b="1" dirty="0" err="1">
                <a:solidFill>
                  <a:srgbClr val="00B0F0"/>
                </a:solidFill>
              </a:rPr>
              <a:t>Additivity</a:t>
            </a:r>
            <a:endParaRPr lang="en-US" altLang="ja-JP" b="1" dirty="0">
              <a:solidFill>
                <a:srgbClr val="00B0F0"/>
              </a:solidFill>
            </a:endParaRP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467544" y="2054176"/>
            <a:ext cx="208823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ja-JP" b="1" dirty="0" smtClean="0">
                <a:solidFill>
                  <a:srgbClr val="00B0F0"/>
                </a:solidFill>
              </a:rPr>
              <a:t>3.     Shift </a:t>
            </a:r>
            <a:r>
              <a:rPr lang="en-US" altLang="ja-JP" b="1" dirty="0">
                <a:solidFill>
                  <a:srgbClr val="00B0F0"/>
                </a:solidFill>
              </a:rPr>
              <a:t>invariance</a:t>
            </a:r>
          </a:p>
        </p:txBody>
      </p:sp>
      <p:sp>
        <p:nvSpPr>
          <p:cNvPr id="12296" name="Line 6"/>
          <p:cNvSpPr>
            <a:spLocks noChangeShapeType="1"/>
          </p:cNvSpPr>
          <p:nvPr/>
        </p:nvSpPr>
        <p:spPr bwMode="auto">
          <a:xfrm>
            <a:off x="2514600" y="1125488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7"/>
          <p:cNvSpPr>
            <a:spLocks noChangeShapeType="1"/>
          </p:cNvSpPr>
          <p:nvPr/>
        </p:nvSpPr>
        <p:spPr bwMode="auto">
          <a:xfrm>
            <a:off x="2514600" y="14302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Text Box 8"/>
          <p:cNvSpPr txBox="1">
            <a:spLocks noChangeArrowheads="1"/>
          </p:cNvSpPr>
          <p:nvPr/>
        </p:nvSpPr>
        <p:spPr bwMode="auto">
          <a:xfrm>
            <a:off x="3124200" y="1277888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Must for all linear systems</a:t>
            </a:r>
          </a:p>
        </p:txBody>
      </p:sp>
      <p:sp>
        <p:nvSpPr>
          <p:cNvPr id="12299" name="Line 9"/>
          <p:cNvSpPr>
            <a:spLocks noChangeShapeType="1"/>
          </p:cNvSpPr>
          <p:nvPr/>
        </p:nvSpPr>
        <p:spPr bwMode="auto">
          <a:xfrm>
            <a:off x="2514600" y="22684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Text Box 10"/>
          <p:cNvSpPr txBox="1">
            <a:spLocks noChangeArrowheads="1"/>
          </p:cNvSpPr>
          <p:nvPr/>
        </p:nvSpPr>
        <p:spPr bwMode="auto">
          <a:xfrm>
            <a:off x="3124200" y="2084338"/>
            <a:ext cx="31039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altLang="ja-JP" dirty="0"/>
              <a:t>Must for DSP linear systems</a:t>
            </a:r>
          </a:p>
        </p:txBody>
      </p:sp>
      <p:sp>
        <p:nvSpPr>
          <p:cNvPr id="12301" name="Text Box 11"/>
          <p:cNvSpPr txBox="1">
            <a:spLocks noChangeArrowheads="1"/>
          </p:cNvSpPr>
          <p:nvPr/>
        </p:nvSpPr>
        <p:spPr bwMode="auto">
          <a:xfrm>
            <a:off x="1317104" y="2513692"/>
            <a:ext cx="390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1" dirty="0">
                <a:solidFill>
                  <a:schemeClr val="accent2"/>
                </a:solidFill>
              </a:rPr>
              <a:t>Homogeneity</a:t>
            </a:r>
            <a:r>
              <a:rPr lang="en-US" altLang="ja-JP" dirty="0"/>
              <a:t>: (deals with amplitude)</a:t>
            </a:r>
          </a:p>
        </p:txBody>
      </p:sp>
      <p:sp>
        <p:nvSpPr>
          <p:cNvPr id="12302" name="Text Box 12"/>
          <p:cNvSpPr txBox="1">
            <a:spLocks noChangeArrowheads="1"/>
          </p:cNvSpPr>
          <p:nvPr/>
        </p:nvSpPr>
        <p:spPr bwMode="auto">
          <a:xfrm>
            <a:off x="1763688" y="2939142"/>
            <a:ext cx="3312368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If x[n] </a:t>
            </a:r>
            <a:r>
              <a:rPr lang="en-US" altLang="ja-JP" dirty="0">
                <a:sym typeface="Wingdings" pitchFamily="2" charset="2"/>
              </a:rPr>
              <a:t> y[n], then </a:t>
            </a:r>
            <a:r>
              <a:rPr lang="en-US" altLang="ja-JP" i="1" dirty="0" err="1">
                <a:sym typeface="Wingdings" pitchFamily="2" charset="2"/>
              </a:rPr>
              <a:t>k</a:t>
            </a:r>
            <a:r>
              <a:rPr lang="en-US" altLang="ja-JP" dirty="0" err="1">
                <a:sym typeface="Wingdings" pitchFamily="2" charset="2"/>
              </a:rPr>
              <a:t>x</a:t>
            </a:r>
            <a:r>
              <a:rPr lang="en-US" altLang="ja-JP" dirty="0">
                <a:sym typeface="Wingdings" pitchFamily="2" charset="2"/>
              </a:rPr>
              <a:t>[n]  </a:t>
            </a:r>
            <a:r>
              <a:rPr lang="en-US" altLang="ja-JP" i="1" dirty="0" err="1">
                <a:sym typeface="Wingdings" pitchFamily="2" charset="2"/>
              </a:rPr>
              <a:t>k</a:t>
            </a:r>
            <a:r>
              <a:rPr lang="en-US" altLang="ja-JP" dirty="0" err="1">
                <a:sym typeface="Wingdings" pitchFamily="2" charset="2"/>
              </a:rPr>
              <a:t>y</a:t>
            </a:r>
            <a:r>
              <a:rPr lang="en-US" altLang="ja-JP" dirty="0">
                <a:sym typeface="Wingdings" pitchFamily="2" charset="2"/>
              </a:rPr>
              <a:t>[n]</a:t>
            </a:r>
            <a:endParaRPr lang="en-US" altLang="ja-JP" dirty="0"/>
          </a:p>
        </p:txBody>
      </p:sp>
      <p:sp>
        <p:nvSpPr>
          <p:cNvPr id="12303" name="Text Box 13"/>
          <p:cNvSpPr txBox="1">
            <a:spLocks noChangeArrowheads="1"/>
          </p:cNvSpPr>
          <p:nvPr/>
        </p:nvSpPr>
        <p:spPr bwMode="auto">
          <a:xfrm>
            <a:off x="2841104" y="3275692"/>
            <a:ext cx="1658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i="1" dirty="0"/>
              <a:t>K</a:t>
            </a:r>
            <a:r>
              <a:rPr lang="en-US" altLang="ja-JP" dirty="0"/>
              <a:t> is a constant</a:t>
            </a:r>
            <a:endParaRPr lang="en-US" altLang="ja-JP" i="1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929211"/>
            <a:ext cx="38766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3816424" cy="365125"/>
          </a:xfrm>
        </p:spPr>
        <p:txBody>
          <a:bodyPr/>
          <a:lstStyle/>
          <a:p>
            <a:r>
              <a:rPr lang="en-US" smtClean="0"/>
              <a:t>CEN352, Dr. Ghulam Muhammad                                      King Saud University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1172</Words>
  <Application>Microsoft Office PowerPoint</Application>
  <PresentationFormat>On-screen Show (4:3)</PresentationFormat>
  <Paragraphs>255</Paragraphs>
  <Slides>30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Arial</vt:lpstr>
      <vt:lpstr>Calibri</vt:lpstr>
      <vt:lpstr>Comic Sans MS</vt:lpstr>
      <vt:lpstr>Symbol</vt:lpstr>
      <vt:lpstr>Times New Roman</vt:lpstr>
      <vt:lpstr>Wingdings</vt:lpstr>
      <vt:lpstr>سمة Office</vt:lpstr>
      <vt:lpstr>Equation</vt:lpstr>
      <vt:lpstr>معادلة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Ghulam Muhammad, PhD.</dc:creator>
  <cp:lastModifiedBy>work</cp:lastModifiedBy>
  <cp:revision>70</cp:revision>
  <dcterms:created xsi:type="dcterms:W3CDTF">2010-07-05T07:58:06Z</dcterms:created>
  <dcterms:modified xsi:type="dcterms:W3CDTF">2015-08-30T08:35:13Z</dcterms:modified>
</cp:coreProperties>
</file>