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E51C8-4A86-4ED2-989C-CB5781E0173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C3DC-1D6B-4772-A0D8-08198ABFC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DA5-09E9-49C3-80FF-69182F017172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F92C-D0AB-4866-8626-969B887572BC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958-88DC-43B6-9482-55BD95A72DBE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A43B-D233-41E4-A113-D25A8E1ADDED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27AE-9AC1-4315-9FF6-2DFBD4F8CCDA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C9C-A703-45FE-B04B-B777199F3344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5A6-7CC9-4C23-B7BB-E96001082424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9F0-550D-49C4-A532-C10002E158D2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3B32-B1F1-4D7A-BFFD-88BDDAC27651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3BF7-48AE-452E-B261-497A8311370E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D6E-8713-4B2B-815D-498F0A1D8FAD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E7D7-6260-4AC8-A5EF-A0D2EEC54666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Signal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0" y="2895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38200" y="22098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  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51766" y="17342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 amplitude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62600" y="2895601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876800" y="2209801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28956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Discrete  time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590366" y="173423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 amplitude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038600" y="5373469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352800" y="4687669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5373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Discrete  time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066366" y="42121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Discrete amplitude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981200" y="1524000"/>
            <a:ext cx="1752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Analog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2200" y="1524000"/>
            <a:ext cx="2133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Discrete-time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43400" y="4191000"/>
            <a:ext cx="1752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Digital Signal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914400"/>
            <a:ext cx="7019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Sampling - Theorem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831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Freq. = 2 / 23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Freq. = 7 / 23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Freq. = 22/ 23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Sampling - Theorem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The sampling theorem guarantees that an analog signal can be in theory perfectly recovered as long as the sampling rate is at least twice as large as the highest-frequency component of the analog signal to be sampled.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12598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76650"/>
            <a:ext cx="6686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733800"/>
            <a:ext cx="781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819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condition is: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4466272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For example, to sample a speech signal containing frequencies up to 4 kHz, the minimum sampling rate is chosen to be at least 8 kHz, or 8,000 samples per second.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275" y="1581150"/>
            <a:ext cx="54197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Sampling - Theorem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524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interval </a:t>
            </a:r>
            <a:r>
              <a:rPr lang="en-US" i="1" dirty="0" smtClean="0"/>
              <a:t>T</a:t>
            </a:r>
            <a:r>
              <a:rPr lang="en-US" dirty="0" smtClean="0"/>
              <a:t>= 0.01 s</a:t>
            </a:r>
          </a:p>
          <a:p>
            <a:r>
              <a:rPr lang="en-US" dirty="0" smtClean="0"/>
              <a:t>Sampling rate </a:t>
            </a:r>
            <a:r>
              <a:rPr lang="en-US" i="1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= 100 Hz</a:t>
            </a:r>
          </a:p>
          <a:p>
            <a:r>
              <a:rPr lang="en-US" dirty="0" smtClean="0"/>
              <a:t>Sinusoid freq. = 4 cycles / 0.1     	        = 40 Hz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2819400"/>
            <a:ext cx="18077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3200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condition is satisfied, so reconstruction from digital to analog is possible.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42672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480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this by yourself!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38400" y="50292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Sampling Process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76350"/>
            <a:ext cx="1522413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066925"/>
            <a:ext cx="4953000" cy="35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>
            <a:off x="2895600" y="1066800"/>
            <a:ext cx="228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1143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(t): Input analog signal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(t): Pulse train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2667000"/>
          <a:ext cx="685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Equation" r:id="rId5" imgW="457200" imgH="431640" progId="Equation.3">
                  <p:embed/>
                </p:oleObj>
              </mc:Choice>
              <mc:Fallback>
                <p:oleObj name="Equation" r:id="rId5" imgW="4572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667000"/>
                        <a:ext cx="685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Sampling Process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2295525" cy="628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1295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frequency domain: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868269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baseline="-25000" dirty="0" smtClean="0"/>
              <a:t>s</a:t>
            </a:r>
            <a:r>
              <a:rPr lang="en-US" dirty="0" smtClean="0"/>
              <a:t>(f): Sampled spectrum</a:t>
            </a:r>
          </a:p>
          <a:p>
            <a:r>
              <a:rPr lang="en-US" i="1" dirty="0" smtClean="0"/>
              <a:t>X</a:t>
            </a:r>
            <a:r>
              <a:rPr lang="en-US" dirty="0" smtClean="0"/>
              <a:t>(f): Original spectrum</a:t>
            </a:r>
          </a:p>
          <a:p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dirty="0" err="1" smtClean="0"/>
              <a:t>f</a:t>
            </a:r>
            <a:r>
              <a:rPr lang="en-US" dirty="0" err="1" smtClean="0">
                <a:sym typeface="Symbol"/>
              </a:rPr>
              <a:t>n</a:t>
            </a:r>
            <a:r>
              <a:rPr lang="en-US" i="1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): Replica spectrum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953000" y="1828800"/>
            <a:ext cx="2286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33725"/>
            <a:ext cx="4914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1524000" y="3200400"/>
            <a:ext cx="381000" cy="4572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942975"/>
            <a:ext cx="49815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Sampling Process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Original spectrum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90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Original spectrum plus its replicas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078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Original spectrum plus its replicas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Original spectrum plus its replicas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5257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Reconstruction not possible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4038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Minimum requirement for Reconstruction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Shannon Sampling Theorem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For a uniformly sampled DSP system, an analog signal can be perfectly recovered as long as the sampling rate is at least twice as large as the  highest-frequency component of the analog signal to be sampled.</a:t>
            </a:r>
            <a:endParaRPr lang="en-US" sz="20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1809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190" y="2728912"/>
            <a:ext cx="125281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733800" y="2819400"/>
            <a:ext cx="533400" cy="381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380107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Half of the sampling frequency </a:t>
            </a:r>
            <a:r>
              <a:rPr lang="en-US" i="1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/2 is usually called the </a:t>
            </a:r>
            <a:r>
              <a:rPr lang="en-US" dirty="0" err="1" smtClean="0">
                <a:solidFill>
                  <a:srgbClr val="FF0000"/>
                </a:solidFill>
              </a:rPr>
              <a:t>Nyquist</a:t>
            </a:r>
            <a:r>
              <a:rPr lang="en-US" dirty="0" smtClean="0">
                <a:solidFill>
                  <a:srgbClr val="FF0000"/>
                </a:solidFill>
              </a:rPr>
              <a:t> frequency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Nyquist</a:t>
            </a:r>
            <a:r>
              <a:rPr lang="en-US" dirty="0" smtClean="0"/>
              <a:t> limit), or </a:t>
            </a:r>
            <a:r>
              <a:rPr lang="en-US" dirty="0" smtClean="0">
                <a:solidFill>
                  <a:srgbClr val="FF0000"/>
                </a:solidFill>
              </a:rPr>
              <a:t>folding frequency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658962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1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95750"/>
            <a:ext cx="6638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3657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Euler’s identity,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876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Hence, the Fourier series coefficients are: </a:t>
            </a:r>
            <a:endParaRPr lang="en-US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60075"/>
            <a:ext cx="2133600" cy="3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28725"/>
            <a:ext cx="3505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1 – 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0"/>
            <a:ext cx="440187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21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88667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After the analog signal is sampled at the rate of 8,000 Hz, the sampled signal spectrum and its replicas centered at the frequencies </a:t>
            </a:r>
            <a:r>
              <a:rPr lang="en-US" dirty="0" smtClean="0">
                <a:sym typeface="Symbol"/>
              </a:rPr>
              <a:t></a:t>
            </a:r>
            <a:r>
              <a:rPr lang="en-US" i="1" dirty="0" err="1" smtClean="0"/>
              <a:t>nf</a:t>
            </a:r>
            <a:r>
              <a:rPr lang="en-US" baseline="-25000" dirty="0" err="1" smtClean="0"/>
              <a:t>s</a:t>
            </a:r>
            <a:r>
              <a:rPr lang="en-US" dirty="0" smtClean="0"/>
              <a:t>, each with the scaled amplitude being 2.5/T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648200" y="4495800"/>
            <a:ext cx="5334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6400" y="4495800"/>
            <a:ext cx="762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4495800"/>
            <a:ext cx="762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0" y="5325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Replicas, no additional information.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172200" y="55626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181600" y="56388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276600" y="5562600"/>
            <a:ext cx="3429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Signal Reconstruction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577" y="1457324"/>
            <a:ext cx="6579223" cy="456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1197888"/>
            <a:ext cx="2362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First</a:t>
            </a:r>
            <a:r>
              <a:rPr lang="en-US" dirty="0" smtClean="0"/>
              <a:t>, the digitally processed data </a:t>
            </a:r>
            <a:r>
              <a:rPr lang="en-US" i="1" dirty="0" smtClean="0"/>
              <a:t>y</a:t>
            </a:r>
            <a:r>
              <a:rPr lang="en-US" dirty="0" smtClean="0"/>
              <a:t>(n) are converted to the ideal impulse train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), in which each impulse has its amplitude proportional to digital output y(n), and two consecutive impulses are separated by a sampling period of </a:t>
            </a:r>
            <a:r>
              <a:rPr lang="en-US" i="1" dirty="0" smtClean="0"/>
              <a:t>T</a:t>
            </a:r>
            <a:r>
              <a:rPr lang="en-US" dirty="0" smtClean="0"/>
              <a:t>;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second</a:t>
            </a:r>
            <a:r>
              <a:rPr lang="en-US" dirty="0" smtClean="0"/>
              <a:t>, the analog reconstruction filter is applied to the ideally recovered sampled signal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to obtain the recovered analog signal.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71723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1143000"/>
            <a:ext cx="3257550" cy="24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671888"/>
            <a:ext cx="33887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33400" y="3581400"/>
            <a:ext cx="1752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Analog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3429000"/>
            <a:ext cx="2133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Discrete-time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1800" y="4876800"/>
            <a:ext cx="1752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Digital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477000" y="5181600"/>
            <a:ext cx="228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Signal – contd.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Signal Reconstruction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2020455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676400"/>
            <a:ext cx="5396356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5" y="4419600"/>
            <a:ext cx="5636683" cy="158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1438"/>
            <a:ext cx="1952190" cy="385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Signal Reconstruction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1889125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81200"/>
            <a:ext cx="62093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48122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Perfect reconstruction is not possible, even if we use ideal low pass filter.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Aliasing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953000" y="3810000"/>
            <a:ext cx="457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4991100" y="3390900"/>
            <a:ext cx="533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</p:cNvCxnSpPr>
          <p:nvPr/>
        </p:nvCxnSpPr>
        <p:spPr>
          <a:xfrm rot="10800000">
            <a:off x="3352800" y="3657600"/>
            <a:ext cx="762000" cy="6418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314700" y="3314700"/>
            <a:ext cx="3810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2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02" y="1371600"/>
            <a:ext cx="7483898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838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7908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642" y="4800600"/>
            <a:ext cx="5716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52600" y="411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Euler’s identity: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54894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2 – 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81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337" y="4343400"/>
            <a:ext cx="4204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6400" y="3810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Shannon sampling theory condition is satisfied.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3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2075"/>
            <a:ext cx="744002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838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7908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33900"/>
            <a:ext cx="4229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457700"/>
            <a:ext cx="41338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4343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572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36480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Quantization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9473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11430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: No. of quantization level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: Number of bits in ADC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: Step size of </a:t>
            </a:r>
            <a:r>
              <a:rPr lang="en-US" dirty="0" err="1" smtClean="0">
                <a:solidFill>
                  <a:srgbClr val="0070C0"/>
                </a:solidFill>
                <a:sym typeface="Symbol"/>
              </a:rPr>
              <a:t>quantizer</a:t>
            </a:r>
            <a:endParaRPr lang="en-US" dirty="0" smtClean="0">
              <a:solidFill>
                <a:srgbClr val="0070C0"/>
              </a:solidFill>
              <a:sym typeface="Symbol"/>
            </a:endParaRPr>
          </a:p>
          <a:p>
            <a:r>
              <a:rPr lang="en-US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: Index corresponding to binary code</a:t>
            </a:r>
          </a:p>
          <a:p>
            <a:r>
              <a:rPr lang="en-US" dirty="0" err="1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: Quantization level</a:t>
            </a:r>
          </a:p>
          <a:p>
            <a:r>
              <a:rPr lang="en-US" dirty="0" err="1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max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: Max value of analog signal</a:t>
            </a:r>
          </a:p>
          <a:p>
            <a:r>
              <a:rPr lang="en-US" dirty="0" err="1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min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: Min value of analog signal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209800" y="3581400"/>
            <a:ext cx="762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4857750"/>
            <a:ext cx="348761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343400"/>
            <a:ext cx="321183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486400"/>
            <a:ext cx="140473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457200" y="34290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4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Unipolar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Quantization – 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506" y="1295400"/>
            <a:ext cx="4361694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26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Bipolar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4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56604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93" y="2819400"/>
            <a:ext cx="556290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838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14800"/>
            <a:ext cx="467117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49" y="4800600"/>
            <a:ext cx="177052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498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334000"/>
            <a:ext cx="215462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958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648200"/>
            <a:ext cx="2094684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5105400"/>
            <a:ext cx="3400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5562600"/>
            <a:ext cx="3352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219200" y="609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610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5943600"/>
            <a:ext cx="3514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276600" y="594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Quantization error: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76600" y="5867400"/>
            <a:ext cx="571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1371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 digital signal processing scheme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4696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DSP (Digital Signal Processing)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143000" y="4190206"/>
            <a:ext cx="609600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avoid aliasing for sampling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666206" y="3962400"/>
            <a:ext cx="457994" cy="7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2200" y="426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Analog to Digital Converter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409406" y="3962400"/>
            <a:ext cx="457994" cy="7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426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Digital to Analog Converter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239000" y="4190206"/>
            <a:ext cx="609600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avoid aliasing for sampling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581797" y="4724003"/>
            <a:ext cx="1676400" cy="7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0" y="556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Computer / microprocessor / micro controller/ etc.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Some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 Noise removal from speech.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162425"/>
            <a:ext cx="8077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1" y="1905000"/>
            <a:ext cx="76200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29400" y="1524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Noisy Speech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974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Clean Speech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d04l01s01t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81000" y="4267200"/>
            <a:ext cx="304800" cy="304800"/>
          </a:xfrm>
          <a:prstGeom prst="rect">
            <a:avLst/>
          </a:prstGeom>
        </p:spPr>
      </p:pic>
      <p:pic>
        <p:nvPicPr>
          <p:cNvPr id="12" name="d04l01s01t01n1r00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810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Some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7575" y="1771650"/>
            <a:ext cx="54578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 Signal spectral analysis.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67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domain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688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 domain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28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tone: 1000 Hz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88846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Double tone: 1000 Hz and 3000 Hz</a:t>
            </a:r>
            <a:endParaRPr lang="en-US" dirty="0"/>
          </a:p>
        </p:txBody>
      </p:sp>
      <p:pic>
        <p:nvPicPr>
          <p:cNvPr id="11" name="singletone10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828800" y="2819400"/>
            <a:ext cx="304800" cy="304800"/>
          </a:xfrm>
          <a:prstGeom prst="rect">
            <a:avLst/>
          </a:prstGeom>
        </p:spPr>
      </p:pic>
      <p:pic>
        <p:nvPicPr>
          <p:cNvPr id="12" name="doubleton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9050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Some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 Noise removal from image.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67546" b="29893"/>
          <a:stretch>
            <a:fillRect/>
          </a:stretch>
        </p:blipFill>
        <p:spPr bwMode="auto">
          <a:xfrm>
            <a:off x="1066800" y="17526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5954" b="28043"/>
          <a:stretch>
            <a:fillRect/>
          </a:stretch>
        </p:blipFill>
        <p:spPr bwMode="auto">
          <a:xfrm>
            <a:off x="5599112" y="1768475"/>
            <a:ext cx="247808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962400" y="2362200"/>
            <a:ext cx="990600" cy="1143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Bose\Bose Art\ch10\Fig10_46.jpg"/>
          <p:cNvPicPr>
            <a:picLocks noChangeAspect="1" noChangeArrowheads="1"/>
          </p:cNvPicPr>
          <p:nvPr/>
        </p:nvPicPr>
        <p:blipFill>
          <a:blip r:embed="rId3" cstate="print"/>
          <a:srcRect b="52500"/>
          <a:stretch>
            <a:fillRect/>
          </a:stretch>
        </p:blipFill>
        <p:spPr>
          <a:xfrm>
            <a:off x="990600" y="4322948"/>
            <a:ext cx="2819400" cy="1855190"/>
          </a:xfrm>
          <a:prstGeom prst="rect">
            <a:avLst/>
          </a:prstGeom>
          <a:noFill/>
          <a:ln/>
        </p:spPr>
      </p:pic>
      <p:pic>
        <p:nvPicPr>
          <p:cNvPr id="10" name="Picture 5" descr="C:\Bose\Bose Art\ch10\Fig10_46.jpg"/>
          <p:cNvPicPr>
            <a:picLocks noChangeAspect="1" noChangeArrowheads="1"/>
          </p:cNvPicPr>
          <p:nvPr/>
        </p:nvPicPr>
        <p:blipFill>
          <a:blip r:embed="rId4" cstate="print"/>
          <a:srcRect t="51250"/>
          <a:stretch>
            <a:fillRect/>
          </a:stretch>
        </p:blipFill>
        <p:spPr>
          <a:xfrm>
            <a:off x="5410200" y="4343400"/>
            <a:ext cx="2743200" cy="1852551"/>
          </a:xfrm>
          <a:prstGeom prst="rect">
            <a:avLst/>
          </a:prstGeom>
          <a:noFill/>
          <a:ln/>
        </p:spPr>
      </p:pic>
      <p:sp>
        <p:nvSpPr>
          <p:cNvPr id="11" name="Right Arrow 10"/>
          <p:cNvSpPr/>
          <p:nvPr/>
        </p:nvSpPr>
        <p:spPr>
          <a:xfrm>
            <a:off x="4114800" y="4648200"/>
            <a:ext cx="990600" cy="1143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5" descr="C:\Bose\Bose Art\ch10\Fig10_8.jpg"/>
          <p:cNvPicPr>
            <a:picLocks noChangeAspect="1" noChangeArrowheads="1"/>
          </p:cNvPicPr>
          <p:nvPr/>
        </p:nvPicPr>
        <p:blipFill>
          <a:blip r:embed="rId2" cstate="print"/>
          <a:srcRect t="13567" r="53982"/>
          <a:stretch>
            <a:fillRect/>
          </a:stretch>
        </p:blipFill>
        <p:spPr>
          <a:xfrm>
            <a:off x="304800" y="2133600"/>
            <a:ext cx="3962400" cy="2619375"/>
          </a:xfrm>
          <a:prstGeom prst="rect">
            <a:avLst/>
          </a:prstGeom>
          <a:noFill/>
          <a:ln/>
        </p:spPr>
      </p:pic>
      <p:pic>
        <p:nvPicPr>
          <p:cNvPr id="5" name="Picture 5" descr="C:\Bose\Bose Art\ch10\Fig10_9.jpg"/>
          <p:cNvPicPr>
            <a:picLocks noChangeAspect="1" noChangeArrowheads="1"/>
          </p:cNvPicPr>
          <p:nvPr/>
        </p:nvPicPr>
        <p:blipFill>
          <a:blip r:embed="rId3" cstate="print"/>
          <a:srcRect t="15174" r="53982"/>
          <a:stretch>
            <a:fillRect/>
          </a:stretch>
        </p:blipFill>
        <p:spPr>
          <a:xfrm>
            <a:off x="5105400" y="2209800"/>
            <a:ext cx="3962400" cy="2555875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Some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 Image enhancement.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5800" y="3048000"/>
            <a:ext cx="457200" cy="685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Summary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speech and audio: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2192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Speech recognition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Speaker recognition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Speech synthesis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Speech enhancement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Speech coding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3429000" y="12954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4860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Image Processing: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8956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Image enhancement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Image recognition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Medical imaging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Image forensics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Image coding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3429000" y="29718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47052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Multimedia: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51467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Internet audio, video, phones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Image / video compression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Text-to-voice &amp; voice-to-text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Movie indexing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>
            <a:off x="3429000" y="44958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a given sampling interval T, which is defined as the time span between two sample points, the sampling rate is given by</a:t>
            </a:r>
          </a:p>
          <a:p>
            <a:endParaRPr lang="en-US" dirty="0" smtClean="0"/>
          </a:p>
          <a:p>
            <a:r>
              <a:rPr lang="en-US" dirty="0" smtClean="0"/>
              <a:t>	samples per second (Hz).</a:t>
            </a:r>
          </a:p>
          <a:p>
            <a:endParaRPr lang="en-US" dirty="0" smtClean="0"/>
          </a:p>
          <a:p>
            <a:r>
              <a:rPr lang="en-US" dirty="0" smtClean="0"/>
              <a:t>For example, if a sampling period is T = 125 microseconds, the sampling rate is</a:t>
            </a:r>
          </a:p>
          <a:p>
            <a:r>
              <a:rPr lang="en-US" dirty="0" smtClean="0"/>
              <a:t>determined as </a:t>
            </a:r>
            <a:r>
              <a:rPr lang="en-US" dirty="0" err="1" smtClean="0"/>
              <a:t>fs</a:t>
            </a:r>
            <a:r>
              <a:rPr lang="en-US" dirty="0" smtClean="0"/>
              <a:t> =1/125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s or 8,000 samples per second (Hz).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38600" y="1904999"/>
          <a:ext cx="609600" cy="52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3" imgW="457200" imgH="393480" progId="Equation.3">
                  <p:embed/>
                </p:oleObj>
              </mc:Choice>
              <mc:Fallback>
                <p:oleObj name="Equation" r:id="rId3" imgW="4572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04999"/>
                        <a:ext cx="609600" cy="524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Sampling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33800"/>
            <a:ext cx="44386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86200"/>
            <a:ext cx="42195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0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Sample and Hold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1016</Words>
  <Application>Microsoft Office PowerPoint</Application>
  <PresentationFormat>On-screen Show (4:3)</PresentationFormat>
  <Paragraphs>201</Paragraphs>
  <Slides>27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ghulam</dc:creator>
  <cp:lastModifiedBy>work</cp:lastModifiedBy>
  <cp:revision>91</cp:revision>
  <dcterms:created xsi:type="dcterms:W3CDTF">2006-08-16T00:00:00Z</dcterms:created>
  <dcterms:modified xsi:type="dcterms:W3CDTF">2015-08-23T09:18:59Z</dcterms:modified>
</cp:coreProperties>
</file>