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45"/>
  </p:notesMasterIdLst>
  <p:sldIdLst>
    <p:sldId id="256" r:id="rId2"/>
    <p:sldId id="261" r:id="rId3"/>
    <p:sldId id="258" r:id="rId4"/>
    <p:sldId id="259" r:id="rId5"/>
    <p:sldId id="263" r:id="rId6"/>
    <p:sldId id="292" r:id="rId7"/>
    <p:sldId id="293" r:id="rId8"/>
    <p:sldId id="294" r:id="rId9"/>
    <p:sldId id="295" r:id="rId10"/>
    <p:sldId id="262" r:id="rId11"/>
    <p:sldId id="265" r:id="rId12"/>
    <p:sldId id="296" r:id="rId13"/>
    <p:sldId id="266" r:id="rId14"/>
    <p:sldId id="260" r:id="rId15"/>
    <p:sldId id="268" r:id="rId16"/>
    <p:sldId id="269" r:id="rId17"/>
    <p:sldId id="297" r:id="rId18"/>
    <p:sldId id="270" r:id="rId19"/>
    <p:sldId id="271" r:id="rId20"/>
    <p:sldId id="272" r:id="rId21"/>
    <p:sldId id="273" r:id="rId22"/>
    <p:sldId id="274" r:id="rId23"/>
    <p:sldId id="276" r:id="rId24"/>
    <p:sldId id="301" r:id="rId25"/>
    <p:sldId id="302" r:id="rId26"/>
    <p:sldId id="303" r:id="rId27"/>
    <p:sldId id="304" r:id="rId28"/>
    <p:sldId id="305" r:id="rId29"/>
    <p:sldId id="306" r:id="rId30"/>
    <p:sldId id="307" r:id="rId31"/>
    <p:sldId id="308" r:id="rId32"/>
    <p:sldId id="309" r:id="rId33"/>
    <p:sldId id="310" r:id="rId34"/>
    <p:sldId id="311" r:id="rId35"/>
    <p:sldId id="288" r:id="rId36"/>
    <p:sldId id="298" r:id="rId37"/>
    <p:sldId id="289" r:id="rId38"/>
    <p:sldId id="290" r:id="rId39"/>
    <p:sldId id="299" r:id="rId40"/>
    <p:sldId id="300" r:id="rId41"/>
    <p:sldId id="312" r:id="rId42"/>
    <p:sldId id="264" r:id="rId43"/>
    <p:sldId id="277" r:id="rId4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6DD63E3E-32D9-4660-BF6C-3432A12B07D1}">
          <p14:sldIdLst>
            <p14:sldId id="256"/>
            <p14:sldId id="261"/>
            <p14:sldId id="258"/>
            <p14:sldId id="259"/>
            <p14:sldId id="263"/>
            <p14:sldId id="292"/>
            <p14:sldId id="293"/>
            <p14:sldId id="294"/>
            <p14:sldId id="295"/>
            <p14:sldId id="262"/>
            <p14:sldId id="265"/>
            <p14:sldId id="296"/>
            <p14:sldId id="266"/>
            <p14:sldId id="260"/>
            <p14:sldId id="268"/>
            <p14:sldId id="269"/>
            <p14:sldId id="297"/>
            <p14:sldId id="270"/>
            <p14:sldId id="271"/>
            <p14:sldId id="272"/>
            <p14:sldId id="273"/>
            <p14:sldId id="274"/>
            <p14:sldId id="276"/>
            <p14:sldId id="301"/>
            <p14:sldId id="302"/>
            <p14:sldId id="303"/>
            <p14:sldId id="304"/>
            <p14:sldId id="305"/>
            <p14:sldId id="306"/>
            <p14:sldId id="307"/>
            <p14:sldId id="308"/>
            <p14:sldId id="309"/>
            <p14:sldId id="310"/>
            <p14:sldId id="311"/>
            <p14:sldId id="288"/>
            <p14:sldId id="298"/>
            <p14:sldId id="289"/>
            <p14:sldId id="290"/>
            <p14:sldId id="299"/>
            <p14:sldId id="300"/>
            <p14:sldId id="312"/>
            <p14:sldId id="264"/>
            <p14:sldId id="2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04" d="100"/>
          <a:sy n="104" d="100"/>
        </p:scale>
        <p:origin x="-174"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336CDE-FFD3-41B4-86F6-2A13490B735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ar-SA"/>
        </a:p>
      </dgm:t>
    </dgm:pt>
    <dgm:pt modelId="{6C48117A-EC88-4ADF-8DCC-FC247B816C2D}">
      <dgm:prSet phldrT="[Text]" custT="1">
        <dgm:style>
          <a:lnRef idx="1">
            <a:schemeClr val="accent4"/>
          </a:lnRef>
          <a:fillRef idx="2">
            <a:schemeClr val="accent4"/>
          </a:fillRef>
          <a:effectRef idx="1">
            <a:schemeClr val="accent4"/>
          </a:effectRef>
          <a:fontRef idx="minor">
            <a:schemeClr val="dk1"/>
          </a:fontRef>
        </dgm:style>
      </dgm:prSet>
      <dgm:spPr/>
      <dgm:t>
        <a:bodyPr/>
        <a:lstStyle/>
        <a:p>
          <a:pPr rtl="1"/>
          <a:r>
            <a:rPr lang="ar-SA" sz="2800" b="1" dirty="0" smtClean="0">
              <a:solidFill>
                <a:schemeClr val="accent2">
                  <a:lumMod val="50000"/>
                </a:schemeClr>
              </a:solidFill>
            </a:rPr>
            <a:t>الدراسة التسويقية</a:t>
          </a:r>
          <a:endParaRPr lang="ar-SA" sz="2800" b="1" dirty="0">
            <a:solidFill>
              <a:schemeClr val="accent2">
                <a:lumMod val="50000"/>
              </a:schemeClr>
            </a:solidFill>
          </a:endParaRPr>
        </a:p>
      </dgm:t>
    </dgm:pt>
    <dgm:pt modelId="{A7F6FDFA-D6D1-4953-B579-0DC6F2731DA2}" type="parTrans" cxnId="{97C90BE7-930E-4362-9018-543F20405DD5}">
      <dgm:prSet/>
      <dgm:spPr/>
      <dgm:t>
        <a:bodyPr/>
        <a:lstStyle/>
        <a:p>
          <a:pPr rtl="1"/>
          <a:endParaRPr lang="ar-SA"/>
        </a:p>
      </dgm:t>
    </dgm:pt>
    <dgm:pt modelId="{26EA55E2-D80C-46BB-8BF7-A1129DCC6ECF}" type="sibTrans" cxnId="{97C90BE7-930E-4362-9018-543F20405DD5}">
      <dgm:prSet/>
      <dgm:spPr/>
      <dgm:t>
        <a:bodyPr/>
        <a:lstStyle/>
        <a:p>
          <a:pPr rtl="1"/>
          <a:endParaRPr lang="ar-SA"/>
        </a:p>
      </dgm:t>
    </dgm:pt>
    <dgm:pt modelId="{4966B5CB-A365-4D02-8DF0-D2DAD6B091F7}">
      <dgm:prSet phldrT="[Text]" custT="1">
        <dgm:style>
          <a:lnRef idx="1">
            <a:schemeClr val="accent2"/>
          </a:lnRef>
          <a:fillRef idx="2">
            <a:schemeClr val="accent2"/>
          </a:fillRef>
          <a:effectRef idx="1">
            <a:schemeClr val="accent2"/>
          </a:effectRef>
          <a:fontRef idx="minor">
            <a:schemeClr val="dk1"/>
          </a:fontRef>
        </dgm:style>
      </dgm:prSet>
      <dgm:spPr/>
      <dgm:t>
        <a:bodyPr/>
        <a:lstStyle/>
        <a:p>
          <a:pPr rtl="1"/>
          <a:r>
            <a:rPr lang="ar-SA" sz="2400" b="1" u="none" dirty="0" smtClean="0">
              <a:solidFill>
                <a:schemeClr val="accent3">
                  <a:lumMod val="50000"/>
                </a:schemeClr>
              </a:solidFill>
            </a:rPr>
            <a:t>تحديد أدوات التسويق </a:t>
          </a:r>
          <a:endParaRPr lang="ar-SA" sz="2400" u="none" dirty="0">
            <a:solidFill>
              <a:schemeClr val="accent3">
                <a:lumMod val="50000"/>
              </a:schemeClr>
            </a:solidFill>
          </a:endParaRPr>
        </a:p>
      </dgm:t>
    </dgm:pt>
    <dgm:pt modelId="{43D6FEF3-DB94-4432-A6E0-2ECC4A30B002}" type="parTrans" cxnId="{FEBB0C76-1419-4B2C-A01A-68BF06258A1F}">
      <dgm:prSet/>
      <dgm:spPr/>
      <dgm:t>
        <a:bodyPr/>
        <a:lstStyle/>
        <a:p>
          <a:pPr rtl="1"/>
          <a:endParaRPr lang="ar-SA"/>
        </a:p>
      </dgm:t>
    </dgm:pt>
    <dgm:pt modelId="{34B768FB-3C4A-4225-92FF-9D3AEE005D23}" type="sibTrans" cxnId="{FEBB0C76-1419-4B2C-A01A-68BF06258A1F}">
      <dgm:prSet/>
      <dgm:spPr/>
      <dgm:t>
        <a:bodyPr/>
        <a:lstStyle/>
        <a:p>
          <a:pPr rtl="1"/>
          <a:endParaRPr lang="ar-SA"/>
        </a:p>
      </dgm:t>
    </dgm:pt>
    <dgm:pt modelId="{3872611D-3E93-4BAF-95F1-7E5A46E5FC95}">
      <dgm:prSet phldrT="[Text]">
        <dgm:style>
          <a:lnRef idx="1">
            <a:schemeClr val="accent2"/>
          </a:lnRef>
          <a:fillRef idx="2">
            <a:schemeClr val="accent2"/>
          </a:fillRef>
          <a:effectRef idx="1">
            <a:schemeClr val="accent2"/>
          </a:effectRef>
          <a:fontRef idx="minor">
            <a:schemeClr val="dk1"/>
          </a:fontRef>
        </dgm:style>
      </dgm:prSet>
      <dgm:spPr/>
      <dgm:t>
        <a:bodyPr/>
        <a:lstStyle/>
        <a:p>
          <a:pPr rtl="1"/>
          <a:r>
            <a:rPr lang="ar-SA" b="1" u="none" dirty="0" smtClean="0">
              <a:solidFill>
                <a:schemeClr val="accent3">
                  <a:lumMod val="50000"/>
                </a:schemeClr>
              </a:solidFill>
            </a:rPr>
            <a:t>تحديد اقسام السوق </a:t>
          </a:r>
          <a:endParaRPr lang="ar-SA" u="none" dirty="0">
            <a:solidFill>
              <a:schemeClr val="accent3">
                <a:lumMod val="50000"/>
              </a:schemeClr>
            </a:solidFill>
          </a:endParaRPr>
        </a:p>
      </dgm:t>
    </dgm:pt>
    <dgm:pt modelId="{6CBF564A-9E73-4533-BB15-6E907F32F707}" type="parTrans" cxnId="{F86ED670-5CD5-4F7F-A7DF-52B85B7521D4}">
      <dgm:prSet/>
      <dgm:spPr/>
      <dgm:t>
        <a:bodyPr/>
        <a:lstStyle/>
        <a:p>
          <a:pPr rtl="1"/>
          <a:endParaRPr lang="ar-SA"/>
        </a:p>
      </dgm:t>
    </dgm:pt>
    <dgm:pt modelId="{1C35F9BE-99FB-4C6D-AE85-AB98F2EB6FBD}" type="sibTrans" cxnId="{F86ED670-5CD5-4F7F-A7DF-52B85B7521D4}">
      <dgm:prSet/>
      <dgm:spPr/>
      <dgm:t>
        <a:bodyPr/>
        <a:lstStyle/>
        <a:p>
          <a:pPr rtl="1"/>
          <a:endParaRPr lang="ar-SA"/>
        </a:p>
      </dgm:t>
    </dgm:pt>
    <dgm:pt modelId="{B37757F1-4AF0-403C-9514-83275ECCE291}">
      <dgm:prSet phldrT="[Text]">
        <dgm:style>
          <a:lnRef idx="1">
            <a:schemeClr val="accent2"/>
          </a:lnRef>
          <a:fillRef idx="2">
            <a:schemeClr val="accent2"/>
          </a:fillRef>
          <a:effectRef idx="1">
            <a:schemeClr val="accent2"/>
          </a:effectRef>
          <a:fontRef idx="minor">
            <a:schemeClr val="dk1"/>
          </a:fontRef>
        </dgm:style>
      </dgm:prSet>
      <dgm:spPr/>
      <dgm:t>
        <a:bodyPr/>
        <a:lstStyle/>
        <a:p>
          <a:pPr rtl="1"/>
          <a:r>
            <a:rPr lang="ar-SA" b="1" u="none" dirty="0" smtClean="0">
              <a:solidFill>
                <a:schemeClr val="accent3">
                  <a:lumMod val="50000"/>
                </a:schemeClr>
              </a:solidFill>
            </a:rPr>
            <a:t>تحديد مرحلة نمو المنتج </a:t>
          </a:r>
          <a:endParaRPr lang="ar-SA" u="none" dirty="0">
            <a:solidFill>
              <a:schemeClr val="accent3">
                <a:lumMod val="50000"/>
              </a:schemeClr>
            </a:solidFill>
          </a:endParaRPr>
        </a:p>
      </dgm:t>
    </dgm:pt>
    <dgm:pt modelId="{D15299B7-EE44-4596-8BEE-187A889F6BE5}" type="parTrans" cxnId="{A717BFAC-AE23-4E79-9064-256B143B1985}">
      <dgm:prSet/>
      <dgm:spPr/>
      <dgm:t>
        <a:bodyPr/>
        <a:lstStyle/>
        <a:p>
          <a:pPr rtl="1"/>
          <a:endParaRPr lang="ar-SA"/>
        </a:p>
      </dgm:t>
    </dgm:pt>
    <dgm:pt modelId="{B24D7BBC-EFD6-4FD3-9F19-F38545A0A264}" type="sibTrans" cxnId="{A717BFAC-AE23-4E79-9064-256B143B1985}">
      <dgm:prSet/>
      <dgm:spPr/>
      <dgm:t>
        <a:bodyPr/>
        <a:lstStyle/>
        <a:p>
          <a:pPr rtl="1"/>
          <a:endParaRPr lang="ar-SA"/>
        </a:p>
      </dgm:t>
    </dgm:pt>
    <dgm:pt modelId="{151C9ADC-3F32-4B97-84C0-EC085E0084E0}">
      <dgm:prSet phldrT="[Text]">
        <dgm:style>
          <a:lnRef idx="1">
            <a:schemeClr val="accent2"/>
          </a:lnRef>
          <a:fillRef idx="2">
            <a:schemeClr val="accent2"/>
          </a:fillRef>
          <a:effectRef idx="1">
            <a:schemeClr val="accent2"/>
          </a:effectRef>
          <a:fontRef idx="minor">
            <a:schemeClr val="dk1"/>
          </a:fontRef>
        </dgm:style>
      </dgm:prSet>
      <dgm:spPr/>
      <dgm:t>
        <a:bodyPr/>
        <a:lstStyle/>
        <a:p>
          <a:pPr rtl="1"/>
          <a:r>
            <a:rPr lang="ar-SA" b="1" u="none" dirty="0" smtClean="0">
              <a:solidFill>
                <a:schemeClr val="accent3">
                  <a:lumMod val="50000"/>
                </a:schemeClr>
              </a:solidFill>
            </a:rPr>
            <a:t>تحديد استراتيجية التسويق </a:t>
          </a:r>
          <a:endParaRPr lang="ar-SA" u="none" dirty="0">
            <a:solidFill>
              <a:schemeClr val="accent3">
                <a:lumMod val="50000"/>
              </a:schemeClr>
            </a:solidFill>
          </a:endParaRPr>
        </a:p>
      </dgm:t>
    </dgm:pt>
    <dgm:pt modelId="{5AAB2594-096B-4B2D-943E-C96F94207E2C}" type="parTrans" cxnId="{A3C14704-33AA-4258-91D0-04B45B15E3AC}">
      <dgm:prSet/>
      <dgm:spPr/>
      <dgm:t>
        <a:bodyPr/>
        <a:lstStyle/>
        <a:p>
          <a:pPr rtl="1"/>
          <a:endParaRPr lang="ar-SA"/>
        </a:p>
      </dgm:t>
    </dgm:pt>
    <dgm:pt modelId="{9D4660EC-0DB4-4932-BAF9-2E2090DC01D5}" type="sibTrans" cxnId="{A3C14704-33AA-4258-91D0-04B45B15E3AC}">
      <dgm:prSet/>
      <dgm:spPr/>
      <dgm:t>
        <a:bodyPr/>
        <a:lstStyle/>
        <a:p>
          <a:pPr rtl="1"/>
          <a:endParaRPr lang="ar-SA"/>
        </a:p>
      </dgm:t>
    </dgm:pt>
    <dgm:pt modelId="{52D515D5-456E-466E-9C8D-5F1262454591}">
      <dgm:prSet phldrT="[Text]">
        <dgm:style>
          <a:lnRef idx="1">
            <a:schemeClr val="accent2"/>
          </a:lnRef>
          <a:fillRef idx="2">
            <a:schemeClr val="accent2"/>
          </a:fillRef>
          <a:effectRef idx="1">
            <a:schemeClr val="accent2"/>
          </a:effectRef>
          <a:fontRef idx="minor">
            <a:schemeClr val="dk1"/>
          </a:fontRef>
        </dgm:style>
      </dgm:prSet>
      <dgm:spPr/>
      <dgm:t>
        <a:bodyPr/>
        <a:lstStyle/>
        <a:p>
          <a:pPr rtl="1"/>
          <a:r>
            <a:rPr lang="ar-SA" b="1" u="none" dirty="0" smtClean="0">
              <a:solidFill>
                <a:schemeClr val="accent3">
                  <a:lumMod val="50000"/>
                </a:schemeClr>
              </a:solidFill>
            </a:rPr>
            <a:t>التنبؤ بالطلب المتوق </a:t>
          </a:r>
          <a:endParaRPr lang="ar-SA" u="none" dirty="0">
            <a:solidFill>
              <a:schemeClr val="accent3">
                <a:lumMod val="50000"/>
              </a:schemeClr>
            </a:solidFill>
          </a:endParaRPr>
        </a:p>
      </dgm:t>
    </dgm:pt>
    <dgm:pt modelId="{4566A4F2-B7F4-4E5D-8B39-7A3C503B6480}" type="parTrans" cxnId="{EEF019B4-63D4-4B8D-A721-9151DA902E20}">
      <dgm:prSet/>
      <dgm:spPr/>
      <dgm:t>
        <a:bodyPr/>
        <a:lstStyle/>
        <a:p>
          <a:pPr rtl="1"/>
          <a:endParaRPr lang="ar-SA"/>
        </a:p>
      </dgm:t>
    </dgm:pt>
    <dgm:pt modelId="{F4598593-44B4-4B49-81A3-73CAD894B61C}" type="sibTrans" cxnId="{EEF019B4-63D4-4B8D-A721-9151DA902E20}">
      <dgm:prSet/>
      <dgm:spPr/>
      <dgm:t>
        <a:bodyPr/>
        <a:lstStyle/>
        <a:p>
          <a:pPr rtl="1"/>
          <a:endParaRPr lang="ar-SA"/>
        </a:p>
      </dgm:t>
    </dgm:pt>
    <dgm:pt modelId="{8D3C0F48-3DC0-4641-9972-F10252CDA5CF}" type="pres">
      <dgm:prSet presAssocID="{23336CDE-FFD3-41B4-86F6-2A13490B7352}" presName="hierChild1" presStyleCnt="0">
        <dgm:presLayoutVars>
          <dgm:orgChart val="1"/>
          <dgm:chPref val="1"/>
          <dgm:dir/>
          <dgm:animOne val="branch"/>
          <dgm:animLvl val="lvl"/>
          <dgm:resizeHandles/>
        </dgm:presLayoutVars>
      </dgm:prSet>
      <dgm:spPr/>
      <dgm:t>
        <a:bodyPr/>
        <a:lstStyle/>
        <a:p>
          <a:pPr rtl="1"/>
          <a:endParaRPr lang="ar-SA"/>
        </a:p>
      </dgm:t>
    </dgm:pt>
    <dgm:pt modelId="{7559BA6A-D34C-44FC-B9B9-04187957CE98}" type="pres">
      <dgm:prSet presAssocID="{6C48117A-EC88-4ADF-8DCC-FC247B816C2D}" presName="hierRoot1" presStyleCnt="0">
        <dgm:presLayoutVars>
          <dgm:hierBranch val="init"/>
        </dgm:presLayoutVars>
      </dgm:prSet>
      <dgm:spPr/>
    </dgm:pt>
    <dgm:pt modelId="{3E4871F1-4A54-4FD7-8F7C-7D50460245A8}" type="pres">
      <dgm:prSet presAssocID="{6C48117A-EC88-4ADF-8DCC-FC247B816C2D}" presName="rootComposite1" presStyleCnt="0"/>
      <dgm:spPr/>
    </dgm:pt>
    <dgm:pt modelId="{AB655C32-C83E-4D6F-A589-2FE1477A9FC0}" type="pres">
      <dgm:prSet presAssocID="{6C48117A-EC88-4ADF-8DCC-FC247B816C2D}" presName="rootText1" presStyleLbl="node0" presStyleIdx="0" presStyleCnt="1" custScaleX="379603" custScaleY="195226" custLinFactY="-17554" custLinFactNeighborX="1029" custLinFactNeighborY="-100000">
        <dgm:presLayoutVars>
          <dgm:chPref val="3"/>
        </dgm:presLayoutVars>
      </dgm:prSet>
      <dgm:spPr/>
      <dgm:t>
        <a:bodyPr/>
        <a:lstStyle/>
        <a:p>
          <a:pPr rtl="1"/>
          <a:endParaRPr lang="ar-SA"/>
        </a:p>
      </dgm:t>
    </dgm:pt>
    <dgm:pt modelId="{E1DFE71D-787A-47DC-9748-1208FB615DDA}" type="pres">
      <dgm:prSet presAssocID="{6C48117A-EC88-4ADF-8DCC-FC247B816C2D}" presName="rootConnector1" presStyleLbl="node1" presStyleIdx="0" presStyleCnt="0"/>
      <dgm:spPr/>
      <dgm:t>
        <a:bodyPr/>
        <a:lstStyle/>
        <a:p>
          <a:pPr rtl="1"/>
          <a:endParaRPr lang="ar-SA"/>
        </a:p>
      </dgm:t>
    </dgm:pt>
    <dgm:pt modelId="{D687DE6B-2EB1-46A5-B85C-9CACCC3B376E}" type="pres">
      <dgm:prSet presAssocID="{6C48117A-EC88-4ADF-8DCC-FC247B816C2D}" presName="hierChild2" presStyleCnt="0"/>
      <dgm:spPr/>
    </dgm:pt>
    <dgm:pt modelId="{E4F69567-8ABF-406A-A2B6-2E67C0E20783}" type="pres">
      <dgm:prSet presAssocID="{43D6FEF3-DB94-4432-A6E0-2ECC4A30B002}" presName="Name37" presStyleLbl="parChTrans1D2" presStyleIdx="0" presStyleCnt="5"/>
      <dgm:spPr/>
      <dgm:t>
        <a:bodyPr/>
        <a:lstStyle/>
        <a:p>
          <a:pPr rtl="1"/>
          <a:endParaRPr lang="ar-SA"/>
        </a:p>
      </dgm:t>
    </dgm:pt>
    <dgm:pt modelId="{4B31F2F0-76E9-4DE7-AA55-1484E1143F92}" type="pres">
      <dgm:prSet presAssocID="{4966B5CB-A365-4D02-8DF0-D2DAD6B091F7}" presName="hierRoot2" presStyleCnt="0">
        <dgm:presLayoutVars>
          <dgm:hierBranch val="init"/>
        </dgm:presLayoutVars>
      </dgm:prSet>
      <dgm:spPr/>
    </dgm:pt>
    <dgm:pt modelId="{16DC05ED-6B51-4A3F-A512-020AD7685F98}" type="pres">
      <dgm:prSet presAssocID="{4966B5CB-A365-4D02-8DF0-D2DAD6B091F7}" presName="rootComposite" presStyleCnt="0"/>
      <dgm:spPr/>
    </dgm:pt>
    <dgm:pt modelId="{40A971EB-B2DF-41C8-BDD8-255D692ADA3D}" type="pres">
      <dgm:prSet presAssocID="{4966B5CB-A365-4D02-8DF0-D2DAD6B091F7}" presName="rootText" presStyleLbl="node2" presStyleIdx="0" presStyleCnt="5" custScaleX="159720" custScaleY="319227">
        <dgm:presLayoutVars>
          <dgm:chPref val="3"/>
        </dgm:presLayoutVars>
      </dgm:prSet>
      <dgm:spPr/>
      <dgm:t>
        <a:bodyPr/>
        <a:lstStyle/>
        <a:p>
          <a:pPr rtl="1"/>
          <a:endParaRPr lang="ar-SA"/>
        </a:p>
      </dgm:t>
    </dgm:pt>
    <dgm:pt modelId="{2B313E57-AA62-45D2-BDA6-1B630BABDD3A}" type="pres">
      <dgm:prSet presAssocID="{4966B5CB-A365-4D02-8DF0-D2DAD6B091F7}" presName="rootConnector" presStyleLbl="node2" presStyleIdx="0" presStyleCnt="5"/>
      <dgm:spPr/>
      <dgm:t>
        <a:bodyPr/>
        <a:lstStyle/>
        <a:p>
          <a:pPr rtl="1"/>
          <a:endParaRPr lang="ar-SA"/>
        </a:p>
      </dgm:t>
    </dgm:pt>
    <dgm:pt modelId="{CA67FAA2-6386-4F55-AA34-DBD41B0B7A7A}" type="pres">
      <dgm:prSet presAssocID="{4966B5CB-A365-4D02-8DF0-D2DAD6B091F7}" presName="hierChild4" presStyleCnt="0"/>
      <dgm:spPr/>
    </dgm:pt>
    <dgm:pt modelId="{0C2AE8D2-0568-455C-87ED-F8A1FB932D7F}" type="pres">
      <dgm:prSet presAssocID="{4966B5CB-A365-4D02-8DF0-D2DAD6B091F7}" presName="hierChild5" presStyleCnt="0"/>
      <dgm:spPr/>
    </dgm:pt>
    <dgm:pt modelId="{20A80B08-11D3-43DD-9391-CCFBE334CBFA}" type="pres">
      <dgm:prSet presAssocID="{6CBF564A-9E73-4533-BB15-6E907F32F707}" presName="Name37" presStyleLbl="parChTrans1D2" presStyleIdx="1" presStyleCnt="5"/>
      <dgm:spPr/>
      <dgm:t>
        <a:bodyPr/>
        <a:lstStyle/>
        <a:p>
          <a:pPr rtl="1"/>
          <a:endParaRPr lang="ar-SA"/>
        </a:p>
      </dgm:t>
    </dgm:pt>
    <dgm:pt modelId="{33F51AFE-64AF-43BE-8151-E48FDB8610F3}" type="pres">
      <dgm:prSet presAssocID="{3872611D-3E93-4BAF-95F1-7E5A46E5FC95}" presName="hierRoot2" presStyleCnt="0">
        <dgm:presLayoutVars>
          <dgm:hierBranch val="init"/>
        </dgm:presLayoutVars>
      </dgm:prSet>
      <dgm:spPr/>
    </dgm:pt>
    <dgm:pt modelId="{D87A15F7-C39C-4480-9FDA-82690BB0803D}" type="pres">
      <dgm:prSet presAssocID="{3872611D-3E93-4BAF-95F1-7E5A46E5FC95}" presName="rootComposite" presStyleCnt="0"/>
      <dgm:spPr/>
    </dgm:pt>
    <dgm:pt modelId="{8A67BFEC-A57B-4490-A978-7316E76E8006}" type="pres">
      <dgm:prSet presAssocID="{3872611D-3E93-4BAF-95F1-7E5A46E5FC95}" presName="rootText" presStyleLbl="node2" presStyleIdx="1" presStyleCnt="5" custScaleX="130002" custScaleY="332757">
        <dgm:presLayoutVars>
          <dgm:chPref val="3"/>
        </dgm:presLayoutVars>
      </dgm:prSet>
      <dgm:spPr/>
      <dgm:t>
        <a:bodyPr/>
        <a:lstStyle/>
        <a:p>
          <a:pPr rtl="1"/>
          <a:endParaRPr lang="ar-SA"/>
        </a:p>
      </dgm:t>
    </dgm:pt>
    <dgm:pt modelId="{B30A3377-9705-4C66-B109-128D44D8B240}" type="pres">
      <dgm:prSet presAssocID="{3872611D-3E93-4BAF-95F1-7E5A46E5FC95}" presName="rootConnector" presStyleLbl="node2" presStyleIdx="1" presStyleCnt="5"/>
      <dgm:spPr/>
      <dgm:t>
        <a:bodyPr/>
        <a:lstStyle/>
        <a:p>
          <a:pPr rtl="1"/>
          <a:endParaRPr lang="ar-SA"/>
        </a:p>
      </dgm:t>
    </dgm:pt>
    <dgm:pt modelId="{877E75DE-64FA-46DF-B88C-6F00EABF5E92}" type="pres">
      <dgm:prSet presAssocID="{3872611D-3E93-4BAF-95F1-7E5A46E5FC95}" presName="hierChild4" presStyleCnt="0"/>
      <dgm:spPr/>
    </dgm:pt>
    <dgm:pt modelId="{8FD45E67-D2EA-450A-8E64-497D2E1A387F}" type="pres">
      <dgm:prSet presAssocID="{3872611D-3E93-4BAF-95F1-7E5A46E5FC95}" presName="hierChild5" presStyleCnt="0"/>
      <dgm:spPr/>
    </dgm:pt>
    <dgm:pt modelId="{ED3FCA31-19A5-40D1-AE6C-35AA647F34E1}" type="pres">
      <dgm:prSet presAssocID="{D15299B7-EE44-4596-8BEE-187A889F6BE5}" presName="Name37" presStyleLbl="parChTrans1D2" presStyleIdx="2" presStyleCnt="5"/>
      <dgm:spPr/>
      <dgm:t>
        <a:bodyPr/>
        <a:lstStyle/>
        <a:p>
          <a:pPr rtl="1"/>
          <a:endParaRPr lang="ar-SA"/>
        </a:p>
      </dgm:t>
    </dgm:pt>
    <dgm:pt modelId="{43177944-E4AB-4CEB-8FCA-948C60018EF5}" type="pres">
      <dgm:prSet presAssocID="{B37757F1-4AF0-403C-9514-83275ECCE291}" presName="hierRoot2" presStyleCnt="0">
        <dgm:presLayoutVars>
          <dgm:hierBranch val="init"/>
        </dgm:presLayoutVars>
      </dgm:prSet>
      <dgm:spPr/>
    </dgm:pt>
    <dgm:pt modelId="{B2E0D7E6-E892-4DDF-B315-B0AB50A7F17F}" type="pres">
      <dgm:prSet presAssocID="{B37757F1-4AF0-403C-9514-83275ECCE291}" presName="rootComposite" presStyleCnt="0"/>
      <dgm:spPr/>
    </dgm:pt>
    <dgm:pt modelId="{FB6037F5-F867-4229-AC78-3C5481CF1355}" type="pres">
      <dgm:prSet presAssocID="{B37757F1-4AF0-403C-9514-83275ECCE291}" presName="rootText" presStyleLbl="node2" presStyleIdx="2" presStyleCnt="5" custScaleX="147596" custScaleY="351044">
        <dgm:presLayoutVars>
          <dgm:chPref val="3"/>
        </dgm:presLayoutVars>
      </dgm:prSet>
      <dgm:spPr/>
      <dgm:t>
        <a:bodyPr/>
        <a:lstStyle/>
        <a:p>
          <a:pPr rtl="1"/>
          <a:endParaRPr lang="ar-SA"/>
        </a:p>
      </dgm:t>
    </dgm:pt>
    <dgm:pt modelId="{C248B336-1EBE-4AFB-84AB-A8F0DC5D88D8}" type="pres">
      <dgm:prSet presAssocID="{B37757F1-4AF0-403C-9514-83275ECCE291}" presName="rootConnector" presStyleLbl="node2" presStyleIdx="2" presStyleCnt="5"/>
      <dgm:spPr/>
      <dgm:t>
        <a:bodyPr/>
        <a:lstStyle/>
        <a:p>
          <a:pPr rtl="1"/>
          <a:endParaRPr lang="ar-SA"/>
        </a:p>
      </dgm:t>
    </dgm:pt>
    <dgm:pt modelId="{D661B1FE-4F88-4CBD-94BF-E80C0A7DD9DC}" type="pres">
      <dgm:prSet presAssocID="{B37757F1-4AF0-403C-9514-83275ECCE291}" presName="hierChild4" presStyleCnt="0"/>
      <dgm:spPr/>
    </dgm:pt>
    <dgm:pt modelId="{34966283-A7FF-4F76-9BCA-00076BA3CB89}" type="pres">
      <dgm:prSet presAssocID="{B37757F1-4AF0-403C-9514-83275ECCE291}" presName="hierChild5" presStyleCnt="0"/>
      <dgm:spPr/>
    </dgm:pt>
    <dgm:pt modelId="{3C47D6A0-B330-417E-9F77-B58218316B29}" type="pres">
      <dgm:prSet presAssocID="{5AAB2594-096B-4B2D-943E-C96F94207E2C}" presName="Name37" presStyleLbl="parChTrans1D2" presStyleIdx="3" presStyleCnt="5"/>
      <dgm:spPr/>
      <dgm:t>
        <a:bodyPr/>
        <a:lstStyle/>
        <a:p>
          <a:pPr rtl="1"/>
          <a:endParaRPr lang="ar-SA"/>
        </a:p>
      </dgm:t>
    </dgm:pt>
    <dgm:pt modelId="{A52E3F04-3E63-4819-8807-A8F52BDA9518}" type="pres">
      <dgm:prSet presAssocID="{151C9ADC-3F32-4B97-84C0-EC085E0084E0}" presName="hierRoot2" presStyleCnt="0">
        <dgm:presLayoutVars>
          <dgm:hierBranch val="init"/>
        </dgm:presLayoutVars>
      </dgm:prSet>
      <dgm:spPr/>
    </dgm:pt>
    <dgm:pt modelId="{E22FF272-3875-4863-9126-C9329EA86316}" type="pres">
      <dgm:prSet presAssocID="{151C9ADC-3F32-4B97-84C0-EC085E0084E0}" presName="rootComposite" presStyleCnt="0"/>
      <dgm:spPr/>
    </dgm:pt>
    <dgm:pt modelId="{9712C865-FB41-444C-9BDA-760093FF8BD9}" type="pres">
      <dgm:prSet presAssocID="{151C9ADC-3F32-4B97-84C0-EC085E0084E0}" presName="rootText" presStyleLbl="node2" presStyleIdx="3" presStyleCnt="5" custScaleX="133299" custScaleY="310123">
        <dgm:presLayoutVars>
          <dgm:chPref val="3"/>
        </dgm:presLayoutVars>
      </dgm:prSet>
      <dgm:spPr/>
      <dgm:t>
        <a:bodyPr/>
        <a:lstStyle/>
        <a:p>
          <a:pPr rtl="1"/>
          <a:endParaRPr lang="ar-SA"/>
        </a:p>
      </dgm:t>
    </dgm:pt>
    <dgm:pt modelId="{6B5F727D-6025-416A-8EAB-B85A939599CB}" type="pres">
      <dgm:prSet presAssocID="{151C9ADC-3F32-4B97-84C0-EC085E0084E0}" presName="rootConnector" presStyleLbl="node2" presStyleIdx="3" presStyleCnt="5"/>
      <dgm:spPr/>
      <dgm:t>
        <a:bodyPr/>
        <a:lstStyle/>
        <a:p>
          <a:pPr rtl="1"/>
          <a:endParaRPr lang="ar-SA"/>
        </a:p>
      </dgm:t>
    </dgm:pt>
    <dgm:pt modelId="{67A17CEA-7B3B-4E87-BD5C-1AE55B244672}" type="pres">
      <dgm:prSet presAssocID="{151C9ADC-3F32-4B97-84C0-EC085E0084E0}" presName="hierChild4" presStyleCnt="0"/>
      <dgm:spPr/>
    </dgm:pt>
    <dgm:pt modelId="{A846F5A1-E30D-4540-91B8-14E369E2C419}" type="pres">
      <dgm:prSet presAssocID="{151C9ADC-3F32-4B97-84C0-EC085E0084E0}" presName="hierChild5" presStyleCnt="0"/>
      <dgm:spPr/>
    </dgm:pt>
    <dgm:pt modelId="{C4454A96-0472-4F7B-9A8F-93AAE4EA9DE3}" type="pres">
      <dgm:prSet presAssocID="{4566A4F2-B7F4-4E5D-8B39-7A3C503B6480}" presName="Name37" presStyleLbl="parChTrans1D2" presStyleIdx="4" presStyleCnt="5"/>
      <dgm:spPr/>
      <dgm:t>
        <a:bodyPr/>
        <a:lstStyle/>
        <a:p>
          <a:pPr rtl="1"/>
          <a:endParaRPr lang="ar-SA"/>
        </a:p>
      </dgm:t>
    </dgm:pt>
    <dgm:pt modelId="{5AE6C601-D3DB-43A4-BADE-A4D01CF027D4}" type="pres">
      <dgm:prSet presAssocID="{52D515D5-456E-466E-9C8D-5F1262454591}" presName="hierRoot2" presStyleCnt="0">
        <dgm:presLayoutVars>
          <dgm:hierBranch val="init"/>
        </dgm:presLayoutVars>
      </dgm:prSet>
      <dgm:spPr/>
    </dgm:pt>
    <dgm:pt modelId="{7B4DA8C9-0AC2-4A12-A0EC-2AD3F8DB5D7E}" type="pres">
      <dgm:prSet presAssocID="{52D515D5-456E-466E-9C8D-5F1262454591}" presName="rootComposite" presStyleCnt="0"/>
      <dgm:spPr/>
    </dgm:pt>
    <dgm:pt modelId="{8927C488-7BD4-4179-AF4F-E3F1782E38EA}" type="pres">
      <dgm:prSet presAssocID="{52D515D5-456E-466E-9C8D-5F1262454591}" presName="rootText" presStyleLbl="node2" presStyleIdx="4" presStyleCnt="5" custScaleX="165973" custScaleY="294195">
        <dgm:presLayoutVars>
          <dgm:chPref val="3"/>
        </dgm:presLayoutVars>
      </dgm:prSet>
      <dgm:spPr/>
      <dgm:t>
        <a:bodyPr/>
        <a:lstStyle/>
        <a:p>
          <a:pPr rtl="1"/>
          <a:endParaRPr lang="ar-SA"/>
        </a:p>
      </dgm:t>
    </dgm:pt>
    <dgm:pt modelId="{755F60C4-B99C-4886-A6CA-87731F62F419}" type="pres">
      <dgm:prSet presAssocID="{52D515D5-456E-466E-9C8D-5F1262454591}" presName="rootConnector" presStyleLbl="node2" presStyleIdx="4" presStyleCnt="5"/>
      <dgm:spPr/>
      <dgm:t>
        <a:bodyPr/>
        <a:lstStyle/>
        <a:p>
          <a:pPr rtl="1"/>
          <a:endParaRPr lang="ar-SA"/>
        </a:p>
      </dgm:t>
    </dgm:pt>
    <dgm:pt modelId="{C09E9E59-A789-4AE6-9B91-88E46B491FB5}" type="pres">
      <dgm:prSet presAssocID="{52D515D5-456E-466E-9C8D-5F1262454591}" presName="hierChild4" presStyleCnt="0"/>
      <dgm:spPr/>
    </dgm:pt>
    <dgm:pt modelId="{13301A45-F222-4901-8986-4FEC739C6976}" type="pres">
      <dgm:prSet presAssocID="{52D515D5-456E-466E-9C8D-5F1262454591}" presName="hierChild5" presStyleCnt="0"/>
      <dgm:spPr/>
    </dgm:pt>
    <dgm:pt modelId="{882F67C6-37BF-4527-B26B-21B3D1ED16EE}" type="pres">
      <dgm:prSet presAssocID="{6C48117A-EC88-4ADF-8DCC-FC247B816C2D}" presName="hierChild3" presStyleCnt="0"/>
      <dgm:spPr/>
    </dgm:pt>
  </dgm:ptLst>
  <dgm:cxnLst>
    <dgm:cxn modelId="{553DA841-DDD4-4CC5-9895-FDAD68040EA9}" type="presOf" srcId="{52D515D5-456E-466E-9C8D-5F1262454591}" destId="{8927C488-7BD4-4179-AF4F-E3F1782E38EA}" srcOrd="0" destOrd="0" presId="urn:microsoft.com/office/officeart/2005/8/layout/orgChart1"/>
    <dgm:cxn modelId="{68B65314-C122-4A16-851C-BE7F27C1759D}" type="presOf" srcId="{151C9ADC-3F32-4B97-84C0-EC085E0084E0}" destId="{9712C865-FB41-444C-9BDA-760093FF8BD9}" srcOrd="0" destOrd="0" presId="urn:microsoft.com/office/officeart/2005/8/layout/orgChart1"/>
    <dgm:cxn modelId="{9CDDF758-A99D-4E14-8FAE-D97C798C2F93}" type="presOf" srcId="{52D515D5-456E-466E-9C8D-5F1262454591}" destId="{755F60C4-B99C-4886-A6CA-87731F62F419}" srcOrd="1" destOrd="0" presId="urn:microsoft.com/office/officeart/2005/8/layout/orgChart1"/>
    <dgm:cxn modelId="{D7FC04A0-A860-4000-ADD9-E5184891B219}" type="presOf" srcId="{151C9ADC-3F32-4B97-84C0-EC085E0084E0}" destId="{6B5F727D-6025-416A-8EAB-B85A939599CB}" srcOrd="1" destOrd="0" presId="urn:microsoft.com/office/officeart/2005/8/layout/orgChart1"/>
    <dgm:cxn modelId="{D32BC263-A478-4CE4-8614-FADAEE1F7CC4}" type="presOf" srcId="{B37757F1-4AF0-403C-9514-83275ECCE291}" destId="{C248B336-1EBE-4AFB-84AB-A8F0DC5D88D8}" srcOrd="1" destOrd="0" presId="urn:microsoft.com/office/officeart/2005/8/layout/orgChart1"/>
    <dgm:cxn modelId="{6F9494DD-7CB5-4F24-99F7-B45091E74004}" type="presOf" srcId="{4966B5CB-A365-4D02-8DF0-D2DAD6B091F7}" destId="{40A971EB-B2DF-41C8-BDD8-255D692ADA3D}" srcOrd="0" destOrd="0" presId="urn:microsoft.com/office/officeart/2005/8/layout/orgChart1"/>
    <dgm:cxn modelId="{DD7D2965-3D8E-4EA1-B3B0-0FCE909DF38C}" type="presOf" srcId="{5AAB2594-096B-4B2D-943E-C96F94207E2C}" destId="{3C47D6A0-B330-417E-9F77-B58218316B29}" srcOrd="0" destOrd="0" presId="urn:microsoft.com/office/officeart/2005/8/layout/orgChart1"/>
    <dgm:cxn modelId="{3E27CB0D-05BB-47A0-B4A6-165B64F8E1B3}" type="presOf" srcId="{43D6FEF3-DB94-4432-A6E0-2ECC4A30B002}" destId="{E4F69567-8ABF-406A-A2B6-2E67C0E20783}" srcOrd="0" destOrd="0" presId="urn:microsoft.com/office/officeart/2005/8/layout/orgChart1"/>
    <dgm:cxn modelId="{A3C14704-33AA-4258-91D0-04B45B15E3AC}" srcId="{6C48117A-EC88-4ADF-8DCC-FC247B816C2D}" destId="{151C9ADC-3F32-4B97-84C0-EC085E0084E0}" srcOrd="3" destOrd="0" parTransId="{5AAB2594-096B-4B2D-943E-C96F94207E2C}" sibTransId="{9D4660EC-0DB4-4932-BAF9-2E2090DC01D5}"/>
    <dgm:cxn modelId="{F86ED670-5CD5-4F7F-A7DF-52B85B7521D4}" srcId="{6C48117A-EC88-4ADF-8DCC-FC247B816C2D}" destId="{3872611D-3E93-4BAF-95F1-7E5A46E5FC95}" srcOrd="1" destOrd="0" parTransId="{6CBF564A-9E73-4533-BB15-6E907F32F707}" sibTransId="{1C35F9BE-99FB-4C6D-AE85-AB98F2EB6FBD}"/>
    <dgm:cxn modelId="{8648D1E7-C691-44F2-9FF8-7006C2932602}" type="presOf" srcId="{4966B5CB-A365-4D02-8DF0-D2DAD6B091F7}" destId="{2B313E57-AA62-45D2-BDA6-1B630BABDD3A}" srcOrd="1" destOrd="0" presId="urn:microsoft.com/office/officeart/2005/8/layout/orgChart1"/>
    <dgm:cxn modelId="{B1725A78-F4F3-4744-9DFF-75C255D8B4C0}" type="presOf" srcId="{3872611D-3E93-4BAF-95F1-7E5A46E5FC95}" destId="{B30A3377-9705-4C66-B109-128D44D8B240}" srcOrd="1" destOrd="0" presId="urn:microsoft.com/office/officeart/2005/8/layout/orgChart1"/>
    <dgm:cxn modelId="{75F4BC40-58CE-4E16-B617-E983928EA49A}" type="presOf" srcId="{6C48117A-EC88-4ADF-8DCC-FC247B816C2D}" destId="{E1DFE71D-787A-47DC-9748-1208FB615DDA}" srcOrd="1" destOrd="0" presId="urn:microsoft.com/office/officeart/2005/8/layout/orgChart1"/>
    <dgm:cxn modelId="{CE0DDBE8-3766-43AC-9D9E-B2D7EA9384DF}" type="presOf" srcId="{6CBF564A-9E73-4533-BB15-6E907F32F707}" destId="{20A80B08-11D3-43DD-9391-CCFBE334CBFA}" srcOrd="0" destOrd="0" presId="urn:microsoft.com/office/officeart/2005/8/layout/orgChart1"/>
    <dgm:cxn modelId="{FEBB0C76-1419-4B2C-A01A-68BF06258A1F}" srcId="{6C48117A-EC88-4ADF-8DCC-FC247B816C2D}" destId="{4966B5CB-A365-4D02-8DF0-D2DAD6B091F7}" srcOrd="0" destOrd="0" parTransId="{43D6FEF3-DB94-4432-A6E0-2ECC4A30B002}" sibTransId="{34B768FB-3C4A-4225-92FF-9D3AEE005D23}"/>
    <dgm:cxn modelId="{2BF58D12-51F3-4613-8A8A-DBF785CA5275}" type="presOf" srcId="{6C48117A-EC88-4ADF-8DCC-FC247B816C2D}" destId="{AB655C32-C83E-4D6F-A589-2FE1477A9FC0}" srcOrd="0" destOrd="0" presId="urn:microsoft.com/office/officeart/2005/8/layout/orgChart1"/>
    <dgm:cxn modelId="{A717BFAC-AE23-4E79-9064-256B143B1985}" srcId="{6C48117A-EC88-4ADF-8DCC-FC247B816C2D}" destId="{B37757F1-4AF0-403C-9514-83275ECCE291}" srcOrd="2" destOrd="0" parTransId="{D15299B7-EE44-4596-8BEE-187A889F6BE5}" sibTransId="{B24D7BBC-EFD6-4FD3-9F19-F38545A0A264}"/>
    <dgm:cxn modelId="{0E1BC385-7F2A-484D-9093-7C163A724E92}" type="presOf" srcId="{3872611D-3E93-4BAF-95F1-7E5A46E5FC95}" destId="{8A67BFEC-A57B-4490-A978-7316E76E8006}" srcOrd="0" destOrd="0" presId="urn:microsoft.com/office/officeart/2005/8/layout/orgChart1"/>
    <dgm:cxn modelId="{110686D2-73D4-4949-8596-9C491672B766}" type="presOf" srcId="{B37757F1-4AF0-403C-9514-83275ECCE291}" destId="{FB6037F5-F867-4229-AC78-3C5481CF1355}" srcOrd="0" destOrd="0" presId="urn:microsoft.com/office/officeart/2005/8/layout/orgChart1"/>
    <dgm:cxn modelId="{5DD752BD-C7F1-453D-8499-3D0A7E18452A}" type="presOf" srcId="{D15299B7-EE44-4596-8BEE-187A889F6BE5}" destId="{ED3FCA31-19A5-40D1-AE6C-35AA647F34E1}" srcOrd="0" destOrd="0" presId="urn:microsoft.com/office/officeart/2005/8/layout/orgChart1"/>
    <dgm:cxn modelId="{EEF019B4-63D4-4B8D-A721-9151DA902E20}" srcId="{6C48117A-EC88-4ADF-8DCC-FC247B816C2D}" destId="{52D515D5-456E-466E-9C8D-5F1262454591}" srcOrd="4" destOrd="0" parTransId="{4566A4F2-B7F4-4E5D-8B39-7A3C503B6480}" sibTransId="{F4598593-44B4-4B49-81A3-73CAD894B61C}"/>
    <dgm:cxn modelId="{97C90BE7-930E-4362-9018-543F20405DD5}" srcId="{23336CDE-FFD3-41B4-86F6-2A13490B7352}" destId="{6C48117A-EC88-4ADF-8DCC-FC247B816C2D}" srcOrd="0" destOrd="0" parTransId="{A7F6FDFA-D6D1-4953-B579-0DC6F2731DA2}" sibTransId="{26EA55E2-D80C-46BB-8BF7-A1129DCC6ECF}"/>
    <dgm:cxn modelId="{843159FD-FF50-4542-9F48-6D647C496EBA}" type="presOf" srcId="{23336CDE-FFD3-41B4-86F6-2A13490B7352}" destId="{8D3C0F48-3DC0-4641-9972-F10252CDA5CF}" srcOrd="0" destOrd="0" presId="urn:microsoft.com/office/officeart/2005/8/layout/orgChart1"/>
    <dgm:cxn modelId="{D7A8346B-5F95-4DEA-9CE1-966F92FB223D}" type="presOf" srcId="{4566A4F2-B7F4-4E5D-8B39-7A3C503B6480}" destId="{C4454A96-0472-4F7B-9A8F-93AAE4EA9DE3}" srcOrd="0" destOrd="0" presId="urn:microsoft.com/office/officeart/2005/8/layout/orgChart1"/>
    <dgm:cxn modelId="{3788B20C-869E-413A-9BF8-BD7EE734FA70}" type="presParOf" srcId="{8D3C0F48-3DC0-4641-9972-F10252CDA5CF}" destId="{7559BA6A-D34C-44FC-B9B9-04187957CE98}" srcOrd="0" destOrd="0" presId="urn:microsoft.com/office/officeart/2005/8/layout/orgChart1"/>
    <dgm:cxn modelId="{93B92B1F-9565-4997-B59E-6356C5B53A99}" type="presParOf" srcId="{7559BA6A-D34C-44FC-B9B9-04187957CE98}" destId="{3E4871F1-4A54-4FD7-8F7C-7D50460245A8}" srcOrd="0" destOrd="0" presId="urn:microsoft.com/office/officeart/2005/8/layout/orgChart1"/>
    <dgm:cxn modelId="{B7AA8E24-D17A-4D95-B86C-9401E29718A0}" type="presParOf" srcId="{3E4871F1-4A54-4FD7-8F7C-7D50460245A8}" destId="{AB655C32-C83E-4D6F-A589-2FE1477A9FC0}" srcOrd="0" destOrd="0" presId="urn:microsoft.com/office/officeart/2005/8/layout/orgChart1"/>
    <dgm:cxn modelId="{8D4DC6A8-D4EA-4EE7-858E-C2A86846DEA4}" type="presParOf" srcId="{3E4871F1-4A54-4FD7-8F7C-7D50460245A8}" destId="{E1DFE71D-787A-47DC-9748-1208FB615DDA}" srcOrd="1" destOrd="0" presId="urn:microsoft.com/office/officeart/2005/8/layout/orgChart1"/>
    <dgm:cxn modelId="{2B0A6881-CA6A-4C99-B096-9A817BF9977D}" type="presParOf" srcId="{7559BA6A-D34C-44FC-B9B9-04187957CE98}" destId="{D687DE6B-2EB1-46A5-B85C-9CACCC3B376E}" srcOrd="1" destOrd="0" presId="urn:microsoft.com/office/officeart/2005/8/layout/orgChart1"/>
    <dgm:cxn modelId="{8D7F8636-B561-4D14-B0E5-E49BA7F9901B}" type="presParOf" srcId="{D687DE6B-2EB1-46A5-B85C-9CACCC3B376E}" destId="{E4F69567-8ABF-406A-A2B6-2E67C0E20783}" srcOrd="0" destOrd="0" presId="urn:microsoft.com/office/officeart/2005/8/layout/orgChart1"/>
    <dgm:cxn modelId="{F329CA8D-1768-4686-8435-82A604D3B27A}" type="presParOf" srcId="{D687DE6B-2EB1-46A5-B85C-9CACCC3B376E}" destId="{4B31F2F0-76E9-4DE7-AA55-1484E1143F92}" srcOrd="1" destOrd="0" presId="urn:microsoft.com/office/officeart/2005/8/layout/orgChart1"/>
    <dgm:cxn modelId="{87706C1D-CE8B-418A-B48B-C8DC4249824F}" type="presParOf" srcId="{4B31F2F0-76E9-4DE7-AA55-1484E1143F92}" destId="{16DC05ED-6B51-4A3F-A512-020AD7685F98}" srcOrd="0" destOrd="0" presId="urn:microsoft.com/office/officeart/2005/8/layout/orgChart1"/>
    <dgm:cxn modelId="{2636EF65-B088-4468-BC06-862224899600}" type="presParOf" srcId="{16DC05ED-6B51-4A3F-A512-020AD7685F98}" destId="{40A971EB-B2DF-41C8-BDD8-255D692ADA3D}" srcOrd="0" destOrd="0" presId="urn:microsoft.com/office/officeart/2005/8/layout/orgChart1"/>
    <dgm:cxn modelId="{0699CEAE-99FA-4C99-BB29-DA1405A9F457}" type="presParOf" srcId="{16DC05ED-6B51-4A3F-A512-020AD7685F98}" destId="{2B313E57-AA62-45D2-BDA6-1B630BABDD3A}" srcOrd="1" destOrd="0" presId="urn:microsoft.com/office/officeart/2005/8/layout/orgChart1"/>
    <dgm:cxn modelId="{19B79182-1010-4BF1-AF3D-EE47541B1DC1}" type="presParOf" srcId="{4B31F2F0-76E9-4DE7-AA55-1484E1143F92}" destId="{CA67FAA2-6386-4F55-AA34-DBD41B0B7A7A}" srcOrd="1" destOrd="0" presId="urn:microsoft.com/office/officeart/2005/8/layout/orgChart1"/>
    <dgm:cxn modelId="{9687FECB-651B-48A4-AAA2-43A00F24112E}" type="presParOf" srcId="{4B31F2F0-76E9-4DE7-AA55-1484E1143F92}" destId="{0C2AE8D2-0568-455C-87ED-F8A1FB932D7F}" srcOrd="2" destOrd="0" presId="urn:microsoft.com/office/officeart/2005/8/layout/orgChart1"/>
    <dgm:cxn modelId="{041419AD-8B6A-41FD-B263-CA3D85A965D3}" type="presParOf" srcId="{D687DE6B-2EB1-46A5-B85C-9CACCC3B376E}" destId="{20A80B08-11D3-43DD-9391-CCFBE334CBFA}" srcOrd="2" destOrd="0" presId="urn:microsoft.com/office/officeart/2005/8/layout/orgChart1"/>
    <dgm:cxn modelId="{4DE47450-E482-437F-A18E-1D13546B3FA4}" type="presParOf" srcId="{D687DE6B-2EB1-46A5-B85C-9CACCC3B376E}" destId="{33F51AFE-64AF-43BE-8151-E48FDB8610F3}" srcOrd="3" destOrd="0" presId="urn:microsoft.com/office/officeart/2005/8/layout/orgChart1"/>
    <dgm:cxn modelId="{59DE4B6F-7D01-43E3-9CA4-708C5A0563EC}" type="presParOf" srcId="{33F51AFE-64AF-43BE-8151-E48FDB8610F3}" destId="{D87A15F7-C39C-4480-9FDA-82690BB0803D}" srcOrd="0" destOrd="0" presId="urn:microsoft.com/office/officeart/2005/8/layout/orgChart1"/>
    <dgm:cxn modelId="{5361FAE2-F5B0-4BBB-81F0-C95244E91DAB}" type="presParOf" srcId="{D87A15F7-C39C-4480-9FDA-82690BB0803D}" destId="{8A67BFEC-A57B-4490-A978-7316E76E8006}" srcOrd="0" destOrd="0" presId="urn:microsoft.com/office/officeart/2005/8/layout/orgChart1"/>
    <dgm:cxn modelId="{6D681A01-D86E-4C3C-9564-6B4BA3A3CAE8}" type="presParOf" srcId="{D87A15F7-C39C-4480-9FDA-82690BB0803D}" destId="{B30A3377-9705-4C66-B109-128D44D8B240}" srcOrd="1" destOrd="0" presId="urn:microsoft.com/office/officeart/2005/8/layout/orgChart1"/>
    <dgm:cxn modelId="{1963A82F-695F-4021-8FAE-948ABBF533B9}" type="presParOf" srcId="{33F51AFE-64AF-43BE-8151-E48FDB8610F3}" destId="{877E75DE-64FA-46DF-B88C-6F00EABF5E92}" srcOrd="1" destOrd="0" presId="urn:microsoft.com/office/officeart/2005/8/layout/orgChart1"/>
    <dgm:cxn modelId="{CCA456CB-8AED-4E33-887B-818ECE9F053C}" type="presParOf" srcId="{33F51AFE-64AF-43BE-8151-E48FDB8610F3}" destId="{8FD45E67-D2EA-450A-8E64-497D2E1A387F}" srcOrd="2" destOrd="0" presId="urn:microsoft.com/office/officeart/2005/8/layout/orgChart1"/>
    <dgm:cxn modelId="{35183CF4-470A-4DD1-8922-27393C38156C}" type="presParOf" srcId="{D687DE6B-2EB1-46A5-B85C-9CACCC3B376E}" destId="{ED3FCA31-19A5-40D1-AE6C-35AA647F34E1}" srcOrd="4" destOrd="0" presId="urn:microsoft.com/office/officeart/2005/8/layout/orgChart1"/>
    <dgm:cxn modelId="{D058424F-E79C-41DB-9E03-C1A7FB55CF08}" type="presParOf" srcId="{D687DE6B-2EB1-46A5-B85C-9CACCC3B376E}" destId="{43177944-E4AB-4CEB-8FCA-948C60018EF5}" srcOrd="5" destOrd="0" presId="urn:microsoft.com/office/officeart/2005/8/layout/orgChart1"/>
    <dgm:cxn modelId="{7653BF45-8CF2-4BE9-8358-7542762C99AB}" type="presParOf" srcId="{43177944-E4AB-4CEB-8FCA-948C60018EF5}" destId="{B2E0D7E6-E892-4DDF-B315-B0AB50A7F17F}" srcOrd="0" destOrd="0" presId="urn:microsoft.com/office/officeart/2005/8/layout/orgChart1"/>
    <dgm:cxn modelId="{6A3AAE24-1940-4651-BCF0-E0E07375ED4A}" type="presParOf" srcId="{B2E0D7E6-E892-4DDF-B315-B0AB50A7F17F}" destId="{FB6037F5-F867-4229-AC78-3C5481CF1355}" srcOrd="0" destOrd="0" presId="urn:microsoft.com/office/officeart/2005/8/layout/orgChart1"/>
    <dgm:cxn modelId="{927B36D3-6DBF-4A72-BFBA-568D2F17C31D}" type="presParOf" srcId="{B2E0D7E6-E892-4DDF-B315-B0AB50A7F17F}" destId="{C248B336-1EBE-4AFB-84AB-A8F0DC5D88D8}" srcOrd="1" destOrd="0" presId="urn:microsoft.com/office/officeart/2005/8/layout/orgChart1"/>
    <dgm:cxn modelId="{D27D6684-C974-461B-AA24-F63A9B4524FE}" type="presParOf" srcId="{43177944-E4AB-4CEB-8FCA-948C60018EF5}" destId="{D661B1FE-4F88-4CBD-94BF-E80C0A7DD9DC}" srcOrd="1" destOrd="0" presId="urn:microsoft.com/office/officeart/2005/8/layout/orgChart1"/>
    <dgm:cxn modelId="{C44C6211-3D68-4053-BF87-FA2E0A4B9D67}" type="presParOf" srcId="{43177944-E4AB-4CEB-8FCA-948C60018EF5}" destId="{34966283-A7FF-4F76-9BCA-00076BA3CB89}" srcOrd="2" destOrd="0" presId="urn:microsoft.com/office/officeart/2005/8/layout/orgChart1"/>
    <dgm:cxn modelId="{BE00A2BB-E582-4B6C-A08C-E413EC3BBA17}" type="presParOf" srcId="{D687DE6B-2EB1-46A5-B85C-9CACCC3B376E}" destId="{3C47D6A0-B330-417E-9F77-B58218316B29}" srcOrd="6" destOrd="0" presId="urn:microsoft.com/office/officeart/2005/8/layout/orgChart1"/>
    <dgm:cxn modelId="{2940AFDC-219E-46B2-AFCE-DF9139F3B160}" type="presParOf" srcId="{D687DE6B-2EB1-46A5-B85C-9CACCC3B376E}" destId="{A52E3F04-3E63-4819-8807-A8F52BDA9518}" srcOrd="7" destOrd="0" presId="urn:microsoft.com/office/officeart/2005/8/layout/orgChart1"/>
    <dgm:cxn modelId="{59D64B0D-5AE4-46AD-AC60-E5808C64AEB1}" type="presParOf" srcId="{A52E3F04-3E63-4819-8807-A8F52BDA9518}" destId="{E22FF272-3875-4863-9126-C9329EA86316}" srcOrd="0" destOrd="0" presId="urn:microsoft.com/office/officeart/2005/8/layout/orgChart1"/>
    <dgm:cxn modelId="{49A2E909-6B7D-4300-9AA2-50BE803E0E58}" type="presParOf" srcId="{E22FF272-3875-4863-9126-C9329EA86316}" destId="{9712C865-FB41-444C-9BDA-760093FF8BD9}" srcOrd="0" destOrd="0" presId="urn:microsoft.com/office/officeart/2005/8/layout/orgChart1"/>
    <dgm:cxn modelId="{19C6959E-C164-41D9-81D2-C44FAF1E65C7}" type="presParOf" srcId="{E22FF272-3875-4863-9126-C9329EA86316}" destId="{6B5F727D-6025-416A-8EAB-B85A939599CB}" srcOrd="1" destOrd="0" presId="urn:microsoft.com/office/officeart/2005/8/layout/orgChart1"/>
    <dgm:cxn modelId="{9AE1C2A0-E2B1-429B-9E70-C6901DF34DF7}" type="presParOf" srcId="{A52E3F04-3E63-4819-8807-A8F52BDA9518}" destId="{67A17CEA-7B3B-4E87-BD5C-1AE55B244672}" srcOrd="1" destOrd="0" presId="urn:microsoft.com/office/officeart/2005/8/layout/orgChart1"/>
    <dgm:cxn modelId="{7D150A91-A169-455F-9381-63EAA225FA46}" type="presParOf" srcId="{A52E3F04-3E63-4819-8807-A8F52BDA9518}" destId="{A846F5A1-E30D-4540-91B8-14E369E2C419}" srcOrd="2" destOrd="0" presId="urn:microsoft.com/office/officeart/2005/8/layout/orgChart1"/>
    <dgm:cxn modelId="{C8991361-C7C6-4BB0-AC87-A9118B3AA39C}" type="presParOf" srcId="{D687DE6B-2EB1-46A5-B85C-9CACCC3B376E}" destId="{C4454A96-0472-4F7B-9A8F-93AAE4EA9DE3}" srcOrd="8" destOrd="0" presId="urn:microsoft.com/office/officeart/2005/8/layout/orgChart1"/>
    <dgm:cxn modelId="{1A1A21E5-B0D2-45CE-996C-99C4B2408F57}" type="presParOf" srcId="{D687DE6B-2EB1-46A5-B85C-9CACCC3B376E}" destId="{5AE6C601-D3DB-43A4-BADE-A4D01CF027D4}" srcOrd="9" destOrd="0" presId="urn:microsoft.com/office/officeart/2005/8/layout/orgChart1"/>
    <dgm:cxn modelId="{A2F7D725-9D31-4B64-B884-7D0A9840B2EF}" type="presParOf" srcId="{5AE6C601-D3DB-43A4-BADE-A4D01CF027D4}" destId="{7B4DA8C9-0AC2-4A12-A0EC-2AD3F8DB5D7E}" srcOrd="0" destOrd="0" presId="urn:microsoft.com/office/officeart/2005/8/layout/orgChart1"/>
    <dgm:cxn modelId="{948CE5CF-C0A9-41EA-8D34-AE4BADDB1911}" type="presParOf" srcId="{7B4DA8C9-0AC2-4A12-A0EC-2AD3F8DB5D7E}" destId="{8927C488-7BD4-4179-AF4F-E3F1782E38EA}" srcOrd="0" destOrd="0" presId="urn:microsoft.com/office/officeart/2005/8/layout/orgChart1"/>
    <dgm:cxn modelId="{5977D553-1933-4DF2-A929-870F51AC0CCD}" type="presParOf" srcId="{7B4DA8C9-0AC2-4A12-A0EC-2AD3F8DB5D7E}" destId="{755F60C4-B99C-4886-A6CA-87731F62F419}" srcOrd="1" destOrd="0" presId="urn:microsoft.com/office/officeart/2005/8/layout/orgChart1"/>
    <dgm:cxn modelId="{43CB4798-18B2-4052-A732-85DD468CE476}" type="presParOf" srcId="{5AE6C601-D3DB-43A4-BADE-A4D01CF027D4}" destId="{C09E9E59-A789-4AE6-9B91-88E46B491FB5}" srcOrd="1" destOrd="0" presId="urn:microsoft.com/office/officeart/2005/8/layout/orgChart1"/>
    <dgm:cxn modelId="{B9E987ED-65F2-4D59-B751-7DB2C8696FED}" type="presParOf" srcId="{5AE6C601-D3DB-43A4-BADE-A4D01CF027D4}" destId="{13301A45-F222-4901-8986-4FEC739C6976}" srcOrd="2" destOrd="0" presId="urn:microsoft.com/office/officeart/2005/8/layout/orgChart1"/>
    <dgm:cxn modelId="{BC639965-C86D-4769-8787-9CE126A97988}" type="presParOf" srcId="{7559BA6A-D34C-44FC-B9B9-04187957CE98}" destId="{882F67C6-37BF-4527-B26B-21B3D1ED16EE}"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65454B-BF4F-45E1-95A1-66EC72977DE1}" type="doc">
      <dgm:prSet loTypeId="urn:microsoft.com/office/officeart/2005/8/layout/default#1" loCatId="list" qsTypeId="urn:microsoft.com/office/officeart/2005/8/quickstyle/simple1" qsCatId="simple" csTypeId="urn:microsoft.com/office/officeart/2005/8/colors/accent1_2" csCatId="accent1" phldr="1"/>
      <dgm:spPr/>
      <dgm:t>
        <a:bodyPr/>
        <a:lstStyle/>
        <a:p>
          <a:pPr rtl="1"/>
          <a:endParaRPr lang="ar-SA"/>
        </a:p>
      </dgm:t>
    </dgm:pt>
    <dgm:pt modelId="{0C396AD9-77E7-45AD-A422-3D8E43F43C06}">
      <dgm:prSet phldrT="[Text]">
        <dgm:style>
          <a:lnRef idx="1">
            <a:schemeClr val="accent2"/>
          </a:lnRef>
          <a:fillRef idx="2">
            <a:schemeClr val="accent2"/>
          </a:fillRef>
          <a:effectRef idx="1">
            <a:schemeClr val="accent2"/>
          </a:effectRef>
          <a:fontRef idx="minor">
            <a:schemeClr val="dk1"/>
          </a:fontRef>
        </dgm:style>
      </dgm:prSet>
      <dgm:spPr/>
      <dgm:t>
        <a:bodyPr/>
        <a:lstStyle/>
        <a:p>
          <a:pPr rtl="1"/>
          <a:r>
            <a:rPr lang="ar-SA" b="1" u="none" dirty="0" smtClean="0"/>
            <a:t>اختيار الموقع الملائم للمشروع </a:t>
          </a:r>
          <a:endParaRPr lang="ar-SA" u="none" dirty="0"/>
        </a:p>
      </dgm:t>
    </dgm:pt>
    <dgm:pt modelId="{6156D961-9C7C-426E-8122-DA0D85C04D57}" type="parTrans" cxnId="{866765FE-9D4F-4612-8F54-37173F19C183}">
      <dgm:prSet/>
      <dgm:spPr/>
      <dgm:t>
        <a:bodyPr/>
        <a:lstStyle/>
        <a:p>
          <a:pPr rtl="1"/>
          <a:endParaRPr lang="ar-SA"/>
        </a:p>
      </dgm:t>
    </dgm:pt>
    <dgm:pt modelId="{508E1CE8-3EF2-4731-8975-0979819250A6}" type="sibTrans" cxnId="{866765FE-9D4F-4612-8F54-37173F19C183}">
      <dgm:prSet/>
      <dgm:spPr/>
      <dgm:t>
        <a:bodyPr/>
        <a:lstStyle/>
        <a:p>
          <a:pPr rtl="1"/>
          <a:endParaRPr lang="ar-SA"/>
        </a:p>
      </dgm:t>
    </dgm:pt>
    <dgm:pt modelId="{8C2A76E2-BE82-4018-843D-A1C412DBEAFC}">
      <dgm:prSet phldrT="[Text]">
        <dgm:style>
          <a:lnRef idx="1">
            <a:schemeClr val="accent2"/>
          </a:lnRef>
          <a:fillRef idx="2">
            <a:schemeClr val="accent2"/>
          </a:fillRef>
          <a:effectRef idx="1">
            <a:schemeClr val="accent2"/>
          </a:effectRef>
          <a:fontRef idx="minor">
            <a:schemeClr val="dk1"/>
          </a:fontRef>
        </dgm:style>
      </dgm:prSet>
      <dgm:spPr/>
      <dgm:t>
        <a:bodyPr/>
        <a:lstStyle/>
        <a:p>
          <a:pPr rtl="1"/>
          <a:r>
            <a:rPr lang="ar-SA" b="1" u="none" dirty="0" smtClean="0"/>
            <a:t>وصـــف المشروع </a:t>
          </a:r>
          <a:endParaRPr lang="ar-SA" u="none" dirty="0"/>
        </a:p>
      </dgm:t>
    </dgm:pt>
    <dgm:pt modelId="{86F26662-5DA1-443D-A0B5-F7F1CAFDB5B4}" type="parTrans" cxnId="{26C9B92C-D9B6-4E84-9AC1-7AD6975FDD57}">
      <dgm:prSet/>
      <dgm:spPr/>
      <dgm:t>
        <a:bodyPr/>
        <a:lstStyle/>
        <a:p>
          <a:pPr rtl="1"/>
          <a:endParaRPr lang="ar-SA"/>
        </a:p>
      </dgm:t>
    </dgm:pt>
    <dgm:pt modelId="{6607B6FE-F7A7-43DE-9BCC-7B110F9A029F}" type="sibTrans" cxnId="{26C9B92C-D9B6-4E84-9AC1-7AD6975FDD57}">
      <dgm:prSet/>
      <dgm:spPr/>
      <dgm:t>
        <a:bodyPr/>
        <a:lstStyle/>
        <a:p>
          <a:pPr rtl="1"/>
          <a:endParaRPr lang="ar-SA"/>
        </a:p>
      </dgm:t>
    </dgm:pt>
    <dgm:pt modelId="{7454686F-C5B0-48C1-B5C0-D2CCCF860B9A}">
      <dgm:prSet phldrT="[Text]">
        <dgm:style>
          <a:lnRef idx="1">
            <a:schemeClr val="accent2"/>
          </a:lnRef>
          <a:fillRef idx="2">
            <a:schemeClr val="accent2"/>
          </a:fillRef>
          <a:effectRef idx="1">
            <a:schemeClr val="accent2"/>
          </a:effectRef>
          <a:fontRef idx="minor">
            <a:schemeClr val="dk1"/>
          </a:fontRef>
        </dgm:style>
      </dgm:prSet>
      <dgm:spPr/>
      <dgm:t>
        <a:bodyPr/>
        <a:lstStyle/>
        <a:p>
          <a:pPr rtl="1"/>
          <a:r>
            <a:rPr lang="ar-SA" b="1" u="none" dirty="0" smtClean="0"/>
            <a:t>تحديد متطلبات المشروع من العناصر الاساسية </a:t>
          </a:r>
          <a:endParaRPr lang="ar-SA" u="none" dirty="0"/>
        </a:p>
      </dgm:t>
    </dgm:pt>
    <dgm:pt modelId="{9BF96063-2B6C-42AA-A4D2-A291067412C0}" type="parTrans" cxnId="{16B5A73F-1936-4664-97F9-3CDFBFCF0CF1}">
      <dgm:prSet/>
      <dgm:spPr/>
      <dgm:t>
        <a:bodyPr/>
        <a:lstStyle/>
        <a:p>
          <a:pPr rtl="1"/>
          <a:endParaRPr lang="ar-SA"/>
        </a:p>
      </dgm:t>
    </dgm:pt>
    <dgm:pt modelId="{D2049E5F-FCAD-4F9A-8071-0C219ED9A724}" type="sibTrans" cxnId="{16B5A73F-1936-4664-97F9-3CDFBFCF0CF1}">
      <dgm:prSet/>
      <dgm:spPr/>
      <dgm:t>
        <a:bodyPr/>
        <a:lstStyle/>
        <a:p>
          <a:pPr rtl="1"/>
          <a:endParaRPr lang="ar-SA"/>
        </a:p>
      </dgm:t>
    </dgm:pt>
    <dgm:pt modelId="{70938C1F-828C-4DBD-845B-8A171CED1878}">
      <dgm:prSet phldrT="[Text]">
        <dgm:style>
          <a:lnRef idx="1">
            <a:schemeClr val="accent2"/>
          </a:lnRef>
          <a:fillRef idx="2">
            <a:schemeClr val="accent2"/>
          </a:fillRef>
          <a:effectRef idx="1">
            <a:schemeClr val="accent2"/>
          </a:effectRef>
          <a:fontRef idx="minor">
            <a:schemeClr val="dk1"/>
          </a:fontRef>
        </dgm:style>
      </dgm:prSet>
      <dgm:spPr/>
      <dgm:t>
        <a:bodyPr/>
        <a:lstStyle/>
        <a:p>
          <a:pPr rtl="1"/>
          <a:r>
            <a:rPr lang="ar-SA" b="1" u="none" dirty="0" smtClean="0"/>
            <a:t>اختيار الفن الانتاجي الملائم </a:t>
          </a:r>
          <a:endParaRPr lang="ar-SA" u="none" dirty="0"/>
        </a:p>
      </dgm:t>
    </dgm:pt>
    <dgm:pt modelId="{EF0ABEC5-A5D9-49C9-84A8-3D9A6C346900}" type="parTrans" cxnId="{8425775F-1FD0-49C0-BC90-B676BEDF597F}">
      <dgm:prSet/>
      <dgm:spPr/>
      <dgm:t>
        <a:bodyPr/>
        <a:lstStyle/>
        <a:p>
          <a:pPr rtl="1"/>
          <a:endParaRPr lang="ar-SA"/>
        </a:p>
      </dgm:t>
    </dgm:pt>
    <dgm:pt modelId="{2A2F3DCF-01BD-42BC-B456-B66D75C7558C}" type="sibTrans" cxnId="{8425775F-1FD0-49C0-BC90-B676BEDF597F}">
      <dgm:prSet/>
      <dgm:spPr/>
      <dgm:t>
        <a:bodyPr/>
        <a:lstStyle/>
        <a:p>
          <a:pPr rtl="1"/>
          <a:endParaRPr lang="ar-SA"/>
        </a:p>
      </dgm:t>
    </dgm:pt>
    <dgm:pt modelId="{E94DCDB7-A297-4CFC-9109-4C0FDA7F6991}">
      <dgm:prSet phldrT="[Text]">
        <dgm:style>
          <a:lnRef idx="1">
            <a:schemeClr val="accent2"/>
          </a:lnRef>
          <a:fillRef idx="2">
            <a:schemeClr val="accent2"/>
          </a:fillRef>
          <a:effectRef idx="1">
            <a:schemeClr val="accent2"/>
          </a:effectRef>
          <a:fontRef idx="minor">
            <a:schemeClr val="dk1"/>
          </a:fontRef>
        </dgm:style>
      </dgm:prSet>
      <dgm:spPr/>
      <dgm:t>
        <a:bodyPr/>
        <a:lstStyle/>
        <a:p>
          <a:pPr rtl="1"/>
          <a:r>
            <a:rPr lang="ar-SA" b="1" u="none" dirty="0" smtClean="0"/>
            <a:t>العمر الاقتصادي للمشروع </a:t>
          </a:r>
          <a:endParaRPr lang="ar-SA" u="none" dirty="0"/>
        </a:p>
      </dgm:t>
    </dgm:pt>
    <dgm:pt modelId="{9771225F-39C0-4595-B8DC-83FC4F752191}" type="parTrans" cxnId="{EF7CA1EF-DE09-4544-8029-912AF044CD67}">
      <dgm:prSet/>
      <dgm:spPr/>
      <dgm:t>
        <a:bodyPr/>
        <a:lstStyle/>
        <a:p>
          <a:pPr rtl="1"/>
          <a:endParaRPr lang="ar-SA"/>
        </a:p>
      </dgm:t>
    </dgm:pt>
    <dgm:pt modelId="{42A2C087-354B-486F-8BDD-324037158404}" type="sibTrans" cxnId="{EF7CA1EF-DE09-4544-8029-912AF044CD67}">
      <dgm:prSet/>
      <dgm:spPr/>
      <dgm:t>
        <a:bodyPr/>
        <a:lstStyle/>
        <a:p>
          <a:pPr rtl="1"/>
          <a:endParaRPr lang="ar-SA"/>
        </a:p>
      </dgm:t>
    </dgm:pt>
    <dgm:pt modelId="{8F6B55A6-B0A9-4E69-A5AB-4710409106B6}">
      <dgm:prSet phldrT="[Text]">
        <dgm:style>
          <a:lnRef idx="1">
            <a:schemeClr val="accent2"/>
          </a:lnRef>
          <a:fillRef idx="2">
            <a:schemeClr val="accent2"/>
          </a:fillRef>
          <a:effectRef idx="1">
            <a:schemeClr val="accent2"/>
          </a:effectRef>
          <a:fontRef idx="minor">
            <a:schemeClr val="dk1"/>
          </a:fontRef>
        </dgm:style>
      </dgm:prSet>
      <dgm:spPr/>
      <dgm:t>
        <a:bodyPr/>
        <a:lstStyle/>
        <a:p>
          <a:pPr rtl="1"/>
          <a:r>
            <a:rPr lang="ar-SA" b="1" u="none" dirty="0" smtClean="0"/>
            <a:t>التقييم البيئي للمشروع (دراسة الجدوى للبيئة </a:t>
          </a:r>
          <a:endParaRPr lang="ar-SA" u="none" dirty="0"/>
        </a:p>
      </dgm:t>
    </dgm:pt>
    <dgm:pt modelId="{2EE01958-C97D-4A42-B3B8-C9892FE2631A}" type="parTrans" cxnId="{2F40BBE3-95A7-4A24-81AC-A3EE1971C8C6}">
      <dgm:prSet/>
      <dgm:spPr/>
      <dgm:t>
        <a:bodyPr/>
        <a:lstStyle/>
        <a:p>
          <a:pPr rtl="1"/>
          <a:endParaRPr lang="ar-SA"/>
        </a:p>
      </dgm:t>
    </dgm:pt>
    <dgm:pt modelId="{4AFE6F7B-48AC-4756-B460-0A7C98E73601}" type="sibTrans" cxnId="{2F40BBE3-95A7-4A24-81AC-A3EE1971C8C6}">
      <dgm:prSet/>
      <dgm:spPr/>
      <dgm:t>
        <a:bodyPr/>
        <a:lstStyle/>
        <a:p>
          <a:pPr rtl="1"/>
          <a:endParaRPr lang="ar-SA"/>
        </a:p>
      </dgm:t>
    </dgm:pt>
    <dgm:pt modelId="{6E14EC0E-BB89-46FC-90A4-A0ED8FCE4ADB}">
      <dgm:prSet phldrT="[Text]">
        <dgm:style>
          <a:lnRef idx="1">
            <a:schemeClr val="accent2"/>
          </a:lnRef>
          <a:fillRef idx="2">
            <a:schemeClr val="accent2"/>
          </a:fillRef>
          <a:effectRef idx="1">
            <a:schemeClr val="accent2"/>
          </a:effectRef>
          <a:fontRef idx="minor">
            <a:schemeClr val="dk1"/>
          </a:fontRef>
        </dgm:style>
      </dgm:prSet>
      <dgm:spPr/>
      <dgm:t>
        <a:bodyPr/>
        <a:lstStyle/>
        <a:p>
          <a:pPr rtl="1"/>
          <a:r>
            <a:rPr lang="ar-SA" b="1" u="none" dirty="0" smtClean="0"/>
            <a:t>تقدير تكاليف المشروع</a:t>
          </a:r>
          <a:endParaRPr lang="ar-SA" u="none" dirty="0"/>
        </a:p>
      </dgm:t>
    </dgm:pt>
    <dgm:pt modelId="{018B2B29-7744-473B-89F7-51B8AB00DDC6}" type="parTrans" cxnId="{E3FD31C9-C93A-4909-AC0F-E28A3EC4C6AC}">
      <dgm:prSet/>
      <dgm:spPr/>
      <dgm:t>
        <a:bodyPr/>
        <a:lstStyle/>
        <a:p>
          <a:pPr rtl="1"/>
          <a:endParaRPr lang="ar-SA"/>
        </a:p>
      </dgm:t>
    </dgm:pt>
    <dgm:pt modelId="{69B4E243-89F3-4507-844E-C5981138D4B1}" type="sibTrans" cxnId="{E3FD31C9-C93A-4909-AC0F-E28A3EC4C6AC}">
      <dgm:prSet/>
      <dgm:spPr/>
      <dgm:t>
        <a:bodyPr/>
        <a:lstStyle/>
        <a:p>
          <a:pPr rtl="1"/>
          <a:endParaRPr lang="ar-SA"/>
        </a:p>
      </dgm:t>
    </dgm:pt>
    <dgm:pt modelId="{420725B4-5F30-4660-A6EF-2C50E9E43962}" type="pres">
      <dgm:prSet presAssocID="{4E65454B-BF4F-45E1-95A1-66EC72977DE1}" presName="diagram" presStyleCnt="0">
        <dgm:presLayoutVars>
          <dgm:dir/>
          <dgm:resizeHandles val="exact"/>
        </dgm:presLayoutVars>
      </dgm:prSet>
      <dgm:spPr/>
      <dgm:t>
        <a:bodyPr/>
        <a:lstStyle/>
        <a:p>
          <a:pPr rtl="1"/>
          <a:endParaRPr lang="ar-SA"/>
        </a:p>
      </dgm:t>
    </dgm:pt>
    <dgm:pt modelId="{DD1F61FA-7044-43DB-9F70-BBBD85D5C147}" type="pres">
      <dgm:prSet presAssocID="{0C396AD9-77E7-45AD-A422-3D8E43F43C06}" presName="node" presStyleLbl="node1" presStyleIdx="0" presStyleCnt="7">
        <dgm:presLayoutVars>
          <dgm:bulletEnabled val="1"/>
        </dgm:presLayoutVars>
      </dgm:prSet>
      <dgm:spPr/>
      <dgm:t>
        <a:bodyPr/>
        <a:lstStyle/>
        <a:p>
          <a:pPr rtl="1"/>
          <a:endParaRPr lang="ar-SA"/>
        </a:p>
      </dgm:t>
    </dgm:pt>
    <dgm:pt modelId="{2867F902-95BB-4305-86C2-2B31B98E7F7C}" type="pres">
      <dgm:prSet presAssocID="{508E1CE8-3EF2-4731-8975-0979819250A6}" presName="sibTrans" presStyleCnt="0"/>
      <dgm:spPr/>
    </dgm:pt>
    <dgm:pt modelId="{122837E0-AB5D-4DD2-BEBE-3F7D80B8D99F}" type="pres">
      <dgm:prSet presAssocID="{8C2A76E2-BE82-4018-843D-A1C412DBEAFC}" presName="node" presStyleLbl="node1" presStyleIdx="1" presStyleCnt="7">
        <dgm:presLayoutVars>
          <dgm:bulletEnabled val="1"/>
        </dgm:presLayoutVars>
      </dgm:prSet>
      <dgm:spPr/>
      <dgm:t>
        <a:bodyPr/>
        <a:lstStyle/>
        <a:p>
          <a:pPr rtl="1"/>
          <a:endParaRPr lang="ar-SA"/>
        </a:p>
      </dgm:t>
    </dgm:pt>
    <dgm:pt modelId="{C81BDA82-6C93-4759-8C2A-590EDE4FF8CA}" type="pres">
      <dgm:prSet presAssocID="{6607B6FE-F7A7-43DE-9BCC-7B110F9A029F}" presName="sibTrans" presStyleCnt="0"/>
      <dgm:spPr/>
    </dgm:pt>
    <dgm:pt modelId="{54634BD0-C5D4-42F5-8346-C29CE2F08840}" type="pres">
      <dgm:prSet presAssocID="{7454686F-C5B0-48C1-B5C0-D2CCCF860B9A}" presName="node" presStyleLbl="node1" presStyleIdx="2" presStyleCnt="7">
        <dgm:presLayoutVars>
          <dgm:bulletEnabled val="1"/>
        </dgm:presLayoutVars>
      </dgm:prSet>
      <dgm:spPr/>
      <dgm:t>
        <a:bodyPr/>
        <a:lstStyle/>
        <a:p>
          <a:pPr rtl="1"/>
          <a:endParaRPr lang="ar-SA"/>
        </a:p>
      </dgm:t>
    </dgm:pt>
    <dgm:pt modelId="{EEC08A74-D559-4A5F-A7DC-7D38EF3ABA10}" type="pres">
      <dgm:prSet presAssocID="{D2049E5F-FCAD-4F9A-8071-0C219ED9A724}" presName="sibTrans" presStyleCnt="0"/>
      <dgm:spPr/>
    </dgm:pt>
    <dgm:pt modelId="{FDF5A5E4-46BE-46A8-8239-438494496840}" type="pres">
      <dgm:prSet presAssocID="{70938C1F-828C-4DBD-845B-8A171CED1878}" presName="node" presStyleLbl="node1" presStyleIdx="3" presStyleCnt="7">
        <dgm:presLayoutVars>
          <dgm:bulletEnabled val="1"/>
        </dgm:presLayoutVars>
      </dgm:prSet>
      <dgm:spPr/>
      <dgm:t>
        <a:bodyPr/>
        <a:lstStyle/>
        <a:p>
          <a:pPr rtl="1"/>
          <a:endParaRPr lang="ar-SA"/>
        </a:p>
      </dgm:t>
    </dgm:pt>
    <dgm:pt modelId="{ADBF6FDB-CE5D-4218-8B30-E0EBFD88E7A2}" type="pres">
      <dgm:prSet presAssocID="{2A2F3DCF-01BD-42BC-B456-B66D75C7558C}" presName="sibTrans" presStyleCnt="0"/>
      <dgm:spPr/>
    </dgm:pt>
    <dgm:pt modelId="{0CC60D43-B69A-4DC2-B5C9-256BB9A596F9}" type="pres">
      <dgm:prSet presAssocID="{E94DCDB7-A297-4CFC-9109-4C0FDA7F6991}" presName="node" presStyleLbl="node1" presStyleIdx="4" presStyleCnt="7">
        <dgm:presLayoutVars>
          <dgm:bulletEnabled val="1"/>
        </dgm:presLayoutVars>
      </dgm:prSet>
      <dgm:spPr/>
      <dgm:t>
        <a:bodyPr/>
        <a:lstStyle/>
        <a:p>
          <a:pPr rtl="1"/>
          <a:endParaRPr lang="ar-SA"/>
        </a:p>
      </dgm:t>
    </dgm:pt>
    <dgm:pt modelId="{959A3881-78DA-43E0-A5D9-10E88B1C2E63}" type="pres">
      <dgm:prSet presAssocID="{42A2C087-354B-486F-8BDD-324037158404}" presName="sibTrans" presStyleCnt="0"/>
      <dgm:spPr/>
    </dgm:pt>
    <dgm:pt modelId="{11668979-A920-41D2-8D14-D4A9DFFE5301}" type="pres">
      <dgm:prSet presAssocID="{8F6B55A6-B0A9-4E69-A5AB-4710409106B6}" presName="node" presStyleLbl="node1" presStyleIdx="5" presStyleCnt="7">
        <dgm:presLayoutVars>
          <dgm:bulletEnabled val="1"/>
        </dgm:presLayoutVars>
      </dgm:prSet>
      <dgm:spPr/>
      <dgm:t>
        <a:bodyPr/>
        <a:lstStyle/>
        <a:p>
          <a:pPr rtl="1"/>
          <a:endParaRPr lang="ar-SA"/>
        </a:p>
      </dgm:t>
    </dgm:pt>
    <dgm:pt modelId="{E8B86795-436D-4471-8722-E75A9132986A}" type="pres">
      <dgm:prSet presAssocID="{4AFE6F7B-48AC-4756-B460-0A7C98E73601}" presName="sibTrans" presStyleCnt="0"/>
      <dgm:spPr/>
    </dgm:pt>
    <dgm:pt modelId="{60AAEA06-7A03-43F6-876D-71800BD42F42}" type="pres">
      <dgm:prSet presAssocID="{6E14EC0E-BB89-46FC-90A4-A0ED8FCE4ADB}" presName="node" presStyleLbl="node1" presStyleIdx="6" presStyleCnt="7">
        <dgm:presLayoutVars>
          <dgm:bulletEnabled val="1"/>
        </dgm:presLayoutVars>
      </dgm:prSet>
      <dgm:spPr/>
      <dgm:t>
        <a:bodyPr/>
        <a:lstStyle/>
        <a:p>
          <a:pPr rtl="1"/>
          <a:endParaRPr lang="ar-SA"/>
        </a:p>
      </dgm:t>
    </dgm:pt>
  </dgm:ptLst>
  <dgm:cxnLst>
    <dgm:cxn modelId="{334137D3-FCDD-45FC-B22C-C44FD570BF32}" type="presOf" srcId="{6E14EC0E-BB89-46FC-90A4-A0ED8FCE4ADB}" destId="{60AAEA06-7A03-43F6-876D-71800BD42F42}" srcOrd="0" destOrd="0" presId="urn:microsoft.com/office/officeart/2005/8/layout/default#1"/>
    <dgm:cxn modelId="{2D2E651A-92D2-4DB8-80C1-4F55B3CAE416}" type="presOf" srcId="{0C396AD9-77E7-45AD-A422-3D8E43F43C06}" destId="{DD1F61FA-7044-43DB-9F70-BBBD85D5C147}" srcOrd="0" destOrd="0" presId="urn:microsoft.com/office/officeart/2005/8/layout/default#1"/>
    <dgm:cxn modelId="{8425775F-1FD0-49C0-BC90-B676BEDF597F}" srcId="{4E65454B-BF4F-45E1-95A1-66EC72977DE1}" destId="{70938C1F-828C-4DBD-845B-8A171CED1878}" srcOrd="3" destOrd="0" parTransId="{EF0ABEC5-A5D9-49C9-84A8-3D9A6C346900}" sibTransId="{2A2F3DCF-01BD-42BC-B456-B66D75C7558C}"/>
    <dgm:cxn modelId="{56A34C65-0CC5-4712-AD9D-2149502C78D2}" type="presOf" srcId="{8F6B55A6-B0A9-4E69-A5AB-4710409106B6}" destId="{11668979-A920-41D2-8D14-D4A9DFFE5301}" srcOrd="0" destOrd="0" presId="urn:microsoft.com/office/officeart/2005/8/layout/default#1"/>
    <dgm:cxn modelId="{C613CC1F-0B5A-4404-97F0-2468583C4623}" type="presOf" srcId="{7454686F-C5B0-48C1-B5C0-D2CCCF860B9A}" destId="{54634BD0-C5D4-42F5-8346-C29CE2F08840}" srcOrd="0" destOrd="0" presId="urn:microsoft.com/office/officeart/2005/8/layout/default#1"/>
    <dgm:cxn modelId="{26C9B92C-D9B6-4E84-9AC1-7AD6975FDD57}" srcId="{4E65454B-BF4F-45E1-95A1-66EC72977DE1}" destId="{8C2A76E2-BE82-4018-843D-A1C412DBEAFC}" srcOrd="1" destOrd="0" parTransId="{86F26662-5DA1-443D-A0B5-F7F1CAFDB5B4}" sibTransId="{6607B6FE-F7A7-43DE-9BCC-7B110F9A029F}"/>
    <dgm:cxn modelId="{35D82801-21E3-423B-AA58-ADC1A78C3124}" type="presOf" srcId="{4E65454B-BF4F-45E1-95A1-66EC72977DE1}" destId="{420725B4-5F30-4660-A6EF-2C50E9E43962}" srcOrd="0" destOrd="0" presId="urn:microsoft.com/office/officeart/2005/8/layout/default#1"/>
    <dgm:cxn modelId="{16B5A73F-1936-4664-97F9-3CDFBFCF0CF1}" srcId="{4E65454B-BF4F-45E1-95A1-66EC72977DE1}" destId="{7454686F-C5B0-48C1-B5C0-D2CCCF860B9A}" srcOrd="2" destOrd="0" parTransId="{9BF96063-2B6C-42AA-A4D2-A291067412C0}" sibTransId="{D2049E5F-FCAD-4F9A-8071-0C219ED9A724}"/>
    <dgm:cxn modelId="{A06342DA-BF1E-4710-ADF7-E6D084652D30}" type="presOf" srcId="{E94DCDB7-A297-4CFC-9109-4C0FDA7F6991}" destId="{0CC60D43-B69A-4DC2-B5C9-256BB9A596F9}" srcOrd="0" destOrd="0" presId="urn:microsoft.com/office/officeart/2005/8/layout/default#1"/>
    <dgm:cxn modelId="{866765FE-9D4F-4612-8F54-37173F19C183}" srcId="{4E65454B-BF4F-45E1-95A1-66EC72977DE1}" destId="{0C396AD9-77E7-45AD-A422-3D8E43F43C06}" srcOrd="0" destOrd="0" parTransId="{6156D961-9C7C-426E-8122-DA0D85C04D57}" sibTransId="{508E1CE8-3EF2-4731-8975-0979819250A6}"/>
    <dgm:cxn modelId="{D84891AD-2A8B-4D9F-8300-6BCBCEE87A96}" type="presOf" srcId="{70938C1F-828C-4DBD-845B-8A171CED1878}" destId="{FDF5A5E4-46BE-46A8-8239-438494496840}" srcOrd="0" destOrd="0" presId="urn:microsoft.com/office/officeart/2005/8/layout/default#1"/>
    <dgm:cxn modelId="{E3FD31C9-C93A-4909-AC0F-E28A3EC4C6AC}" srcId="{4E65454B-BF4F-45E1-95A1-66EC72977DE1}" destId="{6E14EC0E-BB89-46FC-90A4-A0ED8FCE4ADB}" srcOrd="6" destOrd="0" parTransId="{018B2B29-7744-473B-89F7-51B8AB00DDC6}" sibTransId="{69B4E243-89F3-4507-844E-C5981138D4B1}"/>
    <dgm:cxn modelId="{2F40BBE3-95A7-4A24-81AC-A3EE1971C8C6}" srcId="{4E65454B-BF4F-45E1-95A1-66EC72977DE1}" destId="{8F6B55A6-B0A9-4E69-A5AB-4710409106B6}" srcOrd="5" destOrd="0" parTransId="{2EE01958-C97D-4A42-B3B8-C9892FE2631A}" sibTransId="{4AFE6F7B-48AC-4756-B460-0A7C98E73601}"/>
    <dgm:cxn modelId="{EF7CA1EF-DE09-4544-8029-912AF044CD67}" srcId="{4E65454B-BF4F-45E1-95A1-66EC72977DE1}" destId="{E94DCDB7-A297-4CFC-9109-4C0FDA7F6991}" srcOrd="4" destOrd="0" parTransId="{9771225F-39C0-4595-B8DC-83FC4F752191}" sibTransId="{42A2C087-354B-486F-8BDD-324037158404}"/>
    <dgm:cxn modelId="{5E0A7535-773E-4A31-A2C2-76D5F343F29C}" type="presOf" srcId="{8C2A76E2-BE82-4018-843D-A1C412DBEAFC}" destId="{122837E0-AB5D-4DD2-BEBE-3F7D80B8D99F}" srcOrd="0" destOrd="0" presId="urn:microsoft.com/office/officeart/2005/8/layout/default#1"/>
    <dgm:cxn modelId="{A4FF39B8-30DC-4D5F-AE58-E62D3E169D4B}" type="presParOf" srcId="{420725B4-5F30-4660-A6EF-2C50E9E43962}" destId="{DD1F61FA-7044-43DB-9F70-BBBD85D5C147}" srcOrd="0" destOrd="0" presId="urn:microsoft.com/office/officeart/2005/8/layout/default#1"/>
    <dgm:cxn modelId="{99063C9F-FD07-4005-AAAF-609A34FBB1B0}" type="presParOf" srcId="{420725B4-5F30-4660-A6EF-2C50E9E43962}" destId="{2867F902-95BB-4305-86C2-2B31B98E7F7C}" srcOrd="1" destOrd="0" presId="urn:microsoft.com/office/officeart/2005/8/layout/default#1"/>
    <dgm:cxn modelId="{AE78CAD3-FAAC-4B04-BC54-BD193E6C8BE9}" type="presParOf" srcId="{420725B4-5F30-4660-A6EF-2C50E9E43962}" destId="{122837E0-AB5D-4DD2-BEBE-3F7D80B8D99F}" srcOrd="2" destOrd="0" presId="urn:microsoft.com/office/officeart/2005/8/layout/default#1"/>
    <dgm:cxn modelId="{24FA95CB-8D0D-4235-A697-3224A54CB9C4}" type="presParOf" srcId="{420725B4-5F30-4660-A6EF-2C50E9E43962}" destId="{C81BDA82-6C93-4759-8C2A-590EDE4FF8CA}" srcOrd="3" destOrd="0" presId="urn:microsoft.com/office/officeart/2005/8/layout/default#1"/>
    <dgm:cxn modelId="{9C5B4639-E066-4F95-B9C0-A42F4F1F8E25}" type="presParOf" srcId="{420725B4-5F30-4660-A6EF-2C50E9E43962}" destId="{54634BD0-C5D4-42F5-8346-C29CE2F08840}" srcOrd="4" destOrd="0" presId="urn:microsoft.com/office/officeart/2005/8/layout/default#1"/>
    <dgm:cxn modelId="{6282A93B-E735-4233-A1DC-42E69C684AE8}" type="presParOf" srcId="{420725B4-5F30-4660-A6EF-2C50E9E43962}" destId="{EEC08A74-D559-4A5F-A7DC-7D38EF3ABA10}" srcOrd="5" destOrd="0" presId="urn:microsoft.com/office/officeart/2005/8/layout/default#1"/>
    <dgm:cxn modelId="{60AF78A6-AA3C-4B60-8BCC-4A641F5C1081}" type="presParOf" srcId="{420725B4-5F30-4660-A6EF-2C50E9E43962}" destId="{FDF5A5E4-46BE-46A8-8239-438494496840}" srcOrd="6" destOrd="0" presId="urn:microsoft.com/office/officeart/2005/8/layout/default#1"/>
    <dgm:cxn modelId="{5539AC8C-83F4-4C73-BF52-A1432E9FEA92}" type="presParOf" srcId="{420725B4-5F30-4660-A6EF-2C50E9E43962}" destId="{ADBF6FDB-CE5D-4218-8B30-E0EBFD88E7A2}" srcOrd="7" destOrd="0" presId="urn:microsoft.com/office/officeart/2005/8/layout/default#1"/>
    <dgm:cxn modelId="{7FBF7EA4-C945-42E5-82B4-E4800F62C8A5}" type="presParOf" srcId="{420725B4-5F30-4660-A6EF-2C50E9E43962}" destId="{0CC60D43-B69A-4DC2-B5C9-256BB9A596F9}" srcOrd="8" destOrd="0" presId="urn:microsoft.com/office/officeart/2005/8/layout/default#1"/>
    <dgm:cxn modelId="{8FAFF197-7DFB-44DA-A3D6-85CB68470A41}" type="presParOf" srcId="{420725B4-5F30-4660-A6EF-2C50E9E43962}" destId="{959A3881-78DA-43E0-A5D9-10E88B1C2E63}" srcOrd="9" destOrd="0" presId="urn:microsoft.com/office/officeart/2005/8/layout/default#1"/>
    <dgm:cxn modelId="{55DDBDF0-6F46-4459-9181-E35D05A7450C}" type="presParOf" srcId="{420725B4-5F30-4660-A6EF-2C50E9E43962}" destId="{11668979-A920-41D2-8D14-D4A9DFFE5301}" srcOrd="10" destOrd="0" presId="urn:microsoft.com/office/officeart/2005/8/layout/default#1"/>
    <dgm:cxn modelId="{CBE2A506-FA1A-46D5-BF49-B438F5F83D28}" type="presParOf" srcId="{420725B4-5F30-4660-A6EF-2C50E9E43962}" destId="{E8B86795-436D-4471-8722-E75A9132986A}" srcOrd="11" destOrd="0" presId="urn:microsoft.com/office/officeart/2005/8/layout/default#1"/>
    <dgm:cxn modelId="{74172E5A-9B3D-4398-AF57-8AB8A3099EED}" type="presParOf" srcId="{420725B4-5F30-4660-A6EF-2C50E9E43962}" destId="{60AAEA06-7A03-43F6-876D-71800BD42F42}" srcOrd="12"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4454A96-0472-4F7B-9A8F-93AAE4EA9DE3}">
      <dsp:nvSpPr>
        <dsp:cNvPr id="0" name=""/>
        <dsp:cNvSpPr/>
      </dsp:nvSpPr>
      <dsp:spPr>
        <a:xfrm>
          <a:off x="3970364" y="1116361"/>
          <a:ext cx="3146923" cy="769438"/>
        </a:xfrm>
        <a:custGeom>
          <a:avLst/>
          <a:gdLst/>
          <a:ahLst/>
          <a:cxnLst/>
          <a:rect l="0" t="0" r="0" b="0"/>
          <a:pathLst>
            <a:path>
              <a:moveTo>
                <a:pt x="0" y="0"/>
              </a:moveTo>
              <a:lnTo>
                <a:pt x="0" y="668167"/>
              </a:lnTo>
              <a:lnTo>
                <a:pt x="3146923" y="668167"/>
              </a:lnTo>
              <a:lnTo>
                <a:pt x="3146923" y="769438"/>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47D6A0-B330-417E-9F77-B58218316B29}">
      <dsp:nvSpPr>
        <dsp:cNvPr id="0" name=""/>
        <dsp:cNvSpPr/>
      </dsp:nvSpPr>
      <dsp:spPr>
        <a:xfrm>
          <a:off x="3970364" y="1116361"/>
          <a:ext cx="1501161" cy="769438"/>
        </a:xfrm>
        <a:custGeom>
          <a:avLst/>
          <a:gdLst/>
          <a:ahLst/>
          <a:cxnLst/>
          <a:rect l="0" t="0" r="0" b="0"/>
          <a:pathLst>
            <a:path>
              <a:moveTo>
                <a:pt x="0" y="0"/>
              </a:moveTo>
              <a:lnTo>
                <a:pt x="0" y="668167"/>
              </a:lnTo>
              <a:lnTo>
                <a:pt x="1501161" y="668167"/>
              </a:lnTo>
              <a:lnTo>
                <a:pt x="1501161" y="769438"/>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3FCA31-19A5-40D1-AE6C-35AA647F34E1}">
      <dsp:nvSpPr>
        <dsp:cNvPr id="0" name=""/>
        <dsp:cNvSpPr/>
      </dsp:nvSpPr>
      <dsp:spPr>
        <a:xfrm>
          <a:off x="3868665" y="1116361"/>
          <a:ext cx="91440" cy="769438"/>
        </a:xfrm>
        <a:custGeom>
          <a:avLst/>
          <a:gdLst/>
          <a:ahLst/>
          <a:cxnLst/>
          <a:rect l="0" t="0" r="0" b="0"/>
          <a:pathLst>
            <a:path>
              <a:moveTo>
                <a:pt x="101698" y="0"/>
              </a:moveTo>
              <a:lnTo>
                <a:pt x="101698" y="668167"/>
              </a:lnTo>
              <a:lnTo>
                <a:pt x="45720" y="668167"/>
              </a:lnTo>
              <a:lnTo>
                <a:pt x="45720" y="769438"/>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A80B08-11D3-43DD-9391-CCFBE334CBFA}">
      <dsp:nvSpPr>
        <dsp:cNvPr id="0" name=""/>
        <dsp:cNvSpPr/>
      </dsp:nvSpPr>
      <dsp:spPr>
        <a:xfrm>
          <a:off x="2373145" y="1116361"/>
          <a:ext cx="1597219" cy="769438"/>
        </a:xfrm>
        <a:custGeom>
          <a:avLst/>
          <a:gdLst/>
          <a:ahLst/>
          <a:cxnLst/>
          <a:rect l="0" t="0" r="0" b="0"/>
          <a:pathLst>
            <a:path>
              <a:moveTo>
                <a:pt x="1597219" y="0"/>
              </a:moveTo>
              <a:lnTo>
                <a:pt x="1597219" y="668167"/>
              </a:lnTo>
              <a:lnTo>
                <a:pt x="0" y="668167"/>
              </a:lnTo>
              <a:lnTo>
                <a:pt x="0" y="769438"/>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F69567-8ABF-406A-A2B6-2E67C0E20783}">
      <dsp:nvSpPr>
        <dsp:cNvPr id="0" name=""/>
        <dsp:cNvSpPr/>
      </dsp:nvSpPr>
      <dsp:spPr>
        <a:xfrm>
          <a:off x="773437" y="1116361"/>
          <a:ext cx="3196927" cy="769438"/>
        </a:xfrm>
        <a:custGeom>
          <a:avLst/>
          <a:gdLst/>
          <a:ahLst/>
          <a:cxnLst/>
          <a:rect l="0" t="0" r="0" b="0"/>
          <a:pathLst>
            <a:path>
              <a:moveTo>
                <a:pt x="3196927" y="0"/>
              </a:moveTo>
              <a:lnTo>
                <a:pt x="3196927" y="668167"/>
              </a:lnTo>
              <a:lnTo>
                <a:pt x="0" y="668167"/>
              </a:lnTo>
              <a:lnTo>
                <a:pt x="0" y="769438"/>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655C32-C83E-4D6F-A589-2FE1477A9FC0}">
      <dsp:nvSpPr>
        <dsp:cNvPr id="0" name=""/>
        <dsp:cNvSpPr/>
      </dsp:nvSpPr>
      <dsp:spPr>
        <a:xfrm>
          <a:off x="2139753" y="174896"/>
          <a:ext cx="3661221" cy="941464"/>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b="1" kern="1200" dirty="0" smtClean="0">
              <a:solidFill>
                <a:schemeClr val="accent2">
                  <a:lumMod val="50000"/>
                </a:schemeClr>
              </a:solidFill>
            </a:rPr>
            <a:t>الدراسة التسويقية</a:t>
          </a:r>
          <a:endParaRPr lang="ar-SA" sz="2800" b="1" kern="1200" dirty="0">
            <a:solidFill>
              <a:schemeClr val="accent2">
                <a:lumMod val="50000"/>
              </a:schemeClr>
            </a:solidFill>
          </a:endParaRPr>
        </a:p>
      </dsp:txBody>
      <dsp:txXfrm>
        <a:off x="2139753" y="174896"/>
        <a:ext cx="3661221" cy="941464"/>
      </dsp:txXfrm>
    </dsp:sp>
    <dsp:sp modelId="{40A971EB-B2DF-41C8-BDD8-255D692ADA3D}">
      <dsp:nvSpPr>
        <dsp:cNvPr id="0" name=""/>
        <dsp:cNvSpPr/>
      </dsp:nvSpPr>
      <dsp:spPr>
        <a:xfrm>
          <a:off x="3197" y="1885800"/>
          <a:ext cx="1540478" cy="1539451"/>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ar-SA" sz="2400" b="1" u="none" kern="1200" dirty="0" smtClean="0">
              <a:solidFill>
                <a:schemeClr val="accent3">
                  <a:lumMod val="50000"/>
                </a:schemeClr>
              </a:solidFill>
            </a:rPr>
            <a:t>تحديد أدوات التسويق </a:t>
          </a:r>
          <a:endParaRPr lang="ar-SA" sz="2400" u="none" kern="1200" dirty="0">
            <a:solidFill>
              <a:schemeClr val="accent3">
                <a:lumMod val="50000"/>
              </a:schemeClr>
            </a:solidFill>
          </a:endParaRPr>
        </a:p>
      </dsp:txBody>
      <dsp:txXfrm>
        <a:off x="3197" y="1885800"/>
        <a:ext cx="1540478" cy="1539451"/>
      </dsp:txXfrm>
    </dsp:sp>
    <dsp:sp modelId="{8A67BFEC-A57B-4490-A978-7316E76E8006}">
      <dsp:nvSpPr>
        <dsp:cNvPr id="0" name=""/>
        <dsp:cNvSpPr/>
      </dsp:nvSpPr>
      <dsp:spPr>
        <a:xfrm>
          <a:off x="1746218" y="1885800"/>
          <a:ext cx="1253852" cy="1604699"/>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b="1" u="none" kern="1200" dirty="0" smtClean="0">
              <a:solidFill>
                <a:schemeClr val="accent3">
                  <a:lumMod val="50000"/>
                </a:schemeClr>
              </a:solidFill>
            </a:rPr>
            <a:t>تحديد اقسام السوق </a:t>
          </a:r>
          <a:endParaRPr lang="ar-SA" sz="2800" u="none" kern="1200" dirty="0">
            <a:solidFill>
              <a:schemeClr val="accent3">
                <a:lumMod val="50000"/>
              </a:schemeClr>
            </a:solidFill>
          </a:endParaRPr>
        </a:p>
      </dsp:txBody>
      <dsp:txXfrm>
        <a:off x="1746218" y="1885800"/>
        <a:ext cx="1253852" cy="1604699"/>
      </dsp:txXfrm>
    </dsp:sp>
    <dsp:sp modelId="{FB6037F5-F867-4229-AC78-3C5481CF1355}">
      <dsp:nvSpPr>
        <dsp:cNvPr id="0" name=""/>
        <dsp:cNvSpPr/>
      </dsp:nvSpPr>
      <dsp:spPr>
        <a:xfrm>
          <a:off x="3202613" y="1885800"/>
          <a:ext cx="1423544" cy="1692886"/>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b="1" u="none" kern="1200" dirty="0" smtClean="0">
              <a:solidFill>
                <a:schemeClr val="accent3">
                  <a:lumMod val="50000"/>
                </a:schemeClr>
              </a:solidFill>
            </a:rPr>
            <a:t>تحديد مرحلة نمو المنتج </a:t>
          </a:r>
          <a:endParaRPr lang="ar-SA" sz="2800" u="none" kern="1200" dirty="0">
            <a:solidFill>
              <a:schemeClr val="accent3">
                <a:lumMod val="50000"/>
              </a:schemeClr>
            </a:solidFill>
          </a:endParaRPr>
        </a:p>
      </dsp:txBody>
      <dsp:txXfrm>
        <a:off x="3202613" y="1885800"/>
        <a:ext cx="1423544" cy="1692886"/>
      </dsp:txXfrm>
    </dsp:sp>
    <dsp:sp modelId="{9712C865-FB41-444C-9BDA-760093FF8BD9}">
      <dsp:nvSpPr>
        <dsp:cNvPr id="0" name=""/>
        <dsp:cNvSpPr/>
      </dsp:nvSpPr>
      <dsp:spPr>
        <a:xfrm>
          <a:off x="4828700" y="1885800"/>
          <a:ext cx="1285651" cy="1495548"/>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b="1" u="none" kern="1200" dirty="0" smtClean="0">
              <a:solidFill>
                <a:schemeClr val="accent3">
                  <a:lumMod val="50000"/>
                </a:schemeClr>
              </a:solidFill>
            </a:rPr>
            <a:t>تحديد استراتيجية التسويق </a:t>
          </a:r>
          <a:endParaRPr lang="ar-SA" sz="2800" u="none" kern="1200" dirty="0">
            <a:solidFill>
              <a:schemeClr val="accent3">
                <a:lumMod val="50000"/>
              </a:schemeClr>
            </a:solidFill>
          </a:endParaRPr>
        </a:p>
      </dsp:txBody>
      <dsp:txXfrm>
        <a:off x="4828700" y="1885800"/>
        <a:ext cx="1285651" cy="1495548"/>
      </dsp:txXfrm>
    </dsp:sp>
    <dsp:sp modelId="{8927C488-7BD4-4179-AF4F-E3F1782E38EA}">
      <dsp:nvSpPr>
        <dsp:cNvPr id="0" name=""/>
        <dsp:cNvSpPr/>
      </dsp:nvSpPr>
      <dsp:spPr>
        <a:xfrm>
          <a:off x="6316894" y="1885800"/>
          <a:ext cx="1600788" cy="1418736"/>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ar-SA" sz="2800" b="1" u="none" kern="1200" dirty="0" smtClean="0">
              <a:solidFill>
                <a:schemeClr val="accent3">
                  <a:lumMod val="50000"/>
                </a:schemeClr>
              </a:solidFill>
            </a:rPr>
            <a:t>التنبؤ بالطلب المتوق </a:t>
          </a:r>
          <a:endParaRPr lang="ar-SA" sz="2800" u="none" kern="1200" dirty="0">
            <a:solidFill>
              <a:schemeClr val="accent3">
                <a:lumMod val="50000"/>
              </a:schemeClr>
            </a:solidFill>
          </a:endParaRPr>
        </a:p>
      </dsp:txBody>
      <dsp:txXfrm>
        <a:off x="6316894" y="1885800"/>
        <a:ext cx="1600788" cy="141873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0CCCA58-AFD6-4CBC-940E-DF1B936494CB}" type="datetimeFigureOut">
              <a:rPr lang="ar-SA" smtClean="0"/>
              <a:pPr/>
              <a:t>13/06/1437</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8614174-15CE-4414-80BC-6C03482D0F59}" type="slidenum">
              <a:rPr lang="ar-SA" smtClean="0"/>
              <a:pPr/>
              <a:t>‹#›</a:t>
            </a:fld>
            <a:endParaRPr lang="ar-SA"/>
          </a:p>
        </p:txBody>
      </p:sp>
    </p:spTree>
    <p:extLst>
      <p:ext uri="{BB962C8B-B14F-4D97-AF65-F5344CB8AC3E}">
        <p14:creationId xmlns:p14="http://schemas.microsoft.com/office/powerpoint/2010/main" xmlns="" val="22508943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F8614174-15CE-4414-80BC-6C03482D0F59}" type="slidenum">
              <a:rPr lang="ar-SA" smtClean="0"/>
              <a:pPr/>
              <a:t>16</a:t>
            </a:fld>
            <a:endParaRPr lang="ar-SA"/>
          </a:p>
        </p:txBody>
      </p:sp>
    </p:spTree>
    <p:extLst>
      <p:ext uri="{BB962C8B-B14F-4D97-AF65-F5344CB8AC3E}">
        <p14:creationId xmlns:p14="http://schemas.microsoft.com/office/powerpoint/2010/main" xmlns="" val="92104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649AF2FB-76C4-4467-BE83-1006EFB2C6CF}" type="datetimeFigureOut">
              <a:rPr lang="ar-SA" smtClean="0"/>
              <a:pPr/>
              <a:t>13/06/1437</a:t>
            </a:fld>
            <a:endParaRPr lang="ar-SA"/>
          </a:p>
        </p:txBody>
      </p:sp>
      <p:sp>
        <p:nvSpPr>
          <p:cNvPr id="8" name="Slide Number Placeholder 7"/>
          <p:cNvSpPr>
            <a:spLocks noGrp="1"/>
          </p:cNvSpPr>
          <p:nvPr>
            <p:ph type="sldNum" sz="quarter" idx="11"/>
          </p:nvPr>
        </p:nvSpPr>
        <p:spPr/>
        <p:txBody>
          <a:bodyPr/>
          <a:lstStyle/>
          <a:p>
            <a:fld id="{EF5186AF-BA3A-4EAB-94FB-D2709CCD779C}" type="slidenum">
              <a:rPr lang="ar-SA" smtClean="0"/>
              <a:pPr/>
              <a:t>‹#›</a:t>
            </a:fld>
            <a:endParaRPr lang="ar-SA"/>
          </a:p>
        </p:txBody>
      </p:sp>
      <p:sp>
        <p:nvSpPr>
          <p:cNvPr id="9" name="Footer Placeholder 8"/>
          <p:cNvSpPr>
            <a:spLocks noGrp="1"/>
          </p:cNvSpPr>
          <p:nvPr>
            <p:ph type="ftr" sz="quarter" idx="12"/>
          </p:nvPr>
        </p:nvSpPr>
        <p:spPr/>
        <p:txBody>
          <a:bodyPr/>
          <a:lstStyle/>
          <a:p>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9AF2FB-76C4-4467-BE83-1006EFB2C6CF}" type="datetimeFigureOut">
              <a:rPr lang="ar-SA" smtClean="0"/>
              <a:pPr/>
              <a:t>13/06/1437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F5186AF-BA3A-4EAB-94FB-D2709CCD779C}"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9AF2FB-76C4-4467-BE83-1006EFB2C6CF}" type="datetimeFigureOut">
              <a:rPr lang="ar-SA" smtClean="0"/>
              <a:pPr/>
              <a:t>13/06/1437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F5186AF-BA3A-4EAB-94FB-D2709CCD779C}"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649AF2FB-76C4-4467-BE83-1006EFB2C6CF}" type="datetimeFigureOut">
              <a:rPr lang="ar-SA" smtClean="0"/>
              <a:pPr/>
              <a:t>13/06/1437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F5186AF-BA3A-4EAB-94FB-D2709CCD779C}"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9AF2FB-76C4-4467-BE83-1006EFB2C6CF}" type="datetimeFigureOut">
              <a:rPr lang="ar-SA" smtClean="0"/>
              <a:pPr/>
              <a:t>13/06/1437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F5186AF-BA3A-4EAB-94FB-D2709CCD779C}" type="slidenum">
              <a:rPr lang="ar-SA" smtClean="0"/>
              <a:pPr/>
              <a:t>‹#›</a:t>
            </a:fld>
            <a:endParaRPr lang="ar-SA"/>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649AF2FB-76C4-4467-BE83-1006EFB2C6CF}" type="datetimeFigureOut">
              <a:rPr lang="ar-SA" smtClean="0"/>
              <a:pPr/>
              <a:t>13/06/1437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F5186AF-BA3A-4EAB-94FB-D2709CCD779C}" type="slidenum">
              <a:rPr lang="ar-SA" smtClean="0"/>
              <a:pPr/>
              <a:t>‹#›</a:t>
            </a:fld>
            <a:endParaRPr lang="ar-SA"/>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49AF2FB-76C4-4467-BE83-1006EFB2C6CF}" type="datetimeFigureOut">
              <a:rPr lang="ar-SA" smtClean="0"/>
              <a:pPr/>
              <a:t>13/06/1437</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EF5186AF-BA3A-4EAB-94FB-D2709CCD779C}" type="slidenum">
              <a:rPr lang="ar-SA" smtClean="0"/>
              <a:pPr/>
              <a:t>‹#›</a:t>
            </a:fld>
            <a:endParaRPr lang="ar-SA"/>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9AF2FB-76C4-4467-BE83-1006EFB2C6CF}" type="datetimeFigureOut">
              <a:rPr lang="ar-SA" smtClean="0"/>
              <a:pPr/>
              <a:t>13/06/1437</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EF5186AF-BA3A-4EAB-94FB-D2709CCD779C}"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9AF2FB-76C4-4467-BE83-1006EFB2C6CF}" type="datetimeFigureOut">
              <a:rPr lang="ar-SA" smtClean="0"/>
              <a:pPr/>
              <a:t>13/06/1437</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EF5186AF-BA3A-4EAB-94FB-D2709CCD779C}"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9AF2FB-76C4-4467-BE83-1006EFB2C6CF}" type="datetimeFigureOut">
              <a:rPr lang="ar-SA" smtClean="0"/>
              <a:pPr/>
              <a:t>13/06/1437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F5186AF-BA3A-4EAB-94FB-D2709CCD779C}"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9AF2FB-76C4-4467-BE83-1006EFB2C6CF}" type="datetimeFigureOut">
              <a:rPr lang="ar-SA" smtClean="0"/>
              <a:pPr/>
              <a:t>13/06/1437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F5186AF-BA3A-4EAB-94FB-D2709CCD779C}"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649AF2FB-76C4-4467-BE83-1006EFB2C6CF}" type="datetimeFigureOut">
              <a:rPr lang="ar-SA" smtClean="0"/>
              <a:pPr/>
              <a:t>13/06/1437</a:t>
            </a:fld>
            <a:endParaRPr lang="ar-SA"/>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ar-SA"/>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EF5186AF-BA3A-4EAB-94FB-D2709CCD779C}" type="slidenum">
              <a:rPr lang="ar-SA" smtClean="0"/>
              <a:pPr/>
              <a:t>‹#›</a:t>
            </a:fld>
            <a:endParaRPr lang="ar-SA"/>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r" defTabSz="914400" rtl="1"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5.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ar.wikipedia.org/wiki/1377_%D9%87%D9%80" TargetMode="External"/><Relationship Id="rId2" Type="http://schemas.openxmlformats.org/officeDocument/2006/relationships/hyperlink" Target="https://ar.wikipedia.org/wiki/14_%D8%B1%D8%A8%D9%8A%D8%B9_%D8%A7%D9%84%D8%AB%D8%A7%D9%86%D9%8A" TargetMode="External"/><Relationship Id="rId1" Type="http://schemas.openxmlformats.org/officeDocument/2006/relationships/slideLayout" Target="../slideLayouts/slideLayout7.xml"/><Relationship Id="rId6" Type="http://schemas.openxmlformats.org/officeDocument/2006/relationships/hyperlink" Target="https://ar.wikipedia.org/wiki/%D8%AC%D8%A7%D9%85%D8%B9%D8%A9_%D8%A3%D9%85_%D8%A7%D9%84%D9%82%D8%B1%D9%89" TargetMode="External"/><Relationship Id="rId5" Type="http://schemas.openxmlformats.org/officeDocument/2006/relationships/hyperlink" Target="https://ar.wikipedia.org/wiki/1957" TargetMode="External"/><Relationship Id="rId4" Type="http://schemas.openxmlformats.org/officeDocument/2006/relationships/hyperlink" Target="https://ar.wikipedia.org/wiki/6_%D9%86%D9%88%D9%81%D9%85%D8%A8%D8%B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2240" b="51475"/>
          <a:stretch/>
        </p:blipFill>
        <p:spPr bwMode="auto">
          <a:xfrm>
            <a:off x="179512" y="1628800"/>
            <a:ext cx="8729283" cy="29141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611024" y="1885556"/>
            <a:ext cx="7866256" cy="3139321"/>
          </a:xfrm>
          <a:prstGeom prst="rect">
            <a:avLst/>
          </a:prstGeom>
          <a:noFill/>
        </p:spPr>
        <p:txBody>
          <a:bodyPr wrap="none" lIns="91440" tIns="45720" rIns="91440" bIns="45720">
            <a:spAutoFit/>
          </a:bodyPr>
          <a:lstStyle/>
          <a:p>
            <a:pPr algn="ctr"/>
            <a:r>
              <a:rPr lang="ar-SA" sz="5400" b="0" cap="none" spc="0" smtClean="0">
                <a:ln w="9525" cmpd="sng">
                  <a:solidFill>
                    <a:schemeClr val="accent3">
                      <a:lumMod val="60000"/>
                      <a:lumOff val="40000"/>
                    </a:schemeClr>
                  </a:solidFill>
                  <a:prstDash val="solid"/>
                </a:ln>
                <a:solidFill>
                  <a:schemeClr val="accent2">
                    <a:lumMod val="50000"/>
                  </a:schemeClr>
                </a:solidFill>
                <a:effectLst>
                  <a:outerShdw blurRad="63500" dir="3600000" algn="tl" rotWithShape="0">
                    <a:srgbClr val="000000">
                      <a:alpha val="70000"/>
                    </a:srgbClr>
                  </a:outerShdw>
                </a:effectLst>
              </a:rPr>
              <a:t>دراسات </a:t>
            </a:r>
            <a:r>
              <a:rPr lang="ar-SA" sz="5400" b="0" cap="none" spc="0" dirty="0" smtClean="0">
                <a:ln w="9525" cmpd="sng">
                  <a:solidFill>
                    <a:schemeClr val="accent3">
                      <a:lumMod val="60000"/>
                      <a:lumOff val="40000"/>
                    </a:schemeClr>
                  </a:solidFill>
                  <a:prstDash val="solid"/>
                </a:ln>
                <a:solidFill>
                  <a:schemeClr val="accent2">
                    <a:lumMod val="50000"/>
                  </a:schemeClr>
                </a:solidFill>
                <a:effectLst>
                  <a:outerShdw blurRad="63500" dir="3600000" algn="tl" rotWithShape="0">
                    <a:srgbClr val="000000">
                      <a:alpha val="70000"/>
                    </a:srgbClr>
                  </a:outerShdw>
                </a:effectLst>
              </a:rPr>
              <a:t>الجدوى وتقييم المشروعات</a:t>
            </a:r>
          </a:p>
          <a:p>
            <a:pPr algn="ctr"/>
            <a:r>
              <a:rPr lang="ar-SA" sz="2400" dirty="0">
                <a:ln w="9525" cmpd="sng">
                  <a:solidFill>
                    <a:schemeClr val="accent3">
                      <a:lumMod val="60000"/>
                      <a:lumOff val="40000"/>
                    </a:schemeClr>
                  </a:solidFill>
                  <a:prstDash val="solid"/>
                </a:ln>
                <a:solidFill>
                  <a:schemeClr val="accent2">
                    <a:lumMod val="50000"/>
                  </a:schemeClr>
                </a:solidFill>
              </a:rPr>
              <a:t>اسم المشروع :- تواصـــــل</a:t>
            </a:r>
          </a:p>
          <a:p>
            <a:pPr algn="ctr"/>
            <a:r>
              <a:rPr lang="ar-SA" sz="2400" dirty="0">
                <a:ln w="9525" cmpd="sng">
                  <a:solidFill>
                    <a:schemeClr val="accent3">
                      <a:lumMod val="60000"/>
                      <a:lumOff val="40000"/>
                    </a:schemeClr>
                  </a:solidFill>
                  <a:prstDash val="solid"/>
                </a:ln>
                <a:solidFill>
                  <a:schemeClr val="accent2">
                    <a:lumMod val="50000"/>
                  </a:schemeClr>
                </a:solidFill>
              </a:rPr>
              <a:t>رمز المقرر :- قصــد 421   -  شعبة:- 38779</a:t>
            </a:r>
          </a:p>
          <a:p>
            <a:pPr algn="ctr"/>
            <a:r>
              <a:rPr lang="ar-SA" sz="2400" dirty="0">
                <a:ln w="9525" cmpd="sng">
                  <a:solidFill>
                    <a:schemeClr val="accent3">
                      <a:lumMod val="60000"/>
                      <a:lumOff val="40000"/>
                    </a:schemeClr>
                  </a:solidFill>
                  <a:prstDash val="solid"/>
                </a:ln>
                <a:solidFill>
                  <a:schemeClr val="accent2">
                    <a:lumMod val="50000"/>
                  </a:schemeClr>
                </a:solidFill>
              </a:rPr>
              <a:t>الفصل الدراسي :- 1436 – 1437 هـ</a:t>
            </a:r>
          </a:p>
          <a:p>
            <a:pPr algn="ctr"/>
            <a:r>
              <a:rPr lang="ar-SA" sz="2400" b="1" dirty="0">
                <a:ln w="9525" cmpd="sng">
                  <a:solidFill>
                    <a:schemeClr val="accent3">
                      <a:lumMod val="60000"/>
                      <a:lumOff val="40000"/>
                    </a:schemeClr>
                  </a:solidFill>
                  <a:prstDash val="solid"/>
                </a:ln>
                <a:solidFill>
                  <a:schemeClr val="accent2">
                    <a:lumMod val="50000"/>
                  </a:schemeClr>
                </a:solidFill>
              </a:rPr>
              <a:t>إشراف :- د. نشوى </a:t>
            </a:r>
            <a:r>
              <a:rPr lang="ar-SA" sz="2400" b="1" dirty="0" smtClean="0">
                <a:ln w="9525" cmpd="sng">
                  <a:solidFill>
                    <a:schemeClr val="accent3">
                      <a:lumMod val="60000"/>
                      <a:lumOff val="40000"/>
                    </a:schemeClr>
                  </a:solidFill>
                  <a:prstDash val="solid"/>
                </a:ln>
                <a:solidFill>
                  <a:schemeClr val="accent2">
                    <a:lumMod val="50000"/>
                  </a:schemeClr>
                </a:solidFill>
              </a:rPr>
              <a:t>مصطفى</a:t>
            </a:r>
            <a:endParaRPr lang="en-US" sz="2400" b="1" dirty="0" smtClean="0">
              <a:ln w="9525" cmpd="sng">
                <a:solidFill>
                  <a:schemeClr val="accent3">
                    <a:lumMod val="60000"/>
                    <a:lumOff val="40000"/>
                  </a:schemeClr>
                </a:solidFill>
                <a:prstDash val="solid"/>
              </a:ln>
              <a:solidFill>
                <a:schemeClr val="accent2">
                  <a:lumMod val="50000"/>
                </a:schemeClr>
              </a:solidFill>
            </a:endParaRPr>
          </a:p>
          <a:p>
            <a:pPr algn="ctr"/>
            <a:r>
              <a:rPr lang="ar-SA" sz="2400" dirty="0" smtClean="0">
                <a:ln w="9525" cmpd="sng">
                  <a:solidFill>
                    <a:schemeClr val="accent3">
                      <a:lumMod val="60000"/>
                      <a:lumOff val="40000"/>
                    </a:schemeClr>
                  </a:solidFill>
                  <a:prstDash val="solid"/>
                </a:ln>
                <a:solidFill>
                  <a:schemeClr val="accent2">
                    <a:lumMod val="50000"/>
                  </a:schemeClr>
                </a:solidFill>
              </a:rPr>
              <a:t>استاذ مشارك بقسم الاقتصاد</a:t>
            </a:r>
          </a:p>
          <a:p>
            <a:pPr algn="ctr"/>
            <a:r>
              <a:rPr lang="ar-SA" sz="2400" dirty="0" smtClean="0">
                <a:ln w="9525" cmpd="sng">
                  <a:solidFill>
                    <a:schemeClr val="accent3">
                      <a:lumMod val="60000"/>
                      <a:lumOff val="40000"/>
                    </a:schemeClr>
                  </a:solidFill>
                  <a:prstDash val="solid"/>
                </a:ln>
                <a:solidFill>
                  <a:schemeClr val="accent2">
                    <a:lumMod val="50000"/>
                  </a:schemeClr>
                </a:solidFill>
              </a:rPr>
              <a:t>كلية إدارة الاعمال- جامعة الملك سعود</a:t>
            </a:r>
            <a:endParaRPr lang="ar-SA" sz="2400" dirty="0">
              <a:ln w="9525" cmpd="sng">
                <a:solidFill>
                  <a:schemeClr val="accent3">
                    <a:lumMod val="60000"/>
                    <a:lumOff val="40000"/>
                  </a:schemeClr>
                </a:solidFill>
                <a:prstDash val="solid"/>
              </a:ln>
              <a:solidFill>
                <a:schemeClr val="accent2">
                  <a:lumMod val="50000"/>
                </a:schemeClr>
              </a:solidFill>
            </a:endParaRPr>
          </a:p>
        </p:txBody>
      </p:sp>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789040"/>
            <a:ext cx="2160240" cy="30689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91095409"/>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xmlns="" val="273986036"/>
              </p:ext>
            </p:extLst>
          </p:nvPr>
        </p:nvGraphicFramePr>
        <p:xfrm>
          <a:off x="539552" y="260648"/>
          <a:ext cx="7920880"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71600" y="4293096"/>
            <a:ext cx="3615298" cy="2160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62068131"/>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7528" y="260648"/>
            <a:ext cx="1991251" cy="400110"/>
          </a:xfrm>
          <a:prstGeom prst="rect">
            <a:avLst/>
          </a:prstGeom>
        </p:spPr>
        <p:txBody>
          <a:bodyPr wrap="none">
            <a:spAutoFit/>
          </a:bodyPr>
          <a:lstStyle/>
          <a:p>
            <a:pPr lvl="0"/>
            <a:r>
              <a:rPr lang="ar-SA" sz="2000" b="1" u="none" dirty="0" smtClean="0">
                <a:solidFill>
                  <a:schemeClr val="accent2">
                    <a:lumMod val="60000"/>
                    <a:lumOff val="40000"/>
                  </a:schemeClr>
                </a:solidFill>
              </a:rPr>
              <a:t>تحديد أدوات التسويق </a:t>
            </a:r>
            <a:endParaRPr lang="ar-SA" sz="2000" u="none" dirty="0">
              <a:solidFill>
                <a:schemeClr val="accent2">
                  <a:lumMod val="60000"/>
                  <a:lumOff val="40000"/>
                </a:schemeClr>
              </a:solidFill>
            </a:endParaRPr>
          </a:p>
        </p:txBody>
      </p:sp>
      <p:sp>
        <p:nvSpPr>
          <p:cNvPr id="4" name="Rectangle 3"/>
          <p:cNvSpPr/>
          <p:nvPr/>
        </p:nvSpPr>
        <p:spPr>
          <a:xfrm>
            <a:off x="4644621" y="651975"/>
            <a:ext cx="4184158" cy="923330"/>
          </a:xfrm>
          <a:prstGeom prst="rect">
            <a:avLst/>
          </a:prstGeom>
        </p:spPr>
        <p:txBody>
          <a:bodyPr wrap="square">
            <a:spAutoFit/>
          </a:bodyPr>
          <a:lstStyle/>
          <a:p>
            <a:r>
              <a:rPr lang="ar-SA" dirty="0"/>
              <a:t>رسى اختيار موقع المشروع على جامعة الملك سعود للطالبات بالدرعية لما وجدنا ان الطالبات بحاجة لمثل تلك الخدمة </a:t>
            </a:r>
          </a:p>
        </p:txBody>
      </p:sp>
      <p:sp>
        <p:nvSpPr>
          <p:cNvPr id="6" name="Rectangle 5"/>
          <p:cNvSpPr/>
          <p:nvPr/>
        </p:nvSpPr>
        <p:spPr>
          <a:xfrm>
            <a:off x="4865960" y="1590656"/>
            <a:ext cx="3968747" cy="646331"/>
          </a:xfrm>
          <a:prstGeom prst="rect">
            <a:avLst/>
          </a:prstGeom>
        </p:spPr>
        <p:txBody>
          <a:bodyPr wrap="square">
            <a:spAutoFit/>
          </a:bodyPr>
          <a:lstStyle/>
          <a:p>
            <a:r>
              <a:rPr lang="ar-SA" dirty="0"/>
              <a:t>تحديد أسعار رمزية لبطاقات الركوب 80 ريال في الترم </a:t>
            </a:r>
          </a:p>
        </p:txBody>
      </p:sp>
      <p:sp>
        <p:nvSpPr>
          <p:cNvPr id="8" name="Rectangle 7"/>
          <p:cNvSpPr/>
          <p:nvPr/>
        </p:nvSpPr>
        <p:spPr>
          <a:xfrm>
            <a:off x="4674666" y="2180868"/>
            <a:ext cx="4184158" cy="1200329"/>
          </a:xfrm>
          <a:prstGeom prst="rect">
            <a:avLst/>
          </a:prstGeom>
        </p:spPr>
        <p:txBody>
          <a:bodyPr wrap="square">
            <a:spAutoFit/>
          </a:bodyPr>
          <a:lstStyle/>
          <a:p>
            <a:r>
              <a:rPr lang="ar-SA" dirty="0"/>
              <a:t>في بداية المشروع نحتاج الى 20 عربة للنقل 10 صغيرة و 10 كبيرة  , تحتوي العربة الصغيرة على 6 قاعد بينما تحتوي الكبيرة على 8 مقاعد بسعر 15 الف للعربة الواحدة </a:t>
            </a:r>
          </a:p>
        </p:txBody>
      </p:sp>
      <p:sp>
        <p:nvSpPr>
          <p:cNvPr id="10" name="Rectangle 9"/>
          <p:cNvSpPr/>
          <p:nvPr/>
        </p:nvSpPr>
        <p:spPr>
          <a:xfrm>
            <a:off x="4899789" y="3322602"/>
            <a:ext cx="3968748" cy="923330"/>
          </a:xfrm>
          <a:prstGeom prst="rect">
            <a:avLst/>
          </a:prstGeom>
        </p:spPr>
        <p:txBody>
          <a:bodyPr wrap="square">
            <a:spAutoFit/>
          </a:bodyPr>
          <a:lstStyle/>
          <a:p>
            <a:r>
              <a:rPr lang="ar-SA" dirty="0"/>
              <a:t>مع بداية المشروع لابد من عمل اعلانات ودعايات للطالبات في مداخل الكليات وإرسال ايميلات ,وتحفيزات وخصومات لأول المسجلات </a:t>
            </a:r>
          </a:p>
        </p:txBody>
      </p:sp>
      <p:sp>
        <p:nvSpPr>
          <p:cNvPr id="11" name="Rectangle 10"/>
          <p:cNvSpPr/>
          <p:nvPr/>
        </p:nvSpPr>
        <p:spPr>
          <a:xfrm>
            <a:off x="7090603" y="4245932"/>
            <a:ext cx="1649811" cy="369332"/>
          </a:xfrm>
          <a:prstGeom prst="rect">
            <a:avLst/>
          </a:prstGeom>
        </p:spPr>
        <p:txBody>
          <a:bodyPr wrap="none">
            <a:spAutoFit/>
          </a:bodyPr>
          <a:lstStyle/>
          <a:p>
            <a:pPr lvl="0"/>
            <a:r>
              <a:rPr lang="ar-SA" b="1" u="none" dirty="0" smtClean="0">
                <a:solidFill>
                  <a:schemeClr val="accent3">
                    <a:lumMod val="50000"/>
                  </a:schemeClr>
                </a:solidFill>
              </a:rPr>
              <a:t>تحديد اقسام السوق </a:t>
            </a:r>
            <a:endParaRPr lang="ar-SA" u="none" dirty="0">
              <a:solidFill>
                <a:schemeClr val="accent3">
                  <a:lumMod val="50000"/>
                </a:schemeClr>
              </a:solidFill>
            </a:endParaRPr>
          </a:p>
        </p:txBody>
      </p:sp>
      <p:sp>
        <p:nvSpPr>
          <p:cNvPr id="13" name="Rectangle 12"/>
          <p:cNvSpPr/>
          <p:nvPr/>
        </p:nvSpPr>
        <p:spPr>
          <a:xfrm>
            <a:off x="4296537" y="4637540"/>
            <a:ext cx="4572000" cy="923330"/>
          </a:xfrm>
          <a:prstGeom prst="rect">
            <a:avLst/>
          </a:prstGeom>
        </p:spPr>
        <p:txBody>
          <a:bodyPr>
            <a:spAutoFit/>
          </a:bodyPr>
          <a:lstStyle/>
          <a:p>
            <a:r>
              <a:rPr lang="ar-SA" dirty="0"/>
              <a:t>بما ان المشروع خدمي وليس للتصدير فهو يعتبر سوق محلي ويخدم فئة معينة وهم طالبات جامعة الملك سعود , وبأسعار رمزية حتى يكون في متناول يد الجميع .</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1682580" y="2214980"/>
            <a:ext cx="6008022" cy="24686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69734528"/>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42756" y="0"/>
            <a:ext cx="2201244" cy="400110"/>
          </a:xfrm>
          <a:prstGeom prst="rect">
            <a:avLst/>
          </a:prstGeom>
        </p:spPr>
        <p:txBody>
          <a:bodyPr wrap="none">
            <a:spAutoFit/>
          </a:bodyPr>
          <a:lstStyle/>
          <a:p>
            <a:pPr lvl="0"/>
            <a:r>
              <a:rPr lang="ar-SA" sz="2000" b="1" u="none" dirty="0" smtClean="0">
                <a:solidFill>
                  <a:schemeClr val="accent2">
                    <a:lumMod val="60000"/>
                    <a:lumOff val="40000"/>
                  </a:schemeClr>
                </a:solidFill>
              </a:rPr>
              <a:t>تحديد مرحلة نمو المنتج </a:t>
            </a:r>
            <a:endParaRPr lang="ar-SA" sz="2000" u="none" dirty="0">
              <a:solidFill>
                <a:schemeClr val="accent2">
                  <a:lumMod val="60000"/>
                  <a:lumOff val="40000"/>
                </a:schemeClr>
              </a:solidFill>
            </a:endParaRPr>
          </a:p>
        </p:txBody>
      </p:sp>
      <p:sp>
        <p:nvSpPr>
          <p:cNvPr id="3" name="Rectangle 2"/>
          <p:cNvSpPr/>
          <p:nvPr/>
        </p:nvSpPr>
        <p:spPr>
          <a:xfrm>
            <a:off x="2771800" y="369332"/>
            <a:ext cx="6246440" cy="4678204"/>
          </a:xfrm>
          <a:prstGeom prst="rect">
            <a:avLst/>
          </a:prstGeom>
        </p:spPr>
        <p:txBody>
          <a:bodyPr wrap="square">
            <a:spAutoFit/>
          </a:bodyPr>
          <a:lstStyle/>
          <a:p>
            <a:r>
              <a:rPr lang="ar-SA" sz="2000" dirty="0" smtClean="0">
                <a:solidFill>
                  <a:schemeClr val="accent2">
                    <a:lumMod val="50000"/>
                  </a:schemeClr>
                </a:solidFill>
              </a:rPr>
              <a:t>مرحلة </a:t>
            </a:r>
            <a:r>
              <a:rPr lang="ar-SA" sz="2000" dirty="0">
                <a:solidFill>
                  <a:schemeClr val="accent2">
                    <a:lumMod val="50000"/>
                  </a:schemeClr>
                </a:solidFill>
              </a:rPr>
              <a:t>البدء :- </a:t>
            </a:r>
            <a:r>
              <a:rPr lang="ar-SA" dirty="0"/>
              <a:t>تتمثل في شراء عناصر الانتاج و الاعلان عن الحاجة للموضفات و استئجار الأرض و المواد المختلفة وهنا لا نتوقع تحقيق ايرادات.</a:t>
            </a:r>
          </a:p>
          <a:p>
            <a:r>
              <a:rPr lang="ar-SA" sz="2000" dirty="0" smtClean="0">
                <a:solidFill>
                  <a:schemeClr val="accent2">
                    <a:lumMod val="50000"/>
                  </a:schemeClr>
                </a:solidFill>
              </a:rPr>
              <a:t>مرحلة </a:t>
            </a:r>
            <a:r>
              <a:rPr lang="ar-SA" sz="2000" dirty="0">
                <a:solidFill>
                  <a:schemeClr val="accent2">
                    <a:lumMod val="50000"/>
                  </a:schemeClr>
                </a:solidFill>
              </a:rPr>
              <a:t>النمو:- </a:t>
            </a:r>
            <a:r>
              <a:rPr lang="ar-SA" dirty="0"/>
              <a:t>وهي المرحلة التي سيكون جميع العناصر للخدمة متوفرة وهنا سنبدأ بتوزيع الاعلانات و تقديم تحفيزات و خصومات لتشجيع الطالبات على الاشتراك. هنا توقعاتنا ان الايرادات سترتفع لاننا بدانا في تقديم خدماتنا.</a:t>
            </a:r>
          </a:p>
          <a:p>
            <a:r>
              <a:rPr lang="ar-SA" sz="2000" dirty="0" smtClean="0">
                <a:solidFill>
                  <a:schemeClr val="accent2">
                    <a:lumMod val="50000"/>
                  </a:schemeClr>
                </a:solidFill>
              </a:rPr>
              <a:t>مرحلة </a:t>
            </a:r>
            <a:r>
              <a:rPr lang="ar-SA" sz="2000" dirty="0">
                <a:solidFill>
                  <a:schemeClr val="accent2">
                    <a:lumMod val="50000"/>
                  </a:schemeClr>
                </a:solidFill>
              </a:rPr>
              <a:t>النضج:- </a:t>
            </a:r>
            <a:r>
              <a:rPr lang="ar-SA" dirty="0"/>
              <a:t>المرحلة التي يكتمل فيها المشروع من حيث عناصر الانتاج و يحصل على القدر الكافي من الاعلان و السمعه و يكون مسيطر على جميع التكاليف و هي بعد فترة زمنية تقارب السنة و ذلك لتغطيته  التكاليف.  سيحقق المشروع الارباح بسبب انتشاره بين الطالبات بعد تجربته و مشاهدة فائدته. ما سيتحمله المشروع يساوي التكاليف الاساسية مثل الايجار و الرواتب و الصيانة . </a:t>
            </a:r>
          </a:p>
          <a:p>
            <a:r>
              <a:rPr lang="ar-SA" sz="2000" dirty="0" smtClean="0">
                <a:solidFill>
                  <a:schemeClr val="accent2">
                    <a:lumMod val="50000"/>
                  </a:schemeClr>
                </a:solidFill>
              </a:rPr>
              <a:t>مرحلة </a:t>
            </a:r>
            <a:r>
              <a:rPr lang="ar-SA" sz="2000" dirty="0">
                <a:solidFill>
                  <a:schemeClr val="accent2">
                    <a:lumMod val="50000"/>
                  </a:schemeClr>
                </a:solidFill>
              </a:rPr>
              <a:t>الاستقرار:- </a:t>
            </a:r>
            <a:r>
              <a:rPr lang="ar-SA" dirty="0"/>
              <a:t>المرحلة التي تتجاوز فيها الايرادات التكاليف و يكون المشروع مستقر من الناحية المادية و لا يحتاج الى الاعلانات او الخصومات او غيره</a:t>
            </a:r>
            <a:r>
              <a:rPr lang="ar-SA" dirty="0" smtClean="0"/>
              <a:t>.</a:t>
            </a:r>
          </a:p>
          <a:p>
            <a:r>
              <a:rPr lang="ar-SA" sz="2000" dirty="0" smtClean="0">
                <a:solidFill>
                  <a:schemeClr val="accent2">
                    <a:lumMod val="50000"/>
                  </a:schemeClr>
                </a:solidFill>
              </a:rPr>
              <a:t>مرحلة </a:t>
            </a:r>
            <a:r>
              <a:rPr lang="ar-SA" sz="2000" dirty="0">
                <a:solidFill>
                  <a:schemeClr val="accent2">
                    <a:lumMod val="50000"/>
                  </a:schemeClr>
                </a:solidFill>
              </a:rPr>
              <a:t>الانكماش:- </a:t>
            </a:r>
            <a:r>
              <a:rPr lang="ar-SA" dirty="0"/>
              <a:t>يمكن ان يصل المشروع الى هذه المرحلة بسبب التطور التكنلوجي او تقديم خدمات اخرى تغني الطالبات عن المشروع وهنا سنحاول تطوير المشروع بما يجعلنا نتخلص من الخسائر اما عن طريق تكنلوجيا جديدة او مميزات اخرى. </a:t>
            </a:r>
          </a:p>
        </p:txBody>
      </p:sp>
    </p:spTree>
    <p:extLst>
      <p:ext uri="{BB962C8B-B14F-4D97-AF65-F5344CB8AC3E}">
        <p14:creationId xmlns:p14="http://schemas.microsoft.com/office/powerpoint/2010/main" xmlns="" val="2137821088"/>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41372" y="187199"/>
            <a:ext cx="2339102" cy="400110"/>
          </a:xfrm>
          <a:prstGeom prst="rect">
            <a:avLst/>
          </a:prstGeom>
        </p:spPr>
        <p:txBody>
          <a:bodyPr wrap="none">
            <a:spAutoFit/>
          </a:bodyPr>
          <a:lstStyle/>
          <a:p>
            <a:pPr lvl="0"/>
            <a:r>
              <a:rPr lang="ar-SA" sz="2000" b="1" u="none" dirty="0" smtClean="0">
                <a:solidFill>
                  <a:schemeClr val="accent2">
                    <a:lumMod val="60000"/>
                    <a:lumOff val="40000"/>
                  </a:schemeClr>
                </a:solidFill>
              </a:rPr>
              <a:t>تحديد استراتيجية التسويق</a:t>
            </a:r>
            <a:endParaRPr lang="ar-SA" sz="2000" dirty="0">
              <a:solidFill>
                <a:schemeClr val="accent2">
                  <a:lumMod val="60000"/>
                  <a:lumOff val="40000"/>
                </a:schemeClr>
              </a:solidFill>
            </a:endParaRPr>
          </a:p>
        </p:txBody>
      </p:sp>
      <p:sp>
        <p:nvSpPr>
          <p:cNvPr id="6" name="Rectangle 5"/>
          <p:cNvSpPr/>
          <p:nvPr/>
        </p:nvSpPr>
        <p:spPr>
          <a:xfrm>
            <a:off x="1372506" y="187199"/>
            <a:ext cx="1933543" cy="400110"/>
          </a:xfrm>
          <a:prstGeom prst="rect">
            <a:avLst/>
          </a:prstGeom>
        </p:spPr>
        <p:txBody>
          <a:bodyPr wrap="none">
            <a:spAutoFit/>
          </a:bodyPr>
          <a:lstStyle/>
          <a:p>
            <a:pPr lvl="0"/>
            <a:r>
              <a:rPr lang="ar-SA" sz="2000" b="1" u="none" dirty="0" smtClean="0">
                <a:solidFill>
                  <a:schemeClr val="accent2">
                    <a:lumMod val="60000"/>
                    <a:lumOff val="40000"/>
                  </a:schemeClr>
                </a:solidFill>
              </a:rPr>
              <a:t>التنبؤ بالطلب المتوق </a:t>
            </a:r>
            <a:endParaRPr lang="ar-SA" sz="2000" u="none" dirty="0">
              <a:solidFill>
                <a:schemeClr val="accent2">
                  <a:lumMod val="60000"/>
                  <a:lumOff val="40000"/>
                </a:schemeClr>
              </a:solidFill>
            </a:endParaRPr>
          </a:p>
        </p:txBody>
      </p:sp>
      <p:sp>
        <p:nvSpPr>
          <p:cNvPr id="8" name="Rectangle 7"/>
          <p:cNvSpPr/>
          <p:nvPr/>
        </p:nvSpPr>
        <p:spPr>
          <a:xfrm>
            <a:off x="141070" y="640885"/>
            <a:ext cx="4572000" cy="2308324"/>
          </a:xfrm>
          <a:prstGeom prst="rect">
            <a:avLst/>
          </a:prstGeom>
        </p:spPr>
        <p:txBody>
          <a:bodyPr>
            <a:spAutoFit/>
          </a:bodyPr>
          <a:lstStyle/>
          <a:p>
            <a:pPr lvl="0"/>
            <a:r>
              <a:rPr lang="ar-SA" b="1" dirty="0"/>
              <a:t>تحديد فجوة الطلب :-</a:t>
            </a:r>
            <a:endParaRPr lang="en-US" dirty="0"/>
          </a:p>
          <a:p>
            <a:r>
              <a:rPr lang="ar-SA" dirty="0"/>
              <a:t>توجد هناك فجوة طلب للسيارات المصنعة حيث يفوق الطلب المحلي لها الإنتاج المحلي بكثير و يتم سد هذه الفجوة عن طريق استيراد السيارات من الخارج  حيث ان فجوة الطلب بسبب حجم الواردات من السلعة و التي من الممكن اشباعها من خلال الانتاج او التصنيع المحلي للسلعة . ولكن لأن المشروع لا يهتم بالتصنيع قدر تقديم الخدمة ففجوة الطلب هذه لا تؤثر عليه.</a:t>
            </a:r>
            <a:endParaRPr lang="en-US" dirty="0"/>
          </a:p>
        </p:txBody>
      </p:sp>
      <p:sp>
        <p:nvSpPr>
          <p:cNvPr id="9" name="Rectangle 8"/>
          <p:cNvSpPr/>
          <p:nvPr/>
        </p:nvSpPr>
        <p:spPr>
          <a:xfrm>
            <a:off x="148443" y="2800535"/>
            <a:ext cx="4572000" cy="646331"/>
          </a:xfrm>
          <a:prstGeom prst="rect">
            <a:avLst/>
          </a:prstGeom>
        </p:spPr>
        <p:txBody>
          <a:bodyPr>
            <a:spAutoFit/>
          </a:bodyPr>
          <a:lstStyle/>
          <a:p>
            <a:pPr lvl="0"/>
            <a:r>
              <a:rPr lang="ar-SA" b="1" dirty="0"/>
              <a:t>تقدير حجم الطلب المتوقع :-</a:t>
            </a:r>
            <a:endParaRPr lang="en-US" dirty="0"/>
          </a:p>
          <a:p>
            <a:r>
              <a:rPr lang="ar-SA" dirty="0"/>
              <a:t>يمكن تحديد حجم الطلب بعدة طرق منها :-</a:t>
            </a:r>
          </a:p>
        </p:txBody>
      </p:sp>
      <p:sp>
        <p:nvSpPr>
          <p:cNvPr id="11" name="Rectangle 10"/>
          <p:cNvSpPr/>
          <p:nvPr/>
        </p:nvSpPr>
        <p:spPr>
          <a:xfrm>
            <a:off x="306711" y="3454905"/>
            <a:ext cx="4240719" cy="1754326"/>
          </a:xfrm>
          <a:prstGeom prst="rect">
            <a:avLst/>
          </a:prstGeom>
        </p:spPr>
        <p:txBody>
          <a:bodyPr wrap="square">
            <a:spAutoFit/>
          </a:bodyPr>
          <a:lstStyle/>
          <a:p>
            <a:pPr marL="285750" indent="-285750">
              <a:buFont typeface="Arial" pitchFamily="34" charset="0"/>
              <a:buChar char="•"/>
            </a:pPr>
            <a:r>
              <a:rPr lang="ar-SA" dirty="0"/>
              <a:t>المؤشرات الاقتصادية </a:t>
            </a:r>
            <a:endParaRPr lang="ar-SA" dirty="0" smtClean="0"/>
          </a:p>
          <a:p>
            <a:pPr marL="285750" indent="-285750">
              <a:buFont typeface="Arial" pitchFamily="34" charset="0"/>
              <a:buChar char="•"/>
            </a:pPr>
            <a:r>
              <a:rPr lang="ar-SA" dirty="0"/>
              <a:t>السياسات </a:t>
            </a:r>
            <a:r>
              <a:rPr lang="ar-SA" dirty="0" smtClean="0"/>
              <a:t>الحكومية</a:t>
            </a:r>
          </a:p>
          <a:p>
            <a:pPr marL="285750" indent="-285750">
              <a:buFont typeface="Arial" pitchFamily="34" charset="0"/>
              <a:buChar char="•"/>
            </a:pPr>
            <a:r>
              <a:rPr lang="ar-SA" dirty="0"/>
              <a:t>طريقة دلفي </a:t>
            </a:r>
            <a:endParaRPr lang="ar-SA" dirty="0" smtClean="0"/>
          </a:p>
          <a:p>
            <a:pPr marL="285750" indent="-285750">
              <a:buFont typeface="Arial" pitchFamily="34" charset="0"/>
              <a:buChar char="•"/>
            </a:pPr>
            <a:r>
              <a:rPr lang="ar-SA" dirty="0"/>
              <a:t>طريقة المسح الميداني و استطلاع اراء الطالبات </a:t>
            </a:r>
            <a:endParaRPr lang="ar-SA" dirty="0" smtClean="0"/>
          </a:p>
          <a:p>
            <a:pPr marL="285750" indent="-285750">
              <a:buFont typeface="Arial" pitchFamily="34" charset="0"/>
              <a:buChar char="•"/>
            </a:pPr>
            <a:r>
              <a:rPr lang="ar-SA" dirty="0"/>
              <a:t>استخدام بيانات السلاسل الزمنية بالنظر الى المشاريع السابقة </a:t>
            </a:r>
            <a:r>
              <a:rPr lang="ar-SA" dirty="0" smtClean="0"/>
              <a:t>القديمة</a:t>
            </a:r>
          </a:p>
        </p:txBody>
      </p:sp>
      <p:sp>
        <p:nvSpPr>
          <p:cNvPr id="13" name="Rectangle 12"/>
          <p:cNvSpPr/>
          <p:nvPr/>
        </p:nvSpPr>
        <p:spPr>
          <a:xfrm>
            <a:off x="172401" y="5085184"/>
            <a:ext cx="4572000" cy="1477328"/>
          </a:xfrm>
          <a:prstGeom prst="rect">
            <a:avLst/>
          </a:prstGeom>
        </p:spPr>
        <p:txBody>
          <a:bodyPr>
            <a:spAutoFit/>
          </a:bodyPr>
          <a:lstStyle/>
          <a:p>
            <a:pPr lvl="0"/>
            <a:r>
              <a:rPr lang="ar-SA" b="1" dirty="0"/>
              <a:t>تحديد حجم المبيعات المتوقع :- </a:t>
            </a:r>
            <a:endParaRPr lang="en-US" dirty="0"/>
          </a:p>
          <a:p>
            <a:pPr rtl="0"/>
            <a:r>
              <a:rPr lang="ar-SA" dirty="0"/>
              <a:t>و هو نفسة حجم الطلب المتوقع  و ذالك لعدم وجود شركات منافسة او مشروعات مماثلة.</a:t>
            </a:r>
            <a:endParaRPr lang="en-US" dirty="0"/>
          </a:p>
          <a:p>
            <a:pPr lvl="0"/>
            <a:r>
              <a:rPr lang="ar-SA" b="1" dirty="0"/>
              <a:t>تحديد السعر المتوقع:-</a:t>
            </a:r>
            <a:endParaRPr lang="en-US" dirty="0"/>
          </a:p>
          <a:p>
            <a:r>
              <a:rPr lang="ar-SA" dirty="0"/>
              <a:t>السعر المحدد </a:t>
            </a:r>
            <a:r>
              <a:rPr lang="ar-SA" dirty="0" smtClean="0"/>
              <a:t>150 </a:t>
            </a:r>
            <a:r>
              <a:rPr lang="ar-SA" dirty="0"/>
              <a:t>ريال تدفع كرسوم في الترم مقابل الخدمة .</a:t>
            </a:r>
            <a:endParaRPr lang="en-US" dirty="0"/>
          </a:p>
        </p:txBody>
      </p:sp>
      <p:sp>
        <p:nvSpPr>
          <p:cNvPr id="7" name="Rectangle 6"/>
          <p:cNvSpPr/>
          <p:nvPr/>
        </p:nvSpPr>
        <p:spPr>
          <a:xfrm>
            <a:off x="4547430" y="604269"/>
            <a:ext cx="4572000" cy="3970318"/>
          </a:xfrm>
          <a:prstGeom prst="rect">
            <a:avLst/>
          </a:prstGeom>
        </p:spPr>
        <p:txBody>
          <a:bodyPr>
            <a:spAutoFit/>
          </a:bodyPr>
          <a:lstStyle/>
          <a:p>
            <a:r>
              <a:rPr lang="ar-SA" dirty="0"/>
              <a:t>أ/ تحديد النصيب النسبي في السوق : في البداية لا نتوقع تحقيق ارباح عالية و لكن مع زيادة النصيب النسبي بسبب التركز الجغرافي و عدم وجود شبيه للخدمة نتوقع زيادة الارباح .</a:t>
            </a:r>
          </a:p>
          <a:p>
            <a:r>
              <a:rPr lang="ar-SA" dirty="0"/>
              <a:t>ب/تحديد علاقة المنتج بالسوق : تطوير المنتج من خلال التركز الجغرافي, و تمييز المنتج عن طريق اضافة ميزات جديدة مثل المقاعد المريحة و التكيييف و الخدمة الدورية المنتظمة.</a:t>
            </a:r>
          </a:p>
          <a:p>
            <a:r>
              <a:rPr lang="ar-SA" dirty="0"/>
              <a:t>ج/ تحديد الموقف التنافسي للمشروع : لا يوجد منافســين  . </a:t>
            </a:r>
          </a:p>
          <a:p>
            <a:r>
              <a:rPr lang="ar-SA" dirty="0"/>
              <a:t>د/ الخصائص المميزة: خدمة دورية في ساعات معينة بدون انتظار الطالبة, مقاعد مريحة. سيارات سريعة بمواصفات ممتازة مُحرك لا يصدر اصوات مزعجة.</a:t>
            </a:r>
          </a:p>
          <a:p>
            <a:r>
              <a:rPr lang="ar-SA" dirty="0"/>
              <a:t>هـ / السياسة السعرية: الدفع يكون بطريقة نقدية برسوم 150 ريال للترم.</a:t>
            </a:r>
          </a:p>
        </p:txBody>
      </p:sp>
    </p:spTree>
    <p:extLst>
      <p:ext uri="{BB962C8B-B14F-4D97-AF65-F5344CB8AC3E}">
        <p14:creationId xmlns:p14="http://schemas.microsoft.com/office/powerpoint/2010/main" xmlns="" val="3697934208"/>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510966188"/>
              </p:ext>
            </p:extLst>
          </p:nvPr>
        </p:nvGraphicFramePr>
        <p:xfrm>
          <a:off x="1475656" y="191683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Quad Arrow 2"/>
          <p:cNvSpPr/>
          <p:nvPr/>
        </p:nvSpPr>
        <p:spPr>
          <a:xfrm>
            <a:off x="2411760" y="260648"/>
            <a:ext cx="4320480" cy="1728192"/>
          </a:xfrm>
          <a:prstGeom prst="quadArrow">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schemeClr val="tx1">
                    <a:lumMod val="95000"/>
                    <a:lumOff val="5000"/>
                  </a:schemeClr>
                </a:solidFill>
              </a:rPr>
              <a:t>الدراســــة الفنيـــة </a:t>
            </a:r>
            <a:endParaRPr lang="ar-SA" sz="2800" dirty="0">
              <a:solidFill>
                <a:schemeClr val="tx1">
                  <a:lumMod val="95000"/>
                  <a:lumOff val="5000"/>
                </a:schemeClr>
              </a:solidFill>
            </a:endParaRPr>
          </a:p>
        </p:txBody>
      </p:sp>
      <p:pic>
        <p:nvPicPr>
          <p:cNvPr id="5122"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20069130">
            <a:off x="6114761" y="4811270"/>
            <a:ext cx="2417213" cy="16074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00543522"/>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9518" y="11722"/>
            <a:ext cx="3267241" cy="461665"/>
          </a:xfrm>
          <a:prstGeom prst="rect">
            <a:avLst/>
          </a:prstGeom>
        </p:spPr>
        <p:txBody>
          <a:bodyPr wrap="none">
            <a:spAutoFit/>
          </a:bodyPr>
          <a:lstStyle/>
          <a:p>
            <a:pPr lvl="0"/>
            <a:r>
              <a:rPr lang="ar-SA" sz="2400" b="1" u="none" dirty="0" smtClean="0">
                <a:solidFill>
                  <a:schemeClr val="accent2">
                    <a:lumMod val="50000"/>
                  </a:schemeClr>
                </a:solidFill>
              </a:rPr>
              <a:t>اختيار الموقع الملائم للمشروع </a:t>
            </a:r>
            <a:endParaRPr lang="ar-SA" sz="2400" u="none" dirty="0">
              <a:solidFill>
                <a:schemeClr val="accent2">
                  <a:lumMod val="50000"/>
                </a:schemeClr>
              </a:solidFill>
            </a:endParaRPr>
          </a:p>
        </p:txBody>
      </p:sp>
      <p:sp>
        <p:nvSpPr>
          <p:cNvPr id="3" name="Rectangle 2"/>
          <p:cNvSpPr/>
          <p:nvPr/>
        </p:nvSpPr>
        <p:spPr>
          <a:xfrm>
            <a:off x="4567087" y="1037658"/>
            <a:ext cx="4572000" cy="646331"/>
          </a:xfrm>
          <a:prstGeom prst="rect">
            <a:avLst/>
          </a:prstGeom>
        </p:spPr>
        <p:txBody>
          <a:bodyPr>
            <a:spAutoFit/>
          </a:bodyPr>
          <a:lstStyle/>
          <a:p>
            <a:r>
              <a:rPr lang="ar-SA" dirty="0"/>
              <a:t>مدينة الرياض – جامعة الملك سعود للطالبات – الدرعية .</a:t>
            </a:r>
            <a:endParaRPr lang="en-US" dirty="0"/>
          </a:p>
          <a:p>
            <a:r>
              <a:rPr lang="ar-SA" b="1" dirty="0"/>
              <a:t>أ/ طبيعة المشروع :</a:t>
            </a:r>
            <a:endParaRPr lang="en-US" dirty="0"/>
          </a:p>
        </p:txBody>
      </p:sp>
      <p:sp>
        <p:nvSpPr>
          <p:cNvPr id="4" name="Rectangle 3"/>
          <p:cNvSpPr/>
          <p:nvPr/>
        </p:nvSpPr>
        <p:spPr>
          <a:xfrm>
            <a:off x="4571730" y="1720161"/>
            <a:ext cx="4572000" cy="646331"/>
          </a:xfrm>
          <a:prstGeom prst="rect">
            <a:avLst/>
          </a:prstGeom>
        </p:spPr>
        <p:txBody>
          <a:bodyPr>
            <a:spAutoFit/>
          </a:bodyPr>
          <a:lstStyle/>
          <a:p>
            <a:r>
              <a:rPr lang="ar-SA" dirty="0"/>
              <a:t>لمشروع عبارة عن مشروع خدمي يقدم خدمه للطالبات ,لذلك لابد أن يكون قريب من بوابات الكليات </a:t>
            </a:r>
          </a:p>
        </p:txBody>
      </p:sp>
      <p:sp>
        <p:nvSpPr>
          <p:cNvPr id="5" name="Rectangle 4"/>
          <p:cNvSpPr/>
          <p:nvPr/>
        </p:nvSpPr>
        <p:spPr>
          <a:xfrm>
            <a:off x="4567087" y="2347952"/>
            <a:ext cx="4572000" cy="1200329"/>
          </a:xfrm>
          <a:prstGeom prst="rect">
            <a:avLst/>
          </a:prstGeom>
        </p:spPr>
        <p:txBody>
          <a:bodyPr>
            <a:spAutoFit/>
          </a:bodyPr>
          <a:lstStyle/>
          <a:p>
            <a:r>
              <a:rPr lang="ar-SA" b="1" dirty="0" smtClean="0"/>
              <a:t>ب/ مدى </a:t>
            </a:r>
            <a:r>
              <a:rPr lang="ar-SA" b="1" dirty="0"/>
              <a:t>القرب من مصادر المواد الاولية ومنافذ التوزيع :</a:t>
            </a:r>
            <a:endParaRPr lang="en-US" dirty="0"/>
          </a:p>
          <a:p>
            <a:r>
              <a:rPr lang="ar-SA" dirty="0"/>
              <a:t> المواد الاولية بعيدة نسبيا حيث توجد في البلد المصنع . بالنسبة لنقل المنتج يمكن الاستعانة بشركات اخرى متخصصة في النقل أو أحد الوكلاء في السعودية</a:t>
            </a:r>
          </a:p>
        </p:txBody>
      </p:sp>
      <p:sp>
        <p:nvSpPr>
          <p:cNvPr id="6" name="Rectangle 5"/>
          <p:cNvSpPr/>
          <p:nvPr/>
        </p:nvSpPr>
        <p:spPr>
          <a:xfrm>
            <a:off x="4567087" y="3548281"/>
            <a:ext cx="4572000" cy="1477328"/>
          </a:xfrm>
          <a:prstGeom prst="rect">
            <a:avLst/>
          </a:prstGeom>
        </p:spPr>
        <p:txBody>
          <a:bodyPr>
            <a:spAutoFit/>
          </a:bodyPr>
          <a:lstStyle/>
          <a:p>
            <a:r>
              <a:rPr lang="ar-SA" b="1" dirty="0" smtClean="0"/>
              <a:t>ج/ مدى </a:t>
            </a:r>
            <a:r>
              <a:rPr lang="ar-SA" b="1" dirty="0"/>
              <a:t>توفر الخدمات الاساسية :</a:t>
            </a:r>
            <a:endParaRPr lang="en-US" dirty="0"/>
          </a:p>
          <a:p>
            <a:r>
              <a:rPr lang="ar-SA" dirty="0"/>
              <a:t>هذا المشروع يتطلب استئجار موقع من الجامعه ولابد ان يكون مناسب من حيث مساحته لتكفي عدد العربات ومن حيث البنيه التحتية (الكهرباء - مواقف العربات ) والمواقف الموجودة </a:t>
            </a:r>
          </a:p>
        </p:txBody>
      </p:sp>
    </p:spTree>
    <p:extLst>
      <p:ext uri="{BB962C8B-B14F-4D97-AF65-F5344CB8AC3E}">
        <p14:creationId xmlns:p14="http://schemas.microsoft.com/office/powerpoint/2010/main" xmlns="" val="1719550484"/>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0" y="764704"/>
            <a:ext cx="4572000" cy="1508105"/>
          </a:xfrm>
          <a:prstGeom prst="rect">
            <a:avLst/>
          </a:prstGeom>
        </p:spPr>
        <p:txBody>
          <a:bodyPr>
            <a:spAutoFit/>
          </a:bodyPr>
          <a:lstStyle/>
          <a:p>
            <a:r>
              <a:rPr lang="ar-SA" sz="2000" b="1" dirty="0" smtClean="0">
                <a:solidFill>
                  <a:schemeClr val="accent2">
                    <a:lumMod val="60000"/>
                    <a:lumOff val="40000"/>
                  </a:schemeClr>
                </a:solidFill>
              </a:rPr>
              <a:t>طاقة المشروع:-</a:t>
            </a:r>
          </a:p>
          <a:p>
            <a:r>
              <a:rPr lang="ar-SA" dirty="0" smtClean="0"/>
              <a:t>20 سيارة نقل صغيرة و كبيرة الحجم, 10 سيارات صغيرة بــ 6 مقاعد و تكييف و 10 سيارات اخرى بـ 8 مقاعد كذلك بتكييف و شباك . جميع السيارات لها سقف يغطي و المقاعد مصنوعة من الاسفنج الجيد و النسيج المناسب. </a:t>
            </a:r>
            <a:endParaRPr lang="ar-SA" dirty="0"/>
          </a:p>
        </p:txBody>
      </p:sp>
      <p:sp>
        <p:nvSpPr>
          <p:cNvPr id="4" name="Rectangle 3"/>
          <p:cNvSpPr/>
          <p:nvPr/>
        </p:nvSpPr>
        <p:spPr>
          <a:xfrm>
            <a:off x="2971412" y="116632"/>
            <a:ext cx="2467342" cy="400110"/>
          </a:xfrm>
          <a:prstGeom prst="rect">
            <a:avLst/>
          </a:prstGeom>
        </p:spPr>
        <p:txBody>
          <a:bodyPr wrap="none">
            <a:spAutoFit/>
          </a:bodyPr>
          <a:lstStyle/>
          <a:p>
            <a:pPr lvl="0"/>
            <a:r>
              <a:rPr lang="ar-SA" sz="2000" b="1" u="none" dirty="0" smtClean="0">
                <a:solidFill>
                  <a:schemeClr val="accent2">
                    <a:lumMod val="50000"/>
                  </a:schemeClr>
                </a:solidFill>
              </a:rPr>
              <a:t>اختيار الفن الانتاجي الملائم </a:t>
            </a:r>
            <a:endParaRPr lang="ar-SA" sz="2000" u="none" dirty="0">
              <a:solidFill>
                <a:schemeClr val="accent2">
                  <a:lumMod val="50000"/>
                </a:schemeClr>
              </a:solidFill>
            </a:endParaRPr>
          </a:p>
        </p:txBody>
      </p:sp>
      <p:sp>
        <p:nvSpPr>
          <p:cNvPr id="6" name="Rectangle 5"/>
          <p:cNvSpPr/>
          <p:nvPr/>
        </p:nvSpPr>
        <p:spPr>
          <a:xfrm>
            <a:off x="4570175" y="2547228"/>
            <a:ext cx="4572000" cy="1508105"/>
          </a:xfrm>
          <a:prstGeom prst="rect">
            <a:avLst/>
          </a:prstGeom>
        </p:spPr>
        <p:txBody>
          <a:bodyPr>
            <a:spAutoFit/>
          </a:bodyPr>
          <a:lstStyle/>
          <a:p>
            <a:pPr lvl="0"/>
            <a:r>
              <a:rPr lang="ar-SA" sz="2000" b="1" dirty="0">
                <a:solidFill>
                  <a:schemeClr val="accent2">
                    <a:lumMod val="60000"/>
                    <a:lumOff val="40000"/>
                  </a:schemeClr>
                </a:solidFill>
              </a:rPr>
              <a:t>نوعية المواد المتوفرة :</a:t>
            </a:r>
            <a:endParaRPr lang="en-US" sz="2000" dirty="0">
              <a:solidFill>
                <a:schemeClr val="accent2">
                  <a:lumMod val="60000"/>
                  <a:lumOff val="40000"/>
                </a:schemeClr>
              </a:solidFill>
            </a:endParaRPr>
          </a:p>
          <a:p>
            <a:r>
              <a:rPr lang="ar-SA" dirty="0"/>
              <a:t>صناعة المتج ستكون في الخارج بسبب توفر الطاقة و المواد و الخبرات الانتاجية لديهم و سيتم استيراد المنتج بعد انتهاء تصنيعة عن طريق احد الوكلاء مثل عبد اللطيف جميل او ساماكو</a:t>
            </a:r>
          </a:p>
        </p:txBody>
      </p:sp>
      <p:sp>
        <p:nvSpPr>
          <p:cNvPr id="7" name="Rectangle 6"/>
          <p:cNvSpPr/>
          <p:nvPr/>
        </p:nvSpPr>
        <p:spPr>
          <a:xfrm>
            <a:off x="4588633" y="5301208"/>
            <a:ext cx="4572000" cy="954107"/>
          </a:xfrm>
          <a:prstGeom prst="rect">
            <a:avLst/>
          </a:prstGeom>
        </p:spPr>
        <p:txBody>
          <a:bodyPr>
            <a:spAutoFit/>
          </a:bodyPr>
          <a:lstStyle/>
          <a:p>
            <a:pPr lvl="0"/>
            <a:r>
              <a:rPr lang="ar-SA" sz="2000" b="1" dirty="0">
                <a:solidFill>
                  <a:schemeClr val="accent2">
                    <a:lumMod val="60000"/>
                    <a:lumOff val="40000"/>
                  </a:schemeClr>
                </a:solidFill>
              </a:rPr>
              <a:t>درجة توفر العمالة ونوعيتها :</a:t>
            </a:r>
            <a:endParaRPr lang="en-US" sz="2000" dirty="0">
              <a:solidFill>
                <a:schemeClr val="accent2">
                  <a:lumMod val="60000"/>
                  <a:lumOff val="40000"/>
                </a:schemeClr>
              </a:solidFill>
            </a:endParaRPr>
          </a:p>
          <a:p>
            <a:r>
              <a:rPr lang="ar-SA" dirty="0"/>
              <a:t>درجة توفر العمالة من المتوقع ان تكون مرتفعة بسبب قلة الوضائف وما يقابلها من الحاجة للعمل </a:t>
            </a:r>
          </a:p>
        </p:txBody>
      </p:sp>
      <p:sp>
        <p:nvSpPr>
          <p:cNvPr id="14" name="Rectangle 13"/>
          <p:cNvSpPr/>
          <p:nvPr/>
        </p:nvSpPr>
        <p:spPr>
          <a:xfrm>
            <a:off x="4595394" y="4205442"/>
            <a:ext cx="4572000" cy="954107"/>
          </a:xfrm>
          <a:prstGeom prst="rect">
            <a:avLst/>
          </a:prstGeom>
        </p:spPr>
        <p:txBody>
          <a:bodyPr>
            <a:spAutoFit/>
          </a:bodyPr>
          <a:lstStyle/>
          <a:p>
            <a:pPr lvl="0"/>
            <a:r>
              <a:rPr lang="ar-SA" sz="2000" b="1" dirty="0">
                <a:solidFill>
                  <a:schemeClr val="accent2">
                    <a:lumMod val="60000"/>
                    <a:lumOff val="40000"/>
                  </a:schemeClr>
                </a:solidFill>
              </a:rPr>
              <a:t>الأثر البيئي للتكنولوجيا: </a:t>
            </a:r>
            <a:endParaRPr lang="en-US" sz="2000" dirty="0">
              <a:solidFill>
                <a:schemeClr val="accent2">
                  <a:lumMod val="60000"/>
                  <a:lumOff val="40000"/>
                </a:schemeClr>
              </a:solidFill>
            </a:endParaRPr>
          </a:p>
          <a:p>
            <a:r>
              <a:rPr lang="ar-SA" dirty="0"/>
              <a:t>لا يوجد أثر بيئي حيث انه هذه السيارات تُعد صديقة للبيئة لانها تستخدم الطاقه الكهربائية للسير وليس الوقود.</a:t>
            </a:r>
            <a:endParaRPr lang="en-US"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0452543">
            <a:off x="680772" y="4264623"/>
            <a:ext cx="2897857" cy="17898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44351663"/>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80" y="188640"/>
            <a:ext cx="7272808" cy="5447645"/>
          </a:xfrm>
          <a:prstGeom prst="rect">
            <a:avLst/>
          </a:prstGeom>
        </p:spPr>
        <p:txBody>
          <a:bodyPr wrap="square">
            <a:spAutoFit/>
          </a:bodyPr>
          <a:lstStyle/>
          <a:p>
            <a:r>
              <a:rPr lang="ar-SA" sz="2400" dirty="0" smtClean="0">
                <a:solidFill>
                  <a:schemeClr val="accent2">
                    <a:lumMod val="60000"/>
                    <a:lumOff val="40000"/>
                  </a:schemeClr>
                </a:solidFill>
              </a:rPr>
              <a:t>4-شروط </a:t>
            </a:r>
            <a:r>
              <a:rPr lang="ar-SA" sz="2400" dirty="0">
                <a:solidFill>
                  <a:schemeClr val="accent2">
                    <a:lumMod val="60000"/>
                    <a:lumOff val="40000"/>
                  </a:schemeClr>
                </a:solidFill>
              </a:rPr>
              <a:t>الحصول على التكنولوجيا وتكلفتها:</a:t>
            </a:r>
          </a:p>
          <a:p>
            <a:r>
              <a:rPr lang="ar-SA" dirty="0"/>
              <a:t>(ا) تعريف وتحديد عناصر التكنولوجيا: سيارات النقل الداخلية المستوردة, متوسطة الى كبيرة الحجم سريعة الحركة </a:t>
            </a:r>
          </a:p>
          <a:p>
            <a:r>
              <a:rPr lang="ar-SA" dirty="0"/>
              <a:t>(ب‌)	فترة استخدام التكنولوجيا:الفترة المشروعة لاستخدام بطاقات صعود السيارات 4 اشهر وهي فصل دراسي كامل.</a:t>
            </a:r>
          </a:p>
          <a:p>
            <a:r>
              <a:rPr lang="ar-SA" dirty="0"/>
              <a:t>(ج) ضمان استخدام التكنولوجيا المستوردة: من خلال انشاء قاعدة بيانات بأسماء المشتركين بهذه الخدمة وبذلك تضمن الطالبة استمرار اشتراكها في حال فقدان البطاقة.</a:t>
            </a:r>
          </a:p>
          <a:p>
            <a:r>
              <a:rPr lang="ar-SA" dirty="0"/>
              <a:t>(ه) امكانية الحصول على التطورات التي تحدث بعد التعاقد: قد تكون فرص تطور المشروع داخليا محدودة ولكن في حال اصدار أي تطور الطالبة ستصلها المعلومات الخاصة بذلك وسيكون لها الصلاحية بالتمتع بهذا التطور.</a:t>
            </a:r>
          </a:p>
          <a:p>
            <a:r>
              <a:rPr lang="ar-SA" dirty="0"/>
              <a:t>(و) طريقة الدفع: مبلغ اجمالي ( دفع نقدي مباشر)</a:t>
            </a:r>
          </a:p>
          <a:p>
            <a:r>
              <a:rPr lang="ar-SA" dirty="0"/>
              <a:t>(ز) حقوق البيع ستكون داخل الحرم الجامعي فقط لتلبية احتياجات الطالبات.</a:t>
            </a:r>
          </a:p>
          <a:p>
            <a:r>
              <a:rPr lang="ar-SA" dirty="0"/>
              <a:t>(ح)مصادر الحصول على المواد وقطع الغيار سيكون عن طريق الوكالات التي توفر هذا النوع من السيارات او ورش تصليح السيارات المحلية.</a:t>
            </a:r>
          </a:p>
          <a:p>
            <a:r>
              <a:rPr lang="ar-SA" dirty="0"/>
              <a:t>(ط) يجب تدريب العناصر الوطنية على قيادة السيارات وكيفية شحنها.</a:t>
            </a:r>
          </a:p>
          <a:p>
            <a:r>
              <a:rPr lang="ar-SA" dirty="0"/>
              <a:t>(ك) تكلفة الحصول على هذه التكنولوجيا مايقارب 300 الف ريال سعودي </a:t>
            </a:r>
          </a:p>
          <a:p>
            <a:r>
              <a:rPr lang="ar-SA" sz="2000" dirty="0" smtClean="0">
                <a:solidFill>
                  <a:schemeClr val="accent2">
                    <a:lumMod val="60000"/>
                    <a:lumOff val="40000"/>
                  </a:schemeClr>
                </a:solidFill>
              </a:rPr>
              <a:t>5- </a:t>
            </a:r>
            <a:r>
              <a:rPr lang="ar-SA" sz="2000" dirty="0">
                <a:solidFill>
                  <a:schemeClr val="accent2">
                    <a:lumMod val="60000"/>
                    <a:lumOff val="40000"/>
                  </a:schemeClr>
                </a:solidFill>
              </a:rPr>
              <a:t>الأثر البيئي للتكنولوجيا: </a:t>
            </a:r>
          </a:p>
          <a:p>
            <a:r>
              <a:rPr lang="ar-SA" dirty="0"/>
              <a:t>لا يوجد أثر بيئي حيث انه هذه السيارات تُعد صديقة للبيئة لانها تستخدم الطاقه الكهربائية للسير وليس الوقود.</a:t>
            </a:r>
          </a:p>
        </p:txBody>
      </p:sp>
    </p:spTree>
    <p:extLst>
      <p:ext uri="{BB962C8B-B14F-4D97-AF65-F5344CB8AC3E}">
        <p14:creationId xmlns:p14="http://schemas.microsoft.com/office/powerpoint/2010/main" xmlns="" val="161897310"/>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79712" y="48399"/>
            <a:ext cx="4828566" cy="461665"/>
          </a:xfrm>
          <a:prstGeom prst="rect">
            <a:avLst/>
          </a:prstGeom>
        </p:spPr>
        <p:txBody>
          <a:bodyPr wrap="none">
            <a:spAutoFit/>
          </a:bodyPr>
          <a:lstStyle/>
          <a:p>
            <a:pPr lvl="0"/>
            <a:r>
              <a:rPr lang="ar-SA" sz="2400" b="1" u="none" dirty="0" smtClean="0">
                <a:solidFill>
                  <a:schemeClr val="accent2">
                    <a:lumMod val="50000"/>
                  </a:schemeClr>
                </a:solidFill>
              </a:rPr>
              <a:t>تحديد متطلبات المشروع من العناصر الاساسية </a:t>
            </a:r>
            <a:endParaRPr lang="ar-SA" sz="2400" u="none" dirty="0">
              <a:solidFill>
                <a:schemeClr val="accent2">
                  <a:lumMod val="50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272012987"/>
              </p:ext>
            </p:extLst>
          </p:nvPr>
        </p:nvGraphicFramePr>
        <p:xfrm>
          <a:off x="3563888" y="922548"/>
          <a:ext cx="5411470" cy="1892808"/>
        </p:xfrm>
        <a:graphic>
          <a:graphicData uri="http://schemas.openxmlformats.org/drawingml/2006/table">
            <a:tbl>
              <a:tblPr rtl="1" firstRow="1" firstCol="1" bandRow="1"/>
              <a:tblGrid>
                <a:gridCol w="2705735"/>
                <a:gridCol w="2705735"/>
              </a:tblGrid>
              <a:tr h="0">
                <a:tc>
                  <a:txBody>
                    <a:bodyPr/>
                    <a:lstStyle/>
                    <a:p>
                      <a:pPr algn="r" rtl="1">
                        <a:lnSpc>
                          <a:spcPct val="115000"/>
                        </a:lnSpc>
                        <a:spcAft>
                          <a:spcPts val="0"/>
                        </a:spcAft>
                      </a:pPr>
                      <a:r>
                        <a:rPr lang="ar-SA" sz="1800" dirty="0">
                          <a:effectLst/>
                          <a:latin typeface="Calibri"/>
                          <a:ea typeface="Calibri"/>
                          <a:cs typeface="Times New Roman"/>
                        </a:rPr>
                        <a:t>نوع الالات والمعدات المستخدمة</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a:effectLst/>
                          <a:latin typeface="Calibri"/>
                          <a:ea typeface="Calibri"/>
                          <a:cs typeface="Times New Roman"/>
                        </a:rPr>
                        <a:t>سيارات كهربائية سيارات غولف  </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r" rtl="1">
                        <a:lnSpc>
                          <a:spcPct val="115000"/>
                        </a:lnSpc>
                        <a:spcAft>
                          <a:spcPts val="0"/>
                        </a:spcAft>
                      </a:pPr>
                      <a:r>
                        <a:rPr lang="ar-SA" sz="1800">
                          <a:effectLst/>
                          <a:latin typeface="Calibri"/>
                          <a:ea typeface="Calibri"/>
                          <a:cs typeface="Times New Roman"/>
                        </a:rPr>
                        <a:t>التكلفة</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15000"/>
                        </a:lnSpc>
                        <a:spcAft>
                          <a:spcPts val="0"/>
                        </a:spcAft>
                      </a:pPr>
                      <a:r>
                        <a:rPr lang="tr-TR" sz="1800">
                          <a:effectLst/>
                          <a:latin typeface="Times New Roman"/>
                          <a:ea typeface="Calibri"/>
                          <a:cs typeface="Arial"/>
                        </a:rPr>
                        <a:t>(20x15000)=300000</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r" rtl="1">
                        <a:lnSpc>
                          <a:spcPct val="115000"/>
                        </a:lnSpc>
                        <a:spcAft>
                          <a:spcPts val="0"/>
                        </a:spcAft>
                      </a:pPr>
                      <a:r>
                        <a:rPr lang="ar-SA" sz="1800">
                          <a:effectLst/>
                          <a:latin typeface="Calibri"/>
                          <a:ea typeface="Calibri"/>
                          <a:cs typeface="Times New Roman"/>
                        </a:rPr>
                        <a:t>الجودة </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a:effectLst/>
                          <a:latin typeface="Calibri"/>
                          <a:ea typeface="Calibri"/>
                          <a:cs typeface="Times New Roman"/>
                        </a:rPr>
                        <a:t>ممتازة</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r" rtl="1">
                        <a:lnSpc>
                          <a:spcPct val="115000"/>
                        </a:lnSpc>
                        <a:spcAft>
                          <a:spcPts val="0"/>
                        </a:spcAft>
                      </a:pPr>
                      <a:r>
                        <a:rPr lang="ar-SA" sz="1800">
                          <a:effectLst/>
                          <a:latin typeface="Calibri"/>
                          <a:ea typeface="Calibri"/>
                          <a:cs typeface="Times New Roman"/>
                        </a:rPr>
                        <a:t>حجم المشروع </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dirty="0">
                          <a:effectLst/>
                          <a:latin typeface="Calibri"/>
                          <a:ea typeface="Calibri"/>
                          <a:cs typeface="Times New Roman"/>
                        </a:rPr>
                        <a:t>متوسط</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r" rtl="1">
                        <a:lnSpc>
                          <a:spcPct val="115000"/>
                        </a:lnSpc>
                        <a:spcAft>
                          <a:spcPts val="0"/>
                        </a:spcAft>
                      </a:pPr>
                      <a:r>
                        <a:rPr lang="ar-SA" sz="1800">
                          <a:effectLst/>
                          <a:latin typeface="Calibri"/>
                          <a:ea typeface="Calibri"/>
                          <a:cs typeface="Times New Roman"/>
                        </a:rPr>
                        <a:t>شروط الدفع</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a:effectLst/>
                          <a:latin typeface="Calibri"/>
                          <a:ea typeface="Calibri"/>
                          <a:cs typeface="Times New Roman"/>
                        </a:rPr>
                        <a:t> </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r" rtl="1">
                        <a:lnSpc>
                          <a:spcPct val="115000"/>
                        </a:lnSpc>
                        <a:spcAft>
                          <a:spcPts val="0"/>
                        </a:spcAft>
                      </a:pPr>
                      <a:r>
                        <a:rPr lang="ar-SA" sz="1800">
                          <a:effectLst/>
                          <a:latin typeface="Calibri"/>
                          <a:ea typeface="Calibri"/>
                          <a:cs typeface="Times New Roman"/>
                        </a:rPr>
                        <a:t>مدى توفر قطع الغيار </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dirty="0">
                          <a:effectLst/>
                          <a:latin typeface="Calibri"/>
                          <a:ea typeface="Calibri"/>
                          <a:cs typeface="Times New Roman"/>
                        </a:rPr>
                        <a:t>متوفرة</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5752142" y="553216"/>
            <a:ext cx="3057247" cy="369332"/>
          </a:xfrm>
          <a:prstGeom prst="rect">
            <a:avLst/>
          </a:prstGeom>
        </p:spPr>
        <p:txBody>
          <a:bodyPr wrap="none">
            <a:spAutoFit/>
          </a:bodyPr>
          <a:lstStyle/>
          <a:p>
            <a:r>
              <a:rPr lang="ar-SA" b="1" dirty="0" smtClean="0">
                <a:solidFill>
                  <a:schemeClr val="accent2">
                    <a:lumMod val="60000"/>
                    <a:lumOff val="40000"/>
                  </a:schemeClr>
                </a:solidFill>
              </a:rPr>
              <a:t>متطلبات </a:t>
            </a:r>
            <a:r>
              <a:rPr lang="ar-SA" b="1" dirty="0">
                <a:solidFill>
                  <a:schemeClr val="accent2">
                    <a:lumMod val="60000"/>
                    <a:lumOff val="40000"/>
                  </a:schemeClr>
                </a:solidFill>
              </a:rPr>
              <a:t>المشروع من الالات والمعدات </a:t>
            </a:r>
            <a:endParaRPr lang="ar-SA" dirty="0">
              <a:solidFill>
                <a:schemeClr val="accent2">
                  <a:lumMod val="60000"/>
                  <a:lumOff val="40000"/>
                </a:schemeClr>
              </a:solidFill>
            </a:endParaRPr>
          </a:p>
        </p:txBody>
      </p:sp>
      <p:graphicFrame>
        <p:nvGraphicFramePr>
          <p:cNvPr id="9" name="Table 8"/>
          <p:cNvGraphicFramePr>
            <a:graphicFrameLocks noGrp="1"/>
          </p:cNvGraphicFramePr>
          <p:nvPr>
            <p:extLst>
              <p:ext uri="{D42A27DB-BD31-4B8C-83A1-F6EECF244321}">
                <p14:modId xmlns:p14="http://schemas.microsoft.com/office/powerpoint/2010/main" xmlns="" val="3343307735"/>
              </p:ext>
            </p:extLst>
          </p:nvPr>
        </p:nvGraphicFramePr>
        <p:xfrm>
          <a:off x="3516285" y="3200400"/>
          <a:ext cx="5411470" cy="2839212"/>
        </p:xfrm>
        <a:graphic>
          <a:graphicData uri="http://schemas.openxmlformats.org/drawingml/2006/table">
            <a:tbl>
              <a:tblPr rtl="1" firstRow="1" firstCol="1" bandRow="1"/>
              <a:tblGrid>
                <a:gridCol w="1082040"/>
                <a:gridCol w="1082040"/>
                <a:gridCol w="1082040"/>
                <a:gridCol w="1082675"/>
                <a:gridCol w="1082675"/>
              </a:tblGrid>
              <a:tr h="0">
                <a:tc>
                  <a:txBody>
                    <a:bodyPr/>
                    <a:lstStyle/>
                    <a:p>
                      <a:pPr algn="r" rtl="1">
                        <a:lnSpc>
                          <a:spcPct val="115000"/>
                        </a:lnSpc>
                        <a:spcAft>
                          <a:spcPts val="0"/>
                        </a:spcAft>
                      </a:pPr>
                      <a:r>
                        <a:rPr lang="ar-SA" sz="1800">
                          <a:effectLst/>
                          <a:latin typeface="Calibri"/>
                          <a:ea typeface="Calibri"/>
                          <a:cs typeface="Times New Roman"/>
                        </a:rPr>
                        <a:t>الوظيفة</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a:effectLst/>
                          <a:latin typeface="Calibri"/>
                          <a:ea typeface="Calibri"/>
                          <a:cs typeface="Times New Roman"/>
                        </a:rPr>
                        <a:t>الوردية</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a:effectLst/>
                          <a:latin typeface="Calibri"/>
                          <a:ea typeface="Calibri"/>
                          <a:cs typeface="Times New Roman"/>
                        </a:rPr>
                        <a:t>عدد العمال </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a:effectLst/>
                          <a:latin typeface="Calibri"/>
                          <a:ea typeface="Calibri"/>
                          <a:cs typeface="Times New Roman"/>
                        </a:rPr>
                        <a:t> </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a:effectLst/>
                          <a:latin typeface="Calibri"/>
                          <a:ea typeface="Calibri"/>
                          <a:cs typeface="Times New Roman"/>
                        </a:rPr>
                        <a:t> </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r" rtl="1">
                        <a:lnSpc>
                          <a:spcPct val="115000"/>
                        </a:lnSpc>
                        <a:spcAft>
                          <a:spcPts val="0"/>
                        </a:spcAft>
                      </a:pPr>
                      <a:r>
                        <a:rPr lang="ar-SA" sz="1800">
                          <a:effectLst/>
                          <a:latin typeface="Calibri"/>
                          <a:ea typeface="Calibri"/>
                          <a:cs typeface="Times New Roman"/>
                        </a:rPr>
                        <a:t> </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a:effectLst/>
                          <a:latin typeface="Calibri"/>
                          <a:ea typeface="Calibri"/>
                          <a:cs typeface="Times New Roman"/>
                        </a:rPr>
                        <a:t> </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a:effectLst/>
                          <a:latin typeface="Calibri"/>
                          <a:ea typeface="Calibri"/>
                          <a:cs typeface="Times New Roman"/>
                        </a:rPr>
                        <a:t>محلي </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a:effectLst/>
                          <a:latin typeface="Calibri"/>
                          <a:ea typeface="Calibri"/>
                          <a:cs typeface="Times New Roman"/>
                        </a:rPr>
                        <a:t>اجنبي </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a:effectLst/>
                          <a:latin typeface="Calibri"/>
                          <a:ea typeface="Calibri"/>
                          <a:cs typeface="Times New Roman"/>
                        </a:rPr>
                        <a:t>اجمالي </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r" rtl="1">
                        <a:lnSpc>
                          <a:spcPct val="115000"/>
                        </a:lnSpc>
                        <a:spcAft>
                          <a:spcPts val="0"/>
                        </a:spcAft>
                      </a:pPr>
                      <a:r>
                        <a:rPr lang="ar-SA" sz="1800">
                          <a:effectLst/>
                          <a:latin typeface="Calibri"/>
                          <a:ea typeface="Calibri"/>
                          <a:cs typeface="Times New Roman"/>
                        </a:rPr>
                        <a:t>عمال تصنيع </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a:effectLst/>
                          <a:latin typeface="Calibri"/>
                          <a:ea typeface="Calibri"/>
                          <a:cs typeface="Times New Roman"/>
                        </a:rPr>
                        <a:t>2</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a:effectLst/>
                          <a:latin typeface="Calibri"/>
                          <a:ea typeface="Calibri"/>
                          <a:cs typeface="Times New Roman"/>
                        </a:rPr>
                        <a:t>-</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a:effectLst/>
                          <a:latin typeface="Calibri"/>
                          <a:ea typeface="Calibri"/>
                          <a:cs typeface="Times New Roman"/>
                        </a:rPr>
                        <a:t>10</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a:effectLst/>
                          <a:latin typeface="Calibri"/>
                          <a:ea typeface="Calibri"/>
                          <a:cs typeface="Times New Roman"/>
                        </a:rPr>
                        <a:t>10</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r" rtl="1">
                        <a:lnSpc>
                          <a:spcPct val="115000"/>
                        </a:lnSpc>
                        <a:spcAft>
                          <a:spcPts val="0"/>
                        </a:spcAft>
                      </a:pPr>
                      <a:r>
                        <a:rPr lang="ar-SA" sz="1800">
                          <a:effectLst/>
                          <a:latin typeface="Calibri"/>
                          <a:ea typeface="Calibri"/>
                          <a:cs typeface="Times New Roman"/>
                        </a:rPr>
                        <a:t>عمال نقل </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a:effectLst/>
                          <a:latin typeface="Calibri"/>
                          <a:ea typeface="Calibri"/>
                          <a:cs typeface="Times New Roman"/>
                        </a:rPr>
                        <a:t>2</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a:effectLst/>
                          <a:latin typeface="Calibri"/>
                          <a:ea typeface="Calibri"/>
                          <a:cs typeface="Times New Roman"/>
                        </a:rPr>
                        <a:t>4</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a:effectLst/>
                          <a:latin typeface="Calibri"/>
                          <a:ea typeface="Calibri"/>
                          <a:cs typeface="Times New Roman"/>
                        </a:rPr>
                        <a:t>-</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a:effectLst/>
                          <a:latin typeface="Calibri"/>
                          <a:ea typeface="Calibri"/>
                          <a:cs typeface="Times New Roman"/>
                        </a:rPr>
                        <a:t>4</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r" rtl="1">
                        <a:lnSpc>
                          <a:spcPct val="115000"/>
                        </a:lnSpc>
                        <a:spcAft>
                          <a:spcPts val="0"/>
                        </a:spcAft>
                      </a:pPr>
                      <a:r>
                        <a:rPr lang="ar-SA" sz="1800">
                          <a:effectLst/>
                          <a:latin typeface="Calibri"/>
                          <a:ea typeface="Calibri"/>
                          <a:cs typeface="Times New Roman"/>
                        </a:rPr>
                        <a:t>عاملات المشروع</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a:effectLst/>
                          <a:latin typeface="Calibri"/>
                          <a:ea typeface="Calibri"/>
                          <a:cs typeface="Times New Roman"/>
                        </a:rPr>
                        <a:t>2</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a:effectLst/>
                          <a:latin typeface="Calibri"/>
                          <a:ea typeface="Calibri"/>
                          <a:cs typeface="Times New Roman"/>
                        </a:rPr>
                        <a:t>20</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a:effectLst/>
                          <a:latin typeface="Calibri"/>
                          <a:ea typeface="Calibri"/>
                          <a:cs typeface="Times New Roman"/>
                        </a:rPr>
                        <a:t>-</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a:effectLst/>
                          <a:latin typeface="Calibri"/>
                          <a:ea typeface="Calibri"/>
                          <a:cs typeface="Times New Roman"/>
                        </a:rPr>
                        <a:t>20</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r" rtl="1">
                        <a:lnSpc>
                          <a:spcPct val="115000"/>
                        </a:lnSpc>
                        <a:spcAft>
                          <a:spcPts val="0"/>
                        </a:spcAft>
                      </a:pPr>
                      <a:r>
                        <a:rPr lang="ar-SA" sz="1800">
                          <a:effectLst/>
                          <a:latin typeface="Calibri"/>
                          <a:ea typeface="Calibri"/>
                          <a:cs typeface="Times New Roman"/>
                        </a:rPr>
                        <a:t>ملاحظين ومشرفين </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a:effectLst/>
                          <a:latin typeface="Calibri"/>
                          <a:ea typeface="Calibri"/>
                          <a:cs typeface="Times New Roman"/>
                        </a:rPr>
                        <a:t>1</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a:effectLst/>
                          <a:latin typeface="Calibri"/>
                          <a:ea typeface="Calibri"/>
                          <a:cs typeface="Times New Roman"/>
                        </a:rPr>
                        <a:t>2</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a:effectLst/>
                          <a:latin typeface="Calibri"/>
                          <a:ea typeface="Calibri"/>
                          <a:cs typeface="Times New Roman"/>
                        </a:rPr>
                        <a:t>-</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a:effectLst/>
                          <a:latin typeface="Calibri"/>
                          <a:ea typeface="Calibri"/>
                          <a:cs typeface="Times New Roman"/>
                        </a:rPr>
                        <a:t>2</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r" rtl="1">
                        <a:lnSpc>
                          <a:spcPct val="115000"/>
                        </a:lnSpc>
                        <a:spcAft>
                          <a:spcPts val="0"/>
                        </a:spcAft>
                      </a:pPr>
                      <a:r>
                        <a:rPr lang="ar-SA" sz="1800">
                          <a:effectLst/>
                          <a:latin typeface="Calibri"/>
                          <a:ea typeface="Calibri"/>
                          <a:cs typeface="Times New Roman"/>
                        </a:rPr>
                        <a:t>صيانة</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a:effectLst/>
                          <a:latin typeface="Calibri"/>
                          <a:ea typeface="Calibri"/>
                          <a:cs typeface="Times New Roman"/>
                        </a:rPr>
                        <a:t>1</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dirty="0">
                          <a:effectLst/>
                          <a:latin typeface="Calibri"/>
                          <a:ea typeface="Calibri"/>
                          <a:cs typeface="Times New Roman"/>
                        </a:rPr>
                        <a:t>-</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a:effectLst/>
                          <a:latin typeface="Calibri"/>
                          <a:ea typeface="Calibri"/>
                          <a:cs typeface="Times New Roman"/>
                        </a:rPr>
                        <a:t>2</a:t>
                      </a:r>
                      <a:endParaRPr lang="en-US" sz="14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1800" dirty="0">
                          <a:effectLst/>
                          <a:latin typeface="Calibri"/>
                          <a:ea typeface="Calibri"/>
                          <a:cs typeface="Times New Roman"/>
                        </a:rPr>
                        <a:t>2</a:t>
                      </a:r>
                      <a:endParaRPr lang="en-US"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Rectangle 10"/>
          <p:cNvSpPr/>
          <p:nvPr/>
        </p:nvSpPr>
        <p:spPr>
          <a:xfrm>
            <a:off x="6588224" y="2831068"/>
            <a:ext cx="2339102" cy="369332"/>
          </a:xfrm>
          <a:prstGeom prst="rect">
            <a:avLst/>
          </a:prstGeom>
        </p:spPr>
        <p:txBody>
          <a:bodyPr wrap="none">
            <a:spAutoFit/>
          </a:bodyPr>
          <a:lstStyle/>
          <a:p>
            <a:r>
              <a:rPr lang="ar-SA" b="1" dirty="0">
                <a:solidFill>
                  <a:schemeClr val="accent2">
                    <a:lumMod val="60000"/>
                    <a:lumOff val="40000"/>
                  </a:schemeClr>
                </a:solidFill>
              </a:rPr>
              <a:t>متطلبات المشروع من العمالة</a:t>
            </a:r>
            <a:endParaRPr lang="en-US" dirty="0">
              <a:solidFill>
                <a:schemeClr val="accent2">
                  <a:lumMod val="60000"/>
                  <a:lumOff val="40000"/>
                </a:schemeClr>
              </a:solidFill>
            </a:endParaRPr>
          </a:p>
        </p:txBody>
      </p:sp>
    </p:spTree>
    <p:extLst>
      <p:ext uri="{BB962C8B-B14F-4D97-AF65-F5344CB8AC3E}">
        <p14:creationId xmlns:p14="http://schemas.microsoft.com/office/powerpoint/2010/main" xmlns="" val="1590729765"/>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620688"/>
            <a:ext cx="4572000" cy="2893100"/>
          </a:xfrm>
          <a:prstGeom prst="rect">
            <a:avLst/>
          </a:prstGeom>
        </p:spPr>
        <p:txBody>
          <a:bodyPr>
            <a:spAutoFit/>
          </a:bodyPr>
          <a:lstStyle/>
          <a:p>
            <a:pPr lvl="0"/>
            <a:r>
              <a:rPr lang="ar-SA" sz="2000" b="1" dirty="0">
                <a:solidFill>
                  <a:schemeClr val="accent2">
                    <a:lumMod val="60000"/>
                    <a:lumOff val="40000"/>
                  </a:schemeClr>
                </a:solidFill>
              </a:rPr>
              <a:t>تحديد متطلبات المشروع من المواد الخام :</a:t>
            </a:r>
            <a:endParaRPr lang="en-US" sz="2000" dirty="0">
              <a:solidFill>
                <a:schemeClr val="accent2">
                  <a:lumMod val="60000"/>
                  <a:lumOff val="40000"/>
                </a:schemeClr>
              </a:solidFill>
            </a:endParaRPr>
          </a:p>
          <a:p>
            <a:r>
              <a:rPr lang="ar-SA" dirty="0"/>
              <a:t>يعتمد المشروع على  المنتجات المعدنية مثل الحديد و ذلك لبناء هيكل السيارات نقوم بتوكيل شرائة و اختبار جودته و محتواه الانتاجي للمُصَنع و ذلك بسبب توافر الخبرات لديهم و تقليل تكاليف الاختبارات كما يحتاج المشروع (السيارات) الى منتجات مصنعه و شبه مصنعه مثل الزجاج و المرايا لمقدمة و شبابيك السيارة و الاسلاك المعدنية و المطاط لصناعة الكفرات و بعض المعادن المصنعه</a:t>
            </a:r>
            <a:r>
              <a:rPr lang="ar-SA" dirty="0" smtClean="0"/>
              <a:t>. </a:t>
            </a:r>
            <a:r>
              <a:rPr lang="ar-SA" dirty="0"/>
              <a:t>كما يحتاج المشروع لمواد الصيانة و التشحم التي يتم شرائها داخلياُ و ذلك لسهولة الحصول عليها في اي وقت و توافرها بكثرة</a:t>
            </a:r>
          </a:p>
        </p:txBody>
      </p:sp>
      <p:sp>
        <p:nvSpPr>
          <p:cNvPr id="3" name="Rectangle 2"/>
          <p:cNvSpPr/>
          <p:nvPr/>
        </p:nvSpPr>
        <p:spPr>
          <a:xfrm>
            <a:off x="1763688" y="0"/>
            <a:ext cx="4828566" cy="461665"/>
          </a:xfrm>
          <a:prstGeom prst="rect">
            <a:avLst/>
          </a:prstGeom>
        </p:spPr>
        <p:txBody>
          <a:bodyPr wrap="none">
            <a:spAutoFit/>
          </a:bodyPr>
          <a:lstStyle/>
          <a:p>
            <a:pPr lvl="0"/>
            <a:r>
              <a:rPr lang="ar-SA" sz="2400" b="1" u="none" dirty="0" smtClean="0">
                <a:solidFill>
                  <a:schemeClr val="accent2">
                    <a:lumMod val="50000"/>
                  </a:schemeClr>
                </a:solidFill>
              </a:rPr>
              <a:t>تحديد متطلبات المشروع من العناصر الاساسية </a:t>
            </a:r>
            <a:endParaRPr lang="ar-SA" sz="2400" u="none" dirty="0">
              <a:solidFill>
                <a:schemeClr val="accent2">
                  <a:lumMod val="50000"/>
                </a:schemeClr>
              </a:solidFill>
            </a:endParaRPr>
          </a:p>
        </p:txBody>
      </p:sp>
      <p:sp>
        <p:nvSpPr>
          <p:cNvPr id="4" name="Rectangle 3"/>
          <p:cNvSpPr/>
          <p:nvPr/>
        </p:nvSpPr>
        <p:spPr>
          <a:xfrm>
            <a:off x="0" y="2980118"/>
            <a:ext cx="4572000" cy="1785104"/>
          </a:xfrm>
          <a:prstGeom prst="rect">
            <a:avLst/>
          </a:prstGeom>
        </p:spPr>
        <p:txBody>
          <a:bodyPr>
            <a:spAutoFit/>
          </a:bodyPr>
          <a:lstStyle/>
          <a:p>
            <a:pPr lvl="0"/>
            <a:r>
              <a:rPr lang="ar-SA" sz="2000" b="1" dirty="0">
                <a:solidFill>
                  <a:schemeClr val="accent2">
                    <a:lumMod val="60000"/>
                    <a:lumOff val="40000"/>
                  </a:schemeClr>
                </a:solidFill>
              </a:rPr>
              <a:t>تحديد مصادر المواد و تكلفتها</a:t>
            </a:r>
            <a:r>
              <a:rPr lang="ar-SA" sz="2000" b="1" dirty="0" smtClean="0">
                <a:solidFill>
                  <a:schemeClr val="accent2">
                    <a:lumMod val="60000"/>
                    <a:lumOff val="40000"/>
                  </a:schemeClr>
                </a:solidFill>
              </a:rPr>
              <a:t>:</a:t>
            </a:r>
            <a:endParaRPr lang="en-US" sz="2000" dirty="0">
              <a:solidFill>
                <a:schemeClr val="accent2">
                  <a:lumMod val="60000"/>
                  <a:lumOff val="40000"/>
                </a:schemeClr>
              </a:solidFill>
            </a:endParaRPr>
          </a:p>
          <a:p>
            <a:r>
              <a:rPr lang="ar-SA" dirty="0"/>
              <a:t>مصادر داخلية :- ورش الصيانة ومحلات قطع الغيار و مستحضرات النضافة و التلميع بدون تحديد كمية معينه و شراء المزيد عند نفاذ الكمية السابقة. </a:t>
            </a:r>
            <a:endParaRPr lang="en-US" dirty="0"/>
          </a:p>
          <a:p>
            <a:r>
              <a:rPr lang="ar-SA" dirty="0"/>
              <a:t>مصادر خارجية:- لدى المصنع او الشركة المصنعة للمنتج حيث تتوافر لديهم المواد مقابل مبلغ مادي يدفع لهم من قبلنا. </a:t>
            </a:r>
          </a:p>
        </p:txBody>
      </p:sp>
      <p:sp>
        <p:nvSpPr>
          <p:cNvPr id="5" name="Rectangle 4"/>
          <p:cNvSpPr/>
          <p:nvPr/>
        </p:nvSpPr>
        <p:spPr>
          <a:xfrm>
            <a:off x="4578491" y="4149080"/>
            <a:ext cx="4572000" cy="2339102"/>
          </a:xfrm>
          <a:prstGeom prst="rect">
            <a:avLst/>
          </a:prstGeom>
        </p:spPr>
        <p:txBody>
          <a:bodyPr>
            <a:spAutoFit/>
          </a:bodyPr>
          <a:lstStyle/>
          <a:p>
            <a:pPr lvl="0"/>
            <a:r>
              <a:rPr lang="ar-SA" sz="2000" b="1" dirty="0">
                <a:solidFill>
                  <a:schemeClr val="accent2">
                    <a:lumMod val="60000"/>
                    <a:lumOff val="40000"/>
                  </a:schemeClr>
                </a:solidFill>
              </a:rPr>
              <a:t>الأثاث ووسائل النقل:</a:t>
            </a:r>
            <a:endParaRPr lang="en-US" sz="2000" dirty="0">
              <a:solidFill>
                <a:schemeClr val="accent2">
                  <a:lumMod val="60000"/>
                  <a:lumOff val="40000"/>
                </a:schemeClr>
              </a:solidFill>
            </a:endParaRPr>
          </a:p>
          <a:p>
            <a:r>
              <a:rPr lang="ar-SA" dirty="0"/>
              <a:t>الاثاث:-  هواتف, مكاتب, كراسي و فرش للأرض و بعض زينة المكاتب و ستائر للنوافذ للموضفات وقت الإستراحة او وقت تسجيل الطالبات في الخدمة. </a:t>
            </a:r>
            <a:endParaRPr lang="en-US" dirty="0"/>
          </a:p>
          <a:p>
            <a:r>
              <a:rPr lang="ar-SA" dirty="0"/>
              <a:t>النقل:- من احد محلات الاثاث حيث يتكفل بنقلها الى المكان المحدد (جامعة الملك سعود) و نأخذ اذن و ترخيص لأدخالها و تركيبها.</a:t>
            </a:r>
            <a:endParaRPr lang="en-US" dirty="0"/>
          </a:p>
          <a:p>
            <a:r>
              <a:rPr lang="ar-SA" dirty="0"/>
              <a:t>التكلفة:- تكلفة كل منتج بسعر السوق السائد. </a:t>
            </a:r>
            <a:endParaRPr lang="en-US" dirty="0"/>
          </a:p>
        </p:txBody>
      </p:sp>
    </p:spTree>
    <p:extLst>
      <p:ext uri="{BB962C8B-B14F-4D97-AF65-F5344CB8AC3E}">
        <p14:creationId xmlns:p14="http://schemas.microsoft.com/office/powerpoint/2010/main" xmlns="" val="2197837093"/>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3518" y="332656"/>
            <a:ext cx="2483373" cy="923330"/>
          </a:xfrm>
          <a:prstGeom prst="rect">
            <a:avLst/>
          </a:prstGeom>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wrap="none" lIns="91440" tIns="45720" rIns="91440" bIns="45720">
            <a:spAutoFit/>
          </a:bodyPr>
          <a:lstStyle/>
          <a:p>
            <a:pPr algn="ctr"/>
            <a:r>
              <a:rPr lang="ar-SA" sz="5400" b="0" cap="none" spc="0" dirty="0" smtClean="0">
                <a:ln w="18415" cmpd="sng">
                  <a:solidFill>
                    <a:schemeClr val="accent3">
                      <a:lumMod val="75000"/>
                    </a:schemeClr>
                  </a:solidFill>
                  <a:prstDash val="solid"/>
                </a:ln>
                <a:solidFill>
                  <a:schemeClr val="accent2">
                    <a:lumMod val="40000"/>
                    <a:lumOff val="60000"/>
                  </a:schemeClr>
                </a:solidFill>
                <a:effectLst>
                  <a:glow rad="139700">
                    <a:schemeClr val="accent2">
                      <a:satMod val="175000"/>
                      <a:alpha val="40000"/>
                    </a:schemeClr>
                  </a:glow>
                  <a:outerShdw blurRad="63500" dir="3600000" algn="tl" rotWithShape="0">
                    <a:srgbClr val="000000">
                      <a:alpha val="70000"/>
                    </a:srgbClr>
                  </a:outerShdw>
                </a:effectLst>
              </a:rPr>
              <a:t>مقدمـــــة :</a:t>
            </a:r>
            <a:endParaRPr lang="en-US" sz="5400" b="0" cap="none" spc="0" dirty="0">
              <a:ln w="18415" cmpd="sng">
                <a:solidFill>
                  <a:schemeClr val="accent3">
                    <a:lumMod val="75000"/>
                  </a:schemeClr>
                </a:solidFill>
                <a:prstDash val="solid"/>
              </a:ln>
              <a:solidFill>
                <a:schemeClr val="accent2">
                  <a:lumMod val="40000"/>
                  <a:lumOff val="60000"/>
                </a:schemeClr>
              </a:solidFill>
              <a:effectLst>
                <a:glow rad="139700">
                  <a:schemeClr val="accent2">
                    <a:satMod val="175000"/>
                    <a:alpha val="40000"/>
                  </a:schemeClr>
                </a:glow>
                <a:outerShdw blurRad="63500" dir="3600000" algn="tl" rotWithShape="0">
                  <a:srgbClr val="000000">
                    <a:alpha val="70000"/>
                  </a:srgbClr>
                </a:outerShdw>
              </a:effectLst>
            </a:endParaRPr>
          </a:p>
        </p:txBody>
      </p:sp>
      <p:sp>
        <p:nvSpPr>
          <p:cNvPr id="3" name="TextBox 2"/>
          <p:cNvSpPr txBox="1"/>
          <p:nvPr/>
        </p:nvSpPr>
        <p:spPr>
          <a:xfrm>
            <a:off x="1619672" y="1484784"/>
            <a:ext cx="6048672" cy="4524315"/>
          </a:xfrm>
          <a:prstGeom prst="rect">
            <a:avLst/>
          </a:prstGeom>
          <a:noFill/>
        </p:spPr>
        <p:txBody>
          <a:bodyPr wrap="square" rtlCol="1">
            <a:spAutoFit/>
          </a:bodyPr>
          <a:lstStyle/>
          <a:p>
            <a:r>
              <a:rPr lang="ar-SA" dirty="0">
                <a:solidFill>
                  <a:schemeClr val="tx1">
                    <a:lumMod val="95000"/>
                    <a:lumOff val="5000"/>
                  </a:schemeClr>
                </a:solidFill>
              </a:rPr>
              <a:t>تعد جامعة الملك سعود و التي </a:t>
            </a:r>
            <a:r>
              <a:rPr lang="en-US" dirty="0">
                <a:solidFill>
                  <a:schemeClr val="tx1">
                    <a:lumMod val="95000"/>
                    <a:lumOff val="5000"/>
                  </a:schemeClr>
                </a:solidFill>
              </a:rPr>
              <a:t> </a:t>
            </a:r>
            <a:r>
              <a:rPr lang="ar-SA" dirty="0">
                <a:solidFill>
                  <a:schemeClr val="tx1">
                    <a:lumMod val="95000"/>
                    <a:lumOff val="5000"/>
                  </a:schemeClr>
                </a:solidFill>
              </a:rPr>
              <a:t>تم افتتاحها في يوم</a:t>
            </a:r>
            <a:r>
              <a:rPr lang="en-US" dirty="0">
                <a:solidFill>
                  <a:schemeClr val="tx1">
                    <a:lumMod val="95000"/>
                    <a:lumOff val="5000"/>
                  </a:schemeClr>
                </a:solidFill>
              </a:rPr>
              <a:t> </a:t>
            </a:r>
            <a:r>
              <a:rPr lang="en-US" u="sng" dirty="0">
                <a:solidFill>
                  <a:schemeClr val="tx1">
                    <a:lumMod val="95000"/>
                    <a:lumOff val="5000"/>
                  </a:schemeClr>
                </a:solidFill>
                <a:hlinkClick r:id="rId2" tooltip="14 ربيع الثاني"/>
              </a:rPr>
              <a:t>14 </a:t>
            </a:r>
            <a:r>
              <a:rPr lang="ar-SA" u="sng" dirty="0">
                <a:solidFill>
                  <a:schemeClr val="tx1">
                    <a:lumMod val="95000"/>
                    <a:lumOff val="5000"/>
                  </a:schemeClr>
                </a:solidFill>
                <a:hlinkClick r:id="rId2" tooltip="14 ربيع الثاني"/>
              </a:rPr>
              <a:t>ربيع الثاني</a:t>
            </a:r>
            <a:r>
              <a:rPr lang="en-US" dirty="0">
                <a:solidFill>
                  <a:schemeClr val="tx1">
                    <a:lumMod val="95000"/>
                    <a:lumOff val="5000"/>
                  </a:schemeClr>
                </a:solidFill>
              </a:rPr>
              <a:t> </a:t>
            </a:r>
            <a:r>
              <a:rPr lang="en-US" u="sng" dirty="0">
                <a:solidFill>
                  <a:schemeClr val="tx1">
                    <a:lumMod val="95000"/>
                    <a:lumOff val="5000"/>
                  </a:schemeClr>
                </a:solidFill>
                <a:hlinkClick r:id="rId3" tooltip="1377 هـ"/>
              </a:rPr>
              <a:t>1377 </a:t>
            </a:r>
            <a:r>
              <a:rPr lang="ar-SA" u="sng" dirty="0">
                <a:solidFill>
                  <a:schemeClr val="tx1">
                    <a:lumMod val="95000"/>
                    <a:lumOff val="5000"/>
                  </a:schemeClr>
                </a:solidFill>
                <a:hlinkClick r:id="rId3" tooltip="1377 هـ"/>
              </a:rPr>
              <a:t>هـ</a:t>
            </a:r>
            <a:r>
              <a:rPr lang="en-US" dirty="0">
                <a:solidFill>
                  <a:schemeClr val="tx1">
                    <a:lumMod val="95000"/>
                    <a:lumOff val="5000"/>
                  </a:schemeClr>
                </a:solidFill>
              </a:rPr>
              <a:t> / </a:t>
            </a:r>
            <a:r>
              <a:rPr lang="en-US" u="sng" dirty="0">
                <a:solidFill>
                  <a:schemeClr val="tx1">
                    <a:lumMod val="95000"/>
                    <a:lumOff val="5000"/>
                  </a:schemeClr>
                </a:solidFill>
                <a:hlinkClick r:id="rId4" tooltip="6 نوفمبر"/>
              </a:rPr>
              <a:t>6 </a:t>
            </a:r>
            <a:r>
              <a:rPr lang="ar-SA" u="sng" dirty="0">
                <a:solidFill>
                  <a:schemeClr val="tx1">
                    <a:lumMod val="95000"/>
                    <a:lumOff val="5000"/>
                  </a:schemeClr>
                </a:solidFill>
                <a:hlinkClick r:id="rId4" tooltip="6 نوفمبر"/>
              </a:rPr>
              <a:t>نوفمبر</a:t>
            </a:r>
            <a:r>
              <a:rPr lang="en-US" dirty="0">
                <a:solidFill>
                  <a:schemeClr val="tx1">
                    <a:lumMod val="95000"/>
                    <a:lumOff val="5000"/>
                  </a:schemeClr>
                </a:solidFill>
              </a:rPr>
              <a:t> </a:t>
            </a:r>
            <a:r>
              <a:rPr lang="en-US" u="sng" dirty="0">
                <a:solidFill>
                  <a:schemeClr val="tx1">
                    <a:lumMod val="95000"/>
                    <a:lumOff val="5000"/>
                  </a:schemeClr>
                </a:solidFill>
                <a:hlinkClick r:id="rId5" tooltip="1957"/>
              </a:rPr>
              <a:t>1957</a:t>
            </a:r>
            <a:r>
              <a:rPr lang="ar-SA" dirty="0">
                <a:solidFill>
                  <a:schemeClr val="tx1">
                    <a:lumMod val="95000"/>
                    <a:lumOff val="5000"/>
                  </a:schemeClr>
                </a:solidFill>
              </a:rPr>
              <a:t>، وتعتبر ثاني جامعة في المملكة بعد</a:t>
            </a:r>
            <a:r>
              <a:rPr lang="en-US" dirty="0">
                <a:solidFill>
                  <a:schemeClr val="tx1">
                    <a:lumMod val="95000"/>
                    <a:lumOff val="5000"/>
                  </a:schemeClr>
                </a:solidFill>
              </a:rPr>
              <a:t> </a:t>
            </a:r>
            <a:r>
              <a:rPr lang="ar-SA" u="sng" dirty="0">
                <a:solidFill>
                  <a:schemeClr val="tx1">
                    <a:lumMod val="95000"/>
                    <a:lumOff val="5000"/>
                  </a:schemeClr>
                </a:solidFill>
                <a:hlinkClick r:id="rId6" tooltip="جامعة أم القرى"/>
              </a:rPr>
              <a:t>جامعة أم القرى</a:t>
            </a:r>
            <a:r>
              <a:rPr lang="en-US" dirty="0">
                <a:solidFill>
                  <a:schemeClr val="tx1">
                    <a:lumMod val="95000"/>
                    <a:lumOff val="5000"/>
                  </a:schemeClr>
                </a:solidFill>
              </a:rPr>
              <a:t> </a:t>
            </a:r>
            <a:r>
              <a:rPr lang="ar-SA" dirty="0">
                <a:solidFill>
                  <a:schemeClr val="tx1">
                    <a:lumMod val="95000"/>
                    <a:lumOff val="5000"/>
                  </a:schemeClr>
                </a:solidFill>
              </a:rPr>
              <a:t>احد اهم و اكثر الجامعات نجاحاً في المملكة و ذلك يرجع الى المواد التعليمية المطروحة و مراكز الابحاث  و الخدمات العالية المقدمة للطالب و التي تهدف الى توفير بيئة دراسية مثالية مريحة و متكاملة للطلاب ومن هنا جاء التفكير في مشروع نقل الطالبات الداخلي او ما يسمى ( تــــواصـــل) و ذلك لتقديم خدمات تزيد من الكفاءة و مستوى الرضا لدى الطالبات , وبسبب المساحة الكبيرة للحرم الجامعي حيث  تشابه المدينة الصغيرة من ناحية حجمها و بسبب بعد الكليات عن بعضها و الحاجة الى الوصول للكليات او المرافق الاخرى بسرعة اما بسبب وجود اختبار لدى الطالبة او مشروع او محاضرة في وقت معين او بسبب ضروف اخرى اما مرض او تعب او غيرة جاءت الحاجة الى مثل هذا المشروع داخل الحرم الجامعي. و هو مشروع سابق حيث لا يوجد في اي جامعة اخرى بمثل هذا التخطيط و الجودة العالية و خطة التشغيل هي ان تدور السيارات على الجامعة ككل بشكل منتظم وفي اوقات معينة حيث كل خمسة دقائق مثلاً تصل سيارة الى المكان او الكلية لتنقل الطالبات. كما ان له مسارات معينة مخططة تمنع التزاحم او الحوادث. </a:t>
            </a:r>
            <a:endParaRPr lang="en-US" dirty="0">
              <a:solidFill>
                <a:schemeClr val="tx1">
                  <a:lumMod val="95000"/>
                  <a:lumOff val="5000"/>
                </a:schemeClr>
              </a:solidFill>
            </a:endParaRPr>
          </a:p>
          <a:p>
            <a:r>
              <a:rPr lang="ar-SA" dirty="0"/>
              <a:t> </a:t>
            </a:r>
            <a:endParaRPr lang="en-US" dirty="0"/>
          </a:p>
        </p:txBody>
      </p:sp>
    </p:spTree>
    <p:extLst>
      <p:ext uri="{BB962C8B-B14F-4D97-AF65-F5344CB8AC3E}">
        <p14:creationId xmlns:p14="http://schemas.microsoft.com/office/powerpoint/2010/main" xmlns="" val="1331823162"/>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9128" y="33885"/>
            <a:ext cx="4807726" cy="461665"/>
          </a:xfrm>
          <a:prstGeom prst="rect">
            <a:avLst/>
          </a:prstGeom>
        </p:spPr>
        <p:txBody>
          <a:bodyPr wrap="none">
            <a:spAutoFit/>
          </a:bodyPr>
          <a:lstStyle/>
          <a:p>
            <a:pPr lvl="0"/>
            <a:r>
              <a:rPr lang="ar-SA" sz="2400" b="1" u="none" dirty="0" smtClean="0">
                <a:solidFill>
                  <a:schemeClr val="accent2">
                    <a:lumMod val="50000"/>
                  </a:schemeClr>
                </a:solidFill>
              </a:rPr>
              <a:t>التقييم البيئي للمشروع (دراسة الجدوى للبيئة )</a:t>
            </a:r>
            <a:endParaRPr lang="ar-SA" sz="2400" u="none" dirty="0">
              <a:solidFill>
                <a:schemeClr val="accent2">
                  <a:lumMod val="50000"/>
                </a:schemeClr>
              </a:solidFill>
            </a:endParaRPr>
          </a:p>
        </p:txBody>
      </p:sp>
      <p:sp>
        <p:nvSpPr>
          <p:cNvPr id="3" name="Rectangle 2"/>
          <p:cNvSpPr/>
          <p:nvPr/>
        </p:nvSpPr>
        <p:spPr>
          <a:xfrm>
            <a:off x="4593433" y="772548"/>
            <a:ext cx="4572000" cy="1754326"/>
          </a:xfrm>
          <a:prstGeom prst="rect">
            <a:avLst/>
          </a:prstGeom>
        </p:spPr>
        <p:txBody>
          <a:bodyPr>
            <a:spAutoFit/>
          </a:bodyPr>
          <a:lstStyle/>
          <a:p>
            <a:r>
              <a:rPr lang="ar-SA" b="1" dirty="0"/>
              <a:t>دراسة البيئة المحيطة بالموقع :</a:t>
            </a:r>
            <a:endParaRPr lang="en-US" dirty="0"/>
          </a:p>
          <a:p>
            <a:r>
              <a:rPr lang="ar-SA" dirty="0"/>
              <a:t>في هذه المرحلة لابد من حصر جميع العوامل البيئية التي تؤثر على المشروع وبحكم ان المشروع هو مشروع نقل فقد يؤثر علية درجات الحرارة العالية في الصيف والمنخفضة والامطار في الشتاء , فلابد من وضع مضلات عند منطقه تحميل وتنزيل الطالبات وعند مواقف انتظار العربات </a:t>
            </a:r>
          </a:p>
        </p:txBody>
      </p:sp>
      <p:sp>
        <p:nvSpPr>
          <p:cNvPr id="4" name="Rectangle 3"/>
          <p:cNvSpPr/>
          <p:nvPr/>
        </p:nvSpPr>
        <p:spPr>
          <a:xfrm>
            <a:off x="-10142" y="634049"/>
            <a:ext cx="4572000" cy="2031325"/>
          </a:xfrm>
          <a:prstGeom prst="rect">
            <a:avLst/>
          </a:prstGeom>
        </p:spPr>
        <p:txBody>
          <a:bodyPr>
            <a:spAutoFit/>
          </a:bodyPr>
          <a:lstStyle/>
          <a:p>
            <a:r>
              <a:rPr lang="ar-SA" b="1" dirty="0"/>
              <a:t>تقييم الاثار البيئية للمشروع :</a:t>
            </a:r>
            <a:endParaRPr lang="en-US" dirty="0"/>
          </a:p>
          <a:p>
            <a:r>
              <a:rPr lang="ar-SA" dirty="0"/>
              <a:t>هناك اثار ايجابية للمشروع واثار سلبية ومن الاثار الايجابية هي عدم ثلوث البيئة لان العربات تعتمد في تشغيلها على الكهرباء بدل البنزين .</a:t>
            </a:r>
            <a:endParaRPr lang="en-US" dirty="0"/>
          </a:p>
          <a:p>
            <a:r>
              <a:rPr lang="ar-SA" dirty="0"/>
              <a:t>اما الاثار السلبية من الممكن ان يكون زحام العربات وازعاج محركات العربة ويمكن التغلب عليها بوضع طرق محددة لسير العربات ووضع فلاتر على محركات العربات .</a:t>
            </a:r>
            <a:endParaRPr lang="en-US" dirty="0"/>
          </a:p>
        </p:txBody>
      </p:sp>
      <p:sp>
        <p:nvSpPr>
          <p:cNvPr id="5" name="Rectangle 4"/>
          <p:cNvSpPr/>
          <p:nvPr/>
        </p:nvSpPr>
        <p:spPr>
          <a:xfrm>
            <a:off x="3144643" y="2996952"/>
            <a:ext cx="2834430" cy="461665"/>
          </a:xfrm>
          <a:prstGeom prst="rect">
            <a:avLst/>
          </a:prstGeom>
        </p:spPr>
        <p:txBody>
          <a:bodyPr wrap="none">
            <a:spAutoFit/>
          </a:bodyPr>
          <a:lstStyle/>
          <a:p>
            <a:pPr lvl="0"/>
            <a:r>
              <a:rPr lang="ar-SA" sz="2400" b="1" u="none" dirty="0" smtClean="0">
                <a:solidFill>
                  <a:schemeClr val="accent2">
                    <a:lumMod val="50000"/>
                  </a:schemeClr>
                </a:solidFill>
              </a:rPr>
              <a:t>العمر الاقتصادي للمشروع </a:t>
            </a:r>
            <a:endParaRPr lang="ar-SA" sz="2400" u="none" dirty="0">
              <a:solidFill>
                <a:schemeClr val="accent2">
                  <a:lumMod val="50000"/>
                </a:schemeClr>
              </a:solidFill>
            </a:endParaRPr>
          </a:p>
        </p:txBody>
      </p:sp>
      <p:sp>
        <p:nvSpPr>
          <p:cNvPr id="6" name="Rectangle 5"/>
          <p:cNvSpPr/>
          <p:nvPr/>
        </p:nvSpPr>
        <p:spPr>
          <a:xfrm>
            <a:off x="196843" y="3573016"/>
            <a:ext cx="4572000" cy="2308324"/>
          </a:xfrm>
          <a:prstGeom prst="rect">
            <a:avLst/>
          </a:prstGeom>
        </p:spPr>
        <p:txBody>
          <a:bodyPr>
            <a:spAutoFit/>
          </a:bodyPr>
          <a:lstStyle/>
          <a:p>
            <a:r>
              <a:rPr lang="ar-SA" b="1" dirty="0"/>
              <a:t>العمر الانتاجي:</a:t>
            </a:r>
            <a:endParaRPr lang="en-US" dirty="0"/>
          </a:p>
          <a:p>
            <a:r>
              <a:rPr lang="ar-SA" dirty="0"/>
              <a:t>بالنسبه للعمر الانتاجي، يفترض من السيارات المستوردة ان تستمر بالانتاج لمدة تقريبية تتراوح بين ال٨ الى ١٠ سنوات مع خدمات الصيانه المستمرة وسيتم تجديد المركبات عند الحاجة لذلك او عند تطور التكنولوجيا لهذا النوع من المركبات. </a:t>
            </a:r>
            <a:endParaRPr lang="en-US" dirty="0"/>
          </a:p>
          <a:p>
            <a:r>
              <a:rPr lang="ar-SA" dirty="0"/>
              <a:t> </a:t>
            </a:r>
            <a:endParaRPr lang="en-US" dirty="0"/>
          </a:p>
          <a:p>
            <a:r>
              <a:rPr lang="ar-SA" dirty="0"/>
              <a:t> </a:t>
            </a:r>
            <a:endParaRPr lang="en-US" dirty="0"/>
          </a:p>
        </p:txBody>
      </p:sp>
      <p:sp>
        <p:nvSpPr>
          <p:cNvPr id="7" name="Rectangle 6"/>
          <p:cNvSpPr/>
          <p:nvPr/>
        </p:nvSpPr>
        <p:spPr>
          <a:xfrm>
            <a:off x="4768842" y="3404270"/>
            <a:ext cx="4365015" cy="1754326"/>
          </a:xfrm>
          <a:prstGeom prst="rect">
            <a:avLst/>
          </a:prstGeom>
        </p:spPr>
        <p:txBody>
          <a:bodyPr wrap="square">
            <a:spAutoFit/>
          </a:bodyPr>
          <a:lstStyle/>
          <a:p>
            <a:endParaRPr lang="en-US" dirty="0" smtClean="0"/>
          </a:p>
          <a:p>
            <a:r>
              <a:rPr lang="ar-SA" b="1" dirty="0" smtClean="0"/>
              <a:t>العمر الإقتصادي للمشروع:</a:t>
            </a:r>
            <a:endParaRPr lang="en-US" dirty="0" smtClean="0"/>
          </a:p>
          <a:p>
            <a:r>
              <a:rPr lang="ar-SA" dirty="0" smtClean="0"/>
              <a:t>فعمره الإقتصادي متزامن مع عمر الحرم الجامعي حيث انه وسيلة النقل الوحيدة بين المباني الداخلية ولذلك قد يستمر لسنوات عديدة. </a:t>
            </a:r>
            <a:endParaRPr lang="en-US" dirty="0" smtClean="0"/>
          </a:p>
          <a:p>
            <a:r>
              <a:rPr lang="en-US" dirty="0" smtClean="0"/>
              <a:t> </a:t>
            </a:r>
            <a:endParaRPr lang="en-US" dirty="0"/>
          </a:p>
        </p:txBody>
      </p:sp>
    </p:spTree>
    <p:extLst>
      <p:ext uri="{BB962C8B-B14F-4D97-AF65-F5344CB8AC3E}">
        <p14:creationId xmlns:p14="http://schemas.microsoft.com/office/powerpoint/2010/main" xmlns="" val="301426597"/>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5856" y="0"/>
            <a:ext cx="2393604" cy="461665"/>
          </a:xfrm>
          <a:prstGeom prst="rect">
            <a:avLst/>
          </a:prstGeom>
        </p:spPr>
        <p:txBody>
          <a:bodyPr wrap="none">
            <a:spAutoFit/>
          </a:bodyPr>
          <a:lstStyle/>
          <a:p>
            <a:pPr lvl="0"/>
            <a:r>
              <a:rPr lang="ar-SA" sz="2400" b="1" u="none" dirty="0" smtClean="0">
                <a:solidFill>
                  <a:schemeClr val="accent2">
                    <a:lumMod val="50000"/>
                  </a:schemeClr>
                </a:solidFill>
              </a:rPr>
              <a:t>تقدير تكاليف المشروع</a:t>
            </a:r>
            <a:endParaRPr lang="ar-SA" sz="2400" u="none" dirty="0">
              <a:solidFill>
                <a:schemeClr val="accent2">
                  <a:lumMod val="50000"/>
                </a:schemeClr>
              </a:solidFill>
            </a:endParaRPr>
          </a:p>
        </p:txBody>
      </p:sp>
      <p:sp>
        <p:nvSpPr>
          <p:cNvPr id="4" name="Rectangle 3"/>
          <p:cNvSpPr/>
          <p:nvPr/>
        </p:nvSpPr>
        <p:spPr>
          <a:xfrm>
            <a:off x="4211960" y="477016"/>
            <a:ext cx="4932040" cy="1231106"/>
          </a:xfrm>
          <a:prstGeom prst="rect">
            <a:avLst/>
          </a:prstGeom>
        </p:spPr>
        <p:txBody>
          <a:bodyPr wrap="square">
            <a:spAutoFit/>
          </a:bodyPr>
          <a:lstStyle/>
          <a:p>
            <a:r>
              <a:rPr lang="ar-SA" sz="2000" b="1" dirty="0">
                <a:solidFill>
                  <a:schemeClr val="accent2">
                    <a:lumMod val="60000"/>
                    <a:lumOff val="40000"/>
                  </a:schemeClr>
                </a:solidFill>
              </a:rPr>
              <a:t>تكاليف راس ماليــــة (إستثمارية – راس المال الثابت</a:t>
            </a:r>
            <a:r>
              <a:rPr lang="ar-SA" sz="2000" b="1" dirty="0" smtClean="0">
                <a:solidFill>
                  <a:schemeClr val="accent2">
                    <a:lumMod val="60000"/>
                    <a:lumOff val="40000"/>
                  </a:schemeClr>
                </a:solidFill>
              </a:rPr>
              <a:t>)</a:t>
            </a:r>
          </a:p>
          <a:p>
            <a:endParaRPr lang="en-US" dirty="0"/>
          </a:p>
          <a:p>
            <a:r>
              <a:rPr lang="ar-SA" dirty="0"/>
              <a:t>أولاً / تكاليــف الإنــــشاء:- و تنقسم الى تكاليف ثابتة ملموسة و غير ملموسة,</a:t>
            </a:r>
            <a:endParaRPr lang="en-US" dirty="0"/>
          </a:p>
        </p:txBody>
      </p:sp>
      <p:sp>
        <p:nvSpPr>
          <p:cNvPr id="5" name="Rectangle 4"/>
          <p:cNvSpPr/>
          <p:nvPr/>
        </p:nvSpPr>
        <p:spPr>
          <a:xfrm>
            <a:off x="5148064" y="1724120"/>
            <a:ext cx="3995936" cy="646331"/>
          </a:xfrm>
          <a:prstGeom prst="rect">
            <a:avLst/>
          </a:prstGeom>
        </p:spPr>
        <p:txBody>
          <a:bodyPr wrap="square">
            <a:spAutoFit/>
          </a:bodyPr>
          <a:lstStyle/>
          <a:p>
            <a:r>
              <a:rPr lang="ar-SA" u="sng" dirty="0"/>
              <a:t>الأهلاك :-</a:t>
            </a:r>
            <a:r>
              <a:rPr lang="ar-SA" dirty="0"/>
              <a:t> بالتأكيد ان المشروع سيتعرض إلى انخفاض في القيمة بسبب الإستعمال </a:t>
            </a:r>
          </a:p>
        </p:txBody>
      </p:sp>
      <p:sp>
        <p:nvSpPr>
          <p:cNvPr id="6" name="Rectangle 5"/>
          <p:cNvSpPr/>
          <p:nvPr/>
        </p:nvSpPr>
        <p:spPr>
          <a:xfrm>
            <a:off x="5163570" y="2425005"/>
            <a:ext cx="3995936" cy="646331"/>
          </a:xfrm>
          <a:prstGeom prst="rect">
            <a:avLst/>
          </a:prstGeom>
        </p:spPr>
        <p:txBody>
          <a:bodyPr wrap="square">
            <a:spAutoFit/>
          </a:bodyPr>
          <a:lstStyle/>
          <a:p>
            <a:r>
              <a:rPr lang="ar-SA" u="sng" dirty="0"/>
              <a:t>التقادم:-</a:t>
            </a:r>
            <a:r>
              <a:rPr lang="ar-SA" dirty="0"/>
              <a:t> ايضاً المشروع معرض للتقادم بسبب التطور التكنلوجي السريع الحاصل </a:t>
            </a:r>
          </a:p>
        </p:txBody>
      </p:sp>
      <p:sp>
        <p:nvSpPr>
          <p:cNvPr id="7" name="Rectangle 6"/>
          <p:cNvSpPr/>
          <p:nvPr/>
        </p:nvSpPr>
        <p:spPr>
          <a:xfrm>
            <a:off x="5148064" y="3196133"/>
            <a:ext cx="4011442" cy="646331"/>
          </a:xfrm>
          <a:prstGeom prst="rect">
            <a:avLst/>
          </a:prstGeom>
        </p:spPr>
        <p:txBody>
          <a:bodyPr wrap="square">
            <a:spAutoFit/>
          </a:bodyPr>
          <a:lstStyle/>
          <a:p>
            <a:r>
              <a:rPr lang="ar-SA" u="sng" dirty="0"/>
              <a:t>ت.الأرض :-</a:t>
            </a:r>
            <a:r>
              <a:rPr lang="ar-SA" dirty="0"/>
              <a:t> لا يوجد هنالك تكاليف لهذا الجزء بسبب ان المكان مستأجر و ليس مكتسباً عن طريق الشراء. </a:t>
            </a:r>
            <a:endParaRPr lang="en-US" dirty="0"/>
          </a:p>
        </p:txBody>
      </p:sp>
      <p:sp>
        <p:nvSpPr>
          <p:cNvPr id="8" name="Rectangle 7"/>
          <p:cNvSpPr/>
          <p:nvPr/>
        </p:nvSpPr>
        <p:spPr>
          <a:xfrm>
            <a:off x="4961362" y="3842464"/>
            <a:ext cx="4157577" cy="1200329"/>
          </a:xfrm>
          <a:prstGeom prst="rect">
            <a:avLst/>
          </a:prstGeom>
        </p:spPr>
        <p:txBody>
          <a:bodyPr wrap="square">
            <a:spAutoFit/>
          </a:bodyPr>
          <a:lstStyle/>
          <a:p>
            <a:r>
              <a:rPr lang="ar-SA" u="sng" dirty="0"/>
              <a:t>ت.اللآلات و المعدات:-</a:t>
            </a:r>
            <a:r>
              <a:rPr lang="ar-SA" dirty="0"/>
              <a:t> و تنقسم الى قسمين تكاليف رئيسة و ثانوية:-</a:t>
            </a:r>
            <a:endParaRPr lang="en-US" dirty="0"/>
          </a:p>
          <a:p>
            <a:r>
              <a:rPr lang="ar-SA" dirty="0"/>
              <a:t>رئيسية :-  بما ان السيارات مصنعه في الخارج فلا يجد معدات رئيسية </a:t>
            </a:r>
          </a:p>
        </p:txBody>
      </p:sp>
      <p:sp>
        <p:nvSpPr>
          <p:cNvPr id="9" name="Rectangle 8"/>
          <p:cNvSpPr/>
          <p:nvPr/>
        </p:nvSpPr>
        <p:spPr>
          <a:xfrm>
            <a:off x="4904432" y="5042793"/>
            <a:ext cx="4211960" cy="923330"/>
          </a:xfrm>
          <a:prstGeom prst="rect">
            <a:avLst/>
          </a:prstGeom>
        </p:spPr>
        <p:txBody>
          <a:bodyPr wrap="square">
            <a:spAutoFit/>
          </a:bodyPr>
          <a:lstStyle/>
          <a:p>
            <a:r>
              <a:rPr lang="ar-SA" dirty="0"/>
              <a:t>ثانوية:- تكاليف الصيانة و تكاليف المعدات الثانوية من مواد تنظيف و تكاليف الاثاث المكتبي كذلك تكاليف نقل نقل المنتج و تخزينة.</a:t>
            </a:r>
            <a:endParaRPr lang="en-US" dirty="0"/>
          </a:p>
        </p:txBody>
      </p:sp>
      <p:sp>
        <p:nvSpPr>
          <p:cNvPr id="10" name="Rectangle 9"/>
          <p:cNvSpPr/>
          <p:nvPr/>
        </p:nvSpPr>
        <p:spPr>
          <a:xfrm>
            <a:off x="0" y="1162480"/>
            <a:ext cx="4572000" cy="1754326"/>
          </a:xfrm>
          <a:prstGeom prst="rect">
            <a:avLst/>
          </a:prstGeom>
        </p:spPr>
        <p:txBody>
          <a:bodyPr>
            <a:spAutoFit/>
          </a:bodyPr>
          <a:lstStyle/>
          <a:p>
            <a:r>
              <a:rPr lang="ar-SA" u="sng" dirty="0"/>
              <a:t>ت. المباني و الأعمال الإنشائية:-</a:t>
            </a:r>
            <a:r>
              <a:rPr lang="ar-SA" dirty="0"/>
              <a:t> و تنقسم الى تكاليف اساسية و تكاليف مكملة:-</a:t>
            </a:r>
            <a:endParaRPr lang="en-US" dirty="0"/>
          </a:p>
          <a:p>
            <a:r>
              <a:rPr lang="ar-SA" dirty="0"/>
              <a:t>اساسية :- وهي المباني التي تُصنع المنتج الأساسي و المصنع يتحملها فهو من سيقوم بالانتاج </a:t>
            </a:r>
            <a:endParaRPr lang="en-US" dirty="0"/>
          </a:p>
          <a:p>
            <a:r>
              <a:rPr lang="ar-SA" dirty="0"/>
              <a:t>مكملة:-  مكاتب الموضفات في جامعة الملك سعود كذلك أماكن تخزين مواد التنضيف و الصيانة.</a:t>
            </a:r>
            <a:endParaRPr lang="en-US" dirty="0"/>
          </a:p>
        </p:txBody>
      </p:sp>
      <p:sp>
        <p:nvSpPr>
          <p:cNvPr id="11" name="Rectangle 10"/>
          <p:cNvSpPr/>
          <p:nvPr/>
        </p:nvSpPr>
        <p:spPr>
          <a:xfrm>
            <a:off x="681191" y="3059668"/>
            <a:ext cx="3890809" cy="369332"/>
          </a:xfrm>
          <a:prstGeom prst="rect">
            <a:avLst/>
          </a:prstGeom>
        </p:spPr>
        <p:txBody>
          <a:bodyPr wrap="none">
            <a:spAutoFit/>
          </a:bodyPr>
          <a:lstStyle/>
          <a:p>
            <a:r>
              <a:rPr lang="ar-SA" u="sng" dirty="0"/>
              <a:t>ت. إنفاق ما قبل الإنتـــاج:-  </a:t>
            </a:r>
            <a:r>
              <a:rPr lang="ar-SA" dirty="0"/>
              <a:t>تكاليف دراسة الجدوى </a:t>
            </a:r>
          </a:p>
        </p:txBody>
      </p:sp>
      <p:sp>
        <p:nvSpPr>
          <p:cNvPr id="12" name="Rectangle 11"/>
          <p:cNvSpPr/>
          <p:nvPr/>
        </p:nvSpPr>
        <p:spPr>
          <a:xfrm>
            <a:off x="346164" y="3697568"/>
            <a:ext cx="4225836" cy="369332"/>
          </a:xfrm>
          <a:prstGeom prst="rect">
            <a:avLst/>
          </a:prstGeom>
        </p:spPr>
        <p:txBody>
          <a:bodyPr wrap="none">
            <a:spAutoFit/>
          </a:bodyPr>
          <a:lstStyle/>
          <a:p>
            <a:r>
              <a:rPr lang="ar-SA" u="sng" dirty="0"/>
              <a:t>ت. متفرقة:-</a:t>
            </a:r>
            <a:r>
              <a:rPr lang="ar-SA" dirty="0"/>
              <a:t> تصميم مسارات القيادة في طرقات الجامعة </a:t>
            </a:r>
          </a:p>
        </p:txBody>
      </p:sp>
      <p:sp>
        <p:nvSpPr>
          <p:cNvPr id="14" name="Rectangle 13"/>
          <p:cNvSpPr/>
          <p:nvPr/>
        </p:nvSpPr>
        <p:spPr>
          <a:xfrm>
            <a:off x="173082" y="4205400"/>
            <a:ext cx="4572000" cy="923330"/>
          </a:xfrm>
          <a:prstGeom prst="rect">
            <a:avLst/>
          </a:prstGeom>
        </p:spPr>
        <p:txBody>
          <a:bodyPr>
            <a:spAutoFit/>
          </a:bodyPr>
          <a:lstStyle/>
          <a:p>
            <a:r>
              <a:rPr lang="ar-SA" dirty="0"/>
              <a:t>يقدر الاحتياطي للمشروع  بالنسبة لإحتمال الخطأ المادي مثل احتراق السيارة او عطلها او عدم وصولها في الوقت المحدد بمبلغ 20 ألف </a:t>
            </a:r>
          </a:p>
        </p:txBody>
      </p:sp>
    </p:spTree>
    <p:extLst>
      <p:ext uri="{BB962C8B-B14F-4D97-AF65-F5344CB8AC3E}">
        <p14:creationId xmlns:p14="http://schemas.microsoft.com/office/powerpoint/2010/main" xmlns="" val="187277542"/>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66871" y="971440"/>
            <a:ext cx="2650084" cy="400110"/>
          </a:xfrm>
          <a:prstGeom prst="rect">
            <a:avLst/>
          </a:prstGeom>
        </p:spPr>
        <p:txBody>
          <a:bodyPr wrap="none">
            <a:spAutoFit/>
          </a:bodyPr>
          <a:lstStyle/>
          <a:p>
            <a:r>
              <a:rPr lang="ar-SA" sz="2000" b="1" dirty="0">
                <a:solidFill>
                  <a:schemeClr val="accent2">
                    <a:lumMod val="60000"/>
                    <a:lumOff val="40000"/>
                  </a:schemeClr>
                </a:solidFill>
              </a:rPr>
              <a:t>طرق حساب رأس المال العامل</a:t>
            </a:r>
          </a:p>
        </p:txBody>
      </p:sp>
      <p:sp>
        <p:nvSpPr>
          <p:cNvPr id="5" name="Rectangle 4"/>
          <p:cNvSpPr/>
          <p:nvPr/>
        </p:nvSpPr>
        <p:spPr>
          <a:xfrm>
            <a:off x="7301948" y="1340772"/>
            <a:ext cx="1838965" cy="369332"/>
          </a:xfrm>
          <a:prstGeom prst="rect">
            <a:avLst/>
          </a:prstGeom>
        </p:spPr>
        <p:txBody>
          <a:bodyPr wrap="none">
            <a:spAutoFit/>
          </a:bodyPr>
          <a:lstStyle/>
          <a:p>
            <a:r>
              <a:rPr lang="ar-SA" b="1" dirty="0"/>
              <a:t>طريقة الدورة الإنتاجيه</a:t>
            </a:r>
            <a:endParaRPr lang="ar-SA" dirty="0"/>
          </a:p>
        </p:txBody>
      </p:sp>
      <p:sp>
        <p:nvSpPr>
          <p:cNvPr id="6" name="Rectangle 5"/>
          <p:cNvSpPr/>
          <p:nvPr/>
        </p:nvSpPr>
        <p:spPr>
          <a:xfrm>
            <a:off x="4568913" y="1720038"/>
            <a:ext cx="4572000" cy="1754326"/>
          </a:xfrm>
          <a:prstGeom prst="rect">
            <a:avLst/>
          </a:prstGeom>
        </p:spPr>
        <p:txBody>
          <a:bodyPr>
            <a:spAutoFit/>
          </a:bodyPr>
          <a:lstStyle/>
          <a:p>
            <a:r>
              <a:rPr lang="ar-SA" dirty="0"/>
              <a:t>1-شراء المدخلات :نقوم باستيراد سيارة الجولف لنقل طالبات جامعة الملك سعود .</a:t>
            </a:r>
            <a:endParaRPr lang="en-US" dirty="0"/>
          </a:p>
          <a:p>
            <a:r>
              <a:rPr lang="ar-SA" dirty="0"/>
              <a:t>2-تصنيعها :لانصنعها لأن نقوم باستيرادها من مصانع أخرى تقوم بصناعة سيارة الجولف .</a:t>
            </a:r>
            <a:endParaRPr lang="en-US" dirty="0"/>
          </a:p>
          <a:p>
            <a:r>
              <a:rPr lang="ar-SA" dirty="0"/>
              <a:t>3-بيع المنتجات :لايوجد بيع منتجات إنما نبيع خدمات وذلك من خلال قيام الطالبة بدفع (150ريال) في الترم الواحد .</a:t>
            </a:r>
            <a:endParaRPr lang="en-US" dirty="0"/>
          </a:p>
        </p:txBody>
      </p:sp>
      <p:sp>
        <p:nvSpPr>
          <p:cNvPr id="8" name="Rectangle 7"/>
          <p:cNvSpPr/>
          <p:nvPr/>
        </p:nvSpPr>
        <p:spPr>
          <a:xfrm>
            <a:off x="4520299" y="3534111"/>
            <a:ext cx="4572000" cy="923330"/>
          </a:xfrm>
          <a:prstGeom prst="rect">
            <a:avLst/>
          </a:prstGeom>
        </p:spPr>
        <p:txBody>
          <a:bodyPr>
            <a:spAutoFit/>
          </a:bodyPr>
          <a:lstStyle/>
          <a:p>
            <a:r>
              <a:rPr lang="ar-SA" b="1" dirty="0"/>
              <a:t>طريقة الدورة النقدية الشهرية</a:t>
            </a:r>
            <a:r>
              <a:rPr lang="ar-SA" dirty="0"/>
              <a:t> :</a:t>
            </a:r>
            <a:endParaRPr lang="en-US" dirty="0"/>
          </a:p>
          <a:p>
            <a:r>
              <a:rPr lang="ar-SA" dirty="0"/>
              <a:t>تعتمد هذه الطريقة على تقديرات الميزانية عن سنة عادية عند مستوى التشغيل الكامل </a:t>
            </a:r>
          </a:p>
        </p:txBody>
      </p:sp>
      <p:sp>
        <p:nvSpPr>
          <p:cNvPr id="9" name="Rectangle 8"/>
          <p:cNvSpPr/>
          <p:nvPr/>
        </p:nvSpPr>
        <p:spPr>
          <a:xfrm>
            <a:off x="4544955" y="4561106"/>
            <a:ext cx="4572000" cy="1200329"/>
          </a:xfrm>
          <a:prstGeom prst="rect">
            <a:avLst/>
          </a:prstGeom>
        </p:spPr>
        <p:txBody>
          <a:bodyPr>
            <a:spAutoFit/>
          </a:bodyPr>
          <a:lstStyle/>
          <a:p>
            <a:pPr lvl="0"/>
            <a:r>
              <a:rPr lang="ar-SA" b="1" dirty="0"/>
              <a:t>طريقة النسبة المئوية :</a:t>
            </a:r>
            <a:endParaRPr lang="en-US" dirty="0"/>
          </a:p>
          <a:p>
            <a:r>
              <a:rPr lang="ar-SA" dirty="0"/>
              <a:t>تقوم هذه الطريقة على أساس حساب قيمة لكل عنصر من عناصر رأس المال العامل كنسبة تحكمية من القيمة الكلية له في سنة يعمل فيها المشروع بطاقته الكاملة </a:t>
            </a:r>
          </a:p>
        </p:txBody>
      </p:sp>
      <p:sp>
        <p:nvSpPr>
          <p:cNvPr id="10" name="Rectangle 9"/>
          <p:cNvSpPr/>
          <p:nvPr/>
        </p:nvSpPr>
        <p:spPr>
          <a:xfrm>
            <a:off x="2926986" y="28637"/>
            <a:ext cx="2765501" cy="523220"/>
          </a:xfrm>
          <a:prstGeom prst="rect">
            <a:avLst/>
          </a:prstGeom>
        </p:spPr>
        <p:txBody>
          <a:bodyPr wrap="none">
            <a:spAutoFit/>
          </a:bodyPr>
          <a:lstStyle/>
          <a:p>
            <a:pPr lvl="0"/>
            <a:r>
              <a:rPr lang="ar-SA" sz="2800" b="1" u="none" dirty="0" smtClean="0">
                <a:solidFill>
                  <a:schemeClr val="accent2">
                    <a:lumMod val="50000"/>
                  </a:schemeClr>
                </a:solidFill>
              </a:rPr>
              <a:t>تقدير تكاليف المشروع</a:t>
            </a:r>
            <a:endParaRPr lang="ar-SA" sz="2800" u="none" dirty="0">
              <a:solidFill>
                <a:schemeClr val="accent2">
                  <a:lumMod val="50000"/>
                </a:schemeClr>
              </a:solidFill>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3933020"/>
            <a:ext cx="3677394" cy="2456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33950656"/>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764704"/>
            <a:ext cx="4572000" cy="2339102"/>
          </a:xfrm>
          <a:prstGeom prst="rect">
            <a:avLst/>
          </a:prstGeom>
        </p:spPr>
        <p:txBody>
          <a:bodyPr>
            <a:spAutoFit/>
          </a:bodyPr>
          <a:lstStyle/>
          <a:p>
            <a:r>
              <a:rPr lang="ar-SA" sz="2000" b="1" dirty="0">
                <a:solidFill>
                  <a:schemeClr val="accent2">
                    <a:lumMod val="60000"/>
                    <a:lumOff val="40000"/>
                  </a:schemeClr>
                </a:solidFill>
              </a:rPr>
              <a:t>تكاليف التسويــــق </a:t>
            </a:r>
            <a:endParaRPr lang="ar-SA" sz="2000" b="1" dirty="0" smtClean="0">
              <a:solidFill>
                <a:schemeClr val="accent2">
                  <a:lumMod val="60000"/>
                  <a:lumOff val="40000"/>
                </a:schemeClr>
              </a:solidFill>
            </a:endParaRPr>
          </a:p>
          <a:p>
            <a:endParaRPr lang="en-US" dirty="0"/>
          </a:p>
          <a:p>
            <a:r>
              <a:rPr lang="ar-SA" dirty="0"/>
              <a:t>تكاليف التسويق المباشرة ( تكاليف البيع -  تكاليف خدمات ) :- تقدم الخدمة بسعر رمزي ( </a:t>
            </a:r>
            <a:r>
              <a:rPr lang="ar-SA" dirty="0" smtClean="0"/>
              <a:t>150 </a:t>
            </a:r>
            <a:r>
              <a:rPr lang="ar-SA" dirty="0"/>
              <a:t>)  ريال للترم الواحد لكل طالبة .</a:t>
            </a:r>
            <a:endParaRPr lang="en-US" dirty="0"/>
          </a:p>
          <a:p>
            <a:r>
              <a:rPr lang="ar-SA" dirty="0"/>
              <a:t>تكاليف الترويج ( إعلانات ) :- بقيمة ( 3000 ) ريال للإعلان عن الخدمات في الجامعة عن طريق الإعلان في شاشات العرض التلفزيونية و في مواقع الانترنت </a:t>
            </a:r>
          </a:p>
        </p:txBody>
      </p:sp>
      <p:sp>
        <p:nvSpPr>
          <p:cNvPr id="3" name="Rectangle 2"/>
          <p:cNvSpPr/>
          <p:nvPr/>
        </p:nvSpPr>
        <p:spPr>
          <a:xfrm>
            <a:off x="2926986" y="28637"/>
            <a:ext cx="2765501" cy="523220"/>
          </a:xfrm>
          <a:prstGeom prst="rect">
            <a:avLst/>
          </a:prstGeom>
        </p:spPr>
        <p:txBody>
          <a:bodyPr wrap="none">
            <a:spAutoFit/>
          </a:bodyPr>
          <a:lstStyle/>
          <a:p>
            <a:pPr lvl="0"/>
            <a:r>
              <a:rPr lang="ar-SA" sz="2800" b="1" u="none" dirty="0" smtClean="0">
                <a:solidFill>
                  <a:schemeClr val="accent2">
                    <a:lumMod val="50000"/>
                  </a:schemeClr>
                </a:solidFill>
              </a:rPr>
              <a:t>تقدير تكاليف المشروع</a:t>
            </a:r>
            <a:endParaRPr lang="ar-SA" sz="2800" u="none" dirty="0">
              <a:solidFill>
                <a:schemeClr val="accent2">
                  <a:lumMod val="50000"/>
                </a:schemeClr>
              </a:solidFill>
            </a:endParaRPr>
          </a:p>
        </p:txBody>
      </p:sp>
      <p:sp>
        <p:nvSpPr>
          <p:cNvPr id="5" name="Rectangle 4"/>
          <p:cNvSpPr/>
          <p:nvPr/>
        </p:nvSpPr>
        <p:spPr>
          <a:xfrm>
            <a:off x="4574119" y="3073028"/>
            <a:ext cx="4572000" cy="923330"/>
          </a:xfrm>
          <a:prstGeom prst="rect">
            <a:avLst/>
          </a:prstGeom>
        </p:spPr>
        <p:txBody>
          <a:bodyPr>
            <a:spAutoFit/>
          </a:bodyPr>
          <a:lstStyle/>
          <a:p>
            <a:r>
              <a:rPr lang="ar-SA" dirty="0"/>
              <a:t>تكاليف النقل والتخزين تكلف ( 4000 ) ريال حيث يتم نقلها عن طريق احد الشركات المختصة في النقل الى مكان التشغيل و ذلك بعد انتهاء تصنيعها في الخارج </a:t>
            </a:r>
          </a:p>
        </p:txBody>
      </p:sp>
      <p:sp>
        <p:nvSpPr>
          <p:cNvPr id="6" name="Rectangle 5"/>
          <p:cNvSpPr/>
          <p:nvPr/>
        </p:nvSpPr>
        <p:spPr>
          <a:xfrm>
            <a:off x="4574119" y="3996358"/>
            <a:ext cx="4572000" cy="646331"/>
          </a:xfrm>
          <a:prstGeom prst="rect">
            <a:avLst/>
          </a:prstGeom>
        </p:spPr>
        <p:txBody>
          <a:bodyPr>
            <a:spAutoFit/>
          </a:bodyPr>
          <a:lstStyle/>
          <a:p>
            <a:r>
              <a:rPr lang="ar-SA" dirty="0"/>
              <a:t>تكاليف التسويق الغير مباشرة :- هي التكاليف الثابتة لقسم التسويق و قدرت بمبلغ ( 5000 ) ريال .</a:t>
            </a:r>
            <a:endParaRPr lang="en-US" dirty="0"/>
          </a:p>
        </p:txBody>
      </p:sp>
    </p:spTree>
    <p:extLst>
      <p:ext uri="{BB962C8B-B14F-4D97-AF65-F5344CB8AC3E}">
        <p14:creationId xmlns:p14="http://schemas.microsoft.com/office/powerpoint/2010/main" xmlns="" val="1943782230"/>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p:cNvSpPr/>
          <p:nvPr/>
        </p:nvSpPr>
        <p:spPr>
          <a:xfrm>
            <a:off x="1979712" y="1196752"/>
            <a:ext cx="5544616" cy="3312368"/>
          </a:xfrm>
          <a:prstGeom prst="wave">
            <a:avLst/>
          </a:prstGeom>
          <a:solidFill>
            <a:schemeClr val="accent2">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2">
                  <a:lumMod val="60000"/>
                  <a:lumOff val="40000"/>
                </a:schemeClr>
              </a:solidFill>
            </a:endParaRPr>
          </a:p>
        </p:txBody>
      </p:sp>
      <p:sp>
        <p:nvSpPr>
          <p:cNvPr id="3" name="Rectangle 2"/>
          <p:cNvSpPr/>
          <p:nvPr/>
        </p:nvSpPr>
        <p:spPr>
          <a:xfrm>
            <a:off x="2232086" y="2276872"/>
            <a:ext cx="4673074" cy="830997"/>
          </a:xfrm>
          <a:prstGeom prst="rect">
            <a:avLst/>
          </a:prstGeom>
          <a:noFill/>
        </p:spPr>
        <p:txBody>
          <a:bodyPr wrap="none" lIns="91440" tIns="45720" rIns="91440" bIns="45720">
            <a:spAutoFit/>
          </a:bodyPr>
          <a:lstStyle/>
          <a:p>
            <a:pPr algn="ctr"/>
            <a:r>
              <a:rPr lang="ar-SA" sz="4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التحليل المالي للمشروع</a:t>
            </a:r>
            <a:endParaRPr lang="en-US" sz="4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711" y="4365104"/>
            <a:ext cx="3023299" cy="24928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665575">
            <a:off x="2241382" y="4155708"/>
            <a:ext cx="1905000" cy="2400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05967659"/>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2083"/>
            <a:ext cx="8136904" cy="68559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95562602"/>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27721"/>
            <a:ext cx="8424936" cy="67136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67145914"/>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537366"/>
            <a:ext cx="6318200" cy="56012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58476711"/>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188640"/>
            <a:ext cx="7200800" cy="68407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72638643"/>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0" y="-43918"/>
            <a:ext cx="4572000" cy="2893100"/>
          </a:xfrm>
          <a:prstGeom prst="rect">
            <a:avLst/>
          </a:prstGeom>
        </p:spPr>
        <p:txBody>
          <a:bodyPr>
            <a:spAutoFit/>
          </a:bodyPr>
          <a:lstStyle/>
          <a:p>
            <a:r>
              <a:rPr lang="ar-SA" sz="2000" dirty="0">
                <a:solidFill>
                  <a:schemeClr val="accent2">
                    <a:lumMod val="60000"/>
                    <a:lumOff val="40000"/>
                  </a:schemeClr>
                </a:solidFill>
              </a:rPr>
              <a:t>معايير الربحيه التجاريه والاقتصادية</a:t>
            </a:r>
          </a:p>
          <a:p>
            <a:r>
              <a:rPr lang="ar-SA" dirty="0"/>
              <a:t>تقوم على حساب صافي الربح لجميع سنوات العمر الاقتصادي للمشروع , وتعتمد على ماهو موضح في الجداول أدناه على عدة مؤشرات منها :</a:t>
            </a:r>
          </a:p>
          <a:p>
            <a:r>
              <a:rPr lang="ar-SA" dirty="0"/>
              <a:t>•	 فترة الاسترداد = التكاليف الاستثمارية ÷ (صافي الارباح + الاهلاكات )</a:t>
            </a:r>
          </a:p>
          <a:p>
            <a:r>
              <a:rPr lang="ar-SA" dirty="0"/>
              <a:t>•	العائد على الاستثمار = ( صافي الارباح ÷ التكاليف الاستثمارية ) *100</a:t>
            </a:r>
          </a:p>
          <a:p>
            <a:r>
              <a:rPr lang="ar-SA" dirty="0"/>
              <a:t>•	تحليل التعادل = التكاليف الثابته ÷ ( الايرادات – التكاليف المتغيرة )</a:t>
            </a:r>
          </a:p>
        </p:txBody>
      </p:sp>
      <p:pic>
        <p:nvPicPr>
          <p:cNvPr id="1741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55776" y="3068960"/>
            <a:ext cx="6321351" cy="3456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30591034"/>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5970" y="200805"/>
            <a:ext cx="3922870" cy="923330"/>
          </a:xfrm>
          <a:prstGeom prst="rect">
            <a:avLst/>
          </a:prstGeom>
          <a:noFill/>
        </p:spPr>
        <p:txBody>
          <a:bodyPr wrap="none" lIns="91440" tIns="45720" rIns="91440" bIns="45720">
            <a:spAutoFit/>
          </a:bodyPr>
          <a:lstStyle/>
          <a:p>
            <a:pPr algn="ctr"/>
            <a:r>
              <a:rPr lang="ar-SA" sz="5400" b="0" cap="none" spc="0" dirty="0" smtClean="0">
                <a:ln w="18415" cmpd="sng">
                  <a:solidFill>
                    <a:schemeClr val="accent3">
                      <a:lumMod val="75000"/>
                    </a:schemeClr>
                  </a:solidFill>
                  <a:prstDash val="solid"/>
                </a:ln>
                <a:solidFill>
                  <a:schemeClr val="accent2">
                    <a:lumMod val="40000"/>
                    <a:lumOff val="60000"/>
                  </a:schemeClr>
                </a:solidFill>
                <a:effectLst>
                  <a:glow rad="139700">
                    <a:schemeClr val="accent2">
                      <a:satMod val="175000"/>
                      <a:alpha val="40000"/>
                    </a:schemeClr>
                  </a:glow>
                  <a:outerShdw blurRad="63500" dir="3600000" algn="tl" rotWithShape="0">
                    <a:srgbClr val="000000">
                      <a:alpha val="70000"/>
                    </a:srgbClr>
                  </a:outerShdw>
                </a:effectLst>
              </a:rPr>
              <a:t>وصف المشروع:</a:t>
            </a:r>
            <a:endParaRPr lang="en-US" sz="5400" b="0" cap="none" spc="0" dirty="0">
              <a:ln w="18415" cmpd="sng">
                <a:solidFill>
                  <a:schemeClr val="accent3">
                    <a:lumMod val="75000"/>
                  </a:schemeClr>
                </a:solidFill>
                <a:prstDash val="solid"/>
              </a:ln>
              <a:solidFill>
                <a:schemeClr val="accent2">
                  <a:lumMod val="40000"/>
                  <a:lumOff val="60000"/>
                </a:schemeClr>
              </a:solidFill>
              <a:effectLst>
                <a:glow rad="139700">
                  <a:schemeClr val="accent2">
                    <a:satMod val="175000"/>
                    <a:alpha val="40000"/>
                  </a:schemeClr>
                </a:glow>
                <a:outerShdw blurRad="63500" dir="3600000" algn="tl" rotWithShape="0">
                  <a:srgbClr val="000000">
                    <a:alpha val="70000"/>
                  </a:srgbClr>
                </a:outerShdw>
              </a:effectLst>
            </a:endParaRPr>
          </a:p>
        </p:txBody>
      </p:sp>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rightnessContrast contrast="40000"/>
                    </a14:imgEffect>
                  </a14:imgLayer>
                </a14:imgProps>
              </a:ext>
              <a:ext uri="{28A0092B-C50C-407E-A947-70E740481C1C}">
                <a14:useLocalDpi xmlns:a14="http://schemas.microsoft.com/office/drawing/2010/main" xmlns="" val="0"/>
              </a:ext>
            </a:extLst>
          </a:blip>
          <a:srcRect/>
          <a:stretch>
            <a:fillRect/>
          </a:stretch>
        </p:blipFill>
        <p:spPr bwMode="auto">
          <a:xfrm>
            <a:off x="179512" y="3346490"/>
            <a:ext cx="4336053" cy="31027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46485" y="1052736"/>
            <a:ext cx="4627737" cy="3075517"/>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20713199">
            <a:off x="744759" y="1421921"/>
            <a:ext cx="2390171" cy="1725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20458246">
            <a:off x="4339721" y="4223108"/>
            <a:ext cx="4762500" cy="185737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85021236"/>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205173"/>
            <a:ext cx="7488832" cy="68745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05034099"/>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64026"/>
            <a:ext cx="7632848" cy="65893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89860018"/>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27984" y="0"/>
            <a:ext cx="4572000" cy="4801314"/>
          </a:xfrm>
          <a:prstGeom prst="rect">
            <a:avLst/>
          </a:prstGeom>
        </p:spPr>
        <p:txBody>
          <a:bodyPr>
            <a:spAutoFit/>
          </a:bodyPr>
          <a:lstStyle/>
          <a:p>
            <a:endParaRPr lang="ar-SA" dirty="0"/>
          </a:p>
          <a:p>
            <a:r>
              <a:rPr lang="ar-SA" sz="2000" dirty="0">
                <a:solidFill>
                  <a:schemeClr val="accent2">
                    <a:lumMod val="60000"/>
                    <a:lumOff val="40000"/>
                  </a:schemeClr>
                </a:solidFill>
              </a:rPr>
              <a:t>	التكاليف الثابتة	</a:t>
            </a:r>
            <a:r>
              <a:rPr lang="ar-SA" sz="2000" dirty="0">
                <a:solidFill>
                  <a:schemeClr val="tx1">
                    <a:lumMod val="95000"/>
                    <a:lumOff val="5000"/>
                  </a:schemeClr>
                </a:solidFill>
              </a:rPr>
              <a:t>41,500</a:t>
            </a:r>
            <a:r>
              <a:rPr lang="ar-SA" sz="2000" dirty="0">
                <a:solidFill>
                  <a:schemeClr val="accent2">
                    <a:lumMod val="60000"/>
                    <a:lumOff val="40000"/>
                  </a:schemeClr>
                </a:solidFill>
              </a:rPr>
              <a:t>	</a:t>
            </a:r>
          </a:p>
          <a:p>
            <a:r>
              <a:rPr lang="ar-SA" dirty="0"/>
              <a:t>نقطة التعادل	= ـــــــــــ=	ــــــــــ=	13.4%</a:t>
            </a:r>
          </a:p>
          <a:p>
            <a:r>
              <a:rPr lang="ar-SA" dirty="0"/>
              <a:t>	الإيرادات - التكاليف المتغيرة	309,500	</a:t>
            </a:r>
          </a:p>
          <a:p>
            <a:endParaRPr lang="ar-SA" dirty="0"/>
          </a:p>
          <a:p>
            <a:r>
              <a:rPr lang="ar-SA" dirty="0"/>
              <a:t>هذا يعني ان المشروع يحقق ربح بعد ان يعمل بنسبة 13% من طاقته التشغيلية القصوى</a:t>
            </a:r>
          </a:p>
          <a:p>
            <a:endParaRPr lang="ar-SA" dirty="0"/>
          </a:p>
          <a:p>
            <a:r>
              <a:rPr lang="ar-SA" dirty="0"/>
              <a:t>عند ذلك يكون حجم التعادل كما يلي:			</a:t>
            </a:r>
          </a:p>
          <a:p>
            <a:endParaRPr lang="ar-SA" dirty="0"/>
          </a:p>
          <a:p>
            <a:r>
              <a:rPr lang="ar-SA" dirty="0"/>
              <a:t>الإيرادات عند التعادل = الإيرادات × حجم التعادل	48,240	ريال.</a:t>
            </a:r>
          </a:p>
          <a:p>
            <a:r>
              <a:rPr lang="ar-SA" dirty="0"/>
              <a:t>التكاليف عند التعادل = التكاليف المتغيرة × حجم التعادل + الثابتة0.6</a:t>
            </a:r>
          </a:p>
          <a:p>
            <a:r>
              <a:rPr lang="ar-SA" dirty="0"/>
              <a:t>	48,267	</a:t>
            </a:r>
          </a:p>
        </p:txBody>
      </p:sp>
    </p:spTree>
    <p:extLst>
      <p:ext uri="{BB962C8B-B14F-4D97-AF65-F5344CB8AC3E}">
        <p14:creationId xmlns:p14="http://schemas.microsoft.com/office/powerpoint/2010/main" xmlns="" val="1465677366"/>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14100"/>
          <a:stretch/>
        </p:blipFill>
        <p:spPr bwMode="auto">
          <a:xfrm>
            <a:off x="827584" y="-107950"/>
            <a:ext cx="7200800" cy="7081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64177610"/>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171399"/>
            <a:ext cx="7704855" cy="68407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15847357"/>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47664" y="980728"/>
            <a:ext cx="4896543" cy="3456384"/>
          </a:xfrm>
          <a:prstGeom prst="flowChartManualInpu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accent2">
                    <a:lumMod val="75000"/>
                  </a:schemeClr>
                </a:solidFill>
              </a:rPr>
              <a:t>دراسة الجدوى الاقتصادية </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9672948">
            <a:off x="4966372" y="3600598"/>
            <a:ext cx="3240360" cy="24271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58155317"/>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1557225035"/>
              </p:ext>
            </p:extLst>
          </p:nvPr>
        </p:nvGraphicFramePr>
        <p:xfrm>
          <a:off x="1691677" y="692696"/>
          <a:ext cx="7382819" cy="4194387"/>
        </p:xfrm>
        <a:graphic>
          <a:graphicData uri="http://schemas.openxmlformats.org/drawingml/2006/table">
            <a:tbl>
              <a:tblPr rtl="1" firstRow="1" firstCol="1" bandRow="1">
                <a:tableStyleId>{21E4AEA4-8DFA-4A89-87EB-49C32662AFE0}</a:tableStyleId>
              </a:tblPr>
              <a:tblGrid>
                <a:gridCol w="763232"/>
                <a:gridCol w="1013600"/>
                <a:gridCol w="952957"/>
                <a:gridCol w="952957"/>
                <a:gridCol w="823876"/>
                <a:gridCol w="1062979"/>
                <a:gridCol w="859394"/>
                <a:gridCol w="953824"/>
              </a:tblGrid>
              <a:tr h="810580">
                <a:tc>
                  <a:txBody>
                    <a:bodyPr/>
                    <a:lstStyle/>
                    <a:p>
                      <a:pPr algn="r" rtl="1">
                        <a:lnSpc>
                          <a:spcPct val="115000"/>
                        </a:lnSpc>
                        <a:spcAft>
                          <a:spcPts val="0"/>
                        </a:spcAft>
                      </a:pPr>
                      <a:r>
                        <a:rPr lang="ar-SA" sz="1600" dirty="0">
                          <a:effectLst/>
                        </a:rPr>
                        <a:t>السنة</a:t>
                      </a:r>
                      <a:endParaRPr lang="en-US" sz="1100" dirty="0">
                        <a:effectLst/>
                        <a:latin typeface="Calibri"/>
                        <a:ea typeface="Calibri"/>
                        <a:cs typeface="Arial"/>
                      </a:endParaRPr>
                    </a:p>
                  </a:txBody>
                  <a:tcPr marL="60239" marR="60239" marT="0" marB="0"/>
                </a:tc>
                <a:tc>
                  <a:txBody>
                    <a:bodyPr/>
                    <a:lstStyle/>
                    <a:p>
                      <a:pPr algn="r" rtl="1">
                        <a:lnSpc>
                          <a:spcPct val="115000"/>
                        </a:lnSpc>
                        <a:spcAft>
                          <a:spcPts val="0"/>
                        </a:spcAft>
                      </a:pPr>
                      <a:r>
                        <a:rPr lang="ar-SA" sz="1600">
                          <a:effectLst/>
                        </a:rPr>
                        <a:t>الايرادات المتوقعة</a:t>
                      </a:r>
                      <a:endParaRPr lang="en-US" sz="1100">
                        <a:effectLst/>
                        <a:latin typeface="Calibri"/>
                        <a:ea typeface="Calibri"/>
                        <a:cs typeface="Arial"/>
                      </a:endParaRPr>
                    </a:p>
                  </a:txBody>
                  <a:tcPr marL="60239" marR="60239" marT="0" marB="0"/>
                </a:tc>
                <a:tc>
                  <a:txBody>
                    <a:bodyPr/>
                    <a:lstStyle/>
                    <a:p>
                      <a:pPr algn="r" rtl="1">
                        <a:lnSpc>
                          <a:spcPct val="115000"/>
                        </a:lnSpc>
                        <a:spcAft>
                          <a:spcPts val="0"/>
                        </a:spcAft>
                      </a:pPr>
                      <a:r>
                        <a:rPr lang="ar-SA" sz="1600">
                          <a:effectLst/>
                        </a:rPr>
                        <a:t>التكلفة المتوقعة</a:t>
                      </a:r>
                      <a:endParaRPr lang="en-US" sz="1100">
                        <a:effectLst/>
                        <a:latin typeface="Calibri"/>
                        <a:ea typeface="Calibri"/>
                        <a:cs typeface="Arial"/>
                      </a:endParaRPr>
                    </a:p>
                  </a:txBody>
                  <a:tcPr marL="60239" marR="60239" marT="0" marB="0"/>
                </a:tc>
                <a:tc>
                  <a:txBody>
                    <a:bodyPr/>
                    <a:lstStyle/>
                    <a:p>
                      <a:pPr algn="r" rtl="1">
                        <a:lnSpc>
                          <a:spcPct val="115000"/>
                        </a:lnSpc>
                        <a:spcAft>
                          <a:spcPts val="0"/>
                        </a:spcAft>
                      </a:pPr>
                      <a:r>
                        <a:rPr lang="ar-SA" sz="1600">
                          <a:effectLst/>
                        </a:rPr>
                        <a:t>صافي العائد</a:t>
                      </a:r>
                      <a:endParaRPr lang="en-US" sz="1100">
                        <a:effectLst/>
                        <a:latin typeface="Calibri"/>
                        <a:ea typeface="Calibri"/>
                        <a:cs typeface="Arial"/>
                      </a:endParaRPr>
                    </a:p>
                  </a:txBody>
                  <a:tcPr marL="60239" marR="60239" marT="0" marB="0"/>
                </a:tc>
                <a:tc>
                  <a:txBody>
                    <a:bodyPr/>
                    <a:lstStyle/>
                    <a:p>
                      <a:pPr algn="r" rtl="1">
                        <a:lnSpc>
                          <a:spcPct val="115000"/>
                        </a:lnSpc>
                        <a:spcAft>
                          <a:spcPts val="0"/>
                        </a:spcAft>
                      </a:pPr>
                      <a:r>
                        <a:rPr lang="ar-SA" sz="1600">
                          <a:effectLst/>
                        </a:rPr>
                        <a:t>معامل الخصم 10%</a:t>
                      </a:r>
                      <a:endParaRPr lang="en-US" sz="1100">
                        <a:effectLst/>
                        <a:latin typeface="Calibri"/>
                        <a:ea typeface="Calibri"/>
                        <a:cs typeface="Arial"/>
                      </a:endParaRPr>
                    </a:p>
                  </a:txBody>
                  <a:tcPr marL="60239" marR="60239" marT="0" marB="0"/>
                </a:tc>
                <a:tc>
                  <a:txBody>
                    <a:bodyPr/>
                    <a:lstStyle/>
                    <a:p>
                      <a:pPr algn="r" rtl="1">
                        <a:lnSpc>
                          <a:spcPct val="115000"/>
                        </a:lnSpc>
                        <a:spcAft>
                          <a:spcPts val="0"/>
                        </a:spcAft>
                      </a:pPr>
                      <a:r>
                        <a:rPr lang="ar-SA" sz="1600">
                          <a:effectLst/>
                        </a:rPr>
                        <a:t>صافي العائد 10%</a:t>
                      </a:r>
                      <a:endParaRPr lang="en-US" sz="1100">
                        <a:effectLst/>
                        <a:latin typeface="Calibri"/>
                        <a:ea typeface="Calibri"/>
                        <a:cs typeface="Arial"/>
                      </a:endParaRPr>
                    </a:p>
                  </a:txBody>
                  <a:tcPr marL="60239" marR="60239" marT="0" marB="0"/>
                </a:tc>
                <a:tc>
                  <a:txBody>
                    <a:bodyPr/>
                    <a:lstStyle/>
                    <a:p>
                      <a:pPr algn="r" rtl="1">
                        <a:lnSpc>
                          <a:spcPct val="115000"/>
                        </a:lnSpc>
                        <a:spcAft>
                          <a:spcPts val="0"/>
                        </a:spcAft>
                      </a:pPr>
                      <a:r>
                        <a:rPr lang="ar-SA" sz="1600">
                          <a:effectLst/>
                        </a:rPr>
                        <a:t>معامل الخصم 20%</a:t>
                      </a:r>
                      <a:endParaRPr lang="en-US" sz="1100">
                        <a:effectLst/>
                        <a:latin typeface="Calibri"/>
                        <a:ea typeface="Calibri"/>
                        <a:cs typeface="Arial"/>
                      </a:endParaRPr>
                    </a:p>
                  </a:txBody>
                  <a:tcPr marL="60239" marR="60239" marT="0" marB="0"/>
                </a:tc>
                <a:tc>
                  <a:txBody>
                    <a:bodyPr/>
                    <a:lstStyle/>
                    <a:p>
                      <a:pPr algn="r" rtl="1">
                        <a:lnSpc>
                          <a:spcPct val="115000"/>
                        </a:lnSpc>
                        <a:spcAft>
                          <a:spcPts val="0"/>
                        </a:spcAft>
                      </a:pPr>
                      <a:r>
                        <a:rPr lang="ar-SA" sz="1600">
                          <a:effectLst/>
                        </a:rPr>
                        <a:t>صافي العائد20%</a:t>
                      </a:r>
                      <a:endParaRPr lang="en-US" sz="1100">
                        <a:effectLst/>
                        <a:latin typeface="Calibri"/>
                        <a:ea typeface="Calibri"/>
                        <a:cs typeface="Arial"/>
                      </a:endParaRPr>
                    </a:p>
                  </a:txBody>
                  <a:tcPr marL="60239" marR="60239" marT="0" marB="0"/>
                </a:tc>
              </a:tr>
              <a:tr h="548979">
                <a:tc>
                  <a:txBody>
                    <a:bodyPr/>
                    <a:lstStyle/>
                    <a:p>
                      <a:pPr algn="r" rtl="1">
                        <a:lnSpc>
                          <a:spcPct val="115000"/>
                        </a:lnSpc>
                        <a:spcAft>
                          <a:spcPts val="0"/>
                        </a:spcAft>
                      </a:pPr>
                      <a:r>
                        <a:rPr lang="ar-SA" sz="1600">
                          <a:effectLst/>
                        </a:rPr>
                        <a:t>0</a:t>
                      </a:r>
                      <a:endParaRPr lang="en-US" sz="1100">
                        <a:effectLst/>
                        <a:latin typeface="Calibri"/>
                        <a:ea typeface="Calibri"/>
                        <a:cs typeface="Arial"/>
                      </a:endParaRPr>
                    </a:p>
                  </a:txBody>
                  <a:tcPr marL="60239" marR="60239" marT="0" marB="0"/>
                </a:tc>
                <a:tc>
                  <a:txBody>
                    <a:bodyPr/>
                    <a:lstStyle/>
                    <a:p>
                      <a:pPr algn="r" rtl="1">
                        <a:lnSpc>
                          <a:spcPct val="115000"/>
                        </a:lnSpc>
                        <a:spcAft>
                          <a:spcPts val="0"/>
                        </a:spcAft>
                      </a:pPr>
                      <a:r>
                        <a:rPr lang="ar-SA" sz="1600">
                          <a:effectLst/>
                        </a:rPr>
                        <a:t>صفر</a:t>
                      </a:r>
                      <a:endParaRPr lang="en-US" sz="1100">
                        <a:effectLst/>
                        <a:latin typeface="Calibri"/>
                        <a:ea typeface="Calibri"/>
                        <a:cs typeface="Arial"/>
                      </a:endParaRPr>
                    </a:p>
                  </a:txBody>
                  <a:tcPr marL="60239" marR="60239" marT="0" marB="0"/>
                </a:tc>
                <a:tc>
                  <a:txBody>
                    <a:bodyPr/>
                    <a:lstStyle/>
                    <a:p>
                      <a:pPr algn="r" rtl="1">
                        <a:lnSpc>
                          <a:spcPct val="115000"/>
                        </a:lnSpc>
                        <a:spcAft>
                          <a:spcPts val="0"/>
                        </a:spcAft>
                      </a:pPr>
                      <a:r>
                        <a:rPr lang="ar-SA" sz="1600">
                          <a:effectLst/>
                        </a:rPr>
                        <a:t>184000</a:t>
                      </a:r>
                      <a:endParaRPr lang="en-US" sz="1100">
                        <a:effectLst/>
                        <a:latin typeface="Calibri"/>
                        <a:ea typeface="Calibri"/>
                        <a:cs typeface="Arial"/>
                      </a:endParaRPr>
                    </a:p>
                  </a:txBody>
                  <a:tcPr marL="60239" marR="60239" marT="0" marB="0"/>
                </a:tc>
                <a:tc>
                  <a:txBody>
                    <a:bodyPr/>
                    <a:lstStyle/>
                    <a:p>
                      <a:pPr algn="r" rtl="1">
                        <a:lnSpc>
                          <a:spcPct val="115000"/>
                        </a:lnSpc>
                        <a:spcAft>
                          <a:spcPts val="0"/>
                        </a:spcAft>
                      </a:pPr>
                      <a:r>
                        <a:rPr lang="ar-SA" sz="1600">
                          <a:effectLst/>
                        </a:rPr>
                        <a:t>-184000</a:t>
                      </a:r>
                      <a:endParaRPr lang="en-US" sz="1100">
                        <a:effectLst/>
                        <a:latin typeface="Calibri"/>
                        <a:ea typeface="Calibri"/>
                        <a:cs typeface="Arial"/>
                      </a:endParaRPr>
                    </a:p>
                  </a:txBody>
                  <a:tcPr marL="60239" marR="60239" marT="0" marB="0"/>
                </a:tc>
                <a:tc>
                  <a:txBody>
                    <a:bodyPr/>
                    <a:lstStyle/>
                    <a:p>
                      <a:pPr algn="r" rtl="1">
                        <a:lnSpc>
                          <a:spcPct val="115000"/>
                        </a:lnSpc>
                        <a:spcAft>
                          <a:spcPts val="0"/>
                        </a:spcAft>
                      </a:pPr>
                      <a:r>
                        <a:rPr lang="ar-SA" sz="1600">
                          <a:effectLst/>
                        </a:rPr>
                        <a:t>1</a:t>
                      </a:r>
                      <a:endParaRPr lang="en-US" sz="1100">
                        <a:effectLst/>
                        <a:latin typeface="Calibri"/>
                        <a:ea typeface="Calibri"/>
                        <a:cs typeface="Arial"/>
                      </a:endParaRPr>
                    </a:p>
                  </a:txBody>
                  <a:tcPr marL="60239" marR="60239" marT="0" marB="0"/>
                </a:tc>
                <a:tc>
                  <a:txBody>
                    <a:bodyPr/>
                    <a:lstStyle/>
                    <a:p>
                      <a:pPr algn="r" rtl="1">
                        <a:lnSpc>
                          <a:spcPct val="115000"/>
                        </a:lnSpc>
                        <a:spcAft>
                          <a:spcPts val="0"/>
                        </a:spcAft>
                      </a:pPr>
                      <a:r>
                        <a:rPr lang="ar-SA" sz="1600">
                          <a:effectLst/>
                        </a:rPr>
                        <a:t>-184000</a:t>
                      </a:r>
                      <a:endParaRPr lang="en-US" sz="1100">
                        <a:effectLst/>
                        <a:latin typeface="Calibri"/>
                        <a:ea typeface="Calibri"/>
                        <a:cs typeface="Arial"/>
                      </a:endParaRPr>
                    </a:p>
                  </a:txBody>
                  <a:tcPr marL="60239" marR="60239" marT="0" marB="0"/>
                </a:tc>
                <a:tc>
                  <a:txBody>
                    <a:bodyPr/>
                    <a:lstStyle/>
                    <a:p>
                      <a:pPr algn="r" rtl="1">
                        <a:lnSpc>
                          <a:spcPct val="115000"/>
                        </a:lnSpc>
                        <a:spcAft>
                          <a:spcPts val="0"/>
                        </a:spcAft>
                      </a:pPr>
                      <a:r>
                        <a:rPr lang="ar-SA" sz="1600">
                          <a:effectLst/>
                        </a:rPr>
                        <a:t>1</a:t>
                      </a:r>
                      <a:endParaRPr lang="en-US" sz="1100">
                        <a:effectLst/>
                        <a:latin typeface="Calibri"/>
                        <a:ea typeface="Calibri"/>
                        <a:cs typeface="Arial"/>
                      </a:endParaRPr>
                    </a:p>
                  </a:txBody>
                  <a:tcPr marL="60239" marR="60239" marT="0" marB="0"/>
                </a:tc>
                <a:tc>
                  <a:txBody>
                    <a:bodyPr/>
                    <a:lstStyle/>
                    <a:p>
                      <a:pPr algn="r" rtl="1">
                        <a:lnSpc>
                          <a:spcPct val="115000"/>
                        </a:lnSpc>
                        <a:spcAft>
                          <a:spcPts val="0"/>
                        </a:spcAft>
                      </a:pPr>
                      <a:r>
                        <a:rPr lang="ar-SA" sz="1600">
                          <a:effectLst/>
                        </a:rPr>
                        <a:t>-184000</a:t>
                      </a:r>
                      <a:endParaRPr lang="en-US" sz="1100">
                        <a:effectLst/>
                        <a:latin typeface="Calibri"/>
                        <a:ea typeface="Calibri"/>
                        <a:cs typeface="Arial"/>
                      </a:endParaRPr>
                    </a:p>
                  </a:txBody>
                  <a:tcPr marL="60239" marR="60239" marT="0" marB="0"/>
                </a:tc>
              </a:tr>
              <a:tr h="548979">
                <a:tc>
                  <a:txBody>
                    <a:bodyPr/>
                    <a:lstStyle/>
                    <a:p>
                      <a:pPr algn="r" rtl="1">
                        <a:lnSpc>
                          <a:spcPct val="115000"/>
                        </a:lnSpc>
                        <a:spcAft>
                          <a:spcPts val="0"/>
                        </a:spcAft>
                      </a:pPr>
                      <a:r>
                        <a:rPr lang="ar-SA" sz="1600">
                          <a:effectLst/>
                        </a:rPr>
                        <a:t>1</a:t>
                      </a:r>
                      <a:endParaRPr lang="en-US" sz="1100">
                        <a:effectLst/>
                        <a:latin typeface="Calibri"/>
                        <a:ea typeface="Calibri"/>
                        <a:cs typeface="Arial"/>
                      </a:endParaRPr>
                    </a:p>
                  </a:txBody>
                  <a:tcPr marL="60239" marR="60239" marT="0" marB="0"/>
                </a:tc>
                <a:tc>
                  <a:txBody>
                    <a:bodyPr/>
                    <a:lstStyle/>
                    <a:p>
                      <a:pPr algn="r" rtl="1">
                        <a:lnSpc>
                          <a:spcPct val="115000"/>
                        </a:lnSpc>
                        <a:spcAft>
                          <a:spcPts val="0"/>
                        </a:spcAft>
                      </a:pPr>
                      <a:r>
                        <a:rPr lang="ar-SA" sz="1600">
                          <a:effectLst/>
                        </a:rPr>
                        <a:t>252,000</a:t>
                      </a:r>
                      <a:endParaRPr lang="en-US" sz="1100">
                        <a:effectLst/>
                      </a:endParaRPr>
                    </a:p>
                    <a:p>
                      <a:pPr algn="r" rtl="1">
                        <a:lnSpc>
                          <a:spcPct val="115000"/>
                        </a:lnSpc>
                        <a:spcAft>
                          <a:spcPts val="0"/>
                        </a:spcAft>
                      </a:pPr>
                      <a:r>
                        <a:rPr lang="ar-SA" sz="1600">
                          <a:effectLst/>
                        </a:rPr>
                        <a:t> </a:t>
                      </a:r>
                      <a:endParaRPr lang="en-US" sz="1100">
                        <a:effectLst/>
                        <a:latin typeface="Calibri"/>
                        <a:ea typeface="Calibri"/>
                        <a:cs typeface="Arial"/>
                      </a:endParaRPr>
                    </a:p>
                  </a:txBody>
                  <a:tcPr marL="60239" marR="60239" marT="0" marB="0"/>
                </a:tc>
                <a:tc>
                  <a:txBody>
                    <a:bodyPr/>
                    <a:lstStyle/>
                    <a:p>
                      <a:pPr algn="r" rtl="1">
                        <a:lnSpc>
                          <a:spcPct val="115000"/>
                        </a:lnSpc>
                        <a:spcAft>
                          <a:spcPts val="0"/>
                        </a:spcAft>
                      </a:pPr>
                      <a:r>
                        <a:rPr lang="ar-SA" sz="1600">
                          <a:effectLst/>
                        </a:rPr>
                        <a:t>184000</a:t>
                      </a:r>
                      <a:endParaRPr lang="en-US" sz="1100">
                        <a:effectLst/>
                        <a:latin typeface="Calibri"/>
                        <a:ea typeface="Calibri"/>
                        <a:cs typeface="Arial"/>
                      </a:endParaRPr>
                    </a:p>
                  </a:txBody>
                  <a:tcPr marL="60239" marR="60239" marT="0" marB="0"/>
                </a:tc>
                <a:tc>
                  <a:txBody>
                    <a:bodyPr/>
                    <a:lstStyle/>
                    <a:p>
                      <a:pPr algn="r" rtl="1">
                        <a:lnSpc>
                          <a:spcPct val="115000"/>
                        </a:lnSpc>
                        <a:spcAft>
                          <a:spcPts val="0"/>
                        </a:spcAft>
                      </a:pPr>
                      <a:r>
                        <a:rPr lang="ar-SA" sz="1600">
                          <a:effectLst/>
                        </a:rPr>
                        <a:t>68000</a:t>
                      </a:r>
                      <a:endParaRPr lang="en-US" sz="1100">
                        <a:effectLst/>
                        <a:latin typeface="Calibri"/>
                        <a:ea typeface="Calibri"/>
                        <a:cs typeface="Arial"/>
                      </a:endParaRPr>
                    </a:p>
                  </a:txBody>
                  <a:tcPr marL="60239" marR="60239" marT="0" marB="0"/>
                </a:tc>
                <a:tc>
                  <a:txBody>
                    <a:bodyPr/>
                    <a:lstStyle/>
                    <a:p>
                      <a:pPr algn="r" rtl="1">
                        <a:lnSpc>
                          <a:spcPct val="115000"/>
                        </a:lnSpc>
                        <a:spcAft>
                          <a:spcPts val="0"/>
                        </a:spcAft>
                      </a:pPr>
                      <a:r>
                        <a:rPr lang="ar-SA" sz="1600">
                          <a:effectLst/>
                        </a:rPr>
                        <a:t>0,91</a:t>
                      </a:r>
                      <a:endParaRPr lang="en-US" sz="1100">
                        <a:effectLst/>
                        <a:latin typeface="Calibri"/>
                        <a:ea typeface="Calibri"/>
                        <a:cs typeface="Arial"/>
                      </a:endParaRPr>
                    </a:p>
                  </a:txBody>
                  <a:tcPr marL="60239" marR="60239" marT="0" marB="0"/>
                </a:tc>
                <a:tc>
                  <a:txBody>
                    <a:bodyPr/>
                    <a:lstStyle/>
                    <a:p>
                      <a:pPr algn="r" rtl="1">
                        <a:lnSpc>
                          <a:spcPct val="115000"/>
                        </a:lnSpc>
                        <a:spcAft>
                          <a:spcPts val="0"/>
                        </a:spcAft>
                      </a:pPr>
                      <a:r>
                        <a:rPr lang="ar-SA" sz="1600">
                          <a:effectLst/>
                        </a:rPr>
                        <a:t>74725</a:t>
                      </a:r>
                      <a:endParaRPr lang="en-US" sz="1100">
                        <a:effectLst/>
                        <a:latin typeface="Calibri"/>
                        <a:ea typeface="Calibri"/>
                        <a:cs typeface="Arial"/>
                      </a:endParaRPr>
                    </a:p>
                  </a:txBody>
                  <a:tcPr marL="60239" marR="60239" marT="0" marB="0"/>
                </a:tc>
                <a:tc>
                  <a:txBody>
                    <a:bodyPr/>
                    <a:lstStyle/>
                    <a:p>
                      <a:pPr algn="r" rtl="1">
                        <a:lnSpc>
                          <a:spcPct val="115000"/>
                        </a:lnSpc>
                        <a:spcAft>
                          <a:spcPts val="0"/>
                        </a:spcAft>
                      </a:pPr>
                      <a:r>
                        <a:rPr lang="ar-SA" sz="1600">
                          <a:effectLst/>
                        </a:rPr>
                        <a:t>1,2</a:t>
                      </a:r>
                      <a:endParaRPr lang="en-US" sz="1100">
                        <a:effectLst/>
                        <a:latin typeface="Calibri"/>
                        <a:ea typeface="Calibri"/>
                        <a:cs typeface="Arial"/>
                      </a:endParaRPr>
                    </a:p>
                  </a:txBody>
                  <a:tcPr marL="60239" marR="60239" marT="0" marB="0"/>
                </a:tc>
                <a:tc>
                  <a:txBody>
                    <a:bodyPr/>
                    <a:lstStyle/>
                    <a:p>
                      <a:pPr algn="r" rtl="1">
                        <a:lnSpc>
                          <a:spcPct val="115000"/>
                        </a:lnSpc>
                        <a:spcAft>
                          <a:spcPts val="0"/>
                        </a:spcAft>
                      </a:pPr>
                      <a:r>
                        <a:rPr lang="ar-SA" sz="1600">
                          <a:effectLst/>
                        </a:rPr>
                        <a:t>62270</a:t>
                      </a:r>
                      <a:endParaRPr lang="en-US" sz="1100">
                        <a:effectLst/>
                        <a:latin typeface="Calibri"/>
                        <a:ea typeface="Calibri"/>
                        <a:cs typeface="Arial"/>
                      </a:endParaRPr>
                    </a:p>
                  </a:txBody>
                  <a:tcPr marL="60239" marR="60239" marT="0" marB="0"/>
                </a:tc>
              </a:tr>
              <a:tr h="548979">
                <a:tc>
                  <a:txBody>
                    <a:bodyPr/>
                    <a:lstStyle/>
                    <a:p>
                      <a:pPr algn="r" rtl="1">
                        <a:lnSpc>
                          <a:spcPct val="115000"/>
                        </a:lnSpc>
                        <a:spcAft>
                          <a:spcPts val="0"/>
                        </a:spcAft>
                      </a:pPr>
                      <a:r>
                        <a:rPr lang="ar-SA" sz="1600">
                          <a:effectLst/>
                        </a:rPr>
                        <a:t>2</a:t>
                      </a:r>
                      <a:endParaRPr lang="en-US" sz="1100">
                        <a:effectLst/>
                        <a:latin typeface="Calibri"/>
                        <a:ea typeface="Calibri"/>
                        <a:cs typeface="Arial"/>
                      </a:endParaRPr>
                    </a:p>
                  </a:txBody>
                  <a:tcPr marL="60239" marR="60239" marT="0" marB="0"/>
                </a:tc>
                <a:tc>
                  <a:txBody>
                    <a:bodyPr/>
                    <a:lstStyle/>
                    <a:p>
                      <a:pPr algn="r" rtl="1">
                        <a:lnSpc>
                          <a:spcPct val="115000"/>
                        </a:lnSpc>
                        <a:spcAft>
                          <a:spcPts val="0"/>
                        </a:spcAft>
                      </a:pPr>
                      <a:r>
                        <a:rPr lang="ar-SA" sz="1600">
                          <a:effectLst/>
                        </a:rPr>
                        <a:t>288,000</a:t>
                      </a:r>
                      <a:endParaRPr lang="en-US" sz="1100">
                        <a:effectLst/>
                      </a:endParaRPr>
                    </a:p>
                    <a:p>
                      <a:pPr algn="r" rtl="1">
                        <a:lnSpc>
                          <a:spcPct val="115000"/>
                        </a:lnSpc>
                        <a:spcAft>
                          <a:spcPts val="0"/>
                        </a:spcAft>
                      </a:pPr>
                      <a:r>
                        <a:rPr lang="ar-SA" sz="1600">
                          <a:effectLst/>
                        </a:rPr>
                        <a:t> </a:t>
                      </a:r>
                      <a:endParaRPr lang="en-US" sz="1100">
                        <a:effectLst/>
                        <a:latin typeface="Calibri"/>
                        <a:ea typeface="Calibri"/>
                        <a:cs typeface="Arial"/>
                      </a:endParaRPr>
                    </a:p>
                  </a:txBody>
                  <a:tcPr marL="60239" marR="60239" marT="0" marB="0"/>
                </a:tc>
                <a:tc>
                  <a:txBody>
                    <a:bodyPr/>
                    <a:lstStyle/>
                    <a:p>
                      <a:pPr algn="r" rtl="1">
                        <a:lnSpc>
                          <a:spcPct val="115000"/>
                        </a:lnSpc>
                        <a:spcAft>
                          <a:spcPts val="0"/>
                        </a:spcAft>
                      </a:pPr>
                      <a:r>
                        <a:rPr lang="ar-SA" sz="1600">
                          <a:effectLst/>
                        </a:rPr>
                        <a:t>210000</a:t>
                      </a:r>
                      <a:endParaRPr lang="en-US" sz="1100">
                        <a:effectLst/>
                        <a:latin typeface="Calibri"/>
                        <a:ea typeface="Calibri"/>
                        <a:cs typeface="Arial"/>
                      </a:endParaRPr>
                    </a:p>
                  </a:txBody>
                  <a:tcPr marL="60239" marR="60239" marT="0" marB="0"/>
                </a:tc>
                <a:tc>
                  <a:txBody>
                    <a:bodyPr/>
                    <a:lstStyle/>
                    <a:p>
                      <a:pPr algn="r" rtl="1">
                        <a:lnSpc>
                          <a:spcPct val="115000"/>
                        </a:lnSpc>
                        <a:spcAft>
                          <a:spcPts val="0"/>
                        </a:spcAft>
                      </a:pPr>
                      <a:r>
                        <a:rPr lang="ar-SA" sz="1600">
                          <a:effectLst/>
                        </a:rPr>
                        <a:t>78000</a:t>
                      </a:r>
                      <a:endParaRPr lang="en-US" sz="1100">
                        <a:effectLst/>
                        <a:latin typeface="Calibri"/>
                        <a:ea typeface="Calibri"/>
                        <a:cs typeface="Arial"/>
                      </a:endParaRPr>
                    </a:p>
                  </a:txBody>
                  <a:tcPr marL="60239" marR="60239" marT="0" marB="0"/>
                </a:tc>
                <a:tc>
                  <a:txBody>
                    <a:bodyPr/>
                    <a:lstStyle/>
                    <a:p>
                      <a:pPr algn="r" rtl="1">
                        <a:lnSpc>
                          <a:spcPct val="115000"/>
                        </a:lnSpc>
                        <a:spcAft>
                          <a:spcPts val="0"/>
                        </a:spcAft>
                      </a:pPr>
                      <a:r>
                        <a:rPr lang="ar-SA" sz="1600">
                          <a:effectLst/>
                        </a:rPr>
                        <a:t>0,83</a:t>
                      </a:r>
                      <a:endParaRPr lang="en-US" sz="1100">
                        <a:effectLst/>
                        <a:latin typeface="Calibri"/>
                        <a:ea typeface="Calibri"/>
                        <a:cs typeface="Arial"/>
                      </a:endParaRPr>
                    </a:p>
                  </a:txBody>
                  <a:tcPr marL="60239" marR="60239" marT="0" marB="0"/>
                </a:tc>
                <a:tc>
                  <a:txBody>
                    <a:bodyPr/>
                    <a:lstStyle/>
                    <a:p>
                      <a:pPr algn="r" rtl="1">
                        <a:lnSpc>
                          <a:spcPct val="115000"/>
                        </a:lnSpc>
                        <a:spcAft>
                          <a:spcPts val="0"/>
                        </a:spcAft>
                      </a:pPr>
                      <a:r>
                        <a:rPr lang="ar-SA" sz="1600">
                          <a:effectLst/>
                        </a:rPr>
                        <a:t>93975</a:t>
                      </a:r>
                      <a:endParaRPr lang="en-US" sz="1100">
                        <a:effectLst/>
                        <a:latin typeface="Calibri"/>
                        <a:ea typeface="Calibri"/>
                        <a:cs typeface="Arial"/>
                      </a:endParaRPr>
                    </a:p>
                  </a:txBody>
                  <a:tcPr marL="60239" marR="60239" marT="0" marB="0"/>
                </a:tc>
                <a:tc>
                  <a:txBody>
                    <a:bodyPr/>
                    <a:lstStyle/>
                    <a:p>
                      <a:pPr algn="r" rtl="1">
                        <a:lnSpc>
                          <a:spcPct val="115000"/>
                        </a:lnSpc>
                        <a:spcAft>
                          <a:spcPts val="0"/>
                        </a:spcAft>
                      </a:pPr>
                      <a:r>
                        <a:rPr lang="ar-SA" sz="1600">
                          <a:effectLst/>
                        </a:rPr>
                        <a:t>1,44</a:t>
                      </a:r>
                      <a:endParaRPr lang="en-US" sz="1100">
                        <a:effectLst/>
                        <a:latin typeface="Calibri"/>
                        <a:ea typeface="Calibri"/>
                        <a:cs typeface="Arial"/>
                      </a:endParaRPr>
                    </a:p>
                  </a:txBody>
                  <a:tcPr marL="60239" marR="60239" marT="0" marB="0"/>
                </a:tc>
                <a:tc>
                  <a:txBody>
                    <a:bodyPr/>
                    <a:lstStyle/>
                    <a:p>
                      <a:pPr algn="r" rtl="1">
                        <a:lnSpc>
                          <a:spcPct val="115000"/>
                        </a:lnSpc>
                        <a:spcAft>
                          <a:spcPts val="0"/>
                        </a:spcAft>
                      </a:pPr>
                      <a:r>
                        <a:rPr lang="ar-SA" sz="1600">
                          <a:effectLst/>
                        </a:rPr>
                        <a:t>65260</a:t>
                      </a:r>
                      <a:endParaRPr lang="en-US" sz="1100">
                        <a:effectLst/>
                        <a:latin typeface="Calibri"/>
                        <a:ea typeface="Calibri"/>
                        <a:cs typeface="Arial"/>
                      </a:endParaRPr>
                    </a:p>
                  </a:txBody>
                  <a:tcPr marL="60239" marR="60239" marT="0" marB="0"/>
                </a:tc>
              </a:tr>
              <a:tr h="548979">
                <a:tc>
                  <a:txBody>
                    <a:bodyPr/>
                    <a:lstStyle/>
                    <a:p>
                      <a:pPr algn="r" rtl="1">
                        <a:lnSpc>
                          <a:spcPct val="115000"/>
                        </a:lnSpc>
                        <a:spcAft>
                          <a:spcPts val="0"/>
                        </a:spcAft>
                      </a:pPr>
                      <a:r>
                        <a:rPr lang="ar-SA" sz="1600">
                          <a:effectLst/>
                        </a:rPr>
                        <a:t>3</a:t>
                      </a:r>
                      <a:endParaRPr lang="en-US" sz="1100">
                        <a:effectLst/>
                        <a:latin typeface="Calibri"/>
                        <a:ea typeface="Calibri"/>
                        <a:cs typeface="Arial"/>
                      </a:endParaRPr>
                    </a:p>
                  </a:txBody>
                  <a:tcPr marL="60239" marR="60239" marT="0" marB="0"/>
                </a:tc>
                <a:tc>
                  <a:txBody>
                    <a:bodyPr/>
                    <a:lstStyle/>
                    <a:p>
                      <a:pPr algn="r" rtl="1">
                        <a:lnSpc>
                          <a:spcPct val="115000"/>
                        </a:lnSpc>
                        <a:spcAft>
                          <a:spcPts val="0"/>
                        </a:spcAft>
                      </a:pPr>
                      <a:r>
                        <a:rPr lang="ar-SA" sz="1600">
                          <a:effectLst/>
                        </a:rPr>
                        <a:t>324,000</a:t>
                      </a:r>
                      <a:endParaRPr lang="en-US" sz="1100">
                        <a:effectLst/>
                      </a:endParaRPr>
                    </a:p>
                    <a:p>
                      <a:pPr algn="r" rtl="1">
                        <a:lnSpc>
                          <a:spcPct val="115000"/>
                        </a:lnSpc>
                        <a:spcAft>
                          <a:spcPts val="0"/>
                        </a:spcAft>
                      </a:pPr>
                      <a:r>
                        <a:rPr lang="ar-SA" sz="1600">
                          <a:effectLst/>
                        </a:rPr>
                        <a:t> </a:t>
                      </a:r>
                      <a:endParaRPr lang="en-US" sz="1100">
                        <a:effectLst/>
                        <a:latin typeface="Calibri"/>
                        <a:ea typeface="Calibri"/>
                        <a:cs typeface="Arial"/>
                      </a:endParaRPr>
                    </a:p>
                  </a:txBody>
                  <a:tcPr marL="60239" marR="60239" marT="0" marB="0"/>
                </a:tc>
                <a:tc>
                  <a:txBody>
                    <a:bodyPr/>
                    <a:lstStyle/>
                    <a:p>
                      <a:pPr algn="r" rtl="1">
                        <a:lnSpc>
                          <a:spcPct val="115000"/>
                        </a:lnSpc>
                        <a:spcAft>
                          <a:spcPts val="0"/>
                        </a:spcAft>
                      </a:pPr>
                      <a:r>
                        <a:rPr lang="ar-SA" sz="1600">
                          <a:effectLst/>
                        </a:rPr>
                        <a:t>255000</a:t>
                      </a:r>
                      <a:endParaRPr lang="en-US" sz="1100">
                        <a:effectLst/>
                        <a:latin typeface="Calibri"/>
                        <a:ea typeface="Calibri"/>
                        <a:cs typeface="Arial"/>
                      </a:endParaRPr>
                    </a:p>
                  </a:txBody>
                  <a:tcPr marL="60239" marR="60239" marT="0" marB="0"/>
                </a:tc>
                <a:tc>
                  <a:txBody>
                    <a:bodyPr/>
                    <a:lstStyle/>
                    <a:p>
                      <a:pPr algn="r" rtl="1">
                        <a:lnSpc>
                          <a:spcPct val="115000"/>
                        </a:lnSpc>
                        <a:spcAft>
                          <a:spcPts val="0"/>
                        </a:spcAft>
                      </a:pPr>
                      <a:r>
                        <a:rPr lang="ar-SA" sz="1600">
                          <a:effectLst/>
                        </a:rPr>
                        <a:t>69000</a:t>
                      </a:r>
                      <a:endParaRPr lang="en-US" sz="1100">
                        <a:effectLst/>
                        <a:latin typeface="Calibri"/>
                        <a:ea typeface="Calibri"/>
                        <a:cs typeface="Arial"/>
                      </a:endParaRPr>
                    </a:p>
                  </a:txBody>
                  <a:tcPr marL="60239" marR="60239" marT="0" marB="0"/>
                </a:tc>
                <a:tc>
                  <a:txBody>
                    <a:bodyPr/>
                    <a:lstStyle/>
                    <a:p>
                      <a:pPr algn="r" rtl="1">
                        <a:lnSpc>
                          <a:spcPct val="115000"/>
                        </a:lnSpc>
                        <a:spcAft>
                          <a:spcPts val="0"/>
                        </a:spcAft>
                      </a:pPr>
                      <a:r>
                        <a:rPr lang="ar-SA" sz="1600">
                          <a:effectLst/>
                        </a:rPr>
                        <a:t>0,75</a:t>
                      </a:r>
                      <a:endParaRPr lang="en-US" sz="1100">
                        <a:effectLst/>
                        <a:latin typeface="Calibri"/>
                        <a:ea typeface="Calibri"/>
                        <a:cs typeface="Arial"/>
                      </a:endParaRPr>
                    </a:p>
                  </a:txBody>
                  <a:tcPr marL="60239" marR="60239" marT="0" marB="0"/>
                </a:tc>
                <a:tc>
                  <a:txBody>
                    <a:bodyPr/>
                    <a:lstStyle/>
                    <a:p>
                      <a:pPr algn="r" rtl="1">
                        <a:lnSpc>
                          <a:spcPct val="115000"/>
                        </a:lnSpc>
                        <a:spcAft>
                          <a:spcPts val="0"/>
                        </a:spcAft>
                      </a:pPr>
                      <a:r>
                        <a:rPr lang="ar-SA" sz="1600" dirty="0">
                          <a:effectLst/>
                        </a:rPr>
                        <a:t>92000</a:t>
                      </a:r>
                      <a:endParaRPr lang="en-US" sz="1100" dirty="0">
                        <a:effectLst/>
                        <a:latin typeface="Calibri"/>
                        <a:ea typeface="Calibri"/>
                        <a:cs typeface="Arial"/>
                      </a:endParaRPr>
                    </a:p>
                  </a:txBody>
                  <a:tcPr marL="60239" marR="60239" marT="0" marB="0"/>
                </a:tc>
                <a:tc>
                  <a:txBody>
                    <a:bodyPr/>
                    <a:lstStyle/>
                    <a:p>
                      <a:pPr algn="r" rtl="1">
                        <a:lnSpc>
                          <a:spcPct val="115000"/>
                        </a:lnSpc>
                        <a:spcAft>
                          <a:spcPts val="0"/>
                        </a:spcAft>
                      </a:pPr>
                      <a:r>
                        <a:rPr lang="ar-SA" sz="1600">
                          <a:effectLst/>
                        </a:rPr>
                        <a:t>1,72</a:t>
                      </a:r>
                      <a:endParaRPr lang="en-US" sz="1100">
                        <a:effectLst/>
                        <a:latin typeface="Calibri"/>
                        <a:ea typeface="Calibri"/>
                        <a:cs typeface="Arial"/>
                      </a:endParaRPr>
                    </a:p>
                  </a:txBody>
                  <a:tcPr marL="60239" marR="60239" marT="0" marB="0"/>
                </a:tc>
                <a:tc>
                  <a:txBody>
                    <a:bodyPr/>
                    <a:lstStyle/>
                    <a:p>
                      <a:pPr algn="r" rtl="1">
                        <a:lnSpc>
                          <a:spcPct val="115000"/>
                        </a:lnSpc>
                        <a:spcAft>
                          <a:spcPts val="0"/>
                        </a:spcAft>
                      </a:pPr>
                      <a:r>
                        <a:rPr lang="ar-SA" sz="1600">
                          <a:effectLst/>
                        </a:rPr>
                        <a:t>53488</a:t>
                      </a:r>
                      <a:endParaRPr lang="en-US" sz="1100">
                        <a:effectLst/>
                        <a:latin typeface="Calibri"/>
                        <a:ea typeface="Calibri"/>
                        <a:cs typeface="Arial"/>
                      </a:endParaRPr>
                    </a:p>
                  </a:txBody>
                  <a:tcPr marL="60239" marR="60239" marT="0" marB="0"/>
                </a:tc>
              </a:tr>
              <a:tr h="548979">
                <a:tc>
                  <a:txBody>
                    <a:bodyPr/>
                    <a:lstStyle/>
                    <a:p>
                      <a:pPr algn="r" rtl="1">
                        <a:lnSpc>
                          <a:spcPct val="115000"/>
                        </a:lnSpc>
                        <a:spcAft>
                          <a:spcPts val="0"/>
                        </a:spcAft>
                      </a:pPr>
                      <a:r>
                        <a:rPr lang="ar-SA" sz="1600">
                          <a:effectLst/>
                        </a:rPr>
                        <a:t>4</a:t>
                      </a:r>
                      <a:endParaRPr lang="en-US" sz="1100">
                        <a:effectLst/>
                        <a:latin typeface="Calibri"/>
                        <a:ea typeface="Calibri"/>
                        <a:cs typeface="Arial"/>
                      </a:endParaRPr>
                    </a:p>
                  </a:txBody>
                  <a:tcPr marL="60239" marR="60239" marT="0" marB="0"/>
                </a:tc>
                <a:tc>
                  <a:txBody>
                    <a:bodyPr/>
                    <a:lstStyle/>
                    <a:p>
                      <a:pPr algn="r" rtl="1">
                        <a:lnSpc>
                          <a:spcPct val="115000"/>
                        </a:lnSpc>
                        <a:spcAft>
                          <a:spcPts val="0"/>
                        </a:spcAft>
                      </a:pPr>
                      <a:r>
                        <a:rPr lang="ar-SA" sz="1600">
                          <a:effectLst/>
                        </a:rPr>
                        <a:t>360,000</a:t>
                      </a:r>
                      <a:endParaRPr lang="en-US" sz="1100">
                        <a:effectLst/>
                      </a:endParaRPr>
                    </a:p>
                    <a:p>
                      <a:pPr algn="r" rtl="1">
                        <a:lnSpc>
                          <a:spcPct val="115000"/>
                        </a:lnSpc>
                        <a:spcAft>
                          <a:spcPts val="0"/>
                        </a:spcAft>
                      </a:pPr>
                      <a:r>
                        <a:rPr lang="ar-SA" sz="1600">
                          <a:effectLst/>
                        </a:rPr>
                        <a:t> </a:t>
                      </a:r>
                      <a:endParaRPr lang="en-US" sz="1100">
                        <a:effectLst/>
                        <a:latin typeface="Calibri"/>
                        <a:ea typeface="Calibri"/>
                        <a:cs typeface="Arial"/>
                      </a:endParaRPr>
                    </a:p>
                  </a:txBody>
                  <a:tcPr marL="60239" marR="60239" marT="0" marB="0"/>
                </a:tc>
                <a:tc>
                  <a:txBody>
                    <a:bodyPr/>
                    <a:lstStyle/>
                    <a:p>
                      <a:pPr algn="r" rtl="1">
                        <a:lnSpc>
                          <a:spcPct val="115000"/>
                        </a:lnSpc>
                        <a:spcAft>
                          <a:spcPts val="0"/>
                        </a:spcAft>
                      </a:pPr>
                      <a:r>
                        <a:rPr lang="ar-SA" sz="1600">
                          <a:effectLst/>
                        </a:rPr>
                        <a:t>290000</a:t>
                      </a:r>
                      <a:endParaRPr lang="en-US" sz="1100">
                        <a:effectLst/>
                        <a:latin typeface="Calibri"/>
                        <a:ea typeface="Calibri"/>
                        <a:cs typeface="Arial"/>
                      </a:endParaRPr>
                    </a:p>
                  </a:txBody>
                  <a:tcPr marL="60239" marR="60239" marT="0" marB="0"/>
                </a:tc>
                <a:tc>
                  <a:txBody>
                    <a:bodyPr/>
                    <a:lstStyle/>
                    <a:p>
                      <a:pPr algn="r" rtl="1">
                        <a:lnSpc>
                          <a:spcPct val="115000"/>
                        </a:lnSpc>
                        <a:spcAft>
                          <a:spcPts val="0"/>
                        </a:spcAft>
                      </a:pPr>
                      <a:r>
                        <a:rPr lang="ar-SA" sz="1600">
                          <a:effectLst/>
                        </a:rPr>
                        <a:t>70000</a:t>
                      </a:r>
                      <a:endParaRPr lang="en-US" sz="1100">
                        <a:effectLst/>
                        <a:latin typeface="Calibri"/>
                        <a:ea typeface="Calibri"/>
                        <a:cs typeface="Arial"/>
                      </a:endParaRPr>
                    </a:p>
                  </a:txBody>
                  <a:tcPr marL="60239" marR="60239" marT="0" marB="0"/>
                </a:tc>
                <a:tc>
                  <a:txBody>
                    <a:bodyPr/>
                    <a:lstStyle/>
                    <a:p>
                      <a:pPr algn="r" rtl="1">
                        <a:lnSpc>
                          <a:spcPct val="115000"/>
                        </a:lnSpc>
                        <a:spcAft>
                          <a:spcPts val="0"/>
                        </a:spcAft>
                      </a:pPr>
                      <a:r>
                        <a:rPr lang="ar-SA" sz="1600">
                          <a:effectLst/>
                        </a:rPr>
                        <a:t>0,68</a:t>
                      </a:r>
                      <a:endParaRPr lang="en-US" sz="1100">
                        <a:effectLst/>
                        <a:latin typeface="Calibri"/>
                        <a:ea typeface="Calibri"/>
                        <a:cs typeface="Arial"/>
                      </a:endParaRPr>
                    </a:p>
                  </a:txBody>
                  <a:tcPr marL="60239" marR="60239" marT="0" marB="0"/>
                </a:tc>
                <a:tc>
                  <a:txBody>
                    <a:bodyPr/>
                    <a:lstStyle/>
                    <a:p>
                      <a:pPr algn="r" rtl="1">
                        <a:lnSpc>
                          <a:spcPct val="115000"/>
                        </a:lnSpc>
                        <a:spcAft>
                          <a:spcPts val="0"/>
                        </a:spcAft>
                      </a:pPr>
                      <a:r>
                        <a:rPr lang="ar-SA" sz="1600">
                          <a:effectLst/>
                        </a:rPr>
                        <a:t>102941</a:t>
                      </a:r>
                      <a:endParaRPr lang="en-US" sz="1100">
                        <a:effectLst/>
                        <a:latin typeface="Calibri"/>
                        <a:ea typeface="Calibri"/>
                        <a:cs typeface="Arial"/>
                      </a:endParaRPr>
                    </a:p>
                  </a:txBody>
                  <a:tcPr marL="60239" marR="60239" marT="0" marB="0"/>
                </a:tc>
                <a:tc>
                  <a:txBody>
                    <a:bodyPr/>
                    <a:lstStyle/>
                    <a:p>
                      <a:pPr algn="r" rtl="1">
                        <a:lnSpc>
                          <a:spcPct val="115000"/>
                        </a:lnSpc>
                        <a:spcAft>
                          <a:spcPts val="0"/>
                        </a:spcAft>
                      </a:pPr>
                      <a:r>
                        <a:rPr lang="ar-SA" sz="1600">
                          <a:effectLst/>
                        </a:rPr>
                        <a:t>2,07</a:t>
                      </a:r>
                      <a:endParaRPr lang="en-US" sz="1100">
                        <a:effectLst/>
                        <a:latin typeface="Calibri"/>
                        <a:ea typeface="Calibri"/>
                        <a:cs typeface="Arial"/>
                      </a:endParaRPr>
                    </a:p>
                  </a:txBody>
                  <a:tcPr marL="60239" marR="60239" marT="0" marB="0"/>
                </a:tc>
                <a:tc>
                  <a:txBody>
                    <a:bodyPr/>
                    <a:lstStyle/>
                    <a:p>
                      <a:pPr algn="r" rtl="1">
                        <a:lnSpc>
                          <a:spcPct val="115000"/>
                        </a:lnSpc>
                        <a:spcAft>
                          <a:spcPts val="0"/>
                        </a:spcAft>
                      </a:pPr>
                      <a:r>
                        <a:rPr lang="ar-SA" sz="1600">
                          <a:effectLst/>
                        </a:rPr>
                        <a:t>49729</a:t>
                      </a:r>
                      <a:endParaRPr lang="en-US" sz="1100">
                        <a:effectLst/>
                        <a:latin typeface="Calibri"/>
                        <a:ea typeface="Calibri"/>
                        <a:cs typeface="Arial"/>
                      </a:endParaRPr>
                    </a:p>
                  </a:txBody>
                  <a:tcPr marL="60239" marR="60239" marT="0" marB="0"/>
                </a:tc>
              </a:tr>
              <a:tr h="548979">
                <a:tc>
                  <a:txBody>
                    <a:bodyPr/>
                    <a:lstStyle/>
                    <a:p>
                      <a:pPr algn="r" rtl="1">
                        <a:lnSpc>
                          <a:spcPct val="115000"/>
                        </a:lnSpc>
                        <a:spcAft>
                          <a:spcPts val="0"/>
                        </a:spcAft>
                      </a:pPr>
                      <a:r>
                        <a:rPr lang="ar-SA" sz="1600">
                          <a:effectLst/>
                        </a:rPr>
                        <a:t>5</a:t>
                      </a:r>
                      <a:endParaRPr lang="en-US" sz="1100">
                        <a:effectLst/>
                        <a:latin typeface="Calibri"/>
                        <a:ea typeface="Calibri"/>
                        <a:cs typeface="Arial"/>
                      </a:endParaRPr>
                    </a:p>
                  </a:txBody>
                  <a:tcPr marL="60239" marR="60239" marT="0" marB="0"/>
                </a:tc>
                <a:tc>
                  <a:txBody>
                    <a:bodyPr/>
                    <a:lstStyle/>
                    <a:p>
                      <a:pPr algn="r" rtl="1">
                        <a:lnSpc>
                          <a:spcPct val="115000"/>
                        </a:lnSpc>
                        <a:spcAft>
                          <a:spcPts val="0"/>
                        </a:spcAft>
                      </a:pPr>
                      <a:r>
                        <a:rPr lang="ar-SA" sz="1600">
                          <a:effectLst/>
                        </a:rPr>
                        <a:t>360,000</a:t>
                      </a:r>
                      <a:endParaRPr lang="en-US" sz="1100">
                        <a:effectLst/>
                      </a:endParaRPr>
                    </a:p>
                    <a:p>
                      <a:pPr algn="r" rtl="1">
                        <a:lnSpc>
                          <a:spcPct val="115000"/>
                        </a:lnSpc>
                        <a:spcAft>
                          <a:spcPts val="0"/>
                        </a:spcAft>
                      </a:pPr>
                      <a:r>
                        <a:rPr lang="ar-SA" sz="1600">
                          <a:effectLst/>
                        </a:rPr>
                        <a:t> </a:t>
                      </a:r>
                      <a:endParaRPr lang="en-US" sz="1100">
                        <a:effectLst/>
                        <a:latin typeface="Calibri"/>
                        <a:ea typeface="Calibri"/>
                        <a:cs typeface="Arial"/>
                      </a:endParaRPr>
                    </a:p>
                  </a:txBody>
                  <a:tcPr marL="60239" marR="60239" marT="0" marB="0"/>
                </a:tc>
                <a:tc>
                  <a:txBody>
                    <a:bodyPr/>
                    <a:lstStyle/>
                    <a:p>
                      <a:pPr algn="r" rtl="1">
                        <a:lnSpc>
                          <a:spcPct val="115000"/>
                        </a:lnSpc>
                        <a:spcAft>
                          <a:spcPts val="0"/>
                        </a:spcAft>
                      </a:pPr>
                      <a:r>
                        <a:rPr lang="ar-SA" sz="1600">
                          <a:effectLst/>
                        </a:rPr>
                        <a:t>326000</a:t>
                      </a:r>
                      <a:endParaRPr lang="en-US" sz="1100">
                        <a:effectLst/>
                        <a:latin typeface="Calibri"/>
                        <a:ea typeface="Calibri"/>
                        <a:cs typeface="Arial"/>
                      </a:endParaRPr>
                    </a:p>
                  </a:txBody>
                  <a:tcPr marL="60239" marR="60239" marT="0" marB="0"/>
                </a:tc>
                <a:tc>
                  <a:txBody>
                    <a:bodyPr/>
                    <a:lstStyle/>
                    <a:p>
                      <a:pPr algn="r" rtl="1">
                        <a:lnSpc>
                          <a:spcPct val="115000"/>
                        </a:lnSpc>
                        <a:spcAft>
                          <a:spcPts val="0"/>
                        </a:spcAft>
                      </a:pPr>
                      <a:r>
                        <a:rPr lang="ar-SA" sz="1600">
                          <a:effectLst/>
                        </a:rPr>
                        <a:t>34000</a:t>
                      </a:r>
                      <a:endParaRPr lang="en-US" sz="1100">
                        <a:effectLst/>
                        <a:latin typeface="Calibri"/>
                        <a:ea typeface="Calibri"/>
                        <a:cs typeface="Arial"/>
                      </a:endParaRPr>
                    </a:p>
                  </a:txBody>
                  <a:tcPr marL="60239" marR="60239" marT="0" marB="0"/>
                </a:tc>
                <a:tc>
                  <a:txBody>
                    <a:bodyPr/>
                    <a:lstStyle/>
                    <a:p>
                      <a:pPr algn="r" rtl="1">
                        <a:lnSpc>
                          <a:spcPct val="115000"/>
                        </a:lnSpc>
                        <a:spcAft>
                          <a:spcPts val="0"/>
                        </a:spcAft>
                      </a:pPr>
                      <a:r>
                        <a:rPr lang="ar-SA" sz="1600">
                          <a:effectLst/>
                        </a:rPr>
                        <a:t>0,62</a:t>
                      </a:r>
                      <a:endParaRPr lang="en-US" sz="1100">
                        <a:effectLst/>
                        <a:latin typeface="Calibri"/>
                        <a:ea typeface="Calibri"/>
                        <a:cs typeface="Arial"/>
                      </a:endParaRPr>
                    </a:p>
                  </a:txBody>
                  <a:tcPr marL="60239" marR="60239" marT="0" marB="0"/>
                </a:tc>
                <a:tc>
                  <a:txBody>
                    <a:bodyPr/>
                    <a:lstStyle/>
                    <a:p>
                      <a:pPr algn="r" rtl="1">
                        <a:lnSpc>
                          <a:spcPct val="115000"/>
                        </a:lnSpc>
                        <a:spcAft>
                          <a:spcPts val="0"/>
                        </a:spcAft>
                      </a:pPr>
                      <a:r>
                        <a:rPr lang="ar-SA" sz="1600">
                          <a:effectLst/>
                        </a:rPr>
                        <a:t>54838,7</a:t>
                      </a:r>
                      <a:endParaRPr lang="en-US" sz="1100">
                        <a:effectLst/>
                        <a:latin typeface="Calibri"/>
                        <a:ea typeface="Calibri"/>
                        <a:cs typeface="Arial"/>
                      </a:endParaRPr>
                    </a:p>
                  </a:txBody>
                  <a:tcPr marL="60239" marR="60239" marT="0" marB="0"/>
                </a:tc>
                <a:tc>
                  <a:txBody>
                    <a:bodyPr/>
                    <a:lstStyle/>
                    <a:p>
                      <a:pPr algn="r" rtl="1">
                        <a:lnSpc>
                          <a:spcPct val="115000"/>
                        </a:lnSpc>
                        <a:spcAft>
                          <a:spcPts val="0"/>
                        </a:spcAft>
                      </a:pPr>
                      <a:r>
                        <a:rPr lang="ar-SA" sz="1600" dirty="0">
                          <a:effectLst/>
                        </a:rPr>
                        <a:t>2,4</a:t>
                      </a:r>
                      <a:endParaRPr lang="en-US" sz="1100" dirty="0">
                        <a:effectLst/>
                        <a:latin typeface="Calibri"/>
                        <a:ea typeface="Calibri"/>
                        <a:cs typeface="Arial"/>
                      </a:endParaRPr>
                    </a:p>
                  </a:txBody>
                  <a:tcPr marL="60239" marR="60239" marT="0" marB="0"/>
                </a:tc>
                <a:tc>
                  <a:txBody>
                    <a:bodyPr/>
                    <a:lstStyle/>
                    <a:p>
                      <a:pPr algn="r" rtl="1">
                        <a:lnSpc>
                          <a:spcPct val="115000"/>
                        </a:lnSpc>
                        <a:spcAft>
                          <a:spcPts val="0"/>
                        </a:spcAft>
                      </a:pPr>
                      <a:r>
                        <a:rPr lang="ar-SA" sz="1600" dirty="0">
                          <a:effectLst/>
                        </a:rPr>
                        <a:t>22849,4</a:t>
                      </a:r>
                      <a:endParaRPr lang="en-US" sz="1100" dirty="0">
                        <a:effectLst/>
                        <a:latin typeface="Calibri"/>
                        <a:ea typeface="Calibri"/>
                        <a:cs typeface="Arial"/>
                      </a:endParaRPr>
                    </a:p>
                  </a:txBody>
                  <a:tcPr marL="60239" marR="60239" marT="0" marB="0"/>
                </a:tc>
              </a:tr>
            </a:tbl>
          </a:graphicData>
        </a:graphic>
      </p:graphicFrame>
      <p:sp>
        <p:nvSpPr>
          <p:cNvPr id="4" name="Rectangle 1"/>
          <p:cNvSpPr>
            <a:spLocks noChangeArrowheads="1"/>
          </p:cNvSpPr>
          <p:nvPr/>
        </p:nvSpPr>
        <p:spPr bwMode="auto">
          <a:xfrm>
            <a:off x="964888" y="-15388"/>
            <a:ext cx="8178842"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accent2">
                    <a:lumMod val="60000"/>
                    <a:lumOff val="40000"/>
                  </a:schemeClr>
                </a:solidFill>
                <a:effectLst/>
                <a:latin typeface="Simplified Arabic" pitchFamily="18" charset="-78"/>
                <a:ea typeface="Calibri" pitchFamily="34" charset="0"/>
                <a:cs typeface="Simplified Arabic" pitchFamily="18" charset="-78"/>
              </a:rPr>
              <a:t>1/ حساسية ربحية المشروع لمعدل الخصم .</a:t>
            </a:r>
            <a:endParaRPr kumimoji="0" lang="en-US" sz="1050" b="0" i="0" u="none" strike="noStrike" cap="none" normalizeH="0" baseline="0" dirty="0" smtClean="0">
              <a:ln>
                <a:noFill/>
              </a:ln>
              <a:solidFill>
                <a:schemeClr val="accent2">
                  <a:lumMod val="60000"/>
                  <a:lumOff val="40000"/>
                </a:schemeClr>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16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المشروع عمره الاقتصادي خمس سنوات (مع توقع ان يستمر اطول من ذلك)  مع معدل خصم 10 % ثم ارتفع الى 20%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1644735" y="4941168"/>
            <a:ext cx="6819148" cy="1815882"/>
          </a:xfrm>
          <a:prstGeom prst="rect">
            <a:avLst/>
          </a:prstGeom>
        </p:spPr>
        <p:txBody>
          <a:bodyPr wrap="square">
            <a:spAutoFit/>
          </a:bodyPr>
          <a:lstStyle/>
          <a:p>
            <a:r>
              <a:rPr lang="ar-SA" sz="1600" dirty="0"/>
              <a:t>مجموع صافي العائد او القيمة الحالية عند 10 % = 179641</a:t>
            </a:r>
          </a:p>
          <a:p>
            <a:r>
              <a:rPr lang="ar-SA" sz="1600" dirty="0"/>
              <a:t>مجموع صافي العائد او القيمة الحالية عند 20 % = 46747</a:t>
            </a:r>
          </a:p>
          <a:p>
            <a:r>
              <a:rPr lang="ar-SA" sz="1600" dirty="0"/>
              <a:t>يتضح ان المشروع لايزال مجدي(مربح) اقتصادياً وذلك لان صافي القيمة الحالية عند 20% له قيمة موجبة. </a:t>
            </a:r>
          </a:p>
          <a:p>
            <a:r>
              <a:rPr lang="ar-SA" sz="1600" dirty="0"/>
              <a:t>0.739  = 10%-20%10% ÷ 179641-46747179641    المرونة =             </a:t>
            </a:r>
          </a:p>
          <a:p>
            <a:r>
              <a:rPr lang="ar-SA" sz="1600" dirty="0"/>
              <a:t>عديم المرونة إذاً إنخفاض حساسية ربحية المشروع لتغير معدل الخصم لأن قيمة المرونة اقل من واحد. أي ان ارتفاع معدل الخصم بــ 10% يترتب عليه إنخفاض صافي القيمة الحالية بـ 73%</a:t>
            </a:r>
          </a:p>
        </p:txBody>
      </p:sp>
    </p:spTree>
    <p:extLst>
      <p:ext uri="{BB962C8B-B14F-4D97-AF65-F5344CB8AC3E}">
        <p14:creationId xmlns:p14="http://schemas.microsoft.com/office/powerpoint/2010/main" xmlns="" val="3525308712"/>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341438" y="263366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2505379265"/>
              </p:ext>
            </p:extLst>
          </p:nvPr>
        </p:nvGraphicFramePr>
        <p:xfrm>
          <a:off x="2653648" y="548658"/>
          <a:ext cx="6460490" cy="2600770"/>
        </p:xfrm>
        <a:graphic>
          <a:graphicData uri="http://schemas.openxmlformats.org/drawingml/2006/table">
            <a:tbl>
              <a:tblPr rtl="1" firstRow="1" firstCol="1" bandRow="1">
                <a:tableStyleId>{21E4AEA4-8DFA-4A89-87EB-49C32662AFE0}</a:tableStyleId>
              </a:tblPr>
              <a:tblGrid>
                <a:gridCol w="922655"/>
                <a:gridCol w="922655"/>
                <a:gridCol w="922655"/>
                <a:gridCol w="922655"/>
                <a:gridCol w="923290"/>
                <a:gridCol w="923290"/>
                <a:gridCol w="923290"/>
              </a:tblGrid>
              <a:tr h="323215">
                <a:tc>
                  <a:txBody>
                    <a:bodyPr/>
                    <a:lstStyle/>
                    <a:p>
                      <a:pPr algn="ctr" rtl="1">
                        <a:lnSpc>
                          <a:spcPct val="115000"/>
                        </a:lnSpc>
                        <a:spcAft>
                          <a:spcPts val="0"/>
                        </a:spcAft>
                      </a:pPr>
                      <a:r>
                        <a:rPr lang="ar-SA" sz="1400" dirty="0">
                          <a:effectLst/>
                        </a:rPr>
                        <a:t>عدد السنوات</a:t>
                      </a:r>
                      <a:endParaRPr lang="en-US" sz="1200" dirty="0">
                        <a:effectLst/>
                        <a:latin typeface="Calibri"/>
                        <a:ea typeface="Calibri"/>
                        <a:cs typeface="Arial"/>
                      </a:endParaRPr>
                    </a:p>
                  </a:txBody>
                  <a:tcPr marL="68580" marR="68580" marT="0" marB="0"/>
                </a:tc>
                <a:tc>
                  <a:txBody>
                    <a:bodyPr/>
                    <a:lstStyle/>
                    <a:p>
                      <a:pPr algn="ctr" rtl="1">
                        <a:lnSpc>
                          <a:spcPct val="115000"/>
                        </a:lnSpc>
                        <a:spcAft>
                          <a:spcPts val="0"/>
                        </a:spcAft>
                      </a:pPr>
                      <a:r>
                        <a:rPr lang="ar-SA" sz="1400" dirty="0">
                          <a:effectLst/>
                        </a:rPr>
                        <a:t>الإيراد الكلي</a:t>
                      </a:r>
                      <a:endParaRPr lang="en-US" sz="1200" dirty="0">
                        <a:effectLst/>
                      </a:endParaRPr>
                    </a:p>
                    <a:p>
                      <a:pPr algn="ctr" rtl="1">
                        <a:lnSpc>
                          <a:spcPct val="115000"/>
                        </a:lnSpc>
                        <a:spcAft>
                          <a:spcPts val="0"/>
                        </a:spcAft>
                      </a:pPr>
                      <a:r>
                        <a:rPr lang="ar-SA" sz="1400" dirty="0">
                          <a:effectLst/>
                        </a:rPr>
                        <a:t>(10%)</a:t>
                      </a:r>
                      <a:endParaRPr lang="en-US" sz="1200" dirty="0">
                        <a:effectLst/>
                        <a:latin typeface="Calibri"/>
                        <a:ea typeface="Calibri"/>
                        <a:cs typeface="Arial"/>
                      </a:endParaRPr>
                    </a:p>
                  </a:txBody>
                  <a:tcPr marL="68580" marR="68580" marT="0" marB="0"/>
                </a:tc>
                <a:tc>
                  <a:txBody>
                    <a:bodyPr/>
                    <a:lstStyle/>
                    <a:p>
                      <a:pPr algn="ctr" rtl="1">
                        <a:lnSpc>
                          <a:spcPct val="115000"/>
                        </a:lnSpc>
                        <a:spcAft>
                          <a:spcPts val="0"/>
                        </a:spcAft>
                      </a:pPr>
                      <a:r>
                        <a:rPr lang="ar-SA" sz="1400">
                          <a:effectLst/>
                        </a:rPr>
                        <a:t>التكاليف الكلية</a:t>
                      </a:r>
                      <a:endParaRPr lang="en-US" sz="1200">
                        <a:effectLst/>
                      </a:endParaRPr>
                    </a:p>
                    <a:p>
                      <a:pPr algn="ctr" rtl="1">
                        <a:lnSpc>
                          <a:spcPct val="115000"/>
                        </a:lnSpc>
                        <a:spcAft>
                          <a:spcPts val="0"/>
                        </a:spcAft>
                      </a:pPr>
                      <a:r>
                        <a:rPr lang="ar-SA" sz="1400">
                          <a:effectLst/>
                        </a:rPr>
                        <a:t>(10%)</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ar-SA" sz="1400">
                          <a:effectLst/>
                        </a:rPr>
                        <a:t>صافي العائد بعد انخفاض الايرادات</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ar-SA" sz="1400">
                          <a:effectLst/>
                        </a:rPr>
                        <a:t>صافي العائد بعد الارتفاع في التكاليف</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ar-SA" sz="1400">
                          <a:effectLst/>
                        </a:rPr>
                        <a:t>صافي العائد بعد التغيير في كليهما</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ar-SA" sz="1400" dirty="0">
                          <a:effectLst/>
                        </a:rPr>
                        <a:t>صافي القيمة الحالية قبل التغيير</a:t>
                      </a:r>
                      <a:endParaRPr lang="en-US" sz="1200" dirty="0">
                        <a:effectLst/>
                        <a:latin typeface="Calibri"/>
                        <a:ea typeface="Calibri"/>
                        <a:cs typeface="Arial"/>
                      </a:endParaRPr>
                    </a:p>
                  </a:txBody>
                  <a:tcPr marL="68580" marR="68580" marT="0" marB="0"/>
                </a:tc>
              </a:tr>
              <a:tr h="303530">
                <a:tc>
                  <a:txBody>
                    <a:bodyPr/>
                    <a:lstStyle/>
                    <a:p>
                      <a:pPr algn="ctr" rtl="1">
                        <a:lnSpc>
                          <a:spcPct val="115000"/>
                        </a:lnSpc>
                        <a:spcAft>
                          <a:spcPts val="0"/>
                        </a:spcAft>
                      </a:pPr>
                      <a:r>
                        <a:rPr lang="en-US" sz="1400">
                          <a:effectLst/>
                        </a:rPr>
                        <a:t>0</a:t>
                      </a:r>
                      <a:endParaRPr lang="en-US" sz="1200">
                        <a:effectLst/>
                        <a:latin typeface="Calibri"/>
                        <a:ea typeface="Calibri"/>
                        <a:cs typeface="Arial"/>
                      </a:endParaRPr>
                    </a:p>
                  </a:txBody>
                  <a:tcPr marL="68580" marR="68580" marT="0" marB="0"/>
                </a:tc>
                <a:tc>
                  <a:txBody>
                    <a:bodyPr/>
                    <a:lstStyle/>
                    <a:p>
                      <a:pPr algn="ctr" rtl="0">
                        <a:lnSpc>
                          <a:spcPct val="115000"/>
                        </a:lnSpc>
                        <a:spcAft>
                          <a:spcPts val="0"/>
                        </a:spcAft>
                      </a:pPr>
                      <a:r>
                        <a:rPr lang="en-US" sz="1400">
                          <a:effectLst/>
                        </a:rPr>
                        <a:t>0</a:t>
                      </a:r>
                      <a:endParaRPr lang="en-US" sz="1200">
                        <a:effectLst/>
                        <a:latin typeface="Calibri"/>
                        <a:ea typeface="Calibri"/>
                        <a:cs typeface="Arial"/>
                      </a:endParaRPr>
                    </a:p>
                  </a:txBody>
                  <a:tcPr marL="68580" marR="68580" marT="0" marB="0"/>
                </a:tc>
                <a:tc>
                  <a:txBody>
                    <a:bodyPr/>
                    <a:lstStyle/>
                    <a:p>
                      <a:pPr algn="ctr" rtl="0">
                        <a:lnSpc>
                          <a:spcPct val="115000"/>
                        </a:lnSpc>
                        <a:spcAft>
                          <a:spcPts val="0"/>
                        </a:spcAft>
                      </a:pPr>
                      <a:r>
                        <a:rPr lang="en-US" sz="1400">
                          <a:effectLst/>
                        </a:rPr>
                        <a:t>202400</a:t>
                      </a:r>
                      <a:endParaRPr lang="en-US" sz="1200">
                        <a:effectLst/>
                        <a:latin typeface="Calibri"/>
                        <a:ea typeface="Calibri"/>
                        <a:cs typeface="Arial"/>
                      </a:endParaRPr>
                    </a:p>
                  </a:txBody>
                  <a:tcPr marL="68580" marR="68580" marT="0" marB="0"/>
                </a:tc>
                <a:tc>
                  <a:txBody>
                    <a:bodyPr/>
                    <a:lstStyle/>
                    <a:p>
                      <a:pPr algn="ctr" rtl="0">
                        <a:lnSpc>
                          <a:spcPct val="115000"/>
                        </a:lnSpc>
                        <a:spcAft>
                          <a:spcPts val="0"/>
                        </a:spcAft>
                      </a:pPr>
                      <a:r>
                        <a:rPr lang="en-US" sz="1400">
                          <a:effectLst/>
                        </a:rPr>
                        <a:t>-184000</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400">
                          <a:effectLst/>
                        </a:rPr>
                        <a:t>-202400</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400">
                          <a:effectLst/>
                        </a:rPr>
                        <a:t>-202400</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400">
                          <a:effectLst/>
                        </a:rPr>
                        <a:t>-184000</a:t>
                      </a:r>
                      <a:endParaRPr lang="en-US" sz="1200">
                        <a:effectLst/>
                        <a:latin typeface="Calibri"/>
                        <a:ea typeface="Calibri"/>
                        <a:cs typeface="Arial"/>
                      </a:endParaRPr>
                    </a:p>
                  </a:txBody>
                  <a:tcPr marL="68580" marR="68580" marT="0" marB="0"/>
                </a:tc>
              </a:tr>
              <a:tr h="323215">
                <a:tc>
                  <a:txBody>
                    <a:bodyPr/>
                    <a:lstStyle/>
                    <a:p>
                      <a:pPr algn="ctr" rtl="1">
                        <a:lnSpc>
                          <a:spcPct val="115000"/>
                        </a:lnSpc>
                        <a:spcAft>
                          <a:spcPts val="0"/>
                        </a:spcAft>
                      </a:pPr>
                      <a:r>
                        <a:rPr lang="en-US" sz="1400">
                          <a:effectLst/>
                        </a:rPr>
                        <a:t>1</a:t>
                      </a:r>
                      <a:endParaRPr lang="en-US" sz="1200">
                        <a:effectLst/>
                        <a:latin typeface="Calibri"/>
                        <a:ea typeface="Calibri"/>
                        <a:cs typeface="Arial"/>
                      </a:endParaRPr>
                    </a:p>
                  </a:txBody>
                  <a:tcPr marL="68580" marR="68580" marT="0" marB="0"/>
                </a:tc>
                <a:tc>
                  <a:txBody>
                    <a:bodyPr/>
                    <a:lstStyle/>
                    <a:p>
                      <a:pPr algn="ctr" rtl="0">
                        <a:lnSpc>
                          <a:spcPct val="115000"/>
                        </a:lnSpc>
                        <a:spcAft>
                          <a:spcPts val="0"/>
                        </a:spcAft>
                      </a:pPr>
                      <a:r>
                        <a:rPr lang="en-US" sz="1400">
                          <a:effectLst/>
                        </a:rPr>
                        <a:t>226800</a:t>
                      </a:r>
                      <a:endParaRPr lang="en-US" sz="1200">
                        <a:effectLst/>
                        <a:latin typeface="Calibri"/>
                        <a:ea typeface="Calibri"/>
                        <a:cs typeface="Arial"/>
                      </a:endParaRPr>
                    </a:p>
                  </a:txBody>
                  <a:tcPr marL="68580" marR="68580" marT="0" marB="0"/>
                </a:tc>
                <a:tc>
                  <a:txBody>
                    <a:bodyPr/>
                    <a:lstStyle/>
                    <a:p>
                      <a:pPr algn="ctr" rtl="0">
                        <a:lnSpc>
                          <a:spcPct val="115000"/>
                        </a:lnSpc>
                        <a:spcAft>
                          <a:spcPts val="0"/>
                        </a:spcAft>
                      </a:pPr>
                      <a:r>
                        <a:rPr lang="en-US" sz="1400" dirty="0">
                          <a:effectLst/>
                        </a:rPr>
                        <a:t>202400</a:t>
                      </a:r>
                      <a:endParaRPr lang="en-US" sz="1200" dirty="0">
                        <a:effectLst/>
                        <a:latin typeface="Calibri"/>
                        <a:ea typeface="Calibri"/>
                        <a:cs typeface="Arial"/>
                      </a:endParaRPr>
                    </a:p>
                  </a:txBody>
                  <a:tcPr marL="68580" marR="68580" marT="0" marB="0"/>
                </a:tc>
                <a:tc>
                  <a:txBody>
                    <a:bodyPr/>
                    <a:lstStyle/>
                    <a:p>
                      <a:pPr algn="ctr" rtl="0">
                        <a:lnSpc>
                          <a:spcPct val="115000"/>
                        </a:lnSpc>
                        <a:spcAft>
                          <a:spcPts val="0"/>
                        </a:spcAft>
                      </a:pPr>
                      <a:r>
                        <a:rPr lang="en-US" sz="1400">
                          <a:effectLst/>
                        </a:rPr>
                        <a:t>42800</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400">
                          <a:effectLst/>
                        </a:rPr>
                        <a:t>24400</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400">
                          <a:effectLst/>
                        </a:rPr>
                        <a:t>49600</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400">
                          <a:effectLst/>
                        </a:rPr>
                        <a:t>61818.18</a:t>
                      </a:r>
                      <a:endParaRPr lang="en-US" sz="1200">
                        <a:effectLst/>
                        <a:latin typeface="Calibri"/>
                        <a:ea typeface="Calibri"/>
                        <a:cs typeface="Arial"/>
                      </a:endParaRPr>
                    </a:p>
                  </a:txBody>
                  <a:tcPr marL="68580" marR="68580" marT="0" marB="0"/>
                </a:tc>
              </a:tr>
              <a:tr h="303530">
                <a:tc>
                  <a:txBody>
                    <a:bodyPr/>
                    <a:lstStyle/>
                    <a:p>
                      <a:pPr algn="ctr" rtl="1">
                        <a:lnSpc>
                          <a:spcPct val="115000"/>
                        </a:lnSpc>
                        <a:spcAft>
                          <a:spcPts val="0"/>
                        </a:spcAft>
                      </a:pPr>
                      <a:r>
                        <a:rPr lang="en-US" sz="1400">
                          <a:effectLst/>
                        </a:rPr>
                        <a:t>2</a:t>
                      </a:r>
                      <a:endParaRPr lang="en-US" sz="1200">
                        <a:effectLst/>
                        <a:latin typeface="Calibri"/>
                        <a:ea typeface="Calibri"/>
                        <a:cs typeface="Arial"/>
                      </a:endParaRPr>
                    </a:p>
                  </a:txBody>
                  <a:tcPr marL="68580" marR="68580" marT="0" marB="0"/>
                </a:tc>
                <a:tc>
                  <a:txBody>
                    <a:bodyPr/>
                    <a:lstStyle/>
                    <a:p>
                      <a:pPr algn="ctr" rtl="0">
                        <a:lnSpc>
                          <a:spcPct val="115000"/>
                        </a:lnSpc>
                        <a:spcAft>
                          <a:spcPts val="0"/>
                        </a:spcAft>
                      </a:pPr>
                      <a:r>
                        <a:rPr lang="en-US" sz="1400">
                          <a:effectLst/>
                        </a:rPr>
                        <a:t>259200</a:t>
                      </a:r>
                      <a:endParaRPr lang="en-US" sz="1200">
                        <a:effectLst/>
                        <a:latin typeface="Calibri"/>
                        <a:ea typeface="Calibri"/>
                        <a:cs typeface="Arial"/>
                      </a:endParaRPr>
                    </a:p>
                  </a:txBody>
                  <a:tcPr marL="68580" marR="68580" marT="0" marB="0"/>
                </a:tc>
                <a:tc>
                  <a:txBody>
                    <a:bodyPr/>
                    <a:lstStyle/>
                    <a:p>
                      <a:pPr algn="ctr" rtl="0">
                        <a:lnSpc>
                          <a:spcPct val="115000"/>
                        </a:lnSpc>
                        <a:spcAft>
                          <a:spcPts val="0"/>
                        </a:spcAft>
                      </a:pPr>
                      <a:r>
                        <a:rPr lang="en-US" sz="1400">
                          <a:effectLst/>
                        </a:rPr>
                        <a:t>231000</a:t>
                      </a:r>
                      <a:endParaRPr lang="en-US" sz="1200">
                        <a:effectLst/>
                        <a:latin typeface="Calibri"/>
                        <a:ea typeface="Calibri"/>
                        <a:cs typeface="Arial"/>
                      </a:endParaRPr>
                    </a:p>
                  </a:txBody>
                  <a:tcPr marL="68580" marR="68580" marT="0" marB="0"/>
                </a:tc>
                <a:tc>
                  <a:txBody>
                    <a:bodyPr/>
                    <a:lstStyle/>
                    <a:p>
                      <a:pPr algn="ctr" rtl="0">
                        <a:lnSpc>
                          <a:spcPct val="115000"/>
                        </a:lnSpc>
                        <a:spcAft>
                          <a:spcPts val="0"/>
                        </a:spcAft>
                      </a:pPr>
                      <a:r>
                        <a:rPr lang="en-US" sz="1400">
                          <a:effectLst/>
                        </a:rPr>
                        <a:t>49200</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400">
                          <a:effectLst/>
                        </a:rPr>
                        <a:t>28200</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400">
                          <a:effectLst/>
                        </a:rPr>
                        <a:t>57000</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400">
                          <a:effectLst/>
                        </a:rPr>
                        <a:t>64462.80</a:t>
                      </a:r>
                      <a:endParaRPr lang="en-US" sz="1200">
                        <a:effectLst/>
                        <a:latin typeface="Calibri"/>
                        <a:ea typeface="Calibri"/>
                        <a:cs typeface="Arial"/>
                      </a:endParaRPr>
                    </a:p>
                  </a:txBody>
                  <a:tcPr marL="68580" marR="68580" marT="0" marB="0"/>
                </a:tc>
              </a:tr>
              <a:tr h="323215">
                <a:tc>
                  <a:txBody>
                    <a:bodyPr/>
                    <a:lstStyle/>
                    <a:p>
                      <a:pPr algn="ctr" rtl="1">
                        <a:lnSpc>
                          <a:spcPct val="115000"/>
                        </a:lnSpc>
                        <a:spcAft>
                          <a:spcPts val="0"/>
                        </a:spcAft>
                      </a:pPr>
                      <a:r>
                        <a:rPr lang="en-US" sz="1400">
                          <a:effectLst/>
                        </a:rPr>
                        <a:t>3</a:t>
                      </a:r>
                      <a:endParaRPr lang="en-US" sz="1200">
                        <a:effectLst/>
                        <a:latin typeface="Calibri"/>
                        <a:ea typeface="Calibri"/>
                        <a:cs typeface="Arial"/>
                      </a:endParaRPr>
                    </a:p>
                  </a:txBody>
                  <a:tcPr marL="68580" marR="68580" marT="0" marB="0"/>
                </a:tc>
                <a:tc>
                  <a:txBody>
                    <a:bodyPr/>
                    <a:lstStyle/>
                    <a:p>
                      <a:pPr algn="ctr" rtl="0">
                        <a:lnSpc>
                          <a:spcPct val="115000"/>
                        </a:lnSpc>
                        <a:spcAft>
                          <a:spcPts val="0"/>
                        </a:spcAft>
                      </a:pPr>
                      <a:r>
                        <a:rPr lang="en-US" sz="1400">
                          <a:effectLst/>
                        </a:rPr>
                        <a:t>291600</a:t>
                      </a:r>
                      <a:endParaRPr lang="en-US" sz="1200">
                        <a:effectLst/>
                        <a:latin typeface="Calibri"/>
                        <a:ea typeface="Calibri"/>
                        <a:cs typeface="Arial"/>
                      </a:endParaRPr>
                    </a:p>
                  </a:txBody>
                  <a:tcPr marL="68580" marR="68580" marT="0" marB="0"/>
                </a:tc>
                <a:tc>
                  <a:txBody>
                    <a:bodyPr/>
                    <a:lstStyle/>
                    <a:p>
                      <a:pPr algn="ctr" rtl="0">
                        <a:lnSpc>
                          <a:spcPct val="115000"/>
                        </a:lnSpc>
                        <a:spcAft>
                          <a:spcPts val="0"/>
                        </a:spcAft>
                      </a:pPr>
                      <a:r>
                        <a:rPr lang="en-US" sz="1400">
                          <a:effectLst/>
                        </a:rPr>
                        <a:t>280500</a:t>
                      </a:r>
                      <a:endParaRPr lang="en-US" sz="1200">
                        <a:effectLst/>
                        <a:latin typeface="Calibri"/>
                        <a:ea typeface="Calibri"/>
                        <a:cs typeface="Arial"/>
                      </a:endParaRPr>
                    </a:p>
                  </a:txBody>
                  <a:tcPr marL="68580" marR="68580" marT="0" marB="0"/>
                </a:tc>
                <a:tc>
                  <a:txBody>
                    <a:bodyPr/>
                    <a:lstStyle/>
                    <a:p>
                      <a:pPr algn="ctr" rtl="0">
                        <a:lnSpc>
                          <a:spcPct val="115000"/>
                        </a:lnSpc>
                        <a:spcAft>
                          <a:spcPts val="0"/>
                        </a:spcAft>
                      </a:pPr>
                      <a:r>
                        <a:rPr lang="en-US" sz="1400">
                          <a:effectLst/>
                        </a:rPr>
                        <a:t>36600</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400">
                          <a:effectLst/>
                        </a:rPr>
                        <a:t>11100</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400">
                          <a:effectLst/>
                        </a:rPr>
                        <a:t>43500</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400">
                          <a:effectLst/>
                        </a:rPr>
                        <a:t>72180.45</a:t>
                      </a:r>
                      <a:endParaRPr lang="en-US" sz="1200">
                        <a:effectLst/>
                        <a:latin typeface="Calibri"/>
                        <a:ea typeface="Calibri"/>
                        <a:cs typeface="Arial"/>
                      </a:endParaRPr>
                    </a:p>
                  </a:txBody>
                  <a:tcPr marL="68580" marR="68580" marT="0" marB="0"/>
                </a:tc>
              </a:tr>
              <a:tr h="303530">
                <a:tc>
                  <a:txBody>
                    <a:bodyPr/>
                    <a:lstStyle/>
                    <a:p>
                      <a:pPr algn="ctr" rtl="1">
                        <a:lnSpc>
                          <a:spcPct val="115000"/>
                        </a:lnSpc>
                        <a:spcAft>
                          <a:spcPts val="0"/>
                        </a:spcAft>
                      </a:pPr>
                      <a:r>
                        <a:rPr lang="en-US" sz="1400">
                          <a:effectLst/>
                        </a:rPr>
                        <a:t>4</a:t>
                      </a:r>
                      <a:endParaRPr lang="en-US" sz="1200">
                        <a:effectLst/>
                        <a:latin typeface="Calibri"/>
                        <a:ea typeface="Calibri"/>
                        <a:cs typeface="Arial"/>
                      </a:endParaRPr>
                    </a:p>
                  </a:txBody>
                  <a:tcPr marL="68580" marR="68580" marT="0" marB="0"/>
                </a:tc>
                <a:tc>
                  <a:txBody>
                    <a:bodyPr/>
                    <a:lstStyle/>
                    <a:p>
                      <a:pPr algn="ctr" rtl="0">
                        <a:lnSpc>
                          <a:spcPct val="115000"/>
                        </a:lnSpc>
                        <a:spcAft>
                          <a:spcPts val="0"/>
                        </a:spcAft>
                      </a:pPr>
                      <a:r>
                        <a:rPr lang="en-US" sz="1400">
                          <a:effectLst/>
                        </a:rPr>
                        <a:t>324000</a:t>
                      </a:r>
                      <a:endParaRPr lang="en-US" sz="1200">
                        <a:effectLst/>
                        <a:latin typeface="Calibri"/>
                        <a:ea typeface="Calibri"/>
                        <a:cs typeface="Arial"/>
                      </a:endParaRPr>
                    </a:p>
                  </a:txBody>
                  <a:tcPr marL="68580" marR="68580" marT="0" marB="0"/>
                </a:tc>
                <a:tc>
                  <a:txBody>
                    <a:bodyPr/>
                    <a:lstStyle/>
                    <a:p>
                      <a:pPr algn="ctr" rtl="0">
                        <a:lnSpc>
                          <a:spcPct val="115000"/>
                        </a:lnSpc>
                        <a:spcAft>
                          <a:spcPts val="0"/>
                        </a:spcAft>
                      </a:pPr>
                      <a:r>
                        <a:rPr lang="en-US" sz="1400">
                          <a:effectLst/>
                        </a:rPr>
                        <a:t>319000</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400">
                          <a:effectLst/>
                        </a:rPr>
                        <a:t>34000</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400">
                          <a:effectLst/>
                        </a:rPr>
                        <a:t>5000</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400">
                          <a:effectLst/>
                        </a:rPr>
                        <a:t>41000</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400" dirty="0">
                          <a:effectLst/>
                        </a:rPr>
                        <a:t>47945.20</a:t>
                      </a:r>
                      <a:endParaRPr lang="en-US" sz="1200" dirty="0">
                        <a:effectLst/>
                        <a:latin typeface="Calibri"/>
                        <a:ea typeface="Calibri"/>
                        <a:cs typeface="Arial"/>
                      </a:endParaRPr>
                    </a:p>
                  </a:txBody>
                  <a:tcPr marL="68580" marR="68580" marT="0" marB="0"/>
                </a:tc>
              </a:tr>
              <a:tr h="323215">
                <a:tc>
                  <a:txBody>
                    <a:bodyPr/>
                    <a:lstStyle/>
                    <a:p>
                      <a:pPr algn="ctr" rtl="1">
                        <a:lnSpc>
                          <a:spcPct val="115000"/>
                        </a:lnSpc>
                        <a:spcAft>
                          <a:spcPts val="0"/>
                        </a:spcAft>
                      </a:pPr>
                      <a:r>
                        <a:rPr lang="en-US" sz="1400">
                          <a:effectLst/>
                        </a:rPr>
                        <a:t>5</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400">
                          <a:effectLst/>
                        </a:rPr>
                        <a:t>324000</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400" dirty="0">
                          <a:effectLst/>
                        </a:rPr>
                        <a:t>358600</a:t>
                      </a:r>
                      <a:endParaRPr lang="en-US" sz="1200" dirty="0">
                        <a:effectLst/>
                        <a:latin typeface="Calibri"/>
                        <a:ea typeface="Calibri"/>
                        <a:cs typeface="Arial"/>
                      </a:endParaRPr>
                    </a:p>
                  </a:txBody>
                  <a:tcPr marL="68580" marR="68580" marT="0" marB="0"/>
                </a:tc>
                <a:tc>
                  <a:txBody>
                    <a:bodyPr/>
                    <a:lstStyle/>
                    <a:p>
                      <a:pPr algn="ctr" rtl="1">
                        <a:lnSpc>
                          <a:spcPct val="115000"/>
                        </a:lnSpc>
                        <a:spcAft>
                          <a:spcPts val="0"/>
                        </a:spcAft>
                      </a:pPr>
                      <a:r>
                        <a:rPr lang="en-US" sz="1400">
                          <a:effectLst/>
                        </a:rPr>
                        <a:t>-2000</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400">
                          <a:effectLst/>
                        </a:rPr>
                        <a:t>-34600</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400">
                          <a:effectLst/>
                        </a:rPr>
                        <a:t>1400</a:t>
                      </a:r>
                      <a:endParaRPr lang="en-US" sz="1200">
                        <a:effectLst/>
                        <a:latin typeface="Calibri"/>
                        <a:ea typeface="Calibri"/>
                        <a:cs typeface="Arial"/>
                      </a:endParaRPr>
                    </a:p>
                  </a:txBody>
                  <a:tcPr marL="68580" marR="68580" marT="0" marB="0"/>
                </a:tc>
                <a:tc>
                  <a:txBody>
                    <a:bodyPr/>
                    <a:lstStyle/>
                    <a:p>
                      <a:pPr algn="ctr" rtl="1">
                        <a:lnSpc>
                          <a:spcPct val="115000"/>
                        </a:lnSpc>
                        <a:spcAft>
                          <a:spcPts val="0"/>
                        </a:spcAft>
                      </a:pPr>
                      <a:r>
                        <a:rPr lang="en-US" sz="1400" dirty="0">
                          <a:effectLst/>
                        </a:rPr>
                        <a:t>21118.012</a:t>
                      </a:r>
                      <a:endParaRPr lang="en-US" sz="1200" dirty="0">
                        <a:effectLst/>
                        <a:latin typeface="Calibri"/>
                        <a:ea typeface="Calibri"/>
                        <a:cs typeface="Arial"/>
                      </a:endParaRPr>
                    </a:p>
                  </a:txBody>
                  <a:tcPr marL="68580" marR="68580" marT="0" marB="0"/>
                </a:tc>
              </a:tr>
            </a:tbl>
          </a:graphicData>
        </a:graphic>
      </p:graphicFrame>
      <p:sp>
        <p:nvSpPr>
          <p:cNvPr id="5" name="Rectangle 4"/>
          <p:cNvSpPr>
            <a:spLocks noChangeArrowheads="1"/>
          </p:cNvSpPr>
          <p:nvPr/>
        </p:nvSpPr>
        <p:spPr bwMode="auto">
          <a:xfrm>
            <a:off x="4577634" y="3356992"/>
            <a:ext cx="4536504" cy="969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ar-S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صافي القيمه الحاليه بعد انخفاض الايرادات = 23400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ar-S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صافي القيمه الحاليه بعد ارتفاع التكاليف = 9900</a:t>
            </a:r>
            <a:endParaRPr lang="ar-SA" sz="900" dirty="0">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صافي القيمه الحاليه بعد تغيير كليهما</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S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168300</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3606034" y="31514"/>
            <a:ext cx="5508104" cy="369332"/>
          </a:xfrm>
          <a:prstGeom prst="rect">
            <a:avLst/>
          </a:prstGeom>
        </p:spPr>
        <p:txBody>
          <a:bodyPr wrap="square">
            <a:spAutoFit/>
          </a:bodyPr>
          <a:lstStyle/>
          <a:p>
            <a:r>
              <a:rPr lang="ar-SA" dirty="0">
                <a:solidFill>
                  <a:schemeClr val="accent2">
                    <a:lumMod val="60000"/>
                    <a:lumOff val="40000"/>
                  </a:schemeClr>
                </a:solidFill>
                <a:latin typeface="Calibri" pitchFamily="34" charset="0"/>
                <a:ea typeface="Times New Roman" pitchFamily="18" charset="0"/>
                <a:cs typeface="Arial" pitchFamily="34" charset="0"/>
              </a:rPr>
              <a:t>2/ حساسية ربحية المشروع للتغير في الايرادات و التكاليف</a:t>
            </a:r>
            <a:r>
              <a:rPr lang="en-US" dirty="0">
                <a:solidFill>
                  <a:schemeClr val="accent2">
                    <a:lumMod val="60000"/>
                    <a:lumOff val="40000"/>
                  </a:schemeClr>
                </a:solidFill>
                <a:latin typeface="Calibri" pitchFamily="34" charset="0"/>
                <a:ea typeface="Times New Roman" pitchFamily="18" charset="0"/>
                <a:cs typeface="Arial" pitchFamily="34" charset="0"/>
              </a:rPr>
              <a:t> :-</a:t>
            </a:r>
            <a:endParaRPr lang="ar-SA" dirty="0">
              <a:solidFill>
                <a:schemeClr val="accent2">
                  <a:lumMod val="60000"/>
                  <a:lumOff val="40000"/>
                </a:schemeClr>
              </a:solidFill>
            </a:endParaRPr>
          </a:p>
        </p:txBody>
      </p:sp>
      <p:sp>
        <p:nvSpPr>
          <p:cNvPr id="2" name="Rectangle 1"/>
          <p:cNvSpPr/>
          <p:nvPr/>
        </p:nvSpPr>
        <p:spPr>
          <a:xfrm>
            <a:off x="3329608" y="4326488"/>
            <a:ext cx="5814392" cy="1846659"/>
          </a:xfrm>
          <a:prstGeom prst="rect">
            <a:avLst/>
          </a:prstGeom>
        </p:spPr>
        <p:txBody>
          <a:bodyPr wrap="square">
            <a:spAutoFit/>
          </a:bodyPr>
          <a:lstStyle/>
          <a:p>
            <a:endParaRPr lang="ar-SA" sz="1600" dirty="0"/>
          </a:p>
          <a:p>
            <a:r>
              <a:rPr lang="ar-SA" sz="1600" dirty="0"/>
              <a:t>يتضح ان المشروع لا يزال مربحاً اقتصادياً  لأن صافي القيمة الحالية بعد تغير التكاليف و الايرادات او كليهما له قيمة موجبة.</a:t>
            </a:r>
          </a:p>
          <a:p>
            <a:r>
              <a:rPr lang="ar-SA" sz="1600" dirty="0"/>
              <a:t>مرونة الربحية للإيراد  = (83524.642-46747)/83524.642 ÷ 10% = 0.044 </a:t>
            </a:r>
          </a:p>
          <a:p>
            <a:r>
              <a:rPr lang="ar-SA" sz="1600" dirty="0"/>
              <a:t>	هذا يشير الى ارتفاع حساسية ربحية المشروع للإنخفاض في الايرادات , انخفاض الايرادات بنسبة 10 % يترتب عليه إنخفاض صافي القيمة الحالية بنسبة</a:t>
            </a:r>
          </a:p>
          <a:p>
            <a:endParaRPr lang="ar-SA" dirty="0"/>
          </a:p>
        </p:txBody>
      </p:sp>
    </p:spTree>
    <p:extLst>
      <p:ext uri="{BB962C8B-B14F-4D97-AF65-F5344CB8AC3E}">
        <p14:creationId xmlns:p14="http://schemas.microsoft.com/office/powerpoint/2010/main" xmlns="" val="1320351656"/>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3888" y="25467"/>
            <a:ext cx="5572855" cy="5663089"/>
          </a:xfrm>
          <a:prstGeom prst="rect">
            <a:avLst/>
          </a:prstGeom>
        </p:spPr>
        <p:txBody>
          <a:bodyPr wrap="square">
            <a:spAutoFit/>
          </a:bodyPr>
          <a:lstStyle/>
          <a:p>
            <a:r>
              <a:rPr lang="ar-SA" sz="2000" dirty="0">
                <a:solidFill>
                  <a:schemeClr val="accent2">
                    <a:lumMod val="60000"/>
                    <a:lumOff val="40000"/>
                  </a:schemeClr>
                </a:solidFill>
              </a:rPr>
              <a:t>3/ تقدير حدود الحساسية :-</a:t>
            </a:r>
          </a:p>
          <a:p>
            <a:r>
              <a:rPr lang="ar-SA" dirty="0"/>
              <a:t>•	نسبة المنافع 2250890 ونسبة التكاليف 610,750 ومعدل تكلفة الأصول 10% ومعدل العائد الداخلي 20% فما هي الحدود القصوى للتغيرات في الإيرادات والتكاليف ومعدل الخصم ؟</a:t>
            </a:r>
          </a:p>
          <a:p>
            <a:endParaRPr lang="ar-SA" dirty="0"/>
          </a:p>
          <a:p>
            <a:r>
              <a:rPr lang="ar-SA" dirty="0"/>
              <a:t>1- نسبة المنافع / التكاليف :</a:t>
            </a:r>
          </a:p>
          <a:p>
            <a:r>
              <a:rPr lang="ar-SA" dirty="0"/>
              <a:t>2250890/610,750 = 3.68545231</a:t>
            </a:r>
          </a:p>
          <a:p>
            <a:endParaRPr lang="ar-SA" dirty="0"/>
          </a:p>
          <a:p>
            <a:r>
              <a:rPr lang="ar-SA" dirty="0"/>
              <a:t>هذا يعني أن التكاليف يمكن أن ترتفع بنسبة 3.685%   أو أن تنخفض الإيرادات بنسبة  3.685% قبل تحول المشروع للخسارة . </a:t>
            </a:r>
          </a:p>
          <a:p>
            <a:endParaRPr lang="ar-SA" dirty="0"/>
          </a:p>
          <a:p>
            <a:r>
              <a:rPr lang="ar-SA" dirty="0"/>
              <a:t>2-مقلوب نسبة الإيرادات المنافع الى التكاليف :</a:t>
            </a:r>
          </a:p>
          <a:p>
            <a:r>
              <a:rPr lang="ar-SA" dirty="0"/>
              <a:t>610.750/ 2250890= 0.27133712</a:t>
            </a:r>
          </a:p>
          <a:p>
            <a:r>
              <a:rPr lang="ar-SA" dirty="0"/>
              <a:t>يعني أن الانخفاض الأقصى في الايرادات سيكون بنسبة 0.271% قبل أن يتحول المشروع من الربح إلى الخسارة .</a:t>
            </a:r>
          </a:p>
          <a:p>
            <a:endParaRPr lang="ar-SA" dirty="0"/>
          </a:p>
          <a:p>
            <a:r>
              <a:rPr lang="ar-SA" dirty="0"/>
              <a:t>3-معدل الخصم 10%&lt; معدل العائد الداخلي 20%:</a:t>
            </a:r>
          </a:p>
          <a:p>
            <a:r>
              <a:rPr lang="ar-SA" dirty="0"/>
              <a:t>معناه:</a:t>
            </a:r>
          </a:p>
          <a:p>
            <a:r>
              <a:rPr lang="ar-SA" dirty="0"/>
              <a:t>أقصى ارتفاع لمعدل الخصم 20% وبعدها يتحول للخسارة.</a:t>
            </a:r>
          </a:p>
          <a:p>
            <a:endParaRPr lang="ar-SA" dirty="0"/>
          </a:p>
        </p:txBody>
      </p:sp>
    </p:spTree>
    <p:extLst>
      <p:ext uri="{BB962C8B-B14F-4D97-AF65-F5344CB8AC3E}">
        <p14:creationId xmlns:p14="http://schemas.microsoft.com/office/powerpoint/2010/main" xmlns="" val="3760481383"/>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2099635" y="1196752"/>
            <a:ext cx="5040560" cy="4176464"/>
          </a:xfrm>
          <a:prstGeom prst="frame">
            <a:avLst/>
          </a:prstGeom>
          <a:solidFill>
            <a:schemeClr val="accent2">
              <a:lumMod val="5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accent2">
                  <a:lumMod val="60000"/>
                  <a:lumOff val="40000"/>
                </a:schemeClr>
              </a:solidFill>
            </a:endParaRPr>
          </a:p>
        </p:txBody>
      </p:sp>
      <p:sp>
        <p:nvSpPr>
          <p:cNvPr id="3" name="Rectangle 2"/>
          <p:cNvSpPr/>
          <p:nvPr/>
        </p:nvSpPr>
        <p:spPr>
          <a:xfrm>
            <a:off x="1605486" y="2967335"/>
            <a:ext cx="5933034" cy="923330"/>
          </a:xfrm>
          <a:prstGeom prst="rect">
            <a:avLst/>
          </a:prstGeom>
          <a:noFill/>
        </p:spPr>
        <p:txBody>
          <a:bodyPr wrap="none" lIns="91440" tIns="45720" rIns="91440" bIns="45720">
            <a:spAutoFit/>
          </a:bodyPr>
          <a:lstStyle/>
          <a:p>
            <a:pPr algn="ctr"/>
            <a:r>
              <a:rPr lang="ar-SA"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دراسة الجدوى الاجتماعية</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9804940">
            <a:off x="5625027" y="4175522"/>
            <a:ext cx="3233104" cy="20101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52852309"/>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2567" y="1844824"/>
            <a:ext cx="6480720" cy="2862322"/>
          </a:xfrm>
          <a:prstGeom prst="rect">
            <a:avLst/>
          </a:prstGeom>
          <a:ln w="57150">
            <a:solidFill>
              <a:schemeClr val="accent2">
                <a:lumMod val="60000"/>
                <a:lumOff val="40000"/>
              </a:schemeClr>
            </a:solidFill>
          </a:ln>
        </p:spPr>
        <p:txBody>
          <a:bodyPr wrap="square">
            <a:spAutoFit/>
          </a:bodyPr>
          <a:lstStyle/>
          <a:p>
            <a:r>
              <a:rPr lang="ar-SA" sz="2000" dirty="0" smtClean="0">
                <a:solidFill>
                  <a:schemeClr val="accent2">
                    <a:lumMod val="75000"/>
                  </a:schemeClr>
                </a:solidFill>
              </a:rPr>
              <a:t>اسم المشروع : تــــواصـــــل  .</a:t>
            </a:r>
          </a:p>
          <a:p>
            <a:r>
              <a:rPr lang="ar-SA" sz="2000" dirty="0" smtClean="0">
                <a:solidFill>
                  <a:schemeClr val="accent2">
                    <a:lumMod val="75000"/>
                  </a:schemeClr>
                </a:solidFill>
              </a:rPr>
              <a:t>الموقع : جامعة الملك سعود , مدينة الرياض , المملكة العربية السعودية .</a:t>
            </a:r>
          </a:p>
          <a:p>
            <a:r>
              <a:rPr lang="ar-SA" sz="2000" dirty="0" smtClean="0">
                <a:solidFill>
                  <a:schemeClr val="accent2">
                    <a:lumMod val="75000"/>
                  </a:schemeClr>
                </a:solidFill>
              </a:rPr>
              <a:t>نبذه عن المشروع : هو مشروع جديد من نوعه سيتم إنشاءه بجامعة الملك سعود للبنات وهو عبارة عن سيارات صغيرة  تساعد في نقل الطالبات بين كليات وأماكن الجامعة , حيث أن هناك بالفعل سيارات نقل لكنها ليست مخصصة للطالبات بشكل خاص ولا تؤدي كفاءة عالية في ايصال الطالبات, ولكننا سنوفر الكفاءة في النقل حيث تدور السيارات بوقت محدد و ثابت يمنع الانتظار او عدم وصول السيارة, و سيوفر هذا المشروع جهد الكثيرين ويحفظ وقتهم , ولأن مساحة الجامعة كبيرة جدا فإن للمشروع أهمية قصوى بالنسبة للطالبات .</a:t>
            </a:r>
            <a:endParaRPr lang="ar-SA" sz="2000" dirty="0">
              <a:solidFill>
                <a:schemeClr val="accent2">
                  <a:lumMod val="75000"/>
                </a:schemeClr>
              </a:solidFill>
            </a:endParaRPr>
          </a:p>
        </p:txBody>
      </p:sp>
      <p:sp>
        <p:nvSpPr>
          <p:cNvPr id="3" name="Rectangle 2"/>
          <p:cNvSpPr/>
          <p:nvPr/>
        </p:nvSpPr>
        <p:spPr>
          <a:xfrm>
            <a:off x="2771800" y="836712"/>
            <a:ext cx="2880319" cy="584775"/>
          </a:xfrm>
          <a:prstGeom prst="rect">
            <a:avLst/>
          </a:prstGeom>
          <a:ln w="28575">
            <a:solidFill>
              <a:schemeClr val="accent2">
                <a:lumMod val="20000"/>
                <a:lumOff val="80000"/>
              </a:schemeClr>
            </a:solidFill>
          </a:ln>
          <a:effectLst/>
        </p:spPr>
        <p:txBody>
          <a:bodyPr wrap="square">
            <a:spAutoFit/>
          </a:bodyPr>
          <a:lstStyle/>
          <a:p>
            <a:pPr algn="ctr"/>
            <a:r>
              <a:rPr lang="ar-SA" sz="3200" b="1" dirty="0" smtClean="0">
                <a:solidFill>
                  <a:schemeClr val="accent4">
                    <a:lumMod val="40000"/>
                    <a:lumOff val="60000"/>
                  </a:schemeClr>
                </a:solidFill>
              </a:rPr>
              <a:t>(الدراسة التمهيدية )</a:t>
            </a:r>
            <a:endParaRPr lang="ar-SA" sz="3200" b="1" dirty="0">
              <a:solidFill>
                <a:schemeClr val="accent4">
                  <a:lumMod val="40000"/>
                  <a:lumOff val="60000"/>
                </a:schemeClr>
              </a:solidFill>
            </a:endParaRPr>
          </a:p>
        </p:txBody>
      </p:sp>
    </p:spTree>
    <p:extLst>
      <p:ext uri="{BB962C8B-B14F-4D97-AF65-F5344CB8AC3E}">
        <p14:creationId xmlns:p14="http://schemas.microsoft.com/office/powerpoint/2010/main" xmlns="" val="3322328174"/>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116632"/>
            <a:ext cx="7704856" cy="6186309"/>
          </a:xfrm>
          <a:prstGeom prst="rect">
            <a:avLst/>
          </a:prstGeom>
        </p:spPr>
        <p:txBody>
          <a:bodyPr wrap="square">
            <a:spAutoFit/>
          </a:bodyPr>
          <a:lstStyle/>
          <a:p>
            <a:r>
              <a:rPr lang="ar-SA" dirty="0"/>
              <a:t>يساهم المشروع من الناحية الاجتماعية في خفض نسبة البطالة حيث ان الموظفات جميعهم من الجنسية السعودية والذين لا يستطيعون ايجاد وظيفه من صاحبات الشهادات الثانويه العامه (السائقات)</a:t>
            </a:r>
          </a:p>
          <a:p>
            <a:r>
              <a:rPr lang="ar-SA" dirty="0"/>
              <a:t>وتسهيل وتوفير وقت الطالبات في التنقل بين الكليات في حرارة فصل الصيف وشدة برودة فصل الشتاء.</a:t>
            </a:r>
          </a:p>
          <a:p>
            <a:endParaRPr lang="ar-SA" dirty="0"/>
          </a:p>
          <a:p>
            <a:r>
              <a:rPr lang="ar-SA" dirty="0"/>
              <a:t>الربحية الاقتصاديه + فائض المستهلك </a:t>
            </a:r>
          </a:p>
          <a:p>
            <a:r>
              <a:rPr lang="ar-SA" dirty="0"/>
              <a:t>حيث الربحية الاقتصادية =261,300</a:t>
            </a:r>
          </a:p>
          <a:p>
            <a:r>
              <a:rPr lang="ar-SA" dirty="0"/>
              <a:t>وفائض المستهلك= 1,200</a:t>
            </a:r>
          </a:p>
          <a:p>
            <a:r>
              <a:rPr lang="ar-SA" dirty="0"/>
              <a:t>261,300+1,200= 262,500</a:t>
            </a:r>
          </a:p>
          <a:p>
            <a:endParaRPr lang="ar-SA" dirty="0"/>
          </a:p>
          <a:p>
            <a:r>
              <a:rPr lang="ar-SA" dirty="0"/>
              <a:t>الاهداف التنموية للمشروع :</a:t>
            </a:r>
          </a:p>
          <a:p>
            <a:r>
              <a:rPr lang="ar-SA" dirty="0"/>
              <a:t>١- المساهمة في الدخل القومي حيث: </a:t>
            </a:r>
          </a:p>
          <a:p>
            <a:endParaRPr lang="ar-SA" dirty="0"/>
          </a:p>
          <a:p>
            <a:r>
              <a:rPr lang="ar-SA" dirty="0"/>
              <a:t>المدخلات 610,750- المخرجات 1,584,000= 973,250 </a:t>
            </a:r>
          </a:p>
          <a:p>
            <a:endParaRPr lang="ar-SA" dirty="0"/>
          </a:p>
          <a:p>
            <a:r>
              <a:rPr lang="ar-SA" dirty="0"/>
              <a:t>٢- التوظيف : الوظائف المباشرة ٢٤ وظيفة من اداريين وموظفات صيانة وسائقات</a:t>
            </a:r>
          </a:p>
          <a:p>
            <a:r>
              <a:rPr lang="ar-SA" dirty="0"/>
              <a:t>الوظائف غير المباشرة ٤ عمال لنقل الاثاث و ٦ عمال لنقل السيارات من الوكالات وحتى الجامعة </a:t>
            </a:r>
          </a:p>
          <a:p>
            <a:r>
              <a:rPr lang="ar-SA" dirty="0"/>
              <a:t>بمجموع كلي يعادل ٣٤.</a:t>
            </a:r>
          </a:p>
          <a:p>
            <a:endParaRPr lang="ar-SA" dirty="0"/>
          </a:p>
          <a:p>
            <a:r>
              <a:rPr lang="ar-SA" dirty="0"/>
              <a:t>٣- عدالة توزيع الدخل جميع الموظفات (القيادة – الاداريات) مواطنات سعوديات لذلك لا يوجد هناك تفاوت في الاجور </a:t>
            </a:r>
          </a:p>
          <a:p>
            <a:endParaRPr lang="ar-SA" dirty="0"/>
          </a:p>
          <a:p>
            <a:r>
              <a:rPr lang="ar-SA" dirty="0"/>
              <a:t>4- توفير العملات الاجنبيه: عاملات الصيانة </a:t>
            </a:r>
          </a:p>
        </p:txBody>
      </p:sp>
    </p:spTree>
    <p:extLst>
      <p:ext uri="{BB962C8B-B14F-4D97-AF65-F5344CB8AC3E}">
        <p14:creationId xmlns:p14="http://schemas.microsoft.com/office/powerpoint/2010/main" xmlns="" val="2007312042"/>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37350" y="836712"/>
            <a:ext cx="6991034" cy="48245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9618728"/>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43435" y="836"/>
            <a:ext cx="4400565" cy="923330"/>
          </a:xfrm>
          <a:prstGeom prst="rect">
            <a:avLst/>
          </a:prstGeom>
          <a:noFill/>
        </p:spPr>
        <p:txBody>
          <a:bodyPr wrap="none" lIns="91440" tIns="45720" rIns="91440" bIns="45720">
            <a:spAutoFit/>
          </a:bodyPr>
          <a:lstStyle/>
          <a:p>
            <a:pPr algn="ctr"/>
            <a:r>
              <a:rPr lang="ar-SA" sz="5400" b="0" cap="none" spc="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t>مصـــادر البيانات:-</a:t>
            </a:r>
            <a:endParaRPr lang="en-US" sz="5400" b="0" cap="none" spc="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endParaRPr>
          </a:p>
        </p:txBody>
      </p:sp>
      <p:sp>
        <p:nvSpPr>
          <p:cNvPr id="4" name="Rectangle 3"/>
          <p:cNvSpPr/>
          <p:nvPr/>
        </p:nvSpPr>
        <p:spPr>
          <a:xfrm>
            <a:off x="4743434" y="908754"/>
            <a:ext cx="4112533" cy="3416320"/>
          </a:xfrm>
          <a:prstGeom prst="rect">
            <a:avLst/>
          </a:prstGeom>
        </p:spPr>
        <p:txBody>
          <a:bodyPr wrap="square">
            <a:spAutoFit/>
          </a:bodyPr>
          <a:lstStyle/>
          <a:p>
            <a:pPr marL="285750" indent="-285750">
              <a:buFont typeface="Wingdings" pitchFamily="2" charset="2"/>
              <a:buChar char="v"/>
            </a:pPr>
            <a:r>
              <a:rPr lang="ar-SA" dirty="0" smtClean="0"/>
              <a:t>الانترنت, بحثنا عن مشروعات مماثلة من مواقع الكترونية متعددة مثل (ألو كار للسيارات و هاري ديفيدسون)</a:t>
            </a:r>
          </a:p>
          <a:p>
            <a:pPr marL="285750" indent="-285750">
              <a:buFont typeface="Wingdings" pitchFamily="2" charset="2"/>
              <a:buChar char="v"/>
            </a:pPr>
            <a:r>
              <a:rPr lang="ar-SA" dirty="0" smtClean="0"/>
              <a:t>كذلك في قوائم الشركات التي تقدم خدمات نقل البضائع و استيرادها مثل شركة عبد اللطيف جميل و موقع علي بابا و السلطان للنقل.</a:t>
            </a:r>
          </a:p>
          <a:p>
            <a:pPr marL="285750" indent="-285750">
              <a:buFont typeface="Wingdings" pitchFamily="2" charset="2"/>
              <a:buChar char="v"/>
            </a:pPr>
            <a:r>
              <a:rPr lang="ar-SA" dirty="0" smtClean="0"/>
              <a:t>اسعار السوق السائدة فيما يتعلق بتكاليف الاعلان و تكاليف التخزين </a:t>
            </a:r>
          </a:p>
          <a:p>
            <a:pPr marL="285750" indent="-285750">
              <a:buFont typeface="Wingdings" pitchFamily="2" charset="2"/>
              <a:buChar char="v"/>
            </a:pPr>
            <a:r>
              <a:rPr lang="ar-SA" dirty="0" smtClean="0"/>
              <a:t>الرواتب و الاجور حددنا سعرها اولاً بالنظر الى حجم العمل المبذول, ثانياً االاطلاع على رواتب موظفين في نفس المجال </a:t>
            </a:r>
          </a:p>
          <a:p>
            <a:endParaRPr lang="ar-SA" dirty="0"/>
          </a:p>
        </p:txBody>
      </p:sp>
      <p:sp>
        <p:nvSpPr>
          <p:cNvPr id="5" name="Rectangle 4"/>
          <p:cNvSpPr/>
          <p:nvPr/>
        </p:nvSpPr>
        <p:spPr>
          <a:xfrm>
            <a:off x="539552" y="4900518"/>
            <a:ext cx="2486450" cy="369332"/>
          </a:xfrm>
          <a:prstGeom prst="rect">
            <a:avLst/>
          </a:prstGeom>
        </p:spPr>
        <p:txBody>
          <a:bodyPr wrap="none">
            <a:spAutoFit/>
          </a:bodyPr>
          <a:lstStyle/>
          <a:p>
            <a:r>
              <a:rPr lang="en-US" dirty="0" smtClean="0"/>
              <a:t>http://www.3liba.com/</a:t>
            </a:r>
            <a:endParaRPr lang="ar-SA" dirty="0"/>
          </a:p>
        </p:txBody>
      </p:sp>
      <p:sp>
        <p:nvSpPr>
          <p:cNvPr id="6" name="Rectangle 5"/>
          <p:cNvSpPr/>
          <p:nvPr/>
        </p:nvSpPr>
        <p:spPr>
          <a:xfrm>
            <a:off x="539552" y="5269850"/>
            <a:ext cx="4382097" cy="369332"/>
          </a:xfrm>
          <a:prstGeom prst="rect">
            <a:avLst/>
          </a:prstGeom>
        </p:spPr>
        <p:txBody>
          <a:bodyPr wrap="none">
            <a:spAutoFit/>
          </a:bodyPr>
          <a:lstStyle/>
          <a:p>
            <a:r>
              <a:rPr lang="en-US" dirty="0" smtClean="0"/>
              <a:t>http://www.aljfinance.com/index_ar.aspx</a:t>
            </a:r>
            <a:endParaRPr lang="ar-SA" dirty="0"/>
          </a:p>
        </p:txBody>
      </p:sp>
      <p:sp>
        <p:nvSpPr>
          <p:cNvPr id="7" name="Rectangle 6"/>
          <p:cNvSpPr/>
          <p:nvPr/>
        </p:nvSpPr>
        <p:spPr>
          <a:xfrm>
            <a:off x="539552" y="5639182"/>
            <a:ext cx="2416046" cy="369332"/>
          </a:xfrm>
          <a:prstGeom prst="rect">
            <a:avLst/>
          </a:prstGeom>
        </p:spPr>
        <p:txBody>
          <a:bodyPr wrap="none">
            <a:spAutoFit/>
          </a:bodyPr>
          <a:lstStyle/>
          <a:p>
            <a:r>
              <a:rPr lang="en-US" dirty="0" smtClean="0"/>
              <a:t>http://sultancars.com/</a:t>
            </a:r>
            <a:endParaRPr lang="ar-SA" dirty="0"/>
          </a:p>
        </p:txBody>
      </p:sp>
      <p:sp>
        <p:nvSpPr>
          <p:cNvPr id="8" name="Rectangle 7"/>
          <p:cNvSpPr/>
          <p:nvPr/>
        </p:nvSpPr>
        <p:spPr>
          <a:xfrm>
            <a:off x="652604" y="6008514"/>
            <a:ext cx="4572000" cy="646331"/>
          </a:xfrm>
          <a:prstGeom prst="rect">
            <a:avLst/>
          </a:prstGeom>
        </p:spPr>
        <p:txBody>
          <a:bodyPr>
            <a:spAutoFit/>
          </a:bodyPr>
          <a:lstStyle/>
          <a:p>
            <a:pPr algn="l"/>
            <a:r>
              <a:rPr lang="en-US" dirty="0" smtClean="0"/>
              <a:t>http://www.ebay.com/gds/Golf-Cart-Buying-Guide-/10000000177635970/g.html</a:t>
            </a:r>
            <a:endParaRPr lang="ar-SA" dirty="0"/>
          </a:p>
        </p:txBody>
      </p:sp>
      <p:sp>
        <p:nvSpPr>
          <p:cNvPr id="9" name="Rectangle 8"/>
          <p:cNvSpPr/>
          <p:nvPr/>
        </p:nvSpPr>
        <p:spPr>
          <a:xfrm>
            <a:off x="174816" y="928509"/>
            <a:ext cx="4572000" cy="1754326"/>
          </a:xfrm>
          <a:prstGeom prst="rect">
            <a:avLst/>
          </a:prstGeom>
        </p:spPr>
        <p:txBody>
          <a:bodyPr>
            <a:spAutoFit/>
          </a:bodyPr>
          <a:lstStyle/>
          <a:p>
            <a:pPr marL="285750" indent="-285750">
              <a:buFont typeface="Wingdings" pitchFamily="2" charset="2"/>
              <a:buChar char="v"/>
            </a:pPr>
            <a:r>
              <a:rPr lang="ar-SA" dirty="0" smtClean="0"/>
              <a:t>النظر في دراسات جدوى ممثالة ثم التطبيق عليها.</a:t>
            </a:r>
          </a:p>
          <a:p>
            <a:pPr marL="285750" indent="-285750">
              <a:buFont typeface="Wingdings" pitchFamily="2" charset="2"/>
              <a:buChar char="v"/>
            </a:pPr>
            <a:r>
              <a:rPr lang="ar-SA" dirty="0" smtClean="0"/>
              <a:t>سعر تصنيع السيارة حصلنا عليه عن طريق </a:t>
            </a:r>
          </a:p>
          <a:p>
            <a:pPr marL="285750" indent="-285750">
              <a:buFont typeface="Wingdings" pitchFamily="2" charset="2"/>
              <a:buChar char="v"/>
            </a:pPr>
            <a:r>
              <a:rPr lang="ar-SA" dirty="0" smtClean="0"/>
              <a:t>شركات الكهرباء و الاعمال الادارية </a:t>
            </a:r>
          </a:p>
          <a:p>
            <a:pPr marL="285750" indent="-285750">
              <a:buFont typeface="Wingdings" pitchFamily="2" charset="2"/>
              <a:buChar char="v"/>
            </a:pPr>
            <a:r>
              <a:rPr lang="ar-SA" dirty="0" smtClean="0"/>
              <a:t>شركات التصنيع  و البيع الاجنبية لنفس المنتج مثل شركة</a:t>
            </a:r>
          </a:p>
          <a:p>
            <a:r>
              <a:rPr lang="en-US" dirty="0" smtClean="0"/>
              <a:t>EBay</a:t>
            </a:r>
            <a:endParaRPr lang="ar-SA" dirty="0" smtClean="0"/>
          </a:p>
          <a:p>
            <a:r>
              <a:rPr lang="ar-SA" dirty="0" smtClean="0"/>
              <a:t>المعلومات التي سجلناها في المحاضرة .</a:t>
            </a:r>
            <a:endParaRPr lang="en-US" dirty="0" smtClean="0"/>
          </a:p>
        </p:txBody>
      </p:sp>
    </p:spTree>
    <p:extLst>
      <p:ext uri="{BB962C8B-B14F-4D97-AF65-F5344CB8AC3E}">
        <p14:creationId xmlns:p14="http://schemas.microsoft.com/office/powerpoint/2010/main" xmlns="" val="2732528579"/>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2240" b="51475"/>
          <a:stretch/>
        </p:blipFill>
        <p:spPr bwMode="auto">
          <a:xfrm>
            <a:off x="179511" y="1196752"/>
            <a:ext cx="8729283" cy="29141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165332" y="2192172"/>
            <a:ext cx="5174815" cy="923330"/>
          </a:xfrm>
          <a:prstGeom prst="rect">
            <a:avLst/>
          </a:prstGeom>
          <a:noFill/>
        </p:spPr>
        <p:txBody>
          <a:bodyPr wrap="none" lIns="91440" tIns="45720" rIns="91440" bIns="45720">
            <a:spAutoFit/>
          </a:bodyPr>
          <a:lstStyle/>
          <a:p>
            <a:pPr algn="ctr"/>
            <a:r>
              <a:rPr lang="ar-SA" sz="54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rPr>
              <a:t>شكراً لحسن استماعكن.</a:t>
            </a:r>
            <a:endParaRPr lang="en-US" sz="5400" b="0" cap="none" spc="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endParaRPr>
          </a:p>
        </p:txBody>
      </p:sp>
      <p:sp>
        <p:nvSpPr>
          <p:cNvPr id="4" name="Rectangle 3"/>
          <p:cNvSpPr/>
          <p:nvPr/>
        </p:nvSpPr>
        <p:spPr>
          <a:xfrm>
            <a:off x="6691520" y="4143180"/>
            <a:ext cx="2217274" cy="2554545"/>
          </a:xfrm>
          <a:prstGeom prst="rect">
            <a:avLst/>
          </a:prstGeom>
          <a:noFill/>
        </p:spPr>
        <p:txBody>
          <a:bodyPr wrap="none" lIns="91440" tIns="45720" rIns="91440" bIns="45720">
            <a:spAutoFit/>
          </a:bodyPr>
          <a:lstStyle/>
          <a:p>
            <a:pPr algn="ctr"/>
            <a:r>
              <a:rPr lang="ar-SA" sz="3200" b="0" cap="none" spc="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امل الغامدي</a:t>
            </a:r>
          </a:p>
          <a:p>
            <a:pPr algn="ctr"/>
            <a:r>
              <a:rPr lang="ar-SA" sz="32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نورة القحطاني</a:t>
            </a:r>
          </a:p>
          <a:p>
            <a:pPr algn="ctr"/>
            <a:r>
              <a:rPr lang="ar-SA" sz="3200" b="0" cap="none" spc="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امجاد </a:t>
            </a:r>
          </a:p>
          <a:p>
            <a:pPr algn="ctr"/>
            <a:r>
              <a:rPr lang="ar-SA" sz="32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هاجر العمري</a:t>
            </a:r>
          </a:p>
          <a:p>
            <a:pPr algn="ctr"/>
            <a:r>
              <a:rPr lang="ar-SA" sz="3200" b="0" cap="none" spc="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ملاك القحطاني </a:t>
            </a:r>
            <a:endParaRPr lang="en-US" sz="3200" b="0" cap="none" spc="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193239680"/>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6798315" y="0"/>
            <a:ext cx="2076209" cy="8002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accent2">
                    <a:lumMod val="60000"/>
                    <a:lumOff val="40000"/>
                  </a:schemeClr>
                </a:solidFill>
                <a:effectLst/>
                <a:latin typeface="Times New Roman" pitchFamily="18" charset="0"/>
                <a:ea typeface="Calibri" pitchFamily="34" charset="0"/>
                <a:cs typeface="Times New Roman" pitchFamily="18" charset="0"/>
              </a:rPr>
              <a:t>تقييم المشروع:</a:t>
            </a:r>
            <a:endParaRPr kumimoji="0" lang="en-US" sz="2800" b="0" i="0" u="none" strike="noStrike" cap="none" normalizeH="0" baseline="0" dirty="0" smtClean="0">
              <a:ln>
                <a:noFill/>
              </a:ln>
              <a:solidFill>
                <a:schemeClr val="accent2">
                  <a:lumMod val="60000"/>
                  <a:lumOff val="4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5"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70168" y="712788"/>
            <a:ext cx="5422900" cy="5440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44718946"/>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882349" y="0"/>
            <a:ext cx="6261651" cy="1477328"/>
          </a:xfrm>
          <a:prstGeom prst="rect">
            <a:avLst/>
          </a:prstGeom>
          <a:noFill/>
        </p:spPr>
        <p:txBody>
          <a:bodyPr wrap="none" lIns="91440" tIns="45720" rIns="91440" bIns="45720">
            <a:spAutoFit/>
          </a:bodyPr>
          <a:lstStyle/>
          <a:p>
            <a:pPr lvl="0"/>
            <a:r>
              <a:rPr lang="ar-SA" dirty="0">
                <a:solidFill>
                  <a:schemeClr val="accent2">
                    <a:lumMod val="50000"/>
                  </a:schemeClr>
                </a:solidFill>
              </a:rPr>
              <a:t>وقد قمنا بتوزيع استبانة على 100 طالبــة للتأكد من حاجة الطالبات (الفئة المستهدفة) </a:t>
            </a:r>
            <a:endParaRPr lang="ar-SA" dirty="0" smtClean="0">
              <a:solidFill>
                <a:schemeClr val="accent2">
                  <a:lumMod val="50000"/>
                </a:schemeClr>
              </a:solidFill>
            </a:endParaRPr>
          </a:p>
          <a:p>
            <a:pPr lvl="0"/>
            <a:r>
              <a:rPr lang="ar-SA" dirty="0" smtClean="0">
                <a:solidFill>
                  <a:schemeClr val="accent2">
                    <a:lumMod val="50000"/>
                  </a:schemeClr>
                </a:solidFill>
              </a:rPr>
              <a:t> </a:t>
            </a:r>
            <a:r>
              <a:rPr lang="ar-SA" dirty="0">
                <a:solidFill>
                  <a:schemeClr val="accent2">
                    <a:lumMod val="50000"/>
                  </a:schemeClr>
                </a:solidFill>
              </a:rPr>
              <a:t>لمثل هذا المشروع  تتضمن الاسئلة التالية و كانت النتائج كالآتي:-</a:t>
            </a:r>
            <a:endParaRPr lang="en-US" dirty="0">
              <a:solidFill>
                <a:schemeClr val="accent2">
                  <a:lumMod val="50000"/>
                </a:schemeClr>
              </a:solidFill>
            </a:endParaRPr>
          </a:p>
          <a:p>
            <a:pPr algn="ct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2062" name="Picture 1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3688" y="404664"/>
            <a:ext cx="5280025" cy="5748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72486845"/>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19672" y="116632"/>
            <a:ext cx="5280025" cy="6343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45344416"/>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01616" y="0"/>
            <a:ext cx="5742384" cy="3693319"/>
          </a:xfrm>
          <a:prstGeom prst="rect">
            <a:avLst/>
          </a:prstGeom>
        </p:spPr>
        <p:txBody>
          <a:bodyPr wrap="square">
            <a:spAutoFit/>
          </a:bodyPr>
          <a:lstStyle/>
          <a:p>
            <a:r>
              <a:rPr lang="ar-SA" dirty="0" smtClean="0">
                <a:solidFill>
                  <a:schemeClr val="accent2">
                    <a:lumMod val="60000"/>
                    <a:lumOff val="40000"/>
                  </a:schemeClr>
                </a:solidFill>
              </a:rPr>
              <a:t>3- </a:t>
            </a:r>
            <a:r>
              <a:rPr lang="ar-SA" dirty="0">
                <a:solidFill>
                  <a:schemeClr val="accent2">
                    <a:lumMod val="60000"/>
                    <a:lumOff val="40000"/>
                  </a:schemeClr>
                </a:solidFill>
              </a:rPr>
              <a:t>عنوان المشروع : </a:t>
            </a:r>
          </a:p>
          <a:p>
            <a:r>
              <a:rPr lang="ar-SA" dirty="0"/>
              <a:t>نقل الطالبات داخل الحرم الجامعي.</a:t>
            </a:r>
          </a:p>
          <a:p>
            <a:r>
              <a:rPr lang="ar-SA" dirty="0"/>
              <a:t>عنوان الكتروني:   </a:t>
            </a:r>
            <a:r>
              <a:rPr lang="en-US" dirty="0"/>
              <a:t>tawasol.ksu@hotmail.com  -   </a:t>
            </a:r>
            <a:r>
              <a:rPr lang="ar-SA" dirty="0"/>
              <a:t>تليفون :4355579  -  فاكسميلي :4355578</a:t>
            </a:r>
          </a:p>
          <a:p>
            <a:r>
              <a:rPr lang="ar-SA" dirty="0"/>
              <a:t>3- تصنيف المشروع :</a:t>
            </a:r>
          </a:p>
          <a:p>
            <a:r>
              <a:rPr lang="ar-SA" dirty="0"/>
              <a:t>أ- من الناحية الإنشائية :</a:t>
            </a:r>
          </a:p>
          <a:p>
            <a:r>
              <a:rPr lang="en-US" dirty="0"/>
              <a:t>o	</a:t>
            </a:r>
            <a:r>
              <a:rPr lang="ar-SA" dirty="0"/>
              <a:t>جديد .</a:t>
            </a:r>
          </a:p>
          <a:p>
            <a:r>
              <a:rPr lang="en-US" dirty="0"/>
              <a:t>o	</a:t>
            </a:r>
            <a:r>
              <a:rPr lang="ar-SA" dirty="0"/>
              <a:t>توسعه .</a:t>
            </a:r>
          </a:p>
          <a:p>
            <a:r>
              <a:rPr lang="en-US" dirty="0"/>
              <a:t>o	</a:t>
            </a:r>
            <a:r>
              <a:rPr lang="ar-SA" dirty="0"/>
              <a:t>إعادة تأهيل .</a:t>
            </a:r>
          </a:p>
          <a:p>
            <a:r>
              <a:rPr lang="ar-SA" dirty="0"/>
              <a:t>ب- التخصص :</a:t>
            </a:r>
          </a:p>
          <a:p>
            <a:r>
              <a:rPr lang="en-US" dirty="0"/>
              <a:t>o	</a:t>
            </a:r>
            <a:r>
              <a:rPr lang="ar-SA" dirty="0"/>
              <a:t>صناعي.</a:t>
            </a:r>
          </a:p>
          <a:p>
            <a:r>
              <a:rPr lang="en-US" dirty="0"/>
              <a:t>o	</a:t>
            </a:r>
            <a:r>
              <a:rPr lang="ar-SA" dirty="0"/>
              <a:t>زراعي .</a:t>
            </a:r>
          </a:p>
          <a:p>
            <a:r>
              <a:rPr lang="en-US" dirty="0"/>
              <a:t>o	</a:t>
            </a:r>
            <a:r>
              <a:rPr lang="ar-SA" dirty="0"/>
              <a:t>خدمات .</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87824" y="3638305"/>
            <a:ext cx="5445125" cy="3335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91871236"/>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39752" y="25868"/>
            <a:ext cx="6167834" cy="68592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0431121"/>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275</TotalTime>
  <Words>2668</Words>
  <Application>Microsoft Office PowerPoint</Application>
  <PresentationFormat>عرض على الشاشة (3:4)‏</PresentationFormat>
  <Paragraphs>420</Paragraphs>
  <Slides>43</Slides>
  <Notes>1</Notes>
  <HiddenSlides>0</HiddenSlides>
  <MMClips>0</MMClips>
  <ScaleCrop>false</ScaleCrop>
  <HeadingPairs>
    <vt:vector size="4" baseType="variant">
      <vt:variant>
        <vt:lpstr>سمة</vt:lpstr>
      </vt:variant>
      <vt:variant>
        <vt:i4>1</vt:i4>
      </vt:variant>
      <vt:variant>
        <vt:lpstr>عناوين الشرائح</vt:lpstr>
      </vt:variant>
      <vt:variant>
        <vt:i4>43</vt:i4>
      </vt:variant>
    </vt:vector>
  </HeadingPairs>
  <TitlesOfParts>
    <vt:vector size="44" baseType="lpstr">
      <vt:lpstr>Executive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Amal AlGhamdi</dc:creator>
  <cp:lastModifiedBy>ksu</cp:lastModifiedBy>
  <cp:revision>29</cp:revision>
  <dcterms:created xsi:type="dcterms:W3CDTF">2015-11-08T17:49:57Z</dcterms:created>
  <dcterms:modified xsi:type="dcterms:W3CDTF">2016-03-22T10:02:41Z</dcterms:modified>
</cp:coreProperties>
</file>