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6"/>
  </p:notesMasterIdLst>
  <p:sldIdLst>
    <p:sldId id="256" r:id="rId2"/>
    <p:sldId id="257" r:id="rId3"/>
    <p:sldId id="258" r:id="rId4"/>
    <p:sldId id="259" r:id="rId5"/>
    <p:sldId id="260" r:id="rId6"/>
    <p:sldId id="261" r:id="rId7"/>
    <p:sldId id="279" r:id="rId8"/>
    <p:sldId id="262" r:id="rId9"/>
    <p:sldId id="263" r:id="rId10"/>
    <p:sldId id="264" r:id="rId11"/>
    <p:sldId id="278" r:id="rId12"/>
    <p:sldId id="265" r:id="rId13"/>
    <p:sldId id="280" r:id="rId14"/>
    <p:sldId id="266" r:id="rId15"/>
    <p:sldId id="267" r:id="rId16"/>
    <p:sldId id="268" r:id="rId17"/>
    <p:sldId id="269" r:id="rId18"/>
    <p:sldId id="270" r:id="rId19"/>
    <p:sldId id="271" r:id="rId20"/>
    <p:sldId id="272" r:id="rId21"/>
    <p:sldId id="273" r:id="rId22"/>
    <p:sldId id="274" r:id="rId23"/>
    <p:sldId id="276" r:id="rId24"/>
    <p:sldId id="277"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48" d="100"/>
          <a:sy n="48" d="100"/>
        </p:scale>
        <p:origin x="-114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042B3-B411-4713-AFA1-0294825D1050}" type="doc">
      <dgm:prSet loTypeId="urn:microsoft.com/office/officeart/2005/8/layout/radial4" loCatId="relationship" qsTypeId="urn:microsoft.com/office/officeart/2005/8/quickstyle/3d7" qsCatId="3D" csTypeId="urn:microsoft.com/office/officeart/2005/8/colors/colorful1" csCatId="colorful" phldr="1"/>
      <dgm:spPr/>
      <dgm:t>
        <a:bodyPr/>
        <a:lstStyle/>
        <a:p>
          <a:pPr rtl="1"/>
          <a:endParaRPr lang="ar-SA"/>
        </a:p>
      </dgm:t>
    </dgm:pt>
    <dgm:pt modelId="{C6C27B94-B584-48CC-8870-2870D0ECD314}">
      <dgm:prSet phldrT="[Text]"/>
      <dgm:spPr/>
      <dgm:t>
        <a:bodyPr/>
        <a:lstStyle/>
        <a:p>
          <a:pPr rtl="1"/>
          <a:r>
            <a:rPr lang="ar-SA" dirty="0" smtClean="0"/>
            <a:t>التكاليف </a:t>
          </a:r>
          <a:r>
            <a:rPr lang="ar-SA" dirty="0" err="1" smtClean="0"/>
            <a:t>الثابته</a:t>
          </a:r>
          <a:r>
            <a:rPr lang="ar-SA" dirty="0" smtClean="0"/>
            <a:t> للمشروع في سنة مالية</a:t>
          </a:r>
        </a:p>
        <a:p>
          <a:pPr rtl="1"/>
          <a:r>
            <a:rPr lang="ar-SA" dirty="0" smtClean="0"/>
            <a:t>مليون ريال</a:t>
          </a:r>
          <a:endParaRPr lang="ar-SA" dirty="0"/>
        </a:p>
      </dgm:t>
    </dgm:pt>
    <dgm:pt modelId="{A25515CD-21A5-4022-94D3-6CE2AF4B09B1}" type="parTrans" cxnId="{2BD3DF8F-6449-4553-A528-C71C7E073ED2}">
      <dgm:prSet/>
      <dgm:spPr/>
      <dgm:t>
        <a:bodyPr/>
        <a:lstStyle/>
        <a:p>
          <a:pPr rtl="1"/>
          <a:endParaRPr lang="ar-SA"/>
        </a:p>
      </dgm:t>
    </dgm:pt>
    <dgm:pt modelId="{56D8FADE-4FA0-4DBB-B294-4E9839136E8E}" type="sibTrans" cxnId="{2BD3DF8F-6449-4553-A528-C71C7E073ED2}">
      <dgm:prSet/>
      <dgm:spPr/>
      <dgm:t>
        <a:bodyPr/>
        <a:lstStyle/>
        <a:p>
          <a:pPr rtl="1"/>
          <a:endParaRPr lang="ar-SA"/>
        </a:p>
      </dgm:t>
    </dgm:pt>
    <dgm:pt modelId="{3B092CBF-1083-4ECA-B399-1EE8AF249BAE}" type="asst">
      <dgm:prSet phldrT="[Text]"/>
      <dgm:spPr/>
      <dgm:t>
        <a:bodyPr/>
        <a:lstStyle/>
        <a:p>
          <a:pPr rtl="1"/>
          <a:r>
            <a:rPr lang="ar-SA" dirty="0" smtClean="0"/>
            <a:t>الحجم الأمثل للمعاقين</a:t>
          </a:r>
        </a:p>
        <a:p>
          <a:pPr rtl="1"/>
          <a:r>
            <a:rPr lang="ar-SA" dirty="0" err="1" smtClean="0"/>
            <a:t>الف</a:t>
          </a:r>
          <a:r>
            <a:rPr lang="ar-SA" dirty="0" smtClean="0"/>
            <a:t> متدرب</a:t>
          </a:r>
          <a:endParaRPr lang="ar-SA" dirty="0"/>
        </a:p>
      </dgm:t>
    </dgm:pt>
    <dgm:pt modelId="{4EB4BFA9-CAC9-4BA6-BF80-89550D8EEE25}" type="parTrans" cxnId="{A17B2CF4-9E3D-4430-9DFC-C864A10963DE}">
      <dgm:prSet/>
      <dgm:spPr/>
      <dgm:t>
        <a:bodyPr/>
        <a:lstStyle/>
        <a:p>
          <a:pPr rtl="1"/>
          <a:endParaRPr lang="ar-SA"/>
        </a:p>
      </dgm:t>
    </dgm:pt>
    <dgm:pt modelId="{4D6A08A6-8C0D-440E-A031-924D6CCB5504}" type="sibTrans" cxnId="{A17B2CF4-9E3D-4430-9DFC-C864A10963DE}">
      <dgm:prSet/>
      <dgm:spPr/>
      <dgm:t>
        <a:bodyPr/>
        <a:lstStyle/>
        <a:p>
          <a:pPr rtl="1"/>
          <a:endParaRPr lang="ar-SA"/>
        </a:p>
      </dgm:t>
    </dgm:pt>
    <dgm:pt modelId="{60BA6E0B-5AAA-4C18-A277-2FEAE4F8A24B}">
      <dgm:prSet phldrT="[Text]"/>
      <dgm:spPr/>
      <dgm:t>
        <a:bodyPr/>
        <a:lstStyle/>
        <a:p>
          <a:pPr rtl="1"/>
          <a:r>
            <a:rPr lang="ar-SA" dirty="0" smtClean="0"/>
            <a:t>العائد الحدي لمعاق واحد في سنة مالية</a:t>
          </a:r>
        </a:p>
        <a:p>
          <a:pPr rtl="1"/>
          <a:r>
            <a:rPr lang="ar-SA" dirty="0" smtClean="0"/>
            <a:t>عشرين </a:t>
          </a:r>
          <a:r>
            <a:rPr lang="ar-SA" dirty="0" err="1" smtClean="0"/>
            <a:t>الف</a:t>
          </a:r>
          <a:endParaRPr lang="ar-SA" dirty="0"/>
        </a:p>
      </dgm:t>
    </dgm:pt>
    <dgm:pt modelId="{4C057D8A-5E54-4FB6-B9D3-257D4130A380}" type="parTrans" cxnId="{D6148653-CDFF-4307-A0E1-4E811F775877}">
      <dgm:prSet/>
      <dgm:spPr/>
      <dgm:t>
        <a:bodyPr/>
        <a:lstStyle/>
        <a:p>
          <a:pPr rtl="1"/>
          <a:endParaRPr lang="ar-SA"/>
        </a:p>
      </dgm:t>
    </dgm:pt>
    <dgm:pt modelId="{742B0B18-D31B-4C1A-A920-C1BE81D99673}" type="sibTrans" cxnId="{D6148653-CDFF-4307-A0E1-4E811F775877}">
      <dgm:prSet/>
      <dgm:spPr/>
      <dgm:t>
        <a:bodyPr/>
        <a:lstStyle/>
        <a:p>
          <a:pPr rtl="1"/>
          <a:endParaRPr lang="ar-SA"/>
        </a:p>
      </dgm:t>
    </dgm:pt>
    <dgm:pt modelId="{AF88690B-A5B9-48D9-A5C1-E65F005C43DD}">
      <dgm:prSet phldrT="[Text]"/>
      <dgm:spPr/>
      <dgm:t>
        <a:bodyPr/>
        <a:lstStyle/>
        <a:p>
          <a:pPr rtl="1"/>
          <a:r>
            <a:rPr lang="ar-SA" dirty="0" smtClean="0"/>
            <a:t>التكلفة الحدية لمعاق واحد في سنة مالية</a:t>
          </a:r>
        </a:p>
        <a:p>
          <a:pPr rtl="1"/>
          <a:r>
            <a:rPr lang="ar-SA" dirty="0" smtClean="0"/>
            <a:t>عشر </a:t>
          </a:r>
          <a:r>
            <a:rPr lang="ar-SA" dirty="0" err="1" smtClean="0"/>
            <a:t>الآف</a:t>
          </a:r>
          <a:endParaRPr lang="ar-SA" dirty="0"/>
        </a:p>
      </dgm:t>
    </dgm:pt>
    <dgm:pt modelId="{D4EFE8F1-7859-49F9-B310-D1A808B64A3F}" type="parTrans" cxnId="{1C24D561-33EB-431B-9F99-AC2E87F01D40}">
      <dgm:prSet/>
      <dgm:spPr/>
      <dgm:t>
        <a:bodyPr/>
        <a:lstStyle/>
        <a:p>
          <a:pPr rtl="1"/>
          <a:endParaRPr lang="ar-SA"/>
        </a:p>
      </dgm:t>
    </dgm:pt>
    <dgm:pt modelId="{06580124-C46F-43EC-989E-954DE41F900D}" type="sibTrans" cxnId="{1C24D561-33EB-431B-9F99-AC2E87F01D40}">
      <dgm:prSet/>
      <dgm:spPr/>
      <dgm:t>
        <a:bodyPr/>
        <a:lstStyle/>
        <a:p>
          <a:pPr rtl="1"/>
          <a:endParaRPr lang="ar-SA"/>
        </a:p>
      </dgm:t>
    </dgm:pt>
    <dgm:pt modelId="{A7C505F0-56F5-4729-A703-3A240D7851BF}" type="pres">
      <dgm:prSet presAssocID="{C52042B3-B411-4713-AFA1-0294825D1050}" presName="cycle" presStyleCnt="0">
        <dgm:presLayoutVars>
          <dgm:chMax val="1"/>
          <dgm:dir/>
          <dgm:animLvl val="ctr"/>
          <dgm:resizeHandles val="exact"/>
        </dgm:presLayoutVars>
      </dgm:prSet>
      <dgm:spPr/>
      <dgm:t>
        <a:bodyPr/>
        <a:lstStyle/>
        <a:p>
          <a:pPr rtl="1"/>
          <a:endParaRPr lang="ar-SA"/>
        </a:p>
      </dgm:t>
    </dgm:pt>
    <dgm:pt modelId="{B565527A-E7DB-4C22-9D4A-384B8E192B71}" type="pres">
      <dgm:prSet presAssocID="{C6C27B94-B584-48CC-8870-2870D0ECD314}" presName="centerShape" presStyleLbl="node0" presStyleIdx="0" presStyleCnt="1"/>
      <dgm:spPr/>
      <dgm:t>
        <a:bodyPr/>
        <a:lstStyle/>
        <a:p>
          <a:pPr rtl="1"/>
          <a:endParaRPr lang="ar-SA"/>
        </a:p>
      </dgm:t>
    </dgm:pt>
    <dgm:pt modelId="{DCE2FC02-1EF6-4D83-A865-F13B1B9A93D0}" type="pres">
      <dgm:prSet presAssocID="{4EB4BFA9-CAC9-4BA6-BF80-89550D8EEE25}" presName="parTrans" presStyleLbl="bgSibTrans2D1" presStyleIdx="0" presStyleCnt="3"/>
      <dgm:spPr/>
      <dgm:t>
        <a:bodyPr/>
        <a:lstStyle/>
        <a:p>
          <a:pPr rtl="1"/>
          <a:endParaRPr lang="ar-SA"/>
        </a:p>
      </dgm:t>
    </dgm:pt>
    <dgm:pt modelId="{D030C055-8321-4A84-B854-C16A75FDCABA}" type="pres">
      <dgm:prSet presAssocID="{3B092CBF-1083-4ECA-B399-1EE8AF249BAE}" presName="node" presStyleLbl="node1" presStyleIdx="0" presStyleCnt="3">
        <dgm:presLayoutVars>
          <dgm:bulletEnabled val="1"/>
        </dgm:presLayoutVars>
      </dgm:prSet>
      <dgm:spPr/>
      <dgm:t>
        <a:bodyPr/>
        <a:lstStyle/>
        <a:p>
          <a:pPr rtl="1"/>
          <a:endParaRPr lang="ar-SA"/>
        </a:p>
      </dgm:t>
    </dgm:pt>
    <dgm:pt modelId="{CCEC76EC-AB34-4184-8453-1F3663B9DAC9}" type="pres">
      <dgm:prSet presAssocID="{4C057D8A-5E54-4FB6-B9D3-257D4130A380}" presName="parTrans" presStyleLbl="bgSibTrans2D1" presStyleIdx="1" presStyleCnt="3"/>
      <dgm:spPr/>
      <dgm:t>
        <a:bodyPr/>
        <a:lstStyle/>
        <a:p>
          <a:pPr rtl="1"/>
          <a:endParaRPr lang="ar-SA"/>
        </a:p>
      </dgm:t>
    </dgm:pt>
    <dgm:pt modelId="{CCE01BE4-A853-4460-8CED-14B42957C557}" type="pres">
      <dgm:prSet presAssocID="{60BA6E0B-5AAA-4C18-A277-2FEAE4F8A24B}" presName="node" presStyleLbl="node1" presStyleIdx="1" presStyleCnt="3">
        <dgm:presLayoutVars>
          <dgm:bulletEnabled val="1"/>
        </dgm:presLayoutVars>
      </dgm:prSet>
      <dgm:spPr/>
      <dgm:t>
        <a:bodyPr/>
        <a:lstStyle/>
        <a:p>
          <a:pPr rtl="1"/>
          <a:endParaRPr lang="ar-SA"/>
        </a:p>
      </dgm:t>
    </dgm:pt>
    <dgm:pt modelId="{5508DA54-0FC7-46B7-8E9C-960CB49F9B15}" type="pres">
      <dgm:prSet presAssocID="{D4EFE8F1-7859-49F9-B310-D1A808B64A3F}" presName="parTrans" presStyleLbl="bgSibTrans2D1" presStyleIdx="2" presStyleCnt="3"/>
      <dgm:spPr/>
      <dgm:t>
        <a:bodyPr/>
        <a:lstStyle/>
        <a:p>
          <a:pPr rtl="1"/>
          <a:endParaRPr lang="ar-SA"/>
        </a:p>
      </dgm:t>
    </dgm:pt>
    <dgm:pt modelId="{36ABCB85-2CDD-42CE-B6C3-5DD4822279E8}" type="pres">
      <dgm:prSet presAssocID="{AF88690B-A5B9-48D9-A5C1-E65F005C43DD}" presName="node" presStyleLbl="node1" presStyleIdx="2" presStyleCnt="3">
        <dgm:presLayoutVars>
          <dgm:bulletEnabled val="1"/>
        </dgm:presLayoutVars>
      </dgm:prSet>
      <dgm:spPr/>
      <dgm:t>
        <a:bodyPr/>
        <a:lstStyle/>
        <a:p>
          <a:pPr rtl="1"/>
          <a:endParaRPr lang="ar-SA"/>
        </a:p>
      </dgm:t>
    </dgm:pt>
  </dgm:ptLst>
  <dgm:cxnLst>
    <dgm:cxn modelId="{52A1FD86-9AC7-4E92-BBA4-6F770D7DD120}" type="presOf" srcId="{D4EFE8F1-7859-49F9-B310-D1A808B64A3F}" destId="{5508DA54-0FC7-46B7-8E9C-960CB49F9B15}" srcOrd="0" destOrd="0" presId="urn:microsoft.com/office/officeart/2005/8/layout/radial4"/>
    <dgm:cxn modelId="{D6148653-CDFF-4307-A0E1-4E811F775877}" srcId="{C6C27B94-B584-48CC-8870-2870D0ECD314}" destId="{60BA6E0B-5AAA-4C18-A277-2FEAE4F8A24B}" srcOrd="1" destOrd="0" parTransId="{4C057D8A-5E54-4FB6-B9D3-257D4130A380}" sibTransId="{742B0B18-D31B-4C1A-A920-C1BE81D99673}"/>
    <dgm:cxn modelId="{4E0B39FA-57C5-42F7-8D58-C275595CA67A}" type="presOf" srcId="{4EB4BFA9-CAC9-4BA6-BF80-89550D8EEE25}" destId="{DCE2FC02-1EF6-4D83-A865-F13B1B9A93D0}" srcOrd="0" destOrd="0" presId="urn:microsoft.com/office/officeart/2005/8/layout/radial4"/>
    <dgm:cxn modelId="{B4B84A34-B4E6-4D1D-849C-E37E1BFF6DFF}" type="presOf" srcId="{4C057D8A-5E54-4FB6-B9D3-257D4130A380}" destId="{CCEC76EC-AB34-4184-8453-1F3663B9DAC9}" srcOrd="0" destOrd="0" presId="urn:microsoft.com/office/officeart/2005/8/layout/radial4"/>
    <dgm:cxn modelId="{D5208605-EADA-41E6-90D4-1EB49011A5A2}" type="presOf" srcId="{3B092CBF-1083-4ECA-B399-1EE8AF249BAE}" destId="{D030C055-8321-4A84-B854-C16A75FDCABA}" srcOrd="0" destOrd="0" presId="urn:microsoft.com/office/officeart/2005/8/layout/radial4"/>
    <dgm:cxn modelId="{2BD3DF8F-6449-4553-A528-C71C7E073ED2}" srcId="{C52042B3-B411-4713-AFA1-0294825D1050}" destId="{C6C27B94-B584-48CC-8870-2870D0ECD314}" srcOrd="0" destOrd="0" parTransId="{A25515CD-21A5-4022-94D3-6CE2AF4B09B1}" sibTransId="{56D8FADE-4FA0-4DBB-B294-4E9839136E8E}"/>
    <dgm:cxn modelId="{0ACAC137-C21C-4C12-8047-90CBC73DE608}" type="presOf" srcId="{60BA6E0B-5AAA-4C18-A277-2FEAE4F8A24B}" destId="{CCE01BE4-A853-4460-8CED-14B42957C557}" srcOrd="0" destOrd="0" presId="urn:microsoft.com/office/officeart/2005/8/layout/radial4"/>
    <dgm:cxn modelId="{AE0B0EE6-E80C-40D5-A4AC-F92C5AE1A6FB}" type="presOf" srcId="{C6C27B94-B584-48CC-8870-2870D0ECD314}" destId="{B565527A-E7DB-4C22-9D4A-384B8E192B71}" srcOrd="0" destOrd="0" presId="urn:microsoft.com/office/officeart/2005/8/layout/radial4"/>
    <dgm:cxn modelId="{A17B2CF4-9E3D-4430-9DFC-C864A10963DE}" srcId="{C6C27B94-B584-48CC-8870-2870D0ECD314}" destId="{3B092CBF-1083-4ECA-B399-1EE8AF249BAE}" srcOrd="0" destOrd="0" parTransId="{4EB4BFA9-CAC9-4BA6-BF80-89550D8EEE25}" sibTransId="{4D6A08A6-8C0D-440E-A031-924D6CCB5504}"/>
    <dgm:cxn modelId="{FF629FA5-C9F6-441E-8E3E-434D959221EF}" type="presOf" srcId="{C52042B3-B411-4713-AFA1-0294825D1050}" destId="{A7C505F0-56F5-4729-A703-3A240D7851BF}" srcOrd="0" destOrd="0" presId="urn:microsoft.com/office/officeart/2005/8/layout/radial4"/>
    <dgm:cxn modelId="{91A773BE-C14A-40DB-8A97-9F262A4AFEBB}" type="presOf" srcId="{AF88690B-A5B9-48D9-A5C1-E65F005C43DD}" destId="{36ABCB85-2CDD-42CE-B6C3-5DD4822279E8}" srcOrd="0" destOrd="0" presId="urn:microsoft.com/office/officeart/2005/8/layout/radial4"/>
    <dgm:cxn modelId="{1C24D561-33EB-431B-9F99-AC2E87F01D40}" srcId="{C6C27B94-B584-48CC-8870-2870D0ECD314}" destId="{AF88690B-A5B9-48D9-A5C1-E65F005C43DD}" srcOrd="2" destOrd="0" parTransId="{D4EFE8F1-7859-49F9-B310-D1A808B64A3F}" sibTransId="{06580124-C46F-43EC-989E-954DE41F900D}"/>
    <dgm:cxn modelId="{2EC43F9C-1763-43DD-BA74-1F58616C8A6B}" type="presParOf" srcId="{A7C505F0-56F5-4729-A703-3A240D7851BF}" destId="{B565527A-E7DB-4C22-9D4A-384B8E192B71}" srcOrd="0" destOrd="0" presId="urn:microsoft.com/office/officeart/2005/8/layout/radial4"/>
    <dgm:cxn modelId="{93B8500D-9CC7-48D2-A3F8-8470C2C0F757}" type="presParOf" srcId="{A7C505F0-56F5-4729-A703-3A240D7851BF}" destId="{DCE2FC02-1EF6-4D83-A865-F13B1B9A93D0}" srcOrd="1" destOrd="0" presId="urn:microsoft.com/office/officeart/2005/8/layout/radial4"/>
    <dgm:cxn modelId="{77293EBD-4A0E-4AA0-8D3B-A78722FB3D6A}" type="presParOf" srcId="{A7C505F0-56F5-4729-A703-3A240D7851BF}" destId="{D030C055-8321-4A84-B854-C16A75FDCABA}" srcOrd="2" destOrd="0" presId="urn:microsoft.com/office/officeart/2005/8/layout/radial4"/>
    <dgm:cxn modelId="{712ED573-A71C-4BDA-B8B6-B94465EB2076}" type="presParOf" srcId="{A7C505F0-56F5-4729-A703-3A240D7851BF}" destId="{CCEC76EC-AB34-4184-8453-1F3663B9DAC9}" srcOrd="3" destOrd="0" presId="urn:microsoft.com/office/officeart/2005/8/layout/radial4"/>
    <dgm:cxn modelId="{FB488E39-961A-4BFA-963F-48AA43C19B2E}" type="presParOf" srcId="{A7C505F0-56F5-4729-A703-3A240D7851BF}" destId="{CCE01BE4-A853-4460-8CED-14B42957C557}" srcOrd="4" destOrd="0" presId="urn:microsoft.com/office/officeart/2005/8/layout/radial4"/>
    <dgm:cxn modelId="{C43FEB44-EDCD-4C62-9F05-498AA08DA296}" type="presParOf" srcId="{A7C505F0-56F5-4729-A703-3A240D7851BF}" destId="{5508DA54-0FC7-46B7-8E9C-960CB49F9B15}" srcOrd="5" destOrd="0" presId="urn:microsoft.com/office/officeart/2005/8/layout/radial4"/>
    <dgm:cxn modelId="{16D3265D-5D17-46C0-AC50-F8BAE7DE9474}" type="presParOf" srcId="{A7C505F0-56F5-4729-A703-3A240D7851BF}" destId="{36ABCB85-2CDD-42CE-B6C3-5DD4822279E8}" srcOrd="6"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7A48DD00-A1FC-4CCC-865C-B9ADC7C09CD1}" type="doc">
      <dgm:prSet loTypeId="urn:microsoft.com/office/officeart/2005/8/layout/vList2" loCatId="list" qsTypeId="urn:microsoft.com/office/officeart/2005/8/quickstyle/3d7" qsCatId="3D" csTypeId="urn:microsoft.com/office/officeart/2005/8/colors/accent1_2" csCatId="accent1" phldr="1"/>
      <dgm:spPr/>
      <dgm:t>
        <a:bodyPr/>
        <a:lstStyle/>
        <a:p>
          <a:pPr rtl="1"/>
          <a:endParaRPr lang="ar-SA"/>
        </a:p>
      </dgm:t>
    </dgm:pt>
    <dgm:pt modelId="{E06BD938-875E-4409-9514-DFD78E21B653}">
      <dgm:prSet phldrT="[Text]"/>
      <dgm:spPr/>
      <dgm:t>
        <a:bodyPr/>
        <a:lstStyle/>
        <a:p>
          <a:pPr rtl="1"/>
          <a:r>
            <a:rPr lang="ar-SA" dirty="0" smtClean="0"/>
            <a:t>العدد المناسب من المستفيدين×التكلفة الحدية</a:t>
          </a:r>
          <a:endParaRPr lang="ar-SA" dirty="0"/>
        </a:p>
      </dgm:t>
    </dgm:pt>
    <dgm:pt modelId="{9CFACC9A-BB71-44F0-81C7-2E821330F1CB}" type="parTrans" cxnId="{13238996-6081-4571-9ECA-3CEF7F058C45}">
      <dgm:prSet/>
      <dgm:spPr/>
      <dgm:t>
        <a:bodyPr/>
        <a:lstStyle/>
        <a:p>
          <a:pPr rtl="1"/>
          <a:endParaRPr lang="ar-SA"/>
        </a:p>
      </dgm:t>
    </dgm:pt>
    <dgm:pt modelId="{8EB4AAE6-158F-4CF4-847F-800C3EDAEDCB}" type="sibTrans" cxnId="{13238996-6081-4571-9ECA-3CEF7F058C45}">
      <dgm:prSet/>
      <dgm:spPr/>
      <dgm:t>
        <a:bodyPr/>
        <a:lstStyle/>
        <a:p>
          <a:pPr rtl="1"/>
          <a:endParaRPr lang="ar-SA"/>
        </a:p>
      </dgm:t>
    </dgm:pt>
    <dgm:pt modelId="{1E9A939A-B799-47FC-BA60-1950CF8D7713}">
      <dgm:prSet phldrT="[Text]" phldr="1"/>
      <dgm:spPr/>
      <dgm:t>
        <a:bodyPr/>
        <a:lstStyle/>
        <a:p>
          <a:pPr rtl="1"/>
          <a:endParaRPr lang="ar-SA" dirty="0"/>
        </a:p>
      </dgm:t>
    </dgm:pt>
    <dgm:pt modelId="{98CEC901-503D-4C41-8CAB-D8BBE21BD29D}" type="parTrans" cxnId="{77DAA7C6-88EB-4B57-8B77-A257C3F01693}">
      <dgm:prSet/>
      <dgm:spPr/>
      <dgm:t>
        <a:bodyPr/>
        <a:lstStyle/>
        <a:p>
          <a:pPr rtl="1"/>
          <a:endParaRPr lang="ar-SA"/>
        </a:p>
      </dgm:t>
    </dgm:pt>
    <dgm:pt modelId="{B723025A-F12C-4E7A-90E5-8569ECC51A9B}" type="sibTrans" cxnId="{77DAA7C6-88EB-4B57-8B77-A257C3F01693}">
      <dgm:prSet/>
      <dgm:spPr/>
      <dgm:t>
        <a:bodyPr/>
        <a:lstStyle/>
        <a:p>
          <a:pPr rtl="1"/>
          <a:endParaRPr lang="ar-SA"/>
        </a:p>
      </dgm:t>
    </dgm:pt>
    <dgm:pt modelId="{316724FE-7A9C-422F-8021-EAE8B3C4DCD4}">
      <dgm:prSet phldrT="[Text]"/>
      <dgm:spPr/>
      <dgm:t>
        <a:bodyPr/>
        <a:lstStyle/>
        <a:p>
          <a:pPr rtl="1"/>
          <a:r>
            <a:rPr lang="ar-SA" dirty="0" smtClean="0"/>
            <a:t>1000</a:t>
          </a:r>
          <a:r>
            <a:rPr lang="ar-SA" baseline="0" dirty="0" smtClean="0"/>
            <a:t>     × 10.000 = عشرة ملايين</a:t>
          </a:r>
          <a:endParaRPr lang="ar-SA" dirty="0"/>
        </a:p>
      </dgm:t>
    </dgm:pt>
    <dgm:pt modelId="{51A4C2EB-2F97-4A04-939D-D9995A713879}" type="parTrans" cxnId="{0BE68055-3EF5-45E8-BF55-18B1D1617864}">
      <dgm:prSet/>
      <dgm:spPr/>
      <dgm:t>
        <a:bodyPr/>
        <a:lstStyle/>
        <a:p>
          <a:pPr rtl="1"/>
          <a:endParaRPr lang="ar-SA"/>
        </a:p>
      </dgm:t>
    </dgm:pt>
    <dgm:pt modelId="{C6A0572A-25A3-4B2B-A279-631478B8F4E7}" type="sibTrans" cxnId="{0BE68055-3EF5-45E8-BF55-18B1D1617864}">
      <dgm:prSet/>
      <dgm:spPr/>
      <dgm:t>
        <a:bodyPr/>
        <a:lstStyle/>
        <a:p>
          <a:pPr rtl="1"/>
          <a:endParaRPr lang="ar-SA"/>
        </a:p>
      </dgm:t>
    </dgm:pt>
    <dgm:pt modelId="{0B659BA1-0182-434D-B00D-30CE3E07BB46}" type="pres">
      <dgm:prSet presAssocID="{7A48DD00-A1FC-4CCC-865C-B9ADC7C09CD1}" presName="linear" presStyleCnt="0">
        <dgm:presLayoutVars>
          <dgm:animLvl val="lvl"/>
          <dgm:resizeHandles val="exact"/>
        </dgm:presLayoutVars>
      </dgm:prSet>
      <dgm:spPr/>
      <dgm:t>
        <a:bodyPr/>
        <a:lstStyle/>
        <a:p>
          <a:pPr rtl="1"/>
          <a:endParaRPr lang="ar-SA"/>
        </a:p>
      </dgm:t>
    </dgm:pt>
    <dgm:pt modelId="{1C8BAC85-CA90-4836-A0DA-C3A2709F20BE}" type="pres">
      <dgm:prSet presAssocID="{E06BD938-875E-4409-9514-DFD78E21B653}" presName="parentText" presStyleLbl="node1" presStyleIdx="0" presStyleCnt="2" custScaleY="58052">
        <dgm:presLayoutVars>
          <dgm:chMax val="0"/>
          <dgm:bulletEnabled val="1"/>
        </dgm:presLayoutVars>
      </dgm:prSet>
      <dgm:spPr/>
      <dgm:t>
        <a:bodyPr/>
        <a:lstStyle/>
        <a:p>
          <a:pPr rtl="1"/>
          <a:endParaRPr lang="ar-SA"/>
        </a:p>
      </dgm:t>
    </dgm:pt>
    <dgm:pt modelId="{E00399FC-AA34-469B-BEE1-F9212C9763CB}" type="pres">
      <dgm:prSet presAssocID="{E06BD938-875E-4409-9514-DFD78E21B653}" presName="childText" presStyleLbl="revTx" presStyleIdx="0" presStyleCnt="1">
        <dgm:presLayoutVars>
          <dgm:bulletEnabled val="1"/>
        </dgm:presLayoutVars>
      </dgm:prSet>
      <dgm:spPr/>
      <dgm:t>
        <a:bodyPr/>
        <a:lstStyle/>
        <a:p>
          <a:pPr rtl="1"/>
          <a:endParaRPr lang="ar-SA"/>
        </a:p>
      </dgm:t>
    </dgm:pt>
    <dgm:pt modelId="{41FFC892-EA3C-446F-8BF1-D8AAFD6D4038}" type="pres">
      <dgm:prSet presAssocID="{316724FE-7A9C-422F-8021-EAE8B3C4DCD4}" presName="parentText" presStyleLbl="node1" presStyleIdx="1" presStyleCnt="2" custScaleY="58052">
        <dgm:presLayoutVars>
          <dgm:chMax val="0"/>
          <dgm:bulletEnabled val="1"/>
        </dgm:presLayoutVars>
      </dgm:prSet>
      <dgm:spPr/>
      <dgm:t>
        <a:bodyPr/>
        <a:lstStyle/>
        <a:p>
          <a:pPr rtl="1"/>
          <a:endParaRPr lang="ar-SA"/>
        </a:p>
      </dgm:t>
    </dgm:pt>
  </dgm:ptLst>
  <dgm:cxnLst>
    <dgm:cxn modelId="{77DAA7C6-88EB-4B57-8B77-A257C3F01693}" srcId="{E06BD938-875E-4409-9514-DFD78E21B653}" destId="{1E9A939A-B799-47FC-BA60-1950CF8D7713}" srcOrd="0" destOrd="0" parTransId="{98CEC901-503D-4C41-8CAB-D8BBE21BD29D}" sibTransId="{B723025A-F12C-4E7A-90E5-8569ECC51A9B}"/>
    <dgm:cxn modelId="{4B7C6C33-D2F1-459A-B2F6-90678CF9C820}" type="presOf" srcId="{7A48DD00-A1FC-4CCC-865C-B9ADC7C09CD1}" destId="{0B659BA1-0182-434D-B00D-30CE3E07BB46}" srcOrd="0" destOrd="0" presId="urn:microsoft.com/office/officeart/2005/8/layout/vList2"/>
    <dgm:cxn modelId="{FBB8D15E-2644-4578-A3D9-DF230A67AC51}" type="presOf" srcId="{316724FE-7A9C-422F-8021-EAE8B3C4DCD4}" destId="{41FFC892-EA3C-446F-8BF1-D8AAFD6D4038}" srcOrd="0" destOrd="0" presId="urn:microsoft.com/office/officeart/2005/8/layout/vList2"/>
    <dgm:cxn modelId="{086E43A4-843C-4AF3-9609-3880FB8E9987}" type="presOf" srcId="{E06BD938-875E-4409-9514-DFD78E21B653}" destId="{1C8BAC85-CA90-4836-A0DA-C3A2709F20BE}" srcOrd="0" destOrd="0" presId="urn:microsoft.com/office/officeart/2005/8/layout/vList2"/>
    <dgm:cxn modelId="{13238996-6081-4571-9ECA-3CEF7F058C45}" srcId="{7A48DD00-A1FC-4CCC-865C-B9ADC7C09CD1}" destId="{E06BD938-875E-4409-9514-DFD78E21B653}" srcOrd="0" destOrd="0" parTransId="{9CFACC9A-BB71-44F0-81C7-2E821330F1CB}" sibTransId="{8EB4AAE6-158F-4CF4-847F-800C3EDAEDCB}"/>
    <dgm:cxn modelId="{0BE68055-3EF5-45E8-BF55-18B1D1617864}" srcId="{7A48DD00-A1FC-4CCC-865C-B9ADC7C09CD1}" destId="{316724FE-7A9C-422F-8021-EAE8B3C4DCD4}" srcOrd="1" destOrd="0" parTransId="{51A4C2EB-2F97-4A04-939D-D9995A713879}" sibTransId="{C6A0572A-25A3-4B2B-A279-631478B8F4E7}"/>
    <dgm:cxn modelId="{DC480155-1237-4BD3-8AC3-A12FE237C222}" type="presOf" srcId="{1E9A939A-B799-47FC-BA60-1950CF8D7713}" destId="{E00399FC-AA34-469B-BEE1-F9212C9763CB}" srcOrd="0" destOrd="0" presId="urn:microsoft.com/office/officeart/2005/8/layout/vList2"/>
    <dgm:cxn modelId="{B3338D86-D121-4E80-900E-AD2D93FE06E1}" type="presParOf" srcId="{0B659BA1-0182-434D-B00D-30CE3E07BB46}" destId="{1C8BAC85-CA90-4836-A0DA-C3A2709F20BE}" srcOrd="0" destOrd="0" presId="urn:microsoft.com/office/officeart/2005/8/layout/vList2"/>
    <dgm:cxn modelId="{FA9CC6C1-388A-42E2-B61F-A796B0368250}" type="presParOf" srcId="{0B659BA1-0182-434D-B00D-30CE3E07BB46}" destId="{E00399FC-AA34-469B-BEE1-F9212C9763CB}" srcOrd="1" destOrd="0" presId="urn:microsoft.com/office/officeart/2005/8/layout/vList2"/>
    <dgm:cxn modelId="{3FD5056B-86FD-4C87-BB6E-BCCDF79EBB1A}" type="presParOf" srcId="{0B659BA1-0182-434D-B00D-30CE3E07BB46}" destId="{41FFC892-EA3C-446F-8BF1-D8AAFD6D4038}" srcOrd="2"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BDF3426E-4019-4BCD-A262-5A695A4A3AF5}" type="doc">
      <dgm:prSet loTypeId="urn:microsoft.com/office/officeart/2005/8/layout/vList2" loCatId="list" qsTypeId="urn:microsoft.com/office/officeart/2005/8/quickstyle/3d7" qsCatId="3D" csTypeId="urn:microsoft.com/office/officeart/2005/8/colors/colorful2" csCatId="colorful" phldr="1"/>
      <dgm:spPr/>
      <dgm:t>
        <a:bodyPr/>
        <a:lstStyle/>
        <a:p>
          <a:pPr rtl="1"/>
          <a:endParaRPr lang="ar-SA"/>
        </a:p>
      </dgm:t>
    </dgm:pt>
    <dgm:pt modelId="{E139197A-7F2E-4BFE-9E29-705303CC1134}">
      <dgm:prSet phldrT="[Text]"/>
      <dgm:spPr/>
      <dgm:t>
        <a:bodyPr/>
        <a:lstStyle/>
        <a:p>
          <a:pPr rtl="1"/>
          <a:r>
            <a:rPr lang="ar-SA" dirty="0" smtClean="0"/>
            <a:t>التكاليف الثابتة + التكاليف المتغيرة</a:t>
          </a:r>
          <a:endParaRPr lang="ar-SA" dirty="0"/>
        </a:p>
      </dgm:t>
    </dgm:pt>
    <dgm:pt modelId="{6470E79B-9656-445A-B9F3-64C0A40BD53B}" type="parTrans" cxnId="{C425475F-7178-4E03-851C-D0EB698C1A93}">
      <dgm:prSet/>
      <dgm:spPr/>
      <dgm:t>
        <a:bodyPr/>
        <a:lstStyle/>
        <a:p>
          <a:pPr rtl="1"/>
          <a:endParaRPr lang="ar-SA"/>
        </a:p>
      </dgm:t>
    </dgm:pt>
    <dgm:pt modelId="{1F54D8B8-EA95-4D23-97FA-711D14E9A4A5}" type="sibTrans" cxnId="{C425475F-7178-4E03-851C-D0EB698C1A93}">
      <dgm:prSet/>
      <dgm:spPr/>
      <dgm:t>
        <a:bodyPr/>
        <a:lstStyle/>
        <a:p>
          <a:pPr rtl="1"/>
          <a:endParaRPr lang="ar-SA"/>
        </a:p>
      </dgm:t>
    </dgm:pt>
    <dgm:pt modelId="{AB560A4E-F663-46AC-9399-F26AC88DF987}">
      <dgm:prSet phldrT="[Text]" phldr="1"/>
      <dgm:spPr/>
      <dgm:t>
        <a:bodyPr/>
        <a:lstStyle/>
        <a:p>
          <a:pPr rtl="1"/>
          <a:endParaRPr lang="ar-SA" dirty="0"/>
        </a:p>
      </dgm:t>
    </dgm:pt>
    <dgm:pt modelId="{6503745A-5A6A-486B-B5B6-13CA52B1A90B}" type="parTrans" cxnId="{B871739E-408A-4945-874D-A685B27952E3}">
      <dgm:prSet/>
      <dgm:spPr/>
      <dgm:t>
        <a:bodyPr/>
        <a:lstStyle/>
        <a:p>
          <a:pPr rtl="1"/>
          <a:endParaRPr lang="ar-SA"/>
        </a:p>
      </dgm:t>
    </dgm:pt>
    <dgm:pt modelId="{60E68682-09D4-4F9A-A0BF-D4DD2D586B6B}" type="sibTrans" cxnId="{B871739E-408A-4945-874D-A685B27952E3}">
      <dgm:prSet/>
      <dgm:spPr/>
      <dgm:t>
        <a:bodyPr/>
        <a:lstStyle/>
        <a:p>
          <a:pPr rtl="1"/>
          <a:endParaRPr lang="ar-SA"/>
        </a:p>
      </dgm:t>
    </dgm:pt>
    <dgm:pt modelId="{42B3A99C-1709-46F4-8839-BA56BF557CD3}">
      <dgm:prSet phldrT="[Text]"/>
      <dgm:spPr/>
      <dgm:t>
        <a:bodyPr/>
        <a:lstStyle/>
        <a:p>
          <a:pPr rtl="1"/>
          <a:r>
            <a:rPr lang="ar-SA" dirty="0" smtClean="0"/>
            <a:t>مليون + عشرة ملايين= 11مليون</a:t>
          </a:r>
          <a:endParaRPr lang="ar-SA" dirty="0"/>
        </a:p>
      </dgm:t>
    </dgm:pt>
    <dgm:pt modelId="{B707DC2A-0CCE-44DC-A000-A0AAE8F61085}" type="parTrans" cxnId="{7AE2F8AA-5CFC-4EBB-858E-E499B009B1D5}">
      <dgm:prSet/>
      <dgm:spPr/>
      <dgm:t>
        <a:bodyPr/>
        <a:lstStyle/>
        <a:p>
          <a:pPr rtl="1"/>
          <a:endParaRPr lang="ar-SA"/>
        </a:p>
      </dgm:t>
    </dgm:pt>
    <dgm:pt modelId="{A67C6192-D28D-475B-9916-2E2FE0A6538C}" type="sibTrans" cxnId="{7AE2F8AA-5CFC-4EBB-858E-E499B009B1D5}">
      <dgm:prSet/>
      <dgm:spPr/>
      <dgm:t>
        <a:bodyPr/>
        <a:lstStyle/>
        <a:p>
          <a:pPr rtl="1"/>
          <a:endParaRPr lang="ar-SA"/>
        </a:p>
      </dgm:t>
    </dgm:pt>
    <dgm:pt modelId="{277301DE-E895-4B1E-9180-464202E373FA}">
      <dgm:prSet phldrT="[Text]" phldr="1"/>
      <dgm:spPr/>
      <dgm:t>
        <a:bodyPr/>
        <a:lstStyle/>
        <a:p>
          <a:pPr rtl="1"/>
          <a:endParaRPr lang="ar-SA" dirty="0"/>
        </a:p>
      </dgm:t>
    </dgm:pt>
    <dgm:pt modelId="{67846143-9830-4B5D-995F-F17A2841B826}" type="parTrans" cxnId="{A7CBEF12-5ECF-42FA-9042-24679AB3AF4B}">
      <dgm:prSet/>
      <dgm:spPr/>
      <dgm:t>
        <a:bodyPr/>
        <a:lstStyle/>
        <a:p>
          <a:pPr rtl="1"/>
          <a:endParaRPr lang="ar-SA"/>
        </a:p>
      </dgm:t>
    </dgm:pt>
    <dgm:pt modelId="{366F6997-505B-462D-B9C6-B2C0B57C8404}" type="sibTrans" cxnId="{A7CBEF12-5ECF-42FA-9042-24679AB3AF4B}">
      <dgm:prSet/>
      <dgm:spPr/>
      <dgm:t>
        <a:bodyPr/>
        <a:lstStyle/>
        <a:p>
          <a:pPr rtl="1"/>
          <a:endParaRPr lang="ar-SA"/>
        </a:p>
      </dgm:t>
    </dgm:pt>
    <dgm:pt modelId="{1E5427AE-77A6-4A20-AA8E-C28B9283EA40}" type="pres">
      <dgm:prSet presAssocID="{BDF3426E-4019-4BCD-A262-5A695A4A3AF5}" presName="linear" presStyleCnt="0">
        <dgm:presLayoutVars>
          <dgm:animLvl val="lvl"/>
          <dgm:resizeHandles val="exact"/>
        </dgm:presLayoutVars>
      </dgm:prSet>
      <dgm:spPr/>
      <dgm:t>
        <a:bodyPr/>
        <a:lstStyle/>
        <a:p>
          <a:pPr rtl="1"/>
          <a:endParaRPr lang="ar-SA"/>
        </a:p>
      </dgm:t>
    </dgm:pt>
    <dgm:pt modelId="{25211684-3F8C-4BB5-AACD-271DFB646EEF}" type="pres">
      <dgm:prSet presAssocID="{E139197A-7F2E-4BFE-9E29-705303CC1134}" presName="parentText" presStyleLbl="node1" presStyleIdx="0" presStyleCnt="2">
        <dgm:presLayoutVars>
          <dgm:chMax val="0"/>
          <dgm:bulletEnabled val="1"/>
        </dgm:presLayoutVars>
      </dgm:prSet>
      <dgm:spPr/>
      <dgm:t>
        <a:bodyPr/>
        <a:lstStyle/>
        <a:p>
          <a:pPr rtl="1"/>
          <a:endParaRPr lang="ar-SA"/>
        </a:p>
      </dgm:t>
    </dgm:pt>
    <dgm:pt modelId="{B6BED104-7E16-433F-862B-F19EEDB38B5F}" type="pres">
      <dgm:prSet presAssocID="{E139197A-7F2E-4BFE-9E29-705303CC1134}" presName="childText" presStyleLbl="revTx" presStyleIdx="0" presStyleCnt="2">
        <dgm:presLayoutVars>
          <dgm:bulletEnabled val="1"/>
        </dgm:presLayoutVars>
      </dgm:prSet>
      <dgm:spPr/>
      <dgm:t>
        <a:bodyPr/>
        <a:lstStyle/>
        <a:p>
          <a:pPr rtl="1"/>
          <a:endParaRPr lang="ar-SA"/>
        </a:p>
      </dgm:t>
    </dgm:pt>
    <dgm:pt modelId="{738D7104-8520-44EE-BC2D-0E0554FA0215}" type="pres">
      <dgm:prSet presAssocID="{42B3A99C-1709-46F4-8839-BA56BF557CD3}" presName="parentText" presStyleLbl="node1" presStyleIdx="1" presStyleCnt="2">
        <dgm:presLayoutVars>
          <dgm:chMax val="0"/>
          <dgm:bulletEnabled val="1"/>
        </dgm:presLayoutVars>
      </dgm:prSet>
      <dgm:spPr/>
      <dgm:t>
        <a:bodyPr/>
        <a:lstStyle/>
        <a:p>
          <a:pPr rtl="1"/>
          <a:endParaRPr lang="ar-SA"/>
        </a:p>
      </dgm:t>
    </dgm:pt>
    <dgm:pt modelId="{15EE7B16-147B-420D-8202-5F24F4485EB5}" type="pres">
      <dgm:prSet presAssocID="{42B3A99C-1709-46F4-8839-BA56BF557CD3}" presName="childText" presStyleLbl="revTx" presStyleIdx="1" presStyleCnt="2">
        <dgm:presLayoutVars>
          <dgm:bulletEnabled val="1"/>
        </dgm:presLayoutVars>
      </dgm:prSet>
      <dgm:spPr/>
      <dgm:t>
        <a:bodyPr/>
        <a:lstStyle/>
        <a:p>
          <a:pPr rtl="1"/>
          <a:endParaRPr lang="ar-SA"/>
        </a:p>
      </dgm:t>
    </dgm:pt>
  </dgm:ptLst>
  <dgm:cxnLst>
    <dgm:cxn modelId="{B871739E-408A-4945-874D-A685B27952E3}" srcId="{E139197A-7F2E-4BFE-9E29-705303CC1134}" destId="{AB560A4E-F663-46AC-9399-F26AC88DF987}" srcOrd="0" destOrd="0" parTransId="{6503745A-5A6A-486B-B5B6-13CA52B1A90B}" sibTransId="{60E68682-09D4-4F9A-A0BF-D4DD2D586B6B}"/>
    <dgm:cxn modelId="{C4C1DAD4-D7A8-425F-8D6F-ABD7A0AE252D}" type="presOf" srcId="{42B3A99C-1709-46F4-8839-BA56BF557CD3}" destId="{738D7104-8520-44EE-BC2D-0E0554FA0215}" srcOrd="0" destOrd="0" presId="urn:microsoft.com/office/officeart/2005/8/layout/vList2"/>
    <dgm:cxn modelId="{88DB3B1D-FA94-45D3-BD8A-E95932962B12}" type="presOf" srcId="{277301DE-E895-4B1E-9180-464202E373FA}" destId="{15EE7B16-147B-420D-8202-5F24F4485EB5}" srcOrd="0" destOrd="0" presId="urn:microsoft.com/office/officeart/2005/8/layout/vList2"/>
    <dgm:cxn modelId="{7AE2F8AA-5CFC-4EBB-858E-E499B009B1D5}" srcId="{BDF3426E-4019-4BCD-A262-5A695A4A3AF5}" destId="{42B3A99C-1709-46F4-8839-BA56BF557CD3}" srcOrd="1" destOrd="0" parTransId="{B707DC2A-0CCE-44DC-A000-A0AAE8F61085}" sibTransId="{A67C6192-D28D-475B-9916-2E2FE0A6538C}"/>
    <dgm:cxn modelId="{A7CBEF12-5ECF-42FA-9042-24679AB3AF4B}" srcId="{42B3A99C-1709-46F4-8839-BA56BF557CD3}" destId="{277301DE-E895-4B1E-9180-464202E373FA}" srcOrd="0" destOrd="0" parTransId="{67846143-9830-4B5D-995F-F17A2841B826}" sibTransId="{366F6997-505B-462D-B9C6-B2C0B57C8404}"/>
    <dgm:cxn modelId="{1D1083EA-9389-4A52-908E-B51210F274C8}" type="presOf" srcId="{AB560A4E-F663-46AC-9399-F26AC88DF987}" destId="{B6BED104-7E16-433F-862B-F19EEDB38B5F}" srcOrd="0" destOrd="0" presId="urn:microsoft.com/office/officeart/2005/8/layout/vList2"/>
    <dgm:cxn modelId="{09F04EB6-7283-415D-91C8-73FEF2AE39A6}" type="presOf" srcId="{BDF3426E-4019-4BCD-A262-5A695A4A3AF5}" destId="{1E5427AE-77A6-4A20-AA8E-C28B9283EA40}" srcOrd="0" destOrd="0" presId="urn:microsoft.com/office/officeart/2005/8/layout/vList2"/>
    <dgm:cxn modelId="{F2F5200D-B825-4AE1-880A-75F403F3C6DA}" type="presOf" srcId="{E139197A-7F2E-4BFE-9E29-705303CC1134}" destId="{25211684-3F8C-4BB5-AACD-271DFB646EEF}" srcOrd="0" destOrd="0" presId="urn:microsoft.com/office/officeart/2005/8/layout/vList2"/>
    <dgm:cxn modelId="{C425475F-7178-4E03-851C-D0EB698C1A93}" srcId="{BDF3426E-4019-4BCD-A262-5A695A4A3AF5}" destId="{E139197A-7F2E-4BFE-9E29-705303CC1134}" srcOrd="0" destOrd="0" parTransId="{6470E79B-9656-445A-B9F3-64C0A40BD53B}" sibTransId="{1F54D8B8-EA95-4D23-97FA-711D14E9A4A5}"/>
    <dgm:cxn modelId="{E562B0DC-A565-4DA4-9023-4E34AA7866A6}" type="presParOf" srcId="{1E5427AE-77A6-4A20-AA8E-C28B9283EA40}" destId="{25211684-3F8C-4BB5-AACD-271DFB646EEF}" srcOrd="0" destOrd="0" presId="urn:microsoft.com/office/officeart/2005/8/layout/vList2"/>
    <dgm:cxn modelId="{895FD6FB-3CDE-499C-82C1-575B6C11DC11}" type="presParOf" srcId="{1E5427AE-77A6-4A20-AA8E-C28B9283EA40}" destId="{B6BED104-7E16-433F-862B-F19EEDB38B5F}" srcOrd="1" destOrd="0" presId="urn:microsoft.com/office/officeart/2005/8/layout/vList2"/>
    <dgm:cxn modelId="{71F1B8A5-DB70-4B9B-B90A-8B7B18751736}" type="presParOf" srcId="{1E5427AE-77A6-4A20-AA8E-C28B9283EA40}" destId="{738D7104-8520-44EE-BC2D-0E0554FA0215}" srcOrd="2" destOrd="0" presId="urn:microsoft.com/office/officeart/2005/8/layout/vList2"/>
    <dgm:cxn modelId="{806B778C-A83A-43F6-A9EF-C3B4939331E0}" type="presParOf" srcId="{1E5427AE-77A6-4A20-AA8E-C28B9283EA40}" destId="{15EE7B16-147B-420D-8202-5F24F4485EB5}" srcOrd="3"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EA8F377E-4ADE-4C46-BD89-35B6DA976BE7}" type="doc">
      <dgm:prSet loTypeId="urn:microsoft.com/office/officeart/2005/8/layout/vList2" loCatId="list" qsTypeId="urn:microsoft.com/office/officeart/2005/8/quickstyle/3d6" qsCatId="3D" csTypeId="urn:microsoft.com/office/officeart/2005/8/colors/colorful3" csCatId="colorful" phldr="1"/>
      <dgm:spPr/>
      <dgm:t>
        <a:bodyPr/>
        <a:lstStyle/>
        <a:p>
          <a:pPr rtl="1"/>
          <a:endParaRPr lang="ar-SA"/>
        </a:p>
      </dgm:t>
    </dgm:pt>
    <dgm:pt modelId="{A8A9DCA2-C1CA-49CF-A6DA-A39EB4A93AE3}">
      <dgm:prSet phldrT="[Text]"/>
      <dgm:spPr/>
      <dgm:t>
        <a:bodyPr/>
        <a:lstStyle/>
        <a:p>
          <a:pPr rtl="1"/>
          <a:r>
            <a:rPr lang="ar-SA" dirty="0" smtClean="0"/>
            <a:t>عدد المعاقين  ×  العائد الحدي</a:t>
          </a:r>
          <a:endParaRPr lang="ar-SA" dirty="0"/>
        </a:p>
      </dgm:t>
    </dgm:pt>
    <dgm:pt modelId="{FB1D94D5-60A7-43DA-8B29-E88129A88EEB}" type="parTrans" cxnId="{20E195BA-6A72-4015-89CC-E86CA018351E}">
      <dgm:prSet/>
      <dgm:spPr/>
      <dgm:t>
        <a:bodyPr/>
        <a:lstStyle/>
        <a:p>
          <a:pPr rtl="1"/>
          <a:endParaRPr lang="ar-SA"/>
        </a:p>
      </dgm:t>
    </dgm:pt>
    <dgm:pt modelId="{CD8B8160-E2EE-4F7B-AAB8-8094B3B5C068}" type="sibTrans" cxnId="{20E195BA-6A72-4015-89CC-E86CA018351E}">
      <dgm:prSet/>
      <dgm:spPr/>
      <dgm:t>
        <a:bodyPr/>
        <a:lstStyle/>
        <a:p>
          <a:pPr rtl="1"/>
          <a:endParaRPr lang="ar-SA"/>
        </a:p>
      </dgm:t>
    </dgm:pt>
    <dgm:pt modelId="{79C8FAE5-981E-47E8-9620-6DC225B22F0B}">
      <dgm:prSet phldrT="[Text]" phldr="1"/>
      <dgm:spPr/>
      <dgm:t>
        <a:bodyPr/>
        <a:lstStyle/>
        <a:p>
          <a:pPr rtl="1"/>
          <a:endParaRPr lang="ar-SA" dirty="0"/>
        </a:p>
      </dgm:t>
    </dgm:pt>
    <dgm:pt modelId="{9B32DF52-D446-462D-993C-D3D8E0D904FD}" type="parTrans" cxnId="{EE6A3E13-E02E-47B5-9FD7-33B61F4A1655}">
      <dgm:prSet/>
      <dgm:spPr/>
      <dgm:t>
        <a:bodyPr/>
        <a:lstStyle/>
        <a:p>
          <a:pPr rtl="1"/>
          <a:endParaRPr lang="ar-SA"/>
        </a:p>
      </dgm:t>
    </dgm:pt>
    <dgm:pt modelId="{33DE1278-87EE-4254-915C-CB667322DE03}" type="sibTrans" cxnId="{EE6A3E13-E02E-47B5-9FD7-33B61F4A1655}">
      <dgm:prSet/>
      <dgm:spPr/>
      <dgm:t>
        <a:bodyPr/>
        <a:lstStyle/>
        <a:p>
          <a:pPr rtl="1"/>
          <a:endParaRPr lang="ar-SA"/>
        </a:p>
      </dgm:t>
    </dgm:pt>
    <dgm:pt modelId="{91CA7C64-A800-4A2D-B79C-E29F354BACD3}">
      <dgm:prSet phldrT="[Text]"/>
      <dgm:spPr/>
      <dgm:t>
        <a:bodyPr/>
        <a:lstStyle/>
        <a:p>
          <a:pPr rtl="1"/>
          <a:r>
            <a:rPr lang="ar-SA" dirty="0" smtClean="0"/>
            <a:t>1000 × عشرين </a:t>
          </a:r>
          <a:r>
            <a:rPr lang="ar-SA" dirty="0" err="1" smtClean="0"/>
            <a:t>الف</a:t>
          </a:r>
          <a:r>
            <a:rPr lang="ar-SA" dirty="0" smtClean="0"/>
            <a:t>=عشرين مليون</a:t>
          </a:r>
          <a:endParaRPr lang="ar-SA" dirty="0"/>
        </a:p>
      </dgm:t>
    </dgm:pt>
    <dgm:pt modelId="{17F07989-112C-46AB-9A85-5D2F3A396F52}" type="parTrans" cxnId="{C6696BA2-93E7-496E-A74F-CE526956EEF3}">
      <dgm:prSet/>
      <dgm:spPr/>
      <dgm:t>
        <a:bodyPr/>
        <a:lstStyle/>
        <a:p>
          <a:pPr rtl="1"/>
          <a:endParaRPr lang="ar-SA"/>
        </a:p>
      </dgm:t>
    </dgm:pt>
    <dgm:pt modelId="{59BC99F8-6130-4CC5-9EED-B3191C3277F5}" type="sibTrans" cxnId="{C6696BA2-93E7-496E-A74F-CE526956EEF3}">
      <dgm:prSet/>
      <dgm:spPr/>
      <dgm:t>
        <a:bodyPr/>
        <a:lstStyle/>
        <a:p>
          <a:pPr rtl="1"/>
          <a:endParaRPr lang="ar-SA"/>
        </a:p>
      </dgm:t>
    </dgm:pt>
    <dgm:pt modelId="{51DC51DB-EA17-4DFD-81F3-3300C0F4991B}">
      <dgm:prSet phldrT="[Text]" phldr="1"/>
      <dgm:spPr/>
      <dgm:t>
        <a:bodyPr/>
        <a:lstStyle/>
        <a:p>
          <a:pPr rtl="1"/>
          <a:endParaRPr lang="ar-SA" dirty="0"/>
        </a:p>
      </dgm:t>
    </dgm:pt>
    <dgm:pt modelId="{06886861-F749-441A-AFE0-2DFEF097E8FD}" type="parTrans" cxnId="{D31F840E-E9B3-4D1C-85B7-CE8941AD3267}">
      <dgm:prSet/>
      <dgm:spPr/>
      <dgm:t>
        <a:bodyPr/>
        <a:lstStyle/>
        <a:p>
          <a:pPr rtl="1"/>
          <a:endParaRPr lang="ar-SA"/>
        </a:p>
      </dgm:t>
    </dgm:pt>
    <dgm:pt modelId="{B3B23618-4BA9-4C1E-9FE5-32BD72958AE6}" type="sibTrans" cxnId="{D31F840E-E9B3-4D1C-85B7-CE8941AD3267}">
      <dgm:prSet/>
      <dgm:spPr/>
      <dgm:t>
        <a:bodyPr/>
        <a:lstStyle/>
        <a:p>
          <a:pPr rtl="1"/>
          <a:endParaRPr lang="ar-SA"/>
        </a:p>
      </dgm:t>
    </dgm:pt>
    <dgm:pt modelId="{6B21C949-62B4-416B-A7AA-D34D2FB8456A}" type="pres">
      <dgm:prSet presAssocID="{EA8F377E-4ADE-4C46-BD89-35B6DA976BE7}" presName="linear" presStyleCnt="0">
        <dgm:presLayoutVars>
          <dgm:animLvl val="lvl"/>
          <dgm:resizeHandles val="exact"/>
        </dgm:presLayoutVars>
      </dgm:prSet>
      <dgm:spPr/>
      <dgm:t>
        <a:bodyPr/>
        <a:lstStyle/>
        <a:p>
          <a:pPr rtl="1"/>
          <a:endParaRPr lang="ar-SA"/>
        </a:p>
      </dgm:t>
    </dgm:pt>
    <dgm:pt modelId="{B869BBAB-A1B1-41E3-A5ED-B81C710AA8F1}" type="pres">
      <dgm:prSet presAssocID="{A8A9DCA2-C1CA-49CF-A6DA-A39EB4A93AE3}" presName="parentText" presStyleLbl="node1" presStyleIdx="0" presStyleCnt="2">
        <dgm:presLayoutVars>
          <dgm:chMax val="0"/>
          <dgm:bulletEnabled val="1"/>
        </dgm:presLayoutVars>
      </dgm:prSet>
      <dgm:spPr/>
      <dgm:t>
        <a:bodyPr/>
        <a:lstStyle/>
        <a:p>
          <a:pPr rtl="1"/>
          <a:endParaRPr lang="ar-SA"/>
        </a:p>
      </dgm:t>
    </dgm:pt>
    <dgm:pt modelId="{BA74C0BD-D335-4F42-956C-DEA200E4B45A}" type="pres">
      <dgm:prSet presAssocID="{A8A9DCA2-C1CA-49CF-A6DA-A39EB4A93AE3}" presName="childText" presStyleLbl="revTx" presStyleIdx="0" presStyleCnt="2">
        <dgm:presLayoutVars>
          <dgm:bulletEnabled val="1"/>
        </dgm:presLayoutVars>
      </dgm:prSet>
      <dgm:spPr/>
      <dgm:t>
        <a:bodyPr/>
        <a:lstStyle/>
        <a:p>
          <a:pPr rtl="1"/>
          <a:endParaRPr lang="ar-SA"/>
        </a:p>
      </dgm:t>
    </dgm:pt>
    <dgm:pt modelId="{96331943-61E4-4224-AB3C-C69893EC9F82}" type="pres">
      <dgm:prSet presAssocID="{91CA7C64-A800-4A2D-B79C-E29F354BACD3}" presName="parentText" presStyleLbl="node1" presStyleIdx="1" presStyleCnt="2">
        <dgm:presLayoutVars>
          <dgm:chMax val="0"/>
          <dgm:bulletEnabled val="1"/>
        </dgm:presLayoutVars>
      </dgm:prSet>
      <dgm:spPr/>
      <dgm:t>
        <a:bodyPr/>
        <a:lstStyle/>
        <a:p>
          <a:pPr rtl="1"/>
          <a:endParaRPr lang="ar-SA"/>
        </a:p>
      </dgm:t>
    </dgm:pt>
    <dgm:pt modelId="{BE62854A-6742-4002-A43D-75530DD00062}" type="pres">
      <dgm:prSet presAssocID="{91CA7C64-A800-4A2D-B79C-E29F354BACD3}" presName="childText" presStyleLbl="revTx" presStyleIdx="1" presStyleCnt="2">
        <dgm:presLayoutVars>
          <dgm:bulletEnabled val="1"/>
        </dgm:presLayoutVars>
      </dgm:prSet>
      <dgm:spPr/>
      <dgm:t>
        <a:bodyPr/>
        <a:lstStyle/>
        <a:p>
          <a:pPr rtl="1"/>
          <a:endParaRPr lang="ar-SA"/>
        </a:p>
      </dgm:t>
    </dgm:pt>
  </dgm:ptLst>
  <dgm:cxnLst>
    <dgm:cxn modelId="{20E195BA-6A72-4015-89CC-E86CA018351E}" srcId="{EA8F377E-4ADE-4C46-BD89-35B6DA976BE7}" destId="{A8A9DCA2-C1CA-49CF-A6DA-A39EB4A93AE3}" srcOrd="0" destOrd="0" parTransId="{FB1D94D5-60A7-43DA-8B29-E88129A88EEB}" sibTransId="{CD8B8160-E2EE-4F7B-AAB8-8094B3B5C068}"/>
    <dgm:cxn modelId="{45E3DA42-2D9C-4691-B5FD-7CD477791827}" type="presOf" srcId="{91CA7C64-A800-4A2D-B79C-E29F354BACD3}" destId="{96331943-61E4-4224-AB3C-C69893EC9F82}" srcOrd="0" destOrd="0" presId="urn:microsoft.com/office/officeart/2005/8/layout/vList2"/>
    <dgm:cxn modelId="{51DB15FA-7D40-4D7E-9265-255B9B3A35AB}" type="presOf" srcId="{A8A9DCA2-C1CA-49CF-A6DA-A39EB4A93AE3}" destId="{B869BBAB-A1B1-41E3-A5ED-B81C710AA8F1}" srcOrd="0" destOrd="0" presId="urn:microsoft.com/office/officeart/2005/8/layout/vList2"/>
    <dgm:cxn modelId="{C6696BA2-93E7-496E-A74F-CE526956EEF3}" srcId="{EA8F377E-4ADE-4C46-BD89-35B6DA976BE7}" destId="{91CA7C64-A800-4A2D-B79C-E29F354BACD3}" srcOrd="1" destOrd="0" parTransId="{17F07989-112C-46AB-9A85-5D2F3A396F52}" sibTransId="{59BC99F8-6130-4CC5-9EED-B3191C3277F5}"/>
    <dgm:cxn modelId="{D31F840E-E9B3-4D1C-85B7-CE8941AD3267}" srcId="{91CA7C64-A800-4A2D-B79C-E29F354BACD3}" destId="{51DC51DB-EA17-4DFD-81F3-3300C0F4991B}" srcOrd="0" destOrd="0" parTransId="{06886861-F749-441A-AFE0-2DFEF097E8FD}" sibTransId="{B3B23618-4BA9-4C1E-9FE5-32BD72958AE6}"/>
    <dgm:cxn modelId="{29AD193C-286E-4422-B8BE-FD5A18F4D64B}" type="presOf" srcId="{79C8FAE5-981E-47E8-9620-6DC225B22F0B}" destId="{BA74C0BD-D335-4F42-956C-DEA200E4B45A}" srcOrd="0" destOrd="0" presId="urn:microsoft.com/office/officeart/2005/8/layout/vList2"/>
    <dgm:cxn modelId="{E829CF7A-3F5B-43F0-8875-F9F38642DCAC}" type="presOf" srcId="{51DC51DB-EA17-4DFD-81F3-3300C0F4991B}" destId="{BE62854A-6742-4002-A43D-75530DD00062}" srcOrd="0" destOrd="0" presId="urn:microsoft.com/office/officeart/2005/8/layout/vList2"/>
    <dgm:cxn modelId="{EE6A3E13-E02E-47B5-9FD7-33B61F4A1655}" srcId="{A8A9DCA2-C1CA-49CF-A6DA-A39EB4A93AE3}" destId="{79C8FAE5-981E-47E8-9620-6DC225B22F0B}" srcOrd="0" destOrd="0" parTransId="{9B32DF52-D446-462D-993C-D3D8E0D904FD}" sibTransId="{33DE1278-87EE-4254-915C-CB667322DE03}"/>
    <dgm:cxn modelId="{A9FE15F0-7BCE-43E6-9CEC-51351032CD3D}" type="presOf" srcId="{EA8F377E-4ADE-4C46-BD89-35B6DA976BE7}" destId="{6B21C949-62B4-416B-A7AA-D34D2FB8456A}" srcOrd="0" destOrd="0" presId="urn:microsoft.com/office/officeart/2005/8/layout/vList2"/>
    <dgm:cxn modelId="{12AA6E8D-BA15-4CBF-BA7F-FA8630A9C1E4}" type="presParOf" srcId="{6B21C949-62B4-416B-A7AA-D34D2FB8456A}" destId="{B869BBAB-A1B1-41E3-A5ED-B81C710AA8F1}" srcOrd="0" destOrd="0" presId="urn:microsoft.com/office/officeart/2005/8/layout/vList2"/>
    <dgm:cxn modelId="{913E2D42-9FF6-4179-9738-C8A955C6819E}" type="presParOf" srcId="{6B21C949-62B4-416B-A7AA-D34D2FB8456A}" destId="{BA74C0BD-D335-4F42-956C-DEA200E4B45A}" srcOrd="1" destOrd="0" presId="urn:microsoft.com/office/officeart/2005/8/layout/vList2"/>
    <dgm:cxn modelId="{90D7E825-C227-4360-9246-5DD6FC5D625B}" type="presParOf" srcId="{6B21C949-62B4-416B-A7AA-D34D2FB8456A}" destId="{96331943-61E4-4224-AB3C-C69893EC9F82}" srcOrd="2" destOrd="0" presId="urn:microsoft.com/office/officeart/2005/8/layout/vList2"/>
    <dgm:cxn modelId="{27A5AC4E-7B6C-4249-A06B-B265D1395C8C}" type="presParOf" srcId="{6B21C949-62B4-416B-A7AA-D34D2FB8456A}" destId="{BE62854A-6742-4002-A43D-75530DD00062}" srcOrd="3"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DEAA82DA-D932-476C-8978-F885DDFFAF9E}" type="doc">
      <dgm:prSet loTypeId="urn:microsoft.com/office/officeart/2005/8/layout/vList2" loCatId="list" qsTypeId="urn:microsoft.com/office/officeart/2005/8/quickstyle/3d2" qsCatId="3D" csTypeId="urn:microsoft.com/office/officeart/2005/8/colors/colorful2" csCatId="colorful" phldr="1"/>
      <dgm:spPr/>
      <dgm:t>
        <a:bodyPr/>
        <a:lstStyle/>
        <a:p>
          <a:pPr rtl="1"/>
          <a:endParaRPr lang="ar-SA"/>
        </a:p>
      </dgm:t>
    </dgm:pt>
    <dgm:pt modelId="{623437D0-5FF2-4F59-8DEA-2E5F5E743A67}">
      <dgm:prSet phldrT="[Text]"/>
      <dgm:spPr/>
      <dgm:t>
        <a:bodyPr/>
        <a:lstStyle/>
        <a:p>
          <a:pPr rtl="1"/>
          <a:r>
            <a:rPr lang="ar-SA" dirty="0" smtClean="0"/>
            <a:t>العائد الكلي   -  التكاليف الكلية </a:t>
          </a:r>
          <a:endParaRPr lang="ar-SA" dirty="0"/>
        </a:p>
      </dgm:t>
    </dgm:pt>
    <dgm:pt modelId="{D7A8518D-7093-4442-A307-E61FFFE23BF1}" type="parTrans" cxnId="{66AC0D90-1E94-4408-98A6-504D87BCBAB0}">
      <dgm:prSet/>
      <dgm:spPr/>
      <dgm:t>
        <a:bodyPr/>
        <a:lstStyle/>
        <a:p>
          <a:pPr rtl="1"/>
          <a:endParaRPr lang="ar-SA"/>
        </a:p>
      </dgm:t>
    </dgm:pt>
    <dgm:pt modelId="{50B21F84-0900-4753-BB49-FE6D66EC3BCD}" type="sibTrans" cxnId="{66AC0D90-1E94-4408-98A6-504D87BCBAB0}">
      <dgm:prSet/>
      <dgm:spPr/>
      <dgm:t>
        <a:bodyPr/>
        <a:lstStyle/>
        <a:p>
          <a:pPr rtl="1"/>
          <a:endParaRPr lang="ar-SA"/>
        </a:p>
      </dgm:t>
    </dgm:pt>
    <dgm:pt modelId="{333184EF-ACB9-4043-BD9D-17CD0453D84C}">
      <dgm:prSet phldrT="[Text]" phldr="1"/>
      <dgm:spPr/>
      <dgm:t>
        <a:bodyPr/>
        <a:lstStyle/>
        <a:p>
          <a:pPr rtl="1"/>
          <a:endParaRPr lang="ar-SA" dirty="0"/>
        </a:p>
      </dgm:t>
    </dgm:pt>
    <dgm:pt modelId="{A034DD88-C3EA-43E3-A5E0-E244AC528FF3}" type="parTrans" cxnId="{C5D560D5-76E0-4443-B13E-F996040E7B2D}">
      <dgm:prSet/>
      <dgm:spPr/>
      <dgm:t>
        <a:bodyPr/>
        <a:lstStyle/>
        <a:p>
          <a:pPr rtl="1"/>
          <a:endParaRPr lang="ar-SA"/>
        </a:p>
      </dgm:t>
    </dgm:pt>
    <dgm:pt modelId="{ED37359D-8747-4536-B27E-7BB72A885F93}" type="sibTrans" cxnId="{C5D560D5-76E0-4443-B13E-F996040E7B2D}">
      <dgm:prSet/>
      <dgm:spPr/>
      <dgm:t>
        <a:bodyPr/>
        <a:lstStyle/>
        <a:p>
          <a:pPr rtl="1"/>
          <a:endParaRPr lang="ar-SA"/>
        </a:p>
      </dgm:t>
    </dgm:pt>
    <dgm:pt modelId="{1FDEA426-6D8C-4FD1-90A9-DFCE22A27746}">
      <dgm:prSet phldrT="[Text]"/>
      <dgm:spPr/>
      <dgm:t>
        <a:bodyPr/>
        <a:lstStyle/>
        <a:p>
          <a:pPr rtl="1"/>
          <a:r>
            <a:rPr lang="ar-SA" dirty="0" smtClean="0"/>
            <a:t>عشرين مليون – 11مليون=9مليون</a:t>
          </a:r>
          <a:endParaRPr lang="ar-SA" dirty="0"/>
        </a:p>
      </dgm:t>
    </dgm:pt>
    <dgm:pt modelId="{37B2B806-218C-4EDE-946F-098E20ED38A3}" type="parTrans" cxnId="{81A5EE98-DBD5-44A2-B6B8-0BE2944CA1D9}">
      <dgm:prSet/>
      <dgm:spPr/>
      <dgm:t>
        <a:bodyPr/>
        <a:lstStyle/>
        <a:p>
          <a:pPr rtl="1"/>
          <a:endParaRPr lang="ar-SA"/>
        </a:p>
      </dgm:t>
    </dgm:pt>
    <dgm:pt modelId="{E7D84BB5-2442-405E-904B-41BC7CBE769B}" type="sibTrans" cxnId="{81A5EE98-DBD5-44A2-B6B8-0BE2944CA1D9}">
      <dgm:prSet/>
      <dgm:spPr/>
      <dgm:t>
        <a:bodyPr/>
        <a:lstStyle/>
        <a:p>
          <a:pPr rtl="1"/>
          <a:endParaRPr lang="ar-SA"/>
        </a:p>
      </dgm:t>
    </dgm:pt>
    <dgm:pt modelId="{B482BDB6-F2BA-4B56-B2F6-FE5EA3D0000A}">
      <dgm:prSet phldrT="[Text]" phldr="1"/>
      <dgm:spPr/>
      <dgm:t>
        <a:bodyPr/>
        <a:lstStyle/>
        <a:p>
          <a:pPr rtl="1"/>
          <a:endParaRPr lang="ar-SA" dirty="0"/>
        </a:p>
      </dgm:t>
    </dgm:pt>
    <dgm:pt modelId="{344595B1-9B19-4F68-8149-FA9314E078C7}" type="parTrans" cxnId="{45E245B4-E1EB-44B2-AD9F-9316AD1ACF28}">
      <dgm:prSet/>
      <dgm:spPr/>
      <dgm:t>
        <a:bodyPr/>
        <a:lstStyle/>
        <a:p>
          <a:pPr rtl="1"/>
          <a:endParaRPr lang="ar-SA"/>
        </a:p>
      </dgm:t>
    </dgm:pt>
    <dgm:pt modelId="{5144B81A-286E-4BD8-9668-B80A12E6D923}" type="sibTrans" cxnId="{45E245B4-E1EB-44B2-AD9F-9316AD1ACF28}">
      <dgm:prSet/>
      <dgm:spPr/>
      <dgm:t>
        <a:bodyPr/>
        <a:lstStyle/>
        <a:p>
          <a:pPr rtl="1"/>
          <a:endParaRPr lang="ar-SA"/>
        </a:p>
      </dgm:t>
    </dgm:pt>
    <dgm:pt modelId="{78EF2F9B-B58F-4B49-9E31-CBAFFF0EFF02}" type="pres">
      <dgm:prSet presAssocID="{DEAA82DA-D932-476C-8978-F885DDFFAF9E}" presName="linear" presStyleCnt="0">
        <dgm:presLayoutVars>
          <dgm:animLvl val="lvl"/>
          <dgm:resizeHandles val="exact"/>
        </dgm:presLayoutVars>
      </dgm:prSet>
      <dgm:spPr/>
      <dgm:t>
        <a:bodyPr/>
        <a:lstStyle/>
        <a:p>
          <a:pPr rtl="1"/>
          <a:endParaRPr lang="ar-SA"/>
        </a:p>
      </dgm:t>
    </dgm:pt>
    <dgm:pt modelId="{DAA6ECB9-7221-4605-94B0-F2FB03F9B135}" type="pres">
      <dgm:prSet presAssocID="{623437D0-5FF2-4F59-8DEA-2E5F5E743A67}" presName="parentText" presStyleLbl="node1" presStyleIdx="0" presStyleCnt="2">
        <dgm:presLayoutVars>
          <dgm:chMax val="0"/>
          <dgm:bulletEnabled val="1"/>
        </dgm:presLayoutVars>
      </dgm:prSet>
      <dgm:spPr/>
      <dgm:t>
        <a:bodyPr/>
        <a:lstStyle/>
        <a:p>
          <a:pPr rtl="1"/>
          <a:endParaRPr lang="ar-SA"/>
        </a:p>
      </dgm:t>
    </dgm:pt>
    <dgm:pt modelId="{52A72EAB-EE14-414F-B8FF-075671774D03}" type="pres">
      <dgm:prSet presAssocID="{623437D0-5FF2-4F59-8DEA-2E5F5E743A67}" presName="childText" presStyleLbl="revTx" presStyleIdx="0" presStyleCnt="2">
        <dgm:presLayoutVars>
          <dgm:bulletEnabled val="1"/>
        </dgm:presLayoutVars>
      </dgm:prSet>
      <dgm:spPr/>
      <dgm:t>
        <a:bodyPr/>
        <a:lstStyle/>
        <a:p>
          <a:pPr rtl="1"/>
          <a:endParaRPr lang="ar-SA"/>
        </a:p>
      </dgm:t>
    </dgm:pt>
    <dgm:pt modelId="{B5E51117-0E64-4D85-BA58-A2893A1DD227}" type="pres">
      <dgm:prSet presAssocID="{1FDEA426-6D8C-4FD1-90A9-DFCE22A27746}" presName="parentText" presStyleLbl="node1" presStyleIdx="1" presStyleCnt="2">
        <dgm:presLayoutVars>
          <dgm:chMax val="0"/>
          <dgm:bulletEnabled val="1"/>
        </dgm:presLayoutVars>
      </dgm:prSet>
      <dgm:spPr/>
      <dgm:t>
        <a:bodyPr/>
        <a:lstStyle/>
        <a:p>
          <a:pPr rtl="1"/>
          <a:endParaRPr lang="ar-SA"/>
        </a:p>
      </dgm:t>
    </dgm:pt>
    <dgm:pt modelId="{5DFB30D6-82C6-4FC0-8176-6C4152563980}" type="pres">
      <dgm:prSet presAssocID="{1FDEA426-6D8C-4FD1-90A9-DFCE22A27746}" presName="childText" presStyleLbl="revTx" presStyleIdx="1" presStyleCnt="2">
        <dgm:presLayoutVars>
          <dgm:bulletEnabled val="1"/>
        </dgm:presLayoutVars>
      </dgm:prSet>
      <dgm:spPr/>
      <dgm:t>
        <a:bodyPr/>
        <a:lstStyle/>
        <a:p>
          <a:pPr rtl="1"/>
          <a:endParaRPr lang="ar-SA"/>
        </a:p>
      </dgm:t>
    </dgm:pt>
  </dgm:ptLst>
  <dgm:cxnLst>
    <dgm:cxn modelId="{66AC0D90-1E94-4408-98A6-504D87BCBAB0}" srcId="{DEAA82DA-D932-476C-8978-F885DDFFAF9E}" destId="{623437D0-5FF2-4F59-8DEA-2E5F5E743A67}" srcOrd="0" destOrd="0" parTransId="{D7A8518D-7093-4442-A307-E61FFFE23BF1}" sibTransId="{50B21F84-0900-4753-BB49-FE6D66EC3BCD}"/>
    <dgm:cxn modelId="{55D80745-81F5-4D26-979A-FB0C48F931B8}" type="presOf" srcId="{623437D0-5FF2-4F59-8DEA-2E5F5E743A67}" destId="{DAA6ECB9-7221-4605-94B0-F2FB03F9B135}" srcOrd="0" destOrd="0" presId="urn:microsoft.com/office/officeart/2005/8/layout/vList2"/>
    <dgm:cxn modelId="{45E245B4-E1EB-44B2-AD9F-9316AD1ACF28}" srcId="{1FDEA426-6D8C-4FD1-90A9-DFCE22A27746}" destId="{B482BDB6-F2BA-4B56-B2F6-FE5EA3D0000A}" srcOrd="0" destOrd="0" parTransId="{344595B1-9B19-4F68-8149-FA9314E078C7}" sibTransId="{5144B81A-286E-4BD8-9668-B80A12E6D923}"/>
    <dgm:cxn modelId="{0DB3B4C5-1FCA-4C60-B621-0B862049B648}" type="presOf" srcId="{DEAA82DA-D932-476C-8978-F885DDFFAF9E}" destId="{78EF2F9B-B58F-4B49-9E31-CBAFFF0EFF02}" srcOrd="0" destOrd="0" presId="urn:microsoft.com/office/officeart/2005/8/layout/vList2"/>
    <dgm:cxn modelId="{C5D560D5-76E0-4443-B13E-F996040E7B2D}" srcId="{623437D0-5FF2-4F59-8DEA-2E5F5E743A67}" destId="{333184EF-ACB9-4043-BD9D-17CD0453D84C}" srcOrd="0" destOrd="0" parTransId="{A034DD88-C3EA-43E3-A5E0-E244AC528FF3}" sibTransId="{ED37359D-8747-4536-B27E-7BB72A885F93}"/>
    <dgm:cxn modelId="{7173BE8C-94F0-4210-AE58-3D922C9DEE1D}" type="presOf" srcId="{1FDEA426-6D8C-4FD1-90A9-DFCE22A27746}" destId="{B5E51117-0E64-4D85-BA58-A2893A1DD227}" srcOrd="0" destOrd="0" presId="urn:microsoft.com/office/officeart/2005/8/layout/vList2"/>
    <dgm:cxn modelId="{6C89A8D4-2A05-4C9D-AABA-9E34EC999590}" type="presOf" srcId="{333184EF-ACB9-4043-BD9D-17CD0453D84C}" destId="{52A72EAB-EE14-414F-B8FF-075671774D03}" srcOrd="0" destOrd="0" presId="urn:microsoft.com/office/officeart/2005/8/layout/vList2"/>
    <dgm:cxn modelId="{81A5EE98-DBD5-44A2-B6B8-0BE2944CA1D9}" srcId="{DEAA82DA-D932-476C-8978-F885DDFFAF9E}" destId="{1FDEA426-6D8C-4FD1-90A9-DFCE22A27746}" srcOrd="1" destOrd="0" parTransId="{37B2B806-218C-4EDE-946F-098E20ED38A3}" sibTransId="{E7D84BB5-2442-405E-904B-41BC7CBE769B}"/>
    <dgm:cxn modelId="{860CBC4A-F40E-4D64-97E0-BD49C98A3559}" type="presOf" srcId="{B482BDB6-F2BA-4B56-B2F6-FE5EA3D0000A}" destId="{5DFB30D6-82C6-4FC0-8176-6C4152563980}" srcOrd="0" destOrd="0" presId="urn:microsoft.com/office/officeart/2005/8/layout/vList2"/>
    <dgm:cxn modelId="{4A386250-27CC-4430-A364-FF1A602540D0}" type="presParOf" srcId="{78EF2F9B-B58F-4B49-9E31-CBAFFF0EFF02}" destId="{DAA6ECB9-7221-4605-94B0-F2FB03F9B135}" srcOrd="0" destOrd="0" presId="urn:microsoft.com/office/officeart/2005/8/layout/vList2"/>
    <dgm:cxn modelId="{D6635B64-1343-455C-B681-B7F2B1C0F0D1}" type="presParOf" srcId="{78EF2F9B-B58F-4B49-9E31-CBAFFF0EFF02}" destId="{52A72EAB-EE14-414F-B8FF-075671774D03}" srcOrd="1" destOrd="0" presId="urn:microsoft.com/office/officeart/2005/8/layout/vList2"/>
    <dgm:cxn modelId="{673AD150-272D-4CE7-BC50-C6DC500810E0}" type="presParOf" srcId="{78EF2F9B-B58F-4B49-9E31-CBAFFF0EFF02}" destId="{B5E51117-0E64-4D85-BA58-A2893A1DD227}" srcOrd="2" destOrd="0" presId="urn:microsoft.com/office/officeart/2005/8/layout/vList2"/>
    <dgm:cxn modelId="{5788A105-5651-4BD6-AA49-AEC66B7C91A2}" type="presParOf" srcId="{78EF2F9B-B58F-4B49-9E31-CBAFFF0EFF02}" destId="{5DFB30D6-82C6-4FC0-8176-6C4152563980}" srcOrd="3"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D5A42726-E88B-4261-9DAA-23B4CC703B73}" type="doc">
      <dgm:prSet loTypeId="urn:microsoft.com/office/officeart/2005/8/layout/vList2" loCatId="list" qsTypeId="urn:microsoft.com/office/officeart/2005/8/quickstyle/3d7" qsCatId="3D" csTypeId="urn:microsoft.com/office/officeart/2005/8/colors/accent0_3" csCatId="mainScheme" phldr="1"/>
      <dgm:spPr/>
      <dgm:t>
        <a:bodyPr/>
        <a:lstStyle/>
        <a:p>
          <a:pPr rtl="1"/>
          <a:endParaRPr lang="ar-SA"/>
        </a:p>
      </dgm:t>
    </dgm:pt>
    <dgm:pt modelId="{D4AAC5F4-F523-4576-9854-D1B8A263BDD9}">
      <dgm:prSet phldrT="[Text]"/>
      <dgm:spPr/>
      <dgm:t>
        <a:bodyPr/>
        <a:lstStyle/>
        <a:p>
          <a:pPr rtl="1"/>
          <a:r>
            <a:rPr lang="ar-SA" dirty="0" smtClean="0"/>
            <a:t>العائد الحدي -   التكلفة الحدية </a:t>
          </a:r>
          <a:endParaRPr lang="ar-SA" dirty="0"/>
        </a:p>
      </dgm:t>
    </dgm:pt>
    <dgm:pt modelId="{C361A9A1-5313-403E-8237-34F21BAEC3DD}" type="parTrans" cxnId="{1F556786-D273-4C3C-8289-ABAA5A5A2487}">
      <dgm:prSet/>
      <dgm:spPr/>
      <dgm:t>
        <a:bodyPr/>
        <a:lstStyle/>
        <a:p>
          <a:pPr rtl="1"/>
          <a:endParaRPr lang="ar-SA"/>
        </a:p>
      </dgm:t>
    </dgm:pt>
    <dgm:pt modelId="{9693C5B1-512C-418B-B639-C75BE0C0E108}" type="sibTrans" cxnId="{1F556786-D273-4C3C-8289-ABAA5A5A2487}">
      <dgm:prSet/>
      <dgm:spPr/>
      <dgm:t>
        <a:bodyPr/>
        <a:lstStyle/>
        <a:p>
          <a:pPr rtl="1"/>
          <a:endParaRPr lang="ar-SA"/>
        </a:p>
      </dgm:t>
    </dgm:pt>
    <dgm:pt modelId="{73199F3C-BCF2-49A3-B6EE-52FD20BAADAE}">
      <dgm:prSet phldrT="[Text]" phldr="1"/>
      <dgm:spPr/>
      <dgm:t>
        <a:bodyPr/>
        <a:lstStyle/>
        <a:p>
          <a:pPr rtl="1"/>
          <a:endParaRPr lang="ar-SA" dirty="0"/>
        </a:p>
      </dgm:t>
    </dgm:pt>
    <dgm:pt modelId="{032D93CC-6E7B-4E46-A3B1-CFB6580BDA99}" type="parTrans" cxnId="{D3DD0828-463A-4026-AB89-3AC7DC7F9079}">
      <dgm:prSet/>
      <dgm:spPr/>
      <dgm:t>
        <a:bodyPr/>
        <a:lstStyle/>
        <a:p>
          <a:pPr rtl="1"/>
          <a:endParaRPr lang="ar-SA"/>
        </a:p>
      </dgm:t>
    </dgm:pt>
    <dgm:pt modelId="{C6D2667D-73BA-4D33-94E5-F56A4A0EB663}" type="sibTrans" cxnId="{D3DD0828-463A-4026-AB89-3AC7DC7F9079}">
      <dgm:prSet/>
      <dgm:spPr/>
      <dgm:t>
        <a:bodyPr/>
        <a:lstStyle/>
        <a:p>
          <a:pPr rtl="1"/>
          <a:endParaRPr lang="ar-SA"/>
        </a:p>
      </dgm:t>
    </dgm:pt>
    <dgm:pt modelId="{0E8F4AD9-CEF8-4427-B53A-E716C57B3E52}">
      <dgm:prSet phldrT="[Text]"/>
      <dgm:spPr/>
      <dgm:t>
        <a:bodyPr/>
        <a:lstStyle/>
        <a:p>
          <a:pPr rtl="1"/>
          <a:r>
            <a:rPr lang="ar-SA" dirty="0" smtClean="0"/>
            <a:t>عشرين </a:t>
          </a:r>
          <a:r>
            <a:rPr lang="ar-SA" dirty="0" err="1" smtClean="0"/>
            <a:t>الف</a:t>
          </a:r>
          <a:r>
            <a:rPr lang="ar-SA" dirty="0" smtClean="0"/>
            <a:t> – عشرة </a:t>
          </a:r>
          <a:r>
            <a:rPr lang="ar-SA" dirty="0" err="1" smtClean="0"/>
            <a:t>الآف</a:t>
          </a:r>
          <a:r>
            <a:rPr lang="ar-SA" dirty="0" smtClean="0"/>
            <a:t>=عشرة </a:t>
          </a:r>
          <a:r>
            <a:rPr lang="ar-SA" dirty="0" err="1" smtClean="0"/>
            <a:t>الف</a:t>
          </a:r>
          <a:endParaRPr lang="ar-SA" dirty="0"/>
        </a:p>
      </dgm:t>
    </dgm:pt>
    <dgm:pt modelId="{B6C9729C-F8EC-4018-81F6-B99D9E2A2A91}" type="parTrans" cxnId="{CC436C2F-DB73-4B18-81CE-E0FF81F63EFE}">
      <dgm:prSet/>
      <dgm:spPr/>
      <dgm:t>
        <a:bodyPr/>
        <a:lstStyle/>
        <a:p>
          <a:pPr rtl="1"/>
          <a:endParaRPr lang="ar-SA"/>
        </a:p>
      </dgm:t>
    </dgm:pt>
    <dgm:pt modelId="{D9D2FF93-1548-400A-A41D-2D93E4287098}" type="sibTrans" cxnId="{CC436C2F-DB73-4B18-81CE-E0FF81F63EFE}">
      <dgm:prSet/>
      <dgm:spPr/>
      <dgm:t>
        <a:bodyPr/>
        <a:lstStyle/>
        <a:p>
          <a:pPr rtl="1"/>
          <a:endParaRPr lang="ar-SA"/>
        </a:p>
      </dgm:t>
    </dgm:pt>
    <dgm:pt modelId="{83CCEC2D-4BFA-4E35-9F61-BDA8ED479577}">
      <dgm:prSet phldrT="[Text]" phldr="1"/>
      <dgm:spPr/>
      <dgm:t>
        <a:bodyPr/>
        <a:lstStyle/>
        <a:p>
          <a:pPr rtl="1"/>
          <a:endParaRPr lang="ar-SA" dirty="0"/>
        </a:p>
      </dgm:t>
    </dgm:pt>
    <dgm:pt modelId="{E60C97EC-6F6B-41FC-84C4-8B8460C2A64C}" type="parTrans" cxnId="{7EAD7212-B167-469B-89CC-7B9064661C5C}">
      <dgm:prSet/>
      <dgm:spPr/>
      <dgm:t>
        <a:bodyPr/>
        <a:lstStyle/>
        <a:p>
          <a:pPr rtl="1"/>
          <a:endParaRPr lang="ar-SA"/>
        </a:p>
      </dgm:t>
    </dgm:pt>
    <dgm:pt modelId="{ACED16BE-5F51-40B2-8637-A03DE61EAA38}" type="sibTrans" cxnId="{7EAD7212-B167-469B-89CC-7B9064661C5C}">
      <dgm:prSet/>
      <dgm:spPr/>
      <dgm:t>
        <a:bodyPr/>
        <a:lstStyle/>
        <a:p>
          <a:pPr rtl="1"/>
          <a:endParaRPr lang="ar-SA"/>
        </a:p>
      </dgm:t>
    </dgm:pt>
    <dgm:pt modelId="{6FBCAB63-1BEB-4D9A-ADC5-380A88F7E781}" type="pres">
      <dgm:prSet presAssocID="{D5A42726-E88B-4261-9DAA-23B4CC703B73}" presName="linear" presStyleCnt="0">
        <dgm:presLayoutVars>
          <dgm:animLvl val="lvl"/>
          <dgm:resizeHandles val="exact"/>
        </dgm:presLayoutVars>
      </dgm:prSet>
      <dgm:spPr/>
      <dgm:t>
        <a:bodyPr/>
        <a:lstStyle/>
        <a:p>
          <a:pPr rtl="1"/>
          <a:endParaRPr lang="ar-SA"/>
        </a:p>
      </dgm:t>
    </dgm:pt>
    <dgm:pt modelId="{B98C1FA3-2652-42D1-9074-93F026F80180}" type="pres">
      <dgm:prSet presAssocID="{D4AAC5F4-F523-4576-9854-D1B8A263BDD9}" presName="parentText" presStyleLbl="node1" presStyleIdx="0" presStyleCnt="2">
        <dgm:presLayoutVars>
          <dgm:chMax val="0"/>
          <dgm:bulletEnabled val="1"/>
        </dgm:presLayoutVars>
      </dgm:prSet>
      <dgm:spPr/>
      <dgm:t>
        <a:bodyPr/>
        <a:lstStyle/>
        <a:p>
          <a:pPr rtl="1"/>
          <a:endParaRPr lang="ar-SA"/>
        </a:p>
      </dgm:t>
    </dgm:pt>
    <dgm:pt modelId="{BD15ED94-8D47-41DF-8CFA-466C24D760DD}" type="pres">
      <dgm:prSet presAssocID="{D4AAC5F4-F523-4576-9854-D1B8A263BDD9}" presName="childText" presStyleLbl="revTx" presStyleIdx="0" presStyleCnt="2">
        <dgm:presLayoutVars>
          <dgm:bulletEnabled val="1"/>
        </dgm:presLayoutVars>
      </dgm:prSet>
      <dgm:spPr/>
      <dgm:t>
        <a:bodyPr/>
        <a:lstStyle/>
        <a:p>
          <a:pPr rtl="1"/>
          <a:endParaRPr lang="ar-SA"/>
        </a:p>
      </dgm:t>
    </dgm:pt>
    <dgm:pt modelId="{0A95EAF6-FE42-454A-97C9-FEDF833CE98F}" type="pres">
      <dgm:prSet presAssocID="{0E8F4AD9-CEF8-4427-B53A-E716C57B3E52}" presName="parentText" presStyleLbl="node1" presStyleIdx="1" presStyleCnt="2">
        <dgm:presLayoutVars>
          <dgm:chMax val="0"/>
          <dgm:bulletEnabled val="1"/>
        </dgm:presLayoutVars>
      </dgm:prSet>
      <dgm:spPr/>
      <dgm:t>
        <a:bodyPr/>
        <a:lstStyle/>
        <a:p>
          <a:pPr rtl="1"/>
          <a:endParaRPr lang="ar-SA"/>
        </a:p>
      </dgm:t>
    </dgm:pt>
    <dgm:pt modelId="{74CC5F9B-5DB7-48E6-B927-0C517A2AFBD3}" type="pres">
      <dgm:prSet presAssocID="{0E8F4AD9-CEF8-4427-B53A-E716C57B3E52}" presName="childText" presStyleLbl="revTx" presStyleIdx="1" presStyleCnt="2">
        <dgm:presLayoutVars>
          <dgm:bulletEnabled val="1"/>
        </dgm:presLayoutVars>
      </dgm:prSet>
      <dgm:spPr/>
      <dgm:t>
        <a:bodyPr/>
        <a:lstStyle/>
        <a:p>
          <a:pPr rtl="1"/>
          <a:endParaRPr lang="ar-SA"/>
        </a:p>
      </dgm:t>
    </dgm:pt>
  </dgm:ptLst>
  <dgm:cxnLst>
    <dgm:cxn modelId="{7EAD7212-B167-469B-89CC-7B9064661C5C}" srcId="{0E8F4AD9-CEF8-4427-B53A-E716C57B3E52}" destId="{83CCEC2D-4BFA-4E35-9F61-BDA8ED479577}" srcOrd="0" destOrd="0" parTransId="{E60C97EC-6F6B-41FC-84C4-8B8460C2A64C}" sibTransId="{ACED16BE-5F51-40B2-8637-A03DE61EAA38}"/>
    <dgm:cxn modelId="{DB2150CD-9A2E-4961-A9FC-BEA0613633C8}" type="presOf" srcId="{0E8F4AD9-CEF8-4427-B53A-E716C57B3E52}" destId="{0A95EAF6-FE42-454A-97C9-FEDF833CE98F}" srcOrd="0" destOrd="0" presId="urn:microsoft.com/office/officeart/2005/8/layout/vList2"/>
    <dgm:cxn modelId="{111F433B-1262-43E8-BF3B-E74283C51535}" type="presOf" srcId="{D4AAC5F4-F523-4576-9854-D1B8A263BDD9}" destId="{B98C1FA3-2652-42D1-9074-93F026F80180}" srcOrd="0" destOrd="0" presId="urn:microsoft.com/office/officeart/2005/8/layout/vList2"/>
    <dgm:cxn modelId="{26C117DD-BA7C-42EA-9567-0CC39AA170B8}" type="presOf" srcId="{73199F3C-BCF2-49A3-B6EE-52FD20BAADAE}" destId="{BD15ED94-8D47-41DF-8CFA-466C24D760DD}" srcOrd="0" destOrd="0" presId="urn:microsoft.com/office/officeart/2005/8/layout/vList2"/>
    <dgm:cxn modelId="{CC436C2F-DB73-4B18-81CE-E0FF81F63EFE}" srcId="{D5A42726-E88B-4261-9DAA-23B4CC703B73}" destId="{0E8F4AD9-CEF8-4427-B53A-E716C57B3E52}" srcOrd="1" destOrd="0" parTransId="{B6C9729C-F8EC-4018-81F6-B99D9E2A2A91}" sibTransId="{D9D2FF93-1548-400A-A41D-2D93E4287098}"/>
    <dgm:cxn modelId="{2E325533-AFFE-41C6-A662-7BE4C1F8B236}" type="presOf" srcId="{83CCEC2D-4BFA-4E35-9F61-BDA8ED479577}" destId="{74CC5F9B-5DB7-48E6-B927-0C517A2AFBD3}" srcOrd="0" destOrd="0" presId="urn:microsoft.com/office/officeart/2005/8/layout/vList2"/>
    <dgm:cxn modelId="{1F556786-D273-4C3C-8289-ABAA5A5A2487}" srcId="{D5A42726-E88B-4261-9DAA-23B4CC703B73}" destId="{D4AAC5F4-F523-4576-9854-D1B8A263BDD9}" srcOrd="0" destOrd="0" parTransId="{C361A9A1-5313-403E-8237-34F21BAEC3DD}" sibTransId="{9693C5B1-512C-418B-B639-C75BE0C0E108}"/>
    <dgm:cxn modelId="{D3DD0828-463A-4026-AB89-3AC7DC7F9079}" srcId="{D4AAC5F4-F523-4576-9854-D1B8A263BDD9}" destId="{73199F3C-BCF2-49A3-B6EE-52FD20BAADAE}" srcOrd="0" destOrd="0" parTransId="{032D93CC-6E7B-4E46-A3B1-CFB6580BDA99}" sibTransId="{C6D2667D-73BA-4D33-94E5-F56A4A0EB663}"/>
    <dgm:cxn modelId="{77CC0865-08C4-4A7C-BD78-C5842C1535E4}" type="presOf" srcId="{D5A42726-E88B-4261-9DAA-23B4CC703B73}" destId="{6FBCAB63-1BEB-4D9A-ADC5-380A88F7E781}" srcOrd="0" destOrd="0" presId="urn:microsoft.com/office/officeart/2005/8/layout/vList2"/>
    <dgm:cxn modelId="{D99080DC-1192-4DD7-A0C2-D6FE7EE6B317}" type="presParOf" srcId="{6FBCAB63-1BEB-4D9A-ADC5-380A88F7E781}" destId="{B98C1FA3-2652-42D1-9074-93F026F80180}" srcOrd="0" destOrd="0" presId="urn:microsoft.com/office/officeart/2005/8/layout/vList2"/>
    <dgm:cxn modelId="{08205007-6DC1-4E11-B057-6A8EDC1DE746}" type="presParOf" srcId="{6FBCAB63-1BEB-4D9A-ADC5-380A88F7E781}" destId="{BD15ED94-8D47-41DF-8CFA-466C24D760DD}" srcOrd="1" destOrd="0" presId="urn:microsoft.com/office/officeart/2005/8/layout/vList2"/>
    <dgm:cxn modelId="{5B365A95-5F0D-4E63-AFF9-9AEEA4C849EB}" type="presParOf" srcId="{6FBCAB63-1BEB-4D9A-ADC5-380A88F7E781}" destId="{0A95EAF6-FE42-454A-97C9-FEDF833CE98F}" srcOrd="2" destOrd="0" presId="urn:microsoft.com/office/officeart/2005/8/layout/vList2"/>
    <dgm:cxn modelId="{4327A884-F9FD-4739-BCCC-1428171142AF}" type="presParOf" srcId="{6FBCAB63-1BEB-4D9A-ADC5-380A88F7E781}" destId="{74CC5F9B-5DB7-48E6-B927-0C517A2AFBD3}" srcOrd="3"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487210A-8146-4DCB-AB06-9DA157A8FA57}" type="datetimeFigureOut">
              <a:rPr lang="ar-SA" smtClean="0"/>
              <a:t>07/06/35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CBFC8D-A087-4383-AB7A-DDB6875C3A2F}"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عدد الوحدات التي يستطيع المشروع </a:t>
            </a:r>
            <a:r>
              <a:rPr lang="ar-SA" dirty="0" err="1" smtClean="0"/>
              <a:t>الانتاجي</a:t>
            </a:r>
            <a:r>
              <a:rPr lang="ar-SA" dirty="0" smtClean="0"/>
              <a:t> القيام بصناعتها من خلال الزمن المحدد</a:t>
            </a:r>
            <a:endParaRPr lang="ar-SA" dirty="0"/>
          </a:p>
        </p:txBody>
      </p:sp>
      <p:sp>
        <p:nvSpPr>
          <p:cNvPr id="4" name="Slide Number Placeholder 3"/>
          <p:cNvSpPr>
            <a:spLocks noGrp="1"/>
          </p:cNvSpPr>
          <p:nvPr>
            <p:ph type="sldNum" sz="quarter" idx="10"/>
          </p:nvPr>
        </p:nvSpPr>
        <p:spPr/>
        <p:txBody>
          <a:bodyPr/>
          <a:lstStyle/>
          <a:p>
            <a:fld id="{6BCBFC8D-A087-4383-AB7A-DDB6875C3A2F}" type="slidenum">
              <a:rPr lang="ar-SA" smtClean="0"/>
              <a:t>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التكاليف </a:t>
            </a:r>
            <a:r>
              <a:rPr lang="ar-SA" dirty="0" err="1" smtClean="0"/>
              <a:t>الثابته</a:t>
            </a:r>
            <a:r>
              <a:rPr lang="ar-SA" dirty="0" smtClean="0"/>
              <a:t>: النفقات الدورية-</a:t>
            </a:r>
            <a:r>
              <a:rPr lang="ar-SA" baseline="0" dirty="0" smtClean="0"/>
              <a:t> </a:t>
            </a:r>
            <a:r>
              <a:rPr lang="ar-SA" baseline="0" dirty="0" err="1" smtClean="0"/>
              <a:t>التكلفه</a:t>
            </a:r>
            <a:r>
              <a:rPr lang="ar-SA" baseline="0" dirty="0" smtClean="0"/>
              <a:t> الحدية متوسط تكلفة مستفيد واحد في سنه- العائد الحدي متوسط عوائد لمستفيد</a:t>
            </a:r>
            <a:endParaRPr lang="ar-SA" dirty="0"/>
          </a:p>
        </p:txBody>
      </p:sp>
      <p:sp>
        <p:nvSpPr>
          <p:cNvPr id="4" name="Slide Number Placeholder 3"/>
          <p:cNvSpPr>
            <a:spLocks noGrp="1"/>
          </p:cNvSpPr>
          <p:nvPr>
            <p:ph type="sldNum" sz="quarter" idx="10"/>
          </p:nvPr>
        </p:nvSpPr>
        <p:spPr/>
        <p:txBody>
          <a:bodyPr/>
          <a:lstStyle/>
          <a:p>
            <a:fld id="{6BCBFC8D-A087-4383-AB7A-DDB6875C3A2F}" type="slidenum">
              <a:rPr lang="ar-SA" smtClean="0"/>
              <a:t>18</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err="1" smtClean="0"/>
              <a:t>الصيانه</a:t>
            </a:r>
            <a:r>
              <a:rPr lang="ar-SA" dirty="0" smtClean="0"/>
              <a:t>  الحراسة والبريد</a:t>
            </a:r>
            <a:r>
              <a:rPr lang="ar-SA" baseline="0" dirty="0" smtClean="0"/>
              <a:t>  التوسع في رواتب الموظفين</a:t>
            </a:r>
            <a:endParaRPr lang="ar-SA" dirty="0"/>
          </a:p>
        </p:txBody>
      </p:sp>
      <p:sp>
        <p:nvSpPr>
          <p:cNvPr id="4" name="Slide Number Placeholder 3"/>
          <p:cNvSpPr>
            <a:spLocks noGrp="1"/>
          </p:cNvSpPr>
          <p:nvPr>
            <p:ph type="sldNum" sz="quarter" idx="10"/>
          </p:nvPr>
        </p:nvSpPr>
        <p:spPr/>
        <p:txBody>
          <a:bodyPr/>
          <a:lstStyle/>
          <a:p>
            <a:fld id="{6BCBFC8D-A087-4383-AB7A-DDB6875C3A2F}" type="slidenum">
              <a:rPr lang="ar-SA" smtClean="0"/>
              <a:t>19</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لن تكون</a:t>
            </a:r>
            <a:r>
              <a:rPr lang="ar-SA" baseline="0" dirty="0" smtClean="0"/>
              <a:t> كل العشرين مليون لي  لان هناك تكاليف </a:t>
            </a:r>
            <a:endParaRPr lang="ar-SA" dirty="0"/>
          </a:p>
        </p:txBody>
      </p:sp>
      <p:sp>
        <p:nvSpPr>
          <p:cNvPr id="4" name="Slide Number Placeholder 3"/>
          <p:cNvSpPr>
            <a:spLocks noGrp="1"/>
          </p:cNvSpPr>
          <p:nvPr>
            <p:ph type="sldNum" sz="quarter" idx="10"/>
          </p:nvPr>
        </p:nvSpPr>
        <p:spPr/>
        <p:txBody>
          <a:bodyPr/>
          <a:lstStyle/>
          <a:p>
            <a:fld id="{6BCBFC8D-A087-4383-AB7A-DDB6875C3A2F}" type="slidenum">
              <a:rPr lang="ar-SA" smtClean="0"/>
              <a:t>21</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حينما</a:t>
            </a:r>
            <a:r>
              <a:rPr lang="ar-SA" baseline="0" dirty="0" smtClean="0"/>
              <a:t> يكون الناتج أكثر من واحد صحيح فالمشروع ناجح</a:t>
            </a:r>
            <a:endParaRPr lang="ar-SA" dirty="0"/>
          </a:p>
        </p:txBody>
      </p:sp>
      <p:sp>
        <p:nvSpPr>
          <p:cNvPr id="4" name="Slide Number Placeholder 3"/>
          <p:cNvSpPr>
            <a:spLocks noGrp="1"/>
          </p:cNvSpPr>
          <p:nvPr>
            <p:ph type="sldNum" sz="quarter" idx="10"/>
          </p:nvPr>
        </p:nvSpPr>
        <p:spPr/>
        <p:txBody>
          <a:bodyPr/>
          <a:lstStyle/>
          <a:p>
            <a:fld id="{6BCBFC8D-A087-4383-AB7A-DDB6875C3A2F}" type="slidenum">
              <a:rPr lang="ar-SA" smtClean="0"/>
              <a:t>23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D180FFE-CEA2-4A8A-9367-C06EA013158C}" type="datetimeFigureOut">
              <a:rPr lang="ar-SA" smtClean="0"/>
              <a:pPr/>
              <a:t>06/06/35</a:t>
            </a:fld>
            <a:endParaRPr lang="ar-SA"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SA"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90D1D0-9559-4B54-B2B1-7BA8D355A536}" type="slidenum">
              <a:rPr lang="ar-SA" smtClean="0"/>
              <a:pPr/>
              <a:t>‹#›</a:t>
            </a:fld>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180FFE-CEA2-4A8A-9367-C06EA013158C}" type="datetimeFigureOut">
              <a:rPr lang="ar-SA" smtClean="0"/>
              <a:pPr/>
              <a:t>06/06/35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8690D1D0-9559-4B54-B2B1-7BA8D355A53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180FFE-CEA2-4A8A-9367-C06EA013158C}" type="datetimeFigureOut">
              <a:rPr lang="ar-SA" smtClean="0"/>
              <a:pPr/>
              <a:t>06/06/35</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8690D1D0-9559-4B54-B2B1-7BA8D355A53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D180FFE-CEA2-4A8A-9367-C06EA013158C}" type="datetimeFigureOut">
              <a:rPr lang="ar-SA" smtClean="0"/>
              <a:pPr/>
              <a:t>06/06/35</a:t>
            </a:fld>
            <a:endParaRPr lang="ar-SA" dirty="0"/>
          </a:p>
        </p:txBody>
      </p:sp>
      <p:sp>
        <p:nvSpPr>
          <p:cNvPr id="9" name="Slide Number Placeholder 8"/>
          <p:cNvSpPr>
            <a:spLocks noGrp="1"/>
          </p:cNvSpPr>
          <p:nvPr>
            <p:ph type="sldNum" sz="quarter" idx="15"/>
          </p:nvPr>
        </p:nvSpPr>
        <p:spPr/>
        <p:txBody>
          <a:bodyPr rtlCol="0"/>
          <a:lstStyle/>
          <a:p>
            <a:fld id="{8690D1D0-9559-4B54-B2B1-7BA8D355A536}" type="slidenum">
              <a:rPr lang="ar-SA" smtClean="0"/>
              <a:pPr/>
              <a:t>‹#›</a:t>
            </a:fld>
            <a:endParaRPr lang="ar-SA" dirty="0"/>
          </a:p>
        </p:txBody>
      </p:sp>
      <p:sp>
        <p:nvSpPr>
          <p:cNvPr id="10" name="Footer Placeholder 9"/>
          <p:cNvSpPr>
            <a:spLocks noGrp="1"/>
          </p:cNvSpPr>
          <p:nvPr>
            <p:ph type="ftr" sz="quarter" idx="16"/>
          </p:nvPr>
        </p:nvSpPr>
        <p:spPr/>
        <p:txBody>
          <a:bodyPr rtlCol="0"/>
          <a:lstStyle/>
          <a:p>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D180FFE-CEA2-4A8A-9367-C06EA013158C}" type="datetimeFigureOut">
              <a:rPr lang="ar-SA" smtClean="0"/>
              <a:pPr/>
              <a:t>06/06/35</a:t>
            </a:fld>
            <a:endParaRPr lang="ar-SA"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SA"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8690D1D0-9559-4B54-B2B1-7BA8D355A53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180FFE-CEA2-4A8A-9367-C06EA013158C}" type="datetimeFigureOut">
              <a:rPr lang="ar-SA" smtClean="0"/>
              <a:pPr/>
              <a:t>06/06/35</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8690D1D0-9559-4B54-B2B1-7BA8D355A536}" type="slidenum">
              <a:rPr lang="ar-SA" smtClean="0"/>
              <a:pPr/>
              <a:t>‹#›</a:t>
            </a:fld>
            <a:endParaRPr lang="ar-SA"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D180FFE-CEA2-4A8A-9367-C06EA013158C}" type="datetimeFigureOut">
              <a:rPr lang="ar-SA" smtClean="0"/>
              <a:pPr/>
              <a:t>06/06/35</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8690D1D0-9559-4B54-B2B1-7BA8D355A536}" type="slidenum">
              <a:rPr lang="ar-SA" smtClean="0"/>
              <a:pPr/>
              <a:t>‹#›</a:t>
            </a:fld>
            <a:endParaRPr lang="ar-SA"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D180FFE-CEA2-4A8A-9367-C06EA013158C}" type="datetimeFigureOut">
              <a:rPr lang="ar-SA" smtClean="0"/>
              <a:pPr/>
              <a:t>06/06/35</a:t>
            </a:fld>
            <a:endParaRPr lang="ar-SA" dirty="0"/>
          </a:p>
        </p:txBody>
      </p:sp>
      <p:sp>
        <p:nvSpPr>
          <p:cNvPr id="7" name="Slide Number Placeholder 6"/>
          <p:cNvSpPr>
            <a:spLocks noGrp="1"/>
          </p:cNvSpPr>
          <p:nvPr>
            <p:ph type="sldNum" sz="quarter" idx="11"/>
          </p:nvPr>
        </p:nvSpPr>
        <p:spPr/>
        <p:txBody>
          <a:bodyPr rtlCol="0"/>
          <a:lstStyle/>
          <a:p>
            <a:fld id="{8690D1D0-9559-4B54-B2B1-7BA8D355A536}" type="slidenum">
              <a:rPr lang="ar-SA" smtClean="0"/>
              <a:pPr/>
              <a:t>‹#›</a:t>
            </a:fld>
            <a:endParaRPr lang="ar-SA" dirty="0"/>
          </a:p>
        </p:txBody>
      </p:sp>
      <p:sp>
        <p:nvSpPr>
          <p:cNvPr id="8" name="Footer Placeholder 7"/>
          <p:cNvSpPr>
            <a:spLocks noGrp="1"/>
          </p:cNvSpPr>
          <p:nvPr>
            <p:ph type="ftr" sz="quarter" idx="12"/>
          </p:nvPr>
        </p:nvSpPr>
        <p:spPr/>
        <p:txBody>
          <a:bodyPr rtlCol="0"/>
          <a:lstStyle/>
          <a:p>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80FFE-CEA2-4A8A-9367-C06EA013158C}" type="datetimeFigureOut">
              <a:rPr lang="ar-SA" smtClean="0"/>
              <a:pPr/>
              <a:t>06/06/35</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8690D1D0-9559-4B54-B2B1-7BA8D355A53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D180FFE-CEA2-4A8A-9367-C06EA013158C}" type="datetimeFigureOut">
              <a:rPr lang="ar-SA" smtClean="0"/>
              <a:pPr/>
              <a:t>06/06/35</a:t>
            </a:fld>
            <a:endParaRPr lang="ar-SA" dirty="0"/>
          </a:p>
        </p:txBody>
      </p:sp>
      <p:sp>
        <p:nvSpPr>
          <p:cNvPr id="22" name="Slide Number Placeholder 21"/>
          <p:cNvSpPr>
            <a:spLocks noGrp="1"/>
          </p:cNvSpPr>
          <p:nvPr>
            <p:ph type="sldNum" sz="quarter" idx="15"/>
          </p:nvPr>
        </p:nvSpPr>
        <p:spPr/>
        <p:txBody>
          <a:bodyPr rtlCol="0"/>
          <a:lstStyle/>
          <a:p>
            <a:fld id="{8690D1D0-9559-4B54-B2B1-7BA8D355A536}" type="slidenum">
              <a:rPr lang="ar-SA" smtClean="0"/>
              <a:pPr/>
              <a:t>‹#›</a:t>
            </a:fld>
            <a:endParaRPr lang="ar-SA" dirty="0"/>
          </a:p>
        </p:txBody>
      </p:sp>
      <p:sp>
        <p:nvSpPr>
          <p:cNvPr id="23" name="Footer Placeholder 22"/>
          <p:cNvSpPr>
            <a:spLocks noGrp="1"/>
          </p:cNvSpPr>
          <p:nvPr>
            <p:ph type="ftr" sz="quarter" idx="16"/>
          </p:nvPr>
        </p:nvSpPr>
        <p:spPr/>
        <p:txBody>
          <a:bodyPr rtlCol="0"/>
          <a:lstStyle/>
          <a:p>
            <a:endParaRPr lang="ar-S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D180FFE-CEA2-4A8A-9367-C06EA013158C}" type="datetimeFigureOut">
              <a:rPr lang="ar-SA" smtClean="0"/>
              <a:pPr/>
              <a:t>06/06/35</a:t>
            </a:fld>
            <a:endParaRPr lang="ar-SA" dirty="0"/>
          </a:p>
        </p:txBody>
      </p:sp>
      <p:sp>
        <p:nvSpPr>
          <p:cNvPr id="18" name="Slide Number Placeholder 17"/>
          <p:cNvSpPr>
            <a:spLocks noGrp="1"/>
          </p:cNvSpPr>
          <p:nvPr>
            <p:ph type="sldNum" sz="quarter" idx="11"/>
          </p:nvPr>
        </p:nvSpPr>
        <p:spPr/>
        <p:txBody>
          <a:bodyPr rtlCol="0"/>
          <a:lstStyle/>
          <a:p>
            <a:fld id="{8690D1D0-9559-4B54-B2B1-7BA8D355A536}" type="slidenum">
              <a:rPr lang="ar-SA" smtClean="0"/>
              <a:pPr/>
              <a:t>‹#›</a:t>
            </a:fld>
            <a:endParaRPr lang="ar-SA" dirty="0"/>
          </a:p>
        </p:txBody>
      </p:sp>
      <p:sp>
        <p:nvSpPr>
          <p:cNvPr id="21" name="Footer Placeholder 20"/>
          <p:cNvSpPr>
            <a:spLocks noGrp="1"/>
          </p:cNvSpPr>
          <p:nvPr>
            <p:ph type="ftr" sz="quarter" idx="12"/>
          </p:nvPr>
        </p:nvSpPr>
        <p:spPr/>
        <p:txBody>
          <a:bodyPr rtlCol="0"/>
          <a:lstStyle/>
          <a:p>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D180FFE-CEA2-4A8A-9367-C06EA013158C}" type="datetimeFigureOut">
              <a:rPr lang="ar-SA" smtClean="0"/>
              <a:pPr/>
              <a:t>06/06/35</a:t>
            </a:fld>
            <a:endParaRPr lang="ar-SA"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90D1D0-9559-4B54-B2B1-7BA8D355A536}"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endParaRPr lang="ar-SA" dirty="0"/>
          </a:p>
        </p:txBody>
      </p:sp>
      <p:sp>
        <p:nvSpPr>
          <p:cNvPr id="3" name="Subtitle 2"/>
          <p:cNvSpPr>
            <a:spLocks noGrp="1"/>
          </p:cNvSpPr>
          <p:nvPr>
            <p:ph type="subTitle" idx="1"/>
          </p:nvPr>
        </p:nvSpPr>
        <p:spPr/>
        <p:txBody>
          <a:bodyPr>
            <a:normAutofit lnSpcReduction="10000"/>
          </a:bodyPr>
          <a:lstStyle/>
          <a:p>
            <a:endParaRPr lang="ar-SA" sz="4000" dirty="0" smtClean="0"/>
          </a:p>
          <a:p>
            <a:r>
              <a:rPr lang="ar-SA" sz="4000" dirty="0" smtClean="0"/>
              <a:t>دراسة الجدوى</a:t>
            </a:r>
            <a:endParaRPr lang="ar-SA" sz="4000" dirty="0"/>
          </a:p>
        </p:txBody>
      </p:sp>
      <p:pic>
        <p:nvPicPr>
          <p:cNvPr id="1026" name="Picture 2" descr="F:\التقويم\دراسة.gif"/>
          <p:cNvPicPr>
            <a:picLocks noChangeAspect="1" noChangeArrowheads="1"/>
          </p:cNvPicPr>
          <p:nvPr/>
        </p:nvPicPr>
        <p:blipFill>
          <a:blip r:embed="rId2"/>
          <a:srcRect/>
          <a:stretch>
            <a:fillRect/>
          </a:stretch>
        </p:blipFill>
        <p:spPr bwMode="auto">
          <a:xfrm>
            <a:off x="1928794" y="714356"/>
            <a:ext cx="7215206" cy="48577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ar-SA" b="1" dirty="0" smtClean="0">
                <a:solidFill>
                  <a:srgbClr val="C00000"/>
                </a:solidFill>
              </a:rPr>
              <a:t>دراسة الجدوى التجارية للمشروع: </a:t>
            </a:r>
            <a:r>
              <a:rPr lang="ar-SA" b="1" dirty="0" smtClean="0"/>
              <a:t>والمقصود من هذه المرحلة تحديد ربحية المشروع وذلك عن طريق مجموعة من المعايير التي يطلق عليها معايير الاستثمار.</a:t>
            </a:r>
          </a:p>
          <a:p>
            <a:endParaRPr lang="ar-SA" b="1" dirty="0" smtClean="0"/>
          </a:p>
          <a:p>
            <a:r>
              <a:rPr lang="ar-SA" b="1" dirty="0" smtClean="0">
                <a:solidFill>
                  <a:schemeClr val="accent3">
                    <a:lumMod val="75000"/>
                  </a:schemeClr>
                </a:solidFill>
              </a:rPr>
              <a:t>دراسة الجدوى الاجتماعية للمشروع </a:t>
            </a:r>
            <a:r>
              <a:rPr lang="ar-SA" b="1" dirty="0" smtClean="0"/>
              <a:t>: والمقصود هنا في هذه المرحلة هو تقدير العوائد الاجتماعية التي تتحقق من وراء المشروع في شكل منافع اجتماعية تعود على المجتمع في شكل تشغيل أفراد المجتمع وبالتالي حل مشكلات البطالة.</a:t>
            </a:r>
            <a:endParaRPr lang="ar-SA" b="1" dirty="0"/>
          </a:p>
        </p:txBody>
      </p:sp>
      <p:pic>
        <p:nvPicPr>
          <p:cNvPr id="4" name="Picture 5" descr="تخط2"/>
          <p:cNvPicPr>
            <a:picLocks noChangeAspect="1" noChangeArrowheads="1"/>
          </p:cNvPicPr>
          <p:nvPr/>
        </p:nvPicPr>
        <p:blipFill>
          <a:blip r:embed="rId2"/>
          <a:srcRect/>
          <a:stretch>
            <a:fillRect/>
          </a:stretch>
        </p:blipFill>
        <p:spPr bwMode="auto">
          <a:xfrm>
            <a:off x="642910" y="4714884"/>
            <a:ext cx="2786082" cy="18716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ar-SA" sz="4400" dirty="0" smtClean="0"/>
              <a:t>مشكلات دراسات الجدوى</a:t>
            </a:r>
            <a:endParaRPr lang="ar-SA" sz="4400" dirty="0"/>
          </a:p>
        </p:txBody>
      </p:sp>
      <p:sp>
        <p:nvSpPr>
          <p:cNvPr id="6" name="Text Placeholder 5"/>
          <p:cNvSpPr>
            <a:spLocks noGrp="1"/>
          </p:cNvSpPr>
          <p:nvPr>
            <p:ph type="body" idx="1"/>
          </p:nvPr>
        </p:nvSpPr>
        <p:spPr/>
        <p:txBody>
          <a:bodyPr/>
          <a:lstStyle/>
          <a:p>
            <a:endParaRPr lang="ar-SA"/>
          </a:p>
        </p:txBody>
      </p:sp>
      <p:pic>
        <p:nvPicPr>
          <p:cNvPr id="4" name="Picture 5" descr="تخط5"/>
          <p:cNvPicPr>
            <a:picLocks noGrp="1" noChangeAspect="1" noChangeArrowheads="1"/>
          </p:cNvPicPr>
          <p:nvPr>
            <p:ph sz="quarter" idx="4294967295"/>
          </p:nvPr>
        </p:nvPicPr>
        <p:blipFill>
          <a:blip r:embed="rId2"/>
          <a:srcRect/>
          <a:stretch>
            <a:fillRect/>
          </a:stretch>
        </p:blipFill>
        <p:spPr bwMode="auto">
          <a:xfrm>
            <a:off x="2500298" y="1071546"/>
            <a:ext cx="5072098" cy="26409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ar-SA" dirty="0"/>
          </a:p>
        </p:txBody>
      </p:sp>
      <p:sp>
        <p:nvSpPr>
          <p:cNvPr id="3" name="Content Placeholder 2"/>
          <p:cNvSpPr>
            <a:spLocks noGrp="1"/>
          </p:cNvSpPr>
          <p:nvPr>
            <p:ph sz="quarter" idx="1"/>
          </p:nvPr>
        </p:nvSpPr>
        <p:spPr/>
        <p:txBody>
          <a:bodyPr/>
          <a:lstStyle/>
          <a:p>
            <a:r>
              <a:rPr lang="ar-SA" b="1" dirty="0" smtClean="0"/>
              <a:t>افتقار الكثير من المؤسسات للمعلومات الكافية التي تتطلبها دراسة الجدوى, وحتى في ظل وجود سجلات في المؤسسة, فإن تلك السجلات تفتقر للمعلومات المهمة الضرورية </a:t>
            </a:r>
            <a:r>
              <a:rPr lang="ar-SA" b="1" dirty="0" err="1" smtClean="0"/>
              <a:t>المطلوبه</a:t>
            </a:r>
            <a:r>
              <a:rPr lang="ar-SA" b="1" dirty="0" smtClean="0"/>
              <a:t>.</a:t>
            </a:r>
          </a:p>
          <a:p>
            <a:r>
              <a:rPr lang="ar-SA" b="1" dirty="0" smtClean="0"/>
              <a:t>قلة كفاءة ومهارة القائمين على دراسة الجدوى خاصة إذا كان المقوم داخلي وليس لدية أساسات فنية وتقويمية كافية لإجراء الدراسة.</a:t>
            </a:r>
          </a:p>
        </p:txBody>
      </p:sp>
      <p:pic>
        <p:nvPicPr>
          <p:cNvPr id="5" name="Picture 4" descr="تلف"/>
          <p:cNvPicPr>
            <a:picLocks noChangeAspect="1" noChangeArrowheads="1"/>
          </p:cNvPicPr>
          <p:nvPr/>
        </p:nvPicPr>
        <p:blipFill>
          <a:blip r:embed="rId2"/>
          <a:srcRect/>
          <a:stretch>
            <a:fillRect/>
          </a:stretch>
        </p:blipFill>
        <p:spPr bwMode="auto">
          <a:xfrm>
            <a:off x="1785918" y="3714752"/>
            <a:ext cx="5572164" cy="278605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ar-SA" b="1" dirty="0" smtClean="0"/>
              <a:t>المبالغة في بعض المعلومات الموجودة في أرشيف بعض المؤسسات مما يعني أن نتائج الدراسة تكون غير صحيحة ومبالغ فيها هي الأخرى.</a:t>
            </a:r>
          </a:p>
          <a:p>
            <a:r>
              <a:rPr lang="ar-SA" b="1" dirty="0" smtClean="0"/>
              <a:t>المبالغ الخيالية التي تتطلبها مراكز الخبرة لإجراء دراسات الجدوى إذ لا يستطيع كل مستثمر صغير القيام بمثل هذه الدراسة </a:t>
            </a:r>
            <a:r>
              <a:rPr lang="ar-SA" b="1" dirty="0" err="1" smtClean="0"/>
              <a:t>المكلفه</a:t>
            </a:r>
            <a:r>
              <a:rPr lang="ar-SA" b="1" dirty="0" smtClean="0"/>
              <a:t>.</a:t>
            </a:r>
          </a:p>
          <a:p>
            <a:r>
              <a:rPr lang="ar-SA" b="1" dirty="0" smtClean="0"/>
              <a:t>الاعتماد الكبير من جانب بعض المستثمرين على خبراتهم السابقة حتى ولو كانت في مجال آخر لا يمت بصلة للمشروع المراد القيام </a:t>
            </a:r>
            <a:r>
              <a:rPr lang="ar-SA" b="1" dirty="0" err="1" smtClean="0"/>
              <a:t>به</a:t>
            </a:r>
            <a:r>
              <a:rPr lang="ar-SA" b="1" dirty="0" smtClean="0"/>
              <a:t>.</a:t>
            </a:r>
          </a:p>
          <a:p>
            <a:endParaRPr lang="ar-SA" dirty="0"/>
          </a:p>
        </p:txBody>
      </p:sp>
      <p:pic>
        <p:nvPicPr>
          <p:cNvPr id="4" name="Picture 4" descr="اتن"/>
          <p:cNvPicPr>
            <a:picLocks noChangeAspect="1" noChangeArrowheads="1"/>
          </p:cNvPicPr>
          <p:nvPr/>
        </p:nvPicPr>
        <p:blipFill>
          <a:blip r:embed="rId2"/>
          <a:srcRect/>
          <a:stretch>
            <a:fillRect/>
          </a:stretch>
        </p:blipFill>
        <p:spPr bwMode="auto">
          <a:xfrm>
            <a:off x="0" y="4194174"/>
            <a:ext cx="3749670" cy="26638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الخطوات </a:t>
            </a:r>
            <a:r>
              <a:rPr lang="ar-SA" dirty="0" err="1" smtClean="0"/>
              <a:t>الاجرائية</a:t>
            </a:r>
            <a:r>
              <a:rPr lang="ar-SA" dirty="0" smtClean="0"/>
              <a:t> للقيام بدراسة جدوى برنامج أو مشروع اجتماعي</a:t>
            </a:r>
            <a:endParaRPr lang="ar-SA" dirty="0"/>
          </a:p>
        </p:txBody>
      </p:sp>
      <p:sp>
        <p:nvSpPr>
          <p:cNvPr id="3" name="Content Placeholder 2"/>
          <p:cNvSpPr>
            <a:spLocks noGrp="1"/>
          </p:cNvSpPr>
          <p:nvPr>
            <p:ph sz="quarter" idx="1"/>
          </p:nvPr>
        </p:nvSpPr>
        <p:spPr>
          <a:xfrm>
            <a:off x="457200" y="1428736"/>
            <a:ext cx="7686700" cy="5045216"/>
          </a:xfrm>
        </p:spPr>
        <p:txBody>
          <a:bodyPr>
            <a:normAutofit lnSpcReduction="10000"/>
          </a:bodyPr>
          <a:lstStyle/>
          <a:p>
            <a:r>
              <a:rPr lang="ar-SA" b="1" dirty="0" smtClean="0"/>
              <a:t>تحديد التكاليف الثابتة للمشروع, وهي ما يُعرف بإجمالي النفقات الدورية المستمرة للمشروع كالمنافع </a:t>
            </a:r>
            <a:r>
              <a:rPr lang="ar-SA" b="1" dirty="0" smtClean="0"/>
              <a:t>العامة </a:t>
            </a:r>
            <a:r>
              <a:rPr lang="ar-SA" b="1" dirty="0" smtClean="0"/>
              <a:t>(استهلاك كهرباء, الماء,الهاتف., الأجور والمكافآت).</a:t>
            </a:r>
          </a:p>
          <a:p>
            <a:r>
              <a:rPr lang="ar-SA" b="1" dirty="0" smtClean="0"/>
              <a:t>تحديد الحجم الأمثل لعدد المستفيدين من المشروع, أي أي العدد المناسب من المستفيدين لخدمات المشروع في أول سنه من تنفيذه.</a:t>
            </a:r>
          </a:p>
          <a:p>
            <a:r>
              <a:rPr lang="ar-SA" b="1" dirty="0" smtClean="0"/>
              <a:t>معرفة التكاليف الحدية للمشروع وهي (متوسط ما يتكلفه مستفيد واحد م</a:t>
            </a:r>
            <a:r>
              <a:rPr lang="ar-SA" dirty="0" smtClean="0"/>
              <a:t>ن </a:t>
            </a:r>
            <a:r>
              <a:rPr lang="ar-SA" b="1" dirty="0" smtClean="0"/>
              <a:t>المشروع في سنة مالية).</a:t>
            </a:r>
          </a:p>
          <a:p>
            <a:r>
              <a:rPr lang="ar-SA" b="1" dirty="0" smtClean="0"/>
              <a:t>معرفة العائد الحدي للمشروع, (متوسط قيمة ما يتحقق من مزايا اجتماعية واقتصادية لمستفيد واحد في سنة مالية).</a:t>
            </a:r>
          </a:p>
          <a:p>
            <a:r>
              <a:rPr lang="ar-SA" b="1" dirty="0" smtClean="0"/>
              <a:t>دراسة التكاليف المتغيرة للمشروع ويقصد </a:t>
            </a:r>
            <a:r>
              <a:rPr lang="ar-SA" b="1" dirty="0" err="1" smtClean="0"/>
              <a:t>بها</a:t>
            </a:r>
            <a:r>
              <a:rPr lang="ar-SA" b="1" dirty="0" smtClean="0"/>
              <a:t> </a:t>
            </a:r>
            <a:r>
              <a:rPr lang="ar-SA" b="1" dirty="0" smtClean="0">
                <a:solidFill>
                  <a:srgbClr val="C00000"/>
                </a:solidFill>
              </a:rPr>
              <a:t>حاصل ضرب العدد المناسب من المستفيدين من التكلفة الحدية, </a:t>
            </a:r>
            <a:r>
              <a:rPr lang="ar-SA" b="1" dirty="0" smtClean="0"/>
              <a:t>والتكاليف المتغيرة هي التي سوف تتغير مع حجم البرنامج أو المشروع كتكاليف الصيانة والبريد والحراسة, كل هذه التكاليف سوف تتغير كلما نما البرنامج للحجم الذي يطمح له.</a:t>
            </a:r>
            <a:endParaRPr lang="ar-SA"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sz="quarter" idx="1"/>
          </p:nvPr>
        </p:nvSpPr>
        <p:spPr/>
        <p:txBody>
          <a:bodyPr/>
          <a:lstStyle/>
          <a:p>
            <a:r>
              <a:rPr lang="ar-SA" b="1" dirty="0" smtClean="0"/>
              <a:t>حساب التكاليف الكلية للمشروع وهي حاصل </a:t>
            </a:r>
            <a:r>
              <a:rPr lang="ar-SA" b="1" dirty="0" smtClean="0">
                <a:solidFill>
                  <a:srgbClr val="C00000"/>
                </a:solidFill>
              </a:rPr>
              <a:t>جمع التكاليف </a:t>
            </a:r>
            <a:r>
              <a:rPr lang="ar-SA" b="1" dirty="0" err="1" smtClean="0">
                <a:solidFill>
                  <a:srgbClr val="C00000"/>
                </a:solidFill>
              </a:rPr>
              <a:t>الثابته</a:t>
            </a:r>
            <a:r>
              <a:rPr lang="ar-SA" b="1" dirty="0" smtClean="0">
                <a:solidFill>
                  <a:srgbClr val="C00000"/>
                </a:solidFill>
              </a:rPr>
              <a:t> مُضافاً إليها التكاليف المتغيرة .</a:t>
            </a:r>
          </a:p>
          <a:p>
            <a:r>
              <a:rPr lang="ar-SA" b="1" dirty="0" smtClean="0"/>
              <a:t>حساب العائد الكلي للمشروع, ويساوي حاصل ضرب العدد المناسب من المستفيدين من العائد الحدي.</a:t>
            </a:r>
          </a:p>
          <a:p>
            <a:r>
              <a:rPr lang="ar-SA" b="1" dirty="0" smtClean="0"/>
              <a:t>استخراج صافي العائد الاجتماعي والاقتصادي للمشروع, ويساوي العائد الكلي مطروحاً منه التكاليف الكلية.</a:t>
            </a:r>
          </a:p>
          <a:p>
            <a:r>
              <a:rPr lang="ar-SA" b="1" dirty="0" smtClean="0"/>
              <a:t>تحديد نقطة التعادل للمشروع, وهي النقطة التي يتساوى عندها إجمالي العائد الذي يتحقق للمستفيدين من المشروع مع إجمالي التكاليف والنفقات الخاصة بالمشروع لنفس العدد من المستفيدين في سنة مالية, </a:t>
            </a:r>
          </a:p>
          <a:p>
            <a:pPr>
              <a:buNone/>
            </a:pPr>
            <a:r>
              <a:rPr lang="ar-SA" b="1" dirty="0" smtClean="0"/>
              <a:t>(نقطة التعادل للمشروع = العائد الحدي – التكلفة الحدية  )</a:t>
            </a:r>
            <a:endParaRPr lang="ar-SA"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مثال تطبيقي لحساب جدوى المشروع كمياً</a:t>
            </a:r>
            <a:endParaRPr lang="ar-SA" dirty="0"/>
          </a:p>
        </p:txBody>
      </p:sp>
      <p:sp>
        <p:nvSpPr>
          <p:cNvPr id="5" name="Text Placeholder 4"/>
          <p:cNvSpPr>
            <a:spLocks noGrp="1"/>
          </p:cNvSpPr>
          <p:nvPr>
            <p:ph type="body" idx="1"/>
          </p:nvPr>
        </p:nvSpPr>
        <p:spPr/>
        <p:txBody>
          <a:bodyPr/>
          <a:lstStyle/>
          <a:p>
            <a:endParaRPr lang="ar-SA"/>
          </a:p>
        </p:txBody>
      </p:sp>
      <p:pic>
        <p:nvPicPr>
          <p:cNvPr id="4" name="Picture 4" descr="تخط6"/>
          <p:cNvPicPr>
            <a:picLocks noChangeAspect="1" noChangeArrowheads="1"/>
          </p:cNvPicPr>
          <p:nvPr/>
        </p:nvPicPr>
        <p:blipFill>
          <a:blip r:embed="rId2"/>
          <a:srcRect/>
          <a:stretch>
            <a:fillRect/>
          </a:stretch>
        </p:blipFill>
        <p:spPr bwMode="auto">
          <a:xfrm>
            <a:off x="2214546" y="1285860"/>
            <a:ext cx="5715040" cy="2952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افتراض</a:t>
            </a:r>
            <a:endParaRPr lang="ar-SA" dirty="0"/>
          </a:p>
        </p:txBody>
      </p:sp>
      <p:sp>
        <p:nvSpPr>
          <p:cNvPr id="3" name="Content Placeholder 2"/>
          <p:cNvSpPr>
            <a:spLocks noGrp="1"/>
          </p:cNvSpPr>
          <p:nvPr>
            <p:ph sz="quarter" idx="1"/>
          </p:nvPr>
        </p:nvSpPr>
        <p:spPr/>
        <p:txBody>
          <a:bodyPr>
            <a:normAutofit/>
          </a:bodyPr>
          <a:lstStyle/>
          <a:p>
            <a:r>
              <a:rPr lang="ar-SA" sz="4000" b="1" dirty="0" smtClean="0">
                <a:solidFill>
                  <a:schemeClr val="accent1">
                    <a:lumMod val="50000"/>
                  </a:schemeClr>
                </a:solidFill>
              </a:rPr>
              <a:t>إجراء دراسة جدوى لمشروع إنشاء مركز لتدريب المعاقين بإحدى الجمعيات الخيرية كأحد المشاريع التي تنوي الجمعية البدء </a:t>
            </a:r>
            <a:r>
              <a:rPr lang="ar-SA" sz="4000" b="1" dirty="0" err="1" smtClean="0">
                <a:solidFill>
                  <a:schemeClr val="accent1">
                    <a:lumMod val="50000"/>
                  </a:schemeClr>
                </a:solidFill>
              </a:rPr>
              <a:t>به</a:t>
            </a:r>
            <a:r>
              <a:rPr lang="ar-SA" sz="4000" b="1" dirty="0" smtClean="0">
                <a:solidFill>
                  <a:schemeClr val="accent1">
                    <a:lumMod val="50000"/>
                  </a:schemeClr>
                </a:solidFill>
              </a:rPr>
              <a:t> في السنة المالية الجديدة.</a:t>
            </a:r>
            <a:endParaRPr lang="ar-SA" sz="40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المعطيات المتوقعة :</a:t>
            </a:r>
            <a:endParaRPr lang="ar-SA" dirty="0"/>
          </a:p>
        </p:txBody>
      </p:sp>
      <p:graphicFrame>
        <p:nvGraphicFramePr>
          <p:cNvPr id="4" name="Content Placeholder 3"/>
          <p:cNvGraphicFramePr>
            <a:graphicFrameLocks noGrp="1"/>
          </p:cNvGraphicFramePr>
          <p:nvPr>
            <p:ph sz="quarter" idx="1"/>
          </p:nvPr>
        </p:nvGraphicFramePr>
        <p:xfrm>
          <a:off x="-285784" y="928670"/>
          <a:ext cx="9787006" cy="5929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smtClean="0"/>
              <a:t>1- التكاليف المتغيرة للمشروع في سنة مالية</a:t>
            </a:r>
            <a:endParaRPr lang="ar-SA" sz="3600" b="1"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sz="quarter" idx="1"/>
          </p:nvPr>
        </p:nvSpPr>
        <p:spPr>
          <a:xfrm>
            <a:off x="457200" y="428604"/>
            <a:ext cx="8258204" cy="6045348"/>
          </a:xfrm>
        </p:spPr>
        <p:txBody>
          <a:bodyPr>
            <a:normAutofit/>
          </a:bodyPr>
          <a:lstStyle/>
          <a:p>
            <a:r>
              <a:rPr lang="ar-SA" sz="3200" b="1" dirty="0" smtClean="0"/>
              <a:t>تعتبر دراسة الجدوى من الموضوعات الحيوية </a:t>
            </a:r>
            <a:r>
              <a:rPr lang="ar-SA" sz="3200" b="1" dirty="0" smtClean="0"/>
              <a:t>التي لا </a:t>
            </a:r>
            <a:r>
              <a:rPr lang="ar-SA" sz="3200" b="1" dirty="0" smtClean="0"/>
              <a:t>غنى عنها لأي مشروع بغض النظر عن نوعية المشروع خاص أو عام, فلقد لاقت دراسات الجدوى في السنوات الأخيرة إقبالاً منقطع النظير واهتماما خاصا بسبب </a:t>
            </a:r>
            <a:r>
              <a:rPr lang="ar-SA" sz="3200" b="1" dirty="0" smtClean="0">
                <a:solidFill>
                  <a:schemeClr val="accent1">
                    <a:lumMod val="75000"/>
                  </a:schemeClr>
                </a:solidFill>
              </a:rPr>
              <a:t>الرغبة في زيادة الإنتاج </a:t>
            </a:r>
            <a:r>
              <a:rPr lang="ar-SA" sz="3200" b="1" dirty="0" smtClean="0">
                <a:solidFill>
                  <a:srgbClr val="C00000"/>
                </a:solidFill>
              </a:rPr>
              <a:t>وتحقيق درجة عالية من الاستقرار للمشاريع </a:t>
            </a:r>
            <a:r>
              <a:rPr lang="ar-SA" sz="3200" b="1" dirty="0" smtClean="0"/>
              <a:t>وبسبب أيضاً تشجيع الاستثمارات </a:t>
            </a:r>
            <a:r>
              <a:rPr lang="ar-SA" sz="3200" b="1" dirty="0" smtClean="0"/>
              <a:t>الخاصة.</a:t>
            </a:r>
          </a:p>
          <a:p>
            <a:r>
              <a:rPr lang="ar-SA" sz="3200" b="1" dirty="0" smtClean="0"/>
              <a:t> </a:t>
            </a:r>
            <a:r>
              <a:rPr lang="ar-SA" sz="3200" b="1" dirty="0" smtClean="0"/>
              <a:t>      </a:t>
            </a:r>
            <a:r>
              <a:rPr lang="ar-SA" sz="3200" b="1" dirty="0" smtClean="0"/>
              <a:t>خاصة </a:t>
            </a:r>
            <a:r>
              <a:rPr lang="ar-SA" sz="3200" b="1" dirty="0" smtClean="0"/>
              <a:t>إذا كنا نتحدث عن مشاريع اقتصادية بحته.</a:t>
            </a:r>
            <a:endParaRPr lang="ar-SA" sz="3200" b="1" dirty="0"/>
          </a:p>
        </p:txBody>
      </p:sp>
      <p:pic>
        <p:nvPicPr>
          <p:cNvPr id="5" name="Picture 5" descr="117"/>
          <p:cNvPicPr>
            <a:picLocks noChangeAspect="1" noChangeArrowheads="1"/>
          </p:cNvPicPr>
          <p:nvPr/>
        </p:nvPicPr>
        <p:blipFill>
          <a:blip r:embed="rId2"/>
          <a:srcRect/>
          <a:stretch>
            <a:fillRect/>
          </a:stretch>
        </p:blipFill>
        <p:spPr bwMode="auto">
          <a:xfrm>
            <a:off x="0" y="4071942"/>
            <a:ext cx="9144000" cy="278605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2- </a:t>
            </a:r>
            <a:r>
              <a:rPr lang="ar-SA" dirty="0" smtClean="0"/>
              <a:t>إجمالي </a:t>
            </a:r>
            <a:r>
              <a:rPr lang="ar-SA" dirty="0" smtClean="0"/>
              <a:t>التكاليف الكلية للمشروع في سنة مالية</a:t>
            </a:r>
            <a:endParaRPr lang="ar-SA"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صافي العائد الكلي للمشروع في سنة مالية</a:t>
            </a:r>
            <a:endParaRPr lang="ar-SA" dirty="0"/>
          </a:p>
        </p:txBody>
      </p:sp>
      <p:graphicFrame>
        <p:nvGraphicFramePr>
          <p:cNvPr id="4" name="Content Placeholder 3"/>
          <p:cNvGraphicFramePr>
            <a:graphicFrameLocks noGrp="1"/>
          </p:cNvGraphicFramePr>
          <p:nvPr>
            <p:ph sz="quarter" idx="1"/>
          </p:nvPr>
        </p:nvGraphicFramePr>
        <p:xfrm>
          <a:off x="301624" y="642918"/>
          <a:ext cx="8842375"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5" descr="dollar"/>
          <p:cNvPicPr>
            <a:picLocks noChangeAspect="1" noChangeArrowheads="1"/>
          </p:cNvPicPr>
          <p:nvPr/>
        </p:nvPicPr>
        <p:blipFill>
          <a:blip r:embed="rId7"/>
          <a:srcRect/>
          <a:stretch>
            <a:fillRect/>
          </a:stretch>
        </p:blipFill>
        <p:spPr bwMode="auto">
          <a:xfrm>
            <a:off x="571472" y="4786322"/>
            <a:ext cx="2143107" cy="17144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صافي العائد الاجتماعي والاقتصادي للمشروع</a:t>
            </a:r>
            <a:endParaRPr lang="ar-SA"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حساب نقطة التعادل للمشروع </a:t>
            </a:r>
            <a:endParaRPr lang="ar-SA" dirty="0"/>
          </a:p>
        </p:txBody>
      </p:sp>
      <p:graphicFrame>
        <p:nvGraphicFramePr>
          <p:cNvPr id="4" name="Content Placeholder 3"/>
          <p:cNvGraphicFramePr>
            <a:graphicFrameLocks noGrp="1"/>
          </p:cNvGraphicFramePr>
          <p:nvPr>
            <p:ph sz="quarter" idx="1"/>
          </p:nvPr>
        </p:nvGraphicFramePr>
        <p:xfrm>
          <a:off x="0" y="928670"/>
          <a:ext cx="9144000" cy="592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كتابة التقرير</a:t>
            </a:r>
            <a:endParaRPr lang="ar-SA" dirty="0"/>
          </a:p>
        </p:txBody>
      </p:sp>
      <p:sp>
        <p:nvSpPr>
          <p:cNvPr id="3" name="Content Placeholder 2"/>
          <p:cNvSpPr>
            <a:spLocks noGrp="1"/>
          </p:cNvSpPr>
          <p:nvPr>
            <p:ph sz="quarter" idx="1"/>
          </p:nvPr>
        </p:nvSpPr>
        <p:spPr/>
        <p:txBody>
          <a:bodyPr>
            <a:normAutofit/>
          </a:bodyPr>
          <a:lstStyle/>
          <a:p>
            <a:r>
              <a:rPr lang="ar-SA" sz="3200" b="1" dirty="0" smtClean="0">
                <a:solidFill>
                  <a:schemeClr val="accent3">
                    <a:lumMod val="50000"/>
                  </a:schemeClr>
                </a:solidFill>
              </a:rPr>
              <a:t>عندما يكون الناتج أكثر من واحد صحيح فإن المشروع يكون ناجح.</a:t>
            </a:r>
          </a:p>
          <a:p>
            <a:endParaRPr lang="ar-SA" sz="3200" b="1" dirty="0" smtClean="0">
              <a:solidFill>
                <a:schemeClr val="accent3">
                  <a:lumMod val="50000"/>
                </a:schemeClr>
              </a:solidFill>
            </a:endParaRPr>
          </a:p>
          <a:p>
            <a:r>
              <a:rPr lang="ar-SA" sz="3200" b="1" dirty="0" smtClean="0">
                <a:solidFill>
                  <a:schemeClr val="accent3">
                    <a:lumMod val="50000"/>
                  </a:schemeClr>
                </a:solidFill>
              </a:rPr>
              <a:t>لا يعني ذلك أن تقديرات مستقبل المشروع الذي تمت دراسة جدواه هي تقديرات صحيحة 100%</a:t>
            </a:r>
          </a:p>
          <a:p>
            <a:endParaRPr lang="ar-SA" sz="3200" b="1" dirty="0" smtClean="0">
              <a:solidFill>
                <a:schemeClr val="accent3">
                  <a:lumMod val="50000"/>
                </a:schemeClr>
              </a:solidFill>
            </a:endParaRPr>
          </a:p>
          <a:p>
            <a:r>
              <a:rPr lang="ar-SA" sz="3200" b="1" dirty="0" smtClean="0">
                <a:solidFill>
                  <a:schemeClr val="accent3">
                    <a:lumMod val="50000"/>
                  </a:schemeClr>
                </a:solidFill>
              </a:rPr>
              <a:t>لكن من خلال دراسة الجدوى المتعمقة نجتهد في تقليل احتمالات الخطأ</a:t>
            </a:r>
            <a:endParaRPr lang="ar-SA" sz="32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sz="quarter" idx="1"/>
          </p:nvPr>
        </p:nvSpPr>
        <p:spPr>
          <a:xfrm>
            <a:off x="457200" y="571480"/>
            <a:ext cx="7901014" cy="6286520"/>
          </a:xfrm>
        </p:spPr>
        <p:txBody>
          <a:bodyPr>
            <a:normAutofit/>
          </a:bodyPr>
          <a:lstStyle/>
          <a:p>
            <a:pPr>
              <a:buNone/>
            </a:pPr>
            <a:r>
              <a:rPr lang="ar-SA" dirty="0" smtClean="0">
                <a:solidFill>
                  <a:schemeClr val="accent3">
                    <a:lumMod val="50000"/>
                  </a:schemeClr>
                </a:solidFill>
              </a:rPr>
              <a:t> </a:t>
            </a:r>
            <a:r>
              <a:rPr lang="ar-SA" sz="2800" b="1" dirty="0" smtClean="0">
                <a:solidFill>
                  <a:schemeClr val="accent3">
                    <a:lumMod val="50000"/>
                  </a:schemeClr>
                </a:solidFill>
              </a:rPr>
              <a:t>ومن البديهي في ضوء الانفتاح الاقتصادي الحالي وقبل الدخول </a:t>
            </a:r>
            <a:r>
              <a:rPr lang="ar-SA" sz="2800" b="1" dirty="0" smtClean="0">
                <a:solidFill>
                  <a:schemeClr val="accent3">
                    <a:lumMod val="50000"/>
                  </a:schemeClr>
                </a:solidFill>
              </a:rPr>
              <a:t>في أي مشروع </a:t>
            </a:r>
            <a:r>
              <a:rPr lang="ar-SA" sz="2800" b="1" dirty="0" smtClean="0">
                <a:solidFill>
                  <a:schemeClr val="accent3">
                    <a:lumMod val="50000"/>
                  </a:schemeClr>
                </a:solidFill>
              </a:rPr>
              <a:t>فإنه من </a:t>
            </a:r>
            <a:r>
              <a:rPr lang="ar-SA" sz="2800" b="1" dirty="0" smtClean="0">
                <a:solidFill>
                  <a:schemeClr val="accent3">
                    <a:lumMod val="50000"/>
                  </a:schemeClr>
                </a:solidFill>
              </a:rPr>
              <a:t>الأهمية </a:t>
            </a:r>
            <a:r>
              <a:rPr lang="ar-SA" sz="2800" b="1" dirty="0" smtClean="0">
                <a:solidFill>
                  <a:schemeClr val="accent3">
                    <a:lumMod val="50000"/>
                  </a:schemeClr>
                </a:solidFill>
              </a:rPr>
              <a:t>أن تحدد صلاحية هذا المشروع كي </a:t>
            </a:r>
            <a:r>
              <a:rPr lang="ar-SA" sz="2800" b="1" dirty="0" smtClean="0">
                <a:solidFill>
                  <a:srgbClr val="00B050"/>
                </a:solidFill>
              </a:rPr>
              <a:t>نتأكد من أنه سوف يحقق ما نطمح إليه أو ماذا نهدف منه</a:t>
            </a:r>
            <a:r>
              <a:rPr lang="ar-SA" sz="2800" b="1" dirty="0" smtClean="0">
                <a:solidFill>
                  <a:schemeClr val="accent3">
                    <a:lumMod val="50000"/>
                  </a:schemeClr>
                </a:solidFill>
              </a:rPr>
              <a:t>, لأن الشخص صاحب الأعمال أو المستثمر الخاص يحتاج إلى المفاضلة بين عدد من المشروعات </a:t>
            </a:r>
            <a:r>
              <a:rPr lang="ar-SA" sz="2800" b="1" dirty="0" err="1" smtClean="0">
                <a:solidFill>
                  <a:schemeClr val="accent3">
                    <a:lumMod val="50000"/>
                  </a:schemeClr>
                </a:solidFill>
              </a:rPr>
              <a:t>البديله</a:t>
            </a:r>
            <a:r>
              <a:rPr lang="ar-SA" sz="2800" b="1" dirty="0" smtClean="0">
                <a:solidFill>
                  <a:schemeClr val="accent3">
                    <a:lumMod val="50000"/>
                  </a:schemeClr>
                </a:solidFill>
              </a:rPr>
              <a:t> المطروحة أمامه.</a:t>
            </a:r>
          </a:p>
          <a:p>
            <a:pPr>
              <a:buNone/>
            </a:pPr>
            <a:endParaRPr lang="ar-SA" sz="2800" b="1" dirty="0" smtClean="0"/>
          </a:p>
          <a:p>
            <a:pPr>
              <a:buNone/>
            </a:pPr>
            <a:endParaRPr lang="ar-SA" sz="2800" b="1" dirty="0" smtClean="0"/>
          </a:p>
          <a:p>
            <a:pPr>
              <a:buNone/>
            </a:pPr>
            <a:endParaRPr lang="ar-SA" sz="2800" b="1" dirty="0" smtClean="0"/>
          </a:p>
          <a:p>
            <a:pPr>
              <a:buNone/>
            </a:pPr>
            <a:r>
              <a:rPr lang="ar-SA" sz="2800" b="1" dirty="0" smtClean="0"/>
              <a:t>وإذا ما كان عليه من اختيار أحد تلك المشروعات فإنه ينبغي عليه إجراء دراسة الجدوى لكي يبدأ المشروع وهو مطمئن </a:t>
            </a:r>
            <a:r>
              <a:rPr lang="ar-SA" sz="2800" b="1" dirty="0" smtClean="0"/>
              <a:t>البال, ولو </a:t>
            </a:r>
            <a:r>
              <a:rPr lang="ar-SA" sz="2800" b="1" dirty="0" smtClean="0"/>
              <a:t>لم ينجح في تحقيق كامل أهدافه, فإنه لن يخسر بالدرجة التي تؤنبه على عدم التأكد من صلاحية المشروع من البداية.</a:t>
            </a:r>
            <a:endParaRPr lang="ar-SA" sz="2800" b="1" dirty="0"/>
          </a:p>
        </p:txBody>
      </p:sp>
      <p:pic>
        <p:nvPicPr>
          <p:cNvPr id="4" name="Picture 2" descr="F:\التقويم\دراسة.gif"/>
          <p:cNvPicPr>
            <a:picLocks noChangeAspect="1" noChangeArrowheads="1"/>
          </p:cNvPicPr>
          <p:nvPr/>
        </p:nvPicPr>
        <p:blipFill>
          <a:blip r:embed="rId2"/>
          <a:srcRect/>
          <a:stretch>
            <a:fillRect/>
          </a:stretch>
        </p:blipFill>
        <p:spPr bwMode="auto">
          <a:xfrm>
            <a:off x="357158" y="2714620"/>
            <a:ext cx="3429024" cy="15001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0070C0"/>
                </a:solidFill>
              </a:rPr>
              <a:t> </a:t>
            </a:r>
            <a:r>
              <a:rPr lang="ar-SA" b="1" dirty="0" smtClean="0">
                <a:solidFill>
                  <a:srgbClr val="0070C0"/>
                </a:solidFill>
              </a:rPr>
              <a:t>             أما بال</a:t>
            </a:r>
            <a:r>
              <a:rPr lang="ar-SA" b="1" dirty="0" smtClean="0">
                <a:solidFill>
                  <a:srgbClr val="0070C0"/>
                </a:solidFill>
              </a:rPr>
              <a:t>نسبة للمستثمر </a:t>
            </a:r>
            <a:r>
              <a:rPr lang="ar-SA" b="1" dirty="0" smtClean="0">
                <a:solidFill>
                  <a:srgbClr val="0070C0"/>
                </a:solidFill>
              </a:rPr>
              <a:t>العام وهي الدولة فإن لدراسة الجدوى أهمية في:</a:t>
            </a:r>
            <a:endParaRPr lang="ar-SA" b="1" dirty="0">
              <a:solidFill>
                <a:srgbClr val="0070C0"/>
              </a:solidFill>
            </a:endParaRPr>
          </a:p>
        </p:txBody>
      </p:sp>
      <p:sp>
        <p:nvSpPr>
          <p:cNvPr id="3" name="Content Placeholder 2"/>
          <p:cNvSpPr>
            <a:spLocks noGrp="1"/>
          </p:cNvSpPr>
          <p:nvPr>
            <p:ph sz="quarter" idx="1"/>
          </p:nvPr>
        </p:nvSpPr>
        <p:spPr/>
        <p:txBody>
          <a:bodyPr/>
          <a:lstStyle/>
          <a:p>
            <a:r>
              <a:rPr lang="ar-SA" b="1" dirty="0" smtClean="0">
                <a:solidFill>
                  <a:schemeClr val="accent3">
                    <a:lumMod val="75000"/>
                  </a:schemeClr>
                </a:solidFill>
              </a:rPr>
              <a:t>          </a:t>
            </a:r>
            <a:r>
              <a:rPr lang="ar-SA" sz="2800" b="1" dirty="0" smtClean="0">
                <a:solidFill>
                  <a:schemeClr val="accent3">
                    <a:lumMod val="75000"/>
                  </a:schemeClr>
                </a:solidFill>
              </a:rPr>
              <a:t>إن الدولة في قيامها بتنفيذ المشروعات العامة تحتاج إلى أسلوب لاختيار المشروعات ذات أكبر نفع عام </a:t>
            </a:r>
            <a:r>
              <a:rPr lang="ar-SA" sz="2800" b="1" dirty="0" err="1" smtClean="0">
                <a:solidFill>
                  <a:schemeClr val="accent3">
                    <a:lumMod val="75000"/>
                  </a:schemeClr>
                </a:solidFill>
              </a:rPr>
              <a:t>وتاجيل</a:t>
            </a:r>
            <a:r>
              <a:rPr lang="ar-SA" sz="2800" b="1" dirty="0" smtClean="0">
                <a:solidFill>
                  <a:schemeClr val="accent3">
                    <a:lumMod val="75000"/>
                  </a:schemeClr>
                </a:solidFill>
              </a:rPr>
              <a:t> المشروعات </a:t>
            </a:r>
            <a:r>
              <a:rPr lang="ar-SA" sz="2800" b="1" dirty="0" err="1" smtClean="0">
                <a:solidFill>
                  <a:schemeClr val="accent3">
                    <a:lumMod val="75000"/>
                  </a:schemeClr>
                </a:solidFill>
              </a:rPr>
              <a:t>العامه</a:t>
            </a:r>
            <a:r>
              <a:rPr lang="ar-SA" sz="2800" b="1" dirty="0" smtClean="0">
                <a:solidFill>
                  <a:schemeClr val="accent3">
                    <a:lumMod val="75000"/>
                  </a:schemeClr>
                </a:solidFill>
              </a:rPr>
              <a:t> التي لها عدد محدود من المنتفعين ,وهذا لا يتأتي </a:t>
            </a:r>
            <a:r>
              <a:rPr lang="ar-SA" sz="2800" b="1" dirty="0" err="1" smtClean="0">
                <a:solidFill>
                  <a:schemeClr val="accent3">
                    <a:lumMod val="75000"/>
                  </a:schemeClr>
                </a:solidFill>
              </a:rPr>
              <a:t>الا</a:t>
            </a:r>
            <a:r>
              <a:rPr lang="ar-SA" sz="2800" b="1" dirty="0" smtClean="0">
                <a:solidFill>
                  <a:schemeClr val="accent3">
                    <a:lumMod val="75000"/>
                  </a:schemeClr>
                </a:solidFill>
              </a:rPr>
              <a:t> عن طريق </a:t>
            </a:r>
            <a:r>
              <a:rPr lang="ar-SA" sz="2800" b="1" dirty="0" err="1" smtClean="0">
                <a:solidFill>
                  <a:schemeClr val="accent3">
                    <a:lumMod val="75000"/>
                  </a:schemeClr>
                </a:solidFill>
              </a:rPr>
              <a:t>دراسه</a:t>
            </a:r>
            <a:r>
              <a:rPr lang="ar-SA" sz="2800" b="1" dirty="0" smtClean="0">
                <a:solidFill>
                  <a:schemeClr val="accent3">
                    <a:lumMod val="75000"/>
                  </a:schemeClr>
                </a:solidFill>
              </a:rPr>
              <a:t> الجدوى التي يمكن على </a:t>
            </a:r>
            <a:r>
              <a:rPr lang="ar-SA" sz="2800" b="1" dirty="0" err="1" smtClean="0">
                <a:solidFill>
                  <a:schemeClr val="accent3">
                    <a:lumMod val="75000"/>
                  </a:schemeClr>
                </a:solidFill>
              </a:rPr>
              <a:t>اساسها</a:t>
            </a:r>
            <a:r>
              <a:rPr lang="ar-SA" sz="2800" b="1" dirty="0" smtClean="0">
                <a:solidFill>
                  <a:schemeClr val="accent3">
                    <a:lumMod val="75000"/>
                  </a:schemeClr>
                </a:solidFill>
              </a:rPr>
              <a:t> ترتيب المشروعات </a:t>
            </a:r>
            <a:r>
              <a:rPr lang="ar-SA" sz="2800" b="1" dirty="0" err="1" smtClean="0">
                <a:solidFill>
                  <a:schemeClr val="accent3">
                    <a:lumMod val="75000"/>
                  </a:schemeClr>
                </a:solidFill>
              </a:rPr>
              <a:t>الملحه</a:t>
            </a:r>
            <a:r>
              <a:rPr lang="ar-SA" sz="2800" b="1" dirty="0" smtClean="0">
                <a:solidFill>
                  <a:schemeClr val="accent3">
                    <a:lumMod val="75000"/>
                  </a:schemeClr>
                </a:solidFill>
              </a:rPr>
              <a:t> ثم الأقل </a:t>
            </a:r>
            <a:r>
              <a:rPr lang="ar-SA" sz="2800" b="1" dirty="0" err="1" smtClean="0">
                <a:solidFill>
                  <a:schemeClr val="accent3">
                    <a:lumMod val="75000"/>
                  </a:schemeClr>
                </a:solidFill>
              </a:rPr>
              <a:t>الحاحا</a:t>
            </a:r>
            <a:r>
              <a:rPr lang="ar-SA" sz="2800" b="1" dirty="0" smtClean="0">
                <a:solidFill>
                  <a:schemeClr val="accent3">
                    <a:lumMod val="75000"/>
                  </a:schemeClr>
                </a:solidFill>
              </a:rPr>
              <a:t> وهكذا .</a:t>
            </a:r>
          </a:p>
          <a:p>
            <a:r>
              <a:rPr lang="ar-SA" sz="2800" b="1" dirty="0" smtClean="0">
                <a:solidFill>
                  <a:schemeClr val="accent4">
                    <a:lumMod val="50000"/>
                  </a:schemeClr>
                </a:solidFill>
              </a:rPr>
              <a:t>إن الدولة عندما تستقر على تنفيذ مشروع عام معين فإنها تحتاج إلى تحديد وتعريف لشكل المشروع, فمثلاً إذا استقر الأمر على إنشاء مستشفى فما هو عدد الأسرة الواجب أن يشملها المستشفى, (حجم المستشفى) وما هي الأقسام العلاجية داخل المستشفى؟ هذه </a:t>
            </a:r>
            <a:r>
              <a:rPr lang="ar-SA" sz="2800" b="1" dirty="0" err="1" smtClean="0">
                <a:solidFill>
                  <a:schemeClr val="accent4">
                    <a:lumMod val="50000"/>
                  </a:schemeClr>
                </a:solidFill>
              </a:rPr>
              <a:t>اللأسئلة</a:t>
            </a:r>
            <a:r>
              <a:rPr lang="ar-SA" sz="2800" b="1" dirty="0" smtClean="0">
                <a:solidFill>
                  <a:schemeClr val="accent4">
                    <a:lumMod val="50000"/>
                  </a:schemeClr>
                </a:solidFill>
              </a:rPr>
              <a:t> تجد إجابة </a:t>
            </a:r>
            <a:r>
              <a:rPr lang="ar-SA" sz="2800" b="1" dirty="0" err="1" smtClean="0">
                <a:solidFill>
                  <a:schemeClr val="accent4">
                    <a:lumMod val="50000"/>
                  </a:schemeClr>
                </a:solidFill>
              </a:rPr>
              <a:t>واضحه</a:t>
            </a:r>
            <a:r>
              <a:rPr lang="ar-SA" sz="2800" b="1" dirty="0" smtClean="0">
                <a:solidFill>
                  <a:schemeClr val="accent4">
                    <a:lumMod val="50000"/>
                  </a:schemeClr>
                </a:solidFill>
              </a:rPr>
              <a:t> من خلال دراسة الجدوى.</a:t>
            </a:r>
            <a:endParaRPr lang="ar-SA" sz="2800" b="1" dirty="0">
              <a:solidFill>
                <a:schemeClr val="accent4">
                  <a:lumMod val="50000"/>
                </a:schemeClr>
              </a:solidFill>
            </a:endParaRPr>
          </a:p>
        </p:txBody>
      </p:sp>
      <p:pic>
        <p:nvPicPr>
          <p:cNvPr id="4" name="Picture 4" descr="واحد"/>
          <p:cNvPicPr>
            <a:picLocks noChangeAspect="1" noChangeArrowheads="1"/>
          </p:cNvPicPr>
          <p:nvPr/>
        </p:nvPicPr>
        <p:blipFill>
          <a:blip r:embed="rId2"/>
          <a:srcRect/>
          <a:stretch>
            <a:fillRect/>
          </a:stretch>
        </p:blipFill>
        <p:spPr bwMode="auto">
          <a:xfrm>
            <a:off x="6786578" y="1"/>
            <a:ext cx="2357422" cy="205738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r>
              <a:rPr lang="ar-SA" sz="2800" b="1" dirty="0" smtClean="0">
                <a:solidFill>
                  <a:schemeClr val="accent3">
                    <a:lumMod val="50000"/>
                  </a:schemeClr>
                </a:solidFill>
              </a:rPr>
              <a:t>إن المستثمر الخاص لا يجب أن يترك حراً في هدم المجتمع وبالتالي, فإن الدولة لا تمنح رخصة إنشاء المشروع إلا إذا تأكدت أن الأعباء الاجتماعية التي يتسبب فيها المشروع للمجتمع أقل ما يمكن وأن العوائد والمنافع الاجتماعية التي يحققها المشروع للمجتمع أكبر </a:t>
            </a:r>
            <a:r>
              <a:rPr lang="ar-SA" sz="2800" b="1" dirty="0" smtClean="0">
                <a:solidFill>
                  <a:schemeClr val="accent3">
                    <a:lumMod val="50000"/>
                  </a:schemeClr>
                </a:solidFill>
              </a:rPr>
              <a:t>ما يمكن </a:t>
            </a:r>
            <a:r>
              <a:rPr lang="ar-SA" sz="2800" b="1" dirty="0" smtClean="0">
                <a:solidFill>
                  <a:schemeClr val="accent3">
                    <a:lumMod val="50000"/>
                  </a:schemeClr>
                </a:solidFill>
              </a:rPr>
              <a:t>ويكون هذا الأساس في منح الرخصة.</a:t>
            </a:r>
          </a:p>
          <a:p>
            <a:pPr>
              <a:buNone/>
            </a:pPr>
            <a:endParaRPr lang="ar-SA" dirty="0"/>
          </a:p>
        </p:txBody>
      </p:sp>
      <p:pic>
        <p:nvPicPr>
          <p:cNvPr id="4" name="Picture 6" descr="نم"/>
          <p:cNvPicPr>
            <a:picLocks noChangeAspect="1" noChangeArrowheads="1"/>
          </p:cNvPicPr>
          <p:nvPr/>
        </p:nvPicPr>
        <p:blipFill>
          <a:blip r:embed="rId2"/>
          <a:srcRect/>
          <a:stretch>
            <a:fillRect/>
          </a:stretch>
        </p:blipFill>
        <p:spPr bwMode="auto">
          <a:xfrm>
            <a:off x="714349" y="3571876"/>
            <a:ext cx="5643602" cy="30257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7467600" cy="5973910"/>
          </a:xfrm>
        </p:spPr>
        <p:txBody>
          <a:bodyPr>
            <a:noAutofit/>
          </a:bodyPr>
          <a:lstStyle/>
          <a:p>
            <a:r>
              <a:rPr lang="ar-SA" sz="2800" b="1" dirty="0" smtClean="0"/>
              <a:t>وقد يتبادر للذهن أن أهمية دراسة </a:t>
            </a:r>
            <a:r>
              <a:rPr lang="ar-SA" sz="2800" b="1" dirty="0" smtClean="0">
                <a:solidFill>
                  <a:srgbClr val="C00000"/>
                </a:solidFill>
              </a:rPr>
              <a:t>الجدوى قاصرة فقط على المشروعات والبرامج الجديدة, وهذا غير صحيح </a:t>
            </a:r>
            <a:r>
              <a:rPr lang="ar-SA" sz="2800" b="1" dirty="0" smtClean="0"/>
              <a:t>لأنها مهمة أيضا للمشروعات والبرامج القائمة </a:t>
            </a:r>
            <a:r>
              <a:rPr lang="ar-SA" sz="2800" b="1" dirty="0" err="1" smtClean="0"/>
              <a:t>المستمره</a:t>
            </a:r>
            <a:r>
              <a:rPr lang="ar-SA" sz="2800" b="1" dirty="0" smtClean="0"/>
              <a:t>, ومن ذلك مثلاً التوسع في مشروع قائم أو إدخال نظام جديد للنظام القائم أو إضافة منتج جديد وهكذا.</a:t>
            </a:r>
          </a:p>
          <a:p>
            <a:pPr>
              <a:buNone/>
            </a:pPr>
            <a:endParaRPr lang="ar-SA" sz="2800" b="1" dirty="0" smtClean="0"/>
          </a:p>
          <a:p>
            <a:r>
              <a:rPr lang="ar-SA" sz="2800" b="1" dirty="0" smtClean="0"/>
              <a:t>وطالما أننا نتحدث عن دراسات الجدوى فيجب ألا نخلط بينها وبين دراسة فعالية المشروع فهناك فرق بينهما, فدراسة الجدوى كما ذكرنا قائمة على تقويم فكرة مشروع قبل البدء فيه للتأكد من صلاحيته وجدواه والاعتماد عليه, أما دراسة فعالية المشروع فالهدف منها هو تقويم المشروع القائم فعلاً, وهل يستمر المشروع أم لا, وكيف يمكن تطويره والانتقال </a:t>
            </a:r>
            <a:r>
              <a:rPr lang="ar-SA" sz="2800" b="1" dirty="0" err="1" smtClean="0"/>
              <a:t>به</a:t>
            </a:r>
            <a:r>
              <a:rPr lang="ar-SA" sz="2800" b="1" dirty="0" smtClean="0"/>
              <a:t> من مشروع غير منتج اقتصادياً إلى مستمر مثمر وذي مردود اقتصادي وايجابي. </a:t>
            </a:r>
            <a:endParaRPr lang="ar-SA"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1714488"/>
            <a:ext cx="6172200" cy="1482086"/>
          </a:xfrm>
        </p:spPr>
        <p:txBody>
          <a:bodyPr>
            <a:normAutofit/>
          </a:bodyPr>
          <a:lstStyle/>
          <a:p>
            <a:r>
              <a:rPr lang="ar-SA" sz="4400" dirty="0" smtClean="0"/>
              <a:t>محددات جدوى المشروع </a:t>
            </a:r>
            <a:endParaRPr lang="ar-SA" sz="4400" dirty="0"/>
          </a:p>
        </p:txBody>
      </p:sp>
      <p:sp>
        <p:nvSpPr>
          <p:cNvPr id="3" name="Text Placeholder 2"/>
          <p:cNvSpPr>
            <a:spLocks noGrp="1"/>
          </p:cNvSpPr>
          <p:nvPr>
            <p:ph type="body" idx="1"/>
          </p:nvPr>
        </p:nvSpPr>
        <p:spPr/>
        <p:txBody>
          <a:bodyPr/>
          <a:lstStyle/>
          <a:p>
            <a:endParaRPr lang="ar-SA"/>
          </a:p>
        </p:txBody>
      </p:sp>
      <p:pic>
        <p:nvPicPr>
          <p:cNvPr id="4" name="Picture 4" descr="_STU6429"/>
          <p:cNvPicPr>
            <a:picLocks noChangeAspect="1" noChangeArrowheads="1"/>
          </p:cNvPicPr>
          <p:nvPr/>
        </p:nvPicPr>
        <p:blipFill>
          <a:blip r:embed="rId2"/>
          <a:srcRect/>
          <a:stretch>
            <a:fillRect/>
          </a:stretch>
        </p:blipFill>
        <p:spPr bwMode="auto">
          <a:xfrm>
            <a:off x="179388" y="3357562"/>
            <a:ext cx="8964612" cy="35004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ar-SA" dirty="0"/>
          </a:p>
        </p:txBody>
      </p:sp>
      <p:sp>
        <p:nvSpPr>
          <p:cNvPr id="3" name="Content Placeholder 2"/>
          <p:cNvSpPr>
            <a:spLocks noGrp="1"/>
          </p:cNvSpPr>
          <p:nvPr>
            <p:ph sz="quarter" idx="1"/>
          </p:nvPr>
        </p:nvSpPr>
        <p:spPr>
          <a:xfrm>
            <a:off x="1676400" y="1714488"/>
            <a:ext cx="7467600" cy="4873752"/>
          </a:xfrm>
        </p:spPr>
        <p:txBody>
          <a:bodyPr>
            <a:normAutofit lnSpcReduction="10000"/>
          </a:bodyPr>
          <a:lstStyle/>
          <a:p>
            <a:r>
              <a:rPr lang="ar-SA" b="1" dirty="0" smtClean="0">
                <a:solidFill>
                  <a:schemeClr val="accent3">
                    <a:lumMod val="75000"/>
                  </a:schemeClr>
                </a:solidFill>
              </a:rPr>
              <a:t>دراسة الجدوى البيئية للمشروع: </a:t>
            </a:r>
            <a:r>
              <a:rPr lang="ar-SA" b="1" dirty="0" smtClean="0"/>
              <a:t>والمقصود </a:t>
            </a:r>
            <a:r>
              <a:rPr lang="ar-SA" b="1" dirty="0" err="1" smtClean="0"/>
              <a:t>بها</a:t>
            </a:r>
            <a:r>
              <a:rPr lang="ar-SA" b="1" dirty="0" smtClean="0"/>
              <a:t> </a:t>
            </a:r>
            <a:r>
              <a:rPr lang="ar-SA" b="1" dirty="0" smtClean="0"/>
              <a:t>التأكد </a:t>
            </a:r>
            <a:r>
              <a:rPr lang="ar-SA" b="1" dirty="0" smtClean="0"/>
              <a:t>من توافق </a:t>
            </a:r>
            <a:endParaRPr lang="ar-SA" b="1" dirty="0" smtClean="0"/>
          </a:p>
          <a:p>
            <a:r>
              <a:rPr lang="ar-SA" b="1" dirty="0" smtClean="0"/>
              <a:t>المشروع </a:t>
            </a:r>
            <a:r>
              <a:rPr lang="ar-SA" b="1" dirty="0" smtClean="0"/>
              <a:t>المزمع إقامته مع البيئة المحلية التي سوف يقام عليها, ودراسة الجدوى البيئية هي عادة ما تكون المرحلة الأولى في دراسة الجدوى.</a:t>
            </a:r>
          </a:p>
          <a:p>
            <a:pPr>
              <a:buNone/>
            </a:pPr>
            <a:endParaRPr lang="ar-SA" dirty="0" smtClean="0"/>
          </a:p>
          <a:p>
            <a:pPr>
              <a:buNone/>
            </a:pPr>
            <a:endParaRPr lang="ar-SA" dirty="0" smtClean="0"/>
          </a:p>
          <a:p>
            <a:pPr>
              <a:buNone/>
            </a:pPr>
            <a:endParaRPr lang="ar-SA" dirty="0" smtClean="0"/>
          </a:p>
          <a:p>
            <a:r>
              <a:rPr lang="ar-SA" b="1" dirty="0" smtClean="0">
                <a:solidFill>
                  <a:srgbClr val="FF0000"/>
                </a:solidFill>
              </a:rPr>
              <a:t>دراسة الجدوى التسويقية للمشروع: </a:t>
            </a:r>
            <a:r>
              <a:rPr lang="ar-SA" b="1" dirty="0" smtClean="0"/>
              <a:t>والمقصود </a:t>
            </a:r>
            <a:r>
              <a:rPr lang="ar-SA" b="1" dirty="0" err="1" smtClean="0"/>
              <a:t>بها</a:t>
            </a:r>
            <a:r>
              <a:rPr lang="ar-SA" b="1" dirty="0" smtClean="0"/>
              <a:t> أن هذا المشروع سوف تكون لديه القدرة على تصريف منتجاته في السوق أو للجمهور, والأهم من ذلك أن هذه المرحلة الثانية لدراسة الجدوى تحاول التأكد أن هناك طلباً كافياً على منتجات المشروع وخدماته من السوق أو الجمهور </a:t>
            </a:r>
            <a:r>
              <a:rPr lang="ar-SA" b="1" dirty="0" smtClean="0"/>
              <a:t>   </a:t>
            </a:r>
          </a:p>
          <a:p>
            <a:r>
              <a:rPr lang="ar-SA" b="1" dirty="0" smtClean="0"/>
              <a:t> </a:t>
            </a:r>
            <a:r>
              <a:rPr lang="ar-SA" b="1" dirty="0" smtClean="0"/>
              <a:t>                          </a:t>
            </a:r>
            <a:r>
              <a:rPr lang="ar-SA" b="1" dirty="0" smtClean="0"/>
              <a:t>المستفيد</a:t>
            </a:r>
            <a:r>
              <a:rPr lang="ar-SA" b="1" dirty="0" smtClean="0"/>
              <a:t>.</a:t>
            </a:r>
            <a:endParaRPr lang="ar-SA" b="1" dirty="0"/>
          </a:p>
        </p:txBody>
      </p:sp>
      <p:pic>
        <p:nvPicPr>
          <p:cNvPr id="4" name="Picture 4" descr="007"/>
          <p:cNvPicPr>
            <a:picLocks noChangeAspect="1" noChangeArrowheads="1"/>
          </p:cNvPicPr>
          <p:nvPr/>
        </p:nvPicPr>
        <p:blipFill>
          <a:blip r:embed="rId2" cstate="print"/>
          <a:srcRect/>
          <a:stretch>
            <a:fillRect/>
          </a:stretch>
        </p:blipFill>
        <p:spPr bwMode="auto">
          <a:xfrm>
            <a:off x="0" y="1071547"/>
            <a:ext cx="1928794" cy="3429024"/>
          </a:xfrm>
          <a:prstGeom prst="rect">
            <a:avLst/>
          </a:prstGeom>
          <a:noFill/>
        </p:spPr>
      </p:pic>
      <p:pic>
        <p:nvPicPr>
          <p:cNvPr id="5" name="Picture 5" descr="dollar"/>
          <p:cNvPicPr>
            <a:picLocks noChangeAspect="1" noChangeArrowheads="1"/>
          </p:cNvPicPr>
          <p:nvPr/>
        </p:nvPicPr>
        <p:blipFill>
          <a:blip r:embed="rId3"/>
          <a:srcRect/>
          <a:stretch>
            <a:fillRect/>
          </a:stretch>
        </p:blipFill>
        <p:spPr bwMode="auto">
          <a:xfrm>
            <a:off x="1" y="5143512"/>
            <a:ext cx="2143107" cy="17144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ar-SA" b="1" dirty="0" smtClean="0">
                <a:solidFill>
                  <a:srgbClr val="00B050"/>
                </a:solidFill>
              </a:rPr>
              <a:t>دراسة الجدوى الهندسية والفنية للمشروع: </a:t>
            </a:r>
            <a:r>
              <a:rPr lang="ar-SA" b="1" dirty="0" smtClean="0"/>
              <a:t>والمقصود </a:t>
            </a:r>
            <a:r>
              <a:rPr lang="ar-SA" b="1" dirty="0" err="1" smtClean="0"/>
              <a:t>بها</a:t>
            </a:r>
            <a:r>
              <a:rPr lang="ar-SA" b="1" dirty="0" smtClean="0"/>
              <a:t> التعرف على إمكانية أو قابلية تنفيذ </a:t>
            </a:r>
            <a:r>
              <a:rPr lang="ar-SA" b="1" dirty="0" smtClean="0"/>
              <a:t>المشروع </a:t>
            </a:r>
            <a:r>
              <a:rPr lang="ar-SA" b="1" dirty="0" err="1" smtClean="0"/>
              <a:t>و</a:t>
            </a:r>
            <a:r>
              <a:rPr lang="ar-SA" b="1" dirty="0" smtClean="0"/>
              <a:t> </a:t>
            </a:r>
            <a:r>
              <a:rPr lang="ar-SA" b="1" dirty="0" smtClean="0"/>
              <a:t>تحديد </a:t>
            </a:r>
            <a:r>
              <a:rPr lang="ar-SA" b="1" dirty="0" smtClean="0"/>
              <a:t>حجم المشروع في الطاقة الإنتاجية, وكذلك اختيار الموقع المناسب واختيار نظام الإنتاج</a:t>
            </a:r>
            <a:r>
              <a:rPr lang="ar-SA" b="1" dirty="0" smtClean="0"/>
              <a:t>.(السلع)</a:t>
            </a:r>
            <a:endParaRPr lang="ar-SA" b="1" dirty="0" smtClean="0"/>
          </a:p>
          <a:p>
            <a:endParaRPr lang="ar-SA" dirty="0" smtClean="0"/>
          </a:p>
          <a:p>
            <a:endParaRPr lang="ar-SA" dirty="0" smtClean="0"/>
          </a:p>
          <a:p>
            <a:endParaRPr lang="ar-SA" dirty="0" smtClean="0"/>
          </a:p>
          <a:p>
            <a:endParaRPr lang="ar-SA" dirty="0" smtClean="0"/>
          </a:p>
          <a:p>
            <a:endParaRPr lang="ar-SA" dirty="0" smtClean="0"/>
          </a:p>
          <a:p>
            <a:r>
              <a:rPr lang="ar-SA" b="1" dirty="0" smtClean="0">
                <a:solidFill>
                  <a:srgbClr val="C00000"/>
                </a:solidFill>
              </a:rPr>
              <a:t>دراسة الجدوى المالية للمشروع: </a:t>
            </a:r>
            <a:r>
              <a:rPr lang="ar-SA" b="1" dirty="0" smtClean="0"/>
              <a:t>والمقصود </a:t>
            </a:r>
            <a:r>
              <a:rPr lang="ar-SA" b="1" dirty="0" err="1" smtClean="0"/>
              <a:t>بها</a:t>
            </a:r>
            <a:r>
              <a:rPr lang="ar-SA" b="1" dirty="0" smtClean="0"/>
              <a:t> العمل على تخطيط وتوجيه وتقييم ومتابعة تأمين احتياجات المشروع من الأموال ومن خلال أفضل مصدر تمويلي.</a:t>
            </a:r>
          </a:p>
          <a:p>
            <a:endParaRPr lang="ar-SA" dirty="0"/>
          </a:p>
        </p:txBody>
      </p:sp>
      <p:pic>
        <p:nvPicPr>
          <p:cNvPr id="4" name="Picture 4" descr="تخطيط"/>
          <p:cNvPicPr>
            <a:picLocks noChangeAspect="1" noChangeArrowheads="1"/>
          </p:cNvPicPr>
          <p:nvPr/>
        </p:nvPicPr>
        <p:blipFill>
          <a:blip r:embed="rId3"/>
          <a:srcRect/>
          <a:stretch>
            <a:fillRect/>
          </a:stretch>
        </p:blipFill>
        <p:spPr bwMode="auto">
          <a:xfrm>
            <a:off x="714348" y="3000372"/>
            <a:ext cx="4429156" cy="18002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2700</TotalTime>
  <Words>1235</Words>
  <Application>Microsoft Office PowerPoint</Application>
  <PresentationFormat>On-screen Show (4:3)</PresentationFormat>
  <Paragraphs>94</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Slide 1</vt:lpstr>
      <vt:lpstr>Slide 2</vt:lpstr>
      <vt:lpstr>Slide 3</vt:lpstr>
      <vt:lpstr>              أما بالنسبة للمستثمر العام وهي الدولة فإن لدراسة الجدوى أهمية في:</vt:lpstr>
      <vt:lpstr>Slide 5</vt:lpstr>
      <vt:lpstr>Slide 6</vt:lpstr>
      <vt:lpstr>محددات جدوى المشروع </vt:lpstr>
      <vt:lpstr>Slide 8</vt:lpstr>
      <vt:lpstr>Slide 9</vt:lpstr>
      <vt:lpstr>Slide 10</vt:lpstr>
      <vt:lpstr>مشكلات دراسات الجدوى</vt:lpstr>
      <vt:lpstr>Slide 12</vt:lpstr>
      <vt:lpstr>Slide 13</vt:lpstr>
      <vt:lpstr>الخطوات الاجرائية للقيام بدراسة جدوى برنامج أو مشروع اجتماعي</vt:lpstr>
      <vt:lpstr>Slide 15</vt:lpstr>
      <vt:lpstr>مثال تطبيقي لحساب جدوى المشروع كمياً</vt:lpstr>
      <vt:lpstr>افتراض</vt:lpstr>
      <vt:lpstr>المعطيات المتوقعة :</vt:lpstr>
      <vt:lpstr>1- التكاليف المتغيرة للمشروع في سنة مالية</vt:lpstr>
      <vt:lpstr>2- إجمالي التكاليف الكلية للمشروع في سنة مالية</vt:lpstr>
      <vt:lpstr>صافي العائد الكلي للمشروع في سنة مالية</vt:lpstr>
      <vt:lpstr>صافي العائد الاجتماعي والاقتصادي للمشروع</vt:lpstr>
      <vt:lpstr>حساب نقطة التعادل للمشروع </vt:lpstr>
      <vt:lpstr>كتابة التقرير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73</cp:revision>
  <dcterms:created xsi:type="dcterms:W3CDTF">2014-03-24T13:06:44Z</dcterms:created>
  <dcterms:modified xsi:type="dcterms:W3CDTF">2014-04-06T22:36:44Z</dcterms:modified>
</cp:coreProperties>
</file>