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sldIdLst>
    <p:sldId id="266" r:id="rId5"/>
    <p:sldId id="256" r:id="rId6"/>
    <p:sldId id="257" r:id="rId7"/>
    <p:sldId id="258" r:id="rId8"/>
    <p:sldId id="259" r:id="rId9"/>
    <p:sldId id="260" r:id="rId10"/>
    <p:sldId id="261" r:id="rId11"/>
    <p:sldId id="262" r:id="rId12"/>
    <p:sldId id="263" r:id="rId13"/>
    <p:sldId id="264" r:id="rId14"/>
    <p:sldId id="265" r:id="rId15"/>
  </p:sldIdLst>
  <p:sldSz cx="9144000" cy="6858000" type="screen4x3"/>
  <p:notesSz cx="6797675" cy="992663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22126D8-64BF-45A6-9BD1-CCEA05CCB5B5}"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22126D8-64BF-45A6-9BD1-CCEA05CCB5B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22126D8-64BF-45A6-9BD1-CCEA05CCB5B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22126D8-64BF-45A6-9BD1-CCEA05CCB5B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22126D8-64BF-45A6-9BD1-CCEA05CCB5B5}"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22126D8-64BF-45A6-9BD1-CCEA05CCB5B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22126D8-64BF-45A6-9BD1-CCEA05CCB5B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22126D8-64BF-45A6-9BD1-CCEA05CCB5B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22126D8-64BF-45A6-9BD1-CCEA05CCB5B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22126D8-64BF-45A6-9BD1-CCEA05CCB5B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96298E-2ADF-41A8-BABE-07478421CB95}" type="datetimeFigureOut">
              <a:rPr lang="ar-SA" smtClean="0"/>
              <a:pPr/>
              <a:t>30/01/1437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22126D8-64BF-45A6-9BD1-CCEA05CCB5B5}"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96298E-2ADF-41A8-BABE-07478421CB95}" type="datetimeFigureOut">
              <a:rPr lang="ar-SA" smtClean="0"/>
              <a:pPr/>
              <a:t>30/01/1437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2126D8-64BF-45A6-9BD1-CCEA05CCB5B5}"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2129408"/>
          </a:xfrm>
        </p:spPr>
        <p:txBody>
          <a:bodyPr>
            <a:normAutofit/>
          </a:bodyPr>
          <a:lstStyle/>
          <a:p>
            <a:pPr algn="ctr"/>
            <a:r>
              <a:rPr lang="ar-SA" sz="8000" dirty="0" smtClean="0">
                <a:solidFill>
                  <a:srgbClr val="FFFF00"/>
                </a:solidFill>
              </a:rPr>
              <a:t>دراسة الحياة المعاصرة</a:t>
            </a:r>
            <a:endParaRPr lang="ar-SA" sz="8000" dirty="0">
              <a:solidFill>
                <a:srgbClr val="FFFF00"/>
              </a:solidFill>
            </a:endParaRPr>
          </a:p>
        </p:txBody>
      </p:sp>
      <p:sp>
        <p:nvSpPr>
          <p:cNvPr id="3" name="عنوان فرعي 2"/>
          <p:cNvSpPr>
            <a:spLocks noGrp="1"/>
          </p:cNvSpPr>
          <p:nvPr>
            <p:ph type="subTitle" idx="1"/>
          </p:nvPr>
        </p:nvSpPr>
        <p:spPr/>
        <p:txBody>
          <a:bodyPr/>
          <a:lstStyle/>
          <a:p>
            <a:r>
              <a:rPr lang="ar-SA" dirty="0" smtClean="0"/>
              <a:t>.</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6"/>
            <a:ext cx="7851648" cy="864096"/>
          </a:xfrm>
        </p:spPr>
        <p:txBody>
          <a:bodyPr/>
          <a:lstStyle/>
          <a:p>
            <a:r>
              <a:rPr lang="ar-SA" dirty="0" smtClean="0">
                <a:solidFill>
                  <a:srgbClr val="FFFF00"/>
                </a:solidFill>
              </a:rPr>
              <a:t>تابع</a:t>
            </a:r>
            <a:endParaRPr lang="ar-SA" dirty="0">
              <a:solidFill>
                <a:srgbClr val="FFFF00"/>
              </a:solidFill>
            </a:endParaRPr>
          </a:p>
        </p:txBody>
      </p:sp>
      <p:sp>
        <p:nvSpPr>
          <p:cNvPr id="3" name="عنوان فرعي 2"/>
          <p:cNvSpPr>
            <a:spLocks noGrp="1"/>
          </p:cNvSpPr>
          <p:nvPr>
            <p:ph type="subTitle" idx="1"/>
          </p:nvPr>
        </p:nvSpPr>
        <p:spPr>
          <a:xfrm>
            <a:off x="533400" y="1340768"/>
            <a:ext cx="7854696" cy="4752528"/>
          </a:xfrm>
        </p:spPr>
        <p:txBody>
          <a:bodyPr/>
          <a:lstStyle/>
          <a:p>
            <a:pPr marL="514350" indent="-514350" algn="just">
              <a:buFont typeface="+mj-lt"/>
              <a:buAutoNum type="arabicParenR" startAt="4"/>
            </a:pPr>
            <a:r>
              <a:rPr lang="ar-SA" sz="3600" b="1" dirty="0" smtClean="0"/>
              <a:t>دراسات حول مفاهيم الناس ومعلوماتهم الخاطئة والخرافات السائدة في المجتمع لكي تقوم التربية بتصحيحها عن طريق مناهجها.</a:t>
            </a:r>
          </a:p>
          <a:p>
            <a:pPr marL="514350" indent="-514350" algn="just">
              <a:buFont typeface="+mj-lt"/>
              <a:buAutoNum type="arabicParenR" startAt="4"/>
            </a:pPr>
            <a:r>
              <a:rPr lang="ar-SA" sz="3600" b="1" dirty="0" smtClean="0"/>
              <a:t>دراسات حول مهارات الناس وعاداتهم لإكساب الطلاب مهارات وعادات أفضل.</a:t>
            </a:r>
          </a:p>
          <a:p>
            <a:pPr marL="514350" indent="-514350" algn="just">
              <a:buFont typeface="+mj-lt"/>
              <a:buAutoNum type="arabicParenR" startAt="4"/>
            </a:pPr>
            <a:r>
              <a:rPr lang="ar-SA" sz="3600" b="1" dirty="0" smtClean="0"/>
              <a:t>دراسات تتعلق بالقيم والمثل العليا السائدة بين الكبار لكي تؤكد عليها المدرسة من خلال مناهجها.</a:t>
            </a:r>
          </a:p>
          <a:p>
            <a:pPr marL="514350" indent="-514350">
              <a:buFont typeface="+mj-lt"/>
              <a:buAutoNum type="arabicParenR" startAt="4"/>
            </a:pPr>
            <a:endParaRPr lang="ar-SA" dirty="0" smtClean="0"/>
          </a:p>
          <a:p>
            <a:pPr marL="514350" indent="-514350">
              <a:buFont typeface="+mj-lt"/>
              <a:buAutoNum type="arabicParenR" startAt="4"/>
            </a:pPr>
            <a:endParaRPr lang="ar-SA" dirty="0" smtClean="0"/>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204864"/>
            <a:ext cx="7851648" cy="2088232"/>
          </a:xfrm>
        </p:spPr>
        <p:txBody>
          <a:bodyPr>
            <a:normAutofit/>
          </a:bodyPr>
          <a:lstStyle/>
          <a:p>
            <a:pPr algn="ctr"/>
            <a:r>
              <a:rPr lang="ar-SA" sz="8800" dirty="0" smtClean="0">
                <a:solidFill>
                  <a:srgbClr val="FFFF00"/>
                </a:solidFill>
              </a:rPr>
              <a:t>نهاية المحاضرة</a:t>
            </a:r>
            <a:br>
              <a:rPr lang="ar-SA" sz="8800" dirty="0" smtClean="0">
                <a:solidFill>
                  <a:srgbClr val="FFFF00"/>
                </a:solidFill>
              </a:rPr>
            </a:br>
            <a:r>
              <a:rPr lang="ar-SA" sz="4400" dirty="0" smtClean="0">
                <a:solidFill>
                  <a:srgbClr val="FFFF00"/>
                </a:solidFill>
              </a:rPr>
              <a:t>شكراً لإصغائكم</a:t>
            </a:r>
            <a:endParaRPr lang="ar-SA" sz="4400" dirty="0">
              <a:solidFill>
                <a:srgbClr val="FFFF00"/>
              </a:solidFill>
            </a:endParaRPr>
          </a:p>
        </p:txBody>
      </p:sp>
      <p:sp>
        <p:nvSpPr>
          <p:cNvPr id="3" name="عنوان فرعي 2"/>
          <p:cNvSpPr>
            <a:spLocks noGrp="1"/>
          </p:cNvSpPr>
          <p:nvPr>
            <p:ph type="subTitle" idx="1"/>
          </p:nvPr>
        </p:nvSpPr>
        <p:spPr>
          <a:xfrm>
            <a:off x="533400" y="4725144"/>
            <a:ext cx="7854696" cy="255992"/>
          </a:xfrm>
        </p:spPr>
        <p:txBody>
          <a:bodyPr>
            <a:normAutofit fontScale="47500" lnSpcReduction="20000"/>
          </a:bodyPr>
          <a:lstStyle/>
          <a:p>
            <a:r>
              <a:rPr lang="ar-SA" dirty="0" smtClean="0"/>
              <a:t>.</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8"/>
            <a:ext cx="7851648" cy="1368152"/>
          </a:xfrm>
        </p:spPr>
        <p:txBody>
          <a:bodyPr>
            <a:normAutofit fontScale="90000"/>
          </a:bodyPr>
          <a:lstStyle/>
          <a:p>
            <a:pPr algn="ctr"/>
            <a:r>
              <a:rPr lang="ar-SA" sz="5400" dirty="0" smtClean="0">
                <a:solidFill>
                  <a:srgbClr val="FF0000"/>
                </a:solidFill>
              </a:rPr>
              <a:t>دراسة الحياة المعاصرة من أجل اشتقاق أهداف تربوية</a:t>
            </a:r>
            <a:endParaRPr lang="ar-SA" sz="5400" dirty="0">
              <a:solidFill>
                <a:srgbClr val="FF0000"/>
              </a:solidFill>
            </a:endParaRPr>
          </a:p>
        </p:txBody>
      </p:sp>
      <p:sp>
        <p:nvSpPr>
          <p:cNvPr id="3" name="عنوان فرعي 2"/>
          <p:cNvSpPr>
            <a:spLocks noGrp="1"/>
          </p:cNvSpPr>
          <p:nvPr>
            <p:ph type="subTitle" idx="1"/>
          </p:nvPr>
        </p:nvSpPr>
        <p:spPr>
          <a:xfrm>
            <a:off x="539552" y="1628800"/>
            <a:ext cx="7854696" cy="4608512"/>
          </a:xfrm>
        </p:spPr>
        <p:txBody>
          <a:bodyPr/>
          <a:lstStyle/>
          <a:p>
            <a:pPr algn="just">
              <a:lnSpc>
                <a:spcPct val="150000"/>
              </a:lnSpc>
            </a:pPr>
            <a:r>
              <a:rPr lang="ar-SA" sz="3600" b="1" dirty="0" smtClean="0"/>
              <a:t>في الماضي لم تكن عملية اختيار ما يتعلمه طلاب المدرسة من الموروث الثقافي صعبة، لكن الآن وبعد ما ظهرت العلوم واتسعت المعرفة، أصبحت عملية الاختيار صعبة ومعقدة للغاية، ولمواجهة هذا التحدي، ظهر رأيان حول كيفية التعامل مع هذه المعضلة:</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8"/>
            <a:ext cx="7851648" cy="1296144"/>
          </a:xfrm>
        </p:spPr>
        <p:txBody>
          <a:bodyPr/>
          <a:lstStyle/>
          <a:p>
            <a:pPr algn="ctr"/>
            <a:r>
              <a:rPr lang="ar-SA" dirty="0" smtClean="0">
                <a:solidFill>
                  <a:srgbClr val="FF0000"/>
                </a:solidFill>
              </a:rPr>
              <a:t>الرأي الأول</a:t>
            </a:r>
            <a:endParaRPr lang="ar-SA" dirty="0">
              <a:solidFill>
                <a:srgbClr val="FF0000"/>
              </a:solidFill>
            </a:endParaRPr>
          </a:p>
        </p:txBody>
      </p:sp>
      <p:sp>
        <p:nvSpPr>
          <p:cNvPr id="3" name="عنوان فرعي 2"/>
          <p:cNvSpPr>
            <a:spLocks noGrp="1"/>
          </p:cNvSpPr>
          <p:nvPr>
            <p:ph type="subTitle" idx="1"/>
          </p:nvPr>
        </p:nvSpPr>
        <p:spPr>
          <a:xfrm>
            <a:off x="611560" y="1916832"/>
            <a:ext cx="7854696" cy="4536504"/>
          </a:xfrm>
        </p:spPr>
        <p:txBody>
          <a:bodyPr>
            <a:noAutofit/>
          </a:bodyPr>
          <a:lstStyle/>
          <a:p>
            <a:pPr algn="just">
              <a:lnSpc>
                <a:spcPct val="150000"/>
              </a:lnSpc>
            </a:pPr>
            <a:r>
              <a:rPr lang="ar-SA" sz="2800" b="1" dirty="0" smtClean="0"/>
              <a:t>حيث أن الحياة المعاصرة بالغة التعقيد وتتصف بالتغير المستمر، فإنه من الضروري أن تركز الجهود على النواحي الهامة من التراث الثقافي بشكل عام ومن الجوانب ذات الأهمية منه في الحياة المعاصرة بشكل خاص. ذلك حتى لا تضيع جهود الطلاب في تعلم أشياء كانت مهمة منذ 50 عاماً على سبيل المثال ولم تعد ذات أهمية في الوقت الحاضر، وحتى يتم إعدادهم إعداداً عصرياً للحياة المعاصرة.</a:t>
            </a:r>
            <a:endParaRPr lang="ar-SA"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0"/>
            <a:ext cx="7851648" cy="1340768"/>
          </a:xfrm>
        </p:spPr>
        <p:txBody>
          <a:bodyPr/>
          <a:lstStyle/>
          <a:p>
            <a:pPr algn="ctr"/>
            <a:r>
              <a:rPr lang="ar-SA" dirty="0" smtClean="0">
                <a:solidFill>
                  <a:srgbClr val="FF0000"/>
                </a:solidFill>
              </a:rPr>
              <a:t>الرأي الثاني</a:t>
            </a:r>
            <a:endParaRPr lang="ar-SA" dirty="0">
              <a:solidFill>
                <a:srgbClr val="FF0000"/>
              </a:solidFill>
            </a:endParaRPr>
          </a:p>
        </p:txBody>
      </p:sp>
      <p:sp>
        <p:nvSpPr>
          <p:cNvPr id="3" name="عنوان فرعي 2"/>
          <p:cNvSpPr>
            <a:spLocks noGrp="1"/>
          </p:cNvSpPr>
          <p:nvPr>
            <p:ph type="subTitle" idx="1"/>
          </p:nvPr>
        </p:nvSpPr>
        <p:spPr>
          <a:xfrm>
            <a:off x="611560" y="1484784"/>
            <a:ext cx="7854696" cy="4824536"/>
          </a:xfrm>
        </p:spPr>
        <p:txBody>
          <a:bodyPr/>
          <a:lstStyle/>
          <a:p>
            <a:pPr algn="just">
              <a:lnSpc>
                <a:spcPct val="150000"/>
              </a:lnSpc>
            </a:pPr>
            <a:r>
              <a:rPr lang="ar-SA" sz="2800" b="1" dirty="0" smtClean="0"/>
              <a:t>هذا الرأي يتعلق بانتقال أثر التدريب. فأصحاب هذا الرأي يرون أنه إذا كان من الممكن أن يدرب عقل التلميذ وقدراته المختلفة وأنه يستطيع </a:t>
            </a:r>
            <a:r>
              <a:rPr lang="ar-SA" sz="2800" b="1" dirty="0" err="1" smtClean="0"/>
              <a:t>ان</a:t>
            </a:r>
            <a:r>
              <a:rPr lang="ar-SA" sz="2800" b="1" dirty="0" smtClean="0"/>
              <a:t> يستخدم هذه القدرات لحل ما يواجهه من مشكلات ومواقف الحياة، فليس هناك حاجة لتحليل الحياة المعاصرة لنشتق منها أهدافاً تربوية. فوفق هذا المنظور تكون أهداف التربية تنمية القدرات العقلية المختلفة والمهارات اللازمة لمواجهة المواقف والمشكلات التي تواجه الطالب.</a:t>
            </a:r>
            <a:r>
              <a:rPr lang="ar-SA" dirty="0" smtClean="0"/>
              <a:t>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60648"/>
            <a:ext cx="7851648" cy="720080"/>
          </a:xfrm>
        </p:spPr>
        <p:txBody>
          <a:bodyPr>
            <a:normAutofit fontScale="90000"/>
          </a:bodyPr>
          <a:lstStyle/>
          <a:p>
            <a:r>
              <a:rPr lang="ar-SA" dirty="0" smtClean="0">
                <a:solidFill>
                  <a:srgbClr val="FF0000"/>
                </a:solidFill>
              </a:rPr>
              <a:t>تابع</a:t>
            </a:r>
            <a:endParaRPr lang="ar-SA" dirty="0">
              <a:solidFill>
                <a:srgbClr val="FF0000"/>
              </a:solidFill>
            </a:endParaRPr>
          </a:p>
        </p:txBody>
      </p:sp>
      <p:sp>
        <p:nvSpPr>
          <p:cNvPr id="3" name="عنوان فرعي 2"/>
          <p:cNvSpPr>
            <a:spLocks noGrp="1"/>
          </p:cNvSpPr>
          <p:nvPr>
            <p:ph type="subTitle" idx="1"/>
          </p:nvPr>
        </p:nvSpPr>
        <p:spPr>
          <a:xfrm>
            <a:off x="539552" y="1268760"/>
            <a:ext cx="7854696" cy="4752528"/>
          </a:xfrm>
        </p:spPr>
        <p:txBody>
          <a:bodyPr>
            <a:normAutofit/>
          </a:bodyPr>
          <a:lstStyle/>
          <a:p>
            <a:pPr algn="just"/>
            <a:r>
              <a:rPr lang="ar-SA" sz="3200" b="1" dirty="0" smtClean="0"/>
              <a:t>وقد بينت دراسات انتقال أثر التدريب، أن الطالب يطبق ما تعلمه على مواقف الحياة عندما يزداد التشابه بين المواقف التي يواجهها في الحياة والمواقف التي حدث فيها التعلم. وأن احتمال إدراك التشابه بينهما يزداد حين يتوفر شرطان: </a:t>
            </a:r>
          </a:p>
          <a:p>
            <a:pPr marL="514350" indent="-514350" algn="just">
              <a:buAutoNum type="arabicParenBoth"/>
            </a:pPr>
            <a:r>
              <a:rPr lang="ar-SA" sz="3200" b="1" dirty="0" smtClean="0"/>
              <a:t>وضوح التشابه بين مواقف الحياة وموقف التعلم في جوانب عديدة .</a:t>
            </a:r>
          </a:p>
          <a:p>
            <a:pPr marL="514350" indent="-514350" algn="just">
              <a:buAutoNum type="arabicParenBoth"/>
            </a:pPr>
            <a:r>
              <a:rPr lang="ar-SA" sz="3200" b="1" dirty="0" smtClean="0"/>
              <a:t>تدريب التلميذ على البحث عن أمثلة في حياته اليومية خارج المدرسة يطبق عليها ما تعلمه في المدرسة</a:t>
            </a:r>
            <a:endParaRPr lang="ar-SA"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0"/>
            <a:ext cx="7851648" cy="1828800"/>
          </a:xfrm>
        </p:spPr>
        <p:txBody>
          <a:bodyPr>
            <a:normAutofit/>
          </a:bodyPr>
          <a:lstStyle/>
          <a:p>
            <a:pPr algn="ctr"/>
            <a:r>
              <a:rPr lang="ar-SA" sz="4400" dirty="0" smtClean="0">
                <a:solidFill>
                  <a:srgbClr val="FF0000"/>
                </a:solidFill>
              </a:rPr>
              <a:t>الانتقادات الموجهة لدراسة الحياة المعاصرة لاشتقاق أهداف تعليمية </a:t>
            </a:r>
            <a:endParaRPr lang="ar-SA" sz="4400" dirty="0">
              <a:solidFill>
                <a:srgbClr val="FF0000"/>
              </a:solidFill>
            </a:endParaRPr>
          </a:p>
        </p:txBody>
      </p:sp>
      <p:sp>
        <p:nvSpPr>
          <p:cNvPr id="3" name="عنوان فرعي 2"/>
          <p:cNvSpPr>
            <a:spLocks noGrp="1"/>
          </p:cNvSpPr>
          <p:nvPr>
            <p:ph type="subTitle" idx="1"/>
          </p:nvPr>
        </p:nvSpPr>
        <p:spPr>
          <a:xfrm>
            <a:off x="533400" y="1988840"/>
            <a:ext cx="7854696" cy="4536504"/>
          </a:xfrm>
        </p:spPr>
        <p:txBody>
          <a:bodyPr>
            <a:noAutofit/>
          </a:bodyPr>
          <a:lstStyle/>
          <a:p>
            <a:pPr marL="514350" indent="-514350" algn="just">
              <a:lnSpc>
                <a:spcPct val="150000"/>
              </a:lnSpc>
              <a:buFont typeface="+mj-lt"/>
              <a:buAutoNum type="arabicParenR"/>
            </a:pPr>
            <a:r>
              <a:rPr lang="ar-SA" sz="2800" b="1" dirty="0" smtClean="0"/>
              <a:t>إن التعرف على النشاطات المعاصرة لا يدل في حد ذاته على أنها أمور مرغوب فيها. فمثلاً عند اكتشاف أن عددا كبيراً من الناس تقوم بنشاطات معينة غير مرغوبة فلا ينبغي أن نعلمها للتلاميذ وبعضها قد يكون ضاراً فيجب التخلص منه.</a:t>
            </a:r>
          </a:p>
          <a:p>
            <a:pPr marL="514350" indent="-514350" algn="just">
              <a:lnSpc>
                <a:spcPct val="150000"/>
              </a:lnSpc>
              <a:buFont typeface="+mj-lt"/>
              <a:buAutoNum type="arabicParenR"/>
            </a:pPr>
            <a:r>
              <a:rPr lang="ar-SA" sz="2800" b="1" dirty="0" smtClean="0"/>
              <a:t>يرى أنصار التربية الأساسية أن دراسات الحياة المعاصرة هي نوع من تقديس للحاضر، وإهمال للموروث الثقافي للإنسان. </a:t>
            </a:r>
            <a:endParaRPr lang="ar-SA"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88640"/>
            <a:ext cx="7851648" cy="720080"/>
          </a:xfrm>
        </p:spPr>
        <p:txBody>
          <a:bodyPr/>
          <a:lstStyle/>
          <a:p>
            <a:r>
              <a:rPr lang="ar-SA" sz="4400" dirty="0" smtClean="0">
                <a:solidFill>
                  <a:srgbClr val="FF0000"/>
                </a:solidFill>
              </a:rPr>
              <a:t>تابع</a:t>
            </a:r>
            <a:endParaRPr lang="ar-SA" sz="4400" dirty="0">
              <a:solidFill>
                <a:srgbClr val="FF0000"/>
              </a:solidFill>
            </a:endParaRPr>
          </a:p>
        </p:txBody>
      </p:sp>
      <p:sp>
        <p:nvSpPr>
          <p:cNvPr id="3" name="عنوان فرعي 2"/>
          <p:cNvSpPr>
            <a:spLocks noGrp="1"/>
          </p:cNvSpPr>
          <p:nvPr>
            <p:ph type="subTitle" idx="1"/>
          </p:nvPr>
        </p:nvSpPr>
        <p:spPr>
          <a:xfrm>
            <a:off x="467544" y="908720"/>
            <a:ext cx="7854696" cy="5949280"/>
          </a:xfrm>
        </p:spPr>
        <p:txBody>
          <a:bodyPr>
            <a:noAutofit/>
          </a:bodyPr>
          <a:lstStyle/>
          <a:p>
            <a:pPr marL="514350" indent="-514350" algn="just">
              <a:lnSpc>
                <a:spcPct val="150000"/>
              </a:lnSpc>
              <a:buFont typeface="+mj-lt"/>
              <a:buAutoNum type="arabicParenR" startAt="3"/>
            </a:pPr>
            <a:r>
              <a:rPr lang="ar-SA" sz="2800" b="1" dirty="0" smtClean="0"/>
              <a:t>لما كانت الحياة في تغير مستمر، فإن إعداد التلاميذ لحل مشكلات اليوم سوف يجعلهم غير قادرين على مواجهة المشكلات التي ستواجههم في المستقبل لأن مشكلات الحياة سوف تتغير.</a:t>
            </a:r>
          </a:p>
          <a:p>
            <a:pPr marL="514350" indent="-514350" algn="just">
              <a:lnSpc>
                <a:spcPct val="150000"/>
              </a:lnSpc>
              <a:buFont typeface="+mj-lt"/>
              <a:buAutoNum type="arabicParenR" startAt="3"/>
            </a:pPr>
            <a:r>
              <a:rPr lang="ar-SA" sz="2800" b="1" dirty="0" smtClean="0"/>
              <a:t>يرى أنصار المدرسة التقدمية أن بعض المشكلات الهامة في الحياة المعاصرة وكذلك الأنشطة والأعمال التي يقوم </a:t>
            </a:r>
            <a:r>
              <a:rPr lang="ar-SA" sz="2800" b="1" dirty="0" err="1" smtClean="0"/>
              <a:t>بها</a:t>
            </a:r>
            <a:r>
              <a:rPr lang="ar-SA" sz="2800" b="1" dirty="0" smtClean="0"/>
              <a:t> الكبار ليست مثيرة لاهتمام التلاميذ فكونها توضع أهدافاً تربوية نكون بذلك أغفلنا أهمية اعتبار اهتمامات وحاجات التلاميذ أساساً لاشتقاق الأهداف التربية</a:t>
            </a:r>
            <a:endParaRPr lang="ar-SA"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620688"/>
            <a:ext cx="7851648" cy="792088"/>
          </a:xfrm>
        </p:spPr>
        <p:txBody>
          <a:bodyPr>
            <a:normAutofit/>
          </a:bodyPr>
          <a:lstStyle/>
          <a:p>
            <a:r>
              <a:rPr lang="ar-SA" sz="4400" dirty="0" smtClean="0">
                <a:solidFill>
                  <a:srgbClr val="FFFF00"/>
                </a:solidFill>
              </a:rPr>
              <a:t>دراسة الحياة المعاصرة من أجل اشتقاق الأهداف</a:t>
            </a:r>
            <a:endParaRPr lang="ar-SA" sz="4400" dirty="0">
              <a:solidFill>
                <a:srgbClr val="FFFF00"/>
              </a:solidFill>
            </a:endParaRPr>
          </a:p>
        </p:txBody>
      </p:sp>
      <p:sp>
        <p:nvSpPr>
          <p:cNvPr id="3" name="عنوان فرعي 2"/>
          <p:cNvSpPr>
            <a:spLocks noGrp="1"/>
          </p:cNvSpPr>
          <p:nvPr>
            <p:ph type="subTitle" idx="1"/>
          </p:nvPr>
        </p:nvSpPr>
        <p:spPr>
          <a:xfrm>
            <a:off x="611560" y="1628800"/>
            <a:ext cx="7854696" cy="4752528"/>
          </a:xfrm>
        </p:spPr>
        <p:txBody>
          <a:bodyPr>
            <a:normAutofit lnSpcReduction="10000"/>
          </a:bodyPr>
          <a:lstStyle/>
          <a:p>
            <a:r>
              <a:rPr lang="ar-SA" sz="3200" b="1" dirty="0" smtClean="0"/>
              <a:t>لدراسة الحياة المعاصرة لابد من تقسيم الحياة إلى جوانبها المختلفة. وهناك عدد كبير من التقسيمات منها: </a:t>
            </a:r>
          </a:p>
          <a:p>
            <a:pPr marL="514350" indent="-514350">
              <a:buFont typeface="+mj-lt"/>
              <a:buAutoNum type="arabicParenR"/>
            </a:pPr>
            <a:r>
              <a:rPr lang="ar-SA" sz="3200" b="1" dirty="0" smtClean="0"/>
              <a:t>الصحة</a:t>
            </a:r>
          </a:p>
          <a:p>
            <a:pPr marL="514350" indent="-514350">
              <a:buFont typeface="+mj-lt"/>
              <a:buAutoNum type="arabicParenR"/>
            </a:pPr>
            <a:r>
              <a:rPr lang="ar-SA" sz="3200" b="1" dirty="0" smtClean="0"/>
              <a:t>الأسرة</a:t>
            </a:r>
          </a:p>
          <a:p>
            <a:pPr marL="514350" indent="-514350">
              <a:buFont typeface="+mj-lt"/>
              <a:buAutoNum type="arabicParenR"/>
            </a:pPr>
            <a:r>
              <a:rPr lang="ar-SA" sz="3200" b="1" dirty="0" smtClean="0"/>
              <a:t>الترويح</a:t>
            </a:r>
          </a:p>
          <a:p>
            <a:pPr marL="514350" indent="-514350">
              <a:buFont typeface="+mj-lt"/>
              <a:buAutoNum type="arabicParenR"/>
            </a:pPr>
            <a:r>
              <a:rPr lang="ar-SA" sz="3200" b="1" dirty="0" smtClean="0"/>
              <a:t>النواحي المدنية</a:t>
            </a:r>
          </a:p>
          <a:p>
            <a:pPr marL="514350" indent="-514350">
              <a:buFont typeface="+mj-lt"/>
              <a:buAutoNum type="arabicParenR"/>
            </a:pPr>
            <a:r>
              <a:rPr lang="ar-SA" sz="3200" b="1" dirty="0" smtClean="0"/>
              <a:t>المهن</a:t>
            </a:r>
          </a:p>
          <a:p>
            <a:pPr marL="514350" indent="-514350">
              <a:buFont typeface="+mj-lt"/>
              <a:buAutoNum type="arabicParenR"/>
            </a:pPr>
            <a:r>
              <a:rPr lang="ar-SA" sz="3200" b="1" dirty="0" smtClean="0"/>
              <a:t>الدين</a:t>
            </a:r>
          </a:p>
          <a:p>
            <a:pPr marL="514350" indent="-514350">
              <a:buFont typeface="+mj-lt"/>
              <a:buAutoNum type="arabicParenR"/>
            </a:pPr>
            <a:r>
              <a:rPr lang="ar-SA" sz="3200" b="1" dirty="0" err="1" smtClean="0"/>
              <a:t>الإستهلاك</a:t>
            </a:r>
            <a:endParaRPr lang="ar-SA" sz="3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88640"/>
            <a:ext cx="7851648" cy="792088"/>
          </a:xfrm>
        </p:spPr>
        <p:txBody>
          <a:bodyPr>
            <a:normAutofit fontScale="90000"/>
          </a:bodyPr>
          <a:lstStyle/>
          <a:p>
            <a:r>
              <a:rPr lang="ar-SA" dirty="0" smtClean="0">
                <a:solidFill>
                  <a:srgbClr val="FFFF00"/>
                </a:solidFill>
              </a:rPr>
              <a:t>تابع</a:t>
            </a:r>
            <a:endParaRPr lang="ar-SA" dirty="0">
              <a:solidFill>
                <a:srgbClr val="FFFF00"/>
              </a:solidFill>
            </a:endParaRPr>
          </a:p>
        </p:txBody>
      </p:sp>
      <p:sp>
        <p:nvSpPr>
          <p:cNvPr id="3" name="عنوان فرعي 2"/>
          <p:cNvSpPr>
            <a:spLocks noGrp="1"/>
          </p:cNvSpPr>
          <p:nvPr>
            <p:ph type="subTitle" idx="1"/>
          </p:nvPr>
        </p:nvSpPr>
        <p:spPr>
          <a:xfrm>
            <a:off x="611560" y="1196752"/>
            <a:ext cx="7854696" cy="5256584"/>
          </a:xfrm>
        </p:spPr>
        <p:txBody>
          <a:bodyPr>
            <a:normAutofit lnSpcReduction="10000"/>
          </a:bodyPr>
          <a:lstStyle/>
          <a:p>
            <a:pPr algn="just"/>
            <a:r>
              <a:rPr lang="ar-SA" sz="3600" b="1" dirty="0" smtClean="0"/>
              <a:t>أمثلة لبعض الدراسات في بعض من هذه الجوانب:</a:t>
            </a:r>
          </a:p>
          <a:p>
            <a:pPr marL="514350" indent="-514350" algn="just">
              <a:buFont typeface="+mj-lt"/>
              <a:buAutoNum type="arabicParenR"/>
            </a:pPr>
            <a:r>
              <a:rPr lang="ar-SA" sz="3600" b="1" dirty="0" smtClean="0"/>
              <a:t>دراسة أوجه النشاط التي يقوم </a:t>
            </a:r>
            <a:r>
              <a:rPr lang="ar-SA" sz="3600" b="1" dirty="0" err="1" smtClean="0"/>
              <a:t>بها</a:t>
            </a:r>
            <a:r>
              <a:rPr lang="ar-SA" sz="3600" b="1" dirty="0" smtClean="0"/>
              <a:t> الناس في أحد جوانب الحياة لتضمينها في أهداف المدرسة لأجل تحسين القيام </a:t>
            </a:r>
            <a:r>
              <a:rPr lang="ar-SA" sz="3600" b="1" dirty="0" err="1" smtClean="0"/>
              <a:t>بها</a:t>
            </a:r>
            <a:r>
              <a:rPr lang="ar-SA" sz="3600" b="1" dirty="0" smtClean="0"/>
              <a:t> بفعالية أكثر من ذي قبل.</a:t>
            </a:r>
          </a:p>
          <a:p>
            <a:pPr marL="514350" indent="-514350" algn="just">
              <a:buFont typeface="+mj-lt"/>
              <a:buAutoNum type="arabicParenR"/>
            </a:pPr>
            <a:r>
              <a:rPr lang="ar-SA" sz="3600" b="1" dirty="0" smtClean="0"/>
              <a:t>دراسة نواحي النقص في جانب معين من جوانب الحياة، لتقوم المدرسة بوضع أهداف لسد هذا النقص.</a:t>
            </a:r>
          </a:p>
          <a:p>
            <a:pPr marL="514350" indent="-514350" algn="just">
              <a:buFont typeface="+mj-lt"/>
              <a:buAutoNum type="arabicParenR"/>
            </a:pPr>
            <a:r>
              <a:rPr lang="ar-SA" sz="3600" b="1" dirty="0" smtClean="0"/>
              <a:t>دراسة حول اهتمامات الناس وآمالهم وطموحاتهم حتى تساعدهم المدرسة على</a:t>
            </a:r>
            <a:r>
              <a:rPr lang="ar-SA" b="1" dirty="0" smtClean="0"/>
              <a:t> إشباعها.</a:t>
            </a:r>
          </a:p>
          <a:p>
            <a:pPr marL="514350" indent="-514350">
              <a:buFont typeface="+mj-lt"/>
              <a:buAutoNum type="arabicParenR"/>
            </a:pP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BE4640AFB9BA3468C7A8796FE57B7D8" ma:contentTypeVersion="0" ma:contentTypeDescription="Create a new document." ma:contentTypeScope="" ma:versionID="f09e7717d2145aa6076aea1a40f1018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0DC1EE-5841-488B-A2ED-7BCD6C0C75AC}">
  <ds:schemaRefs>
    <ds:schemaRef ds:uri="http://schemas.microsoft.com/sharepoint/v3/contenttype/forms"/>
  </ds:schemaRefs>
</ds:datastoreItem>
</file>

<file path=customXml/itemProps2.xml><?xml version="1.0" encoding="utf-8"?>
<ds:datastoreItem xmlns:ds="http://schemas.openxmlformats.org/officeDocument/2006/customXml" ds:itemID="{3259CEA5-376C-4EEF-9062-AAB5D2048E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1971AA1-2781-43CA-92BB-9518D3DC84F4}">
  <ds:schemaRefs>
    <ds:schemaRef ds:uri="http://purl.org/dc/elements/1.1/"/>
    <ds:schemaRef ds:uri="http://purl.org/dc/terms/"/>
    <ds:schemaRef ds:uri="http://schemas.microsoft.com/office/2006/metadata/propertie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Flow</Template>
  <TotalTime>160</TotalTime>
  <Words>548</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تدفق</vt:lpstr>
      <vt:lpstr>دراسة الحياة المعاصرة</vt:lpstr>
      <vt:lpstr>دراسة الحياة المعاصرة من أجل اشتقاق أهداف تربوية</vt:lpstr>
      <vt:lpstr>الرأي الأول</vt:lpstr>
      <vt:lpstr>الرأي الثاني</vt:lpstr>
      <vt:lpstr>تابع</vt:lpstr>
      <vt:lpstr>الانتقادات الموجهة لدراسة الحياة المعاصرة لاشتقاق أهداف تعليمية </vt:lpstr>
      <vt:lpstr>تابع</vt:lpstr>
      <vt:lpstr>دراسة الحياة المعاصرة من أجل اشتقاق الأهداف</vt:lpstr>
      <vt:lpstr>تابع</vt:lpstr>
      <vt:lpstr>تابع</vt:lpstr>
      <vt:lpstr>نهاية المحاضرة شكراً لإصغائكم</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الحياة المعاصرة من أجل اشتقاق أهداف تربوية</dc:title>
  <dc:creator>Dr.Ali</dc:creator>
  <cp:lastModifiedBy>asus</cp:lastModifiedBy>
  <cp:revision>25</cp:revision>
  <dcterms:created xsi:type="dcterms:W3CDTF">2012-02-16T19:32:48Z</dcterms:created>
  <dcterms:modified xsi:type="dcterms:W3CDTF">2015-11-12T06:11:56Z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0x0101004BE4640AFB9BA3468C7A8796FE57B7D8</vt:lpwstr>
  </property>
</Properties>
</file>