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66"/>
  </p:notesMasterIdLst>
  <p:sldIdLst>
    <p:sldId id="256" r:id="rId2"/>
    <p:sldId id="257" r:id="rId3"/>
    <p:sldId id="258" r:id="rId4"/>
    <p:sldId id="274" r:id="rId5"/>
    <p:sldId id="275" r:id="rId6"/>
    <p:sldId id="276" r:id="rId7"/>
    <p:sldId id="259" r:id="rId8"/>
    <p:sldId id="260" r:id="rId9"/>
    <p:sldId id="261" r:id="rId10"/>
    <p:sldId id="262" r:id="rId11"/>
    <p:sldId id="263" r:id="rId12"/>
    <p:sldId id="264" r:id="rId13"/>
    <p:sldId id="265" r:id="rId14"/>
    <p:sldId id="266" r:id="rId15"/>
    <p:sldId id="267" r:id="rId16"/>
    <p:sldId id="268" r:id="rId17"/>
    <p:sldId id="301" r:id="rId18"/>
    <p:sldId id="269" r:id="rId19"/>
    <p:sldId id="270" r:id="rId20"/>
    <p:sldId id="271" r:id="rId21"/>
    <p:sldId id="272" r:id="rId22"/>
    <p:sldId id="273"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302" r:id="rId36"/>
    <p:sldId id="304" r:id="rId37"/>
    <p:sldId id="305" r:id="rId38"/>
    <p:sldId id="306" r:id="rId39"/>
    <p:sldId id="307" r:id="rId40"/>
    <p:sldId id="308" r:id="rId41"/>
    <p:sldId id="292" r:id="rId42"/>
    <p:sldId id="293" r:id="rId43"/>
    <p:sldId id="296" r:id="rId44"/>
    <p:sldId id="298" r:id="rId45"/>
    <p:sldId id="299" r:id="rId46"/>
    <p:sldId id="310" r:id="rId47"/>
    <p:sldId id="311"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1" r:id="rId65"/>
  </p:sldIdLst>
  <p:sldSz cx="9144000" cy="6858000" type="screen4x3"/>
  <p:notesSz cx="6858000" cy="9144000"/>
  <p:defaultText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C59CB66F-461A-6B4F-9FC6-4D86CF7E8FF3}">
          <p14:sldIdLst>
            <p14:sldId id="256"/>
            <p14:sldId id="257"/>
            <p14:sldId id="258"/>
            <p14:sldId id="274"/>
            <p14:sldId id="275"/>
            <p14:sldId id="276"/>
            <p14:sldId id="259"/>
            <p14:sldId id="260"/>
            <p14:sldId id="261"/>
            <p14:sldId id="262"/>
            <p14:sldId id="263"/>
            <p14:sldId id="264"/>
            <p14:sldId id="265"/>
            <p14:sldId id="266"/>
            <p14:sldId id="267"/>
            <p14:sldId id="268"/>
            <p14:sldId id="301"/>
            <p14:sldId id="269"/>
            <p14:sldId id="270"/>
            <p14:sldId id="271"/>
            <p14:sldId id="272"/>
            <p14:sldId id="273"/>
            <p14:sldId id="277"/>
            <p14:sldId id="278"/>
            <p14:sldId id="279"/>
            <p14:sldId id="280"/>
            <p14:sldId id="281"/>
            <p14:sldId id="282"/>
            <p14:sldId id="283"/>
            <p14:sldId id="284"/>
            <p14:sldId id="285"/>
            <p14:sldId id="286"/>
            <p14:sldId id="287"/>
            <p14:sldId id="288"/>
            <p14:sldId id="302"/>
            <p14:sldId id="304"/>
            <p14:sldId id="305"/>
            <p14:sldId id="306"/>
            <p14:sldId id="307"/>
            <p14:sldId id="308"/>
            <p14:sldId id="292"/>
            <p14:sldId id="293"/>
          </p14:sldIdLst>
        </p14:section>
        <p14:section name="Untitled Section" id="{32175D32-ACF4-0A4C-AEBE-BAA037C6DD1D}">
          <p14:sldIdLst>
            <p14:sldId id="296"/>
            <p14:sldId id="298"/>
            <p14:sldId id="299"/>
            <p14:sldId id="310"/>
            <p14:sldId id="311"/>
            <p14:sldId id="314"/>
            <p14:sldId id="315"/>
            <p14:sldId id="316"/>
            <p14:sldId id="317"/>
            <p14:sldId id="318"/>
            <p14:sldId id="319"/>
            <p14:sldId id="320"/>
            <p14:sldId id="321"/>
            <p14:sldId id="322"/>
            <p14:sldId id="323"/>
            <p14:sldId id="324"/>
            <p14:sldId id="325"/>
            <p14:sldId id="326"/>
            <p14:sldId id="327"/>
            <p14:sldId id="328"/>
            <p14:sldId id="329"/>
            <p14:sldId id="33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880" autoAdjust="0"/>
    <p:restoredTop sz="94306" autoAdjust="0"/>
  </p:normalViewPr>
  <p:slideViewPr>
    <p:cSldViewPr>
      <p:cViewPr>
        <p:scale>
          <a:sx n="70" d="100"/>
          <a:sy n="70" d="100"/>
        </p:scale>
        <p:origin x="-894" y="-822"/>
      </p:cViewPr>
      <p:guideLst>
        <p:guide orient="horz" pos="2160"/>
        <p:guide pos="2880"/>
      </p:guideLst>
    </p:cSldViewPr>
  </p:slideViewPr>
  <p:outlineViewPr>
    <p:cViewPr>
      <p:scale>
        <a:sx n="33" d="100"/>
        <a:sy n="33" d="100"/>
      </p:scale>
      <p:origin x="0" y="26706"/>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x-none"/>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907118F-EA9F-4B69-8321-49A143CAD660}" type="datetimeFigureOut">
              <a:rPr lang="x-none" smtClean="0"/>
              <a:pPr/>
              <a:t>2/5/2017</a:t>
            </a:fld>
            <a:endParaRPr lang="x-none"/>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x-none"/>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x-none"/>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x-none"/>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396D105-7A7B-4E77-940F-C00DA7F0C1BE}" type="slidenum">
              <a:rPr lang="x-none" smtClean="0"/>
              <a:pPr/>
              <a:t>‹#›</a:t>
            </a:fld>
            <a:endParaRPr lang="x-none"/>
          </a:p>
        </p:txBody>
      </p:sp>
    </p:spTree>
    <p:extLst>
      <p:ext uri="{BB962C8B-B14F-4D97-AF65-F5344CB8AC3E}">
        <p14:creationId xmlns:p14="http://schemas.microsoft.com/office/powerpoint/2010/main" xmlns="" val="231437458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x-none" dirty="0"/>
          </a:p>
        </p:txBody>
      </p:sp>
      <p:sp>
        <p:nvSpPr>
          <p:cNvPr id="4" name="عنصر نائب لرقم الشريحة 3"/>
          <p:cNvSpPr>
            <a:spLocks noGrp="1"/>
          </p:cNvSpPr>
          <p:nvPr>
            <p:ph type="sldNum" sz="quarter" idx="10"/>
          </p:nvPr>
        </p:nvSpPr>
        <p:spPr/>
        <p:txBody>
          <a:bodyPr/>
          <a:lstStyle/>
          <a:p>
            <a:fld id="{7396D105-7A7B-4E77-940F-C00DA7F0C1BE}" type="slidenum">
              <a:rPr lang="x-none" smtClean="0"/>
              <a:pPr/>
              <a:t>27</a:t>
            </a:fld>
            <a:endParaRPr 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6D105-7A7B-4E77-940F-C00DA7F0C1BE}" type="slidenum">
              <a:rPr lang="x-none" smtClean="0"/>
              <a:pPr/>
              <a:t>42</a:t>
            </a:fld>
            <a:endParaRPr lang="x-none"/>
          </a:p>
        </p:txBody>
      </p:sp>
    </p:spTree>
    <p:extLst>
      <p:ext uri="{BB962C8B-B14F-4D97-AF65-F5344CB8AC3E}">
        <p14:creationId xmlns:p14="http://schemas.microsoft.com/office/powerpoint/2010/main" xmlns="" val="97039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x-none" smtClean="0"/>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x-none"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F48632-AFDF-4466-9EC5-E42C59232065}" type="datetimeFigureOut">
              <a:rPr lang="x-none" smtClean="0"/>
              <a:pPr/>
              <a:t>2/5/2017</a:t>
            </a:fld>
            <a:endParaRPr lang="x-none"/>
          </a:p>
        </p:txBody>
      </p:sp>
      <p:sp>
        <p:nvSpPr>
          <p:cNvPr id="17" name="عنصر نائب للتذييل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x-none"/>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C55D4423-310C-462B-AACA-3A843D653A29}" type="slidenum">
              <a:rPr lang="x-none" smtClean="0"/>
              <a:pPr/>
              <a:t>‹#›</a:t>
            </a:fld>
            <a:endParaRPr lang="x-non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x-none"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4" name="عنصر نائب للتاريخ 3"/>
          <p:cNvSpPr>
            <a:spLocks noGrp="1"/>
          </p:cNvSpPr>
          <p:nvPr>
            <p:ph type="dt" sz="half" idx="10"/>
          </p:nvPr>
        </p:nvSpPr>
        <p:spPr/>
        <p:txBody>
          <a:bodyPr/>
          <a:lstStyle/>
          <a:p>
            <a:fld id="{1DF48632-AFDF-4466-9EC5-E42C59232065}" type="datetimeFigureOut">
              <a:rPr lang="x-none" smtClean="0"/>
              <a:pPr/>
              <a:t>2/5/2017</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C55D4423-310C-462B-AACA-3A843D653A29}" type="slidenum">
              <a:rPr lang="x-none" smtClean="0"/>
              <a:pPr/>
              <a:t>‹#›</a:t>
            </a:fld>
            <a:endParaRPr 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1"/>
      </p:bgRef>
    </p:bg>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0"/>
            <a:ext cx="2057400" cy="5516563"/>
          </a:xfrm>
        </p:spPr>
        <p:txBody>
          <a:bodyPr vert="eaVert"/>
          <a:lstStyle/>
          <a:p>
            <a:r>
              <a:rPr kumimoji="0" lang="x-none"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4" name="عنصر نائب للتاريخ 3"/>
          <p:cNvSpPr>
            <a:spLocks noGrp="1"/>
          </p:cNvSpPr>
          <p:nvPr>
            <p:ph type="dt" sz="half" idx="10"/>
          </p:nvPr>
        </p:nvSpPr>
        <p:spPr>
          <a:xfrm>
            <a:off x="6553200" y="6248402"/>
            <a:ext cx="2209800" cy="365125"/>
          </a:xfrm>
        </p:spPr>
        <p:txBody>
          <a:bodyPr/>
          <a:lstStyle/>
          <a:p>
            <a:fld id="{1DF48632-AFDF-4466-9EC5-E42C59232065}" type="datetimeFigureOut">
              <a:rPr lang="x-none" smtClean="0"/>
              <a:pPr/>
              <a:t>2/5/2017</a:t>
            </a:fld>
            <a:endParaRPr lang="x-none"/>
          </a:p>
        </p:txBody>
      </p:sp>
      <p:sp>
        <p:nvSpPr>
          <p:cNvPr id="5" name="عنصر نائب للتذييل 4"/>
          <p:cNvSpPr>
            <a:spLocks noGrp="1"/>
          </p:cNvSpPr>
          <p:nvPr>
            <p:ph type="ftr" sz="quarter" idx="11"/>
          </p:nvPr>
        </p:nvSpPr>
        <p:spPr>
          <a:xfrm>
            <a:off x="457201" y="6248207"/>
            <a:ext cx="5573483" cy="365125"/>
          </a:xfrm>
        </p:spPr>
        <p:txBody>
          <a:bodyPr/>
          <a:lstStyle/>
          <a:p>
            <a:endParaRPr lang="x-none"/>
          </a:p>
        </p:txBody>
      </p:sp>
      <p:sp>
        <p:nvSpPr>
          <p:cNvPr id="7" name="مستطيل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مستطيل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rot="5400000">
            <a:off x="5989638" y="144462"/>
            <a:ext cx="533400" cy="244476"/>
          </a:xfrm>
        </p:spPr>
        <p:txBody>
          <a:bodyPr/>
          <a:lstStyle/>
          <a:p>
            <a:fld id="{C55D4423-310C-462B-AACA-3A843D653A29}" type="slidenum">
              <a:rPr lang="x-none" smtClean="0"/>
              <a:pPr/>
              <a:t>‹#›</a:t>
            </a:fld>
            <a:endParaRPr lang="x-none"/>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x-none"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1DF48632-AFDF-4466-9EC5-E42C59232065}" type="datetimeFigureOut">
              <a:rPr lang="x-none" smtClean="0"/>
              <a:pPr/>
              <a:t>2/5/2017</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C55D4423-310C-462B-AACA-3A843D653A29}" type="slidenum">
              <a:rPr lang="x-none" smtClean="0"/>
              <a:pPr/>
              <a:t>‹#›</a:t>
            </a:fld>
            <a:endParaRPr lang="x-none"/>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x-none" smtClean="0"/>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x-none"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1DF48632-AFDF-4466-9EC5-E42C59232065}" type="datetimeFigureOut">
              <a:rPr lang="x-none" smtClean="0"/>
              <a:pPr/>
              <a:t>2/5/2017</a:t>
            </a:fld>
            <a:endParaRPr lang="x-none"/>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55D4423-310C-462B-AACA-3A843D653A29}" type="slidenum">
              <a:rPr lang="x-none" smtClean="0"/>
              <a:pPr/>
              <a:t>‹#›</a:t>
            </a:fld>
            <a:endParaRPr lang="x-none"/>
          </a:p>
        </p:txBody>
      </p:sp>
      <p:sp>
        <p:nvSpPr>
          <p:cNvPr id="14" name="عنصر نائب للتذييل 13"/>
          <p:cNvSpPr>
            <a:spLocks noGrp="1"/>
          </p:cNvSpPr>
          <p:nvPr>
            <p:ph type="ftr" sz="quarter" idx="12"/>
          </p:nvPr>
        </p:nvSpPr>
        <p:spPr/>
        <p:txBody>
          <a:bodyPr/>
          <a:lstStyle/>
          <a:p>
            <a:endParaRPr lang="x-non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x-none" smtClean="0"/>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8" name="عنصر نائب للتاريخ 7"/>
          <p:cNvSpPr>
            <a:spLocks noGrp="1"/>
          </p:cNvSpPr>
          <p:nvPr>
            <p:ph type="dt" sz="half" idx="15"/>
          </p:nvPr>
        </p:nvSpPr>
        <p:spPr/>
        <p:txBody>
          <a:bodyPr rtlCol="0"/>
          <a:lstStyle/>
          <a:p>
            <a:fld id="{1DF48632-AFDF-4466-9EC5-E42C59232065}" type="datetimeFigureOut">
              <a:rPr lang="x-none" smtClean="0"/>
              <a:pPr/>
              <a:t>2/5/2017</a:t>
            </a:fld>
            <a:endParaRPr lang="x-none"/>
          </a:p>
        </p:txBody>
      </p:sp>
      <p:sp>
        <p:nvSpPr>
          <p:cNvPr id="10" name="عنصر نائب لرقم الشريحة 9"/>
          <p:cNvSpPr>
            <a:spLocks noGrp="1"/>
          </p:cNvSpPr>
          <p:nvPr>
            <p:ph type="sldNum" sz="quarter" idx="16"/>
          </p:nvPr>
        </p:nvSpPr>
        <p:spPr/>
        <p:txBody>
          <a:bodyPr rtlCol="0"/>
          <a:lstStyle/>
          <a:p>
            <a:fld id="{C55D4423-310C-462B-AACA-3A843D653A29}" type="slidenum">
              <a:rPr lang="x-none" smtClean="0"/>
              <a:pPr/>
              <a:t>‹#›</a:t>
            </a:fld>
            <a:endParaRPr lang="x-none"/>
          </a:p>
        </p:txBody>
      </p:sp>
      <p:sp>
        <p:nvSpPr>
          <p:cNvPr id="12" name="عنصر نائب للتذييل 11"/>
          <p:cNvSpPr>
            <a:spLocks noGrp="1"/>
          </p:cNvSpPr>
          <p:nvPr>
            <p:ph type="ftr" sz="quarter" idx="17"/>
          </p:nvPr>
        </p:nvSpPr>
        <p:spPr/>
        <p:txBody>
          <a:bodyPr rtlCol="0"/>
          <a:lstStyle/>
          <a:p>
            <a:endParaRPr 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x-none" smtClean="0"/>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10" name="عنصر نائب للتاريخ 9"/>
          <p:cNvSpPr>
            <a:spLocks noGrp="1"/>
          </p:cNvSpPr>
          <p:nvPr>
            <p:ph type="dt" sz="half" idx="15"/>
          </p:nvPr>
        </p:nvSpPr>
        <p:spPr/>
        <p:txBody>
          <a:bodyPr rtlCol="0"/>
          <a:lstStyle/>
          <a:p>
            <a:fld id="{1DF48632-AFDF-4466-9EC5-E42C59232065}" type="datetimeFigureOut">
              <a:rPr lang="x-none" smtClean="0"/>
              <a:pPr/>
              <a:t>2/5/2017</a:t>
            </a:fld>
            <a:endParaRPr lang="x-none"/>
          </a:p>
        </p:txBody>
      </p:sp>
      <p:sp>
        <p:nvSpPr>
          <p:cNvPr id="12" name="عنصر نائب لرقم الشريحة 11"/>
          <p:cNvSpPr>
            <a:spLocks noGrp="1"/>
          </p:cNvSpPr>
          <p:nvPr>
            <p:ph type="sldNum" sz="quarter" idx="16"/>
          </p:nvPr>
        </p:nvSpPr>
        <p:spPr/>
        <p:txBody>
          <a:bodyPr rtlCol="0"/>
          <a:lstStyle/>
          <a:p>
            <a:fld id="{C55D4423-310C-462B-AACA-3A843D653A29}" type="slidenum">
              <a:rPr lang="x-none" smtClean="0"/>
              <a:pPr/>
              <a:t>‹#›</a:t>
            </a:fld>
            <a:endParaRPr lang="x-none"/>
          </a:p>
        </p:txBody>
      </p:sp>
      <p:sp>
        <p:nvSpPr>
          <p:cNvPr id="14" name="عنصر نائب للتذييل 13"/>
          <p:cNvSpPr>
            <a:spLocks noGrp="1"/>
          </p:cNvSpPr>
          <p:nvPr>
            <p:ph type="ftr" sz="quarter" idx="17"/>
          </p:nvPr>
        </p:nvSpPr>
        <p:spPr/>
        <p:txBody>
          <a:bodyPr rtlCol="0"/>
          <a:lstStyle/>
          <a:p>
            <a:endParaRPr lang="x-none"/>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x-none" smtClean="0"/>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x-none"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x-none"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DF48632-AFDF-4466-9EC5-E42C59232065}" type="datetimeFigureOut">
              <a:rPr lang="x-none" smtClean="0"/>
              <a:pPr/>
              <a:t>2/5/2017</a:t>
            </a:fld>
            <a:endParaRPr lang="x-none"/>
          </a:p>
        </p:txBody>
      </p:sp>
      <p:sp>
        <p:nvSpPr>
          <p:cNvPr id="4" name="عنصر نائب للتذييل 3"/>
          <p:cNvSpPr>
            <a:spLocks noGrp="1"/>
          </p:cNvSpPr>
          <p:nvPr>
            <p:ph type="ftr" sz="quarter" idx="11"/>
          </p:nvPr>
        </p:nvSpPr>
        <p:spPr/>
        <p:txBody>
          <a:bodyPr/>
          <a:lstStyle/>
          <a:p>
            <a:endParaRPr lang="x-none"/>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C55D4423-310C-462B-AACA-3A843D653A29}" type="slidenum">
              <a:rPr lang="x-none" smtClean="0"/>
              <a:pPr/>
              <a:t>‹#›</a:t>
            </a:fld>
            <a:endParaRPr 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DF48632-AFDF-4466-9EC5-E42C59232065}" type="datetimeFigureOut">
              <a:rPr lang="x-none" smtClean="0"/>
              <a:pPr/>
              <a:t>2/5/2017</a:t>
            </a:fld>
            <a:endParaRPr lang="x-none"/>
          </a:p>
        </p:txBody>
      </p:sp>
      <p:sp>
        <p:nvSpPr>
          <p:cNvPr id="3" name="عنصر نائب للتذييل 2"/>
          <p:cNvSpPr>
            <a:spLocks noGrp="1"/>
          </p:cNvSpPr>
          <p:nvPr>
            <p:ph type="ftr" sz="quarter" idx="11"/>
          </p:nvPr>
        </p:nvSpPr>
        <p:spPr/>
        <p:txBody>
          <a:bodyPr/>
          <a:lstStyle/>
          <a:p>
            <a:endParaRPr lang="x-none"/>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C55D4423-310C-462B-AACA-3A843D653A29}" type="slidenum">
              <a:rPr lang="x-none" smtClean="0"/>
              <a:pPr/>
              <a:t>‹#›</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x-none"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DF48632-AFDF-4466-9EC5-E42C59232065}" type="datetimeFigureOut">
              <a:rPr lang="x-none" smtClean="0"/>
              <a:pPr/>
              <a:t>2/5/2017</a:t>
            </a:fld>
            <a:endParaRPr lang="x-none"/>
          </a:p>
        </p:txBody>
      </p:sp>
      <p:sp>
        <p:nvSpPr>
          <p:cNvPr id="6" name="عنصر نائب للتذييل 5"/>
          <p:cNvSpPr>
            <a:spLocks noGrp="1"/>
          </p:cNvSpPr>
          <p:nvPr>
            <p:ph type="ftr" sz="quarter" idx="11"/>
          </p:nvPr>
        </p:nvSpPr>
        <p:spPr/>
        <p:txBody>
          <a:bodyPr/>
          <a:lstStyle/>
          <a:p>
            <a:endParaRPr lang="x-none"/>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C55D4423-310C-462B-AACA-3A843D653A29}" type="slidenum">
              <a:rPr lang="x-none" smtClean="0"/>
              <a:pPr/>
              <a:t>‹#›</a:t>
            </a:fld>
            <a:endParaRPr lang="x-none"/>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x-none" smtClean="0"/>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x-none" smtClean="0"/>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x-none" smtClean="0"/>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تاريخ 11"/>
          <p:cNvSpPr>
            <a:spLocks noGrp="1"/>
          </p:cNvSpPr>
          <p:nvPr>
            <p:ph type="dt" sz="half" idx="10"/>
          </p:nvPr>
        </p:nvSpPr>
        <p:spPr>
          <a:xfrm>
            <a:off x="6248400" y="6248400"/>
            <a:ext cx="2667000" cy="365125"/>
          </a:xfrm>
        </p:spPr>
        <p:txBody>
          <a:bodyPr rtlCol="0"/>
          <a:lstStyle/>
          <a:p>
            <a:fld id="{1DF48632-AFDF-4466-9EC5-E42C59232065}" type="datetimeFigureOut">
              <a:rPr lang="x-none" smtClean="0"/>
              <a:pPr/>
              <a:t>2/5/2017</a:t>
            </a:fld>
            <a:endParaRPr lang="x-none"/>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fld id="{C55D4423-310C-462B-AACA-3A843D653A29}" type="slidenum">
              <a:rPr lang="x-none" smtClean="0"/>
              <a:pPr/>
              <a:t>‹#›</a:t>
            </a:fld>
            <a:endParaRPr lang="x-none"/>
          </a:p>
        </p:txBody>
      </p:sp>
      <p:sp>
        <p:nvSpPr>
          <p:cNvPr id="14" name="عنصر نائب للتذييل 13"/>
          <p:cNvSpPr>
            <a:spLocks noGrp="1"/>
          </p:cNvSpPr>
          <p:nvPr>
            <p:ph type="ftr" sz="quarter" idx="12"/>
          </p:nvPr>
        </p:nvSpPr>
        <p:spPr>
          <a:xfrm>
            <a:off x="1600200" y="6248206"/>
            <a:ext cx="4572000" cy="365125"/>
          </a:xfrm>
        </p:spPr>
        <p:txBody>
          <a:bodyPr rtlCol="0"/>
          <a:lstStyle/>
          <a:p>
            <a:endParaRPr lang="x-none"/>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x-none" smtClean="0"/>
              <a:t>انقر فوق الأيقونة لإضافة صورة</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x-none" smtClean="0"/>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x-none" smtClean="0"/>
              <a:t>انقر لتحرير أنماط النص الرئيسي</a:t>
            </a:r>
          </a:p>
          <a:p>
            <a:pPr lvl="1" eaLnBrk="1" latinLnBrk="0" hangingPunct="1"/>
            <a:r>
              <a:rPr kumimoji="0" lang="x-none" smtClean="0"/>
              <a:t>المستوى الثاني</a:t>
            </a:r>
          </a:p>
          <a:p>
            <a:pPr lvl="2" eaLnBrk="1" latinLnBrk="0" hangingPunct="1"/>
            <a:r>
              <a:rPr kumimoji="0" lang="x-none" smtClean="0"/>
              <a:t>المستوى الثالث</a:t>
            </a:r>
          </a:p>
          <a:p>
            <a:pPr lvl="3" eaLnBrk="1" latinLnBrk="0" hangingPunct="1"/>
            <a:r>
              <a:rPr kumimoji="0" lang="x-none" smtClean="0"/>
              <a:t>المستوى الرابع</a:t>
            </a:r>
          </a:p>
          <a:p>
            <a:pPr lvl="4" eaLnBrk="1" latinLnBrk="0" hangingPunct="1"/>
            <a:r>
              <a:rPr kumimoji="0" lang="x-none" smtClean="0"/>
              <a:t>المستوى الخامس</a:t>
            </a:r>
            <a:endParaRPr kumimoji="0" lang="en-US"/>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F48632-AFDF-4466-9EC5-E42C59232065}" type="datetimeFigureOut">
              <a:rPr lang="x-none" smtClean="0"/>
              <a:pPr/>
              <a:t>2/5/2017</a:t>
            </a:fld>
            <a:endParaRPr lang="x-none"/>
          </a:p>
        </p:txBody>
      </p:sp>
      <p:sp>
        <p:nvSpPr>
          <p:cNvPr id="3" name="عنصر نائب للتذييل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x-none"/>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55D4423-310C-462B-AACA-3A843D653A29}" type="slidenum">
              <a:rPr lang="x-none" smtClean="0"/>
              <a:pPr/>
              <a:t>‹#›</a:t>
            </a:fld>
            <a:endParaRPr lang="x-non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en-US" sz="6000" dirty="0" smtClean="0"/>
              <a:t>The Book Cafe</a:t>
            </a:r>
            <a:endParaRPr lang="x-none" sz="6000" dirty="0"/>
          </a:p>
        </p:txBody>
      </p:sp>
      <p:sp>
        <p:nvSpPr>
          <p:cNvPr id="3" name="عنوان فرعي 2"/>
          <p:cNvSpPr>
            <a:spLocks noGrp="1"/>
          </p:cNvSpPr>
          <p:nvPr>
            <p:ph type="subTitle" idx="1"/>
          </p:nvPr>
        </p:nvSpPr>
        <p:spPr/>
        <p:txBody>
          <a:bodyPr/>
          <a:lstStyle/>
          <a:p>
            <a:endParaRPr lang="x-none"/>
          </a:p>
        </p:txBody>
      </p:sp>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3648" y="552872"/>
            <a:ext cx="6299849" cy="4200739"/>
          </a:xfrm>
          <a:prstGeom prst="rect">
            <a:avLst/>
          </a:prstGeom>
        </p:spPr>
      </p:pic>
    </p:spTree>
    <p:extLst>
      <p:ext uri="{BB962C8B-B14F-4D97-AF65-F5344CB8AC3E}">
        <p14:creationId xmlns:p14="http://schemas.microsoft.com/office/powerpoint/2010/main" xmlns="" val="2900902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p:sp>
        <p:nvSpPr>
          <p:cNvPr id="3" name="عنصر نائب للمحتوى 2"/>
          <p:cNvSpPr>
            <a:spLocks noGrp="1"/>
          </p:cNvSpPr>
          <p:nvPr>
            <p:ph sz="quarter" idx="1"/>
          </p:nvPr>
        </p:nvSpPr>
        <p:spPr>
          <a:xfrm>
            <a:off x="612648" y="1600200"/>
            <a:ext cx="8153400" cy="4853136"/>
          </a:xfrm>
        </p:spPr>
        <p:txBody>
          <a:bodyPr>
            <a:normAutofit fontScale="62500" lnSpcReduction="20000"/>
          </a:bodyPr>
          <a:lstStyle/>
          <a:p>
            <a:pPr marL="140335" indent="0" algn="just">
              <a:lnSpc>
                <a:spcPct val="115000"/>
              </a:lnSpc>
              <a:spcAft>
                <a:spcPts val="1000"/>
              </a:spcAft>
              <a:buNone/>
            </a:pPr>
            <a:r>
              <a:rPr lang="x-none" sz="3600" b="1" dirty="0" smtClean="0">
                <a:solidFill>
                  <a:srgbClr val="943634"/>
                </a:solidFill>
                <a:latin typeface="Calibri"/>
                <a:ea typeface="Calibri"/>
              </a:rPr>
              <a:t>ج. مرحلة </a:t>
            </a:r>
            <a:r>
              <a:rPr lang="x-none" sz="3600" b="1" dirty="0">
                <a:solidFill>
                  <a:srgbClr val="943634"/>
                </a:solidFill>
                <a:latin typeface="Calibri"/>
                <a:ea typeface="Calibri"/>
              </a:rPr>
              <a:t>المنتج:</a:t>
            </a:r>
            <a:endParaRPr lang="en-US" sz="2400" dirty="0">
              <a:latin typeface="Calibri"/>
              <a:ea typeface="Calibri"/>
              <a:cs typeface="Arial"/>
            </a:endParaRPr>
          </a:p>
          <a:p>
            <a:pPr marL="140335" indent="0" algn="just">
              <a:lnSpc>
                <a:spcPct val="115000"/>
              </a:lnSpc>
              <a:spcAft>
                <a:spcPts val="1000"/>
              </a:spcAft>
              <a:buNone/>
            </a:pPr>
            <a:r>
              <a:rPr lang="x-none" sz="3200" dirty="0">
                <a:solidFill>
                  <a:srgbClr val="404040"/>
                </a:solidFill>
                <a:latin typeface="Calibri"/>
                <a:ea typeface="Calibri"/>
              </a:rPr>
              <a:t>بما أن مقهى ( </a:t>
            </a:r>
            <a:r>
              <a:rPr lang="en-US" sz="3200" dirty="0">
                <a:solidFill>
                  <a:srgbClr val="404040"/>
                </a:solidFill>
                <a:latin typeface="Calibri"/>
                <a:ea typeface="Calibri"/>
                <a:cs typeface="Arial"/>
              </a:rPr>
              <a:t>the </a:t>
            </a:r>
            <a:r>
              <a:rPr lang="en-US" sz="3200" dirty="0" err="1">
                <a:solidFill>
                  <a:srgbClr val="404040"/>
                </a:solidFill>
                <a:latin typeface="Calibri"/>
                <a:ea typeface="Calibri"/>
                <a:cs typeface="Arial"/>
              </a:rPr>
              <a:t>bookcoffee</a:t>
            </a:r>
            <a:r>
              <a:rPr lang="x-none" sz="3200" dirty="0">
                <a:solidFill>
                  <a:srgbClr val="404040"/>
                </a:solidFill>
                <a:latin typeface="Calibri"/>
                <a:ea typeface="Calibri"/>
              </a:rPr>
              <a:t>) تتميز عن غيره من المقاهي بتوفير الكتب لرواد المقهى وأيضا توفير الجلسات المريحة للمذاكرة والاسترخاء وغرف للاجتماعات بما يتناسب احتياجات الطالب الجامعي وهذا ما لا يتوافر لدى الغير فإنها تعتبر في مرحلة النمو.</a:t>
            </a:r>
            <a:endParaRPr lang="en-US" sz="2400" dirty="0">
              <a:latin typeface="Calibri"/>
              <a:ea typeface="Calibri"/>
              <a:cs typeface="Arial"/>
            </a:endParaRPr>
          </a:p>
          <a:p>
            <a:pPr marL="140335" indent="0" algn="just">
              <a:lnSpc>
                <a:spcPct val="115000"/>
              </a:lnSpc>
              <a:spcAft>
                <a:spcPts val="1000"/>
              </a:spcAft>
              <a:buNone/>
            </a:pPr>
            <a:r>
              <a:rPr lang="x-none" sz="3400" b="1" dirty="0">
                <a:solidFill>
                  <a:srgbClr val="943634"/>
                </a:solidFill>
                <a:latin typeface="Calibri"/>
                <a:ea typeface="Calibri"/>
              </a:rPr>
              <a:t>د. استراتيجيات التسويق :</a:t>
            </a:r>
            <a:endParaRPr lang="en-US" sz="2000" dirty="0">
              <a:latin typeface="Calibri"/>
              <a:ea typeface="Calibri"/>
              <a:cs typeface="Arial"/>
            </a:endParaRPr>
          </a:p>
          <a:p>
            <a:pPr marL="140335" indent="0" algn="just">
              <a:lnSpc>
                <a:spcPct val="115000"/>
              </a:lnSpc>
              <a:spcAft>
                <a:spcPts val="1000"/>
              </a:spcAft>
              <a:buNone/>
            </a:pPr>
            <a:r>
              <a:rPr lang="x-none" sz="2600" b="1" dirty="0" smtClean="0">
                <a:solidFill>
                  <a:srgbClr val="404040"/>
                </a:solidFill>
                <a:latin typeface="Calibri"/>
                <a:ea typeface="Calibri"/>
              </a:rPr>
              <a:t>1. </a:t>
            </a:r>
            <a:r>
              <a:rPr lang="x-none" sz="2600" b="1" dirty="0">
                <a:solidFill>
                  <a:srgbClr val="404040"/>
                </a:solidFill>
                <a:latin typeface="Calibri"/>
                <a:ea typeface="Calibri"/>
              </a:rPr>
              <a:t>تحديد النصيب النسبي للمشروع في السوق :</a:t>
            </a:r>
            <a:endParaRPr lang="en-US" sz="2000" dirty="0">
              <a:latin typeface="Calibri"/>
              <a:ea typeface="Calibri"/>
              <a:cs typeface="Arial"/>
            </a:endParaRPr>
          </a:p>
          <a:p>
            <a:pPr marL="140335" indent="0" algn="just">
              <a:lnSpc>
                <a:spcPct val="115000"/>
              </a:lnSpc>
              <a:spcAft>
                <a:spcPts val="1000"/>
              </a:spcAft>
              <a:buNone/>
            </a:pPr>
            <a:r>
              <a:rPr lang="x-none" sz="3400" dirty="0">
                <a:solidFill>
                  <a:srgbClr val="404040"/>
                </a:solidFill>
                <a:latin typeface="Calibri"/>
                <a:ea typeface="Calibri"/>
              </a:rPr>
              <a:t>هناك توقع في زيادة الأرباح بسبب التركز الجغرافي في منطقة معينة وهي جامعة الملك سعود للطالبات ، حيث أنها تستهدف منسوبي الجامعة بشكل عام ، بالإضافة إلى تميز خدمات المقهى ومنتجاته بالجودة </a:t>
            </a:r>
            <a:r>
              <a:rPr lang="x-none" sz="3400" dirty="0" smtClean="0">
                <a:solidFill>
                  <a:srgbClr val="404040"/>
                </a:solidFill>
                <a:latin typeface="Calibri"/>
                <a:ea typeface="Calibri"/>
              </a:rPr>
              <a:t>العالية </a:t>
            </a:r>
            <a:r>
              <a:rPr lang="x-none" sz="3400" dirty="0">
                <a:solidFill>
                  <a:srgbClr val="404040"/>
                </a:solidFill>
                <a:latin typeface="Calibri"/>
                <a:ea typeface="Calibri"/>
              </a:rPr>
              <a:t>وذلك تلبيةً لاحتياجات منسوبي الجامعة وخاصةً الطالبات، كما نحرص على رفع الإنتاجية من خلال خفض التكاليف ورفع الجودة والكفاءة ، بالإضافة إلى الحرص على رقابة العمالة من جميع النواحي من أجل استحسان رضا الزبون.</a:t>
            </a:r>
            <a:endParaRPr lang="en-US" sz="2300" dirty="0">
              <a:latin typeface="Calibri"/>
              <a:ea typeface="Calibri"/>
              <a:cs typeface="Arial"/>
            </a:endParaRPr>
          </a:p>
          <a:p>
            <a:pPr marL="140335" indent="0" algn="just">
              <a:lnSpc>
                <a:spcPct val="115000"/>
              </a:lnSpc>
              <a:spcAft>
                <a:spcPts val="1000"/>
              </a:spcAft>
              <a:buNone/>
            </a:pPr>
            <a:endParaRPr lang="en-US" sz="1800" dirty="0">
              <a:latin typeface="Calibri"/>
              <a:ea typeface="Calibri"/>
              <a:cs typeface="Arial"/>
            </a:endParaRPr>
          </a:p>
          <a:p>
            <a:pPr marL="140335" indent="0" algn="just">
              <a:lnSpc>
                <a:spcPct val="115000"/>
              </a:lnSpc>
              <a:spcAft>
                <a:spcPts val="1000"/>
              </a:spcAft>
              <a:buNone/>
            </a:pPr>
            <a:endParaRPr lang="en-US" sz="2400" dirty="0">
              <a:latin typeface="Calibri"/>
              <a:ea typeface="Calibri"/>
              <a:cs typeface="Arial"/>
            </a:endParaRPr>
          </a:p>
          <a:p>
            <a:pPr marL="0" indent="0">
              <a:buNone/>
            </a:pPr>
            <a:endParaRPr lang="x-none" dirty="0"/>
          </a:p>
        </p:txBody>
      </p:sp>
    </p:spTree>
    <p:extLst>
      <p:ext uri="{BB962C8B-B14F-4D97-AF65-F5344CB8AC3E}">
        <p14:creationId xmlns:p14="http://schemas.microsoft.com/office/powerpoint/2010/main" xmlns="" val="1778914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548680"/>
            <a:ext cx="8153400" cy="990600"/>
          </a:xfrm>
        </p:spPr>
        <p:txBody>
          <a:bodyPr>
            <a:noAutofit/>
          </a:bodyPr>
          <a:lstStyle/>
          <a:p>
            <a:pPr algn="ctr" rtl="0"/>
            <a:r>
              <a:rPr lang="x-none" sz="4800" b="1" dirty="0"/>
              <a:t>تقدير حجم الطلب المتوقع :</a:t>
            </a:r>
            <a:r>
              <a:rPr lang="en-US" sz="4800" b="1" dirty="0"/>
              <a:t/>
            </a:r>
            <a:br>
              <a:rPr lang="en-US" sz="4800" b="1" dirty="0"/>
            </a:br>
            <a:endParaRPr lang="x-none" sz="4800" b="1" dirty="0"/>
          </a:p>
        </p:txBody>
      </p:sp>
      <p:sp>
        <p:nvSpPr>
          <p:cNvPr id="3" name="عنصر نائب للمحتوى 2"/>
          <p:cNvSpPr>
            <a:spLocks noGrp="1"/>
          </p:cNvSpPr>
          <p:nvPr>
            <p:ph sz="quarter" idx="1"/>
          </p:nvPr>
        </p:nvSpPr>
        <p:spPr>
          <a:xfrm>
            <a:off x="611560" y="2492896"/>
            <a:ext cx="8153400" cy="3124944"/>
          </a:xfrm>
        </p:spPr>
        <p:txBody>
          <a:bodyPr/>
          <a:lstStyle/>
          <a:p>
            <a:r>
              <a:rPr lang="x-none" b="1" dirty="0"/>
              <a:t>وفقا للاستبيان الذي تم توزيعه على عينة من 279 شخص من طالبات وموظفات وأعضاء هيئة تدريس بجامعة الملك سعود بنسبة 91% من الطالبات،5.4%من الموظفات و3.6% من أعضاء هيئة التدريس، فقد تم التوصل إلى ما يلي:</a:t>
            </a:r>
            <a:endParaRPr lang="en-US" dirty="0"/>
          </a:p>
          <a:p>
            <a:endParaRPr lang="x-none" dirty="0"/>
          </a:p>
        </p:txBody>
      </p:sp>
    </p:spTree>
    <p:extLst>
      <p:ext uri="{BB962C8B-B14F-4D97-AF65-F5344CB8AC3E}">
        <p14:creationId xmlns:p14="http://schemas.microsoft.com/office/powerpoint/2010/main" xmlns="" val="1049612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404664"/>
            <a:ext cx="8153400" cy="990600"/>
          </a:xfrm>
        </p:spPr>
        <p:txBody>
          <a:bodyPr>
            <a:noAutofit/>
          </a:bodyPr>
          <a:lstStyle/>
          <a:p>
            <a:pPr lvl="0" algn="r" rtl="0"/>
            <a:r>
              <a:rPr lang="x-none" sz="3600" b="1" dirty="0"/>
              <a:t>بخصوص سلوك المستهلكات بجامعة الملك سعود وبعد تعميم نتائج الاستبانة على كافة منسوبي الجامعة:</a:t>
            </a:r>
            <a:r>
              <a:rPr lang="en-US" sz="3600" b="1" dirty="0"/>
              <a:t/>
            </a:r>
            <a:br>
              <a:rPr lang="en-US" sz="3600" b="1" dirty="0"/>
            </a:br>
            <a:endParaRPr lang="x-none" sz="3600" b="1" dirty="0"/>
          </a:p>
        </p:txBody>
      </p:sp>
      <p:sp>
        <p:nvSpPr>
          <p:cNvPr id="3" name="عنصر نائب للمحتوى 2"/>
          <p:cNvSpPr>
            <a:spLocks noGrp="1"/>
          </p:cNvSpPr>
          <p:nvPr>
            <p:ph sz="quarter" idx="1"/>
          </p:nvPr>
        </p:nvSpPr>
        <p:spPr>
          <a:xfrm>
            <a:off x="611560" y="2348880"/>
            <a:ext cx="8153400" cy="3268960"/>
          </a:xfrm>
        </p:spPr>
        <p:txBody>
          <a:bodyPr>
            <a:normAutofit/>
          </a:bodyPr>
          <a:lstStyle/>
          <a:p>
            <a:r>
              <a:rPr lang="x-none" b="1" dirty="0" smtClean="0"/>
              <a:t>إن </a:t>
            </a:r>
            <a:r>
              <a:rPr lang="x-none" b="1" dirty="0"/>
              <a:t>منسوبي الجامعة  يرتادون المقاهي الموجودة حاليا بنسبة 55.5% بين غالبا وأحيانا. وأن 50.9%من المنسوبين لديهم من ساعة إلى ثلاث ساعات فراغ اسبوعيا ، وبنسبة 51.6% بين دائماً وأحياناً يستغلون أوقات فراغهم في إكمال تكاليفهم الدراسية أما بالنسبة لمدى حاجتهم لأماكن مريحة وهادئة تصل بنسبة 78.5% للغالبية.</a:t>
            </a:r>
            <a:endParaRPr lang="en-US" dirty="0"/>
          </a:p>
          <a:p>
            <a:endParaRPr lang="x-none" dirty="0"/>
          </a:p>
        </p:txBody>
      </p:sp>
    </p:spTree>
    <p:extLst>
      <p:ext uri="{BB962C8B-B14F-4D97-AF65-F5344CB8AC3E}">
        <p14:creationId xmlns:p14="http://schemas.microsoft.com/office/powerpoint/2010/main" xmlns="" val="3832273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584" y="404664"/>
            <a:ext cx="8153400" cy="990600"/>
          </a:xfrm>
        </p:spPr>
        <p:txBody>
          <a:bodyPr>
            <a:noAutofit/>
          </a:bodyPr>
          <a:lstStyle/>
          <a:p>
            <a:pPr lvl="0" algn="r" rtl="0"/>
            <a:r>
              <a:rPr lang="x-none" sz="4000" b="1" dirty="0"/>
              <a:t>بخصوص رضى منسوبي الجامعة بالخدمات المقدمة :</a:t>
            </a:r>
            <a:r>
              <a:rPr lang="en-US" sz="4000" dirty="0"/>
              <a:t/>
            </a:r>
            <a:br>
              <a:rPr lang="en-US" sz="4000" dirty="0"/>
            </a:br>
            <a:endParaRPr lang="x-none" sz="4000" dirty="0"/>
          </a:p>
        </p:txBody>
      </p:sp>
      <p:sp>
        <p:nvSpPr>
          <p:cNvPr id="3" name="عنصر نائب للمحتوى 2"/>
          <p:cNvSpPr>
            <a:spLocks noGrp="1"/>
          </p:cNvSpPr>
          <p:nvPr>
            <p:ph sz="quarter" idx="1"/>
          </p:nvPr>
        </p:nvSpPr>
        <p:spPr>
          <a:xfrm>
            <a:off x="611560" y="1628800"/>
            <a:ext cx="8153400" cy="4683224"/>
          </a:xfrm>
        </p:spPr>
        <p:txBody>
          <a:bodyPr>
            <a:noAutofit/>
          </a:bodyPr>
          <a:lstStyle/>
          <a:p>
            <a:r>
              <a:rPr lang="x-none" sz="2400" b="1" dirty="0"/>
              <a:t>وفقاً للسلوكيات الناتجة عن الطالبات ومنسوبات الجامعة اللاتي يرتادون المقاهي تنشأ الحاجة إلى مشروعنا (</a:t>
            </a:r>
            <a:r>
              <a:rPr lang="en-US" sz="2400" b="1" dirty="0"/>
              <a:t>The Book Coffee</a:t>
            </a:r>
            <a:r>
              <a:rPr lang="x-none" sz="2400" b="1" dirty="0"/>
              <a:t>) , ويمكن تنفيذه بناءً على تقدير الطلب المتوقع له في المستقبل وذلك من ناحية الاستدلال بمدى رضاهم بالخدمات المقدمة من الجامعة ومقاهي الجامعة نستدل منها حاجة الطالبات لمثل هذا المشروع . </a:t>
            </a:r>
            <a:endParaRPr lang="en-US" sz="2400" dirty="0"/>
          </a:p>
          <a:p>
            <a:r>
              <a:rPr lang="x-none" sz="2400" b="1" u="sng" dirty="0"/>
              <a:t>كان التقييم عن مدى الرضى للخدمات الموجودة في الجامعة من 1 إلى 5 كالتالي : </a:t>
            </a:r>
            <a:endParaRPr lang="en-US" sz="2400" dirty="0"/>
          </a:p>
          <a:p>
            <a:r>
              <a:rPr lang="x-none" sz="2400" b="1" dirty="0"/>
              <a:t>عبروا عن رضاهم عن المنتجات المقدمة في مقاهي الجامعة (القهوة ـ الحلويات ـ المخبوزات ـ المشروبات الأخرى ) حيث أن الأغلبية 52.7%  كانوا متوسطي الرضى عن المنتجات المقدمة في المقاهي بمعدل 3 من 5 . </a:t>
            </a:r>
            <a:endParaRPr lang="en-US" sz="2400" dirty="0"/>
          </a:p>
          <a:p>
            <a:r>
              <a:rPr lang="x-none" sz="2400" b="1" dirty="0"/>
              <a:t>أما من ناحية رضاهم عن الخدمات المقدمة في مقاهي الجامعة ( الأماكن المتوفرة ـ النظافة ـ تعامل العاملات ـ أماكن الجلوس ...إلخ ) فقد كان نسبة 40.1% متوسطي الرضى أي 3 من 5.</a:t>
            </a:r>
            <a:endParaRPr lang="en-US" sz="2400" dirty="0"/>
          </a:p>
          <a:p>
            <a:endParaRPr lang="x-none" sz="2000" dirty="0"/>
          </a:p>
        </p:txBody>
      </p:sp>
    </p:spTree>
    <p:extLst>
      <p:ext uri="{BB962C8B-B14F-4D97-AF65-F5344CB8AC3E}">
        <p14:creationId xmlns:p14="http://schemas.microsoft.com/office/powerpoint/2010/main" xmlns="" val="1718266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548680"/>
            <a:ext cx="8153400" cy="990600"/>
          </a:xfrm>
        </p:spPr>
        <p:txBody>
          <a:bodyPr>
            <a:noAutofit/>
          </a:bodyPr>
          <a:lstStyle/>
          <a:p>
            <a:pPr algn="r" rtl="0"/>
            <a:r>
              <a:rPr lang="x-none" sz="4000" b="1" dirty="0"/>
              <a:t>بخصوص رضى منسوبي الجامعة بالخدمات المقدمة :</a:t>
            </a:r>
            <a:r>
              <a:rPr lang="en-US" sz="4000" dirty="0"/>
              <a:t/>
            </a:r>
            <a:br>
              <a:rPr lang="en-US" sz="4000" dirty="0"/>
            </a:br>
            <a:endParaRPr lang="x-none" sz="4000" dirty="0"/>
          </a:p>
        </p:txBody>
      </p:sp>
      <p:sp>
        <p:nvSpPr>
          <p:cNvPr id="3" name="عنصر نائب للمحتوى 2"/>
          <p:cNvSpPr>
            <a:spLocks noGrp="1"/>
          </p:cNvSpPr>
          <p:nvPr>
            <p:ph sz="quarter" idx="1"/>
          </p:nvPr>
        </p:nvSpPr>
        <p:spPr/>
        <p:txBody>
          <a:bodyPr>
            <a:normAutofit fontScale="92500"/>
          </a:bodyPr>
          <a:lstStyle/>
          <a:p>
            <a:r>
              <a:rPr lang="x-none" sz="2800" b="1" dirty="0"/>
              <a:t>بالإضافة إلى  رضاهم عن سرعة تقديم الطلب كان الأغلبية أي بنسبة 37.6%  متوسطي الرضى عن سرعة تقديم الطلب بمعدل 3 من 5. </a:t>
            </a:r>
            <a:endParaRPr lang="en-US" sz="2800" dirty="0"/>
          </a:p>
          <a:p>
            <a:r>
              <a:rPr lang="x-none" sz="2800" b="1" dirty="0"/>
              <a:t>وكان 39.8% عديمي الرضى عن الجلسات المتوفرة  بالجامعة  بمعدل 1 من 5 . وأيضاَ كان 46.6%  عديم الرضى بالجلسات الموجودة في الجامعة من ناحية الهدوء بمعدل 1 من 5. ونسبة 38.7%عديمي الرضى بالجلسات من ناحية الراحة بمعدل 1 من  5 .</a:t>
            </a:r>
            <a:endParaRPr lang="en-US" sz="2800" dirty="0"/>
          </a:p>
          <a:p>
            <a:r>
              <a:rPr lang="x-none" sz="2800" b="1" dirty="0"/>
              <a:t>تبين لنا أن الأغلب كان منخفض إلى متوسط الرضى عن المنتجات والخدمات والجلسات المريحة المقدمة في الجامعة ، فهذا يوضح لنا مدى حاجة الطالبات لمشروعنا والذي يقدم لهم الخدمات التي يرغبون بها .</a:t>
            </a:r>
            <a:endParaRPr lang="en-US" sz="2800" dirty="0"/>
          </a:p>
          <a:p>
            <a:pPr marL="0" indent="0">
              <a:buNone/>
            </a:pPr>
            <a:endParaRPr lang="x-none" dirty="0"/>
          </a:p>
        </p:txBody>
      </p:sp>
    </p:spTree>
    <p:extLst>
      <p:ext uri="{BB962C8B-B14F-4D97-AF65-F5344CB8AC3E}">
        <p14:creationId xmlns:p14="http://schemas.microsoft.com/office/powerpoint/2010/main" xmlns="" val="3056819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rtl="0"/>
            <a:r>
              <a:rPr lang="x-none" sz="4800" b="1" dirty="0"/>
              <a:t>في حال تم تنفيذ المشروع :</a:t>
            </a:r>
            <a:endParaRPr lang="x-none" sz="4800" dirty="0"/>
          </a:p>
        </p:txBody>
      </p:sp>
      <p:sp>
        <p:nvSpPr>
          <p:cNvPr id="3" name="عنصر نائب للمحتوى 2"/>
          <p:cNvSpPr>
            <a:spLocks noGrp="1"/>
          </p:cNvSpPr>
          <p:nvPr>
            <p:ph sz="quarter" idx="1"/>
          </p:nvPr>
        </p:nvSpPr>
        <p:spPr>
          <a:xfrm>
            <a:off x="611560" y="1844824"/>
            <a:ext cx="8153400" cy="4495800"/>
          </a:xfrm>
        </p:spPr>
        <p:txBody>
          <a:bodyPr>
            <a:normAutofit/>
          </a:bodyPr>
          <a:lstStyle/>
          <a:p>
            <a:r>
              <a:rPr lang="x-none" b="1" u="sng" dirty="0" smtClean="0"/>
              <a:t>98.9</a:t>
            </a:r>
            <a:r>
              <a:rPr lang="x-none" b="1" u="sng" dirty="0"/>
              <a:t>% </a:t>
            </a:r>
            <a:r>
              <a:rPr lang="x-none" b="1" dirty="0"/>
              <a:t>أبدوا رغبتهم بزيارة المقهى في حال تنفيذه .أن </a:t>
            </a:r>
            <a:r>
              <a:rPr lang="x-none" b="1" u="sng" dirty="0"/>
              <a:t>54.5% </a:t>
            </a:r>
            <a:r>
              <a:rPr lang="x-none" b="1" dirty="0"/>
              <a:t>عبروا عن احتياجهم الدائم لمثل هذا المقهى ، حيث أنهم أشاروا لعدد مرات ترددهم للمقهى في الأسبوع في حال تنفيذه ، الأغلب كانوا من 1 إلى3 مرات في الأسبوع وذلك بنسبة 74.9% .</a:t>
            </a:r>
            <a:endParaRPr lang="en-US" dirty="0"/>
          </a:p>
          <a:p>
            <a:r>
              <a:rPr lang="x-none" b="1" dirty="0"/>
              <a:t>و وجود مكتبة في المقهى 57.7% منهم اعتبروه محفز كبير لهم لارتياد المقهى ، وأن الكتب المنوعة حازت على تفضيل 55.9% منهم ، بالإضافة إلى أن 69.2 % فضلوا وجود خاصية تبادل كتب .</a:t>
            </a:r>
            <a:endParaRPr lang="en-US" dirty="0"/>
          </a:p>
          <a:p>
            <a:pPr algn="just"/>
            <a:endParaRPr lang="x-none" dirty="0"/>
          </a:p>
        </p:txBody>
      </p:sp>
    </p:spTree>
    <p:extLst>
      <p:ext uri="{BB962C8B-B14F-4D97-AF65-F5344CB8AC3E}">
        <p14:creationId xmlns:p14="http://schemas.microsoft.com/office/powerpoint/2010/main" xmlns="" val="1455638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rtl="0"/>
            <a:r>
              <a:rPr lang="x-none" sz="4800" b="1" dirty="0"/>
              <a:t>في حال تم تنفيذ المشروع :</a:t>
            </a:r>
            <a:endParaRPr lang="x-none" sz="4800" dirty="0"/>
          </a:p>
        </p:txBody>
      </p:sp>
      <p:sp>
        <p:nvSpPr>
          <p:cNvPr id="3" name="عنصر نائب للمحتوى 2"/>
          <p:cNvSpPr>
            <a:spLocks noGrp="1"/>
          </p:cNvSpPr>
          <p:nvPr>
            <p:ph sz="quarter" idx="1"/>
          </p:nvPr>
        </p:nvSpPr>
        <p:spPr/>
        <p:txBody>
          <a:bodyPr/>
          <a:lstStyle/>
          <a:p>
            <a:r>
              <a:rPr lang="x-none" b="1" dirty="0"/>
              <a:t>تم تقدير فجوة الطلب وفقاً لبيانات الاستبيان حيث أن :</a:t>
            </a:r>
            <a:endParaRPr lang="en-US" dirty="0"/>
          </a:p>
          <a:p>
            <a:r>
              <a:rPr lang="en-US" b="1" dirty="0"/>
              <a:t>Dt</a:t>
            </a:r>
            <a:r>
              <a:rPr lang="x-none" b="1" dirty="0"/>
              <a:t> = نسبة الراغبين بهذا المشروع * عدد منسوبي جامعة الملك سعود للطالبات </a:t>
            </a:r>
            <a:endParaRPr lang="en-US" dirty="0"/>
          </a:p>
          <a:p>
            <a:r>
              <a:rPr lang="x-none" b="1" dirty="0" smtClean="0"/>
              <a:t>98.9</a:t>
            </a:r>
            <a:r>
              <a:rPr lang="x-none" b="1" dirty="0"/>
              <a:t>% *  26063   = 25776.307</a:t>
            </a:r>
            <a:endParaRPr lang="en-US" dirty="0"/>
          </a:p>
          <a:p>
            <a:r>
              <a:rPr lang="x-none" b="1" dirty="0"/>
              <a:t>حيث أن 25776.307 شخص تختلف كمية الطلب المتوقعة منهم ، بالتالي و وفقاً للاستبيان فإن الارتياد المتوقع من الزبائن للمقهى في الأسبوع كالاتي :</a:t>
            </a:r>
            <a:endParaRPr lang="en-US" dirty="0"/>
          </a:p>
          <a:p>
            <a:endParaRPr lang="x-none" dirty="0"/>
          </a:p>
        </p:txBody>
      </p:sp>
    </p:spTree>
    <p:extLst>
      <p:ext uri="{BB962C8B-B14F-4D97-AF65-F5344CB8AC3E}">
        <p14:creationId xmlns:p14="http://schemas.microsoft.com/office/powerpoint/2010/main" xmlns="" val="554617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x-none" sz="4800" b="1" dirty="0"/>
              <a:t>في حال تم تنفيذ المشروع :</a:t>
            </a:r>
            <a:endParaRPr lang="x-none" sz="4800" dirty="0"/>
          </a:p>
        </p:txBody>
      </p:sp>
      <p:sp>
        <p:nvSpPr>
          <p:cNvPr id="3" name="Content Placeholder 2"/>
          <p:cNvSpPr>
            <a:spLocks noGrp="1"/>
          </p:cNvSpPr>
          <p:nvPr>
            <p:ph sz="quarter" idx="1"/>
          </p:nvPr>
        </p:nvSpPr>
        <p:spPr>
          <a:xfrm>
            <a:off x="612648" y="1600200"/>
            <a:ext cx="8153400" cy="5141168"/>
          </a:xfrm>
        </p:spPr>
        <p:txBody>
          <a:bodyPr>
            <a:normAutofit fontScale="70000" lnSpcReduction="20000"/>
          </a:bodyPr>
          <a:lstStyle/>
          <a:p>
            <a:r>
              <a:rPr lang="x-none" b="1" dirty="0"/>
              <a:t>5 مرات في الأسبوع : 25.4%</a:t>
            </a:r>
            <a:endParaRPr lang="en-US" dirty="0"/>
          </a:p>
          <a:p>
            <a:r>
              <a:rPr lang="x-none" b="1" dirty="0"/>
              <a:t>4 مرات في الأسبوع : 30.1% </a:t>
            </a:r>
            <a:endParaRPr lang="en-US" dirty="0"/>
          </a:p>
          <a:p>
            <a:r>
              <a:rPr lang="x-none" b="1" dirty="0"/>
              <a:t>3 مرات في الأسبوع  : 25.4% </a:t>
            </a:r>
            <a:endParaRPr lang="en-US" dirty="0"/>
          </a:p>
          <a:p>
            <a:r>
              <a:rPr lang="x-none" b="1" dirty="0"/>
              <a:t>1 مرة في الأسبوع : 14% </a:t>
            </a:r>
            <a:endParaRPr lang="en-US" dirty="0"/>
          </a:p>
          <a:p>
            <a:r>
              <a:rPr lang="x-none" b="1" dirty="0"/>
              <a:t>ولا مرة في الأسبوع  : 5%</a:t>
            </a:r>
            <a:endParaRPr lang="en-US" dirty="0"/>
          </a:p>
          <a:p>
            <a:r>
              <a:rPr lang="x-none" b="1" dirty="0"/>
              <a:t>بالتالي نفترض عند الزيارة الواحدة للمقهى يتم استهلاك كوب واحد فيها عندها يتم حساب عدد الأكواب كالاتي :</a:t>
            </a:r>
            <a:endParaRPr lang="en-US" dirty="0"/>
          </a:p>
          <a:p>
            <a:r>
              <a:rPr lang="x-none" b="1" dirty="0"/>
              <a:t>25.4% * 25776.3  = 6547.18  &gt;  5 * 6547.18 = 32735.9 كوباً</a:t>
            </a:r>
            <a:endParaRPr lang="en-US" dirty="0"/>
          </a:p>
          <a:p>
            <a:r>
              <a:rPr lang="x-none" b="1" dirty="0"/>
              <a:t>30.1% * 25776.3 = 7758.67 &gt;  4 * 7758.67 = 31034.68 كوباً</a:t>
            </a:r>
            <a:endParaRPr lang="en-US" dirty="0"/>
          </a:p>
          <a:p>
            <a:r>
              <a:rPr lang="x-none" b="1" dirty="0"/>
              <a:t>25.4% * 25776.3 = 6547.81 &gt;  3 * 6547.18 = 19641.54 كوباً</a:t>
            </a:r>
            <a:endParaRPr lang="en-US" dirty="0"/>
          </a:p>
          <a:p>
            <a:r>
              <a:rPr lang="x-none" b="1" dirty="0"/>
              <a:t>14% * 25776.3 = 3608.68 &gt;  1 * 3608.68 = 3608.68 كوباً</a:t>
            </a:r>
            <a:endParaRPr lang="en-US" dirty="0"/>
          </a:p>
          <a:p>
            <a:r>
              <a:rPr lang="x-none" b="1" dirty="0"/>
              <a:t>5% * 25776.3 = 1288.81 &gt;   0 * 1288.81 = 0 كوباً</a:t>
            </a:r>
            <a:endParaRPr lang="en-US" dirty="0"/>
          </a:p>
          <a:p>
            <a:r>
              <a:rPr lang="x-none" b="1" dirty="0"/>
              <a:t>مجموع الأكواب =  32735.9 + 31034.68 + 19641.54 + 3608.68 + 0 = </a:t>
            </a:r>
            <a:r>
              <a:rPr lang="x-none" b="1" u="sng" dirty="0"/>
              <a:t>87020.8</a:t>
            </a:r>
            <a:r>
              <a:rPr lang="x-none" b="1" dirty="0"/>
              <a:t> كوباً</a:t>
            </a:r>
            <a:endParaRPr lang="en-US" dirty="0"/>
          </a:p>
          <a:p>
            <a:r>
              <a:rPr lang="x-none" b="1" dirty="0"/>
              <a:t>مجموع الأكواب * عدد أسابيع العمل في السنة  = 87020.8 * 30 = </a:t>
            </a:r>
            <a:r>
              <a:rPr lang="x-none" b="1" u="sng" dirty="0"/>
              <a:t>2610624</a:t>
            </a:r>
            <a:r>
              <a:rPr lang="x-none" b="1" dirty="0"/>
              <a:t> كوبأ/شخص في السنة.</a:t>
            </a:r>
            <a:endParaRPr lang="en-US" dirty="0"/>
          </a:p>
          <a:p>
            <a:endParaRPr lang="x-none" dirty="0"/>
          </a:p>
        </p:txBody>
      </p:sp>
    </p:spTree>
    <p:extLst>
      <p:ext uri="{BB962C8B-B14F-4D97-AF65-F5344CB8AC3E}">
        <p14:creationId xmlns:p14="http://schemas.microsoft.com/office/powerpoint/2010/main" xmlns="" val="1999951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lvl="0" algn="ctr" rtl="0"/>
            <a:r>
              <a:rPr lang="x-none" sz="4000" b="1" dirty="0"/>
              <a:t>تقدير حجم الطلب المتوقع من خلال تحديد نمو الطلب المتوقع:</a:t>
            </a:r>
            <a:endParaRPr lang="en-US" sz="4000" dirty="0"/>
          </a:p>
        </p:txBody>
      </p:sp>
      <p:sp>
        <p:nvSpPr>
          <p:cNvPr id="3" name="عنصر نائب للمحتوى 2"/>
          <p:cNvSpPr>
            <a:spLocks noGrp="1"/>
          </p:cNvSpPr>
          <p:nvPr>
            <p:ph sz="quarter" idx="1"/>
          </p:nvPr>
        </p:nvSpPr>
        <p:spPr/>
        <p:txBody>
          <a:bodyPr>
            <a:normAutofit fontScale="77500" lnSpcReduction="20000"/>
          </a:bodyPr>
          <a:lstStyle/>
          <a:p>
            <a:r>
              <a:rPr lang="x-none" b="1" u="sng" dirty="0"/>
              <a:t>معدل النمو السكاني (</a:t>
            </a:r>
            <a:r>
              <a:rPr lang="en-US" b="1" u="sng" dirty="0"/>
              <a:t>r</a:t>
            </a:r>
            <a:r>
              <a:rPr lang="x-none" b="1" u="sng" dirty="0"/>
              <a:t>)</a:t>
            </a:r>
            <a:r>
              <a:rPr lang="x-none" b="1" dirty="0"/>
              <a:t> = 0.0313</a:t>
            </a:r>
            <a:endParaRPr lang="en-US" dirty="0"/>
          </a:p>
          <a:p>
            <a:r>
              <a:rPr lang="x-none" b="1" u="sng" dirty="0"/>
              <a:t>معدل النمو الراجع للتغير الإعلاني (</a:t>
            </a:r>
            <a:r>
              <a:rPr lang="en-US" b="1" u="sng" dirty="0" err="1"/>
              <a:t>Xa</a:t>
            </a:r>
            <a:r>
              <a:rPr lang="x-none" b="1" dirty="0"/>
              <a:t>) :</a:t>
            </a:r>
            <a:endParaRPr lang="en-US" dirty="0"/>
          </a:p>
          <a:p>
            <a:r>
              <a:rPr lang="x-none" b="1" dirty="0"/>
              <a:t>مرونة الطلب لإعلانية : تبين أنها تعتبر مرنة أي تساوي 1 ، وذلك من خلال الإجابات المذكورة في الاستبيان حيث أن 85.7% تهمهم الإعلانات وينجذبون لها .</a:t>
            </a:r>
            <a:endParaRPr lang="en-US" dirty="0"/>
          </a:p>
          <a:p>
            <a:r>
              <a:rPr lang="x-none" b="1" dirty="0"/>
              <a:t>أما بالنسبة للتغير النسبي في الانفاق الإعلاني : 71.7% يفضلون مواقع التوصل الاجتماعي كوسيلة للإعلان و 59.5% يفضلون العلاقات العامة وهذا يبين لنا عدم وجود تكاليف تذكر على الإعلان ، أي أن التغير النسبي في الانفاق على الإعلان = صفر.</a:t>
            </a:r>
            <a:endParaRPr lang="en-US" dirty="0"/>
          </a:p>
          <a:p>
            <a:r>
              <a:rPr lang="x-none" b="1" dirty="0"/>
              <a:t>بالتالي  </a:t>
            </a:r>
            <a:r>
              <a:rPr lang="en-US" b="1" dirty="0" err="1"/>
              <a:t>Xa</a:t>
            </a:r>
            <a:r>
              <a:rPr lang="x-none" b="1" dirty="0"/>
              <a:t>= 1 * صفر = صفر</a:t>
            </a:r>
            <a:endParaRPr lang="en-US" dirty="0"/>
          </a:p>
          <a:p>
            <a:r>
              <a:rPr lang="x-none" b="1" u="sng" dirty="0"/>
              <a:t>معدل النمو الراجع لتغير الدخل (</a:t>
            </a:r>
            <a:r>
              <a:rPr lang="en-US" b="1" u="sng" dirty="0"/>
              <a:t>Xi</a:t>
            </a:r>
            <a:r>
              <a:rPr lang="x-none" b="1" u="sng" dirty="0"/>
              <a:t>)</a:t>
            </a:r>
            <a:r>
              <a:rPr lang="x-none" b="1" dirty="0"/>
              <a:t> :</a:t>
            </a:r>
            <a:endParaRPr lang="en-US" dirty="0"/>
          </a:p>
          <a:p>
            <a:r>
              <a:rPr lang="x-none" b="1" dirty="0"/>
              <a:t>مرونة الطلب الدخلية : يعتبر مرن حيث تكون قيمته 1 وذلك استعانة بإجابات الاستبيان حيث أن 81.4% أشاروا إلى أنه لو زاد دخلهم بمقدار 20% سوف يزيد إقبالهم على شراء المزيد من المنتجات .</a:t>
            </a:r>
            <a:endParaRPr lang="en-US" dirty="0"/>
          </a:p>
          <a:p>
            <a:r>
              <a:rPr lang="x-none" b="1" dirty="0"/>
              <a:t>وبالتالي فإن </a:t>
            </a:r>
            <a:r>
              <a:rPr lang="en-US" b="1" dirty="0"/>
              <a:t>Xi</a:t>
            </a:r>
            <a:r>
              <a:rPr lang="x-none" b="1" dirty="0"/>
              <a:t> = 1*20% = 0.2 </a:t>
            </a:r>
            <a:endParaRPr lang="en-US" dirty="0"/>
          </a:p>
          <a:p>
            <a:pPr algn="just"/>
            <a:endParaRPr lang="x-none" dirty="0"/>
          </a:p>
        </p:txBody>
      </p:sp>
    </p:spTree>
    <p:extLst>
      <p:ext uri="{BB962C8B-B14F-4D97-AF65-F5344CB8AC3E}">
        <p14:creationId xmlns:p14="http://schemas.microsoft.com/office/powerpoint/2010/main" xmlns="" val="1325436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rtl="0"/>
            <a:r>
              <a:rPr lang="x-none" b="1" dirty="0"/>
              <a:t>تقدير حجم الطلب المتوقع من خلال تحديد نمو الطلب المتوقع:</a:t>
            </a:r>
          </a:p>
        </p:txBody>
      </p:sp>
      <p:sp>
        <p:nvSpPr>
          <p:cNvPr id="3" name="عنصر نائب للمحتوى 2"/>
          <p:cNvSpPr>
            <a:spLocks noGrp="1"/>
          </p:cNvSpPr>
          <p:nvPr>
            <p:ph sz="quarter" idx="1"/>
          </p:nvPr>
        </p:nvSpPr>
        <p:spPr/>
        <p:txBody>
          <a:bodyPr>
            <a:normAutofit/>
          </a:bodyPr>
          <a:lstStyle/>
          <a:p>
            <a:r>
              <a:rPr lang="x-none" b="1" u="sng" dirty="0"/>
              <a:t>معدل النمو الراجع لتغير السعر (</a:t>
            </a:r>
            <a:r>
              <a:rPr lang="en-US" b="1" u="sng" dirty="0" err="1"/>
              <a:t>Xp</a:t>
            </a:r>
            <a:r>
              <a:rPr lang="x-none" b="1" u="sng" dirty="0"/>
              <a:t>)</a:t>
            </a:r>
            <a:r>
              <a:rPr lang="x-none" b="1" dirty="0"/>
              <a:t> :</a:t>
            </a:r>
            <a:endParaRPr lang="en-US" dirty="0"/>
          </a:p>
          <a:p>
            <a:r>
              <a:rPr lang="x-none" b="1" dirty="0"/>
              <a:t>مرونة الطلب السعرية : يعتبر مرن أيضا حيث تكون قيمته 1 وذلك استعانة بإجابات الاستبيان حيث أن 83.9% أشاروا إلى أنه لو زاد سعر كوب القهوة من 15 إلى 20 ريال  سوف يقل شراؤهم للمنتجات، عندها معدل التغير النسبي في السعر = 5% </a:t>
            </a:r>
            <a:endParaRPr lang="en-US" dirty="0"/>
          </a:p>
          <a:p>
            <a:r>
              <a:rPr lang="x-none" b="1" dirty="0"/>
              <a:t>وبالتالي فإن </a:t>
            </a:r>
            <a:r>
              <a:rPr lang="en-US" b="1" dirty="0" err="1"/>
              <a:t>Xp</a:t>
            </a:r>
            <a:r>
              <a:rPr lang="x-none" b="1" dirty="0"/>
              <a:t> = 1*5% = 0.05 </a:t>
            </a:r>
            <a:endParaRPr lang="en-US" dirty="0"/>
          </a:p>
          <a:p>
            <a:endParaRPr lang="x-none" dirty="0"/>
          </a:p>
        </p:txBody>
      </p:sp>
    </p:spTree>
    <p:extLst>
      <p:ext uri="{BB962C8B-B14F-4D97-AF65-F5344CB8AC3E}">
        <p14:creationId xmlns:p14="http://schemas.microsoft.com/office/powerpoint/2010/main" xmlns="" val="3586803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x-none" sz="4800" b="1" dirty="0" smtClean="0"/>
              <a:t>دراسة الجدوى التمهيدية</a:t>
            </a:r>
            <a:endParaRPr lang="x-none" sz="4800" b="1" dirty="0"/>
          </a:p>
        </p:txBody>
      </p:sp>
      <p:sp>
        <p:nvSpPr>
          <p:cNvPr id="3" name="عنصر نائب للمحتوى 2"/>
          <p:cNvSpPr>
            <a:spLocks noGrp="1"/>
          </p:cNvSpPr>
          <p:nvPr>
            <p:ph sz="quarter" idx="1"/>
          </p:nvPr>
        </p:nvSpPr>
        <p:spPr>
          <a:noFill/>
        </p:spPr>
        <p:txBody>
          <a:bodyPr/>
          <a:lstStyle/>
          <a:p>
            <a:pPr algn="just"/>
            <a:r>
              <a:rPr lang="x-none" sz="3200" b="1" dirty="0" smtClean="0"/>
              <a:t>المشاريع المقترحة :</a:t>
            </a:r>
          </a:p>
          <a:p>
            <a:pPr marL="0" indent="0" algn="just">
              <a:buNone/>
            </a:pPr>
            <a:r>
              <a:rPr lang="x-none" b="1" dirty="0" smtClean="0">
                <a:solidFill>
                  <a:schemeClr val="accent2"/>
                </a:solidFill>
              </a:rPr>
              <a:t>1- مقهى </a:t>
            </a:r>
            <a:r>
              <a:rPr lang="x-none" b="1" dirty="0">
                <a:solidFill>
                  <a:schemeClr val="accent2"/>
                </a:solidFill>
              </a:rPr>
              <a:t>في الجامعة : </a:t>
            </a:r>
          </a:p>
          <a:p>
            <a:pPr marL="0" indent="0" algn="just">
              <a:buNone/>
            </a:pPr>
            <a:r>
              <a:rPr lang="x-none" dirty="0"/>
              <a:t>فكرة المشروع تأتي من حاجة الطالبات إلى أماكن بيع قهوة و مخبوزات بجودة أفضل بالإضافة إلى أماكن استراحة مريحة مجهزة بمكتبة متكاملة , حيث أن المقهى يحتوي قائمة أطعمة متنوعة و مرغوبة وبعضها يقدم الخدمة الذاتية كما يكون المقهى مجهز بأماكن خاصة بالاستذكار و القراءة مع وجود مجموعة من الكتب المتنوعة للقراءة و الإعارة و اخرى تكون مخصصة للبيع . </a:t>
            </a:r>
          </a:p>
          <a:p>
            <a:pPr marL="0" indent="0" algn="just">
              <a:buNone/>
            </a:pPr>
            <a:r>
              <a:rPr lang="x-none" dirty="0">
                <a:solidFill>
                  <a:schemeClr val="accent2"/>
                </a:solidFill>
              </a:rPr>
              <a:t>مصدر فكرة المشروع : </a:t>
            </a:r>
            <a:r>
              <a:rPr lang="x-none" dirty="0"/>
              <a:t>دراسة السوق </a:t>
            </a:r>
            <a:r>
              <a:rPr lang="x-none" dirty="0" smtClean="0"/>
              <a:t>.</a:t>
            </a:r>
            <a:endParaRPr lang="x-none" dirty="0"/>
          </a:p>
          <a:p>
            <a:pPr marL="0" indent="0">
              <a:buNone/>
            </a:pPr>
            <a:endParaRPr lang="x-none" dirty="0"/>
          </a:p>
        </p:txBody>
      </p:sp>
    </p:spTree>
    <p:extLst>
      <p:ext uri="{BB962C8B-B14F-4D97-AF65-F5344CB8AC3E}">
        <p14:creationId xmlns:p14="http://schemas.microsoft.com/office/powerpoint/2010/main" xmlns="" val="1856561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rtl="0"/>
            <a:r>
              <a:rPr lang="x-none" sz="4800" b="1" dirty="0" smtClean="0"/>
              <a:t>حجم الطلب المتوقع</a:t>
            </a:r>
            <a:r>
              <a:rPr lang="ar-SA" sz="4800" b="1" dirty="0" smtClean="0"/>
              <a:t>:</a:t>
            </a:r>
            <a:endParaRPr lang="x-none" sz="4800" b="1" dirty="0"/>
          </a:p>
        </p:txBody>
      </p:sp>
      <p:sp>
        <p:nvSpPr>
          <p:cNvPr id="3" name="عنصر نائب للمحتوى 2"/>
          <p:cNvSpPr>
            <a:spLocks noGrp="1"/>
          </p:cNvSpPr>
          <p:nvPr>
            <p:ph sz="quarter" idx="1"/>
          </p:nvPr>
        </p:nvSpPr>
        <p:spPr>
          <a:xfrm>
            <a:off x="611560" y="2132856"/>
            <a:ext cx="8153400" cy="3556992"/>
          </a:xfrm>
        </p:spPr>
        <p:txBody>
          <a:bodyPr>
            <a:normAutofit/>
          </a:bodyPr>
          <a:lstStyle/>
          <a:p>
            <a:r>
              <a:rPr lang="x-none" b="1" dirty="0"/>
              <a:t>حجم الطلب المتوقع</a:t>
            </a:r>
            <a:r>
              <a:rPr lang="en-US" b="1" dirty="0"/>
              <a:t>Dt+1  </a:t>
            </a:r>
            <a:r>
              <a:rPr lang="x-none" b="1" dirty="0"/>
              <a:t> =  </a:t>
            </a:r>
            <a:r>
              <a:rPr lang="en-US" b="1" dirty="0"/>
              <a:t>Dt</a:t>
            </a:r>
            <a:r>
              <a:rPr lang="x-none" b="1" dirty="0"/>
              <a:t> ( 1+</a:t>
            </a:r>
            <a:r>
              <a:rPr lang="en-US" b="1" dirty="0"/>
              <a:t> F </a:t>
            </a:r>
            <a:r>
              <a:rPr lang="x-none" b="1" dirty="0"/>
              <a:t>)</a:t>
            </a:r>
            <a:endParaRPr lang="en-US" dirty="0"/>
          </a:p>
          <a:p>
            <a:r>
              <a:rPr lang="x-none" b="1" dirty="0" smtClean="0"/>
              <a:t>= </a:t>
            </a:r>
            <a:r>
              <a:rPr lang="x-none" b="1" dirty="0"/>
              <a:t>2610624 (1+ </a:t>
            </a:r>
            <a:r>
              <a:rPr lang="en-US" b="1" dirty="0" err="1"/>
              <a:t>Xa</a:t>
            </a:r>
            <a:r>
              <a:rPr lang="x-none" b="1" dirty="0"/>
              <a:t> + </a:t>
            </a:r>
            <a:r>
              <a:rPr lang="en-US" b="1" dirty="0" err="1"/>
              <a:t>Xp</a:t>
            </a:r>
            <a:r>
              <a:rPr lang="x-none" b="1" dirty="0"/>
              <a:t> + </a:t>
            </a:r>
            <a:r>
              <a:rPr lang="en-US" b="1" dirty="0"/>
              <a:t>Xi</a:t>
            </a:r>
            <a:r>
              <a:rPr lang="x-none" b="1" dirty="0"/>
              <a:t> + </a:t>
            </a:r>
            <a:r>
              <a:rPr lang="en-US" b="1" dirty="0"/>
              <a:t>r</a:t>
            </a:r>
            <a:r>
              <a:rPr lang="x-none" b="1" dirty="0"/>
              <a:t> )</a:t>
            </a:r>
            <a:endParaRPr lang="en-US" dirty="0"/>
          </a:p>
          <a:p>
            <a:r>
              <a:rPr lang="x-none" b="1" dirty="0" smtClean="0"/>
              <a:t>= </a:t>
            </a:r>
            <a:r>
              <a:rPr lang="x-none" b="1" dirty="0"/>
              <a:t>2610624 ( 1 + 0 + 0.05 + 0.2 +0.0313)</a:t>
            </a:r>
            <a:endParaRPr lang="en-US" dirty="0"/>
          </a:p>
          <a:p>
            <a:r>
              <a:rPr lang="x-none" b="1" dirty="0" smtClean="0"/>
              <a:t>= </a:t>
            </a:r>
            <a:r>
              <a:rPr lang="x-none" b="1" dirty="0"/>
              <a:t>2610624 ( 1 + 0.2813)</a:t>
            </a:r>
            <a:endParaRPr lang="en-US" dirty="0"/>
          </a:p>
          <a:p>
            <a:r>
              <a:rPr lang="x-none" b="1" dirty="0" smtClean="0"/>
              <a:t>= </a:t>
            </a:r>
            <a:r>
              <a:rPr lang="x-none" b="1" dirty="0"/>
              <a:t>2610624 ( 1.2813) = 3344992.531</a:t>
            </a:r>
            <a:endParaRPr lang="en-US" dirty="0"/>
          </a:p>
        </p:txBody>
      </p:sp>
    </p:spTree>
    <p:extLst>
      <p:ext uri="{BB962C8B-B14F-4D97-AF65-F5344CB8AC3E}">
        <p14:creationId xmlns:p14="http://schemas.microsoft.com/office/powerpoint/2010/main" xmlns="" val="909419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rtl="0"/>
            <a:r>
              <a:rPr lang="x-none" sz="4800" b="1" dirty="0"/>
              <a:t>تقدير حجم المبيعات المتوقعة :</a:t>
            </a:r>
            <a:endParaRPr lang="x-none" sz="4800" dirty="0"/>
          </a:p>
        </p:txBody>
      </p:sp>
      <p:sp>
        <p:nvSpPr>
          <p:cNvPr id="3" name="عنصر نائب للمحتوى 2"/>
          <p:cNvSpPr>
            <a:spLocks noGrp="1"/>
          </p:cNvSpPr>
          <p:nvPr>
            <p:ph sz="quarter" idx="1"/>
          </p:nvPr>
        </p:nvSpPr>
        <p:spPr/>
        <p:txBody>
          <a:bodyPr>
            <a:normAutofit fontScale="92500" lnSpcReduction="10000"/>
          </a:bodyPr>
          <a:lstStyle/>
          <a:p>
            <a:pPr lvl="0"/>
            <a:r>
              <a:rPr lang="x-none" sz="2800" b="1" dirty="0"/>
              <a:t>تقدير حجم المبيعات المتوقعة :</a:t>
            </a:r>
            <a:endParaRPr lang="en-US" sz="2800" dirty="0"/>
          </a:p>
          <a:p>
            <a:r>
              <a:rPr lang="x-none" sz="2800" b="1" dirty="0"/>
              <a:t>حجم المبيعات المتوقع = 1/</a:t>
            </a:r>
            <a:r>
              <a:rPr lang="en-US" sz="2800" b="1" dirty="0"/>
              <a:t>n  </a:t>
            </a:r>
            <a:r>
              <a:rPr lang="x-none" sz="2800" b="1" dirty="0"/>
              <a:t>× حجم الطلب المتوقع </a:t>
            </a:r>
            <a:endParaRPr lang="en-US" sz="2800" dirty="0"/>
          </a:p>
          <a:p>
            <a:r>
              <a:rPr lang="x-none" sz="2800" b="1" dirty="0"/>
              <a:t>                         = 1/10  × 3344992.531 =  334499.25</a:t>
            </a:r>
            <a:endParaRPr lang="en-US" sz="2800" dirty="0"/>
          </a:p>
          <a:p>
            <a:r>
              <a:rPr lang="x-none" sz="2800" b="1" dirty="0"/>
              <a:t>حيث: </a:t>
            </a:r>
            <a:endParaRPr lang="en-US" sz="2800" dirty="0"/>
          </a:p>
          <a:p>
            <a:r>
              <a:rPr lang="x-none" sz="2800" b="1" dirty="0"/>
              <a:t> 3344992.531 هو الطلب المتوقع في السوق و الذي تم توزيع استبيان على المجتمع المستهدف ( منسوبات الجامعة) لتحديده .</a:t>
            </a:r>
            <a:endParaRPr lang="en-US" sz="2800" dirty="0"/>
          </a:p>
          <a:p>
            <a:r>
              <a:rPr lang="x-none" sz="2800" b="1" dirty="0"/>
              <a:t>و 1/10 هو النصيب النسبي لمشروع و الذي يحدد بقسمة 1على عدد المشاريع المشابهة في السوق المستهدف (الجامعة) و التي كان عددها 10 مشاريع (كاريبو , دكتور كيف (4 فروع) , جوفريز , أرتيستا (فرعين) , يوم القهوة  وَ  ريترو كافي ).</a:t>
            </a:r>
            <a:endParaRPr lang="en-US" sz="2800" dirty="0"/>
          </a:p>
          <a:p>
            <a:pPr algn="just"/>
            <a:endParaRPr lang="x-none" dirty="0"/>
          </a:p>
        </p:txBody>
      </p:sp>
    </p:spTree>
    <p:extLst>
      <p:ext uri="{BB962C8B-B14F-4D97-AF65-F5344CB8AC3E}">
        <p14:creationId xmlns:p14="http://schemas.microsoft.com/office/powerpoint/2010/main" xmlns="" val="553648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rtl="0"/>
            <a:r>
              <a:rPr lang="x-none" sz="4800" b="1" dirty="0"/>
              <a:t>تقدير السعر المتوقع: </a:t>
            </a:r>
            <a:endParaRPr lang="x-none" sz="4800" dirty="0"/>
          </a:p>
        </p:txBody>
      </p:sp>
      <p:sp>
        <p:nvSpPr>
          <p:cNvPr id="3" name="عنصر نائب للمحتوى 2"/>
          <p:cNvSpPr>
            <a:spLocks noGrp="1"/>
          </p:cNvSpPr>
          <p:nvPr>
            <p:ph sz="quarter" idx="1"/>
          </p:nvPr>
        </p:nvSpPr>
        <p:spPr>
          <a:xfrm>
            <a:off x="611560" y="2276872"/>
            <a:ext cx="8153400" cy="3701008"/>
          </a:xfrm>
        </p:spPr>
        <p:txBody>
          <a:bodyPr/>
          <a:lstStyle/>
          <a:p>
            <a:r>
              <a:rPr lang="x-none" b="1" dirty="0"/>
              <a:t>بما أن هناك مشاريع مشابهة للمشروع المراد القيام به فأنه سيضعنا تحت ضغوط المنافسة الكاملة و التي يجب في ظلها مراعاة الأسعار السائدة في السوق و التي تتراوح بين ال10- 20 ريال لكوب القهوة الواحد تقريباً, لذا فان الأسعار المتوقع وضعها على الكوب أسعار أقل من 20 ريال و أعلى من 10 ريالات .</a:t>
            </a:r>
            <a:endParaRPr lang="en-US" dirty="0"/>
          </a:p>
          <a:p>
            <a:pPr algn="just"/>
            <a:endParaRPr lang="x-none" dirty="0"/>
          </a:p>
        </p:txBody>
      </p:sp>
    </p:spTree>
    <p:extLst>
      <p:ext uri="{BB962C8B-B14F-4D97-AF65-F5344CB8AC3E}">
        <p14:creationId xmlns:p14="http://schemas.microsoft.com/office/powerpoint/2010/main" xmlns="" val="1274770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rtl="0"/>
            <a:r>
              <a:rPr lang="x-none" sz="4800" b="1" dirty="0" smtClean="0"/>
              <a:t>الدراسة الفنية </a:t>
            </a:r>
            <a:endParaRPr lang="x-none" sz="4800" b="1"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556792"/>
            <a:ext cx="8208912" cy="48965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p:sp>
        <p:nvSpPr>
          <p:cNvPr id="3" name="عنصر نائب للمحتوى 2"/>
          <p:cNvSpPr>
            <a:spLocks noGrp="1"/>
          </p:cNvSpPr>
          <p:nvPr>
            <p:ph sz="quarter" idx="1"/>
          </p:nvPr>
        </p:nvSpPr>
        <p:spPr/>
        <p:txBody>
          <a:bodyPr/>
          <a:lstStyle/>
          <a:p>
            <a:pPr>
              <a:buNone/>
            </a:pPr>
            <a:r>
              <a:rPr lang="x-none" dirty="0" smtClean="0"/>
              <a:t>الافق الزمني </a:t>
            </a:r>
          </a:p>
          <a:p>
            <a:pPr>
              <a:buNone/>
            </a:pPr>
            <a:endParaRPr lang="x-none" dirty="0" smtClean="0"/>
          </a:p>
          <a:p>
            <a:pPr>
              <a:buNone/>
            </a:pPr>
            <a:endParaRPr lang="x-none" dirty="0" smtClean="0"/>
          </a:p>
          <a:p>
            <a:pPr>
              <a:buNone/>
            </a:pPr>
            <a:endParaRPr lang="x-none" dirty="0" smtClean="0"/>
          </a:p>
          <a:p>
            <a:pPr>
              <a:buNone/>
            </a:pPr>
            <a:r>
              <a:rPr lang="x-none" dirty="0" smtClean="0"/>
              <a:t>منتجات المشروع </a:t>
            </a:r>
          </a:p>
          <a:p>
            <a:pPr>
              <a:buNone/>
            </a:pPr>
            <a:endParaRPr lang="x-none" dirty="0"/>
          </a:p>
        </p:txBody>
      </p:sp>
      <p:graphicFrame>
        <p:nvGraphicFramePr>
          <p:cNvPr id="4" name="جدول 3"/>
          <p:cNvGraphicFramePr>
            <a:graphicFrameLocks noGrp="1"/>
          </p:cNvGraphicFramePr>
          <p:nvPr/>
        </p:nvGraphicFramePr>
        <p:xfrm>
          <a:off x="1763688" y="2276872"/>
          <a:ext cx="5807968" cy="1456170"/>
        </p:xfrm>
        <a:graphic>
          <a:graphicData uri="http://schemas.openxmlformats.org/drawingml/2006/table">
            <a:tbl>
              <a:tblPr rtl="1" firstRow="1" bandRow="1">
                <a:tableStyleId>{5C22544A-7EE6-4342-B048-85BDC9FD1C3A}</a:tableStyleId>
              </a:tblPr>
              <a:tblGrid>
                <a:gridCol w="1451992"/>
                <a:gridCol w="1451992"/>
                <a:gridCol w="1451992"/>
                <a:gridCol w="1451992"/>
              </a:tblGrid>
              <a:tr h="408045">
                <a:tc>
                  <a:txBody>
                    <a:bodyPr/>
                    <a:lstStyle/>
                    <a:p>
                      <a:pPr rtl="1"/>
                      <a:r>
                        <a:rPr lang="x-none" dirty="0" smtClean="0"/>
                        <a:t>الفترة</a:t>
                      </a:r>
                      <a:endParaRPr lang="x-none" dirty="0"/>
                    </a:p>
                  </a:txBody>
                  <a:tcPr/>
                </a:tc>
                <a:tc>
                  <a:txBody>
                    <a:bodyPr/>
                    <a:lstStyle/>
                    <a:p>
                      <a:pPr rtl="1"/>
                      <a:r>
                        <a:rPr lang="x-none" dirty="0" smtClean="0"/>
                        <a:t>بداية</a:t>
                      </a:r>
                      <a:endParaRPr lang="x-none" dirty="0"/>
                    </a:p>
                  </a:txBody>
                  <a:tcPr/>
                </a:tc>
                <a:tc>
                  <a:txBody>
                    <a:bodyPr/>
                    <a:lstStyle/>
                    <a:p>
                      <a:pPr rtl="1"/>
                      <a:r>
                        <a:rPr lang="x-none" dirty="0" smtClean="0"/>
                        <a:t>نهاية</a:t>
                      </a:r>
                      <a:endParaRPr lang="x-none" dirty="0"/>
                    </a:p>
                  </a:txBody>
                  <a:tcPr/>
                </a:tc>
                <a:tc>
                  <a:txBody>
                    <a:bodyPr/>
                    <a:lstStyle/>
                    <a:p>
                      <a:pPr rtl="1"/>
                      <a:r>
                        <a:rPr lang="x-none" dirty="0" smtClean="0"/>
                        <a:t>طول الفترة</a:t>
                      </a:r>
                      <a:endParaRPr lang="x-none" dirty="0"/>
                    </a:p>
                  </a:txBody>
                  <a:tcPr/>
                </a:tc>
              </a:tr>
              <a:tr h="408045">
                <a:tc>
                  <a:txBody>
                    <a:bodyPr/>
                    <a:lstStyle/>
                    <a:p>
                      <a:pPr rtl="1"/>
                      <a:r>
                        <a:rPr lang="x-none" dirty="0" smtClean="0"/>
                        <a:t>فترة الانشاء</a:t>
                      </a:r>
                      <a:endParaRPr lang="x-none" dirty="0"/>
                    </a:p>
                  </a:txBody>
                  <a:tcPr/>
                </a:tc>
                <a:tc>
                  <a:txBody>
                    <a:bodyPr/>
                    <a:lstStyle/>
                    <a:p>
                      <a:pPr rtl="1"/>
                      <a:r>
                        <a:rPr lang="x-none" dirty="0" smtClean="0"/>
                        <a:t>2017/1</a:t>
                      </a:r>
                      <a:r>
                        <a:rPr lang="x-none" baseline="0" dirty="0" smtClean="0"/>
                        <a:t> </a:t>
                      </a:r>
                      <a:endParaRPr lang="x-none" dirty="0"/>
                    </a:p>
                  </a:txBody>
                  <a:tcPr/>
                </a:tc>
                <a:tc>
                  <a:txBody>
                    <a:bodyPr/>
                    <a:lstStyle/>
                    <a:p>
                      <a:pPr rtl="1"/>
                      <a:r>
                        <a:rPr lang="x-none" dirty="0" smtClean="0"/>
                        <a:t>2017/3</a:t>
                      </a:r>
                      <a:endParaRPr lang="x-none" dirty="0"/>
                    </a:p>
                  </a:txBody>
                  <a:tcPr/>
                </a:tc>
                <a:tc>
                  <a:txBody>
                    <a:bodyPr/>
                    <a:lstStyle/>
                    <a:p>
                      <a:pPr rtl="1"/>
                      <a:r>
                        <a:rPr lang="x-none" dirty="0" smtClean="0"/>
                        <a:t>2 شهر</a:t>
                      </a:r>
                      <a:endParaRPr lang="x-none" dirty="0"/>
                    </a:p>
                  </a:txBody>
                  <a:tcPr/>
                </a:tc>
              </a:tr>
              <a:tr h="408045">
                <a:tc>
                  <a:txBody>
                    <a:bodyPr/>
                    <a:lstStyle/>
                    <a:p>
                      <a:pPr rtl="1"/>
                      <a:r>
                        <a:rPr lang="x-none" dirty="0" smtClean="0"/>
                        <a:t>فترة الانتاج</a:t>
                      </a:r>
                      <a:endParaRPr lang="x-none" dirty="0"/>
                    </a:p>
                  </a:txBody>
                  <a:tcPr/>
                </a:tc>
                <a:tc>
                  <a:txBody>
                    <a:bodyPr/>
                    <a:lstStyle/>
                    <a:p>
                      <a:pPr rtl="1"/>
                      <a:r>
                        <a:rPr lang="x-none" dirty="0" smtClean="0"/>
                        <a:t>2017/3</a:t>
                      </a:r>
                      <a:endParaRPr lang="x-none" dirty="0"/>
                    </a:p>
                  </a:txBody>
                  <a:tcPr/>
                </a:tc>
                <a:tc>
                  <a:txBody>
                    <a:bodyPr/>
                    <a:lstStyle/>
                    <a:p>
                      <a:pPr rtl="1"/>
                      <a:r>
                        <a:rPr lang="x-none" dirty="0" smtClean="0"/>
                        <a:t>2019/12</a:t>
                      </a:r>
                      <a:endParaRPr lang="x-none" dirty="0"/>
                    </a:p>
                  </a:txBody>
                  <a:tcPr/>
                </a:tc>
                <a:tc>
                  <a:txBody>
                    <a:bodyPr/>
                    <a:lstStyle/>
                    <a:p>
                      <a:pPr rtl="1"/>
                      <a:r>
                        <a:rPr lang="x-none" dirty="0" smtClean="0"/>
                        <a:t>2 سنة </a:t>
                      </a:r>
                      <a:r>
                        <a:rPr lang="x-none" dirty="0" err="1" smtClean="0"/>
                        <a:t>و10</a:t>
                      </a:r>
                      <a:r>
                        <a:rPr lang="x-none" baseline="0" dirty="0" smtClean="0"/>
                        <a:t> اشهر</a:t>
                      </a:r>
                      <a:endParaRPr lang="x-none" dirty="0"/>
                    </a:p>
                  </a:txBody>
                  <a:tcPr/>
                </a:tc>
              </a:tr>
            </a:tbl>
          </a:graphicData>
        </a:graphic>
      </p:graphicFrame>
      <p:graphicFrame>
        <p:nvGraphicFramePr>
          <p:cNvPr id="5" name="جدول 4"/>
          <p:cNvGraphicFramePr>
            <a:graphicFrameLocks noGrp="1"/>
          </p:cNvGraphicFramePr>
          <p:nvPr/>
        </p:nvGraphicFramePr>
        <p:xfrm>
          <a:off x="1043609" y="4437113"/>
          <a:ext cx="6984775" cy="2103120"/>
        </p:xfrm>
        <a:graphic>
          <a:graphicData uri="http://schemas.openxmlformats.org/drawingml/2006/table">
            <a:tbl>
              <a:tblPr rtl="1" firstRow="1" bandRow="1">
                <a:tableStyleId>{5C22544A-7EE6-4342-B048-85BDC9FD1C3A}</a:tableStyleId>
              </a:tblPr>
              <a:tblGrid>
                <a:gridCol w="442321"/>
                <a:gridCol w="2351589"/>
                <a:gridCol w="1396955"/>
                <a:gridCol w="1396955"/>
                <a:gridCol w="1396955"/>
              </a:tblGrid>
              <a:tr h="551943">
                <a:tc>
                  <a:txBody>
                    <a:bodyPr/>
                    <a:lstStyle/>
                    <a:p>
                      <a:pPr rtl="1"/>
                      <a:r>
                        <a:rPr lang="x-none" dirty="0" smtClean="0"/>
                        <a:t>م</a:t>
                      </a:r>
                      <a:endParaRPr lang="x-none" dirty="0"/>
                    </a:p>
                  </a:txBody>
                  <a:tcPr/>
                </a:tc>
                <a:tc>
                  <a:txBody>
                    <a:bodyPr/>
                    <a:lstStyle/>
                    <a:p>
                      <a:pPr rtl="1"/>
                      <a:r>
                        <a:rPr lang="x-none" dirty="0" smtClean="0"/>
                        <a:t>المنتجات</a:t>
                      </a:r>
                      <a:r>
                        <a:rPr lang="x-none" baseline="0" dirty="0" smtClean="0"/>
                        <a:t> </a:t>
                      </a:r>
                      <a:endParaRPr lang="x-none" dirty="0"/>
                    </a:p>
                  </a:txBody>
                  <a:tcPr/>
                </a:tc>
                <a:tc>
                  <a:txBody>
                    <a:bodyPr/>
                    <a:lstStyle/>
                    <a:p>
                      <a:pPr rtl="1"/>
                      <a:r>
                        <a:rPr lang="x-none" dirty="0" smtClean="0"/>
                        <a:t>بداية</a:t>
                      </a:r>
                      <a:r>
                        <a:rPr lang="x-none" baseline="0" dirty="0" smtClean="0"/>
                        <a:t> الانتاج</a:t>
                      </a:r>
                      <a:endParaRPr lang="x-none" dirty="0"/>
                    </a:p>
                  </a:txBody>
                  <a:tcPr/>
                </a:tc>
                <a:tc>
                  <a:txBody>
                    <a:bodyPr/>
                    <a:lstStyle/>
                    <a:p>
                      <a:pPr rtl="1"/>
                      <a:r>
                        <a:rPr lang="x-none" dirty="0" smtClean="0"/>
                        <a:t>نهاية الانتاج</a:t>
                      </a:r>
                      <a:endParaRPr lang="x-none" dirty="0"/>
                    </a:p>
                  </a:txBody>
                  <a:tcPr/>
                </a:tc>
                <a:tc>
                  <a:txBody>
                    <a:bodyPr/>
                    <a:lstStyle/>
                    <a:p>
                      <a:pPr rtl="1"/>
                      <a:r>
                        <a:rPr lang="x-none" dirty="0" smtClean="0"/>
                        <a:t>الطاقة الاسمية</a:t>
                      </a:r>
                      <a:r>
                        <a:rPr lang="x-none" baseline="0" dirty="0" smtClean="0"/>
                        <a:t> السنوية </a:t>
                      </a:r>
                      <a:endParaRPr lang="x-none" dirty="0"/>
                    </a:p>
                  </a:txBody>
                  <a:tcPr/>
                </a:tc>
              </a:tr>
              <a:tr h="294062">
                <a:tc>
                  <a:txBody>
                    <a:bodyPr/>
                    <a:lstStyle/>
                    <a:p>
                      <a:pPr rtl="1"/>
                      <a:r>
                        <a:rPr lang="x-none" dirty="0" smtClean="0"/>
                        <a:t>1</a:t>
                      </a:r>
                      <a:endParaRPr lang="x-none" dirty="0"/>
                    </a:p>
                  </a:txBody>
                  <a:tcPr/>
                </a:tc>
                <a:tc>
                  <a:txBody>
                    <a:bodyPr/>
                    <a:lstStyle/>
                    <a:p>
                      <a:pPr rtl="1"/>
                      <a:r>
                        <a:rPr lang="x-none" dirty="0" smtClean="0"/>
                        <a:t>مشروبات حارة</a:t>
                      </a:r>
                      <a:endParaRPr lang="x-none" dirty="0"/>
                    </a:p>
                  </a:txBody>
                  <a:tcPr/>
                </a:tc>
                <a:tc>
                  <a:txBody>
                    <a:bodyPr/>
                    <a:lstStyle/>
                    <a:p>
                      <a:pPr rtl="1"/>
                      <a:r>
                        <a:rPr lang="x-none" dirty="0" smtClean="0"/>
                        <a:t>2018/1</a:t>
                      </a:r>
                      <a:endParaRPr lang="x-none" dirty="0"/>
                    </a:p>
                  </a:txBody>
                  <a:tcPr/>
                </a:tc>
                <a:tc>
                  <a:txBody>
                    <a:bodyPr/>
                    <a:lstStyle/>
                    <a:p>
                      <a:pPr rtl="1"/>
                      <a:r>
                        <a:rPr lang="x-none" dirty="0" smtClean="0"/>
                        <a:t>2019/12</a:t>
                      </a:r>
                      <a:endParaRPr lang="x-none" dirty="0"/>
                    </a:p>
                  </a:txBody>
                  <a:tcPr/>
                </a:tc>
                <a:tc>
                  <a:txBody>
                    <a:bodyPr/>
                    <a:lstStyle/>
                    <a:p>
                      <a:pPr rtl="1"/>
                      <a:r>
                        <a:rPr lang="x-none" dirty="0" smtClean="0"/>
                        <a:t>3000 كوب</a:t>
                      </a:r>
                      <a:endParaRPr lang="x-none" dirty="0"/>
                    </a:p>
                  </a:txBody>
                  <a:tcPr/>
                </a:tc>
              </a:tr>
              <a:tr h="294062">
                <a:tc>
                  <a:txBody>
                    <a:bodyPr/>
                    <a:lstStyle/>
                    <a:p>
                      <a:pPr rtl="1"/>
                      <a:r>
                        <a:rPr lang="x-none" dirty="0" smtClean="0"/>
                        <a:t>2</a:t>
                      </a:r>
                      <a:endParaRPr lang="x-none" dirty="0"/>
                    </a:p>
                  </a:txBody>
                  <a:tcPr/>
                </a:tc>
                <a:tc>
                  <a:txBody>
                    <a:bodyPr/>
                    <a:lstStyle/>
                    <a:p>
                      <a:pPr rtl="1"/>
                      <a:r>
                        <a:rPr lang="x-none" dirty="0" smtClean="0"/>
                        <a:t>حلويات وكيك</a:t>
                      </a:r>
                      <a:endParaRPr lang="x-none" dirty="0"/>
                    </a:p>
                  </a:txBody>
                  <a:tcPr/>
                </a:tc>
                <a:tc>
                  <a:txBody>
                    <a:bodyPr/>
                    <a:lstStyle/>
                    <a:p>
                      <a:pPr rtl="1"/>
                      <a:r>
                        <a:rPr lang="x-none" dirty="0" smtClean="0"/>
                        <a:t>2018/1</a:t>
                      </a:r>
                      <a:endParaRPr lang="x-none" dirty="0"/>
                    </a:p>
                  </a:txBody>
                  <a:tcPr/>
                </a:tc>
                <a:tc>
                  <a:txBody>
                    <a:bodyPr/>
                    <a:lstStyle/>
                    <a:p>
                      <a:pPr rtl="1"/>
                      <a:r>
                        <a:rPr lang="x-none" dirty="0" smtClean="0"/>
                        <a:t>2019/12</a:t>
                      </a:r>
                      <a:endParaRPr lang="x-none" dirty="0"/>
                    </a:p>
                  </a:txBody>
                  <a:tcPr/>
                </a:tc>
                <a:tc>
                  <a:txBody>
                    <a:bodyPr/>
                    <a:lstStyle/>
                    <a:p>
                      <a:pPr rtl="1"/>
                      <a:r>
                        <a:rPr lang="x-none" dirty="0" smtClean="0"/>
                        <a:t>290 قطعة</a:t>
                      </a:r>
                      <a:endParaRPr lang="x-none" dirty="0"/>
                    </a:p>
                  </a:txBody>
                  <a:tcPr/>
                </a:tc>
              </a:tr>
              <a:tr h="294062">
                <a:tc>
                  <a:txBody>
                    <a:bodyPr/>
                    <a:lstStyle/>
                    <a:p>
                      <a:pPr rtl="1"/>
                      <a:r>
                        <a:rPr lang="x-none" dirty="0" smtClean="0"/>
                        <a:t>3</a:t>
                      </a:r>
                      <a:endParaRPr lang="x-none" dirty="0"/>
                    </a:p>
                  </a:txBody>
                  <a:tcPr/>
                </a:tc>
                <a:tc>
                  <a:txBody>
                    <a:bodyPr/>
                    <a:lstStyle/>
                    <a:p>
                      <a:pPr rtl="1"/>
                      <a:r>
                        <a:rPr lang="x-none" dirty="0" smtClean="0"/>
                        <a:t>مشروبات باردة</a:t>
                      </a:r>
                      <a:endParaRPr lang="x-none" dirty="0"/>
                    </a:p>
                  </a:txBody>
                  <a:tcPr/>
                </a:tc>
                <a:tc>
                  <a:txBody>
                    <a:bodyPr/>
                    <a:lstStyle/>
                    <a:p>
                      <a:pPr rtl="1"/>
                      <a:r>
                        <a:rPr lang="x-none" dirty="0" smtClean="0"/>
                        <a:t>2019/1</a:t>
                      </a:r>
                      <a:endParaRPr lang="x-none" dirty="0"/>
                    </a:p>
                  </a:txBody>
                  <a:tcPr/>
                </a:tc>
                <a:tc>
                  <a:txBody>
                    <a:bodyPr/>
                    <a:lstStyle/>
                    <a:p>
                      <a:pPr rtl="1"/>
                      <a:r>
                        <a:rPr lang="x-none" dirty="0" smtClean="0"/>
                        <a:t>2019/12</a:t>
                      </a:r>
                      <a:endParaRPr lang="x-none" dirty="0"/>
                    </a:p>
                  </a:txBody>
                  <a:tcPr/>
                </a:tc>
                <a:tc>
                  <a:txBody>
                    <a:bodyPr/>
                    <a:lstStyle/>
                    <a:p>
                      <a:pPr rtl="1"/>
                      <a:r>
                        <a:rPr lang="x-none" dirty="0" err="1" smtClean="0"/>
                        <a:t>2000كأس</a:t>
                      </a:r>
                      <a:endParaRPr lang="x-none" dirty="0"/>
                    </a:p>
                  </a:txBody>
                  <a:tcPr/>
                </a:tc>
              </a:tr>
              <a:tr h="294062">
                <a:tc>
                  <a:txBody>
                    <a:bodyPr/>
                    <a:lstStyle/>
                    <a:p>
                      <a:pPr rtl="1"/>
                      <a:r>
                        <a:rPr lang="x-none" dirty="0" smtClean="0"/>
                        <a:t>4</a:t>
                      </a:r>
                      <a:endParaRPr lang="x-none" dirty="0"/>
                    </a:p>
                  </a:txBody>
                  <a:tcPr/>
                </a:tc>
                <a:tc>
                  <a:txBody>
                    <a:bodyPr/>
                    <a:lstStyle/>
                    <a:p>
                      <a:pPr rtl="1"/>
                      <a:r>
                        <a:rPr lang="x-none" dirty="0" err="1" smtClean="0"/>
                        <a:t>مخبوزات</a:t>
                      </a:r>
                      <a:r>
                        <a:rPr lang="x-none" baseline="0" dirty="0" smtClean="0"/>
                        <a:t> </a:t>
                      </a:r>
                      <a:r>
                        <a:rPr lang="x-none" baseline="0" dirty="0" err="1" smtClean="0"/>
                        <a:t>ومعجنات</a:t>
                      </a:r>
                      <a:r>
                        <a:rPr lang="x-none" baseline="0" dirty="0" smtClean="0"/>
                        <a:t> </a:t>
                      </a:r>
                      <a:endParaRPr lang="x-none" dirty="0"/>
                    </a:p>
                  </a:txBody>
                  <a:tcPr/>
                </a:tc>
                <a:tc>
                  <a:txBody>
                    <a:bodyPr/>
                    <a:lstStyle/>
                    <a:p>
                      <a:pPr rtl="1"/>
                      <a:r>
                        <a:rPr lang="x-none" dirty="0" smtClean="0"/>
                        <a:t>2019/1</a:t>
                      </a:r>
                      <a:endParaRPr lang="x-none" dirty="0"/>
                    </a:p>
                  </a:txBody>
                  <a:tcPr/>
                </a:tc>
                <a:tc>
                  <a:txBody>
                    <a:bodyPr/>
                    <a:lstStyle/>
                    <a:p>
                      <a:pPr rtl="1"/>
                      <a:r>
                        <a:rPr lang="x-none" dirty="0" smtClean="0"/>
                        <a:t>2019/12</a:t>
                      </a:r>
                      <a:endParaRPr lang="x-none" dirty="0"/>
                    </a:p>
                  </a:txBody>
                  <a:tcPr/>
                </a:tc>
                <a:tc>
                  <a:txBody>
                    <a:bodyPr/>
                    <a:lstStyle/>
                    <a:p>
                      <a:pPr rtl="1"/>
                      <a:r>
                        <a:rPr lang="x-none" dirty="0" err="1" smtClean="0"/>
                        <a:t>2880قطعة</a:t>
                      </a:r>
                      <a:endParaRPr lang="x-none"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dirty="0"/>
          </a:p>
        </p:txBody>
      </p:sp>
      <p:sp>
        <p:nvSpPr>
          <p:cNvPr id="8" name="عنصر نائب للمحتوى 7"/>
          <p:cNvSpPr>
            <a:spLocks noGrp="1"/>
          </p:cNvSpPr>
          <p:nvPr>
            <p:ph sz="quarter" idx="1"/>
          </p:nvPr>
        </p:nvSpPr>
        <p:spPr/>
        <p:txBody>
          <a:bodyPr>
            <a:normAutofit/>
          </a:bodyPr>
          <a:lstStyle/>
          <a:p>
            <a:pPr>
              <a:buNone/>
            </a:pPr>
            <a:r>
              <a:rPr lang="x-none" dirty="0" smtClean="0"/>
              <a:t>الشركاء المؤسسون</a:t>
            </a:r>
          </a:p>
          <a:p>
            <a:pPr>
              <a:buNone/>
            </a:pPr>
            <a:endParaRPr lang="x-none" dirty="0" smtClean="0"/>
          </a:p>
          <a:p>
            <a:pPr>
              <a:buNone/>
            </a:pPr>
            <a:endParaRPr lang="x-none" dirty="0" smtClean="0"/>
          </a:p>
          <a:p>
            <a:pPr>
              <a:buNone/>
            </a:pPr>
            <a:endParaRPr lang="x-none" dirty="0" smtClean="0"/>
          </a:p>
          <a:p>
            <a:pPr>
              <a:buNone/>
            </a:pPr>
            <a:endParaRPr lang="x-none" dirty="0" smtClean="0"/>
          </a:p>
          <a:p>
            <a:pPr>
              <a:buNone/>
            </a:pPr>
            <a:endParaRPr lang="x-none" dirty="0" smtClean="0"/>
          </a:p>
        </p:txBody>
      </p:sp>
      <p:graphicFrame>
        <p:nvGraphicFramePr>
          <p:cNvPr id="9" name="جدول 8"/>
          <p:cNvGraphicFramePr>
            <a:graphicFrameLocks noGrp="1"/>
          </p:cNvGraphicFramePr>
          <p:nvPr/>
        </p:nvGraphicFramePr>
        <p:xfrm>
          <a:off x="1547664" y="2420888"/>
          <a:ext cx="6096000" cy="2225040"/>
        </p:xfrm>
        <a:graphic>
          <a:graphicData uri="http://schemas.openxmlformats.org/drawingml/2006/table">
            <a:tbl>
              <a:tblPr rtl="1" firstRow="1" bandRow="1">
                <a:tableStyleId>{5C22544A-7EE6-4342-B048-85BDC9FD1C3A}</a:tableStyleId>
              </a:tblPr>
              <a:tblGrid>
                <a:gridCol w="505098"/>
                <a:gridCol w="2542902"/>
                <a:gridCol w="1524000"/>
                <a:gridCol w="1524000"/>
              </a:tblGrid>
              <a:tr h="370840">
                <a:tc>
                  <a:txBody>
                    <a:bodyPr/>
                    <a:lstStyle/>
                    <a:p>
                      <a:pPr rtl="1"/>
                      <a:r>
                        <a:rPr lang="x-none" dirty="0" smtClean="0"/>
                        <a:t>م</a:t>
                      </a:r>
                      <a:endParaRPr lang="x-none" dirty="0"/>
                    </a:p>
                  </a:txBody>
                  <a:tcPr/>
                </a:tc>
                <a:tc>
                  <a:txBody>
                    <a:bodyPr/>
                    <a:lstStyle/>
                    <a:p>
                      <a:pPr rtl="1"/>
                      <a:r>
                        <a:rPr lang="x-none" dirty="0" smtClean="0"/>
                        <a:t>جنسية الشريك </a:t>
                      </a:r>
                      <a:endParaRPr lang="x-none" dirty="0"/>
                    </a:p>
                  </a:txBody>
                  <a:tcPr/>
                </a:tc>
                <a:tc>
                  <a:txBody>
                    <a:bodyPr/>
                    <a:lstStyle/>
                    <a:p>
                      <a:pPr rtl="1"/>
                      <a:r>
                        <a:rPr lang="x-none" dirty="0" smtClean="0"/>
                        <a:t>الاسم </a:t>
                      </a:r>
                      <a:endParaRPr lang="x-none" dirty="0"/>
                    </a:p>
                  </a:txBody>
                  <a:tcPr/>
                </a:tc>
                <a:tc>
                  <a:txBody>
                    <a:bodyPr/>
                    <a:lstStyle/>
                    <a:p>
                      <a:pPr rtl="1"/>
                      <a:r>
                        <a:rPr lang="x-none" dirty="0" smtClean="0"/>
                        <a:t>حصة الشريك </a:t>
                      </a:r>
                      <a:endParaRPr lang="x-none" dirty="0"/>
                    </a:p>
                  </a:txBody>
                  <a:tcPr/>
                </a:tc>
              </a:tr>
              <a:tr h="370840">
                <a:tc>
                  <a:txBody>
                    <a:bodyPr/>
                    <a:lstStyle/>
                    <a:p>
                      <a:pPr rtl="1"/>
                      <a:r>
                        <a:rPr lang="x-none" dirty="0" smtClean="0"/>
                        <a:t>1</a:t>
                      </a:r>
                      <a:endParaRPr lang="x-none" dirty="0"/>
                    </a:p>
                  </a:txBody>
                  <a:tcPr/>
                </a:tc>
                <a:tc>
                  <a:txBody>
                    <a:bodyPr/>
                    <a:lstStyle/>
                    <a:p>
                      <a:pPr rtl="1"/>
                      <a:r>
                        <a:rPr lang="x-none" dirty="0" smtClean="0"/>
                        <a:t>سعودي </a:t>
                      </a:r>
                      <a:endParaRPr lang="x-none" dirty="0"/>
                    </a:p>
                  </a:txBody>
                  <a:tcPr/>
                </a:tc>
                <a:tc>
                  <a:txBody>
                    <a:bodyPr/>
                    <a:lstStyle/>
                    <a:p>
                      <a:pPr rtl="1"/>
                      <a:r>
                        <a:rPr lang="x-none" dirty="0" err="1" smtClean="0"/>
                        <a:t>روان</a:t>
                      </a:r>
                      <a:r>
                        <a:rPr lang="x-none" dirty="0" smtClean="0"/>
                        <a:t> الربع </a:t>
                      </a:r>
                      <a:endParaRPr lang="x-none" dirty="0"/>
                    </a:p>
                  </a:txBody>
                  <a:tcPr/>
                </a:tc>
                <a:tc>
                  <a:txBody>
                    <a:bodyPr/>
                    <a:lstStyle/>
                    <a:p>
                      <a:pPr rtl="1"/>
                      <a:r>
                        <a:rPr lang="x-none" dirty="0" smtClean="0"/>
                        <a:t>50000</a:t>
                      </a:r>
                      <a:endParaRPr lang="x-none" dirty="0"/>
                    </a:p>
                  </a:txBody>
                  <a:tcPr/>
                </a:tc>
              </a:tr>
              <a:tr h="370840">
                <a:tc>
                  <a:txBody>
                    <a:bodyPr/>
                    <a:lstStyle/>
                    <a:p>
                      <a:pPr rtl="1"/>
                      <a:r>
                        <a:rPr lang="x-none" dirty="0" smtClean="0"/>
                        <a:t>2</a:t>
                      </a:r>
                      <a:endParaRPr lang="x-none" dirty="0"/>
                    </a:p>
                  </a:txBody>
                  <a:tcPr/>
                </a:tc>
                <a:tc>
                  <a:txBody>
                    <a:bodyPr/>
                    <a:lstStyle/>
                    <a:p>
                      <a:pPr rtl="1"/>
                      <a:r>
                        <a:rPr lang="x-none" dirty="0" smtClean="0"/>
                        <a:t>سعودي</a:t>
                      </a:r>
                      <a:endParaRPr lang="x-none" dirty="0"/>
                    </a:p>
                  </a:txBody>
                  <a:tcPr/>
                </a:tc>
                <a:tc>
                  <a:txBody>
                    <a:bodyPr/>
                    <a:lstStyle/>
                    <a:p>
                      <a:pPr rtl="1"/>
                      <a:r>
                        <a:rPr lang="x-none" dirty="0" smtClean="0"/>
                        <a:t>عبير الفوزان</a:t>
                      </a:r>
                      <a:r>
                        <a:rPr lang="x-none" baseline="0" dirty="0" smtClean="0"/>
                        <a:t> </a:t>
                      </a:r>
                      <a:endParaRPr lang="x-none" dirty="0"/>
                    </a:p>
                  </a:txBody>
                  <a:tcPr/>
                </a:tc>
                <a:tc>
                  <a:txBody>
                    <a:bodyPr/>
                    <a:lstStyle/>
                    <a:p>
                      <a:pPr rtl="1"/>
                      <a:r>
                        <a:rPr lang="x-none" dirty="0" smtClean="0"/>
                        <a:t>50000</a:t>
                      </a:r>
                      <a:endParaRPr lang="x-none" dirty="0"/>
                    </a:p>
                  </a:txBody>
                  <a:tcPr/>
                </a:tc>
              </a:tr>
              <a:tr h="370840">
                <a:tc>
                  <a:txBody>
                    <a:bodyPr/>
                    <a:lstStyle/>
                    <a:p>
                      <a:pPr rtl="1"/>
                      <a:r>
                        <a:rPr lang="x-none" dirty="0" smtClean="0"/>
                        <a:t>3</a:t>
                      </a:r>
                      <a:endParaRPr lang="x-none" dirty="0"/>
                    </a:p>
                  </a:txBody>
                  <a:tcPr/>
                </a:tc>
                <a:tc>
                  <a:txBody>
                    <a:bodyPr/>
                    <a:lstStyle/>
                    <a:p>
                      <a:pPr rtl="1"/>
                      <a:r>
                        <a:rPr lang="x-none" dirty="0" smtClean="0"/>
                        <a:t>سعودي</a:t>
                      </a:r>
                      <a:endParaRPr lang="x-none" dirty="0"/>
                    </a:p>
                  </a:txBody>
                  <a:tcPr/>
                </a:tc>
                <a:tc>
                  <a:txBody>
                    <a:bodyPr/>
                    <a:lstStyle/>
                    <a:p>
                      <a:pPr rtl="1"/>
                      <a:r>
                        <a:rPr lang="x-none" dirty="0" smtClean="0"/>
                        <a:t>هيا الناصر</a:t>
                      </a:r>
                      <a:r>
                        <a:rPr lang="x-none" baseline="0" dirty="0" smtClean="0"/>
                        <a:t> </a:t>
                      </a:r>
                      <a:endParaRPr lang="x-none" dirty="0"/>
                    </a:p>
                  </a:txBody>
                  <a:tcPr/>
                </a:tc>
                <a:tc>
                  <a:txBody>
                    <a:bodyPr/>
                    <a:lstStyle/>
                    <a:p>
                      <a:pPr rtl="1"/>
                      <a:r>
                        <a:rPr lang="x-none" dirty="0" smtClean="0"/>
                        <a:t>50000</a:t>
                      </a:r>
                      <a:endParaRPr lang="x-none" dirty="0"/>
                    </a:p>
                  </a:txBody>
                  <a:tcPr/>
                </a:tc>
              </a:tr>
              <a:tr h="370840">
                <a:tc>
                  <a:txBody>
                    <a:bodyPr/>
                    <a:lstStyle/>
                    <a:p>
                      <a:pPr rtl="1"/>
                      <a:r>
                        <a:rPr lang="x-none" dirty="0" smtClean="0"/>
                        <a:t>4</a:t>
                      </a:r>
                      <a:endParaRPr lang="x-none" dirty="0"/>
                    </a:p>
                  </a:txBody>
                  <a:tcPr/>
                </a:tc>
                <a:tc>
                  <a:txBody>
                    <a:bodyPr/>
                    <a:lstStyle/>
                    <a:p>
                      <a:pPr rtl="1"/>
                      <a:r>
                        <a:rPr lang="x-none" dirty="0" smtClean="0"/>
                        <a:t>سعودي</a:t>
                      </a:r>
                      <a:endParaRPr lang="x-none" dirty="0"/>
                    </a:p>
                  </a:txBody>
                  <a:tcPr/>
                </a:tc>
                <a:tc>
                  <a:txBody>
                    <a:bodyPr/>
                    <a:lstStyle/>
                    <a:p>
                      <a:pPr rtl="1"/>
                      <a:r>
                        <a:rPr lang="x-none" dirty="0" smtClean="0"/>
                        <a:t>نجلاء</a:t>
                      </a:r>
                      <a:r>
                        <a:rPr lang="x-none" baseline="0" dirty="0" smtClean="0"/>
                        <a:t> يعقوب</a:t>
                      </a:r>
                      <a:endParaRPr lang="x-none" dirty="0"/>
                    </a:p>
                  </a:txBody>
                  <a:tcPr/>
                </a:tc>
                <a:tc>
                  <a:txBody>
                    <a:bodyPr/>
                    <a:lstStyle/>
                    <a:p>
                      <a:pPr rtl="1"/>
                      <a:r>
                        <a:rPr lang="x-none" dirty="0" smtClean="0"/>
                        <a:t>50000</a:t>
                      </a:r>
                      <a:endParaRPr lang="x-none" dirty="0"/>
                    </a:p>
                  </a:txBody>
                  <a:tcPr/>
                </a:tc>
              </a:tr>
              <a:tr h="370840">
                <a:tc>
                  <a:txBody>
                    <a:bodyPr/>
                    <a:lstStyle/>
                    <a:p>
                      <a:pPr rtl="1"/>
                      <a:r>
                        <a:rPr lang="x-none" dirty="0" smtClean="0"/>
                        <a:t>5</a:t>
                      </a:r>
                      <a:endParaRPr lang="x-none" dirty="0"/>
                    </a:p>
                  </a:txBody>
                  <a:tcPr/>
                </a:tc>
                <a:tc>
                  <a:txBody>
                    <a:bodyPr/>
                    <a:lstStyle/>
                    <a:p>
                      <a:pPr rtl="1"/>
                      <a:r>
                        <a:rPr lang="x-none" dirty="0" smtClean="0"/>
                        <a:t>سعودي</a:t>
                      </a:r>
                      <a:endParaRPr lang="x-none" dirty="0"/>
                    </a:p>
                  </a:txBody>
                  <a:tcPr/>
                </a:tc>
                <a:tc>
                  <a:txBody>
                    <a:bodyPr/>
                    <a:lstStyle/>
                    <a:p>
                      <a:pPr rtl="1"/>
                      <a:r>
                        <a:rPr lang="x-none" dirty="0" smtClean="0"/>
                        <a:t>اثير </a:t>
                      </a:r>
                      <a:r>
                        <a:rPr lang="x-none" dirty="0" err="1" smtClean="0"/>
                        <a:t>الزومان</a:t>
                      </a:r>
                      <a:r>
                        <a:rPr lang="x-none" dirty="0" smtClean="0"/>
                        <a:t> </a:t>
                      </a:r>
                      <a:endParaRPr lang="x-none" dirty="0"/>
                    </a:p>
                  </a:txBody>
                  <a:tcPr/>
                </a:tc>
                <a:tc>
                  <a:txBody>
                    <a:bodyPr/>
                    <a:lstStyle/>
                    <a:p>
                      <a:pPr rtl="1"/>
                      <a:r>
                        <a:rPr lang="x-none" dirty="0" smtClean="0"/>
                        <a:t>50000</a:t>
                      </a:r>
                      <a:endParaRPr lang="x-none"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x-none" sz="4800" b="1" dirty="0" smtClean="0"/>
              <a:t>مراحل انشاء المشروع</a:t>
            </a:r>
            <a:r>
              <a:rPr lang="ar-SA" sz="4800" b="1" dirty="0" smtClean="0"/>
              <a:t>:</a:t>
            </a:r>
            <a:r>
              <a:rPr lang="x-none" sz="4800" b="1" dirty="0" smtClean="0"/>
              <a:t> </a:t>
            </a:r>
            <a:br>
              <a:rPr lang="x-none" sz="4800" b="1" dirty="0" smtClean="0"/>
            </a:br>
            <a:endParaRPr lang="x-none" sz="4800" b="1" dirty="0"/>
          </a:p>
        </p:txBody>
      </p:sp>
      <p:sp>
        <p:nvSpPr>
          <p:cNvPr id="3" name="عنصر نائب للمحتوى 2"/>
          <p:cNvSpPr>
            <a:spLocks noGrp="1"/>
          </p:cNvSpPr>
          <p:nvPr>
            <p:ph sz="quarter" idx="1"/>
          </p:nvPr>
        </p:nvSpPr>
        <p:spPr/>
        <p:txBody>
          <a:bodyPr/>
          <a:lstStyle/>
          <a:p>
            <a:pPr>
              <a:buNone/>
            </a:pPr>
            <a:r>
              <a:rPr lang="x-none" sz="1800" dirty="0" smtClean="0"/>
              <a:t>الجدول الزمني لإنشاء المشروع </a:t>
            </a:r>
          </a:p>
          <a:p>
            <a:pPr>
              <a:buNone/>
            </a:pPr>
            <a:endParaRPr lang="x-none" sz="1800" dirty="0" smtClean="0"/>
          </a:p>
          <a:p>
            <a:pPr>
              <a:buNone/>
            </a:pPr>
            <a:endParaRPr lang="x-none" sz="1800" dirty="0" smtClean="0"/>
          </a:p>
          <a:p>
            <a:pPr>
              <a:buNone/>
            </a:pPr>
            <a:endParaRPr lang="x-none" sz="1800" dirty="0" smtClean="0"/>
          </a:p>
          <a:p>
            <a:pPr>
              <a:buNone/>
            </a:pPr>
            <a:endParaRPr lang="x-none" sz="1800" dirty="0" smtClean="0"/>
          </a:p>
          <a:p>
            <a:pPr>
              <a:buNone/>
            </a:pPr>
            <a:endParaRPr lang="x-none" sz="1800" dirty="0" smtClean="0"/>
          </a:p>
          <a:p>
            <a:pPr>
              <a:buNone/>
            </a:pPr>
            <a:r>
              <a:rPr lang="x-none" sz="1800" dirty="0" smtClean="0"/>
              <a:t> </a:t>
            </a:r>
            <a:r>
              <a:rPr lang="x-none" sz="1800" dirty="0" err="1" smtClean="0"/>
              <a:t>ثانياً </a:t>
            </a:r>
            <a:r>
              <a:rPr lang="x-none" sz="1800" dirty="0" smtClean="0"/>
              <a:t>: اختيار الموقع الملائم </a:t>
            </a:r>
            <a:r>
              <a:rPr lang="x-none" sz="1800" dirty="0" err="1" smtClean="0"/>
              <a:t>للمشروع :</a:t>
            </a:r>
            <a:r>
              <a:rPr lang="x-none" sz="1800" dirty="0" smtClean="0"/>
              <a:t> </a:t>
            </a:r>
          </a:p>
          <a:p>
            <a:pPr>
              <a:buNone/>
            </a:pPr>
            <a:r>
              <a:rPr lang="x-none" sz="1800" dirty="0" smtClean="0"/>
              <a:t>  طبيعة </a:t>
            </a:r>
            <a:r>
              <a:rPr lang="x-none" sz="1800" dirty="0" err="1" smtClean="0"/>
              <a:t>المشروع :</a:t>
            </a:r>
            <a:r>
              <a:rPr lang="x-none" sz="1800" dirty="0" smtClean="0"/>
              <a:t> </a:t>
            </a:r>
          </a:p>
          <a:p>
            <a:pPr>
              <a:buNone/>
            </a:pPr>
            <a:r>
              <a:rPr lang="x-none" sz="1800" dirty="0" smtClean="0"/>
              <a:t>تقوم فكرة المشروع على إقامة مقهى في جامعة الملك سعود مزوداً بخدمات ومزايا إضافية و جديدة تكون الطالبات و غيرهن من منسوبات الجامعة بالحاجة لها و كما ان المشروع ليس له </a:t>
            </a:r>
            <a:r>
              <a:rPr lang="x-none" sz="1800" dirty="0" err="1" smtClean="0"/>
              <a:t>تأثيرعلى</a:t>
            </a:r>
            <a:r>
              <a:rPr lang="x-none" sz="1800" dirty="0" smtClean="0"/>
              <a:t> </a:t>
            </a:r>
            <a:r>
              <a:rPr lang="x-none" sz="1800" dirty="0" err="1" smtClean="0"/>
              <a:t>البيئة .</a:t>
            </a:r>
            <a:r>
              <a:rPr lang="x-none" sz="1800" dirty="0" smtClean="0"/>
              <a:t> </a:t>
            </a:r>
          </a:p>
        </p:txBody>
      </p:sp>
      <p:graphicFrame>
        <p:nvGraphicFramePr>
          <p:cNvPr id="4" name="جدول 3"/>
          <p:cNvGraphicFramePr>
            <a:graphicFrameLocks noGrp="1"/>
          </p:cNvGraphicFramePr>
          <p:nvPr/>
        </p:nvGraphicFramePr>
        <p:xfrm>
          <a:off x="1547664" y="2204864"/>
          <a:ext cx="6348495" cy="1463040"/>
        </p:xfrm>
        <a:graphic>
          <a:graphicData uri="http://schemas.openxmlformats.org/drawingml/2006/table">
            <a:tbl>
              <a:tblPr rtl="1" firstRow="1" bandRow="1">
                <a:tableStyleId>{5C22544A-7EE6-4342-B048-85BDC9FD1C3A}</a:tableStyleId>
              </a:tblPr>
              <a:tblGrid>
                <a:gridCol w="210670"/>
                <a:gridCol w="3002718"/>
                <a:gridCol w="778529"/>
                <a:gridCol w="807350"/>
                <a:gridCol w="1549228"/>
              </a:tblGrid>
              <a:tr h="288032">
                <a:tc>
                  <a:txBody>
                    <a:bodyPr/>
                    <a:lstStyle/>
                    <a:p>
                      <a:pPr rtl="1"/>
                      <a:r>
                        <a:rPr lang="x-none" dirty="0" smtClean="0"/>
                        <a:t>م</a:t>
                      </a:r>
                      <a:endParaRPr lang="x-none" dirty="0"/>
                    </a:p>
                  </a:txBody>
                  <a:tcPr/>
                </a:tc>
                <a:tc>
                  <a:txBody>
                    <a:bodyPr/>
                    <a:lstStyle/>
                    <a:p>
                      <a:pPr rtl="1"/>
                      <a:r>
                        <a:rPr lang="x-none" dirty="0" smtClean="0"/>
                        <a:t>المرحلة</a:t>
                      </a:r>
                      <a:endParaRPr lang="x-none" dirty="0"/>
                    </a:p>
                  </a:txBody>
                  <a:tcPr/>
                </a:tc>
                <a:tc gridSpan="2">
                  <a:txBody>
                    <a:bodyPr/>
                    <a:lstStyle/>
                    <a:p>
                      <a:pPr rtl="1"/>
                      <a:r>
                        <a:rPr lang="x-none" dirty="0" smtClean="0"/>
                        <a:t>اغسطس </a:t>
                      </a:r>
                      <a:endParaRPr lang="x-none" dirty="0"/>
                    </a:p>
                  </a:txBody>
                  <a:tcPr/>
                </a:tc>
                <a:tc hMerge="1">
                  <a:txBody>
                    <a:bodyPr/>
                    <a:lstStyle/>
                    <a:p>
                      <a:pPr rtl="1"/>
                      <a:endParaRPr lang="x-none"/>
                    </a:p>
                  </a:txBody>
                  <a:tcPr/>
                </a:tc>
                <a:tc>
                  <a:txBody>
                    <a:bodyPr/>
                    <a:lstStyle/>
                    <a:p>
                      <a:pPr rtl="1"/>
                      <a:r>
                        <a:rPr lang="x-none" dirty="0" smtClean="0"/>
                        <a:t>اكتوبر </a:t>
                      </a:r>
                      <a:endParaRPr lang="x-none" dirty="0"/>
                    </a:p>
                  </a:txBody>
                  <a:tcPr/>
                </a:tc>
              </a:tr>
              <a:tr h="288032">
                <a:tc>
                  <a:txBody>
                    <a:bodyPr/>
                    <a:lstStyle/>
                    <a:p>
                      <a:pPr rtl="1"/>
                      <a:r>
                        <a:rPr lang="x-none" dirty="0" smtClean="0"/>
                        <a:t>1</a:t>
                      </a:r>
                      <a:endParaRPr lang="x-none" dirty="0"/>
                    </a:p>
                  </a:txBody>
                  <a:tcPr/>
                </a:tc>
                <a:tc>
                  <a:txBody>
                    <a:bodyPr/>
                    <a:lstStyle/>
                    <a:p>
                      <a:pPr rtl="1"/>
                      <a:r>
                        <a:rPr lang="x-none" dirty="0" smtClean="0"/>
                        <a:t>الإجراءات</a:t>
                      </a:r>
                      <a:r>
                        <a:rPr lang="x-none" baseline="0" dirty="0" smtClean="0"/>
                        <a:t> اللازمة لاستئجار المبنى</a:t>
                      </a:r>
                      <a:endParaRPr lang="x-none" dirty="0"/>
                    </a:p>
                  </a:txBody>
                  <a:tcPr/>
                </a:tc>
                <a:tc>
                  <a:txBody>
                    <a:bodyPr/>
                    <a:lstStyle/>
                    <a:p>
                      <a:pPr rtl="1"/>
                      <a:endParaRPr lang="x-none" dirty="0"/>
                    </a:p>
                  </a:txBody>
                  <a:tcPr>
                    <a:lnR w="12700" cap="flat" cmpd="sng" algn="ctr">
                      <a:solidFill>
                        <a:schemeClr val="tx1"/>
                      </a:solidFill>
                      <a:prstDash val="solid"/>
                      <a:round/>
                      <a:headEnd type="none" w="med" len="med"/>
                      <a:tailEnd type="none" w="med" len="med"/>
                    </a:lnR>
                    <a:solidFill>
                      <a:srgbClr val="002060"/>
                    </a:solidFill>
                  </a:tcPr>
                </a:tc>
                <a:tc>
                  <a:txBody>
                    <a:bodyPr/>
                    <a:lstStyle/>
                    <a:p>
                      <a:pPr rtl="1"/>
                      <a:endParaRPr lang="x-none" dirty="0"/>
                    </a:p>
                  </a:txBody>
                  <a:tcPr>
                    <a:lnL w="12700" cap="flat" cmpd="sng" algn="ctr">
                      <a:solidFill>
                        <a:schemeClr val="tx1"/>
                      </a:solidFill>
                      <a:prstDash val="solid"/>
                      <a:round/>
                      <a:headEnd type="none" w="med" len="med"/>
                      <a:tailEnd type="none" w="med" len="med"/>
                    </a:lnL>
                  </a:tcPr>
                </a:tc>
                <a:tc>
                  <a:txBody>
                    <a:bodyPr/>
                    <a:lstStyle/>
                    <a:p>
                      <a:pPr rtl="1"/>
                      <a:endParaRPr lang="x-none" dirty="0"/>
                    </a:p>
                  </a:txBody>
                  <a:tcPr/>
                </a:tc>
              </a:tr>
              <a:tr h="288032">
                <a:tc>
                  <a:txBody>
                    <a:bodyPr/>
                    <a:lstStyle/>
                    <a:p>
                      <a:pPr rtl="1"/>
                      <a:r>
                        <a:rPr lang="x-none" dirty="0" smtClean="0"/>
                        <a:t>2</a:t>
                      </a:r>
                      <a:endParaRPr lang="x-none" dirty="0"/>
                    </a:p>
                  </a:txBody>
                  <a:tcPr/>
                </a:tc>
                <a:tc>
                  <a:txBody>
                    <a:bodyPr/>
                    <a:lstStyle/>
                    <a:p>
                      <a:pPr rtl="1"/>
                      <a:r>
                        <a:rPr lang="x-none" dirty="0" smtClean="0"/>
                        <a:t>تأجير المبنى</a:t>
                      </a:r>
                      <a:endParaRPr lang="x-none" dirty="0"/>
                    </a:p>
                  </a:txBody>
                  <a:tcPr/>
                </a:tc>
                <a:tc>
                  <a:txBody>
                    <a:bodyPr/>
                    <a:lstStyle/>
                    <a:p>
                      <a:pPr rtl="1"/>
                      <a:endParaRPr lang="x-none" dirty="0"/>
                    </a:p>
                  </a:txBody>
                  <a:tcPr>
                    <a:lnR w="12700" cap="flat" cmpd="sng" algn="ctr">
                      <a:solidFill>
                        <a:schemeClr val="tx1"/>
                      </a:solidFill>
                      <a:prstDash val="solid"/>
                      <a:round/>
                      <a:headEnd type="none" w="med" len="med"/>
                      <a:tailEnd type="none" w="med" len="med"/>
                    </a:lnR>
                  </a:tcPr>
                </a:tc>
                <a:tc>
                  <a:txBody>
                    <a:bodyPr/>
                    <a:lstStyle/>
                    <a:p>
                      <a:pPr rtl="1"/>
                      <a:endParaRPr lang="x-none"/>
                    </a:p>
                  </a:txBody>
                  <a:tcPr>
                    <a:lnL w="12700" cap="flat" cmpd="sng" algn="ctr">
                      <a:solidFill>
                        <a:schemeClr val="tx1"/>
                      </a:solidFill>
                      <a:prstDash val="solid"/>
                      <a:round/>
                      <a:headEnd type="none" w="med" len="med"/>
                      <a:tailEnd type="none" w="med" len="med"/>
                    </a:lnL>
                    <a:solidFill>
                      <a:srgbClr val="002060"/>
                    </a:solidFill>
                  </a:tcPr>
                </a:tc>
                <a:tc>
                  <a:txBody>
                    <a:bodyPr/>
                    <a:lstStyle/>
                    <a:p>
                      <a:pPr rtl="1"/>
                      <a:endParaRPr lang="x-none" dirty="0"/>
                    </a:p>
                  </a:txBody>
                  <a:tcPr>
                    <a:lnB w="12700" cap="flat" cmpd="sng" algn="ctr">
                      <a:solidFill>
                        <a:schemeClr val="tx1"/>
                      </a:solidFill>
                      <a:prstDash val="solid"/>
                      <a:round/>
                      <a:headEnd type="none" w="med" len="med"/>
                      <a:tailEnd type="none" w="med" len="med"/>
                    </a:lnB>
                  </a:tcPr>
                </a:tc>
              </a:tr>
              <a:tr h="288032">
                <a:tc>
                  <a:txBody>
                    <a:bodyPr/>
                    <a:lstStyle/>
                    <a:p>
                      <a:pPr rtl="1"/>
                      <a:r>
                        <a:rPr lang="x-none" dirty="0" smtClean="0"/>
                        <a:t>3</a:t>
                      </a:r>
                      <a:endParaRPr lang="x-none" dirty="0"/>
                    </a:p>
                  </a:txBody>
                  <a:tcPr/>
                </a:tc>
                <a:tc>
                  <a:txBody>
                    <a:bodyPr/>
                    <a:lstStyle/>
                    <a:p>
                      <a:pPr rtl="1"/>
                      <a:r>
                        <a:rPr lang="x-none" dirty="0" smtClean="0"/>
                        <a:t>تشطيب المبنى </a:t>
                      </a:r>
                      <a:endParaRPr lang="x-none" dirty="0"/>
                    </a:p>
                  </a:txBody>
                  <a:tcPr/>
                </a:tc>
                <a:tc gridSpan="2">
                  <a:txBody>
                    <a:bodyPr/>
                    <a:lstStyle/>
                    <a:p>
                      <a:pPr rtl="1"/>
                      <a:endParaRPr lang="x-none" dirty="0"/>
                    </a:p>
                  </a:txBody>
                  <a:tcPr>
                    <a:lnR w="12700" cap="flat" cmpd="sng" algn="ctr">
                      <a:solidFill>
                        <a:schemeClr val="tx1"/>
                      </a:solidFill>
                      <a:prstDash val="solid"/>
                      <a:round/>
                      <a:headEnd type="none" w="med" len="med"/>
                      <a:tailEnd type="none" w="med" len="med"/>
                    </a:lnR>
                  </a:tcPr>
                </a:tc>
                <a:tc hMerge="1">
                  <a:txBody>
                    <a:bodyPr/>
                    <a:lstStyle/>
                    <a:p>
                      <a:pPr rtl="1"/>
                      <a:endParaRPr lang="x-none"/>
                    </a:p>
                  </a:txBody>
                  <a:tcPr/>
                </a:tc>
                <a:tc>
                  <a:txBody>
                    <a:bodyPr/>
                    <a:lstStyle/>
                    <a:p>
                      <a:pPr rtl="1"/>
                      <a:endParaRPr lang="x-non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p:sp>
        <p:nvSpPr>
          <p:cNvPr id="3" name="عنصر نائب للمحتوى 2"/>
          <p:cNvSpPr>
            <a:spLocks noGrp="1"/>
          </p:cNvSpPr>
          <p:nvPr>
            <p:ph sz="quarter" idx="1"/>
          </p:nvPr>
        </p:nvSpPr>
        <p:spPr/>
        <p:txBody>
          <a:bodyPr>
            <a:normAutofit/>
          </a:bodyPr>
          <a:lstStyle/>
          <a:p>
            <a:pPr>
              <a:buNone/>
            </a:pPr>
            <a:r>
              <a:rPr lang="x-none" sz="3200" dirty="0" smtClean="0"/>
              <a:t>طبيعة </a:t>
            </a:r>
            <a:r>
              <a:rPr lang="x-none" sz="3200" dirty="0" err="1" smtClean="0"/>
              <a:t>التربة :</a:t>
            </a:r>
            <a:endParaRPr lang="x-none" sz="3200" dirty="0" smtClean="0"/>
          </a:p>
          <a:p>
            <a:r>
              <a:rPr lang="x-none" sz="2400" b="1" dirty="0"/>
              <a:t>المشروع يقوم بتقديم الخدمات داخل حرم الجامعة ، بالتالي لا يعتمد على أراضي زراعية وصناعية .</a:t>
            </a:r>
            <a:endParaRPr lang="en-US" sz="2400" dirty="0"/>
          </a:p>
          <a:p>
            <a:r>
              <a:rPr lang="x-none" sz="2400" b="1" dirty="0"/>
              <a:t>الموقع المقترح للمشروع يقع في جامعة الملك سعود للطالبات الواقعة في مدينة الرياض حيث أن الجامعة توفر مواقع داخل حرم الجامعة تكون قابلة للتأجير ، وتبدأ تكلفة الإيجار من 40 ألف حيث أنها تقدم المواقع بأسعار رمزية ، والتي تتواجد معظمها في مناطق توافر الخدمات الأساسية للطالبات حيث أنها تكون قريبة من الكليات والمكتبة ومراكز خدمات الطالبات ، وأيضًا كما أن الجامعة تقع في مكان يعتبر جيد في مدينة الرياض فيكون من السهل الحصول على المواد الأولية وبأسعار منخفضة (بياعي الجملة) .</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rtl="0"/>
            <a:r>
              <a:rPr lang="x-none" sz="4800" b="1" dirty="0"/>
              <a:t>بيانات مرحلة التصفية الاولى</a:t>
            </a:r>
            <a:r>
              <a:rPr lang="en-US" sz="4800" dirty="0"/>
              <a:t/>
            </a:r>
            <a:br>
              <a:rPr lang="en-US" sz="4800" dirty="0"/>
            </a:br>
            <a:endParaRPr lang="x-none" sz="4800" dirty="0"/>
          </a:p>
        </p:txBody>
      </p:sp>
      <p:sp>
        <p:nvSpPr>
          <p:cNvPr id="3" name="عنصر نائب للمحتوى 2"/>
          <p:cNvSpPr>
            <a:spLocks noGrp="1"/>
          </p:cNvSpPr>
          <p:nvPr>
            <p:ph sz="quarter" idx="1"/>
          </p:nvPr>
        </p:nvSpPr>
        <p:spPr/>
        <p:txBody>
          <a:bodyPr/>
          <a:lstStyle/>
          <a:p>
            <a:pPr>
              <a:buNone/>
            </a:pPr>
            <a:endParaRPr lang="x-none" dirty="0"/>
          </a:p>
        </p:txBody>
      </p:sp>
      <p:graphicFrame>
        <p:nvGraphicFramePr>
          <p:cNvPr id="5" name="Table 4"/>
          <p:cNvGraphicFramePr>
            <a:graphicFrameLocks noGrp="1"/>
          </p:cNvGraphicFramePr>
          <p:nvPr>
            <p:extLst>
              <p:ext uri="{D42A27DB-BD31-4B8C-83A1-F6EECF244321}">
                <p14:modId xmlns:p14="http://schemas.microsoft.com/office/powerpoint/2010/main" xmlns="" val="3390229105"/>
              </p:ext>
            </p:extLst>
          </p:nvPr>
        </p:nvGraphicFramePr>
        <p:xfrm>
          <a:off x="179512" y="1628798"/>
          <a:ext cx="8712968" cy="4896544"/>
        </p:xfrm>
        <a:graphic>
          <a:graphicData uri="http://schemas.openxmlformats.org/drawingml/2006/table">
            <a:tbl>
              <a:tblPr firstRow="1" firstCol="1" bandRow="1">
                <a:tableStyleId>{5C22544A-7EE6-4342-B048-85BDC9FD1C3A}</a:tableStyleId>
              </a:tblPr>
              <a:tblGrid>
                <a:gridCol w="2265999"/>
                <a:gridCol w="2008038"/>
                <a:gridCol w="1290811"/>
                <a:gridCol w="1433446"/>
                <a:gridCol w="1714674"/>
              </a:tblGrid>
              <a:tr h="642115">
                <a:tc>
                  <a:txBody>
                    <a:bodyPr/>
                    <a:lstStyle/>
                    <a:p>
                      <a:pPr algn="ctr" rtl="0">
                        <a:lnSpc>
                          <a:spcPct val="115000"/>
                        </a:lnSpc>
                        <a:spcAft>
                          <a:spcPts val="0"/>
                        </a:spcAft>
                      </a:pPr>
                      <a:r>
                        <a:rPr lang="x-none" sz="1400" dirty="0">
                          <a:effectLst/>
                        </a:rPr>
                        <a:t>المعايير</a:t>
                      </a:r>
                      <a:endParaRPr lang="en-US" sz="1400" dirty="0">
                        <a:effectLst/>
                        <a:latin typeface="Calibri"/>
                        <a:ea typeface="Calibri"/>
                        <a:cs typeface="Arial"/>
                      </a:endParaRPr>
                    </a:p>
                  </a:txBody>
                  <a:tcPr marL="50800" marR="50800" marT="50800" marB="50800"/>
                </a:tc>
                <a:tc>
                  <a:txBody>
                    <a:bodyPr/>
                    <a:lstStyle/>
                    <a:p>
                      <a:pPr algn="ctr" rtl="1">
                        <a:lnSpc>
                          <a:spcPct val="115000"/>
                        </a:lnSpc>
                        <a:spcAft>
                          <a:spcPts val="0"/>
                        </a:spcAft>
                      </a:pPr>
                      <a:r>
                        <a:rPr lang="x-none" sz="1400">
                          <a:effectLst/>
                        </a:rPr>
                        <a:t>أ ) بداخل مبنى الادارة</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x-none" sz="1400">
                          <a:effectLst/>
                        </a:rPr>
                        <a:t>ب) بداخل مبنى التربية</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x-none" sz="1400">
                          <a:effectLst/>
                        </a:rPr>
                        <a:t>جـ ) بداخل مبنى العلوم</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x-none" sz="1400">
                          <a:effectLst/>
                        </a:rPr>
                        <a:t>د ) محل ( التموينات ، ركن القصيم )</a:t>
                      </a:r>
                      <a:endParaRPr lang="en-US" sz="1400">
                        <a:effectLst/>
                        <a:latin typeface="Calibri"/>
                        <a:ea typeface="Calibri"/>
                        <a:cs typeface="Arial"/>
                      </a:endParaRPr>
                    </a:p>
                  </a:txBody>
                  <a:tcPr marL="50800" marR="50800" marT="50800" marB="50800"/>
                </a:tc>
              </a:tr>
              <a:tr h="388014">
                <a:tc>
                  <a:txBody>
                    <a:bodyPr/>
                    <a:lstStyle/>
                    <a:p>
                      <a:pPr algn="ctr" rtl="1">
                        <a:lnSpc>
                          <a:spcPct val="115000"/>
                        </a:lnSpc>
                        <a:spcAft>
                          <a:spcPts val="0"/>
                        </a:spcAft>
                      </a:pPr>
                      <a:r>
                        <a:rPr lang="x-none" sz="1400" dirty="0">
                          <a:effectLst/>
                        </a:rPr>
                        <a:t>مدى توفر المرافق العامة</a:t>
                      </a:r>
                      <a:endParaRPr lang="en-US" sz="1400" dirty="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a:effectLst/>
                        </a:rPr>
                        <a:t>5</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a:effectLst/>
                        </a:rPr>
                        <a:t>5</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a:effectLst/>
                        </a:rPr>
                        <a:t>5</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a:effectLst/>
                        </a:rPr>
                        <a:t>5</a:t>
                      </a:r>
                      <a:endParaRPr lang="en-US" sz="1400">
                        <a:effectLst/>
                        <a:latin typeface="Calibri"/>
                        <a:ea typeface="Calibri"/>
                        <a:cs typeface="Arial"/>
                      </a:endParaRPr>
                    </a:p>
                  </a:txBody>
                  <a:tcPr marL="50800" marR="50800" marT="50800" marB="50800"/>
                </a:tc>
              </a:tr>
              <a:tr h="388014">
                <a:tc>
                  <a:txBody>
                    <a:bodyPr/>
                    <a:lstStyle/>
                    <a:p>
                      <a:pPr algn="ctr" rtl="1">
                        <a:lnSpc>
                          <a:spcPct val="115000"/>
                        </a:lnSpc>
                        <a:spcAft>
                          <a:spcPts val="0"/>
                        </a:spcAft>
                      </a:pPr>
                      <a:r>
                        <a:rPr lang="x-none" sz="1400">
                          <a:effectLst/>
                        </a:rPr>
                        <a:t>مدى توفر الطرق و المواصلات</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dirty="0">
                          <a:effectLst/>
                        </a:rPr>
                        <a:t>5</a:t>
                      </a:r>
                      <a:endParaRPr lang="en-US" sz="1400" dirty="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a:effectLst/>
                        </a:rPr>
                        <a:t>5</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a:effectLst/>
                        </a:rPr>
                        <a:t>5</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a:effectLst/>
                        </a:rPr>
                        <a:t>5</a:t>
                      </a:r>
                      <a:endParaRPr lang="en-US" sz="1400">
                        <a:effectLst/>
                        <a:latin typeface="Calibri"/>
                        <a:ea typeface="Calibri"/>
                        <a:cs typeface="Arial"/>
                      </a:endParaRPr>
                    </a:p>
                  </a:txBody>
                  <a:tcPr marL="50800" marR="50800" marT="50800" marB="50800"/>
                </a:tc>
              </a:tr>
              <a:tr h="388014">
                <a:tc>
                  <a:txBody>
                    <a:bodyPr/>
                    <a:lstStyle/>
                    <a:p>
                      <a:pPr algn="ctr" rtl="1">
                        <a:lnSpc>
                          <a:spcPct val="115000"/>
                        </a:lnSpc>
                        <a:spcAft>
                          <a:spcPts val="0"/>
                        </a:spcAft>
                      </a:pPr>
                      <a:r>
                        <a:rPr lang="x-none" sz="1400">
                          <a:effectLst/>
                        </a:rPr>
                        <a:t>مدى توفر القوى العاملة</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dirty="0">
                          <a:effectLst/>
                        </a:rPr>
                        <a:t>5</a:t>
                      </a:r>
                      <a:endParaRPr lang="en-US" sz="1400" dirty="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dirty="0">
                          <a:effectLst/>
                        </a:rPr>
                        <a:t>5</a:t>
                      </a:r>
                      <a:endParaRPr lang="en-US" sz="1400" dirty="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a:effectLst/>
                        </a:rPr>
                        <a:t>5</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a:effectLst/>
                        </a:rPr>
                        <a:t>5</a:t>
                      </a:r>
                      <a:endParaRPr lang="en-US" sz="1400">
                        <a:effectLst/>
                        <a:latin typeface="Calibri"/>
                        <a:ea typeface="Calibri"/>
                        <a:cs typeface="Arial"/>
                      </a:endParaRPr>
                    </a:p>
                  </a:txBody>
                  <a:tcPr marL="50800" marR="50800" marT="50800" marB="50800"/>
                </a:tc>
              </a:tr>
              <a:tr h="642115">
                <a:tc>
                  <a:txBody>
                    <a:bodyPr/>
                    <a:lstStyle/>
                    <a:p>
                      <a:pPr algn="ctr" rtl="1">
                        <a:lnSpc>
                          <a:spcPct val="115000"/>
                        </a:lnSpc>
                        <a:spcAft>
                          <a:spcPts val="0"/>
                        </a:spcAft>
                      </a:pPr>
                      <a:r>
                        <a:rPr lang="x-none" sz="1400">
                          <a:effectLst/>
                        </a:rPr>
                        <a:t>مدى توفر الخدمات الاجتماعية (المدارس ، المستشفيات …)</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dirty="0">
                          <a:effectLst/>
                        </a:rPr>
                        <a:t>5</a:t>
                      </a:r>
                      <a:endParaRPr lang="en-US" sz="1400" dirty="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a:effectLst/>
                        </a:rPr>
                        <a:t>5</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a:effectLst/>
                        </a:rPr>
                        <a:t>5</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a:effectLst/>
                        </a:rPr>
                        <a:t>5</a:t>
                      </a:r>
                      <a:endParaRPr lang="en-US" sz="1400">
                        <a:effectLst/>
                        <a:latin typeface="Calibri"/>
                        <a:ea typeface="Calibri"/>
                        <a:cs typeface="Arial"/>
                      </a:endParaRPr>
                    </a:p>
                  </a:txBody>
                  <a:tcPr marL="50800" marR="50800" marT="50800" marB="50800"/>
                </a:tc>
              </a:tr>
              <a:tr h="388014">
                <a:tc>
                  <a:txBody>
                    <a:bodyPr/>
                    <a:lstStyle/>
                    <a:p>
                      <a:pPr algn="ctr" rtl="1">
                        <a:lnSpc>
                          <a:spcPct val="115000"/>
                        </a:lnSpc>
                        <a:spcAft>
                          <a:spcPts val="0"/>
                        </a:spcAft>
                      </a:pPr>
                      <a:r>
                        <a:rPr lang="x-none" sz="1400">
                          <a:effectLst/>
                        </a:rPr>
                        <a:t>مدى توفر الصناعات المكملة</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dirty="0">
                          <a:effectLst/>
                        </a:rPr>
                        <a:t>4</a:t>
                      </a:r>
                      <a:endParaRPr lang="en-US" sz="1400" dirty="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a:effectLst/>
                        </a:rPr>
                        <a:t>4</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a:effectLst/>
                        </a:rPr>
                        <a:t>4</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dirty="0">
                          <a:effectLst/>
                        </a:rPr>
                        <a:t>4</a:t>
                      </a:r>
                      <a:endParaRPr lang="en-US" sz="1400" dirty="0">
                        <a:effectLst/>
                        <a:latin typeface="Calibri"/>
                        <a:ea typeface="Calibri"/>
                        <a:cs typeface="Arial"/>
                      </a:endParaRPr>
                    </a:p>
                  </a:txBody>
                  <a:tcPr marL="50800" marR="50800" marT="50800" marB="50800"/>
                </a:tc>
              </a:tr>
              <a:tr h="642115">
                <a:tc>
                  <a:txBody>
                    <a:bodyPr/>
                    <a:lstStyle/>
                    <a:p>
                      <a:pPr algn="ctr" rtl="1">
                        <a:lnSpc>
                          <a:spcPct val="115000"/>
                        </a:lnSpc>
                        <a:spcAft>
                          <a:spcPts val="0"/>
                        </a:spcAft>
                      </a:pPr>
                      <a:r>
                        <a:rPr lang="x-none" sz="1400">
                          <a:effectLst/>
                        </a:rPr>
                        <a:t>مدى توفر شبكات التصريف الصحي و امكانية صرف المخلفات فيه</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a:effectLst/>
                        </a:rPr>
                        <a:t>5</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dirty="0">
                          <a:effectLst/>
                        </a:rPr>
                        <a:t>5</a:t>
                      </a:r>
                      <a:endParaRPr lang="en-US" sz="1400" dirty="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dirty="0">
                          <a:effectLst/>
                        </a:rPr>
                        <a:t>5</a:t>
                      </a:r>
                      <a:endParaRPr lang="en-US" sz="1400" dirty="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a:effectLst/>
                        </a:rPr>
                        <a:t>5</a:t>
                      </a:r>
                      <a:endParaRPr lang="en-US" sz="1400">
                        <a:effectLst/>
                        <a:latin typeface="Calibri"/>
                        <a:ea typeface="Calibri"/>
                        <a:cs typeface="Arial"/>
                      </a:endParaRPr>
                    </a:p>
                  </a:txBody>
                  <a:tcPr marL="50800" marR="50800" marT="50800" marB="50800"/>
                </a:tc>
              </a:tr>
              <a:tr h="388014">
                <a:tc>
                  <a:txBody>
                    <a:bodyPr/>
                    <a:lstStyle/>
                    <a:p>
                      <a:pPr algn="ctr" rtl="1">
                        <a:lnSpc>
                          <a:spcPct val="115000"/>
                        </a:lnSpc>
                        <a:spcAft>
                          <a:spcPts val="0"/>
                        </a:spcAft>
                      </a:pPr>
                      <a:r>
                        <a:rPr lang="x-none" sz="1400">
                          <a:effectLst/>
                        </a:rPr>
                        <a:t>مدى تجمع المنسوبات بهذا الموقع</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a:effectLst/>
                        </a:rPr>
                        <a:t>3</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a:effectLst/>
                        </a:rPr>
                        <a:t>4</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dirty="0">
                          <a:effectLst/>
                        </a:rPr>
                        <a:t>2</a:t>
                      </a:r>
                      <a:endParaRPr lang="en-US" sz="1400" dirty="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a:effectLst/>
                        </a:rPr>
                        <a:t>5</a:t>
                      </a:r>
                      <a:endParaRPr lang="en-US" sz="1400">
                        <a:effectLst/>
                        <a:latin typeface="Calibri"/>
                        <a:ea typeface="Calibri"/>
                        <a:cs typeface="Arial"/>
                      </a:endParaRPr>
                    </a:p>
                  </a:txBody>
                  <a:tcPr marL="50800" marR="50800" marT="50800" marB="50800"/>
                </a:tc>
              </a:tr>
              <a:tr h="642115">
                <a:tc>
                  <a:txBody>
                    <a:bodyPr/>
                    <a:lstStyle/>
                    <a:p>
                      <a:pPr algn="ctr" rtl="1">
                        <a:lnSpc>
                          <a:spcPct val="115000"/>
                        </a:lnSpc>
                        <a:spcAft>
                          <a:spcPts val="0"/>
                        </a:spcAft>
                      </a:pPr>
                      <a:r>
                        <a:rPr lang="x-none" sz="1400">
                          <a:effectLst/>
                        </a:rPr>
                        <a:t>هل يوجد مقاهي مجاورة تظل مفتوحة إلى الساعة 4 عصراً</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a:effectLst/>
                        </a:rPr>
                        <a:t>5</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a:effectLst/>
                        </a:rPr>
                        <a:t>5</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a:effectLst/>
                        </a:rPr>
                        <a:t>5</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dirty="0">
                          <a:effectLst/>
                        </a:rPr>
                        <a:t>5</a:t>
                      </a:r>
                      <a:endParaRPr lang="en-US" sz="1400" dirty="0">
                        <a:effectLst/>
                        <a:latin typeface="Calibri"/>
                        <a:ea typeface="Calibri"/>
                        <a:cs typeface="Arial"/>
                      </a:endParaRPr>
                    </a:p>
                  </a:txBody>
                  <a:tcPr marL="50800" marR="50800" marT="50800" marB="50800"/>
                </a:tc>
              </a:tr>
              <a:tr h="388014">
                <a:tc>
                  <a:txBody>
                    <a:bodyPr/>
                    <a:lstStyle/>
                    <a:p>
                      <a:pPr algn="ctr" rtl="1">
                        <a:lnSpc>
                          <a:spcPct val="115000"/>
                        </a:lnSpc>
                        <a:spcAft>
                          <a:spcPts val="0"/>
                        </a:spcAft>
                      </a:pPr>
                      <a:r>
                        <a:rPr lang="x-none" sz="1400" dirty="0">
                          <a:effectLst/>
                        </a:rPr>
                        <a:t>المجموع</a:t>
                      </a:r>
                      <a:endParaRPr lang="en-US" sz="1400" dirty="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a:effectLst/>
                        </a:rPr>
                        <a:t>37</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a:effectLst/>
                        </a:rPr>
                        <a:t>38</a:t>
                      </a:r>
                      <a:endParaRPr lang="en-US" sz="140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dirty="0">
                          <a:effectLst/>
                        </a:rPr>
                        <a:t>36</a:t>
                      </a:r>
                      <a:endParaRPr lang="en-US" sz="1400" dirty="0">
                        <a:effectLst/>
                        <a:latin typeface="Calibri"/>
                        <a:ea typeface="Calibri"/>
                        <a:cs typeface="Arial"/>
                      </a:endParaRPr>
                    </a:p>
                  </a:txBody>
                  <a:tcPr marL="50800" marR="50800" marT="50800" marB="50800"/>
                </a:tc>
                <a:tc>
                  <a:txBody>
                    <a:bodyPr/>
                    <a:lstStyle/>
                    <a:p>
                      <a:pPr algn="ctr" rtl="1">
                        <a:lnSpc>
                          <a:spcPct val="115000"/>
                        </a:lnSpc>
                        <a:spcAft>
                          <a:spcPts val="0"/>
                        </a:spcAft>
                      </a:pPr>
                      <a:r>
                        <a:rPr lang="en-US" sz="1400" dirty="0">
                          <a:effectLst/>
                        </a:rPr>
                        <a:t>39</a:t>
                      </a:r>
                      <a:endParaRPr lang="en-US" sz="1400" dirty="0">
                        <a:effectLst/>
                        <a:latin typeface="Calibri"/>
                        <a:ea typeface="Calibri"/>
                        <a:cs typeface="Arial"/>
                      </a:endParaRPr>
                    </a:p>
                  </a:txBody>
                  <a:tcPr marL="50800" marR="50800" marT="50800" marB="50800"/>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rtl="0"/>
            <a:r>
              <a:rPr lang="x-none" sz="4800" b="1" dirty="0"/>
              <a:t>بيانات مرحلة التصفية الثانية</a:t>
            </a:r>
            <a:r>
              <a:rPr lang="en-US" sz="4800" dirty="0"/>
              <a:t/>
            </a:r>
            <a:br>
              <a:rPr lang="en-US" sz="4800" dirty="0"/>
            </a:br>
            <a:endParaRPr lang="x-none" sz="4800"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xmlns="" val="3276873499"/>
              </p:ext>
            </p:extLst>
          </p:nvPr>
        </p:nvGraphicFramePr>
        <p:xfrm>
          <a:off x="251519" y="2852937"/>
          <a:ext cx="8136904" cy="1872207"/>
        </p:xfrm>
        <a:graphic>
          <a:graphicData uri="http://schemas.openxmlformats.org/drawingml/2006/table">
            <a:tbl>
              <a:tblPr firstRow="1" firstCol="1" bandRow="1">
                <a:tableStyleId>{5C22544A-7EE6-4342-B048-85BDC9FD1C3A}</a:tableStyleId>
              </a:tblPr>
              <a:tblGrid>
                <a:gridCol w="1388659"/>
                <a:gridCol w="1318666"/>
                <a:gridCol w="1314000"/>
                <a:gridCol w="1401723"/>
                <a:gridCol w="1401723"/>
                <a:gridCol w="1312133"/>
              </a:tblGrid>
              <a:tr h="755655">
                <a:tc rowSpan="2">
                  <a:txBody>
                    <a:bodyPr/>
                    <a:lstStyle/>
                    <a:p>
                      <a:pPr algn="ctr" rtl="1">
                        <a:lnSpc>
                          <a:spcPct val="115000"/>
                        </a:lnSpc>
                        <a:spcAft>
                          <a:spcPts val="0"/>
                        </a:spcAft>
                      </a:pPr>
                      <a:r>
                        <a:rPr lang="x-none" sz="2000" dirty="0">
                          <a:effectLst/>
                        </a:rPr>
                        <a:t>ترتيب الموقع</a:t>
                      </a:r>
                      <a:endParaRPr lang="en-US" sz="1800" dirty="0">
                        <a:effectLst/>
                        <a:latin typeface="Calibri"/>
                        <a:ea typeface="Calibri"/>
                        <a:cs typeface="Arial"/>
                      </a:endParaRPr>
                    </a:p>
                  </a:txBody>
                  <a:tcPr marL="68580" marR="68580" marT="0" marB="0"/>
                </a:tc>
                <a:tc rowSpan="2">
                  <a:txBody>
                    <a:bodyPr/>
                    <a:lstStyle/>
                    <a:p>
                      <a:pPr algn="ctr" rtl="1">
                        <a:lnSpc>
                          <a:spcPct val="115000"/>
                        </a:lnSpc>
                        <a:spcAft>
                          <a:spcPts val="0"/>
                        </a:spcAft>
                      </a:pPr>
                      <a:r>
                        <a:rPr lang="x-none" sz="2000">
                          <a:effectLst/>
                        </a:rPr>
                        <a:t>إجمالي تكاليف النقل والأرض</a:t>
                      </a:r>
                      <a:endParaRPr lang="en-US" sz="1800">
                        <a:effectLst/>
                        <a:latin typeface="Calibri"/>
                        <a:ea typeface="Calibri"/>
                        <a:cs typeface="Arial"/>
                      </a:endParaRPr>
                    </a:p>
                  </a:txBody>
                  <a:tcPr marL="68580" marR="68580" marT="0" marB="0"/>
                </a:tc>
                <a:tc rowSpan="2">
                  <a:txBody>
                    <a:bodyPr/>
                    <a:lstStyle/>
                    <a:p>
                      <a:pPr algn="ctr" rtl="1">
                        <a:lnSpc>
                          <a:spcPct val="115000"/>
                        </a:lnSpc>
                        <a:spcAft>
                          <a:spcPts val="0"/>
                        </a:spcAft>
                      </a:pPr>
                      <a:r>
                        <a:rPr lang="x-none" sz="2000" dirty="0">
                          <a:effectLst/>
                        </a:rPr>
                        <a:t>نصيب السنة</a:t>
                      </a:r>
                      <a:endParaRPr lang="en-US" sz="1800" dirty="0">
                        <a:effectLst/>
                      </a:endParaRPr>
                    </a:p>
                    <a:p>
                      <a:pPr algn="ctr" rtl="1">
                        <a:lnSpc>
                          <a:spcPct val="115000"/>
                        </a:lnSpc>
                        <a:spcAft>
                          <a:spcPts val="0"/>
                        </a:spcAft>
                      </a:pPr>
                      <a:r>
                        <a:rPr lang="x-none" sz="2000" dirty="0">
                          <a:effectLst/>
                        </a:rPr>
                        <a:t>من تكاليف</a:t>
                      </a:r>
                      <a:endParaRPr lang="en-US" sz="1800" dirty="0">
                        <a:effectLst/>
                      </a:endParaRPr>
                    </a:p>
                    <a:p>
                      <a:pPr algn="ctr" rtl="1">
                        <a:lnSpc>
                          <a:spcPct val="115000"/>
                        </a:lnSpc>
                        <a:spcAft>
                          <a:spcPts val="0"/>
                        </a:spcAft>
                      </a:pPr>
                      <a:r>
                        <a:rPr lang="x-none" sz="2000" dirty="0">
                          <a:effectLst/>
                        </a:rPr>
                        <a:t>الأرض</a:t>
                      </a:r>
                      <a:endParaRPr lang="en-US" sz="1800" dirty="0">
                        <a:effectLst/>
                        <a:latin typeface="Calibri"/>
                        <a:ea typeface="Calibri"/>
                        <a:cs typeface="Arial"/>
                      </a:endParaRPr>
                    </a:p>
                  </a:txBody>
                  <a:tcPr marL="68580" marR="68580" marT="0" marB="0"/>
                </a:tc>
                <a:tc gridSpan="2">
                  <a:txBody>
                    <a:bodyPr/>
                    <a:lstStyle/>
                    <a:p>
                      <a:pPr algn="ctr" rtl="1">
                        <a:lnSpc>
                          <a:spcPct val="115000"/>
                        </a:lnSpc>
                        <a:spcAft>
                          <a:spcPts val="0"/>
                        </a:spcAft>
                      </a:pPr>
                      <a:r>
                        <a:rPr lang="x-none" sz="2000">
                          <a:effectLst/>
                        </a:rPr>
                        <a:t>تكاليف النقل السنوية</a:t>
                      </a:r>
                      <a:endParaRPr lang="en-US" sz="1800">
                        <a:effectLst/>
                      </a:endParaRPr>
                    </a:p>
                    <a:p>
                      <a:pPr marL="457200" algn="ctr" rtl="1">
                        <a:lnSpc>
                          <a:spcPct val="115000"/>
                        </a:lnSpc>
                        <a:spcAft>
                          <a:spcPts val="0"/>
                        </a:spcAft>
                      </a:pPr>
                      <a:r>
                        <a:rPr lang="en-US" sz="2000">
                          <a:effectLst/>
                        </a:rPr>
                        <a:t> </a:t>
                      </a:r>
                      <a:endParaRPr lang="en-US" sz="1800">
                        <a:effectLst/>
                        <a:latin typeface="Calibri"/>
                        <a:ea typeface="Calibri"/>
                        <a:cs typeface="Arial"/>
                      </a:endParaRPr>
                    </a:p>
                  </a:txBody>
                  <a:tcPr marL="68580" marR="68580" marT="0" marB="0"/>
                </a:tc>
                <a:tc hMerge="1">
                  <a:txBody>
                    <a:bodyPr/>
                    <a:lstStyle/>
                    <a:p>
                      <a:pPr rtl="1"/>
                      <a:endParaRPr lang="x-none"/>
                    </a:p>
                  </a:txBody>
                  <a:tcPr/>
                </a:tc>
                <a:tc rowSpan="2">
                  <a:txBody>
                    <a:bodyPr/>
                    <a:lstStyle/>
                    <a:p>
                      <a:pPr algn="ctr" rtl="1">
                        <a:lnSpc>
                          <a:spcPct val="115000"/>
                        </a:lnSpc>
                        <a:spcAft>
                          <a:spcPts val="0"/>
                        </a:spcAft>
                      </a:pPr>
                      <a:r>
                        <a:rPr lang="x-none" sz="2000">
                          <a:effectLst/>
                        </a:rPr>
                        <a:t>الموقع</a:t>
                      </a:r>
                      <a:endParaRPr lang="en-US" sz="1800">
                        <a:effectLst/>
                        <a:latin typeface="Calibri"/>
                        <a:ea typeface="Calibri"/>
                        <a:cs typeface="Arial"/>
                      </a:endParaRPr>
                    </a:p>
                  </a:txBody>
                  <a:tcPr marL="68580" marR="68580" marT="0" marB="0"/>
                </a:tc>
              </a:tr>
              <a:tr h="387706">
                <a:tc vMerge="1">
                  <a:txBody>
                    <a:bodyPr/>
                    <a:lstStyle/>
                    <a:p>
                      <a:pPr rtl="1"/>
                      <a:endParaRPr lang="x-none"/>
                    </a:p>
                  </a:txBody>
                  <a:tcPr/>
                </a:tc>
                <a:tc vMerge="1">
                  <a:txBody>
                    <a:bodyPr/>
                    <a:lstStyle/>
                    <a:p>
                      <a:pPr rtl="1"/>
                      <a:endParaRPr lang="x-none"/>
                    </a:p>
                  </a:txBody>
                  <a:tcPr/>
                </a:tc>
                <a:tc vMerge="1">
                  <a:txBody>
                    <a:bodyPr/>
                    <a:lstStyle/>
                    <a:p>
                      <a:pPr rtl="1"/>
                      <a:endParaRPr lang="x-none"/>
                    </a:p>
                  </a:txBody>
                  <a:tcPr/>
                </a:tc>
                <a:tc>
                  <a:txBody>
                    <a:bodyPr/>
                    <a:lstStyle/>
                    <a:p>
                      <a:pPr algn="ctr" rtl="1">
                        <a:lnSpc>
                          <a:spcPct val="115000"/>
                        </a:lnSpc>
                        <a:spcAft>
                          <a:spcPts val="0"/>
                        </a:spcAft>
                      </a:pPr>
                      <a:r>
                        <a:rPr lang="x-none" sz="2000">
                          <a:effectLst/>
                        </a:rPr>
                        <a:t>المخرجات</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pPr>
                      <a:r>
                        <a:rPr lang="x-none" sz="2000">
                          <a:effectLst/>
                        </a:rPr>
                        <a:t>المدخلات</a:t>
                      </a:r>
                      <a:endParaRPr lang="en-US" sz="1800">
                        <a:effectLst/>
                        <a:latin typeface="Calibri"/>
                        <a:ea typeface="Calibri"/>
                        <a:cs typeface="Arial"/>
                      </a:endParaRPr>
                    </a:p>
                  </a:txBody>
                  <a:tcPr marL="68580" marR="68580" marT="0" marB="0"/>
                </a:tc>
                <a:tc vMerge="1">
                  <a:txBody>
                    <a:bodyPr/>
                    <a:lstStyle/>
                    <a:p>
                      <a:pPr rtl="1"/>
                      <a:endParaRPr lang="x-none"/>
                    </a:p>
                  </a:txBody>
                  <a:tcPr/>
                </a:tc>
              </a:tr>
              <a:tr h="364423">
                <a:tc>
                  <a:txBody>
                    <a:bodyPr/>
                    <a:lstStyle/>
                    <a:p>
                      <a:pPr algn="ctr" rtl="1">
                        <a:lnSpc>
                          <a:spcPct val="115000"/>
                        </a:lnSpc>
                        <a:spcAft>
                          <a:spcPts val="0"/>
                        </a:spcAft>
                      </a:pPr>
                      <a:r>
                        <a:rPr lang="x-none" sz="2000">
                          <a:effectLst/>
                        </a:rPr>
                        <a:t>٢</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pPr>
                      <a:r>
                        <a:rPr lang="x-none" sz="2000">
                          <a:effectLst/>
                        </a:rPr>
                        <a:t>٦١٨٠٠</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pPr>
                      <a:r>
                        <a:rPr lang="x-none" sz="2000">
                          <a:effectLst/>
                        </a:rPr>
                        <a:t>٦٠٠٠٠</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pPr>
                      <a:r>
                        <a:rPr lang="x-none" sz="2000">
                          <a:effectLst/>
                        </a:rPr>
                        <a:t>٠</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pPr>
                      <a:r>
                        <a:rPr lang="x-none" sz="2000">
                          <a:effectLst/>
                        </a:rPr>
                        <a:t>١٨٠٠</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pPr>
                      <a:r>
                        <a:rPr lang="x-none" sz="2000">
                          <a:effectLst/>
                        </a:rPr>
                        <a:t>د</a:t>
                      </a:r>
                      <a:endParaRPr lang="en-US" sz="1800">
                        <a:effectLst/>
                        <a:latin typeface="Calibri"/>
                        <a:ea typeface="Calibri"/>
                        <a:cs typeface="Arial"/>
                      </a:endParaRPr>
                    </a:p>
                  </a:txBody>
                  <a:tcPr marL="68580" marR="68580" marT="0" marB="0"/>
                </a:tc>
              </a:tr>
              <a:tr h="364423">
                <a:tc>
                  <a:txBody>
                    <a:bodyPr/>
                    <a:lstStyle/>
                    <a:p>
                      <a:pPr algn="ctr" rtl="1">
                        <a:lnSpc>
                          <a:spcPct val="115000"/>
                        </a:lnSpc>
                        <a:spcAft>
                          <a:spcPts val="0"/>
                        </a:spcAft>
                      </a:pPr>
                      <a:r>
                        <a:rPr lang="x-none" sz="2000">
                          <a:effectLst/>
                        </a:rPr>
                        <a:t>١</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pPr>
                      <a:r>
                        <a:rPr lang="x-none" sz="2000">
                          <a:effectLst/>
                        </a:rPr>
                        <a:t>٤١٨٠٠</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pPr>
                      <a:r>
                        <a:rPr lang="x-none" sz="2000">
                          <a:effectLst/>
                        </a:rPr>
                        <a:t>٤٠٠٠٠</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pPr>
                      <a:r>
                        <a:rPr lang="x-none" sz="2000">
                          <a:effectLst/>
                        </a:rPr>
                        <a:t>٠</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pPr>
                      <a:r>
                        <a:rPr lang="x-none" sz="2000">
                          <a:effectLst/>
                        </a:rPr>
                        <a:t>١٨٠٠</a:t>
                      </a:r>
                      <a:endParaRPr lang="en-US" sz="1800">
                        <a:effectLst/>
                        <a:latin typeface="Calibri"/>
                        <a:ea typeface="Calibri"/>
                        <a:cs typeface="Arial"/>
                      </a:endParaRPr>
                    </a:p>
                  </a:txBody>
                  <a:tcPr marL="68580" marR="68580" marT="0" marB="0"/>
                </a:tc>
                <a:tc>
                  <a:txBody>
                    <a:bodyPr/>
                    <a:lstStyle/>
                    <a:p>
                      <a:pPr algn="ctr" rtl="1">
                        <a:lnSpc>
                          <a:spcPct val="115000"/>
                        </a:lnSpc>
                        <a:spcAft>
                          <a:spcPts val="0"/>
                        </a:spcAft>
                      </a:pPr>
                      <a:r>
                        <a:rPr lang="x-none" sz="2000" dirty="0">
                          <a:effectLst/>
                        </a:rPr>
                        <a:t>ب</a:t>
                      </a:r>
                      <a:endParaRPr lang="en-US" sz="1800" dirty="0">
                        <a:effectLst/>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p:sp>
        <p:nvSpPr>
          <p:cNvPr id="3" name="عنصر نائب للمحتوى 2"/>
          <p:cNvSpPr>
            <a:spLocks noGrp="1"/>
          </p:cNvSpPr>
          <p:nvPr>
            <p:ph sz="quarter" idx="1"/>
          </p:nvPr>
        </p:nvSpPr>
        <p:spPr/>
        <p:txBody>
          <a:bodyPr>
            <a:normAutofit/>
          </a:bodyPr>
          <a:lstStyle/>
          <a:p>
            <a:pPr marL="0" indent="0" algn="just">
              <a:buNone/>
            </a:pPr>
            <a:r>
              <a:rPr lang="x-none" sz="2800" b="1" dirty="0" smtClean="0">
                <a:solidFill>
                  <a:schemeClr val="accent2"/>
                </a:solidFill>
              </a:rPr>
              <a:t>2- محل </a:t>
            </a:r>
            <a:r>
              <a:rPr lang="x-none" sz="2800" b="1" dirty="0">
                <a:solidFill>
                  <a:schemeClr val="accent2"/>
                </a:solidFill>
              </a:rPr>
              <a:t>تأجير أجهزة كهربائية و أدوات و معدات مختلفة : </a:t>
            </a:r>
          </a:p>
          <a:p>
            <a:pPr marL="0" indent="0" algn="just">
              <a:buNone/>
            </a:pPr>
            <a:r>
              <a:rPr lang="x-none" dirty="0"/>
              <a:t>فكرة الشروع هذا المشروع تتميز بكون هذه الاجهزة و الأدوات مجهزة من قبل عملاء للمحل و تقدموا برغبة في تأجير أدوات قاموا بشرائها ولا يحتاجونها في الوقت الحالي و تؤجر هذه الأجهزة و الأدوات لأشخاص تكون لديهم رغبة في استخدام أجهزة معينة لكن لمدة مؤقتة أو لمرة واحدة ولا يرغبون بشرائها لعدم استخدامهم لها بكثرة بالإضافة إلى أسعارها المرتفعة فيهدف هذا المشروع إلى فتح مصدر دخل للمؤجرين و توفير دخول المستأجرين و ربطهم ببعض .</a:t>
            </a:r>
          </a:p>
          <a:p>
            <a:pPr marL="0" indent="0" algn="just">
              <a:buNone/>
            </a:pPr>
            <a:r>
              <a:rPr lang="x-none" dirty="0">
                <a:solidFill>
                  <a:schemeClr val="accent2"/>
                </a:solidFill>
              </a:rPr>
              <a:t>مصدر فكرة المشروع : </a:t>
            </a:r>
            <a:r>
              <a:rPr lang="x-none" dirty="0"/>
              <a:t>دراسة السوق . </a:t>
            </a:r>
          </a:p>
          <a:p>
            <a:pPr marL="0" indent="0" algn="just">
              <a:buNone/>
            </a:pPr>
            <a:endParaRPr lang="x-none" dirty="0"/>
          </a:p>
        </p:txBody>
      </p:sp>
    </p:spTree>
    <p:extLst>
      <p:ext uri="{BB962C8B-B14F-4D97-AF65-F5344CB8AC3E}">
        <p14:creationId xmlns:p14="http://schemas.microsoft.com/office/powerpoint/2010/main" xmlns="" val="3576508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rtl="0"/>
            <a:r>
              <a:rPr lang="x-none" sz="4800" b="1" dirty="0"/>
              <a:t>ثالثًا : اختيار الفن الانتاجي الملائم :</a:t>
            </a:r>
            <a:r>
              <a:rPr lang="en-US" sz="4800" dirty="0"/>
              <a:t/>
            </a:r>
            <a:br>
              <a:rPr lang="en-US" sz="4800" dirty="0"/>
            </a:br>
            <a:endParaRPr lang="x-none" sz="4800" dirty="0"/>
          </a:p>
        </p:txBody>
      </p:sp>
      <p:sp>
        <p:nvSpPr>
          <p:cNvPr id="3" name="عنصر نائب للمحتوى 2"/>
          <p:cNvSpPr>
            <a:spLocks noGrp="1"/>
          </p:cNvSpPr>
          <p:nvPr>
            <p:ph sz="quarter" idx="1"/>
          </p:nvPr>
        </p:nvSpPr>
        <p:spPr>
          <a:xfrm>
            <a:off x="0" y="1556792"/>
            <a:ext cx="9144000" cy="5301208"/>
          </a:xfrm>
        </p:spPr>
        <p:txBody>
          <a:bodyPr>
            <a:normAutofit/>
          </a:bodyPr>
          <a:lstStyle/>
          <a:p>
            <a:pPr>
              <a:buFont typeface="Arial" pitchFamily="34" charset="0"/>
              <a:buChar char="•"/>
            </a:pPr>
            <a:r>
              <a:rPr lang="x-none" sz="2800" b="1" dirty="0"/>
              <a:t>طاقة المشروع :</a:t>
            </a:r>
            <a:endParaRPr lang="en-US" sz="2800" b="1" dirty="0"/>
          </a:p>
          <a:p>
            <a:pPr marL="1394460" lvl="3" indent="-342900">
              <a:buFont typeface="Arial" pitchFamily="34" charset="0"/>
              <a:buChar char="•"/>
            </a:pPr>
            <a:r>
              <a:rPr lang="x-none" sz="2200" dirty="0"/>
              <a:t>بما اننا نهدف الى تقليل تكلفة انتاج الوحدة فإننا سنعتمد على انتاج الحجم الكبير ,حيث سنزيد حجم الانتاج ل5000كوب تتنوع بين المشروبات الساخنة كالقهوة و المشروبات الباردة </a:t>
            </a:r>
            <a:r>
              <a:rPr lang="x-none" sz="2200" dirty="0" err="1"/>
              <a:t>كالعصيرات</a:t>
            </a:r>
            <a:r>
              <a:rPr lang="x-none" sz="2200" dirty="0"/>
              <a:t> بأنواعها و القهوة الباردة , بالإضافة الى انتاج اكثر من 3000 قطعه من المأكولات التي تتنوع بين المعجنات و الحلويات و غيرها.</a:t>
            </a:r>
            <a:endParaRPr lang="en-US" sz="2200" dirty="0"/>
          </a:p>
          <a:p>
            <a:pPr>
              <a:buFont typeface="Arial" pitchFamily="34" charset="0"/>
              <a:buChar char="•"/>
            </a:pPr>
            <a:r>
              <a:rPr lang="x-none" sz="2800" b="1" dirty="0"/>
              <a:t>نوعية الموارد المتوفرة: </a:t>
            </a:r>
            <a:endParaRPr lang="en-US" sz="2800" b="1" dirty="0"/>
          </a:p>
          <a:p>
            <a:pPr marL="1394460" lvl="3" indent="-342900">
              <a:buFont typeface="Arial" pitchFamily="34" charset="0"/>
              <a:buChar char="•"/>
            </a:pPr>
            <a:r>
              <a:rPr lang="x-none" sz="2200" dirty="0"/>
              <a:t>بما أن مشروعنا يعتمد على ألات القهوة وبعض الاجهزة المتوفرة في السوق المحلي كالثلاجة </a:t>
            </a:r>
            <a:r>
              <a:rPr lang="x-none" sz="2200" dirty="0" err="1"/>
              <a:t>والميكرويف</a:t>
            </a:r>
            <a:r>
              <a:rPr lang="x-none" sz="2200" dirty="0"/>
              <a:t> والفرن وعلى أنواع القهوة ومستلزماته من حليب وسكر </a:t>
            </a:r>
            <a:r>
              <a:rPr lang="x-none" sz="2200" dirty="0" err="1"/>
              <a:t>البودرات</a:t>
            </a:r>
            <a:r>
              <a:rPr lang="x-none" sz="2200" dirty="0"/>
              <a:t> وجميعها متوفرة بالسوق المحلي فيتم الاعتماد على السوق المحلي في توفير جميع مستلزمات المشروع.</a:t>
            </a:r>
            <a:endParaRPr lang="en-US" sz="2200" dirty="0"/>
          </a:p>
          <a:p>
            <a:pPr>
              <a:buFont typeface="Arial" pitchFamily="34" charset="0"/>
              <a:buChar char="•"/>
            </a:pPr>
            <a:r>
              <a:rPr lang="x-none" sz="2800" b="1" dirty="0"/>
              <a:t>درجة توفر العمالة ونوعيتها :</a:t>
            </a:r>
          </a:p>
          <a:p>
            <a:pPr marL="1051560" lvl="3" indent="0">
              <a:buNone/>
            </a:pPr>
            <a:r>
              <a:rPr lang="x-none" dirty="0"/>
              <a:t>تعاني المملكة العربية السعودية من معدلات البطالة و تنفيذا لقرار وزارة العمل بوجوب تشغيل كوادر سعودية كل ذلك سيتيح الحصول على عمالة محلية بنسبة أكبر وعلى عمالة أجنبية بنسبة أقل.</a:t>
            </a:r>
            <a:endParaRPr lang="en-US" dirty="0"/>
          </a:p>
          <a:p>
            <a:pPr marL="0" indent="0">
              <a:buNone/>
            </a:pPr>
            <a:endParaRPr lang="x-none" dirty="0"/>
          </a:p>
        </p:txBody>
      </p:sp>
    </p:spTree>
    <p:extLst>
      <p:ext uri="{BB962C8B-B14F-4D97-AF65-F5344CB8AC3E}">
        <p14:creationId xmlns:p14="http://schemas.microsoft.com/office/powerpoint/2010/main" xmlns="" val="3633539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dirty="0"/>
          </a:p>
        </p:txBody>
      </p:sp>
      <p:sp>
        <p:nvSpPr>
          <p:cNvPr id="7" name="عنصر نائب للمحتوى 2"/>
          <p:cNvSpPr>
            <a:spLocks noGrp="1"/>
          </p:cNvSpPr>
          <p:nvPr>
            <p:ph sz="quarter" idx="1"/>
          </p:nvPr>
        </p:nvSpPr>
        <p:spPr>
          <a:xfrm>
            <a:off x="-31851" y="1412776"/>
            <a:ext cx="9144000" cy="5445224"/>
          </a:xfrm>
        </p:spPr>
        <p:txBody>
          <a:bodyPr>
            <a:normAutofit lnSpcReduction="10000"/>
          </a:bodyPr>
          <a:lstStyle/>
          <a:p>
            <a:pPr algn="justLow" fontAlgn="base">
              <a:spcBef>
                <a:spcPct val="0"/>
              </a:spcBef>
              <a:spcAft>
                <a:spcPct val="0"/>
              </a:spcAft>
              <a:buSzTx/>
              <a:buFont typeface="Arial" pitchFamily="34" charset="0"/>
              <a:buChar char="•"/>
            </a:pPr>
            <a:r>
              <a:rPr lang="x-none" sz="2800" b="1" dirty="0"/>
              <a:t>السوق :</a:t>
            </a:r>
          </a:p>
          <a:p>
            <a:pPr marL="365760" lvl="1" indent="0" algn="justLow" fontAlgn="base">
              <a:spcBef>
                <a:spcPct val="0"/>
              </a:spcBef>
              <a:spcAft>
                <a:spcPct val="0"/>
              </a:spcAft>
              <a:buNone/>
            </a:pPr>
            <a:r>
              <a:rPr lang="x-none" sz="2200" dirty="0"/>
              <a:t>يقتصر المشروع على سوق صغير وهو جامعة الملك سعود للطالبات بالدرعية والذي يستهدف منسوبات الجامعة وقد يكون هناك توسع في المستقبل في جامعات أخرى.</a:t>
            </a:r>
          </a:p>
          <a:p>
            <a:pPr>
              <a:buFont typeface="Arial" pitchFamily="34" charset="0"/>
              <a:buChar char="•"/>
            </a:pPr>
            <a:r>
              <a:rPr lang="x-none" sz="2800" b="1" dirty="0" smtClean="0"/>
              <a:t>الاسم التجاري: </a:t>
            </a:r>
            <a:endParaRPr lang="en-US" sz="2800" b="1" dirty="0"/>
          </a:p>
          <a:p>
            <a:r>
              <a:rPr lang="x-none" sz="1800" b="1" dirty="0"/>
              <a:t>اختيار الاسم التجاري من اسم (</a:t>
            </a:r>
            <a:r>
              <a:rPr lang="en-US" sz="1800" b="1" dirty="0"/>
              <a:t>(The </a:t>
            </a:r>
            <a:r>
              <a:rPr lang="en-US" sz="1800" b="1" dirty="0" err="1"/>
              <a:t>BookCafe</a:t>
            </a:r>
            <a:r>
              <a:rPr lang="x-none" sz="1800" b="1" dirty="0"/>
              <a:t> وشعار بالشكل الذي يتناسب مع فكرة المشروع ولم يتم شراء علامة تجارية بل تم امتلاك علامة تجارية خاصة.</a:t>
            </a:r>
            <a:endParaRPr lang="en-US" sz="1600" dirty="0"/>
          </a:p>
          <a:p>
            <a:pPr marL="0" lvl="0" indent="0" algn="justLow" eaLnBrk="0" fontAlgn="base" hangingPunct="0">
              <a:spcBef>
                <a:spcPct val="0"/>
              </a:spcBef>
              <a:spcAft>
                <a:spcPct val="0"/>
              </a:spcAft>
              <a:buClrTx/>
              <a:buSzTx/>
              <a:buNone/>
            </a:pPr>
            <a:endParaRPr lang="x-none" sz="2200" dirty="0" smtClean="0"/>
          </a:p>
          <a:p>
            <a:pPr marL="0" lvl="0" indent="0" algn="justLow" eaLnBrk="0" fontAlgn="base" hangingPunct="0">
              <a:spcBef>
                <a:spcPct val="0"/>
              </a:spcBef>
              <a:spcAft>
                <a:spcPct val="0"/>
              </a:spcAft>
              <a:buClrTx/>
              <a:buSzTx/>
              <a:buNone/>
            </a:pPr>
            <a:endParaRPr lang="x-none" sz="2200" dirty="0" smtClean="0"/>
          </a:p>
          <a:p>
            <a:pPr marL="0" lvl="0" indent="0" algn="justLow" eaLnBrk="0" fontAlgn="base" hangingPunct="0">
              <a:spcBef>
                <a:spcPct val="0"/>
              </a:spcBef>
              <a:spcAft>
                <a:spcPct val="0"/>
              </a:spcAft>
              <a:buClrTx/>
              <a:buSzTx/>
              <a:buNone/>
            </a:pPr>
            <a:endParaRPr lang="x-none" sz="2200" dirty="0"/>
          </a:p>
          <a:p>
            <a:pPr>
              <a:buFont typeface="Arial" pitchFamily="34" charset="0"/>
              <a:buChar char="•"/>
            </a:pPr>
            <a:r>
              <a:rPr lang="x-none" sz="2800" b="1" dirty="0" smtClean="0"/>
              <a:t>شروط الحصول على </a:t>
            </a:r>
            <a:r>
              <a:rPr lang="x-none" sz="2800" b="1" dirty="0" err="1" smtClean="0"/>
              <a:t>التكتلوجيا</a:t>
            </a:r>
            <a:r>
              <a:rPr lang="x-none" sz="2800" b="1" dirty="0" smtClean="0"/>
              <a:t> و تكلفتها:</a:t>
            </a:r>
          </a:p>
          <a:p>
            <a:pPr marL="274320" lvl="2" indent="0">
              <a:spcBef>
                <a:spcPts val="700"/>
              </a:spcBef>
              <a:buSzPct val="60000"/>
              <a:buNone/>
            </a:pPr>
            <a:r>
              <a:rPr lang="x-none" sz="1900" dirty="0"/>
              <a:t>سيتم استخدام التكنولوجيا الحديثة لمستلزمات ومعدات المقهى من مكائن القهوة والعصائر والثلاجات وغيرها بالشراء المباشر من الموردين المتوفرين محلياً بالسعر المناسب مع وجود ضمان الاستخدام ، كما سيتم تدريب العمال على استخدامها بالطريقة الصحيحة.</a:t>
            </a:r>
          </a:p>
          <a:p>
            <a:pPr>
              <a:buFont typeface="Arial" pitchFamily="34" charset="0"/>
              <a:buChar char="•"/>
            </a:pPr>
            <a:r>
              <a:rPr lang="x-none" sz="2800" b="1" dirty="0" smtClean="0"/>
              <a:t>الاثر البيئي: </a:t>
            </a:r>
            <a:endParaRPr lang="x-none" sz="2800" b="1" dirty="0"/>
          </a:p>
          <a:p>
            <a:pPr marL="274320" lvl="2" indent="0">
              <a:spcBef>
                <a:spcPts val="700"/>
              </a:spcBef>
              <a:buSzPct val="60000"/>
              <a:buNone/>
            </a:pPr>
            <a:r>
              <a:rPr lang="x-none" sz="1900" dirty="0"/>
              <a:t>لا تضر التكنلوجيا المستخدمة في المقهى بالبيئة حيث لا تتصاعد منها أي ادخنه وليس لها مخلفات ضاره بالبيئة</a:t>
            </a:r>
            <a:r>
              <a:rPr lang="x-none" sz="1900" dirty="0" smtClean="0"/>
              <a:t>.</a:t>
            </a:r>
            <a:endParaRPr lang="x-none" sz="1900" dirty="0"/>
          </a:p>
        </p:txBody>
      </p:sp>
      <p:pic>
        <p:nvPicPr>
          <p:cNvPr id="1025" name="صورة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52320" y="3501008"/>
            <a:ext cx="1028700" cy="1028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318459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5560" y="0"/>
            <a:ext cx="9469560" cy="1219200"/>
          </a:xfrm>
        </p:spPr>
        <p:txBody>
          <a:bodyPr>
            <a:noAutofit/>
          </a:bodyPr>
          <a:lstStyle/>
          <a:p>
            <a:pPr algn="ctr"/>
            <a:r>
              <a:rPr lang="x-none" sz="4800" b="1" dirty="0"/>
              <a:t>رابعًا </a:t>
            </a:r>
            <a:r>
              <a:rPr lang="x-none" sz="4800" b="1" dirty="0" smtClean="0"/>
              <a:t>:تحديد </a:t>
            </a:r>
            <a:r>
              <a:rPr lang="x-none" sz="4800" b="1" dirty="0"/>
              <a:t>متطلبات المشروع  من </a:t>
            </a:r>
            <a:r>
              <a:rPr lang="x-none" sz="4800" b="1" dirty="0" smtClean="0"/>
              <a:t>العناصر الأساسية:</a:t>
            </a:r>
            <a:endParaRPr lang="x-none" sz="4800" dirty="0"/>
          </a:p>
        </p:txBody>
      </p:sp>
      <p:sp>
        <p:nvSpPr>
          <p:cNvPr id="3" name="عنصر نائب للمحتوى 2"/>
          <p:cNvSpPr>
            <a:spLocks noGrp="1"/>
          </p:cNvSpPr>
          <p:nvPr>
            <p:ph sz="quarter" idx="1"/>
          </p:nvPr>
        </p:nvSpPr>
        <p:spPr>
          <a:xfrm>
            <a:off x="-108520" y="1556792"/>
            <a:ext cx="9252520" cy="5301208"/>
          </a:xfrm>
        </p:spPr>
        <p:txBody>
          <a:bodyPr>
            <a:normAutofit fontScale="92500" lnSpcReduction="10000"/>
          </a:bodyPr>
          <a:lstStyle/>
          <a:p>
            <a:pPr lvl="0">
              <a:buFont typeface="Arial" pitchFamily="34" charset="0"/>
              <a:buChar char="•"/>
            </a:pPr>
            <a:r>
              <a:rPr lang="x-none" b="1" dirty="0"/>
              <a:t>الآلات والمعدات :</a:t>
            </a:r>
            <a:endParaRPr lang="en-US" dirty="0"/>
          </a:p>
          <a:p>
            <a:pPr marL="320040" lvl="1" indent="0">
              <a:buNone/>
            </a:pPr>
            <a:r>
              <a:rPr lang="x-none" dirty="0" smtClean="0"/>
              <a:t>عدد </a:t>
            </a:r>
            <a:r>
              <a:rPr lang="x-none" dirty="0"/>
              <a:t>آلات صنع القهوة = عدد أكواب القهوة المطلوب انتاجها خلال يوم واحد/ الطاقة الانتاجية لآلة القهوة خلال يوم </a:t>
            </a:r>
            <a:r>
              <a:rPr lang="x-none" dirty="0" smtClean="0"/>
              <a:t>واحد</a:t>
            </a:r>
            <a:endParaRPr lang="en-US" dirty="0"/>
          </a:p>
          <a:p>
            <a:pPr marL="0" indent="0">
              <a:buNone/>
            </a:pPr>
            <a:r>
              <a:rPr lang="x-none" dirty="0" smtClean="0"/>
              <a:t>                        </a:t>
            </a:r>
            <a:r>
              <a:rPr lang="x-none" dirty="0"/>
              <a:t>= 237/  1620  =   0.15 </a:t>
            </a:r>
            <a:endParaRPr lang="en-US" dirty="0"/>
          </a:p>
          <a:p>
            <a:pPr marL="320040" lvl="1" indent="0">
              <a:buNone/>
            </a:pPr>
            <a:r>
              <a:rPr lang="x-none" dirty="0"/>
              <a:t>عدد آلات طحن البن = عدد </a:t>
            </a:r>
            <a:r>
              <a:rPr lang="x-none" dirty="0" err="1"/>
              <a:t>الكيلوات</a:t>
            </a:r>
            <a:r>
              <a:rPr lang="x-none" dirty="0"/>
              <a:t> المطلوب استخدامها خلال اليوم / الطاقة الانتاجية لطاحونة القهوة خلال يوم واحد</a:t>
            </a:r>
            <a:endParaRPr lang="en-US" dirty="0"/>
          </a:p>
          <a:p>
            <a:pPr marL="0" indent="0">
              <a:buNone/>
            </a:pPr>
            <a:r>
              <a:rPr lang="x-none" dirty="0" smtClean="0"/>
              <a:t>                      </a:t>
            </a:r>
            <a:r>
              <a:rPr lang="x-none" dirty="0"/>
              <a:t>= 2 / 81 = </a:t>
            </a:r>
            <a:r>
              <a:rPr lang="x-none" dirty="0" smtClean="0"/>
              <a:t>0.025 </a:t>
            </a:r>
          </a:p>
          <a:p>
            <a:pPr marL="0" indent="0">
              <a:buNone/>
            </a:pPr>
            <a:endParaRPr lang="x-none" dirty="0" smtClean="0"/>
          </a:p>
          <a:p>
            <a:pPr lvl="0">
              <a:buFont typeface="Arial" pitchFamily="34" charset="0"/>
              <a:buChar char="•"/>
            </a:pPr>
            <a:r>
              <a:rPr lang="x-none" b="1" dirty="0"/>
              <a:t>العمالة :</a:t>
            </a:r>
            <a:endParaRPr lang="en-US" dirty="0"/>
          </a:p>
          <a:p>
            <a:pPr marL="0" lvl="0" indent="0">
              <a:buNone/>
            </a:pPr>
            <a:r>
              <a:rPr lang="x-none" dirty="0" smtClean="0"/>
              <a:t>عدد </a:t>
            </a:r>
            <a:r>
              <a:rPr lang="x-none" dirty="0"/>
              <a:t>عمال الانتاج المباشرين = حجم الانتاج * الوقت اللازم </a:t>
            </a:r>
            <a:r>
              <a:rPr lang="x-none" dirty="0" err="1"/>
              <a:t>لانتاج</a:t>
            </a:r>
            <a:r>
              <a:rPr lang="x-none" dirty="0"/>
              <a:t> الوحدة/ عدد ساعات العمل للعامل خلال فترة الانتاج </a:t>
            </a:r>
            <a:endParaRPr lang="en-US" dirty="0"/>
          </a:p>
          <a:p>
            <a:pPr marL="0" indent="0">
              <a:buNone/>
            </a:pPr>
            <a:r>
              <a:rPr lang="x-none" dirty="0"/>
              <a:t>                                 = 59 *  1 /  9   =  </a:t>
            </a:r>
            <a:r>
              <a:rPr lang="x-none" dirty="0" smtClean="0"/>
              <a:t>6.5</a:t>
            </a:r>
            <a:endParaRPr lang="en-US" dirty="0" smtClean="0"/>
          </a:p>
          <a:p>
            <a:pPr marL="0" indent="0">
              <a:buNone/>
            </a:pPr>
            <a:endParaRPr lang="x-none" dirty="0" smtClean="0"/>
          </a:p>
          <a:p>
            <a:pPr marL="0" indent="0">
              <a:buNone/>
            </a:pPr>
            <a:endParaRPr lang="x-none" dirty="0"/>
          </a:p>
        </p:txBody>
      </p:sp>
    </p:spTree>
    <p:extLst>
      <p:ext uri="{BB962C8B-B14F-4D97-AF65-F5344CB8AC3E}">
        <p14:creationId xmlns:p14="http://schemas.microsoft.com/office/powerpoint/2010/main" xmlns="" val="2670566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xmlns="" val="1365130787"/>
              </p:ext>
            </p:extLst>
          </p:nvPr>
        </p:nvGraphicFramePr>
        <p:xfrm>
          <a:off x="251520" y="2240343"/>
          <a:ext cx="8892479" cy="2944368"/>
        </p:xfrm>
        <a:graphic>
          <a:graphicData uri="http://schemas.openxmlformats.org/drawingml/2006/table">
            <a:tbl>
              <a:tblPr rtl="1" firstRow="1" firstCol="1" bandRow="1">
                <a:tableStyleId>{5C22544A-7EE6-4342-B048-85BDC9FD1C3A}</a:tableStyleId>
              </a:tblPr>
              <a:tblGrid>
                <a:gridCol w="1951283"/>
                <a:gridCol w="1753184"/>
                <a:gridCol w="1861037"/>
                <a:gridCol w="1861037"/>
                <a:gridCol w="1465938"/>
              </a:tblGrid>
              <a:tr h="259103">
                <a:tc rowSpan="2">
                  <a:txBody>
                    <a:bodyPr/>
                    <a:lstStyle/>
                    <a:p>
                      <a:pPr algn="ctr" rtl="1">
                        <a:lnSpc>
                          <a:spcPct val="115000"/>
                        </a:lnSpc>
                        <a:spcAft>
                          <a:spcPts val="0"/>
                        </a:spcAft>
                      </a:pPr>
                      <a:r>
                        <a:rPr lang="x-none" sz="1200" dirty="0">
                          <a:effectLst/>
                        </a:rPr>
                        <a:t> </a:t>
                      </a:r>
                      <a:endParaRPr lang="en-US" sz="1100" dirty="0">
                        <a:effectLst/>
                      </a:endParaRPr>
                    </a:p>
                    <a:p>
                      <a:pPr algn="ctr" rtl="1">
                        <a:lnSpc>
                          <a:spcPct val="115000"/>
                        </a:lnSpc>
                        <a:spcAft>
                          <a:spcPts val="0"/>
                        </a:spcAft>
                      </a:pPr>
                      <a:r>
                        <a:rPr lang="x-none" sz="1200" dirty="0">
                          <a:effectLst/>
                        </a:rPr>
                        <a:t> </a:t>
                      </a:r>
                      <a:endParaRPr lang="en-US" sz="1100" dirty="0">
                        <a:effectLst/>
                      </a:endParaRPr>
                    </a:p>
                    <a:p>
                      <a:pPr algn="ctr" rtl="1">
                        <a:lnSpc>
                          <a:spcPct val="115000"/>
                        </a:lnSpc>
                        <a:spcAft>
                          <a:spcPts val="0"/>
                        </a:spcAft>
                      </a:pPr>
                      <a:r>
                        <a:rPr lang="x-none" sz="1200" dirty="0">
                          <a:effectLst/>
                        </a:rPr>
                        <a:t>الوظيفة</a:t>
                      </a:r>
                      <a:endParaRPr lang="en-US" sz="1100" dirty="0">
                        <a:effectLst/>
                        <a:latin typeface="Calibri"/>
                        <a:ea typeface="Calibri"/>
                        <a:cs typeface="Arial"/>
                      </a:endParaRPr>
                    </a:p>
                  </a:txBody>
                  <a:tcPr marL="68580" marR="68580" marT="0" marB="0"/>
                </a:tc>
                <a:tc rowSpan="2">
                  <a:txBody>
                    <a:bodyPr/>
                    <a:lstStyle/>
                    <a:p>
                      <a:pPr algn="ctr" rtl="1">
                        <a:lnSpc>
                          <a:spcPct val="115000"/>
                        </a:lnSpc>
                        <a:spcAft>
                          <a:spcPts val="0"/>
                        </a:spcAft>
                      </a:pPr>
                      <a:r>
                        <a:rPr lang="x-none" sz="1200">
                          <a:effectLst/>
                        </a:rPr>
                        <a:t> </a:t>
                      </a:r>
                      <a:endParaRPr lang="en-US" sz="1100">
                        <a:effectLst/>
                      </a:endParaRPr>
                    </a:p>
                    <a:p>
                      <a:pPr algn="ctr" rtl="1">
                        <a:lnSpc>
                          <a:spcPct val="115000"/>
                        </a:lnSpc>
                        <a:spcAft>
                          <a:spcPts val="0"/>
                        </a:spcAft>
                      </a:pPr>
                      <a:r>
                        <a:rPr lang="x-none" sz="1200">
                          <a:effectLst/>
                        </a:rPr>
                        <a:t> </a:t>
                      </a:r>
                      <a:endParaRPr lang="en-US" sz="1100">
                        <a:effectLst/>
                      </a:endParaRPr>
                    </a:p>
                    <a:p>
                      <a:pPr algn="ctr" rtl="1">
                        <a:lnSpc>
                          <a:spcPct val="115000"/>
                        </a:lnSpc>
                        <a:spcAft>
                          <a:spcPts val="0"/>
                        </a:spcAft>
                      </a:pPr>
                      <a:r>
                        <a:rPr lang="x-none" sz="1200">
                          <a:effectLst/>
                        </a:rPr>
                        <a:t>الوردية</a:t>
                      </a:r>
                      <a:endParaRPr lang="en-US" sz="1100">
                        <a:effectLst/>
                        <a:latin typeface="Calibri"/>
                        <a:ea typeface="Calibri"/>
                        <a:cs typeface="Arial"/>
                      </a:endParaRPr>
                    </a:p>
                  </a:txBody>
                  <a:tcPr marL="68580" marR="68580" marT="0" marB="0"/>
                </a:tc>
                <a:tc gridSpan="3">
                  <a:txBody>
                    <a:bodyPr/>
                    <a:lstStyle/>
                    <a:p>
                      <a:pPr algn="ctr" rtl="1">
                        <a:lnSpc>
                          <a:spcPct val="115000"/>
                        </a:lnSpc>
                        <a:spcAft>
                          <a:spcPts val="0"/>
                        </a:spcAft>
                      </a:pPr>
                      <a:r>
                        <a:rPr lang="x-none" sz="1200">
                          <a:effectLst/>
                        </a:rPr>
                        <a:t> </a:t>
                      </a:r>
                      <a:endParaRPr lang="en-US" sz="1100">
                        <a:effectLst/>
                      </a:endParaRPr>
                    </a:p>
                    <a:p>
                      <a:pPr algn="ctr" rtl="1">
                        <a:lnSpc>
                          <a:spcPct val="115000"/>
                        </a:lnSpc>
                        <a:spcAft>
                          <a:spcPts val="0"/>
                        </a:spcAft>
                      </a:pPr>
                      <a:r>
                        <a:rPr lang="x-none" sz="1200">
                          <a:effectLst/>
                        </a:rPr>
                        <a:t>عدد العمال</a:t>
                      </a:r>
                      <a:endParaRPr lang="en-US" sz="1100">
                        <a:effectLst/>
                        <a:latin typeface="Calibri"/>
                        <a:ea typeface="Calibri"/>
                        <a:cs typeface="Arial"/>
                      </a:endParaRPr>
                    </a:p>
                  </a:txBody>
                  <a:tcPr marL="68580" marR="68580" marT="0" marB="0"/>
                </a:tc>
                <a:tc hMerge="1">
                  <a:txBody>
                    <a:bodyPr/>
                    <a:lstStyle/>
                    <a:p>
                      <a:pPr rtl="1"/>
                      <a:endParaRPr lang="x-none"/>
                    </a:p>
                  </a:txBody>
                  <a:tcPr/>
                </a:tc>
                <a:tc hMerge="1">
                  <a:txBody>
                    <a:bodyPr/>
                    <a:lstStyle/>
                    <a:p>
                      <a:pPr rtl="1"/>
                      <a:endParaRPr lang="x-none"/>
                    </a:p>
                  </a:txBody>
                  <a:tcPr/>
                </a:tc>
              </a:tr>
              <a:tr h="259103">
                <a:tc vMerge="1">
                  <a:txBody>
                    <a:bodyPr/>
                    <a:lstStyle/>
                    <a:p>
                      <a:pPr rtl="1"/>
                      <a:endParaRPr lang="x-none"/>
                    </a:p>
                  </a:txBody>
                  <a:tcPr/>
                </a:tc>
                <a:tc vMerge="1">
                  <a:txBody>
                    <a:bodyPr/>
                    <a:lstStyle/>
                    <a:p>
                      <a:pPr rtl="1"/>
                      <a:endParaRPr lang="x-none"/>
                    </a:p>
                  </a:txBody>
                  <a:tcPr/>
                </a:tc>
                <a:tc>
                  <a:txBody>
                    <a:bodyPr/>
                    <a:lstStyle/>
                    <a:p>
                      <a:pPr algn="ctr" rtl="1">
                        <a:lnSpc>
                          <a:spcPct val="115000"/>
                        </a:lnSpc>
                        <a:spcAft>
                          <a:spcPts val="0"/>
                        </a:spcAft>
                      </a:pPr>
                      <a:r>
                        <a:rPr lang="x-none" sz="1200">
                          <a:effectLst/>
                        </a:rPr>
                        <a:t> </a:t>
                      </a:r>
                      <a:endParaRPr lang="en-US" sz="1100">
                        <a:effectLst/>
                      </a:endParaRPr>
                    </a:p>
                    <a:p>
                      <a:pPr algn="ctr" rtl="1">
                        <a:lnSpc>
                          <a:spcPct val="115000"/>
                        </a:lnSpc>
                        <a:spcAft>
                          <a:spcPts val="0"/>
                        </a:spcAft>
                      </a:pPr>
                      <a:r>
                        <a:rPr lang="x-none" sz="1200">
                          <a:effectLst/>
                        </a:rPr>
                        <a:t>محلي</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200">
                          <a:effectLst/>
                        </a:rPr>
                        <a:t> </a:t>
                      </a:r>
                      <a:endParaRPr lang="en-US" sz="1100">
                        <a:effectLst/>
                      </a:endParaRPr>
                    </a:p>
                    <a:p>
                      <a:pPr algn="ctr" rtl="1">
                        <a:lnSpc>
                          <a:spcPct val="115000"/>
                        </a:lnSpc>
                        <a:spcAft>
                          <a:spcPts val="0"/>
                        </a:spcAft>
                      </a:pPr>
                      <a:r>
                        <a:rPr lang="x-none" sz="1200">
                          <a:effectLst/>
                        </a:rPr>
                        <a:t>أجنبي</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200">
                          <a:effectLst/>
                        </a:rPr>
                        <a:t> </a:t>
                      </a:r>
                      <a:endParaRPr lang="en-US" sz="1100">
                        <a:effectLst/>
                      </a:endParaRPr>
                    </a:p>
                    <a:p>
                      <a:pPr algn="ctr" rtl="1">
                        <a:lnSpc>
                          <a:spcPct val="115000"/>
                        </a:lnSpc>
                        <a:spcAft>
                          <a:spcPts val="0"/>
                        </a:spcAft>
                      </a:pPr>
                      <a:r>
                        <a:rPr lang="x-none" sz="1200">
                          <a:effectLst/>
                        </a:rPr>
                        <a:t>إجمالي</a:t>
                      </a:r>
                      <a:endParaRPr lang="en-US" sz="1100">
                        <a:effectLst/>
                        <a:latin typeface="Calibri"/>
                        <a:ea typeface="Calibri"/>
                        <a:cs typeface="Arial"/>
                      </a:endParaRPr>
                    </a:p>
                  </a:txBody>
                  <a:tcPr marL="68580" marR="68580" marT="0" marB="0"/>
                </a:tc>
              </a:tr>
              <a:tr h="286719">
                <a:tc>
                  <a:txBody>
                    <a:bodyPr/>
                    <a:lstStyle/>
                    <a:p>
                      <a:pPr algn="ctr" rtl="1">
                        <a:lnSpc>
                          <a:spcPct val="115000"/>
                        </a:lnSpc>
                        <a:spcAft>
                          <a:spcPts val="0"/>
                        </a:spcAft>
                      </a:pPr>
                      <a:r>
                        <a:rPr lang="x-none" sz="1200">
                          <a:effectLst/>
                        </a:rPr>
                        <a:t> </a:t>
                      </a:r>
                      <a:endParaRPr lang="en-US" sz="1100">
                        <a:effectLst/>
                      </a:endParaRPr>
                    </a:p>
                    <a:p>
                      <a:pPr algn="ctr" rtl="1">
                        <a:lnSpc>
                          <a:spcPct val="115000"/>
                        </a:lnSpc>
                        <a:spcAft>
                          <a:spcPts val="0"/>
                        </a:spcAft>
                      </a:pPr>
                      <a:r>
                        <a:rPr lang="x-none" sz="1200">
                          <a:effectLst/>
                        </a:rPr>
                        <a:t>كاشير</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 </a:t>
                      </a:r>
                      <a:endParaRPr lang="en-US" sz="1100">
                        <a:effectLst/>
                      </a:endParaRPr>
                    </a:p>
                    <a:p>
                      <a:pPr algn="ctr" rtl="1">
                        <a:lnSpc>
                          <a:spcPct val="115000"/>
                        </a:lnSpc>
                        <a:spcAft>
                          <a:spcPts val="0"/>
                        </a:spcAft>
                      </a:pPr>
                      <a:r>
                        <a:rPr lang="x-none" sz="11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 </a:t>
                      </a:r>
                      <a:endParaRPr lang="en-US" sz="1100">
                        <a:effectLst/>
                      </a:endParaRPr>
                    </a:p>
                    <a:p>
                      <a:pPr algn="ctr" rtl="1">
                        <a:lnSpc>
                          <a:spcPct val="115000"/>
                        </a:lnSpc>
                        <a:spcAft>
                          <a:spcPts val="0"/>
                        </a:spcAft>
                      </a:pPr>
                      <a:r>
                        <a:rPr lang="x-none" sz="11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 </a:t>
                      </a:r>
                      <a:endParaRPr lang="en-US" sz="1100">
                        <a:effectLst/>
                      </a:endParaRPr>
                    </a:p>
                    <a:p>
                      <a:pPr algn="ctr" rtl="1">
                        <a:lnSpc>
                          <a:spcPct val="115000"/>
                        </a:lnSpc>
                        <a:spcAft>
                          <a:spcPts val="0"/>
                        </a:spcAft>
                      </a:pPr>
                      <a:r>
                        <a:rPr lang="x-none" sz="1100">
                          <a:effectLst/>
                        </a:rPr>
                        <a:t>صفر</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 </a:t>
                      </a:r>
                      <a:endParaRPr lang="en-US" sz="1100">
                        <a:effectLst/>
                      </a:endParaRPr>
                    </a:p>
                    <a:p>
                      <a:pPr algn="ctr" rtl="1">
                        <a:lnSpc>
                          <a:spcPct val="115000"/>
                        </a:lnSpc>
                        <a:spcAft>
                          <a:spcPts val="0"/>
                        </a:spcAft>
                      </a:pPr>
                      <a:r>
                        <a:rPr lang="x-none" sz="1100">
                          <a:effectLst/>
                        </a:rPr>
                        <a:t>1</a:t>
                      </a:r>
                      <a:endParaRPr lang="en-US" sz="1100">
                        <a:effectLst/>
                        <a:latin typeface="Calibri"/>
                        <a:ea typeface="Calibri"/>
                        <a:cs typeface="Arial"/>
                      </a:endParaRPr>
                    </a:p>
                  </a:txBody>
                  <a:tcPr marL="68580" marR="68580" marT="0" marB="0"/>
                </a:tc>
              </a:tr>
              <a:tr h="306668">
                <a:tc>
                  <a:txBody>
                    <a:bodyPr/>
                    <a:lstStyle/>
                    <a:p>
                      <a:pPr algn="ctr" rtl="1">
                        <a:lnSpc>
                          <a:spcPct val="115000"/>
                        </a:lnSpc>
                        <a:spcAft>
                          <a:spcPts val="0"/>
                        </a:spcAft>
                      </a:pPr>
                      <a:r>
                        <a:rPr lang="x-none" sz="1200">
                          <a:effectLst/>
                        </a:rPr>
                        <a:t> </a:t>
                      </a:r>
                      <a:endParaRPr lang="en-US" sz="1100">
                        <a:effectLst/>
                      </a:endParaRPr>
                    </a:p>
                    <a:p>
                      <a:pPr algn="ctr" rtl="1">
                        <a:lnSpc>
                          <a:spcPct val="115000"/>
                        </a:lnSpc>
                        <a:spcAft>
                          <a:spcPts val="0"/>
                        </a:spcAft>
                      </a:pPr>
                      <a:r>
                        <a:rPr lang="x-none" sz="1200">
                          <a:effectLst/>
                        </a:rPr>
                        <a:t>نادل</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dirty="0">
                          <a:effectLst/>
                        </a:rPr>
                        <a:t> </a:t>
                      </a:r>
                      <a:endParaRPr lang="en-US" sz="1100" dirty="0">
                        <a:effectLst/>
                      </a:endParaRPr>
                    </a:p>
                    <a:p>
                      <a:pPr algn="ctr" rtl="1">
                        <a:lnSpc>
                          <a:spcPct val="115000"/>
                        </a:lnSpc>
                        <a:spcAft>
                          <a:spcPts val="0"/>
                        </a:spcAft>
                      </a:pPr>
                      <a:r>
                        <a:rPr lang="x-none" sz="1100" dirty="0">
                          <a:effectLst/>
                        </a:rPr>
                        <a:t>1</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 </a:t>
                      </a:r>
                      <a:endParaRPr lang="en-US" sz="1100">
                        <a:effectLst/>
                      </a:endParaRPr>
                    </a:p>
                    <a:p>
                      <a:pPr algn="ctr" rtl="1">
                        <a:lnSpc>
                          <a:spcPct val="115000"/>
                        </a:lnSpc>
                        <a:spcAft>
                          <a:spcPts val="0"/>
                        </a:spcAft>
                      </a:pPr>
                      <a:r>
                        <a:rPr lang="x-none" sz="1100">
                          <a:effectLst/>
                        </a:rPr>
                        <a:t>صفر</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 </a:t>
                      </a:r>
                      <a:endParaRPr lang="en-US" sz="1100">
                        <a:effectLst/>
                      </a:endParaRPr>
                    </a:p>
                    <a:p>
                      <a:pPr algn="ctr" rtl="1">
                        <a:lnSpc>
                          <a:spcPct val="115000"/>
                        </a:lnSpc>
                        <a:spcAft>
                          <a:spcPts val="0"/>
                        </a:spcAft>
                      </a:pPr>
                      <a:r>
                        <a:rPr lang="x-none" sz="11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 </a:t>
                      </a:r>
                      <a:endParaRPr lang="en-US" sz="1100">
                        <a:effectLst/>
                      </a:endParaRPr>
                    </a:p>
                    <a:p>
                      <a:pPr algn="ctr" rtl="1">
                        <a:lnSpc>
                          <a:spcPct val="115000"/>
                        </a:lnSpc>
                        <a:spcAft>
                          <a:spcPts val="0"/>
                        </a:spcAft>
                      </a:pPr>
                      <a:r>
                        <a:rPr lang="x-none" sz="1100">
                          <a:effectLst/>
                        </a:rPr>
                        <a:t>1</a:t>
                      </a:r>
                      <a:endParaRPr lang="en-US" sz="1100">
                        <a:effectLst/>
                        <a:latin typeface="Calibri"/>
                        <a:ea typeface="Calibri"/>
                        <a:cs typeface="Arial"/>
                      </a:endParaRPr>
                    </a:p>
                  </a:txBody>
                  <a:tcPr marL="68580" marR="68580" marT="0" marB="0"/>
                </a:tc>
              </a:tr>
              <a:tr h="310579">
                <a:tc>
                  <a:txBody>
                    <a:bodyPr/>
                    <a:lstStyle/>
                    <a:p>
                      <a:pPr algn="ctr" rtl="1">
                        <a:lnSpc>
                          <a:spcPct val="115000"/>
                        </a:lnSpc>
                        <a:spcAft>
                          <a:spcPts val="0"/>
                        </a:spcAft>
                      </a:pPr>
                      <a:r>
                        <a:rPr lang="x-none" sz="1200">
                          <a:effectLst/>
                        </a:rPr>
                        <a:t> </a:t>
                      </a:r>
                      <a:endParaRPr lang="en-US" sz="1100">
                        <a:effectLst/>
                      </a:endParaRPr>
                    </a:p>
                    <a:p>
                      <a:pPr algn="ctr" rtl="1">
                        <a:lnSpc>
                          <a:spcPct val="115000"/>
                        </a:lnSpc>
                        <a:spcAft>
                          <a:spcPts val="0"/>
                        </a:spcAft>
                      </a:pPr>
                      <a:r>
                        <a:rPr lang="x-none" sz="1200">
                          <a:effectLst/>
                        </a:rPr>
                        <a:t>محضر طعام</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 </a:t>
                      </a:r>
                      <a:endParaRPr lang="en-US" sz="1100">
                        <a:effectLst/>
                      </a:endParaRPr>
                    </a:p>
                    <a:p>
                      <a:pPr algn="ctr" rtl="1">
                        <a:lnSpc>
                          <a:spcPct val="115000"/>
                        </a:lnSpc>
                        <a:spcAft>
                          <a:spcPts val="0"/>
                        </a:spcAft>
                      </a:pPr>
                      <a:r>
                        <a:rPr lang="x-none" sz="11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 </a:t>
                      </a:r>
                      <a:endParaRPr lang="en-US" sz="1100">
                        <a:effectLst/>
                      </a:endParaRPr>
                    </a:p>
                    <a:p>
                      <a:pPr algn="ctr" rtl="1">
                        <a:lnSpc>
                          <a:spcPct val="115000"/>
                        </a:lnSpc>
                        <a:spcAft>
                          <a:spcPts val="0"/>
                        </a:spcAft>
                      </a:pPr>
                      <a:r>
                        <a:rPr lang="x-none" sz="1100">
                          <a:effectLst/>
                        </a:rPr>
                        <a:t>3</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 </a:t>
                      </a:r>
                      <a:endParaRPr lang="en-US" sz="1100">
                        <a:effectLst/>
                      </a:endParaRPr>
                    </a:p>
                    <a:p>
                      <a:pPr algn="ctr" rtl="1">
                        <a:lnSpc>
                          <a:spcPct val="115000"/>
                        </a:lnSpc>
                        <a:spcAft>
                          <a:spcPts val="0"/>
                        </a:spcAft>
                      </a:pPr>
                      <a:r>
                        <a:rPr lang="x-none" sz="1100">
                          <a:effectLst/>
                        </a:rPr>
                        <a:t>صفر</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 </a:t>
                      </a:r>
                      <a:endParaRPr lang="en-US" sz="1100">
                        <a:effectLst/>
                      </a:endParaRPr>
                    </a:p>
                    <a:p>
                      <a:pPr algn="ctr" rtl="1">
                        <a:lnSpc>
                          <a:spcPct val="115000"/>
                        </a:lnSpc>
                        <a:spcAft>
                          <a:spcPts val="0"/>
                        </a:spcAft>
                      </a:pPr>
                      <a:r>
                        <a:rPr lang="x-none" sz="1100">
                          <a:effectLst/>
                        </a:rPr>
                        <a:t>3</a:t>
                      </a:r>
                      <a:endParaRPr lang="en-US" sz="1100">
                        <a:effectLst/>
                        <a:latin typeface="Calibri"/>
                        <a:ea typeface="Calibri"/>
                        <a:cs typeface="Arial"/>
                      </a:endParaRPr>
                    </a:p>
                  </a:txBody>
                  <a:tcPr marL="68580" marR="68580" marT="0" marB="0"/>
                </a:tc>
              </a:tr>
              <a:tr h="291021">
                <a:tc>
                  <a:txBody>
                    <a:bodyPr/>
                    <a:lstStyle/>
                    <a:p>
                      <a:pPr algn="ctr" rtl="1">
                        <a:lnSpc>
                          <a:spcPct val="115000"/>
                        </a:lnSpc>
                        <a:spcAft>
                          <a:spcPts val="0"/>
                        </a:spcAft>
                      </a:pPr>
                      <a:r>
                        <a:rPr lang="x-none" sz="1200">
                          <a:effectLst/>
                        </a:rPr>
                        <a:t> </a:t>
                      </a:r>
                      <a:endParaRPr lang="en-US" sz="1100">
                        <a:effectLst/>
                      </a:endParaRPr>
                    </a:p>
                    <a:p>
                      <a:pPr algn="ctr" rtl="1">
                        <a:lnSpc>
                          <a:spcPct val="115000"/>
                        </a:lnSpc>
                        <a:spcAft>
                          <a:spcPts val="0"/>
                        </a:spcAft>
                      </a:pPr>
                      <a:r>
                        <a:rPr lang="x-none" sz="1200">
                          <a:effectLst/>
                        </a:rPr>
                        <a:t>مسؤول الكتب</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 </a:t>
                      </a:r>
                      <a:endParaRPr lang="en-US" sz="1100">
                        <a:effectLst/>
                      </a:endParaRPr>
                    </a:p>
                    <a:p>
                      <a:pPr algn="ctr" rtl="1">
                        <a:lnSpc>
                          <a:spcPct val="115000"/>
                        </a:lnSpc>
                        <a:spcAft>
                          <a:spcPts val="0"/>
                        </a:spcAft>
                      </a:pPr>
                      <a:r>
                        <a:rPr lang="x-none" sz="11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 </a:t>
                      </a:r>
                      <a:endParaRPr lang="en-US" sz="1100">
                        <a:effectLst/>
                      </a:endParaRPr>
                    </a:p>
                    <a:p>
                      <a:pPr algn="ctr" rtl="1">
                        <a:lnSpc>
                          <a:spcPct val="115000"/>
                        </a:lnSpc>
                        <a:spcAft>
                          <a:spcPts val="0"/>
                        </a:spcAft>
                      </a:pPr>
                      <a:r>
                        <a:rPr lang="x-none" sz="11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 </a:t>
                      </a:r>
                      <a:endParaRPr lang="en-US" sz="1100">
                        <a:effectLst/>
                      </a:endParaRPr>
                    </a:p>
                    <a:p>
                      <a:pPr algn="ctr" rtl="1">
                        <a:lnSpc>
                          <a:spcPct val="115000"/>
                        </a:lnSpc>
                        <a:spcAft>
                          <a:spcPts val="0"/>
                        </a:spcAft>
                      </a:pPr>
                      <a:r>
                        <a:rPr lang="x-none" sz="1100">
                          <a:effectLst/>
                        </a:rPr>
                        <a:t>صفر</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 </a:t>
                      </a:r>
                      <a:endParaRPr lang="en-US" sz="1100">
                        <a:effectLst/>
                      </a:endParaRPr>
                    </a:p>
                    <a:p>
                      <a:pPr algn="ctr" rtl="1">
                        <a:lnSpc>
                          <a:spcPct val="115000"/>
                        </a:lnSpc>
                        <a:spcAft>
                          <a:spcPts val="0"/>
                        </a:spcAft>
                      </a:pPr>
                      <a:r>
                        <a:rPr lang="x-none" sz="1100">
                          <a:effectLst/>
                        </a:rPr>
                        <a:t>1</a:t>
                      </a:r>
                      <a:endParaRPr lang="en-US" sz="1100">
                        <a:effectLst/>
                        <a:latin typeface="Calibri"/>
                        <a:ea typeface="Calibri"/>
                        <a:cs typeface="Arial"/>
                      </a:endParaRPr>
                    </a:p>
                  </a:txBody>
                  <a:tcPr marL="68580" marR="68580" marT="0" marB="0"/>
                </a:tc>
              </a:tr>
              <a:tr h="267552">
                <a:tc>
                  <a:txBody>
                    <a:bodyPr/>
                    <a:lstStyle/>
                    <a:p>
                      <a:pPr algn="ctr" rtl="1">
                        <a:lnSpc>
                          <a:spcPct val="115000"/>
                        </a:lnSpc>
                        <a:spcAft>
                          <a:spcPts val="0"/>
                        </a:spcAft>
                      </a:pPr>
                      <a:r>
                        <a:rPr lang="x-none" sz="1200">
                          <a:effectLst/>
                        </a:rPr>
                        <a:t> </a:t>
                      </a:r>
                      <a:endParaRPr lang="en-US" sz="1100">
                        <a:effectLst/>
                      </a:endParaRPr>
                    </a:p>
                    <a:p>
                      <a:pPr algn="ctr" rtl="1">
                        <a:lnSpc>
                          <a:spcPct val="115000"/>
                        </a:lnSpc>
                        <a:spcAft>
                          <a:spcPts val="0"/>
                        </a:spcAft>
                      </a:pPr>
                      <a:r>
                        <a:rPr lang="x-none" sz="1200">
                          <a:effectLst/>
                        </a:rPr>
                        <a:t>المجموع</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 </a:t>
                      </a:r>
                      <a:endParaRPr lang="en-US" sz="1100">
                        <a:effectLst/>
                      </a:endParaRPr>
                    </a:p>
                    <a:p>
                      <a:pPr algn="ctr" rtl="1">
                        <a:lnSpc>
                          <a:spcPct val="115000"/>
                        </a:lnSpc>
                        <a:spcAft>
                          <a:spcPts val="0"/>
                        </a:spcAft>
                      </a:pPr>
                      <a:r>
                        <a:rPr lang="x-none" sz="1100">
                          <a:effectLst/>
                        </a:rPr>
                        <a:t>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 </a:t>
                      </a:r>
                      <a:endParaRPr lang="en-US" sz="1100">
                        <a:effectLst/>
                      </a:endParaRPr>
                    </a:p>
                    <a:p>
                      <a:pPr algn="ctr" rtl="1">
                        <a:lnSpc>
                          <a:spcPct val="115000"/>
                        </a:lnSpc>
                        <a:spcAft>
                          <a:spcPts val="0"/>
                        </a:spcAft>
                      </a:pPr>
                      <a:r>
                        <a:rPr lang="x-none" sz="11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dirty="0">
                          <a:effectLst/>
                        </a:rPr>
                        <a:t> </a:t>
                      </a:r>
                      <a:endParaRPr lang="en-US" sz="1100" dirty="0">
                        <a:effectLst/>
                      </a:endParaRPr>
                    </a:p>
                    <a:p>
                      <a:pPr algn="ctr" rtl="1">
                        <a:lnSpc>
                          <a:spcPct val="115000"/>
                        </a:lnSpc>
                        <a:spcAft>
                          <a:spcPts val="0"/>
                        </a:spcAft>
                      </a:pPr>
                      <a:r>
                        <a:rPr lang="x-none" sz="1100" dirty="0">
                          <a:effectLst/>
                        </a:rPr>
                        <a:t>6</a:t>
                      </a:r>
                      <a:endParaRPr lang="en-US" sz="1100" dirty="0">
                        <a:effectLst/>
                        <a:latin typeface="Calibri"/>
                        <a:ea typeface="Calibri"/>
                        <a:cs typeface="Arial"/>
                      </a:endParaRPr>
                    </a:p>
                  </a:txBody>
                  <a:tcPr marL="68580" marR="68580" marT="0" marB="0"/>
                </a:tc>
              </a:tr>
            </a:tbl>
          </a:graphicData>
        </a:graphic>
      </p:graphicFrame>
      <p:sp>
        <p:nvSpPr>
          <p:cNvPr id="5" name="Rectangle 1"/>
          <p:cNvSpPr>
            <a:spLocks noChangeArrowheads="1"/>
          </p:cNvSpPr>
          <p:nvPr/>
        </p:nvSpPr>
        <p:spPr bwMode="auto">
          <a:xfrm>
            <a:off x="4067944" y="1628800"/>
            <a:ext cx="4824536"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fontAlgn="base">
              <a:spcBef>
                <a:spcPct val="0"/>
              </a:spcBef>
              <a:spcAft>
                <a:spcPct val="0"/>
              </a:spcAft>
              <a:buClr>
                <a:schemeClr val="accent2"/>
              </a:buClr>
              <a:buFont typeface="Arial" pitchFamily="34" charset="0"/>
              <a:buChar char="•"/>
            </a:pPr>
            <a:r>
              <a:rPr lang="x-none" sz="2800" b="1" dirty="0">
                <a:latin typeface="Calibri" pitchFamily="34" charset="0"/>
                <a:ea typeface="Calibri" pitchFamily="34" charset="0"/>
                <a:cs typeface="Arial" pitchFamily="34" charset="0"/>
              </a:rPr>
              <a:t>متطلبا ت المشروع من العمالة :</a:t>
            </a:r>
            <a:endParaRPr lang="en-US" sz="2800" b="1" dirty="0">
              <a:latin typeface="Calibri" pitchFamily="34" charset="0"/>
              <a:ea typeface="Calibri" pitchFamily="34" charset="0"/>
              <a:cs typeface="Arial" pitchFamily="34" charset="0"/>
            </a:endParaRPr>
          </a:p>
          <a:p>
            <a:pPr marL="457200" indent="-457200" fontAlgn="base">
              <a:spcBef>
                <a:spcPct val="0"/>
              </a:spcBef>
              <a:spcAft>
                <a:spcPct val="0"/>
              </a:spcAft>
              <a:buClr>
                <a:schemeClr val="accent2"/>
              </a:buClr>
              <a:buFont typeface="Arial" pitchFamily="34" charset="0"/>
              <a:buChar char="•"/>
            </a:pPr>
            <a:endParaRPr lang="en-US" sz="2800" b="1" dirty="0">
              <a:latin typeface="Calibri" pitchFamily="34" charset="0"/>
              <a:ea typeface="Calibri" pitchFamily="34" charset="0"/>
              <a:cs typeface="Arial" pitchFamily="34" charset="0"/>
            </a:endParaRPr>
          </a:p>
        </p:txBody>
      </p:sp>
    </p:spTree>
    <p:extLst>
      <p:ext uri="{BB962C8B-B14F-4D97-AF65-F5344CB8AC3E}">
        <p14:creationId xmlns:p14="http://schemas.microsoft.com/office/powerpoint/2010/main" xmlns="" val="396193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xmlns="" val="2168413285"/>
              </p:ext>
            </p:extLst>
          </p:nvPr>
        </p:nvGraphicFramePr>
        <p:xfrm>
          <a:off x="-2" y="2048510"/>
          <a:ext cx="9144002" cy="2172580"/>
        </p:xfrm>
        <a:graphic>
          <a:graphicData uri="http://schemas.openxmlformats.org/drawingml/2006/table">
            <a:tbl>
              <a:tblPr rtl="1" firstRow="1" firstCol="1" bandRow="1">
                <a:tableStyleId>{5C22544A-7EE6-4342-B048-85BDC9FD1C3A}</a:tableStyleId>
              </a:tblPr>
              <a:tblGrid>
                <a:gridCol w="1332108"/>
                <a:gridCol w="447966"/>
                <a:gridCol w="557206"/>
                <a:gridCol w="668019"/>
                <a:gridCol w="895932"/>
                <a:gridCol w="895932"/>
                <a:gridCol w="668805"/>
                <a:gridCol w="668805"/>
                <a:gridCol w="668805"/>
                <a:gridCol w="780403"/>
                <a:gridCol w="780403"/>
                <a:gridCol w="779618"/>
              </a:tblGrid>
              <a:tr h="525653">
                <a:tc rowSpan="2">
                  <a:txBody>
                    <a:bodyPr/>
                    <a:lstStyle/>
                    <a:p>
                      <a:pPr algn="ctr" rtl="1">
                        <a:lnSpc>
                          <a:spcPct val="115000"/>
                        </a:lnSpc>
                        <a:spcAft>
                          <a:spcPts val="0"/>
                        </a:spcAft>
                      </a:pPr>
                      <a:r>
                        <a:rPr lang="x-none" sz="1100" dirty="0" err="1">
                          <a:effectLst/>
                        </a:rPr>
                        <a:t>الوظيفه</a:t>
                      </a:r>
                      <a:endParaRPr lang="en-US" sz="1100" dirty="0">
                        <a:effectLst/>
                        <a:latin typeface="Calibri"/>
                        <a:ea typeface="Calibri"/>
                        <a:cs typeface="Arial"/>
                      </a:endParaRPr>
                    </a:p>
                  </a:txBody>
                  <a:tcPr marL="68580" marR="68580" marT="0" marB="0"/>
                </a:tc>
                <a:tc rowSpan="2">
                  <a:txBody>
                    <a:bodyPr/>
                    <a:lstStyle/>
                    <a:p>
                      <a:pPr algn="ctr" rtl="1">
                        <a:lnSpc>
                          <a:spcPct val="115000"/>
                        </a:lnSpc>
                        <a:spcAft>
                          <a:spcPts val="0"/>
                        </a:spcAft>
                      </a:pPr>
                      <a:r>
                        <a:rPr lang="x-none" sz="1100" dirty="0">
                          <a:effectLst/>
                        </a:rPr>
                        <a:t>عدد</a:t>
                      </a:r>
                      <a:endParaRPr lang="en-US" sz="1100" dirty="0">
                        <a:effectLst/>
                        <a:latin typeface="Calibri"/>
                        <a:ea typeface="Calibri"/>
                        <a:cs typeface="Arial"/>
                      </a:endParaRPr>
                    </a:p>
                  </a:txBody>
                  <a:tcPr marL="68580" marR="68580" marT="0" marB="0">
                    <a:lnB w="28575" cap="flat" cmpd="sng" algn="ctr">
                      <a:solidFill>
                        <a:schemeClr val="bg1"/>
                      </a:solidFill>
                      <a:prstDash val="solid"/>
                      <a:round/>
                      <a:headEnd type="none" w="med" len="med"/>
                      <a:tailEnd type="none" w="med" len="med"/>
                    </a:lnB>
                  </a:tcPr>
                </a:tc>
                <a:tc gridSpan="2">
                  <a:txBody>
                    <a:bodyPr/>
                    <a:lstStyle/>
                    <a:p>
                      <a:pPr algn="ctr" rtl="1">
                        <a:lnSpc>
                          <a:spcPct val="115000"/>
                        </a:lnSpc>
                        <a:spcAft>
                          <a:spcPts val="0"/>
                        </a:spcAft>
                      </a:pPr>
                      <a:r>
                        <a:rPr lang="x-none" sz="1100" dirty="0">
                          <a:effectLst/>
                        </a:rPr>
                        <a:t>معدل اجر شهري</a:t>
                      </a:r>
                      <a:endParaRPr lang="en-US" sz="1100" dirty="0">
                        <a:effectLst/>
                        <a:latin typeface="Calibri"/>
                        <a:ea typeface="Calibri"/>
                        <a:cs typeface="Arial"/>
                      </a:endParaRPr>
                    </a:p>
                  </a:txBody>
                  <a:tcPr marL="68580" marR="68580" marT="0" marB="0">
                    <a:lnR w="28575" cap="flat" cmpd="sng" algn="ctr">
                      <a:solidFill>
                        <a:schemeClr val="bg1"/>
                      </a:solidFill>
                      <a:prstDash val="solid"/>
                      <a:round/>
                      <a:headEnd type="none" w="med" len="med"/>
                      <a:tailEnd type="none" w="med" len="med"/>
                    </a:lnR>
                  </a:tcPr>
                </a:tc>
                <a:tc hMerge="1">
                  <a:txBody>
                    <a:bodyPr/>
                    <a:lstStyle/>
                    <a:p>
                      <a:pPr rtl="1"/>
                      <a:endParaRPr lang="x-none"/>
                    </a:p>
                  </a:txBody>
                  <a:tcPr/>
                </a:tc>
                <a:tc gridSpan="2">
                  <a:txBody>
                    <a:bodyPr/>
                    <a:lstStyle/>
                    <a:p>
                      <a:pPr algn="ctr" rtl="1">
                        <a:lnSpc>
                          <a:spcPct val="115000"/>
                        </a:lnSpc>
                        <a:spcAft>
                          <a:spcPts val="0"/>
                        </a:spcAft>
                      </a:pPr>
                      <a:r>
                        <a:rPr lang="x-none" sz="1100" dirty="0">
                          <a:effectLst/>
                        </a:rPr>
                        <a:t>اجور متغيره في الشهر</a:t>
                      </a:r>
                      <a:r>
                        <a:rPr lang="x-none" sz="700" dirty="0">
                          <a:effectLst/>
                        </a:rPr>
                        <a:t>(لأفضل موظف في الشهر)</a:t>
                      </a:r>
                      <a:endParaRPr lang="en-US" sz="1100" dirty="0">
                        <a:effectLst/>
                        <a:latin typeface="Calibri"/>
                        <a:ea typeface="Calibri"/>
                        <a:cs typeface="Arial"/>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pPr rtl="1"/>
                      <a:endParaRPr lang="x-none"/>
                    </a:p>
                  </a:txBody>
                  <a:tcPr/>
                </a:tc>
                <a:tc gridSpan="3">
                  <a:txBody>
                    <a:bodyPr/>
                    <a:lstStyle/>
                    <a:p>
                      <a:pPr algn="ctr" rtl="1">
                        <a:lnSpc>
                          <a:spcPct val="115000"/>
                        </a:lnSpc>
                        <a:spcAft>
                          <a:spcPts val="0"/>
                        </a:spcAft>
                      </a:pPr>
                      <a:r>
                        <a:rPr lang="x-none" sz="1100" dirty="0">
                          <a:effectLst/>
                        </a:rPr>
                        <a:t>اجور ثابته في الشهر</a:t>
                      </a:r>
                      <a:endParaRPr lang="en-US" sz="1100" dirty="0">
                        <a:effectLst/>
                        <a:latin typeface="Calibri"/>
                        <a:ea typeface="Calibri"/>
                        <a:cs typeface="Arial"/>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pPr rtl="1"/>
                      <a:endParaRPr lang="x-none"/>
                    </a:p>
                  </a:txBody>
                  <a:tcPr/>
                </a:tc>
                <a:tc hMerge="1">
                  <a:txBody>
                    <a:bodyPr/>
                    <a:lstStyle/>
                    <a:p>
                      <a:pPr rtl="1"/>
                      <a:endParaRPr lang="x-none"/>
                    </a:p>
                  </a:txBody>
                  <a:tcPr/>
                </a:tc>
                <a:tc gridSpan="3">
                  <a:txBody>
                    <a:bodyPr/>
                    <a:lstStyle/>
                    <a:p>
                      <a:pPr algn="ctr" rtl="1">
                        <a:lnSpc>
                          <a:spcPct val="115000"/>
                        </a:lnSpc>
                        <a:spcAft>
                          <a:spcPts val="0"/>
                        </a:spcAft>
                      </a:pPr>
                      <a:r>
                        <a:rPr lang="x-none" sz="1100">
                          <a:effectLst/>
                        </a:rPr>
                        <a:t>اجمالي السنه</a:t>
                      </a:r>
                      <a:endParaRPr lang="en-US" sz="1100">
                        <a:effectLst/>
                        <a:latin typeface="Calibri"/>
                        <a:ea typeface="Calibri"/>
                        <a:cs typeface="Arial"/>
                      </a:endParaRPr>
                    </a:p>
                  </a:txBody>
                  <a:tcPr marL="68580" marR="68580" marT="0" marB="0">
                    <a:lnL w="28575" cap="flat" cmpd="sng" algn="ctr">
                      <a:solidFill>
                        <a:schemeClr val="bg1"/>
                      </a:solidFill>
                      <a:prstDash val="solid"/>
                      <a:round/>
                      <a:headEnd type="none" w="med" len="med"/>
                      <a:tailEnd type="none" w="med" len="med"/>
                    </a:lnL>
                  </a:tcPr>
                </a:tc>
                <a:tc hMerge="1">
                  <a:txBody>
                    <a:bodyPr/>
                    <a:lstStyle/>
                    <a:p>
                      <a:pPr rtl="1"/>
                      <a:endParaRPr lang="x-none"/>
                    </a:p>
                  </a:txBody>
                  <a:tcPr/>
                </a:tc>
                <a:tc hMerge="1">
                  <a:txBody>
                    <a:bodyPr/>
                    <a:lstStyle/>
                    <a:p>
                      <a:pPr rtl="1"/>
                      <a:endParaRPr lang="x-none"/>
                    </a:p>
                  </a:txBody>
                  <a:tcPr/>
                </a:tc>
              </a:tr>
              <a:tr h="285252">
                <a:tc vMerge="1">
                  <a:txBody>
                    <a:bodyPr/>
                    <a:lstStyle/>
                    <a:p>
                      <a:pPr rtl="1"/>
                      <a:endParaRPr lang="x-none"/>
                    </a:p>
                  </a:txBody>
                  <a:tcPr/>
                </a:tc>
                <a:tc vMerge="1">
                  <a:txBody>
                    <a:bodyPr/>
                    <a:lstStyle/>
                    <a:p>
                      <a:pPr rtl="1"/>
                      <a:endParaRPr lang="x-none"/>
                    </a:p>
                  </a:txBody>
                  <a:tcPr/>
                </a:tc>
                <a:tc>
                  <a:txBody>
                    <a:bodyPr/>
                    <a:lstStyle/>
                    <a:p>
                      <a:pPr algn="ctr" rtl="1">
                        <a:lnSpc>
                          <a:spcPct val="115000"/>
                        </a:lnSpc>
                        <a:spcAft>
                          <a:spcPts val="0"/>
                        </a:spcAft>
                      </a:pPr>
                      <a:r>
                        <a:rPr lang="x-none" sz="1100">
                          <a:effectLst/>
                        </a:rPr>
                        <a:t>اجنبي</a:t>
                      </a:r>
                      <a:endParaRPr lang="en-US" sz="1100">
                        <a:effectLst/>
                        <a:latin typeface="Calibri"/>
                        <a:ea typeface="Calibri"/>
                        <a:cs typeface="Arial"/>
                      </a:endParaRPr>
                    </a:p>
                  </a:txBody>
                  <a:tcPr marL="68580" marR="68580" marT="0" marB="0">
                    <a:lnB w="28575" cap="flat" cmpd="sng" algn="ctr">
                      <a:solidFill>
                        <a:schemeClr val="bg1"/>
                      </a:solidFill>
                      <a:prstDash val="solid"/>
                      <a:round/>
                      <a:headEnd type="none" w="med" len="med"/>
                      <a:tailEnd type="none" w="med" len="med"/>
                    </a:lnB>
                  </a:tcPr>
                </a:tc>
                <a:tc>
                  <a:txBody>
                    <a:bodyPr/>
                    <a:lstStyle/>
                    <a:p>
                      <a:pPr algn="ctr" rtl="1">
                        <a:lnSpc>
                          <a:spcPct val="115000"/>
                        </a:lnSpc>
                        <a:spcAft>
                          <a:spcPts val="0"/>
                        </a:spcAft>
                      </a:pPr>
                      <a:r>
                        <a:rPr lang="x-none" sz="1100">
                          <a:effectLst/>
                        </a:rPr>
                        <a:t>محلي</a:t>
                      </a:r>
                      <a:endParaRPr lang="en-US" sz="1100">
                        <a:effectLst/>
                        <a:latin typeface="Calibri"/>
                        <a:ea typeface="Calibri"/>
                        <a:cs typeface="Arial"/>
                      </a:endParaRPr>
                    </a:p>
                  </a:txBody>
                  <a:tcPr marL="68580" marR="68580" marT="0" marB="0">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rtl="1">
                        <a:lnSpc>
                          <a:spcPct val="115000"/>
                        </a:lnSpc>
                        <a:spcAft>
                          <a:spcPts val="0"/>
                        </a:spcAft>
                      </a:pPr>
                      <a:r>
                        <a:rPr lang="x-none" sz="1100">
                          <a:effectLst/>
                        </a:rPr>
                        <a:t>اجنبي</a:t>
                      </a:r>
                      <a:endParaRPr lang="en-US" sz="1100">
                        <a:effectLst/>
                        <a:latin typeface="Calibri"/>
                        <a:ea typeface="Calibri"/>
                        <a:cs typeface="Arial"/>
                      </a:endParaRPr>
                    </a:p>
                  </a:txBody>
                  <a:tcPr marL="68580" marR="68580" marT="0" marB="0">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p>
                      <a:pPr algn="ctr" rtl="1">
                        <a:lnSpc>
                          <a:spcPct val="115000"/>
                        </a:lnSpc>
                        <a:spcAft>
                          <a:spcPts val="0"/>
                        </a:spcAft>
                      </a:pPr>
                      <a:r>
                        <a:rPr lang="x-none" sz="1100">
                          <a:effectLst/>
                        </a:rPr>
                        <a:t>محلي</a:t>
                      </a:r>
                      <a:endParaRPr lang="en-US" sz="1100">
                        <a:effectLst/>
                        <a:latin typeface="Calibri"/>
                        <a:ea typeface="Calibri"/>
                        <a:cs typeface="Arial"/>
                      </a:endParaRPr>
                    </a:p>
                  </a:txBody>
                  <a:tcPr marL="68580" marR="68580" marT="0" marB="0">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rtl="1">
                        <a:lnSpc>
                          <a:spcPct val="115000"/>
                        </a:lnSpc>
                        <a:spcAft>
                          <a:spcPts val="0"/>
                        </a:spcAft>
                      </a:pPr>
                      <a:r>
                        <a:rPr lang="x-none" sz="1100">
                          <a:effectLst/>
                        </a:rPr>
                        <a:t>اجنبي</a:t>
                      </a:r>
                      <a:endParaRPr lang="en-US" sz="1100">
                        <a:effectLst/>
                        <a:latin typeface="Calibri"/>
                        <a:ea typeface="Calibri"/>
                        <a:cs typeface="Arial"/>
                      </a:endParaRPr>
                    </a:p>
                  </a:txBody>
                  <a:tcPr marL="68580" marR="68580" marT="0" marB="0">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p>
                      <a:pPr algn="ctr" rtl="1">
                        <a:lnSpc>
                          <a:spcPct val="115000"/>
                        </a:lnSpc>
                        <a:spcAft>
                          <a:spcPts val="0"/>
                        </a:spcAft>
                      </a:pPr>
                      <a:r>
                        <a:rPr lang="x-none" sz="1100">
                          <a:effectLst/>
                        </a:rPr>
                        <a:t>محلي</a:t>
                      </a:r>
                      <a:endParaRPr lang="en-US" sz="1100">
                        <a:effectLst/>
                        <a:latin typeface="Calibri"/>
                        <a:ea typeface="Calibri"/>
                        <a:cs typeface="Arial"/>
                      </a:endParaRPr>
                    </a:p>
                  </a:txBody>
                  <a:tcPr marL="68580" marR="68580" marT="0" marB="0">
                    <a:lnB w="28575" cap="flat" cmpd="sng" algn="ctr">
                      <a:solidFill>
                        <a:schemeClr val="bg1"/>
                      </a:solidFill>
                      <a:prstDash val="solid"/>
                      <a:round/>
                      <a:headEnd type="none" w="med" len="med"/>
                      <a:tailEnd type="none" w="med" len="med"/>
                    </a:lnB>
                  </a:tcPr>
                </a:tc>
                <a:tc>
                  <a:txBody>
                    <a:bodyPr/>
                    <a:lstStyle/>
                    <a:p>
                      <a:pPr algn="ctr" rtl="1">
                        <a:lnSpc>
                          <a:spcPct val="115000"/>
                        </a:lnSpc>
                        <a:spcAft>
                          <a:spcPts val="0"/>
                        </a:spcAft>
                      </a:pPr>
                      <a:r>
                        <a:rPr lang="x-none" sz="1100">
                          <a:effectLst/>
                        </a:rPr>
                        <a:t>المجموع</a:t>
                      </a:r>
                      <a:endParaRPr lang="en-US" sz="1100">
                        <a:effectLst/>
                        <a:latin typeface="Calibri"/>
                        <a:ea typeface="Calibri"/>
                        <a:cs typeface="Arial"/>
                      </a:endParaRPr>
                    </a:p>
                  </a:txBody>
                  <a:tcPr marL="68580" marR="68580" marT="0" marB="0">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rtl="1">
                        <a:lnSpc>
                          <a:spcPct val="115000"/>
                        </a:lnSpc>
                        <a:spcAft>
                          <a:spcPts val="0"/>
                        </a:spcAft>
                      </a:pPr>
                      <a:r>
                        <a:rPr lang="x-none" sz="1100">
                          <a:effectLst/>
                        </a:rPr>
                        <a:t>اجنبي</a:t>
                      </a:r>
                      <a:endParaRPr lang="en-US" sz="1100">
                        <a:effectLst/>
                        <a:latin typeface="Calibri"/>
                        <a:ea typeface="Calibri"/>
                        <a:cs typeface="Arial"/>
                      </a:endParaRPr>
                    </a:p>
                  </a:txBody>
                  <a:tcPr marL="68580" marR="68580" marT="0" marB="0">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p>
                      <a:pPr algn="ctr" rtl="1">
                        <a:lnSpc>
                          <a:spcPct val="115000"/>
                        </a:lnSpc>
                        <a:spcAft>
                          <a:spcPts val="0"/>
                        </a:spcAft>
                      </a:pPr>
                      <a:r>
                        <a:rPr lang="x-none" sz="1100">
                          <a:effectLst/>
                        </a:rPr>
                        <a:t>محلي</a:t>
                      </a:r>
                      <a:endParaRPr lang="en-US" sz="1100">
                        <a:effectLst/>
                        <a:latin typeface="Calibri"/>
                        <a:ea typeface="Calibri"/>
                        <a:cs typeface="Arial"/>
                      </a:endParaRPr>
                    </a:p>
                  </a:txBody>
                  <a:tcPr marL="68580" marR="68580" marT="0" marB="0">
                    <a:lnB w="28575" cap="flat" cmpd="sng" algn="ctr">
                      <a:solidFill>
                        <a:schemeClr val="bg1"/>
                      </a:solidFill>
                      <a:prstDash val="solid"/>
                      <a:round/>
                      <a:headEnd type="none" w="med" len="med"/>
                      <a:tailEnd type="none" w="med" len="med"/>
                    </a:lnB>
                  </a:tcPr>
                </a:tc>
                <a:tc>
                  <a:txBody>
                    <a:bodyPr/>
                    <a:lstStyle/>
                    <a:p>
                      <a:pPr algn="ctr" rtl="1">
                        <a:lnSpc>
                          <a:spcPct val="115000"/>
                        </a:lnSpc>
                        <a:spcAft>
                          <a:spcPts val="0"/>
                        </a:spcAft>
                      </a:pPr>
                      <a:r>
                        <a:rPr lang="x-none" sz="1100">
                          <a:effectLst/>
                        </a:rPr>
                        <a:t>المجموع</a:t>
                      </a:r>
                      <a:endParaRPr lang="en-US" sz="1100">
                        <a:effectLst/>
                        <a:latin typeface="Calibri"/>
                        <a:ea typeface="Calibri"/>
                        <a:cs typeface="Arial"/>
                      </a:endParaRPr>
                    </a:p>
                  </a:txBody>
                  <a:tcPr marL="68580" marR="68580" marT="0" marB="0">
                    <a:lnB w="28575" cap="flat" cmpd="sng" algn="ctr">
                      <a:solidFill>
                        <a:schemeClr val="bg1"/>
                      </a:solidFill>
                      <a:prstDash val="solid"/>
                      <a:round/>
                      <a:headEnd type="none" w="med" len="med"/>
                      <a:tailEnd type="none" w="med" len="med"/>
                    </a:lnB>
                  </a:tcPr>
                </a:tc>
              </a:tr>
              <a:tr h="272335">
                <a:tc>
                  <a:txBody>
                    <a:bodyPr/>
                    <a:lstStyle/>
                    <a:p>
                      <a:pPr algn="ctr" rtl="1">
                        <a:lnSpc>
                          <a:spcPct val="115000"/>
                        </a:lnSpc>
                        <a:spcAft>
                          <a:spcPts val="0"/>
                        </a:spcAft>
                      </a:pPr>
                      <a:r>
                        <a:rPr lang="x-none" sz="1100">
                          <a:effectLst/>
                        </a:rPr>
                        <a:t>كاشير</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1</a:t>
                      </a:r>
                      <a:endParaRPr lang="en-US" sz="1100">
                        <a:effectLst/>
                        <a:latin typeface="Calibri"/>
                        <a:ea typeface="Calibri"/>
                        <a:cs typeface="Arial"/>
                      </a:endParaRPr>
                    </a:p>
                  </a:txBody>
                  <a:tcPr marL="68580" marR="68580" marT="0" marB="0">
                    <a:lnT w="28575" cap="flat" cmpd="sng" algn="ctr">
                      <a:solidFill>
                        <a:schemeClr val="bg1"/>
                      </a:solidFill>
                      <a:prstDash val="solid"/>
                      <a:round/>
                      <a:headEnd type="none" w="med" len="med"/>
                      <a:tailEnd type="none" w="med" len="med"/>
                    </a:lnT>
                  </a:tcPr>
                </a:tc>
                <a:tc>
                  <a:txBody>
                    <a:bodyPr/>
                    <a:lstStyle/>
                    <a:p>
                      <a:pPr algn="ctr" rtl="1">
                        <a:lnSpc>
                          <a:spcPct val="115000"/>
                        </a:lnSpc>
                        <a:spcAft>
                          <a:spcPts val="0"/>
                        </a:spcAft>
                      </a:pPr>
                      <a:r>
                        <a:rPr lang="en-US" sz="1100">
                          <a:effectLst/>
                        </a:rPr>
                        <a:t> </a:t>
                      </a:r>
                      <a:endParaRPr lang="en-US" sz="1100">
                        <a:effectLst/>
                        <a:latin typeface="Calibri"/>
                        <a:ea typeface="Calibri"/>
                        <a:cs typeface="Arial"/>
                      </a:endParaRPr>
                    </a:p>
                  </a:txBody>
                  <a:tcPr marL="68580" marR="68580" marT="0" marB="0">
                    <a:lnT w="28575" cap="flat" cmpd="sng" algn="ctr">
                      <a:solidFill>
                        <a:schemeClr val="bg1"/>
                      </a:solidFill>
                      <a:prstDash val="solid"/>
                      <a:round/>
                      <a:headEnd type="none" w="med" len="med"/>
                      <a:tailEnd type="none" w="med" len="med"/>
                    </a:lnT>
                  </a:tcPr>
                </a:tc>
                <a:tc>
                  <a:txBody>
                    <a:bodyPr/>
                    <a:lstStyle/>
                    <a:p>
                      <a:pPr algn="ctr" rtl="1">
                        <a:lnSpc>
                          <a:spcPct val="115000"/>
                        </a:lnSpc>
                        <a:spcAft>
                          <a:spcPts val="0"/>
                        </a:spcAft>
                      </a:pPr>
                      <a:r>
                        <a:rPr lang="x-none" sz="1100">
                          <a:effectLst/>
                        </a:rPr>
                        <a:t>3%</a:t>
                      </a:r>
                      <a:endParaRPr lang="en-US" sz="1100">
                        <a:effectLst/>
                        <a:latin typeface="Calibri"/>
                        <a:ea typeface="Calibri"/>
                        <a:cs typeface="Arial"/>
                      </a:endParaRPr>
                    </a:p>
                  </a:txBody>
                  <a:tcPr marL="68580" marR="68580" marT="0" marB="0">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rtl="1">
                        <a:lnSpc>
                          <a:spcPct val="115000"/>
                        </a:lnSpc>
                        <a:spcAft>
                          <a:spcPts val="0"/>
                        </a:spcAft>
                      </a:pPr>
                      <a:r>
                        <a:rPr lang="en-US" sz="1100">
                          <a:effectLst/>
                        </a:rPr>
                        <a:t> </a:t>
                      </a:r>
                      <a:endParaRPr lang="en-US" sz="1100">
                        <a:effectLst/>
                        <a:latin typeface="Calibri"/>
                        <a:ea typeface="Calibri"/>
                        <a:cs typeface="Arial"/>
                      </a:endParaRPr>
                    </a:p>
                  </a:txBody>
                  <a:tcPr marL="68580" marR="68580" marT="0" marB="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algn="ctr" rtl="1">
                        <a:lnSpc>
                          <a:spcPct val="115000"/>
                        </a:lnSpc>
                        <a:spcAft>
                          <a:spcPts val="0"/>
                        </a:spcAft>
                      </a:pPr>
                      <a:r>
                        <a:rPr lang="x-none" sz="1100">
                          <a:effectLst/>
                        </a:rPr>
                        <a:t>1000</a:t>
                      </a:r>
                      <a:endParaRPr lang="en-US" sz="1100">
                        <a:effectLst/>
                        <a:latin typeface="Calibri"/>
                        <a:ea typeface="Calibri"/>
                        <a:cs typeface="Arial"/>
                      </a:endParaRPr>
                    </a:p>
                  </a:txBody>
                  <a:tcPr marL="68580" marR="68580" marT="0" marB="0">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rtl="1">
                        <a:lnSpc>
                          <a:spcPct val="115000"/>
                        </a:lnSpc>
                        <a:spcAft>
                          <a:spcPts val="0"/>
                        </a:spcAft>
                      </a:pPr>
                      <a:r>
                        <a:rPr lang="en-US" sz="1100">
                          <a:effectLst/>
                        </a:rPr>
                        <a:t> </a:t>
                      </a:r>
                      <a:endParaRPr lang="en-US" sz="1100">
                        <a:effectLst/>
                        <a:latin typeface="Calibri"/>
                        <a:ea typeface="Calibri"/>
                        <a:cs typeface="Arial"/>
                      </a:endParaRPr>
                    </a:p>
                  </a:txBody>
                  <a:tcPr marL="68580" marR="68580" marT="0" marB="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algn="ctr" rtl="1">
                        <a:lnSpc>
                          <a:spcPct val="115000"/>
                        </a:lnSpc>
                        <a:spcAft>
                          <a:spcPts val="0"/>
                        </a:spcAft>
                      </a:pPr>
                      <a:r>
                        <a:rPr lang="x-none" sz="1100">
                          <a:effectLst/>
                        </a:rPr>
                        <a:t>3500</a:t>
                      </a:r>
                      <a:endParaRPr lang="en-US" sz="1100">
                        <a:effectLst/>
                        <a:latin typeface="Calibri"/>
                        <a:ea typeface="Calibri"/>
                        <a:cs typeface="Arial"/>
                      </a:endParaRPr>
                    </a:p>
                  </a:txBody>
                  <a:tcPr marL="68580" marR="68580" marT="0" marB="0">
                    <a:lnT w="28575" cap="flat" cmpd="sng" algn="ctr">
                      <a:solidFill>
                        <a:schemeClr val="bg1"/>
                      </a:solidFill>
                      <a:prstDash val="solid"/>
                      <a:round/>
                      <a:headEnd type="none" w="med" len="med"/>
                      <a:tailEnd type="none" w="med" len="med"/>
                    </a:lnT>
                  </a:tcPr>
                </a:tc>
                <a:tc>
                  <a:txBody>
                    <a:bodyPr/>
                    <a:lstStyle/>
                    <a:p>
                      <a:pPr algn="ctr" rtl="1">
                        <a:lnSpc>
                          <a:spcPct val="115000"/>
                        </a:lnSpc>
                        <a:spcAft>
                          <a:spcPts val="0"/>
                        </a:spcAft>
                      </a:pPr>
                      <a:r>
                        <a:rPr lang="x-none" sz="1100">
                          <a:effectLst/>
                        </a:rPr>
                        <a:t>3500</a:t>
                      </a:r>
                      <a:endParaRPr lang="en-US" sz="1100">
                        <a:effectLst/>
                        <a:latin typeface="Calibri"/>
                        <a:ea typeface="Calibri"/>
                        <a:cs typeface="Arial"/>
                      </a:endParaRPr>
                    </a:p>
                  </a:txBody>
                  <a:tcPr marL="68580" marR="68580" marT="0" marB="0">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rtl="1">
                        <a:lnSpc>
                          <a:spcPct val="115000"/>
                        </a:lnSpc>
                        <a:spcAft>
                          <a:spcPts val="0"/>
                        </a:spcAft>
                      </a:pPr>
                      <a:r>
                        <a:rPr lang="en-US" sz="1100">
                          <a:effectLst/>
                        </a:rPr>
                        <a:t> </a:t>
                      </a:r>
                      <a:endParaRPr lang="en-US" sz="1100">
                        <a:effectLst/>
                        <a:latin typeface="Calibri"/>
                        <a:ea typeface="Calibri"/>
                        <a:cs typeface="Arial"/>
                      </a:endParaRPr>
                    </a:p>
                  </a:txBody>
                  <a:tcPr marL="68580" marR="68580" marT="0" marB="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algn="ctr" rtl="1">
                        <a:lnSpc>
                          <a:spcPct val="115000"/>
                        </a:lnSpc>
                        <a:spcAft>
                          <a:spcPts val="0"/>
                        </a:spcAft>
                      </a:pPr>
                      <a:r>
                        <a:rPr lang="x-none" sz="1100">
                          <a:effectLst/>
                        </a:rPr>
                        <a:t>49667</a:t>
                      </a:r>
                      <a:endParaRPr lang="en-US" sz="1100">
                        <a:effectLst/>
                        <a:latin typeface="Calibri"/>
                        <a:ea typeface="Calibri"/>
                        <a:cs typeface="Arial"/>
                      </a:endParaRPr>
                    </a:p>
                  </a:txBody>
                  <a:tcPr marL="68580" marR="68580" marT="0" marB="0">
                    <a:lnT w="28575" cap="flat" cmpd="sng" algn="ctr">
                      <a:solidFill>
                        <a:schemeClr val="bg1"/>
                      </a:solidFill>
                      <a:prstDash val="solid"/>
                      <a:round/>
                      <a:headEnd type="none" w="med" len="med"/>
                      <a:tailEnd type="none" w="med" len="med"/>
                    </a:lnT>
                  </a:tcPr>
                </a:tc>
                <a:tc>
                  <a:txBody>
                    <a:bodyPr/>
                    <a:lstStyle/>
                    <a:p>
                      <a:pPr algn="ctr" rtl="1">
                        <a:lnSpc>
                          <a:spcPct val="115000"/>
                        </a:lnSpc>
                        <a:spcAft>
                          <a:spcPts val="0"/>
                        </a:spcAft>
                      </a:pPr>
                      <a:r>
                        <a:rPr lang="x-none" sz="1100">
                          <a:effectLst/>
                        </a:rPr>
                        <a:t>49667</a:t>
                      </a:r>
                      <a:endParaRPr lang="en-US" sz="1100">
                        <a:effectLst/>
                        <a:latin typeface="Calibri"/>
                        <a:ea typeface="Calibri"/>
                        <a:cs typeface="Arial"/>
                      </a:endParaRPr>
                    </a:p>
                  </a:txBody>
                  <a:tcPr marL="68580" marR="68580" marT="0" marB="0">
                    <a:lnT w="28575" cap="flat" cmpd="sng" algn="ctr">
                      <a:solidFill>
                        <a:schemeClr val="bg1"/>
                      </a:solidFill>
                      <a:prstDash val="solid"/>
                      <a:round/>
                      <a:headEnd type="none" w="med" len="med"/>
                      <a:tailEnd type="none" w="med" len="med"/>
                    </a:lnT>
                  </a:tcPr>
                </a:tc>
              </a:tr>
              <a:tr h="272335">
                <a:tc>
                  <a:txBody>
                    <a:bodyPr/>
                    <a:lstStyle/>
                    <a:p>
                      <a:pPr algn="ctr" rtl="1">
                        <a:lnSpc>
                          <a:spcPct val="115000"/>
                        </a:lnSpc>
                        <a:spcAft>
                          <a:spcPts val="0"/>
                        </a:spcAft>
                      </a:pPr>
                      <a:r>
                        <a:rPr lang="x-none" sz="1100" dirty="0">
                          <a:effectLst/>
                        </a:rPr>
                        <a:t>نادل مع تنظيف</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3%</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 </a:t>
                      </a:r>
                      <a:endParaRPr lang="en-US" sz="1100">
                        <a:effectLst/>
                        <a:latin typeface="Calibri"/>
                        <a:ea typeface="Calibri"/>
                        <a:cs typeface="Arial"/>
                      </a:endParaRPr>
                    </a:p>
                  </a:txBody>
                  <a:tcPr marL="68580" marR="68580" marT="0" marB="0">
                    <a:lnR w="28575" cap="flat" cmpd="sng" algn="ctr">
                      <a:solidFill>
                        <a:schemeClr val="bg1"/>
                      </a:solidFill>
                      <a:prstDash val="solid"/>
                      <a:round/>
                      <a:headEnd type="none" w="med" len="med"/>
                      <a:tailEnd type="none" w="med" len="med"/>
                    </a:lnR>
                  </a:tcPr>
                </a:tc>
                <a:tc>
                  <a:txBody>
                    <a:bodyPr/>
                    <a:lstStyle/>
                    <a:p>
                      <a:pPr algn="ctr" rtl="1">
                        <a:lnSpc>
                          <a:spcPct val="115000"/>
                        </a:lnSpc>
                        <a:spcAft>
                          <a:spcPts val="0"/>
                        </a:spcAft>
                      </a:pPr>
                      <a:r>
                        <a:rPr lang="x-none" sz="1100">
                          <a:effectLst/>
                        </a:rPr>
                        <a:t>1000</a:t>
                      </a:r>
                      <a:endParaRPr lang="en-US" sz="1100">
                        <a:effectLst/>
                        <a:latin typeface="Calibri"/>
                        <a:ea typeface="Calibri"/>
                        <a:cs typeface="Arial"/>
                      </a:endParaRPr>
                    </a:p>
                  </a:txBody>
                  <a:tcPr marL="68580" marR="68580" marT="0" marB="0">
                    <a:lnL w="28575" cap="flat" cmpd="sng" algn="ctr">
                      <a:solidFill>
                        <a:schemeClr val="bg1"/>
                      </a:solidFill>
                      <a:prstDash val="solid"/>
                      <a:round/>
                      <a:headEnd type="none" w="med" len="med"/>
                      <a:tailEnd type="none" w="med" len="med"/>
                    </a:lnL>
                  </a:tcPr>
                </a:tc>
                <a:tc>
                  <a:txBody>
                    <a:bodyPr/>
                    <a:lstStyle/>
                    <a:p>
                      <a:pPr algn="ctr" rtl="1">
                        <a:lnSpc>
                          <a:spcPct val="115000"/>
                        </a:lnSpc>
                        <a:spcAft>
                          <a:spcPts val="0"/>
                        </a:spcAft>
                      </a:pPr>
                      <a:r>
                        <a:rPr lang="en-US" sz="1100">
                          <a:effectLst/>
                        </a:rPr>
                        <a:t> </a:t>
                      </a:r>
                      <a:endParaRPr lang="en-US" sz="1100">
                        <a:effectLst/>
                        <a:latin typeface="Calibri"/>
                        <a:ea typeface="Calibri"/>
                        <a:cs typeface="Arial"/>
                      </a:endParaRPr>
                    </a:p>
                  </a:txBody>
                  <a:tcPr marL="68580" marR="68580" marT="0" marB="0">
                    <a:lnR w="28575" cap="flat" cmpd="sng" algn="ctr">
                      <a:solidFill>
                        <a:schemeClr val="bg1"/>
                      </a:solidFill>
                      <a:prstDash val="solid"/>
                      <a:round/>
                      <a:headEnd type="none" w="med" len="med"/>
                      <a:tailEnd type="none" w="med" len="med"/>
                    </a:lnR>
                  </a:tcPr>
                </a:tc>
                <a:tc>
                  <a:txBody>
                    <a:bodyPr/>
                    <a:lstStyle/>
                    <a:p>
                      <a:pPr algn="ctr" rtl="1">
                        <a:lnSpc>
                          <a:spcPct val="115000"/>
                        </a:lnSpc>
                        <a:spcAft>
                          <a:spcPts val="0"/>
                        </a:spcAft>
                      </a:pPr>
                      <a:r>
                        <a:rPr lang="x-none" sz="1100">
                          <a:effectLst/>
                        </a:rPr>
                        <a:t>1500</a:t>
                      </a:r>
                      <a:endParaRPr lang="en-US" sz="1100">
                        <a:effectLst/>
                        <a:latin typeface="Calibri"/>
                        <a:ea typeface="Calibri"/>
                        <a:cs typeface="Arial"/>
                      </a:endParaRPr>
                    </a:p>
                  </a:txBody>
                  <a:tcPr marL="68580" marR="68580" marT="0" marB="0">
                    <a:lnL w="28575" cap="flat" cmpd="sng" algn="ctr">
                      <a:solidFill>
                        <a:schemeClr val="bg1"/>
                      </a:solidFill>
                      <a:prstDash val="solid"/>
                      <a:round/>
                      <a:headEnd type="none" w="med" len="med"/>
                      <a:tailEnd type="none" w="med" len="med"/>
                    </a:lnL>
                  </a:tcPr>
                </a:tc>
                <a:tc>
                  <a:txBody>
                    <a:bodyPr/>
                    <a:lstStyle/>
                    <a:p>
                      <a:pPr algn="ctr" rtl="1">
                        <a:lnSpc>
                          <a:spcPct val="115000"/>
                        </a:lnSpc>
                        <a:spcAft>
                          <a:spcPts val="0"/>
                        </a:spcAft>
                      </a:pPr>
                      <a:r>
                        <a:rPr lang="en-US" sz="11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1500</a:t>
                      </a:r>
                      <a:endParaRPr lang="en-US" sz="1100">
                        <a:effectLst/>
                        <a:latin typeface="Calibri"/>
                        <a:ea typeface="Calibri"/>
                        <a:cs typeface="Arial"/>
                      </a:endParaRPr>
                    </a:p>
                  </a:txBody>
                  <a:tcPr marL="68580" marR="68580" marT="0" marB="0">
                    <a:lnR w="28575" cap="flat" cmpd="sng" algn="ctr">
                      <a:solidFill>
                        <a:schemeClr val="bg1"/>
                      </a:solidFill>
                      <a:prstDash val="solid"/>
                      <a:round/>
                      <a:headEnd type="none" w="med" len="med"/>
                      <a:tailEnd type="none" w="med" len="med"/>
                    </a:lnR>
                  </a:tcPr>
                </a:tc>
                <a:tc>
                  <a:txBody>
                    <a:bodyPr/>
                    <a:lstStyle/>
                    <a:p>
                      <a:pPr algn="ctr" rtl="1">
                        <a:lnSpc>
                          <a:spcPct val="115000"/>
                        </a:lnSpc>
                        <a:spcAft>
                          <a:spcPts val="0"/>
                        </a:spcAft>
                      </a:pPr>
                      <a:r>
                        <a:rPr lang="x-none" sz="1100">
                          <a:effectLst/>
                        </a:rPr>
                        <a:t>14200</a:t>
                      </a:r>
                      <a:endParaRPr lang="en-US" sz="1100">
                        <a:effectLst/>
                        <a:latin typeface="Calibri"/>
                        <a:ea typeface="Calibri"/>
                        <a:cs typeface="Arial"/>
                      </a:endParaRPr>
                    </a:p>
                  </a:txBody>
                  <a:tcPr marL="68580" marR="68580" marT="0" marB="0">
                    <a:lnL w="28575" cap="flat" cmpd="sng" algn="ctr">
                      <a:solidFill>
                        <a:schemeClr val="bg1"/>
                      </a:solidFill>
                      <a:prstDash val="solid"/>
                      <a:round/>
                      <a:headEnd type="none" w="med" len="med"/>
                      <a:tailEnd type="none" w="med" len="med"/>
                    </a:lnL>
                  </a:tcPr>
                </a:tc>
                <a:tc>
                  <a:txBody>
                    <a:bodyPr/>
                    <a:lstStyle/>
                    <a:p>
                      <a:pPr algn="ctr" rtl="1">
                        <a:lnSpc>
                          <a:spcPct val="115000"/>
                        </a:lnSpc>
                        <a:spcAft>
                          <a:spcPts val="0"/>
                        </a:spcAft>
                      </a:pPr>
                      <a:r>
                        <a:rPr lang="en-US" sz="11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14200</a:t>
                      </a:r>
                      <a:endParaRPr lang="en-US" sz="1100">
                        <a:effectLst/>
                        <a:latin typeface="Calibri"/>
                        <a:ea typeface="Calibri"/>
                        <a:cs typeface="Arial"/>
                      </a:endParaRPr>
                    </a:p>
                  </a:txBody>
                  <a:tcPr marL="68580" marR="68580" marT="0" marB="0"/>
                </a:tc>
              </a:tr>
              <a:tr h="272335">
                <a:tc>
                  <a:txBody>
                    <a:bodyPr/>
                    <a:lstStyle/>
                    <a:p>
                      <a:pPr algn="ctr" rtl="1">
                        <a:lnSpc>
                          <a:spcPct val="115000"/>
                        </a:lnSpc>
                        <a:spcAft>
                          <a:spcPts val="0"/>
                        </a:spcAft>
                      </a:pPr>
                      <a:r>
                        <a:rPr lang="x-none" sz="1100">
                          <a:effectLst/>
                        </a:rPr>
                        <a:t>نادل مع مسؤول كتب</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3%</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 </a:t>
                      </a:r>
                      <a:endParaRPr lang="en-US" sz="1100">
                        <a:effectLst/>
                        <a:latin typeface="Calibri"/>
                        <a:ea typeface="Calibri"/>
                        <a:cs typeface="Arial"/>
                      </a:endParaRPr>
                    </a:p>
                  </a:txBody>
                  <a:tcPr marL="68580" marR="68580" marT="0" marB="0">
                    <a:lnR w="28575" cap="flat" cmpd="sng" algn="ctr">
                      <a:solidFill>
                        <a:schemeClr val="bg1"/>
                      </a:solidFill>
                      <a:prstDash val="solid"/>
                      <a:round/>
                      <a:headEnd type="none" w="med" len="med"/>
                      <a:tailEnd type="none" w="med" len="med"/>
                    </a:lnR>
                  </a:tcPr>
                </a:tc>
                <a:tc>
                  <a:txBody>
                    <a:bodyPr/>
                    <a:lstStyle/>
                    <a:p>
                      <a:pPr algn="ctr" rtl="1">
                        <a:lnSpc>
                          <a:spcPct val="115000"/>
                        </a:lnSpc>
                        <a:spcAft>
                          <a:spcPts val="0"/>
                        </a:spcAft>
                      </a:pPr>
                      <a:r>
                        <a:rPr lang="x-none" sz="1100">
                          <a:effectLst/>
                        </a:rPr>
                        <a:t>1000</a:t>
                      </a:r>
                      <a:endParaRPr lang="en-US" sz="1100">
                        <a:effectLst/>
                        <a:latin typeface="Calibri"/>
                        <a:ea typeface="Calibri"/>
                        <a:cs typeface="Arial"/>
                      </a:endParaRPr>
                    </a:p>
                  </a:txBody>
                  <a:tcPr marL="68580" marR="68580" marT="0" marB="0">
                    <a:lnL w="28575" cap="flat" cmpd="sng" algn="ctr">
                      <a:solidFill>
                        <a:schemeClr val="bg1"/>
                      </a:solidFill>
                      <a:prstDash val="solid"/>
                      <a:round/>
                      <a:headEnd type="none" w="med" len="med"/>
                      <a:tailEnd type="none" w="med" len="med"/>
                    </a:lnL>
                  </a:tcPr>
                </a:tc>
                <a:tc>
                  <a:txBody>
                    <a:bodyPr/>
                    <a:lstStyle/>
                    <a:p>
                      <a:pPr algn="ctr" rtl="1">
                        <a:lnSpc>
                          <a:spcPct val="115000"/>
                        </a:lnSpc>
                        <a:spcAft>
                          <a:spcPts val="0"/>
                        </a:spcAft>
                      </a:pPr>
                      <a:r>
                        <a:rPr lang="en-US" sz="1100">
                          <a:effectLst/>
                        </a:rPr>
                        <a:t> </a:t>
                      </a:r>
                      <a:endParaRPr lang="en-US" sz="1100">
                        <a:effectLst/>
                        <a:latin typeface="Calibri"/>
                        <a:ea typeface="Calibri"/>
                        <a:cs typeface="Arial"/>
                      </a:endParaRPr>
                    </a:p>
                  </a:txBody>
                  <a:tcPr marL="68580" marR="68580" marT="0" marB="0">
                    <a:lnR w="28575" cap="flat" cmpd="sng" algn="ctr">
                      <a:solidFill>
                        <a:schemeClr val="bg1"/>
                      </a:solidFill>
                      <a:prstDash val="solid"/>
                      <a:round/>
                      <a:headEnd type="none" w="med" len="med"/>
                      <a:tailEnd type="none" w="med" len="med"/>
                    </a:lnR>
                  </a:tcPr>
                </a:tc>
                <a:tc>
                  <a:txBody>
                    <a:bodyPr/>
                    <a:lstStyle/>
                    <a:p>
                      <a:pPr algn="ctr" rtl="1">
                        <a:lnSpc>
                          <a:spcPct val="115000"/>
                        </a:lnSpc>
                        <a:spcAft>
                          <a:spcPts val="0"/>
                        </a:spcAft>
                      </a:pPr>
                      <a:r>
                        <a:rPr lang="x-none" sz="1100">
                          <a:effectLst/>
                        </a:rPr>
                        <a:t>1500</a:t>
                      </a:r>
                      <a:endParaRPr lang="en-US" sz="1100">
                        <a:effectLst/>
                        <a:latin typeface="Calibri"/>
                        <a:ea typeface="Calibri"/>
                        <a:cs typeface="Arial"/>
                      </a:endParaRPr>
                    </a:p>
                  </a:txBody>
                  <a:tcPr marL="68580" marR="68580" marT="0" marB="0">
                    <a:lnL w="28575" cap="flat" cmpd="sng" algn="ctr">
                      <a:solidFill>
                        <a:schemeClr val="bg1"/>
                      </a:solidFill>
                      <a:prstDash val="solid"/>
                      <a:round/>
                      <a:headEnd type="none" w="med" len="med"/>
                      <a:tailEnd type="none" w="med" len="med"/>
                    </a:lnL>
                  </a:tcPr>
                </a:tc>
                <a:tc>
                  <a:txBody>
                    <a:bodyPr/>
                    <a:lstStyle/>
                    <a:p>
                      <a:pPr algn="ctr" rtl="1">
                        <a:lnSpc>
                          <a:spcPct val="115000"/>
                        </a:lnSpc>
                        <a:spcAft>
                          <a:spcPts val="0"/>
                        </a:spcAft>
                      </a:pPr>
                      <a:r>
                        <a:rPr lang="en-US" sz="11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1500</a:t>
                      </a:r>
                      <a:endParaRPr lang="en-US" sz="1100">
                        <a:effectLst/>
                        <a:latin typeface="Calibri"/>
                        <a:ea typeface="Calibri"/>
                        <a:cs typeface="Arial"/>
                      </a:endParaRPr>
                    </a:p>
                  </a:txBody>
                  <a:tcPr marL="68580" marR="68580" marT="0" marB="0">
                    <a:lnR w="28575" cap="flat" cmpd="sng" algn="ctr">
                      <a:solidFill>
                        <a:schemeClr val="bg1"/>
                      </a:solidFill>
                      <a:prstDash val="solid"/>
                      <a:round/>
                      <a:headEnd type="none" w="med" len="med"/>
                      <a:tailEnd type="none" w="med" len="med"/>
                    </a:lnR>
                  </a:tcPr>
                </a:tc>
                <a:tc>
                  <a:txBody>
                    <a:bodyPr/>
                    <a:lstStyle/>
                    <a:p>
                      <a:pPr algn="ctr" rtl="1">
                        <a:lnSpc>
                          <a:spcPct val="115000"/>
                        </a:lnSpc>
                        <a:spcAft>
                          <a:spcPts val="0"/>
                        </a:spcAft>
                      </a:pPr>
                      <a:r>
                        <a:rPr lang="x-none" sz="1100">
                          <a:effectLst/>
                        </a:rPr>
                        <a:t>14200</a:t>
                      </a:r>
                      <a:endParaRPr lang="en-US" sz="1100">
                        <a:effectLst/>
                        <a:latin typeface="Calibri"/>
                        <a:ea typeface="Calibri"/>
                        <a:cs typeface="Arial"/>
                      </a:endParaRPr>
                    </a:p>
                  </a:txBody>
                  <a:tcPr marL="68580" marR="68580" marT="0" marB="0">
                    <a:lnL w="28575" cap="flat" cmpd="sng" algn="ctr">
                      <a:solidFill>
                        <a:schemeClr val="bg1"/>
                      </a:solidFill>
                      <a:prstDash val="solid"/>
                      <a:round/>
                      <a:headEnd type="none" w="med" len="med"/>
                      <a:tailEnd type="none" w="med" len="med"/>
                    </a:lnL>
                  </a:tcPr>
                </a:tc>
                <a:tc>
                  <a:txBody>
                    <a:bodyPr/>
                    <a:lstStyle/>
                    <a:p>
                      <a:pPr algn="ctr" rtl="1">
                        <a:lnSpc>
                          <a:spcPct val="115000"/>
                        </a:lnSpc>
                        <a:spcAft>
                          <a:spcPts val="0"/>
                        </a:spcAft>
                      </a:pPr>
                      <a:r>
                        <a:rPr lang="en-US" sz="1100">
                          <a:effectLst/>
                        </a:rPr>
                        <a:t> </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14200</a:t>
                      </a:r>
                      <a:endParaRPr lang="en-US" sz="1100">
                        <a:effectLst/>
                        <a:latin typeface="Calibri"/>
                        <a:ea typeface="Calibri"/>
                        <a:cs typeface="Arial"/>
                      </a:endParaRPr>
                    </a:p>
                  </a:txBody>
                  <a:tcPr marL="68580" marR="68580" marT="0" marB="0"/>
                </a:tc>
              </a:tr>
              <a:tr h="272335">
                <a:tc>
                  <a:txBody>
                    <a:bodyPr/>
                    <a:lstStyle/>
                    <a:p>
                      <a:pPr algn="ctr" rtl="1">
                        <a:lnSpc>
                          <a:spcPct val="115000"/>
                        </a:lnSpc>
                        <a:spcAft>
                          <a:spcPts val="0"/>
                        </a:spcAft>
                      </a:pPr>
                      <a:r>
                        <a:rPr lang="x-none" sz="1100" dirty="0">
                          <a:effectLst/>
                        </a:rPr>
                        <a:t>محضر طعام</a:t>
                      </a:r>
                      <a:endParaRPr lang="en-US" sz="1100" dirty="0">
                        <a:effectLst/>
                        <a:latin typeface="Calibri"/>
                        <a:ea typeface="Calibri"/>
                        <a:cs typeface="Arial"/>
                      </a:endParaRPr>
                    </a:p>
                  </a:txBody>
                  <a:tcPr marL="68580" marR="68580" marT="0" marB="0">
                    <a:lnB w="28575" cap="flat" cmpd="sng" algn="ctr">
                      <a:solidFill>
                        <a:schemeClr val="bg1"/>
                      </a:solidFill>
                      <a:prstDash val="solid"/>
                      <a:round/>
                      <a:headEnd type="none" w="med" len="med"/>
                      <a:tailEnd type="none" w="med" len="med"/>
                    </a:lnB>
                  </a:tcPr>
                </a:tc>
                <a:tc>
                  <a:txBody>
                    <a:bodyPr/>
                    <a:lstStyle/>
                    <a:p>
                      <a:pPr algn="ctr" rtl="1">
                        <a:lnSpc>
                          <a:spcPct val="115000"/>
                        </a:lnSpc>
                        <a:spcAft>
                          <a:spcPts val="0"/>
                        </a:spcAft>
                      </a:pPr>
                      <a:r>
                        <a:rPr lang="x-none" sz="1100">
                          <a:effectLst/>
                        </a:rPr>
                        <a:t>3</a:t>
                      </a:r>
                      <a:endParaRPr lang="en-US" sz="1100">
                        <a:effectLst/>
                        <a:latin typeface="Calibri"/>
                        <a:ea typeface="Calibri"/>
                        <a:cs typeface="Arial"/>
                      </a:endParaRPr>
                    </a:p>
                  </a:txBody>
                  <a:tcPr marL="68580" marR="68580" marT="0" marB="0">
                    <a:lnB w="28575" cap="flat" cmpd="sng" algn="ctr">
                      <a:solidFill>
                        <a:schemeClr val="bg1"/>
                      </a:solidFill>
                      <a:prstDash val="solid"/>
                      <a:round/>
                      <a:headEnd type="none" w="med" len="med"/>
                      <a:tailEnd type="none" w="med" len="med"/>
                    </a:lnB>
                  </a:tcPr>
                </a:tc>
                <a:tc>
                  <a:txBody>
                    <a:bodyPr/>
                    <a:lstStyle/>
                    <a:p>
                      <a:pPr algn="ctr" rtl="1">
                        <a:lnSpc>
                          <a:spcPct val="115000"/>
                        </a:lnSpc>
                        <a:spcAft>
                          <a:spcPts val="0"/>
                        </a:spcAft>
                      </a:pPr>
                      <a:r>
                        <a:rPr lang="en-US" sz="1100">
                          <a:effectLst/>
                        </a:rPr>
                        <a:t> </a:t>
                      </a:r>
                      <a:endParaRPr lang="en-US" sz="1100">
                        <a:effectLst/>
                        <a:latin typeface="Calibri"/>
                        <a:ea typeface="Calibri"/>
                        <a:cs typeface="Arial"/>
                      </a:endParaRPr>
                    </a:p>
                  </a:txBody>
                  <a:tcPr marL="68580" marR="68580" marT="0" marB="0">
                    <a:lnB w="28575" cap="flat" cmpd="sng" algn="ctr">
                      <a:solidFill>
                        <a:schemeClr val="bg1"/>
                      </a:solidFill>
                      <a:prstDash val="solid"/>
                      <a:round/>
                      <a:headEnd type="none" w="med" len="med"/>
                      <a:tailEnd type="none" w="med" len="med"/>
                    </a:lnB>
                  </a:tcPr>
                </a:tc>
                <a:tc>
                  <a:txBody>
                    <a:bodyPr/>
                    <a:lstStyle/>
                    <a:p>
                      <a:pPr algn="ctr" rtl="1">
                        <a:lnSpc>
                          <a:spcPct val="115000"/>
                        </a:lnSpc>
                        <a:spcAft>
                          <a:spcPts val="0"/>
                        </a:spcAft>
                      </a:pPr>
                      <a:r>
                        <a:rPr lang="x-none" sz="1100">
                          <a:effectLst/>
                        </a:rPr>
                        <a:t>3%</a:t>
                      </a:r>
                      <a:endParaRPr lang="en-US" sz="1100">
                        <a:effectLst/>
                        <a:latin typeface="Calibri"/>
                        <a:ea typeface="Calibri"/>
                        <a:cs typeface="Arial"/>
                      </a:endParaRPr>
                    </a:p>
                  </a:txBody>
                  <a:tcPr marL="68580" marR="68580" marT="0" marB="0">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rtl="1">
                        <a:lnSpc>
                          <a:spcPct val="115000"/>
                        </a:lnSpc>
                        <a:spcAft>
                          <a:spcPts val="0"/>
                        </a:spcAft>
                      </a:pPr>
                      <a:r>
                        <a:rPr lang="en-US" sz="1100">
                          <a:effectLst/>
                        </a:rPr>
                        <a:t> </a:t>
                      </a:r>
                      <a:endParaRPr lang="en-US" sz="1100">
                        <a:effectLst/>
                        <a:latin typeface="Calibri"/>
                        <a:ea typeface="Calibri"/>
                        <a:cs typeface="Arial"/>
                      </a:endParaRPr>
                    </a:p>
                  </a:txBody>
                  <a:tcPr marL="68580" marR="68580" marT="0" marB="0">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p>
                      <a:pPr algn="ctr" rtl="1">
                        <a:lnSpc>
                          <a:spcPct val="115000"/>
                        </a:lnSpc>
                        <a:spcAft>
                          <a:spcPts val="0"/>
                        </a:spcAft>
                      </a:pPr>
                      <a:r>
                        <a:rPr lang="x-none" sz="1100">
                          <a:effectLst/>
                        </a:rPr>
                        <a:t>1000</a:t>
                      </a:r>
                      <a:endParaRPr lang="en-US" sz="1100">
                        <a:effectLst/>
                        <a:latin typeface="Calibri"/>
                        <a:ea typeface="Calibri"/>
                        <a:cs typeface="Arial"/>
                      </a:endParaRPr>
                    </a:p>
                  </a:txBody>
                  <a:tcPr marL="68580" marR="68580" marT="0" marB="0">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rtl="1">
                        <a:lnSpc>
                          <a:spcPct val="115000"/>
                        </a:lnSpc>
                        <a:spcAft>
                          <a:spcPts val="0"/>
                        </a:spcAft>
                      </a:pPr>
                      <a:r>
                        <a:rPr lang="en-US" sz="1100">
                          <a:effectLst/>
                        </a:rPr>
                        <a:t> </a:t>
                      </a:r>
                      <a:endParaRPr lang="en-US" sz="1100">
                        <a:effectLst/>
                        <a:latin typeface="Calibri"/>
                        <a:ea typeface="Calibri"/>
                        <a:cs typeface="Arial"/>
                      </a:endParaRPr>
                    </a:p>
                  </a:txBody>
                  <a:tcPr marL="68580" marR="68580" marT="0" marB="0">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p>
                      <a:pPr algn="ctr" rtl="1">
                        <a:lnSpc>
                          <a:spcPct val="115000"/>
                        </a:lnSpc>
                        <a:spcAft>
                          <a:spcPts val="0"/>
                        </a:spcAft>
                      </a:pPr>
                      <a:r>
                        <a:rPr lang="x-none" sz="1100">
                          <a:effectLst/>
                        </a:rPr>
                        <a:t>3500</a:t>
                      </a:r>
                      <a:endParaRPr lang="en-US" sz="1100">
                        <a:effectLst/>
                        <a:latin typeface="Calibri"/>
                        <a:ea typeface="Calibri"/>
                        <a:cs typeface="Arial"/>
                      </a:endParaRPr>
                    </a:p>
                  </a:txBody>
                  <a:tcPr marL="68580" marR="68580" marT="0" marB="0">
                    <a:lnB w="28575" cap="flat" cmpd="sng" algn="ctr">
                      <a:solidFill>
                        <a:schemeClr val="bg1"/>
                      </a:solidFill>
                      <a:prstDash val="solid"/>
                      <a:round/>
                      <a:headEnd type="none" w="med" len="med"/>
                      <a:tailEnd type="none" w="med" len="med"/>
                    </a:lnB>
                  </a:tcPr>
                </a:tc>
                <a:tc>
                  <a:txBody>
                    <a:bodyPr/>
                    <a:lstStyle/>
                    <a:p>
                      <a:pPr algn="ctr" rtl="1">
                        <a:lnSpc>
                          <a:spcPct val="115000"/>
                        </a:lnSpc>
                        <a:spcAft>
                          <a:spcPts val="0"/>
                        </a:spcAft>
                      </a:pPr>
                      <a:r>
                        <a:rPr lang="x-none" sz="1100">
                          <a:effectLst/>
                        </a:rPr>
                        <a:t>10500</a:t>
                      </a:r>
                      <a:endParaRPr lang="en-US" sz="1100">
                        <a:effectLst/>
                        <a:latin typeface="Calibri"/>
                        <a:ea typeface="Calibri"/>
                        <a:cs typeface="Arial"/>
                      </a:endParaRPr>
                    </a:p>
                  </a:txBody>
                  <a:tcPr marL="68580" marR="68580" marT="0" marB="0">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rtl="1">
                        <a:lnSpc>
                          <a:spcPct val="115000"/>
                        </a:lnSpc>
                        <a:spcAft>
                          <a:spcPts val="0"/>
                        </a:spcAft>
                      </a:pPr>
                      <a:r>
                        <a:rPr lang="en-US" sz="1100">
                          <a:effectLst/>
                        </a:rPr>
                        <a:t> </a:t>
                      </a:r>
                      <a:endParaRPr lang="en-US" sz="1100">
                        <a:effectLst/>
                        <a:latin typeface="Calibri"/>
                        <a:ea typeface="Calibri"/>
                        <a:cs typeface="Arial"/>
                      </a:endParaRPr>
                    </a:p>
                  </a:txBody>
                  <a:tcPr marL="68580" marR="68580" marT="0" marB="0">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p>
                      <a:pPr algn="ctr" rtl="1">
                        <a:lnSpc>
                          <a:spcPct val="115000"/>
                        </a:lnSpc>
                        <a:spcAft>
                          <a:spcPts val="0"/>
                        </a:spcAft>
                      </a:pPr>
                      <a:r>
                        <a:rPr lang="x-none" sz="1100">
                          <a:effectLst/>
                        </a:rPr>
                        <a:t>49667</a:t>
                      </a:r>
                      <a:endParaRPr lang="en-US" sz="1100">
                        <a:effectLst/>
                        <a:latin typeface="Calibri"/>
                        <a:ea typeface="Calibri"/>
                        <a:cs typeface="Arial"/>
                      </a:endParaRPr>
                    </a:p>
                  </a:txBody>
                  <a:tcPr marL="68580" marR="68580" marT="0" marB="0">
                    <a:lnB w="28575" cap="flat" cmpd="sng" algn="ctr">
                      <a:solidFill>
                        <a:schemeClr val="bg1"/>
                      </a:solidFill>
                      <a:prstDash val="solid"/>
                      <a:round/>
                      <a:headEnd type="none" w="med" len="med"/>
                      <a:tailEnd type="none" w="med" len="med"/>
                    </a:lnB>
                  </a:tcPr>
                </a:tc>
                <a:tc>
                  <a:txBody>
                    <a:bodyPr/>
                    <a:lstStyle/>
                    <a:p>
                      <a:pPr algn="ctr" rtl="1">
                        <a:lnSpc>
                          <a:spcPct val="115000"/>
                        </a:lnSpc>
                        <a:spcAft>
                          <a:spcPts val="0"/>
                        </a:spcAft>
                      </a:pPr>
                      <a:r>
                        <a:rPr lang="x-none" sz="1100">
                          <a:effectLst/>
                        </a:rPr>
                        <a:t>149001</a:t>
                      </a:r>
                      <a:endParaRPr lang="en-US" sz="1100">
                        <a:effectLst/>
                        <a:latin typeface="Calibri"/>
                        <a:ea typeface="Calibri"/>
                        <a:cs typeface="Arial"/>
                      </a:endParaRPr>
                    </a:p>
                  </a:txBody>
                  <a:tcPr marL="68580" marR="68580" marT="0" marB="0">
                    <a:lnB w="28575" cap="flat" cmpd="sng" algn="ctr">
                      <a:solidFill>
                        <a:schemeClr val="bg1"/>
                      </a:solidFill>
                      <a:prstDash val="solid"/>
                      <a:round/>
                      <a:headEnd type="none" w="med" len="med"/>
                      <a:tailEnd type="none" w="med" len="med"/>
                    </a:lnB>
                  </a:tcPr>
                </a:tc>
              </a:tr>
              <a:tr h="272335">
                <a:tc>
                  <a:txBody>
                    <a:bodyPr/>
                    <a:lstStyle/>
                    <a:p>
                      <a:pPr algn="ctr" rtl="1">
                        <a:lnSpc>
                          <a:spcPct val="115000"/>
                        </a:lnSpc>
                        <a:spcAft>
                          <a:spcPts val="0"/>
                        </a:spcAft>
                      </a:pPr>
                      <a:r>
                        <a:rPr lang="x-none" sz="1100">
                          <a:effectLst/>
                        </a:rPr>
                        <a:t>المجموع</a:t>
                      </a:r>
                      <a:endParaRPr lang="en-US" sz="1100">
                        <a:effectLst/>
                        <a:latin typeface="Calibri"/>
                        <a:ea typeface="Calibri"/>
                        <a:cs typeface="Arial"/>
                      </a:endParaRPr>
                    </a:p>
                  </a:txBody>
                  <a:tcPr marL="68580" marR="68580" marT="0" marB="0">
                    <a:lnT w="28575" cap="flat" cmpd="sng" algn="ctr">
                      <a:solidFill>
                        <a:schemeClr val="bg1"/>
                      </a:solidFill>
                      <a:prstDash val="solid"/>
                      <a:round/>
                      <a:headEnd type="none" w="med" len="med"/>
                      <a:tailEnd type="none" w="med" len="med"/>
                    </a:lnT>
                  </a:tcPr>
                </a:tc>
                <a:tc>
                  <a:txBody>
                    <a:bodyPr/>
                    <a:lstStyle/>
                    <a:p>
                      <a:pPr algn="ctr" rtl="1">
                        <a:lnSpc>
                          <a:spcPct val="115000"/>
                        </a:lnSpc>
                        <a:spcAft>
                          <a:spcPts val="0"/>
                        </a:spcAft>
                      </a:pPr>
                      <a:r>
                        <a:rPr lang="en-US" sz="1100">
                          <a:effectLst/>
                        </a:rPr>
                        <a:t> </a:t>
                      </a:r>
                      <a:endParaRPr lang="en-US" sz="1100">
                        <a:effectLst/>
                        <a:latin typeface="Calibri"/>
                        <a:ea typeface="Calibri"/>
                        <a:cs typeface="Arial"/>
                      </a:endParaRPr>
                    </a:p>
                  </a:txBody>
                  <a:tcPr marL="68580" marR="68580" marT="0" marB="0">
                    <a:lnT w="28575" cap="flat" cmpd="sng" algn="ctr">
                      <a:solidFill>
                        <a:schemeClr val="bg1"/>
                      </a:solidFill>
                      <a:prstDash val="solid"/>
                      <a:round/>
                      <a:headEnd type="none" w="med" len="med"/>
                      <a:tailEnd type="none" w="med" len="med"/>
                    </a:lnT>
                  </a:tcPr>
                </a:tc>
                <a:tc>
                  <a:txBody>
                    <a:bodyPr/>
                    <a:lstStyle/>
                    <a:p>
                      <a:pPr algn="ctr" rtl="1">
                        <a:lnSpc>
                          <a:spcPct val="115000"/>
                        </a:lnSpc>
                        <a:spcAft>
                          <a:spcPts val="0"/>
                        </a:spcAft>
                      </a:pPr>
                      <a:r>
                        <a:rPr lang="en-US" sz="1100">
                          <a:effectLst/>
                        </a:rPr>
                        <a:t> </a:t>
                      </a:r>
                      <a:endParaRPr lang="en-US" sz="1100">
                        <a:effectLst/>
                        <a:latin typeface="Calibri"/>
                        <a:ea typeface="Calibri"/>
                        <a:cs typeface="Arial"/>
                      </a:endParaRPr>
                    </a:p>
                  </a:txBody>
                  <a:tcPr marL="68580" marR="68580" marT="0" marB="0">
                    <a:lnT w="28575" cap="flat" cmpd="sng" algn="ctr">
                      <a:solidFill>
                        <a:schemeClr val="bg1"/>
                      </a:solidFill>
                      <a:prstDash val="solid"/>
                      <a:round/>
                      <a:headEnd type="none" w="med" len="med"/>
                      <a:tailEnd type="none" w="med" len="med"/>
                    </a:lnT>
                  </a:tcPr>
                </a:tc>
                <a:tc>
                  <a:txBody>
                    <a:bodyPr/>
                    <a:lstStyle/>
                    <a:p>
                      <a:pPr algn="ctr" rtl="1">
                        <a:lnSpc>
                          <a:spcPct val="115000"/>
                        </a:lnSpc>
                        <a:spcAft>
                          <a:spcPts val="0"/>
                        </a:spcAft>
                      </a:pPr>
                      <a:r>
                        <a:rPr lang="en-US" sz="1100">
                          <a:effectLst/>
                        </a:rPr>
                        <a:t> </a:t>
                      </a:r>
                      <a:endParaRPr lang="en-US" sz="1100">
                        <a:effectLst/>
                        <a:latin typeface="Calibri"/>
                        <a:ea typeface="Calibri"/>
                        <a:cs typeface="Arial"/>
                      </a:endParaRPr>
                    </a:p>
                  </a:txBody>
                  <a:tcPr marL="68580" marR="68580" marT="0" marB="0">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rtl="1">
                        <a:lnSpc>
                          <a:spcPct val="115000"/>
                        </a:lnSpc>
                        <a:spcAft>
                          <a:spcPts val="0"/>
                        </a:spcAft>
                      </a:pPr>
                      <a:r>
                        <a:rPr lang="en-US" sz="1100">
                          <a:effectLst/>
                        </a:rPr>
                        <a:t> </a:t>
                      </a:r>
                      <a:endParaRPr lang="en-US" sz="1100">
                        <a:effectLst/>
                        <a:latin typeface="Calibri"/>
                        <a:ea typeface="Calibri"/>
                        <a:cs typeface="Arial"/>
                      </a:endParaRPr>
                    </a:p>
                  </a:txBody>
                  <a:tcPr marL="68580" marR="68580" marT="0" marB="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algn="ctr" rtl="1">
                        <a:lnSpc>
                          <a:spcPct val="115000"/>
                        </a:lnSpc>
                        <a:spcAft>
                          <a:spcPts val="0"/>
                        </a:spcAft>
                      </a:pPr>
                      <a:r>
                        <a:rPr lang="en-US" sz="1100">
                          <a:effectLst/>
                        </a:rPr>
                        <a:t> </a:t>
                      </a:r>
                      <a:endParaRPr lang="en-US" sz="1100">
                        <a:effectLst/>
                        <a:latin typeface="Calibri"/>
                        <a:ea typeface="Calibri"/>
                        <a:cs typeface="Arial"/>
                      </a:endParaRPr>
                    </a:p>
                  </a:txBody>
                  <a:tcPr marL="68580" marR="68580" marT="0" marB="0">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rtl="1">
                        <a:lnSpc>
                          <a:spcPct val="115000"/>
                        </a:lnSpc>
                        <a:spcAft>
                          <a:spcPts val="0"/>
                        </a:spcAft>
                      </a:pPr>
                      <a:r>
                        <a:rPr lang="x-none" sz="1100">
                          <a:effectLst/>
                        </a:rPr>
                        <a:t>3000</a:t>
                      </a:r>
                      <a:endParaRPr lang="en-US" sz="1100">
                        <a:effectLst/>
                        <a:latin typeface="Calibri"/>
                        <a:ea typeface="Calibri"/>
                        <a:cs typeface="Arial"/>
                      </a:endParaRPr>
                    </a:p>
                  </a:txBody>
                  <a:tcPr marL="68580" marR="68580" marT="0" marB="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algn="ctr" rtl="1">
                        <a:lnSpc>
                          <a:spcPct val="115000"/>
                        </a:lnSpc>
                        <a:spcAft>
                          <a:spcPts val="0"/>
                        </a:spcAft>
                      </a:pPr>
                      <a:r>
                        <a:rPr lang="x-none" sz="1100">
                          <a:effectLst/>
                        </a:rPr>
                        <a:t>7000</a:t>
                      </a:r>
                      <a:endParaRPr lang="en-US" sz="1100">
                        <a:effectLst/>
                        <a:latin typeface="Calibri"/>
                        <a:ea typeface="Calibri"/>
                        <a:cs typeface="Arial"/>
                      </a:endParaRPr>
                    </a:p>
                  </a:txBody>
                  <a:tcPr marL="68580" marR="68580" marT="0" marB="0">
                    <a:lnT w="28575" cap="flat" cmpd="sng" algn="ctr">
                      <a:solidFill>
                        <a:schemeClr val="bg1"/>
                      </a:solidFill>
                      <a:prstDash val="solid"/>
                      <a:round/>
                      <a:headEnd type="none" w="med" len="med"/>
                      <a:tailEnd type="none" w="med" len="med"/>
                    </a:lnT>
                  </a:tcPr>
                </a:tc>
                <a:tc>
                  <a:txBody>
                    <a:bodyPr/>
                    <a:lstStyle/>
                    <a:p>
                      <a:pPr algn="ctr" rtl="1">
                        <a:lnSpc>
                          <a:spcPct val="115000"/>
                        </a:lnSpc>
                        <a:spcAft>
                          <a:spcPts val="0"/>
                        </a:spcAft>
                      </a:pPr>
                      <a:r>
                        <a:rPr lang="x-none" sz="1100">
                          <a:effectLst/>
                        </a:rPr>
                        <a:t>17000</a:t>
                      </a:r>
                      <a:endParaRPr lang="en-US" sz="1100">
                        <a:effectLst/>
                        <a:latin typeface="Calibri"/>
                        <a:ea typeface="Calibri"/>
                        <a:cs typeface="Arial"/>
                      </a:endParaRPr>
                    </a:p>
                  </a:txBody>
                  <a:tcPr marL="68580" marR="68580" marT="0" marB="0">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rtl="1">
                        <a:lnSpc>
                          <a:spcPct val="115000"/>
                        </a:lnSpc>
                        <a:spcAft>
                          <a:spcPts val="0"/>
                        </a:spcAft>
                      </a:pPr>
                      <a:r>
                        <a:rPr lang="x-none" sz="1100">
                          <a:effectLst/>
                        </a:rPr>
                        <a:t>14200</a:t>
                      </a:r>
                      <a:endParaRPr lang="en-US" sz="1100">
                        <a:effectLst/>
                        <a:latin typeface="Calibri"/>
                        <a:ea typeface="Calibri"/>
                        <a:cs typeface="Arial"/>
                      </a:endParaRPr>
                    </a:p>
                  </a:txBody>
                  <a:tcPr marL="68580" marR="68580" marT="0" marB="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algn="ctr" rtl="1">
                        <a:lnSpc>
                          <a:spcPct val="115000"/>
                        </a:lnSpc>
                        <a:spcAft>
                          <a:spcPts val="0"/>
                        </a:spcAft>
                      </a:pPr>
                      <a:r>
                        <a:rPr lang="x-none" sz="1100">
                          <a:effectLst/>
                        </a:rPr>
                        <a:t>170248</a:t>
                      </a:r>
                      <a:endParaRPr lang="en-US" sz="1100">
                        <a:effectLst/>
                        <a:latin typeface="Calibri"/>
                        <a:ea typeface="Calibri"/>
                        <a:cs typeface="Arial"/>
                      </a:endParaRPr>
                    </a:p>
                  </a:txBody>
                  <a:tcPr marL="68580" marR="68580" marT="0" marB="0">
                    <a:lnT w="28575" cap="flat" cmpd="sng" algn="ctr">
                      <a:solidFill>
                        <a:schemeClr val="bg1"/>
                      </a:solidFill>
                      <a:prstDash val="solid"/>
                      <a:round/>
                      <a:headEnd type="none" w="med" len="med"/>
                      <a:tailEnd type="none" w="med" len="med"/>
                    </a:lnT>
                  </a:tcPr>
                </a:tc>
                <a:tc>
                  <a:txBody>
                    <a:bodyPr/>
                    <a:lstStyle/>
                    <a:p>
                      <a:pPr algn="ctr" rtl="1">
                        <a:lnSpc>
                          <a:spcPct val="115000"/>
                        </a:lnSpc>
                        <a:spcAft>
                          <a:spcPts val="0"/>
                        </a:spcAft>
                      </a:pPr>
                      <a:r>
                        <a:rPr lang="x-none" sz="1100" dirty="0">
                          <a:effectLst/>
                        </a:rPr>
                        <a:t>227068</a:t>
                      </a:r>
                      <a:endParaRPr lang="en-US" sz="1100" dirty="0">
                        <a:effectLst/>
                        <a:latin typeface="Calibri"/>
                        <a:ea typeface="Calibri"/>
                        <a:cs typeface="Arial"/>
                      </a:endParaRPr>
                    </a:p>
                  </a:txBody>
                  <a:tcPr marL="68580" marR="68580" marT="0" marB="0">
                    <a:lnT w="28575" cap="flat" cmpd="sng" algn="ctr">
                      <a:solidFill>
                        <a:schemeClr val="bg1"/>
                      </a:solidFill>
                      <a:prstDash val="solid"/>
                      <a:round/>
                      <a:headEnd type="none" w="med" len="med"/>
                      <a:tailEnd type="none" w="med" len="med"/>
                    </a:lnT>
                  </a:tcPr>
                </a:tc>
              </a:tr>
            </a:tbl>
          </a:graphicData>
        </a:graphic>
      </p:graphicFrame>
      <p:sp>
        <p:nvSpPr>
          <p:cNvPr id="6" name="Rectangle 1"/>
          <p:cNvSpPr>
            <a:spLocks noChangeArrowheads="1"/>
          </p:cNvSpPr>
          <p:nvPr/>
        </p:nvSpPr>
        <p:spPr bwMode="auto">
          <a:xfrm>
            <a:off x="-245440" y="1484784"/>
            <a:ext cx="8754448"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457200" marR="0" lvl="0" indent="-457200" defTabSz="914400" rtl="1" eaLnBrk="1" fontAlgn="base" latinLnBrk="0" hangingPunct="1">
              <a:lnSpc>
                <a:spcPct val="100000"/>
              </a:lnSpc>
              <a:spcBef>
                <a:spcPct val="0"/>
              </a:spcBef>
              <a:spcAft>
                <a:spcPct val="0"/>
              </a:spcAft>
              <a:buClr>
                <a:schemeClr val="accent2"/>
              </a:buClr>
              <a:buSzTx/>
              <a:buFont typeface="Arial" pitchFamily="34" charset="0"/>
              <a:buChar char="•"/>
              <a:tabLst>
                <a:tab pos="4598988" algn="l"/>
              </a:tabLst>
            </a:pPr>
            <a:r>
              <a:rPr kumimoji="0" lang="x-none" sz="2800" b="1" i="0" u="none" strike="noStrike" cap="none" normalizeH="0" baseline="0" dirty="0" smtClean="0">
                <a:ln>
                  <a:noFill/>
                </a:ln>
                <a:solidFill>
                  <a:srgbClr val="262626"/>
                </a:solidFill>
                <a:effectLst/>
                <a:latin typeface="Calibri" pitchFamily="34" charset="0"/>
                <a:ea typeface="Calibri" pitchFamily="34" charset="0"/>
                <a:cs typeface="Arial" pitchFamily="34" charset="0"/>
              </a:rPr>
              <a:t>اجور العمالة:</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defTabSz="914400" rtl="0" eaLnBrk="0" fontAlgn="base" latinLnBrk="0" hangingPunct="0">
              <a:lnSpc>
                <a:spcPct val="100000"/>
              </a:lnSpc>
              <a:spcBef>
                <a:spcPct val="0"/>
              </a:spcBef>
              <a:spcAft>
                <a:spcPct val="0"/>
              </a:spcAft>
              <a:buClr>
                <a:schemeClr val="accent2"/>
              </a:buClr>
              <a:buSzTx/>
              <a:buFont typeface="Arial" pitchFamily="34" charset="0"/>
              <a:buChar char="•"/>
              <a:tabLst>
                <a:tab pos="4598988"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0602293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x-none" sz="4800" b="1" dirty="0" smtClean="0"/>
              <a:t>أجور العمالة</a:t>
            </a:r>
            <a:endParaRPr lang="x-none" sz="4800" b="1" dirty="0"/>
          </a:p>
        </p:txBody>
      </p:sp>
      <p:graphicFrame>
        <p:nvGraphicFramePr>
          <p:cNvPr id="4" name="جدول 4"/>
          <p:cNvGraphicFramePr>
            <a:graphicFrameLocks noGrp="1"/>
          </p:cNvGraphicFramePr>
          <p:nvPr>
            <p:extLst>
              <p:ext uri="{D42A27DB-BD31-4B8C-83A1-F6EECF244321}">
                <p14:modId xmlns:p14="http://schemas.microsoft.com/office/powerpoint/2010/main" xmlns="" val="141557871"/>
              </p:ext>
            </p:extLst>
          </p:nvPr>
        </p:nvGraphicFramePr>
        <p:xfrm>
          <a:off x="755576" y="1916832"/>
          <a:ext cx="8280921" cy="4392486"/>
        </p:xfrm>
        <a:graphic>
          <a:graphicData uri="http://schemas.openxmlformats.org/drawingml/2006/table">
            <a:tbl>
              <a:tblPr rtl="1" firstRow="1" firstCol="1" bandRow="1">
                <a:tableStyleId>{5C22544A-7EE6-4342-B048-85BDC9FD1C3A}</a:tableStyleId>
              </a:tblPr>
              <a:tblGrid>
                <a:gridCol w="1590001"/>
                <a:gridCol w="2573881"/>
                <a:gridCol w="4117039"/>
              </a:tblGrid>
              <a:tr h="313749">
                <a:tc>
                  <a:txBody>
                    <a:bodyPr/>
                    <a:lstStyle/>
                    <a:p>
                      <a:pPr algn="ctr" rtl="1">
                        <a:lnSpc>
                          <a:spcPct val="115000"/>
                        </a:lnSpc>
                        <a:spcAft>
                          <a:spcPts val="0"/>
                        </a:spcAft>
                      </a:pPr>
                      <a:r>
                        <a:rPr lang="x-none" sz="1100" dirty="0">
                          <a:effectLst/>
                        </a:rPr>
                        <a:t>الشهر</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محلي</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x-none" sz="1100">
                          <a:effectLst/>
                        </a:rPr>
                        <a:t>اجنبي</a:t>
                      </a:r>
                      <a:endParaRPr lang="en-US" sz="1100">
                        <a:effectLst/>
                        <a:latin typeface="Calibri"/>
                        <a:ea typeface="Calibri"/>
                        <a:cs typeface="Arial"/>
                      </a:endParaRPr>
                    </a:p>
                  </a:txBody>
                  <a:tcPr marL="68580" marR="68580" marT="0" marB="0"/>
                </a:tc>
              </a:tr>
              <a:tr h="313749">
                <a:tc>
                  <a:txBody>
                    <a:bodyPr/>
                    <a:lstStyle/>
                    <a:p>
                      <a:pPr algn="ctr" rtl="0">
                        <a:lnSpc>
                          <a:spcPct val="115000"/>
                        </a:lnSpc>
                        <a:spcAft>
                          <a:spcPts val="0"/>
                        </a:spcAft>
                      </a:pPr>
                      <a:r>
                        <a:rPr lang="en-US" sz="1100">
                          <a:effectLst/>
                        </a:rPr>
                        <a:t>1</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3500</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1500</a:t>
                      </a:r>
                      <a:endParaRPr lang="en-US" sz="1100">
                        <a:effectLst/>
                        <a:latin typeface="Calibri"/>
                        <a:ea typeface="Calibri"/>
                        <a:cs typeface="Arial"/>
                      </a:endParaRPr>
                    </a:p>
                  </a:txBody>
                  <a:tcPr marL="68580" marR="68580" marT="0" marB="0"/>
                </a:tc>
              </a:tr>
              <a:tr h="313749">
                <a:tc>
                  <a:txBody>
                    <a:bodyPr/>
                    <a:lstStyle/>
                    <a:p>
                      <a:pPr algn="ctr" rtl="0">
                        <a:lnSpc>
                          <a:spcPct val="115000"/>
                        </a:lnSpc>
                        <a:spcAft>
                          <a:spcPts val="0"/>
                        </a:spcAft>
                      </a:pPr>
                      <a:r>
                        <a:rPr lang="en-US" sz="1100">
                          <a:effectLst/>
                        </a:rPr>
                        <a:t>2</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3605</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dirty="0">
                          <a:effectLst/>
                        </a:rPr>
                        <a:t>1545</a:t>
                      </a:r>
                      <a:endParaRPr lang="en-US" sz="1100" dirty="0">
                        <a:effectLst/>
                        <a:latin typeface="Calibri"/>
                        <a:ea typeface="Calibri"/>
                        <a:cs typeface="Arial"/>
                      </a:endParaRPr>
                    </a:p>
                  </a:txBody>
                  <a:tcPr marL="68580" marR="68580" marT="0" marB="0"/>
                </a:tc>
              </a:tr>
              <a:tr h="313749">
                <a:tc>
                  <a:txBody>
                    <a:bodyPr/>
                    <a:lstStyle/>
                    <a:p>
                      <a:pPr algn="ctr" rtl="0">
                        <a:lnSpc>
                          <a:spcPct val="115000"/>
                        </a:lnSpc>
                        <a:spcAft>
                          <a:spcPts val="0"/>
                        </a:spcAft>
                      </a:pPr>
                      <a:r>
                        <a:rPr lang="en-US" sz="1100">
                          <a:effectLst/>
                        </a:rPr>
                        <a:t>3</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3713</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1591</a:t>
                      </a:r>
                      <a:endParaRPr lang="en-US" sz="1100">
                        <a:effectLst/>
                        <a:latin typeface="Calibri"/>
                        <a:ea typeface="Calibri"/>
                        <a:cs typeface="Arial"/>
                      </a:endParaRPr>
                    </a:p>
                  </a:txBody>
                  <a:tcPr marL="68580" marR="68580" marT="0" marB="0"/>
                </a:tc>
              </a:tr>
              <a:tr h="313749">
                <a:tc>
                  <a:txBody>
                    <a:bodyPr/>
                    <a:lstStyle/>
                    <a:p>
                      <a:pPr algn="ctr" rtl="0">
                        <a:lnSpc>
                          <a:spcPct val="115000"/>
                        </a:lnSpc>
                        <a:spcAft>
                          <a:spcPts val="0"/>
                        </a:spcAft>
                      </a:pPr>
                      <a:r>
                        <a:rPr lang="en-US" sz="1100">
                          <a:effectLst/>
                        </a:rPr>
                        <a:t>4</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3824</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1639</a:t>
                      </a:r>
                      <a:endParaRPr lang="en-US" sz="1100">
                        <a:effectLst/>
                        <a:latin typeface="Calibri"/>
                        <a:ea typeface="Calibri"/>
                        <a:cs typeface="Arial"/>
                      </a:endParaRPr>
                    </a:p>
                  </a:txBody>
                  <a:tcPr marL="68580" marR="68580" marT="0" marB="0"/>
                </a:tc>
              </a:tr>
              <a:tr h="313749">
                <a:tc>
                  <a:txBody>
                    <a:bodyPr/>
                    <a:lstStyle/>
                    <a:p>
                      <a:pPr algn="ctr" rtl="0">
                        <a:lnSpc>
                          <a:spcPct val="115000"/>
                        </a:lnSpc>
                        <a:spcAft>
                          <a:spcPts val="0"/>
                        </a:spcAft>
                      </a:pPr>
                      <a:r>
                        <a:rPr lang="en-US" sz="1100">
                          <a:effectLst/>
                        </a:rPr>
                        <a:t>5</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dirty="0">
                          <a:effectLst/>
                        </a:rPr>
                        <a:t>3939</a:t>
                      </a:r>
                      <a:endParaRPr lang="en-US" sz="1100"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1688</a:t>
                      </a:r>
                      <a:endParaRPr lang="en-US" sz="1100">
                        <a:effectLst/>
                        <a:latin typeface="Calibri"/>
                        <a:ea typeface="Calibri"/>
                        <a:cs typeface="Arial"/>
                      </a:endParaRPr>
                    </a:p>
                  </a:txBody>
                  <a:tcPr marL="68580" marR="68580" marT="0" marB="0"/>
                </a:tc>
              </a:tr>
              <a:tr h="313749">
                <a:tc>
                  <a:txBody>
                    <a:bodyPr/>
                    <a:lstStyle/>
                    <a:p>
                      <a:pPr algn="ctr" rtl="0">
                        <a:lnSpc>
                          <a:spcPct val="115000"/>
                        </a:lnSpc>
                        <a:spcAft>
                          <a:spcPts val="0"/>
                        </a:spcAft>
                      </a:pPr>
                      <a:r>
                        <a:rPr lang="en-US" sz="1100">
                          <a:effectLst/>
                        </a:rPr>
                        <a:t>6</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4057</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1739</a:t>
                      </a:r>
                      <a:endParaRPr lang="en-US" sz="1100">
                        <a:effectLst/>
                        <a:latin typeface="Calibri"/>
                        <a:ea typeface="Calibri"/>
                        <a:cs typeface="Arial"/>
                      </a:endParaRPr>
                    </a:p>
                  </a:txBody>
                  <a:tcPr marL="68580" marR="68580" marT="0" marB="0"/>
                </a:tc>
              </a:tr>
              <a:tr h="313749">
                <a:tc>
                  <a:txBody>
                    <a:bodyPr/>
                    <a:lstStyle/>
                    <a:p>
                      <a:pPr algn="ctr" rtl="0">
                        <a:lnSpc>
                          <a:spcPct val="115000"/>
                        </a:lnSpc>
                        <a:spcAft>
                          <a:spcPts val="0"/>
                        </a:spcAft>
                      </a:pPr>
                      <a:r>
                        <a:rPr lang="en-US" sz="1100">
                          <a:effectLst/>
                        </a:rPr>
                        <a:t>7</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4179</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1971</a:t>
                      </a:r>
                      <a:endParaRPr lang="en-US" sz="1100">
                        <a:effectLst/>
                        <a:latin typeface="Calibri"/>
                        <a:ea typeface="Calibri"/>
                        <a:cs typeface="Arial"/>
                      </a:endParaRPr>
                    </a:p>
                  </a:txBody>
                  <a:tcPr marL="68580" marR="68580" marT="0" marB="0"/>
                </a:tc>
              </a:tr>
              <a:tr h="313749">
                <a:tc>
                  <a:txBody>
                    <a:bodyPr/>
                    <a:lstStyle/>
                    <a:p>
                      <a:pPr algn="ctr" rtl="0">
                        <a:lnSpc>
                          <a:spcPct val="115000"/>
                        </a:lnSpc>
                        <a:spcAft>
                          <a:spcPts val="0"/>
                        </a:spcAft>
                      </a:pPr>
                      <a:r>
                        <a:rPr lang="en-US" sz="1100">
                          <a:effectLst/>
                        </a:rPr>
                        <a:t>8</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4304</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2030</a:t>
                      </a:r>
                      <a:endParaRPr lang="en-US" sz="1100">
                        <a:effectLst/>
                        <a:latin typeface="Calibri"/>
                        <a:ea typeface="Calibri"/>
                        <a:cs typeface="Arial"/>
                      </a:endParaRPr>
                    </a:p>
                  </a:txBody>
                  <a:tcPr marL="68580" marR="68580" marT="0" marB="0"/>
                </a:tc>
              </a:tr>
              <a:tr h="313749">
                <a:tc>
                  <a:txBody>
                    <a:bodyPr/>
                    <a:lstStyle/>
                    <a:p>
                      <a:pPr algn="ctr" rtl="0">
                        <a:lnSpc>
                          <a:spcPct val="115000"/>
                        </a:lnSpc>
                        <a:spcAft>
                          <a:spcPts val="0"/>
                        </a:spcAft>
                      </a:pPr>
                      <a:r>
                        <a:rPr lang="en-US" sz="1100">
                          <a:effectLst/>
                        </a:rPr>
                        <a:t>9</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4433</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2091</a:t>
                      </a:r>
                      <a:endParaRPr lang="en-US" sz="1100">
                        <a:effectLst/>
                        <a:latin typeface="Calibri"/>
                        <a:ea typeface="Calibri"/>
                        <a:cs typeface="Arial"/>
                      </a:endParaRPr>
                    </a:p>
                  </a:txBody>
                  <a:tcPr marL="68580" marR="68580" marT="0" marB="0"/>
                </a:tc>
              </a:tr>
              <a:tr h="313749">
                <a:tc>
                  <a:txBody>
                    <a:bodyPr/>
                    <a:lstStyle/>
                    <a:p>
                      <a:pPr algn="ctr" rtl="0">
                        <a:lnSpc>
                          <a:spcPct val="115000"/>
                        </a:lnSpc>
                        <a:spcAft>
                          <a:spcPts val="0"/>
                        </a:spcAft>
                      </a:pPr>
                      <a:r>
                        <a:rPr lang="en-US" sz="1100">
                          <a:effectLst/>
                        </a:rPr>
                        <a:t>10</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4566</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2154</a:t>
                      </a:r>
                      <a:endParaRPr lang="en-US" sz="1100">
                        <a:effectLst/>
                        <a:latin typeface="Calibri"/>
                        <a:ea typeface="Calibri"/>
                        <a:cs typeface="Arial"/>
                      </a:endParaRPr>
                    </a:p>
                  </a:txBody>
                  <a:tcPr marL="68580" marR="68580" marT="0" marB="0"/>
                </a:tc>
              </a:tr>
              <a:tr h="313749">
                <a:tc>
                  <a:txBody>
                    <a:bodyPr/>
                    <a:lstStyle/>
                    <a:p>
                      <a:pPr algn="ctr" rtl="0">
                        <a:lnSpc>
                          <a:spcPct val="115000"/>
                        </a:lnSpc>
                        <a:spcAft>
                          <a:spcPts val="0"/>
                        </a:spcAft>
                      </a:pPr>
                      <a:r>
                        <a:rPr lang="en-US" sz="1100">
                          <a:effectLst/>
                        </a:rPr>
                        <a:t>11</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4703</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dirty="0">
                          <a:effectLst/>
                        </a:rPr>
                        <a:t>2219</a:t>
                      </a:r>
                      <a:endParaRPr lang="en-US" sz="1100" dirty="0">
                        <a:effectLst/>
                        <a:latin typeface="Calibri"/>
                        <a:ea typeface="Calibri"/>
                        <a:cs typeface="Arial"/>
                      </a:endParaRPr>
                    </a:p>
                  </a:txBody>
                  <a:tcPr marL="68580" marR="68580" marT="0" marB="0"/>
                </a:tc>
              </a:tr>
              <a:tr h="313749">
                <a:tc>
                  <a:txBody>
                    <a:bodyPr/>
                    <a:lstStyle/>
                    <a:p>
                      <a:pPr algn="ctr" rtl="0">
                        <a:lnSpc>
                          <a:spcPct val="115000"/>
                        </a:lnSpc>
                        <a:spcAft>
                          <a:spcPts val="0"/>
                        </a:spcAft>
                      </a:pPr>
                      <a:r>
                        <a:rPr lang="en-US" sz="1100">
                          <a:effectLst/>
                        </a:rPr>
                        <a:t>12</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4844</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2286</a:t>
                      </a:r>
                      <a:endParaRPr lang="en-US" sz="1100">
                        <a:effectLst/>
                        <a:latin typeface="Calibri"/>
                        <a:ea typeface="Calibri"/>
                        <a:cs typeface="Arial"/>
                      </a:endParaRPr>
                    </a:p>
                  </a:txBody>
                  <a:tcPr marL="68580" marR="68580" marT="0" marB="0"/>
                </a:tc>
              </a:tr>
              <a:tr h="313749">
                <a:tc>
                  <a:txBody>
                    <a:bodyPr/>
                    <a:lstStyle/>
                    <a:p>
                      <a:pPr algn="ctr" rtl="1">
                        <a:lnSpc>
                          <a:spcPct val="115000"/>
                        </a:lnSpc>
                        <a:spcAft>
                          <a:spcPts val="0"/>
                        </a:spcAft>
                      </a:pPr>
                      <a:r>
                        <a:rPr lang="x-none" sz="1100">
                          <a:effectLst/>
                        </a:rPr>
                        <a:t>المجموع</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a:effectLst/>
                        </a:rPr>
                        <a:t>49667</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pPr>
                      <a:r>
                        <a:rPr lang="en-US" sz="1100" dirty="0">
                          <a:effectLst/>
                        </a:rPr>
                        <a:t>22453</a:t>
                      </a:r>
                      <a:endParaRPr lang="en-US" sz="11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xmlns="" val="116908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x-none" sz="4800" b="1" dirty="0" smtClean="0"/>
              <a:t>إحتياجات المشروع من المواد</a:t>
            </a:r>
            <a:endParaRPr lang="x-none" sz="4800" b="1"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105776948"/>
              </p:ext>
            </p:extLst>
          </p:nvPr>
        </p:nvGraphicFramePr>
        <p:xfrm>
          <a:off x="251519" y="1556792"/>
          <a:ext cx="8514655" cy="4902047"/>
        </p:xfrm>
        <a:graphic>
          <a:graphicData uri="http://schemas.openxmlformats.org/drawingml/2006/table">
            <a:tbl>
              <a:tblPr rtl="1" firstRow="1" firstCol="1" bandRow="1">
                <a:tableStyleId>{5C22544A-7EE6-4342-B048-85BDC9FD1C3A}</a:tableStyleId>
              </a:tblPr>
              <a:tblGrid>
                <a:gridCol w="402437"/>
                <a:gridCol w="1327013"/>
                <a:gridCol w="2486859"/>
                <a:gridCol w="429783"/>
                <a:gridCol w="429783"/>
                <a:gridCol w="439070"/>
                <a:gridCol w="511818"/>
                <a:gridCol w="1243946"/>
                <a:gridCol w="1243946"/>
              </a:tblGrid>
              <a:tr h="231608">
                <a:tc rowSpan="2">
                  <a:txBody>
                    <a:bodyPr/>
                    <a:lstStyle/>
                    <a:p>
                      <a:pPr algn="ctr" rtl="1">
                        <a:lnSpc>
                          <a:spcPct val="115000"/>
                        </a:lnSpc>
                        <a:spcAft>
                          <a:spcPts val="0"/>
                        </a:spcAft>
                      </a:pPr>
                      <a:r>
                        <a:rPr lang="x-none" sz="1200" dirty="0">
                          <a:effectLst/>
                        </a:rPr>
                        <a:t>م</a:t>
                      </a:r>
                      <a:endParaRPr lang="en-US" sz="1000" dirty="0">
                        <a:effectLst/>
                        <a:latin typeface="Calibri"/>
                        <a:ea typeface="Calibri"/>
                        <a:cs typeface="Arial"/>
                      </a:endParaRPr>
                    </a:p>
                  </a:txBody>
                  <a:tcPr marL="60771" marR="60771" marT="0" marB="0"/>
                </a:tc>
                <a:tc rowSpan="2">
                  <a:txBody>
                    <a:bodyPr/>
                    <a:lstStyle/>
                    <a:p>
                      <a:pPr algn="ctr" rtl="1">
                        <a:lnSpc>
                          <a:spcPct val="115000"/>
                        </a:lnSpc>
                        <a:spcAft>
                          <a:spcPts val="0"/>
                        </a:spcAft>
                      </a:pPr>
                      <a:r>
                        <a:rPr lang="x-none" sz="1200">
                          <a:effectLst/>
                        </a:rPr>
                        <a:t>بند</a:t>
                      </a:r>
                      <a:endParaRPr lang="en-US" sz="1000">
                        <a:effectLst/>
                        <a:latin typeface="Calibri"/>
                        <a:ea typeface="Calibri"/>
                        <a:cs typeface="Arial"/>
                      </a:endParaRPr>
                    </a:p>
                  </a:txBody>
                  <a:tcPr marL="60771" marR="60771" marT="0" marB="0"/>
                </a:tc>
                <a:tc rowSpan="2">
                  <a:txBody>
                    <a:bodyPr/>
                    <a:lstStyle/>
                    <a:p>
                      <a:pPr algn="ctr" rtl="1">
                        <a:lnSpc>
                          <a:spcPct val="115000"/>
                        </a:lnSpc>
                        <a:spcAft>
                          <a:spcPts val="0"/>
                        </a:spcAft>
                      </a:pPr>
                      <a:r>
                        <a:rPr lang="x-none" sz="1200" dirty="0">
                          <a:effectLst/>
                        </a:rPr>
                        <a:t>خصائص نوعية البند</a:t>
                      </a:r>
                      <a:endParaRPr lang="en-US" sz="1000" dirty="0">
                        <a:effectLst/>
                        <a:latin typeface="Calibri"/>
                        <a:ea typeface="Calibri"/>
                        <a:cs typeface="Arial"/>
                      </a:endParaRPr>
                    </a:p>
                  </a:txBody>
                  <a:tcPr marL="60771" marR="60771" marT="0" marB="0"/>
                </a:tc>
                <a:tc gridSpan="3">
                  <a:txBody>
                    <a:bodyPr/>
                    <a:lstStyle/>
                    <a:p>
                      <a:pPr algn="ctr" rtl="1">
                        <a:lnSpc>
                          <a:spcPct val="115000"/>
                        </a:lnSpc>
                        <a:spcAft>
                          <a:spcPts val="0"/>
                        </a:spcAft>
                      </a:pPr>
                      <a:r>
                        <a:rPr lang="x-none" sz="1200">
                          <a:effectLst/>
                        </a:rPr>
                        <a:t>كميات</a:t>
                      </a:r>
                      <a:endParaRPr lang="en-US" sz="1000">
                        <a:effectLst/>
                        <a:latin typeface="Calibri"/>
                        <a:ea typeface="Calibri"/>
                        <a:cs typeface="Arial"/>
                      </a:endParaRPr>
                    </a:p>
                  </a:txBody>
                  <a:tcPr marL="60771" marR="60771" marT="0" marB="0"/>
                </a:tc>
                <a:tc hMerge="1">
                  <a:txBody>
                    <a:bodyPr/>
                    <a:lstStyle/>
                    <a:p>
                      <a:pPr rtl="1"/>
                      <a:endParaRPr lang="x-none"/>
                    </a:p>
                  </a:txBody>
                  <a:tcPr/>
                </a:tc>
                <a:tc hMerge="1">
                  <a:txBody>
                    <a:bodyPr/>
                    <a:lstStyle/>
                    <a:p>
                      <a:pPr rtl="1"/>
                      <a:endParaRPr lang="x-none"/>
                    </a:p>
                  </a:txBody>
                  <a:tcPr/>
                </a:tc>
                <a:tc gridSpan="2">
                  <a:txBody>
                    <a:bodyPr/>
                    <a:lstStyle/>
                    <a:p>
                      <a:pPr algn="ctr" rtl="1">
                        <a:lnSpc>
                          <a:spcPct val="115000"/>
                        </a:lnSpc>
                        <a:spcAft>
                          <a:spcPts val="0"/>
                        </a:spcAft>
                      </a:pPr>
                      <a:r>
                        <a:rPr lang="x-none" sz="1200">
                          <a:effectLst/>
                        </a:rPr>
                        <a:t>سعر الوحدة</a:t>
                      </a:r>
                      <a:endParaRPr lang="en-US" sz="1000">
                        <a:effectLst/>
                        <a:latin typeface="Calibri"/>
                        <a:ea typeface="Calibri"/>
                        <a:cs typeface="Arial"/>
                      </a:endParaRPr>
                    </a:p>
                  </a:txBody>
                  <a:tcPr marL="60771" marR="60771" marT="0" marB="0"/>
                </a:tc>
                <a:tc hMerge="1">
                  <a:txBody>
                    <a:bodyPr/>
                    <a:lstStyle/>
                    <a:p>
                      <a:pPr rtl="1"/>
                      <a:endParaRPr lang="x-none"/>
                    </a:p>
                  </a:txBody>
                  <a:tcPr/>
                </a:tc>
                <a:tc>
                  <a:txBody>
                    <a:bodyPr/>
                    <a:lstStyle/>
                    <a:p>
                      <a:pPr algn="ctr" rtl="1">
                        <a:lnSpc>
                          <a:spcPct val="115000"/>
                        </a:lnSpc>
                        <a:spcAft>
                          <a:spcPts val="0"/>
                        </a:spcAft>
                      </a:pPr>
                      <a:r>
                        <a:rPr lang="x-none" sz="1200">
                          <a:effectLst/>
                        </a:rPr>
                        <a:t>المصدر</a:t>
                      </a:r>
                      <a:endParaRPr lang="en-US" sz="1000">
                        <a:effectLst/>
                        <a:latin typeface="Calibri"/>
                        <a:ea typeface="Calibri"/>
                        <a:cs typeface="Arial"/>
                      </a:endParaRPr>
                    </a:p>
                  </a:txBody>
                  <a:tcPr marL="60771" marR="60771" marT="0" marB="0"/>
                </a:tc>
              </a:tr>
              <a:tr h="463215">
                <a:tc vMerge="1">
                  <a:txBody>
                    <a:bodyPr/>
                    <a:lstStyle/>
                    <a:p>
                      <a:pPr rtl="1"/>
                      <a:endParaRPr lang="x-none"/>
                    </a:p>
                  </a:txBody>
                  <a:tcPr/>
                </a:tc>
                <a:tc vMerge="1">
                  <a:txBody>
                    <a:bodyPr/>
                    <a:lstStyle/>
                    <a:p>
                      <a:pPr rtl="1"/>
                      <a:endParaRPr lang="x-none"/>
                    </a:p>
                  </a:txBody>
                  <a:tcPr/>
                </a:tc>
                <a:tc vMerge="1">
                  <a:txBody>
                    <a:bodyPr/>
                    <a:lstStyle/>
                    <a:p>
                      <a:pPr rtl="1"/>
                      <a:endParaRPr lang="x-none"/>
                    </a:p>
                  </a:txBody>
                  <a:tcPr/>
                </a:tc>
                <a:tc>
                  <a:txBody>
                    <a:bodyPr/>
                    <a:lstStyle/>
                    <a:p>
                      <a:pPr algn="ctr" rtl="1">
                        <a:lnSpc>
                          <a:spcPct val="115000"/>
                        </a:lnSpc>
                        <a:spcAft>
                          <a:spcPts val="0"/>
                        </a:spcAft>
                      </a:pPr>
                      <a:r>
                        <a:rPr lang="x-none" sz="1200">
                          <a:effectLst/>
                        </a:rPr>
                        <a:t>مطلوب</a:t>
                      </a:r>
                      <a:endParaRPr lang="en-US" sz="1000">
                        <a:effectLst/>
                        <a:latin typeface="Calibri"/>
                        <a:ea typeface="Calibri"/>
                        <a:cs typeface="Arial"/>
                      </a:endParaRPr>
                    </a:p>
                  </a:txBody>
                  <a:tcPr marL="60771" marR="60771" marT="0" marB="0"/>
                </a:tc>
                <a:tc>
                  <a:txBody>
                    <a:bodyPr/>
                    <a:lstStyle/>
                    <a:p>
                      <a:pPr algn="ctr" rtl="1">
                        <a:lnSpc>
                          <a:spcPct val="115000"/>
                        </a:lnSpc>
                        <a:spcAft>
                          <a:spcPts val="0"/>
                        </a:spcAft>
                      </a:pPr>
                      <a:r>
                        <a:rPr lang="x-none" sz="1200">
                          <a:effectLst/>
                        </a:rPr>
                        <a:t>متاح</a:t>
                      </a:r>
                      <a:endParaRPr lang="en-US" sz="1000">
                        <a:effectLst/>
                        <a:latin typeface="Calibri"/>
                        <a:ea typeface="Calibri"/>
                        <a:cs typeface="Arial"/>
                      </a:endParaRPr>
                    </a:p>
                  </a:txBody>
                  <a:tcPr marL="60771" marR="60771" marT="0" marB="0"/>
                </a:tc>
                <a:tc>
                  <a:txBody>
                    <a:bodyPr/>
                    <a:lstStyle/>
                    <a:p>
                      <a:pPr algn="ctr" rtl="1">
                        <a:lnSpc>
                          <a:spcPct val="115000"/>
                        </a:lnSpc>
                        <a:spcAft>
                          <a:spcPts val="0"/>
                        </a:spcAft>
                      </a:pPr>
                      <a:r>
                        <a:rPr lang="x-none" sz="1200">
                          <a:effectLst/>
                        </a:rPr>
                        <a:t>%</a:t>
                      </a:r>
                      <a:endParaRPr lang="en-US" sz="1000">
                        <a:effectLst/>
                        <a:latin typeface="Calibri"/>
                        <a:ea typeface="Calibri"/>
                        <a:cs typeface="Arial"/>
                      </a:endParaRPr>
                    </a:p>
                  </a:txBody>
                  <a:tcPr marL="60771" marR="60771" marT="0" marB="0"/>
                </a:tc>
                <a:tc>
                  <a:txBody>
                    <a:bodyPr/>
                    <a:lstStyle/>
                    <a:p>
                      <a:pPr algn="ctr" rtl="1">
                        <a:lnSpc>
                          <a:spcPct val="115000"/>
                        </a:lnSpc>
                        <a:spcAft>
                          <a:spcPts val="0"/>
                        </a:spcAft>
                      </a:pPr>
                      <a:r>
                        <a:rPr lang="x-none" sz="1200">
                          <a:effectLst/>
                        </a:rPr>
                        <a:t>م</a:t>
                      </a:r>
                      <a:endParaRPr lang="en-US" sz="1000">
                        <a:effectLst/>
                        <a:latin typeface="Calibri"/>
                        <a:ea typeface="Calibri"/>
                        <a:cs typeface="Arial"/>
                      </a:endParaRPr>
                    </a:p>
                  </a:txBody>
                  <a:tcPr marL="60771" marR="60771" marT="0" marB="0"/>
                </a:tc>
                <a:tc>
                  <a:txBody>
                    <a:bodyPr/>
                    <a:lstStyle/>
                    <a:p>
                      <a:pPr algn="ctr" rtl="1">
                        <a:lnSpc>
                          <a:spcPct val="115000"/>
                        </a:lnSpc>
                        <a:spcAft>
                          <a:spcPts val="0"/>
                        </a:spcAft>
                      </a:pPr>
                      <a:r>
                        <a:rPr lang="x-none" sz="1200">
                          <a:effectLst/>
                        </a:rPr>
                        <a:t>ج</a:t>
                      </a:r>
                      <a:endParaRPr lang="en-US" sz="1000">
                        <a:effectLst/>
                        <a:latin typeface="Calibri"/>
                        <a:ea typeface="Calibri"/>
                        <a:cs typeface="Arial"/>
                      </a:endParaRPr>
                    </a:p>
                  </a:txBody>
                  <a:tcPr marL="60771" marR="60771" marT="0" marB="0"/>
                </a:tc>
                <a:tc>
                  <a:txBody>
                    <a:bodyPr/>
                    <a:lstStyle/>
                    <a:p>
                      <a:pPr algn="ctr" rtl="1">
                        <a:lnSpc>
                          <a:spcPct val="115000"/>
                        </a:lnSpc>
                        <a:spcAft>
                          <a:spcPts val="0"/>
                        </a:spcAft>
                      </a:pPr>
                      <a:r>
                        <a:rPr lang="x-none" sz="1200">
                          <a:effectLst/>
                        </a:rPr>
                        <a:t> </a:t>
                      </a:r>
                      <a:endParaRPr lang="en-US" sz="1000">
                        <a:effectLst/>
                        <a:latin typeface="Calibri"/>
                        <a:ea typeface="Calibri"/>
                        <a:cs typeface="Arial"/>
                      </a:endParaRPr>
                    </a:p>
                  </a:txBody>
                  <a:tcPr marL="60771" marR="60771" marT="0" marB="0"/>
                </a:tc>
              </a:tr>
              <a:tr h="4207224">
                <a:tc>
                  <a:txBody>
                    <a:bodyPr/>
                    <a:lstStyle/>
                    <a:p>
                      <a:pPr algn="r" rtl="1">
                        <a:lnSpc>
                          <a:spcPct val="115000"/>
                        </a:lnSpc>
                        <a:spcAft>
                          <a:spcPts val="0"/>
                        </a:spcAft>
                      </a:pPr>
                      <a:r>
                        <a:rPr lang="x-none" sz="1200">
                          <a:effectLst/>
                        </a:rPr>
                        <a:t>1</a:t>
                      </a:r>
                      <a:endParaRPr lang="en-US" sz="1000">
                        <a:effectLst/>
                        <a:latin typeface="Calibri"/>
                        <a:ea typeface="Calibri"/>
                        <a:cs typeface="Arial"/>
                      </a:endParaRPr>
                    </a:p>
                  </a:txBody>
                  <a:tcPr marL="60771" marR="60771" marT="0" marB="0"/>
                </a:tc>
                <a:tc>
                  <a:txBody>
                    <a:bodyPr/>
                    <a:lstStyle/>
                    <a:p>
                      <a:pPr algn="r" rtl="1">
                        <a:lnSpc>
                          <a:spcPct val="115000"/>
                        </a:lnSpc>
                        <a:spcAft>
                          <a:spcPts val="0"/>
                        </a:spcAft>
                      </a:pPr>
                      <a:r>
                        <a:rPr lang="x-none" sz="1200" u="sng">
                          <a:effectLst/>
                        </a:rPr>
                        <a:t>المواد الخام:</a:t>
                      </a:r>
                      <a:endParaRPr lang="en-US" sz="1000">
                        <a:effectLst/>
                      </a:endParaRPr>
                    </a:p>
                    <a:p>
                      <a:pPr marL="342900" lvl="0" indent="-342900" algn="r" rtl="1">
                        <a:lnSpc>
                          <a:spcPct val="115000"/>
                        </a:lnSpc>
                        <a:spcAft>
                          <a:spcPts val="0"/>
                        </a:spcAft>
                        <a:buSzPts val="1000"/>
                        <a:buFont typeface="Symbol"/>
                        <a:buChar char=""/>
                      </a:pPr>
                      <a:r>
                        <a:rPr lang="x-none" sz="1200">
                          <a:effectLst/>
                        </a:rPr>
                        <a:t>إسبريسو</a:t>
                      </a:r>
                      <a:endParaRPr lang="en-US" sz="1000">
                        <a:effectLst/>
                      </a:endParaRPr>
                    </a:p>
                    <a:p>
                      <a:pPr algn="r" rtl="1">
                        <a:lnSpc>
                          <a:spcPct val="115000"/>
                        </a:lnSpc>
                        <a:spcAft>
                          <a:spcPts val="0"/>
                        </a:spcAft>
                      </a:pPr>
                      <a:r>
                        <a:rPr lang="x-none" sz="1200">
                          <a:effectLst/>
                        </a:rPr>
                        <a:t> </a:t>
                      </a:r>
                      <a:endParaRPr lang="en-US" sz="1000">
                        <a:effectLst/>
                      </a:endParaRPr>
                    </a:p>
                    <a:p>
                      <a:pPr marL="342900" lvl="0" indent="-342900" algn="r" rtl="1">
                        <a:lnSpc>
                          <a:spcPct val="115000"/>
                        </a:lnSpc>
                        <a:spcAft>
                          <a:spcPts val="0"/>
                        </a:spcAft>
                        <a:buSzPts val="1000"/>
                        <a:buFont typeface="Symbol"/>
                        <a:buChar char=""/>
                      </a:pPr>
                      <a:r>
                        <a:rPr lang="x-none" sz="1200">
                          <a:effectLst/>
                        </a:rPr>
                        <a:t>قهوة تركية </a:t>
                      </a:r>
                      <a:endParaRPr lang="en-US" sz="1000">
                        <a:effectLst/>
                      </a:endParaRPr>
                    </a:p>
                    <a:p>
                      <a:pPr marL="342900" lvl="0" indent="-342900" algn="r" rtl="1">
                        <a:lnSpc>
                          <a:spcPct val="115000"/>
                        </a:lnSpc>
                        <a:spcAft>
                          <a:spcPts val="0"/>
                        </a:spcAft>
                        <a:buSzPts val="1000"/>
                        <a:buFont typeface="Symbol"/>
                        <a:buChar char=""/>
                      </a:pPr>
                      <a:r>
                        <a:rPr lang="x-none" sz="1200">
                          <a:effectLst/>
                        </a:rPr>
                        <a:t>قهوة أمريكية</a:t>
                      </a:r>
                      <a:endParaRPr lang="en-US" sz="1000">
                        <a:effectLst/>
                      </a:endParaRPr>
                    </a:p>
                    <a:p>
                      <a:pPr marL="342900" lvl="0" indent="-342900" algn="r" rtl="1">
                        <a:lnSpc>
                          <a:spcPct val="115000"/>
                        </a:lnSpc>
                        <a:spcAft>
                          <a:spcPts val="0"/>
                        </a:spcAft>
                        <a:buSzPts val="1000"/>
                        <a:buFont typeface="Symbol"/>
                        <a:buChar char=""/>
                      </a:pPr>
                      <a:r>
                        <a:rPr lang="x-none" sz="1200">
                          <a:effectLst/>
                        </a:rPr>
                        <a:t>قهوة عربية ومستلزماتها</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en-US" sz="1200">
                          <a:effectLst/>
                        </a:rPr>
                        <a:t> </a:t>
                      </a:r>
                      <a:endParaRPr lang="en-US" sz="1000">
                        <a:effectLst/>
                      </a:endParaRPr>
                    </a:p>
                    <a:p>
                      <a:pPr marL="342900" lvl="0" indent="-342900" algn="r" rtl="1">
                        <a:lnSpc>
                          <a:spcPct val="115000"/>
                        </a:lnSpc>
                        <a:spcAft>
                          <a:spcPts val="0"/>
                        </a:spcAft>
                        <a:buSzPts val="1000"/>
                        <a:buFont typeface="Symbol"/>
                        <a:buChar char=""/>
                      </a:pPr>
                      <a:r>
                        <a:rPr lang="x-none" sz="1200">
                          <a:effectLst/>
                        </a:rPr>
                        <a:t>شاي أخضر</a:t>
                      </a:r>
                      <a:endParaRPr lang="en-US" sz="1000">
                        <a:effectLst/>
                      </a:endParaRPr>
                    </a:p>
                    <a:p>
                      <a:pPr marL="429895" algn="r" rtl="1">
                        <a:lnSpc>
                          <a:spcPct val="115000"/>
                        </a:lnSpc>
                        <a:spcAft>
                          <a:spcPts val="0"/>
                        </a:spcAft>
                      </a:pPr>
                      <a:r>
                        <a:rPr lang="x-none" sz="1200">
                          <a:effectLst/>
                        </a:rPr>
                        <a:t> </a:t>
                      </a:r>
                      <a:endParaRPr lang="en-US" sz="1000">
                        <a:effectLst/>
                        <a:latin typeface="Calibri"/>
                        <a:ea typeface="Calibri"/>
                        <a:cs typeface="Arial"/>
                      </a:endParaRPr>
                    </a:p>
                  </a:txBody>
                  <a:tcPr marL="60771" marR="60771" marT="0" marB="0"/>
                </a:tc>
                <a:tc>
                  <a:txBody>
                    <a:bodyPr/>
                    <a:lstStyle/>
                    <a:p>
                      <a:pPr algn="r" rtl="1">
                        <a:lnSpc>
                          <a:spcPct val="115000"/>
                        </a:lnSpc>
                        <a:spcAft>
                          <a:spcPts val="0"/>
                        </a:spcAft>
                      </a:pPr>
                      <a:r>
                        <a:rPr lang="x-none" sz="1200">
                          <a:effectLst/>
                        </a:rPr>
                        <a:t> </a:t>
                      </a:r>
                      <a:endParaRPr lang="en-US" sz="1000">
                        <a:effectLst/>
                      </a:endParaRPr>
                    </a:p>
                    <a:p>
                      <a:pPr marL="342900" lvl="0" indent="-342900" algn="just" rtl="1">
                        <a:lnSpc>
                          <a:spcPct val="115000"/>
                        </a:lnSpc>
                        <a:spcAft>
                          <a:spcPts val="0"/>
                        </a:spcAft>
                        <a:buSzPts val="1000"/>
                        <a:buFont typeface="Symbol"/>
                        <a:buChar char=""/>
                      </a:pPr>
                      <a:r>
                        <a:rPr lang="x-none" sz="1200">
                          <a:effectLst/>
                        </a:rPr>
                        <a:t>قهوة إسبريسو التعبئة: عبوة بحجم 1 كجم في صناديق سعة 6 كجم (6×1 كجم</a:t>
                      </a:r>
                      <a:r>
                        <a:rPr lang="x-none" sz="1000" spc="40">
                          <a:effectLst/>
                        </a:rPr>
                        <a:t>).</a:t>
                      </a:r>
                      <a:endParaRPr lang="en-US" sz="1000">
                        <a:effectLst/>
                      </a:endParaRPr>
                    </a:p>
                    <a:p>
                      <a:pPr marL="342900" lvl="0" indent="-342900" algn="just" rtl="1">
                        <a:lnSpc>
                          <a:spcPct val="115000"/>
                        </a:lnSpc>
                        <a:spcAft>
                          <a:spcPts val="0"/>
                        </a:spcAft>
                        <a:buSzPts val="900"/>
                        <a:buFont typeface="Symbol"/>
                        <a:buChar char=""/>
                      </a:pPr>
                      <a:r>
                        <a:rPr lang="x-none" sz="1200">
                          <a:effectLst/>
                        </a:rPr>
                        <a:t>قهوة تركية التعبئة: كيس نصف كيلو جرام مطحون.</a:t>
                      </a:r>
                      <a:endParaRPr lang="en-US" sz="1000">
                        <a:effectLst/>
                      </a:endParaRPr>
                    </a:p>
                    <a:p>
                      <a:pPr marL="342900" lvl="0" indent="-342900" algn="just" rtl="1">
                        <a:lnSpc>
                          <a:spcPct val="115000"/>
                        </a:lnSpc>
                        <a:spcAft>
                          <a:spcPts val="0"/>
                        </a:spcAft>
                        <a:buSzPts val="900"/>
                        <a:buFont typeface="Symbol"/>
                        <a:buChar char=""/>
                      </a:pPr>
                      <a:r>
                        <a:rPr lang="x-none" sz="1200">
                          <a:effectLst/>
                        </a:rPr>
                        <a:t>قهوة الأمريكية التعبئة: كيس نصف كيلو جرام مطحون </a:t>
                      </a:r>
                      <a:endParaRPr lang="en-US" sz="1000">
                        <a:effectLst/>
                      </a:endParaRPr>
                    </a:p>
                    <a:p>
                      <a:pPr marL="342900" lvl="0" indent="-342900" algn="just" rtl="1">
                        <a:lnSpc>
                          <a:spcPct val="115000"/>
                        </a:lnSpc>
                        <a:spcAft>
                          <a:spcPts val="0"/>
                        </a:spcAft>
                        <a:buSzPts val="900"/>
                        <a:buFont typeface="Symbol"/>
                        <a:buChar char=""/>
                      </a:pPr>
                      <a:r>
                        <a:rPr lang="x-none" sz="1200">
                          <a:effectLst/>
                        </a:rPr>
                        <a:t>قهوة عربية كلاسيكية بالهيل والزعفران والبهارات، التعبئة: عبوة بحجم 1 كجم في صناديق سعة 6 كجم (6×1 كجم</a:t>
                      </a:r>
                      <a:r>
                        <a:rPr lang="x-none" sz="1000" spc="40">
                          <a:effectLst/>
                        </a:rPr>
                        <a:t>).</a:t>
                      </a:r>
                      <a:endParaRPr lang="en-US" sz="1000">
                        <a:effectLst/>
                      </a:endParaRPr>
                    </a:p>
                    <a:p>
                      <a:pPr marL="342900" lvl="0" indent="-342900" algn="r" rtl="1">
                        <a:lnSpc>
                          <a:spcPct val="115000"/>
                        </a:lnSpc>
                        <a:spcAft>
                          <a:spcPts val="0"/>
                        </a:spcAft>
                        <a:buSzPts val="900"/>
                        <a:buFont typeface="Symbol"/>
                        <a:buChar char=""/>
                      </a:pPr>
                      <a:r>
                        <a:rPr lang="x-none" sz="1200">
                          <a:effectLst/>
                        </a:rPr>
                        <a:t>أورق الشاي الصينية، التعبئة: عبوة بحجم 1 كجم في صناديق سعة 6 كجم (6×1 كجم</a:t>
                      </a:r>
                      <a:r>
                        <a:rPr lang="x-none" sz="1000" spc="40">
                          <a:effectLst/>
                        </a:rPr>
                        <a:t>).</a:t>
                      </a:r>
                      <a:endParaRPr lang="en-US" sz="1000">
                        <a:effectLst/>
                      </a:endParaRPr>
                    </a:p>
                    <a:p>
                      <a:pPr algn="just" rtl="1">
                        <a:lnSpc>
                          <a:spcPct val="115000"/>
                        </a:lnSpc>
                        <a:spcAft>
                          <a:spcPts val="0"/>
                        </a:spcAft>
                      </a:pPr>
                      <a:r>
                        <a:rPr lang="x-none" sz="1200">
                          <a:effectLst/>
                        </a:rPr>
                        <a:t> </a:t>
                      </a:r>
                      <a:endParaRPr lang="en-US" sz="1000">
                        <a:effectLst/>
                      </a:endParaRPr>
                    </a:p>
                    <a:p>
                      <a:pPr algn="just" rtl="1">
                        <a:lnSpc>
                          <a:spcPct val="115000"/>
                        </a:lnSpc>
                        <a:spcAft>
                          <a:spcPts val="0"/>
                        </a:spcAft>
                      </a:pPr>
                      <a:r>
                        <a:rPr lang="x-none" sz="1200">
                          <a:effectLst/>
                        </a:rPr>
                        <a:t> </a:t>
                      </a:r>
                      <a:endParaRPr lang="en-US" sz="1000">
                        <a:effectLst/>
                        <a:latin typeface="Calibri"/>
                        <a:ea typeface="Calibri"/>
                        <a:cs typeface="Arial"/>
                      </a:endParaRPr>
                    </a:p>
                  </a:txBody>
                  <a:tcPr marL="60771" marR="60771" marT="0" marB="0"/>
                </a:tc>
                <a:tc>
                  <a:txBody>
                    <a:bodyPr/>
                    <a:lstStyle/>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12</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6</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6</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3</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10</a:t>
                      </a:r>
                      <a:endParaRPr lang="en-US" sz="1000">
                        <a:effectLst/>
                        <a:latin typeface="Calibri"/>
                        <a:ea typeface="Calibri"/>
                        <a:cs typeface="Arial"/>
                      </a:endParaRPr>
                    </a:p>
                  </a:txBody>
                  <a:tcPr marL="60771" marR="60771" marT="0" marB="0"/>
                </a:tc>
                <a:tc>
                  <a:txBody>
                    <a:bodyPr/>
                    <a:lstStyle/>
                    <a:p>
                      <a:pPr marL="90170" algn="r" rtl="1">
                        <a:lnSpc>
                          <a:spcPct val="115000"/>
                        </a:lnSpc>
                        <a:spcAft>
                          <a:spcPts val="0"/>
                        </a:spcAft>
                      </a:pPr>
                      <a:r>
                        <a:rPr lang="x-none" sz="1200">
                          <a:effectLst/>
                        </a:rPr>
                        <a:t> </a:t>
                      </a:r>
                      <a:endParaRPr lang="en-US" sz="1000">
                        <a:effectLst/>
                      </a:endParaRPr>
                    </a:p>
                    <a:p>
                      <a:pPr marL="90170" algn="r" rtl="1">
                        <a:lnSpc>
                          <a:spcPct val="115000"/>
                        </a:lnSpc>
                        <a:spcAft>
                          <a:spcPts val="0"/>
                        </a:spcAft>
                      </a:pPr>
                      <a:r>
                        <a:rPr lang="x-none" sz="1200">
                          <a:effectLst/>
                        </a:rPr>
                        <a:t>12</a:t>
                      </a:r>
                      <a:endParaRPr lang="en-US" sz="1000">
                        <a:effectLst/>
                      </a:endParaRPr>
                    </a:p>
                    <a:p>
                      <a:pPr marL="228600"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6</a:t>
                      </a:r>
                      <a:endParaRPr lang="en-US" sz="1000">
                        <a:effectLst/>
                      </a:endParaRPr>
                    </a:p>
                    <a:p>
                      <a:pPr marL="228600"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6</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3</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10</a:t>
                      </a:r>
                      <a:endParaRPr lang="en-US" sz="1000">
                        <a:effectLst/>
                      </a:endParaRPr>
                    </a:p>
                    <a:p>
                      <a:pPr marL="342900" lvl="0" indent="-342900" algn="r" rtl="1">
                        <a:lnSpc>
                          <a:spcPct val="115000"/>
                        </a:lnSpc>
                        <a:spcAft>
                          <a:spcPts val="0"/>
                        </a:spcAft>
                        <a:buFont typeface="Wingdings"/>
                        <a:buChar char=""/>
                      </a:pPr>
                      <a:r>
                        <a:rPr lang="x-none" sz="1200">
                          <a:effectLst/>
                        </a:rPr>
                        <a:t> </a:t>
                      </a:r>
                      <a:endParaRPr lang="en-US" sz="1000">
                        <a:effectLst/>
                        <a:latin typeface="Calibri"/>
                        <a:ea typeface="Calibri"/>
                        <a:cs typeface="Arial"/>
                      </a:endParaRPr>
                    </a:p>
                  </a:txBody>
                  <a:tcPr marL="60771" marR="60771" marT="0" marB="0"/>
                </a:tc>
                <a:tc>
                  <a:txBody>
                    <a:bodyPr/>
                    <a:lstStyle/>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100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100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100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100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100</a:t>
                      </a:r>
                      <a:endParaRPr lang="en-US" sz="1000">
                        <a:effectLst/>
                      </a:endParaRPr>
                    </a:p>
                    <a:p>
                      <a:pPr algn="r" rtl="1">
                        <a:lnSpc>
                          <a:spcPct val="115000"/>
                        </a:lnSpc>
                        <a:spcAft>
                          <a:spcPts val="0"/>
                        </a:spcAft>
                      </a:pPr>
                      <a:r>
                        <a:rPr lang="x-none" sz="1200">
                          <a:effectLst/>
                        </a:rPr>
                        <a:t> </a:t>
                      </a:r>
                      <a:endParaRPr lang="en-US" sz="1000">
                        <a:effectLst/>
                        <a:latin typeface="Calibri"/>
                        <a:ea typeface="Calibri"/>
                        <a:cs typeface="Arial"/>
                      </a:endParaRPr>
                    </a:p>
                  </a:txBody>
                  <a:tcPr marL="60771" marR="60771" marT="0" marB="0"/>
                </a:tc>
                <a:tc>
                  <a:txBody>
                    <a:bodyPr/>
                    <a:lstStyle/>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4980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165</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180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627</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105</a:t>
                      </a:r>
                      <a:endParaRPr lang="en-US" sz="1000">
                        <a:effectLst/>
                        <a:latin typeface="Calibri"/>
                        <a:ea typeface="Calibri"/>
                        <a:cs typeface="Arial"/>
                      </a:endParaRPr>
                    </a:p>
                  </a:txBody>
                  <a:tcPr marL="60771" marR="60771" marT="0" marB="0"/>
                </a:tc>
                <a:tc>
                  <a:txBody>
                    <a:bodyPr/>
                    <a:lstStyle/>
                    <a:p>
                      <a:pPr algn="r" rtl="1">
                        <a:lnSpc>
                          <a:spcPct val="115000"/>
                        </a:lnSpc>
                        <a:spcAft>
                          <a:spcPts val="0"/>
                        </a:spcAft>
                      </a:pPr>
                      <a:r>
                        <a:rPr lang="x-none" sz="1200">
                          <a:effectLst/>
                        </a:rPr>
                        <a:t> </a:t>
                      </a:r>
                      <a:endParaRPr lang="en-US" sz="1000">
                        <a:effectLst/>
                        <a:latin typeface="Calibri"/>
                        <a:ea typeface="Calibri"/>
                        <a:cs typeface="Arial"/>
                      </a:endParaRPr>
                    </a:p>
                  </a:txBody>
                  <a:tcPr marL="60771" marR="60771" marT="0" marB="0"/>
                </a:tc>
                <a:tc>
                  <a:txBody>
                    <a:bodyPr/>
                    <a:lstStyle/>
                    <a:p>
                      <a:pPr algn="r" rtl="1">
                        <a:lnSpc>
                          <a:spcPct val="115000"/>
                        </a:lnSpc>
                        <a:spcAft>
                          <a:spcPts val="0"/>
                        </a:spcAft>
                      </a:pPr>
                      <a:r>
                        <a:rPr lang="x-none" sz="1200" dirty="0">
                          <a:effectLst/>
                        </a:rPr>
                        <a:t> </a:t>
                      </a:r>
                      <a:endParaRPr lang="en-US" sz="1000" dirty="0">
                        <a:effectLst/>
                      </a:endParaRPr>
                    </a:p>
                    <a:p>
                      <a:pPr marL="342900" lvl="0" indent="-342900" algn="r" rtl="1">
                        <a:lnSpc>
                          <a:spcPct val="115000"/>
                        </a:lnSpc>
                        <a:spcAft>
                          <a:spcPts val="0"/>
                        </a:spcAft>
                        <a:buSzPts val="900"/>
                        <a:buFont typeface="Symbol"/>
                        <a:buChar char=""/>
                      </a:pPr>
                      <a:r>
                        <a:rPr lang="x-none" sz="1200" dirty="0">
                          <a:effectLst/>
                        </a:rPr>
                        <a:t>شركة شمس القهوة للمنتجات المحدودة.</a:t>
                      </a:r>
                      <a:endParaRPr lang="en-US" sz="1000" dirty="0">
                        <a:effectLst/>
                      </a:endParaRPr>
                    </a:p>
                    <a:p>
                      <a:pPr marL="342900" lvl="0" indent="-342900" algn="r" rtl="1">
                        <a:lnSpc>
                          <a:spcPct val="115000"/>
                        </a:lnSpc>
                        <a:spcAft>
                          <a:spcPts val="0"/>
                        </a:spcAft>
                        <a:buSzPts val="900"/>
                        <a:buFont typeface="Symbol"/>
                        <a:buChar char=""/>
                      </a:pPr>
                      <a:r>
                        <a:rPr lang="x-none" sz="1200" dirty="0">
                          <a:effectLst/>
                        </a:rPr>
                        <a:t>شركة شمس القهوة للمنتجات المحدودة.</a:t>
                      </a:r>
                      <a:endParaRPr lang="en-US" sz="1000" dirty="0">
                        <a:effectLst/>
                      </a:endParaRPr>
                    </a:p>
                    <a:p>
                      <a:pPr marL="342900" lvl="0" indent="-342900" algn="r" rtl="1">
                        <a:lnSpc>
                          <a:spcPct val="115000"/>
                        </a:lnSpc>
                        <a:spcAft>
                          <a:spcPts val="0"/>
                        </a:spcAft>
                        <a:buSzPts val="900"/>
                        <a:buFont typeface="Symbol"/>
                        <a:buChar char=""/>
                      </a:pPr>
                      <a:r>
                        <a:rPr lang="x-none" sz="1200" dirty="0">
                          <a:effectLst/>
                        </a:rPr>
                        <a:t>شركة شمس القهوة للمنتجات المحدودة.</a:t>
                      </a:r>
                      <a:endParaRPr lang="en-US" sz="1000" dirty="0">
                        <a:effectLst/>
                      </a:endParaRPr>
                    </a:p>
                    <a:p>
                      <a:pPr marL="342900" lvl="0" indent="-342900" algn="r" rtl="1">
                        <a:lnSpc>
                          <a:spcPct val="115000"/>
                        </a:lnSpc>
                        <a:spcAft>
                          <a:spcPts val="0"/>
                        </a:spcAft>
                        <a:buSzPts val="900"/>
                        <a:buFont typeface="Symbol"/>
                        <a:buChar char=""/>
                      </a:pPr>
                      <a:r>
                        <a:rPr lang="x-none" sz="1000" dirty="0">
                          <a:effectLst/>
                        </a:rPr>
                        <a:t>شركة  بن العروبة.</a:t>
                      </a:r>
                      <a:endParaRPr lang="en-US" sz="1000" dirty="0">
                        <a:effectLst/>
                      </a:endParaRPr>
                    </a:p>
                    <a:p>
                      <a:pPr algn="r" rtl="1">
                        <a:lnSpc>
                          <a:spcPct val="115000"/>
                        </a:lnSpc>
                        <a:spcAft>
                          <a:spcPts val="0"/>
                        </a:spcAft>
                      </a:pPr>
                      <a:r>
                        <a:rPr lang="x-none" sz="1000" dirty="0">
                          <a:effectLst/>
                        </a:rPr>
                        <a:t> </a:t>
                      </a:r>
                      <a:endParaRPr lang="en-US" sz="1000" dirty="0">
                        <a:effectLst/>
                      </a:endParaRPr>
                    </a:p>
                    <a:p>
                      <a:pPr marL="342900" lvl="0" indent="-342900" algn="r" rtl="1">
                        <a:lnSpc>
                          <a:spcPct val="115000"/>
                        </a:lnSpc>
                        <a:spcAft>
                          <a:spcPts val="0"/>
                        </a:spcAft>
                        <a:buSzPts val="900"/>
                        <a:buFont typeface="Symbol"/>
                        <a:buChar char=""/>
                      </a:pPr>
                      <a:r>
                        <a:rPr lang="x-none" sz="1000" dirty="0">
                          <a:effectLst/>
                        </a:rPr>
                        <a:t>شركة</a:t>
                      </a:r>
                      <a:r>
                        <a:rPr lang="en-US" sz="1000" dirty="0">
                          <a:effectLst/>
                        </a:rPr>
                        <a:t> </a:t>
                      </a:r>
                      <a:r>
                        <a:rPr lang="en-US" sz="1000" dirty="0" err="1">
                          <a:effectLst/>
                        </a:rPr>
                        <a:t>Teavana</a:t>
                      </a:r>
                      <a:r>
                        <a:rPr lang="en-US" sz="1000" dirty="0">
                          <a:effectLst/>
                        </a:rPr>
                        <a:t> </a:t>
                      </a:r>
                      <a:r>
                        <a:rPr lang="x-none" sz="1000" dirty="0">
                          <a:effectLst/>
                        </a:rPr>
                        <a:t>تي فانا</a:t>
                      </a:r>
                      <a:endParaRPr lang="en-US" sz="1000" dirty="0">
                        <a:effectLst/>
                      </a:endParaRPr>
                    </a:p>
                    <a:p>
                      <a:pPr algn="r" rtl="1">
                        <a:lnSpc>
                          <a:spcPct val="115000"/>
                        </a:lnSpc>
                        <a:spcAft>
                          <a:spcPts val="0"/>
                        </a:spcAft>
                      </a:pPr>
                      <a:r>
                        <a:rPr lang="x-none" sz="1000" dirty="0">
                          <a:effectLst/>
                        </a:rPr>
                        <a:t> </a:t>
                      </a:r>
                      <a:endParaRPr lang="en-US" sz="1000" dirty="0">
                        <a:effectLst/>
                      </a:endParaRPr>
                    </a:p>
                    <a:p>
                      <a:pPr algn="r" rtl="1">
                        <a:lnSpc>
                          <a:spcPct val="115000"/>
                        </a:lnSpc>
                        <a:spcAft>
                          <a:spcPts val="0"/>
                        </a:spcAft>
                      </a:pPr>
                      <a:r>
                        <a:rPr lang="x-none" sz="1000" dirty="0">
                          <a:effectLst/>
                        </a:rPr>
                        <a:t> </a:t>
                      </a:r>
                      <a:endParaRPr lang="en-US" sz="1000" dirty="0">
                        <a:effectLst/>
                        <a:latin typeface="Calibri"/>
                        <a:ea typeface="Calibri"/>
                        <a:cs typeface="Arial"/>
                      </a:endParaRPr>
                    </a:p>
                  </a:txBody>
                  <a:tcPr marL="60771" marR="60771" marT="0" marB="0"/>
                </a:tc>
              </a:tr>
            </a:tbl>
          </a:graphicData>
        </a:graphic>
      </p:graphicFrame>
    </p:spTree>
    <p:extLst>
      <p:ext uri="{BB962C8B-B14F-4D97-AF65-F5344CB8AC3E}">
        <p14:creationId xmlns:p14="http://schemas.microsoft.com/office/powerpoint/2010/main" xmlns="" val="30683501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153400" cy="990600"/>
          </a:xfrm>
        </p:spPr>
        <p:txBody>
          <a:bodyPr>
            <a:normAutofit/>
          </a:bodyPr>
          <a:lstStyle/>
          <a:p>
            <a:pPr algn="ctr"/>
            <a:r>
              <a:rPr lang="x-none" sz="4800" b="1" dirty="0" smtClean="0"/>
              <a:t>إحتياجات المشروع من المواد</a:t>
            </a:r>
            <a:endParaRPr lang="x-none" sz="4800" b="1"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xmlns="" val="1362627184"/>
              </p:ext>
            </p:extLst>
          </p:nvPr>
        </p:nvGraphicFramePr>
        <p:xfrm>
          <a:off x="323528" y="1052736"/>
          <a:ext cx="8563267" cy="5390388"/>
        </p:xfrm>
        <a:graphic>
          <a:graphicData uri="http://schemas.openxmlformats.org/drawingml/2006/table">
            <a:tbl>
              <a:tblPr rtl="1" firstRow="1" firstCol="1" bandRow="1">
                <a:tableStyleId>{5C22544A-7EE6-4342-B048-85BDC9FD1C3A}</a:tableStyleId>
              </a:tblPr>
              <a:tblGrid>
                <a:gridCol w="1567038"/>
                <a:gridCol w="2936674"/>
                <a:gridCol w="475229"/>
                <a:gridCol w="507520"/>
                <a:gridCol w="484977"/>
                <a:gridCol w="518489"/>
                <a:gridCol w="604394"/>
                <a:gridCol w="1468946"/>
              </a:tblGrid>
              <a:tr h="5184576">
                <a:tc>
                  <a:txBody>
                    <a:bodyPr/>
                    <a:lstStyle/>
                    <a:p>
                      <a:pPr algn="r" rtl="1">
                        <a:lnSpc>
                          <a:spcPct val="115000"/>
                        </a:lnSpc>
                        <a:spcAft>
                          <a:spcPts val="0"/>
                        </a:spcAft>
                      </a:pPr>
                      <a:r>
                        <a:rPr lang="x-none" sz="1200" u="sng" dirty="0">
                          <a:effectLst/>
                        </a:rPr>
                        <a:t>منتجات مصنعة</a:t>
                      </a:r>
                      <a:endParaRPr lang="en-US" sz="1100" dirty="0">
                        <a:effectLst/>
                      </a:endParaRPr>
                    </a:p>
                    <a:p>
                      <a:pPr marL="342900" lvl="0" indent="-342900" algn="r" rtl="1">
                        <a:lnSpc>
                          <a:spcPct val="115000"/>
                        </a:lnSpc>
                        <a:spcAft>
                          <a:spcPts val="0"/>
                        </a:spcAft>
                        <a:buSzPts val="1000"/>
                        <a:buFont typeface="Symbol"/>
                        <a:buChar char=""/>
                      </a:pPr>
                      <a:r>
                        <a:rPr lang="x-none" sz="1200" dirty="0">
                          <a:effectLst/>
                        </a:rPr>
                        <a:t>مو كافيه بودرة القهوة الإيطالية (كافي لاتيه)</a:t>
                      </a:r>
                      <a:endParaRPr lang="en-US" sz="1100" dirty="0">
                        <a:effectLst/>
                      </a:endParaRPr>
                    </a:p>
                    <a:p>
                      <a:pPr marL="342900" lvl="0" indent="-342900" algn="r" rtl="1">
                        <a:lnSpc>
                          <a:spcPct val="115000"/>
                        </a:lnSpc>
                        <a:spcAft>
                          <a:spcPts val="0"/>
                        </a:spcAft>
                        <a:buSzPts val="1000"/>
                        <a:buFont typeface="Symbol"/>
                        <a:buChar char=""/>
                      </a:pPr>
                      <a:r>
                        <a:rPr lang="x-none" sz="1200" dirty="0">
                          <a:effectLst/>
                        </a:rPr>
                        <a:t>بودرة دبل موكا</a:t>
                      </a:r>
                      <a:endParaRPr lang="en-US" sz="1100" dirty="0">
                        <a:effectLst/>
                      </a:endParaRPr>
                    </a:p>
                    <a:p>
                      <a:pPr marL="457200" algn="r" rtl="1">
                        <a:lnSpc>
                          <a:spcPct val="115000"/>
                        </a:lnSpc>
                        <a:spcAft>
                          <a:spcPts val="0"/>
                        </a:spcAft>
                      </a:pPr>
                      <a:r>
                        <a:rPr lang="x-none" sz="1200" dirty="0">
                          <a:effectLst/>
                        </a:rPr>
                        <a:t> </a:t>
                      </a:r>
                      <a:endParaRPr lang="en-US" sz="1100" dirty="0">
                        <a:effectLst/>
                      </a:endParaRPr>
                    </a:p>
                    <a:p>
                      <a:pPr marL="342900" lvl="0" indent="-342900" algn="r" rtl="1">
                        <a:lnSpc>
                          <a:spcPct val="115000"/>
                        </a:lnSpc>
                        <a:spcAft>
                          <a:spcPts val="0"/>
                        </a:spcAft>
                        <a:buSzPts val="900"/>
                        <a:buFont typeface="Symbol"/>
                        <a:buChar char=""/>
                      </a:pPr>
                      <a:r>
                        <a:rPr lang="x-none" sz="1200" dirty="0">
                          <a:effectLst/>
                        </a:rPr>
                        <a:t>بودرة شوكلاته سويسرية</a:t>
                      </a:r>
                      <a:endParaRPr lang="en-US" sz="1100" dirty="0">
                        <a:effectLst/>
                      </a:endParaRPr>
                    </a:p>
                    <a:p>
                      <a:pPr algn="r" rtl="1">
                        <a:lnSpc>
                          <a:spcPct val="115000"/>
                        </a:lnSpc>
                        <a:spcAft>
                          <a:spcPts val="0"/>
                        </a:spcAft>
                      </a:pPr>
                      <a:r>
                        <a:rPr lang="en-US" sz="1200" dirty="0">
                          <a:effectLst/>
                        </a:rPr>
                        <a:t> </a:t>
                      </a:r>
                      <a:endParaRPr lang="en-US" sz="1100" dirty="0">
                        <a:effectLst/>
                      </a:endParaRPr>
                    </a:p>
                    <a:p>
                      <a:pPr marL="342900" lvl="0" indent="-342900" algn="r" rtl="1">
                        <a:lnSpc>
                          <a:spcPct val="115000"/>
                        </a:lnSpc>
                        <a:spcAft>
                          <a:spcPts val="0"/>
                        </a:spcAft>
                        <a:buSzPts val="900"/>
                        <a:buFont typeface="Symbol"/>
                        <a:buChar char=""/>
                      </a:pPr>
                      <a:r>
                        <a:rPr lang="x-none" sz="1200" dirty="0">
                          <a:effectLst/>
                        </a:rPr>
                        <a:t>بودرة شوكلاتة كراميل بيضاء</a:t>
                      </a:r>
                      <a:endParaRPr lang="en-US" sz="1100" dirty="0">
                        <a:effectLst/>
                      </a:endParaRPr>
                    </a:p>
                    <a:p>
                      <a:pPr marL="457200" algn="r" rtl="1">
                        <a:lnSpc>
                          <a:spcPct val="115000"/>
                        </a:lnSpc>
                        <a:spcAft>
                          <a:spcPts val="0"/>
                        </a:spcAft>
                      </a:pPr>
                      <a:r>
                        <a:rPr lang="x-none" sz="1200" dirty="0">
                          <a:effectLst/>
                        </a:rPr>
                        <a:t> </a:t>
                      </a:r>
                      <a:endParaRPr lang="en-US" sz="1100" dirty="0">
                        <a:effectLst/>
                      </a:endParaRPr>
                    </a:p>
                    <a:p>
                      <a:pPr marL="342900" lvl="0" indent="-342900" algn="r" rtl="1">
                        <a:lnSpc>
                          <a:spcPct val="115000"/>
                        </a:lnSpc>
                        <a:spcAft>
                          <a:spcPts val="0"/>
                        </a:spcAft>
                        <a:buSzPts val="900"/>
                        <a:buFont typeface="Symbol"/>
                        <a:buChar char=""/>
                      </a:pPr>
                      <a:r>
                        <a:rPr lang="x-none" sz="1200" dirty="0">
                          <a:effectLst/>
                        </a:rPr>
                        <a:t>بودرة سبايس شاي (نيرفانا)</a:t>
                      </a:r>
                      <a:endParaRPr lang="en-US" sz="1100" dirty="0">
                        <a:effectLst/>
                      </a:endParaRPr>
                    </a:p>
                    <a:p>
                      <a:pPr marL="228600" algn="r" rtl="1">
                        <a:lnSpc>
                          <a:spcPct val="115000"/>
                        </a:lnSpc>
                        <a:spcAft>
                          <a:spcPts val="0"/>
                        </a:spcAft>
                      </a:pPr>
                      <a:r>
                        <a:rPr lang="x-none" sz="1200" dirty="0">
                          <a:effectLst/>
                        </a:rPr>
                        <a:t> </a:t>
                      </a:r>
                      <a:endParaRPr lang="en-US" sz="1100" dirty="0">
                        <a:effectLst/>
                      </a:endParaRPr>
                    </a:p>
                    <a:p>
                      <a:pPr marL="342900" lvl="0" indent="-342900" algn="r" rtl="1">
                        <a:lnSpc>
                          <a:spcPct val="115000"/>
                        </a:lnSpc>
                        <a:spcAft>
                          <a:spcPts val="0"/>
                        </a:spcAft>
                        <a:buSzPts val="900"/>
                        <a:buFont typeface="Symbol"/>
                        <a:buChar char=""/>
                      </a:pPr>
                      <a:r>
                        <a:rPr lang="x-none" sz="1200" dirty="0">
                          <a:effectLst/>
                        </a:rPr>
                        <a:t>صوص الشوكلاتة وصوص الكارميل</a:t>
                      </a:r>
                      <a:endParaRPr lang="en-US" sz="1100" dirty="0">
                        <a:effectLst/>
                      </a:endParaRPr>
                    </a:p>
                    <a:p>
                      <a:pPr marL="457200" algn="r" rtl="1">
                        <a:lnSpc>
                          <a:spcPct val="115000"/>
                        </a:lnSpc>
                        <a:spcAft>
                          <a:spcPts val="0"/>
                        </a:spcAft>
                      </a:pPr>
                      <a:r>
                        <a:rPr lang="x-none" sz="1200" dirty="0">
                          <a:effectLst/>
                        </a:rPr>
                        <a:t> </a:t>
                      </a:r>
                      <a:endParaRPr lang="en-US" sz="1100" dirty="0">
                        <a:effectLst/>
                      </a:endParaRPr>
                    </a:p>
                    <a:p>
                      <a:pPr marL="342900" lvl="0" indent="-342900" algn="r" rtl="1">
                        <a:lnSpc>
                          <a:spcPct val="115000"/>
                        </a:lnSpc>
                        <a:spcAft>
                          <a:spcPts val="0"/>
                        </a:spcAft>
                        <a:buSzPts val="900"/>
                        <a:buFont typeface="Symbol"/>
                        <a:buChar char=""/>
                      </a:pPr>
                      <a:r>
                        <a:rPr lang="x-none" sz="1200" dirty="0">
                          <a:effectLst/>
                        </a:rPr>
                        <a:t>حليب</a:t>
                      </a:r>
                      <a:endParaRPr lang="en-US" sz="1100" dirty="0">
                        <a:effectLst/>
                      </a:endParaRPr>
                    </a:p>
                    <a:p>
                      <a:pPr algn="r" rtl="1">
                        <a:lnSpc>
                          <a:spcPct val="115000"/>
                        </a:lnSpc>
                        <a:spcAft>
                          <a:spcPts val="0"/>
                        </a:spcAft>
                      </a:pPr>
                      <a:r>
                        <a:rPr lang="en-US" sz="1200" dirty="0">
                          <a:effectLst/>
                        </a:rPr>
                        <a:t> </a:t>
                      </a:r>
                      <a:endParaRPr lang="en-US" sz="1100" dirty="0">
                        <a:effectLst/>
                      </a:endParaRPr>
                    </a:p>
                    <a:p>
                      <a:pPr marL="342900" lvl="0" indent="-342900" algn="r" rtl="1">
                        <a:lnSpc>
                          <a:spcPct val="115000"/>
                        </a:lnSpc>
                        <a:spcAft>
                          <a:spcPts val="0"/>
                        </a:spcAft>
                        <a:buSzPts val="900"/>
                        <a:buFont typeface="Symbol"/>
                        <a:buChar char=""/>
                      </a:pPr>
                      <a:r>
                        <a:rPr lang="x-none" sz="1200" dirty="0">
                          <a:effectLst/>
                        </a:rPr>
                        <a:t>سكر</a:t>
                      </a:r>
                      <a:endParaRPr lang="en-US" sz="1100" dirty="0">
                        <a:effectLst/>
                      </a:endParaRPr>
                    </a:p>
                    <a:p>
                      <a:pPr algn="r" rtl="1">
                        <a:lnSpc>
                          <a:spcPct val="115000"/>
                        </a:lnSpc>
                        <a:spcAft>
                          <a:spcPts val="0"/>
                        </a:spcAft>
                      </a:pPr>
                      <a:r>
                        <a:rPr lang="en-US" sz="1200" dirty="0">
                          <a:effectLst/>
                        </a:rPr>
                        <a:t> </a:t>
                      </a:r>
                      <a:endParaRPr lang="en-US" sz="1100" dirty="0">
                        <a:effectLst/>
                      </a:endParaRPr>
                    </a:p>
                    <a:p>
                      <a:pPr marL="342900" lvl="0" indent="-342900" algn="r" rtl="1">
                        <a:lnSpc>
                          <a:spcPct val="115000"/>
                        </a:lnSpc>
                        <a:spcAft>
                          <a:spcPts val="0"/>
                        </a:spcAft>
                        <a:buSzPts val="900"/>
                        <a:buFont typeface="Symbol"/>
                        <a:buChar char=""/>
                      </a:pPr>
                      <a:r>
                        <a:rPr lang="x-none" sz="1200" dirty="0">
                          <a:effectLst/>
                        </a:rPr>
                        <a:t>مركز عصير مشكل </a:t>
                      </a:r>
                      <a:r>
                        <a:rPr lang="x-none" sz="1200" dirty="0" smtClean="0">
                          <a:effectLst/>
                        </a:rPr>
                        <a:t>التوت</a:t>
                      </a:r>
                      <a:r>
                        <a:rPr lang="x-none" sz="1200" dirty="0">
                          <a:effectLst/>
                        </a:rPr>
                        <a:t> </a:t>
                      </a:r>
                      <a:endParaRPr lang="en-US" sz="1100" dirty="0">
                        <a:effectLst/>
                        <a:latin typeface="Calibri"/>
                        <a:ea typeface="Calibri"/>
                        <a:cs typeface="Arial"/>
                      </a:endParaRPr>
                    </a:p>
                  </a:txBody>
                  <a:tcPr marL="30649" marR="30649" marT="0" marB="0"/>
                </a:tc>
                <a:tc>
                  <a:txBody>
                    <a:bodyPr/>
                    <a:lstStyle/>
                    <a:p>
                      <a:pPr algn="r" rtl="1">
                        <a:lnSpc>
                          <a:spcPct val="115000"/>
                        </a:lnSpc>
                        <a:spcAft>
                          <a:spcPts val="0"/>
                        </a:spcAft>
                      </a:pPr>
                      <a:r>
                        <a:rPr lang="x-none" sz="1200" dirty="0">
                          <a:effectLst/>
                        </a:rPr>
                        <a:t> </a:t>
                      </a:r>
                      <a:endParaRPr lang="en-US" sz="1100" dirty="0">
                        <a:effectLst/>
                      </a:endParaRPr>
                    </a:p>
                    <a:p>
                      <a:pPr marL="342900" lvl="0" indent="-342900" algn="just" rtl="1">
                        <a:lnSpc>
                          <a:spcPct val="115000"/>
                        </a:lnSpc>
                        <a:spcAft>
                          <a:spcPts val="0"/>
                        </a:spcAft>
                        <a:buSzPts val="900"/>
                        <a:buFont typeface="Symbol"/>
                        <a:buChar char=""/>
                      </a:pPr>
                      <a:r>
                        <a:rPr lang="x-none" sz="1200" dirty="0">
                          <a:effectLst/>
                        </a:rPr>
                        <a:t>التعبئة: عبوة بحجم 1 كجم في صناديق سعة 6 كجم (6×1 كجم</a:t>
                      </a:r>
                      <a:r>
                        <a:rPr lang="x-none" sz="1100" spc="40" dirty="0">
                          <a:effectLst/>
                        </a:rPr>
                        <a:t>).</a:t>
                      </a:r>
                      <a:endParaRPr lang="en-US" sz="1100" dirty="0">
                        <a:effectLst/>
                      </a:endParaRPr>
                    </a:p>
                    <a:p>
                      <a:pPr marL="342900" lvl="0" indent="-342900" algn="just" rtl="1">
                        <a:lnSpc>
                          <a:spcPct val="115000"/>
                        </a:lnSpc>
                        <a:spcAft>
                          <a:spcPts val="0"/>
                        </a:spcAft>
                        <a:buSzPts val="900"/>
                        <a:buFont typeface="Symbol"/>
                        <a:buChar char=""/>
                      </a:pPr>
                      <a:r>
                        <a:rPr lang="x-none" sz="1200" dirty="0">
                          <a:effectLst/>
                        </a:rPr>
                        <a:t>التعبئة: عبوة بحجم 1 كجم في صناديق سعة 6 كجم (6×1 كجم</a:t>
                      </a:r>
                      <a:r>
                        <a:rPr lang="x-none" sz="1100" spc="40" dirty="0">
                          <a:effectLst/>
                        </a:rPr>
                        <a:t>).</a:t>
                      </a:r>
                      <a:endParaRPr lang="en-US" sz="1100" dirty="0">
                        <a:effectLst/>
                      </a:endParaRPr>
                    </a:p>
                    <a:p>
                      <a:pPr marL="342900" lvl="0" indent="-342900" algn="just" rtl="1">
                        <a:lnSpc>
                          <a:spcPct val="115000"/>
                        </a:lnSpc>
                        <a:spcAft>
                          <a:spcPts val="0"/>
                        </a:spcAft>
                        <a:buSzPts val="900"/>
                        <a:buFont typeface="Symbol"/>
                        <a:buChar char=""/>
                      </a:pPr>
                      <a:r>
                        <a:rPr lang="x-none" sz="1200" dirty="0">
                          <a:effectLst/>
                        </a:rPr>
                        <a:t>التعبئة: عبوة بحجم 1 كجم في صناديق سعة 6 كجم (6×1 كجم</a:t>
                      </a:r>
                      <a:r>
                        <a:rPr lang="x-none" sz="1100" spc="40" dirty="0">
                          <a:effectLst/>
                        </a:rPr>
                        <a:t>).</a:t>
                      </a:r>
                      <a:endParaRPr lang="en-US" sz="1100" dirty="0">
                        <a:effectLst/>
                      </a:endParaRPr>
                    </a:p>
                    <a:p>
                      <a:pPr marL="342900" lvl="0" indent="-342900" algn="just" rtl="1">
                        <a:lnSpc>
                          <a:spcPct val="115000"/>
                        </a:lnSpc>
                        <a:spcAft>
                          <a:spcPts val="0"/>
                        </a:spcAft>
                        <a:buSzPts val="900"/>
                        <a:buFont typeface="Symbol"/>
                        <a:buChar char=""/>
                      </a:pPr>
                      <a:r>
                        <a:rPr lang="x-none" sz="1200" dirty="0">
                          <a:effectLst/>
                        </a:rPr>
                        <a:t>التعبئة: عبوة بحجم 1 كجم في صناديق سعة 6 كجم (6×1 كجم</a:t>
                      </a:r>
                      <a:r>
                        <a:rPr lang="x-none" sz="1100" spc="40" dirty="0">
                          <a:effectLst/>
                        </a:rPr>
                        <a:t>).</a:t>
                      </a:r>
                      <a:endParaRPr lang="en-US" sz="1100" dirty="0">
                        <a:effectLst/>
                      </a:endParaRPr>
                    </a:p>
                    <a:p>
                      <a:pPr marL="342900" lvl="0" indent="-342900" algn="just" rtl="1">
                        <a:lnSpc>
                          <a:spcPct val="115000"/>
                        </a:lnSpc>
                        <a:spcAft>
                          <a:spcPts val="0"/>
                        </a:spcAft>
                        <a:buSzPts val="900"/>
                        <a:buFont typeface="Symbol"/>
                        <a:buChar char=""/>
                      </a:pPr>
                      <a:r>
                        <a:rPr lang="x-none" sz="1200" dirty="0">
                          <a:effectLst/>
                        </a:rPr>
                        <a:t>التعبئة: عبوة بحجم 1 كجم في صناديق سعة 6 كجم (6×1 كجم</a:t>
                      </a:r>
                      <a:r>
                        <a:rPr lang="x-none" sz="1100" spc="40" dirty="0">
                          <a:effectLst/>
                        </a:rPr>
                        <a:t>).</a:t>
                      </a:r>
                      <a:endParaRPr lang="en-US" sz="1100" dirty="0">
                        <a:effectLst/>
                      </a:endParaRPr>
                    </a:p>
                    <a:p>
                      <a:pPr marL="228600" algn="just" rtl="1">
                        <a:spcAft>
                          <a:spcPts val="500"/>
                        </a:spcAft>
                      </a:pPr>
                      <a:r>
                        <a:rPr lang="x-none" sz="1200" dirty="0">
                          <a:effectLst/>
                        </a:rPr>
                        <a:t>الحجم: 64 اوقية سائله (اونص) - 1.89 لتر للجالون.التعبئة: 6 جالون في الكرتون.</a:t>
                      </a:r>
                      <a:endParaRPr lang="en-US" sz="1100" dirty="0">
                        <a:effectLst/>
                      </a:endParaRPr>
                    </a:p>
                    <a:p>
                      <a:pPr marL="342900" lvl="0" indent="-342900" algn="just" rtl="1">
                        <a:lnSpc>
                          <a:spcPct val="115000"/>
                        </a:lnSpc>
                        <a:spcAft>
                          <a:spcPts val="0"/>
                        </a:spcAft>
                        <a:buSzPts val="1000"/>
                        <a:buFont typeface="Symbol"/>
                        <a:buChar char=""/>
                      </a:pPr>
                      <a:r>
                        <a:rPr lang="x-none" sz="1200" dirty="0">
                          <a:effectLst/>
                        </a:rPr>
                        <a:t>حليب المراعي كامل الدسم، التعبئة: عبوة لترين ، 12عبوات داخل الصندوق.</a:t>
                      </a:r>
                      <a:endParaRPr lang="en-US" sz="1100" dirty="0">
                        <a:effectLst/>
                      </a:endParaRPr>
                    </a:p>
                    <a:p>
                      <a:pPr marL="342900" lvl="0" indent="-342900" algn="just" rtl="1">
                        <a:lnSpc>
                          <a:spcPct val="115000"/>
                        </a:lnSpc>
                        <a:spcAft>
                          <a:spcPts val="0"/>
                        </a:spcAft>
                        <a:buSzPts val="900"/>
                        <a:buFont typeface="Symbol"/>
                        <a:buChar char=""/>
                      </a:pPr>
                      <a:r>
                        <a:rPr lang="x-none" sz="1200" dirty="0">
                          <a:effectLst/>
                        </a:rPr>
                        <a:t>سكر أبيض وبني  التعبئة: أكياس ورقية بحجم ملعقة واحدة 1000 مغلف داخل الصندوق.</a:t>
                      </a:r>
                      <a:endParaRPr lang="en-US" sz="1100" dirty="0">
                        <a:effectLst/>
                      </a:endParaRPr>
                    </a:p>
                    <a:p>
                      <a:pPr marL="342900" lvl="0" indent="-342900" algn="just" rtl="1">
                        <a:lnSpc>
                          <a:spcPct val="115000"/>
                        </a:lnSpc>
                        <a:spcAft>
                          <a:spcPts val="0"/>
                        </a:spcAft>
                        <a:buSzPts val="900"/>
                        <a:buFont typeface="Symbol"/>
                        <a:buChar char=""/>
                      </a:pPr>
                      <a:r>
                        <a:rPr lang="x-none" sz="1200" dirty="0">
                          <a:effectLst/>
                        </a:rPr>
                        <a:t>مشكل توت من أربع انواع من التوت، لب التوت الطبيعي.</a:t>
                      </a:r>
                      <a:endParaRPr lang="en-US" sz="1100" dirty="0">
                        <a:effectLst/>
                      </a:endParaRPr>
                    </a:p>
                    <a:p>
                      <a:pPr marL="228600" algn="just" rtl="1">
                        <a:lnSpc>
                          <a:spcPct val="115000"/>
                        </a:lnSpc>
                        <a:spcAft>
                          <a:spcPts val="0"/>
                        </a:spcAft>
                      </a:pPr>
                      <a:r>
                        <a:rPr lang="x-none" sz="1200" dirty="0">
                          <a:effectLst/>
                        </a:rPr>
                        <a:t>التعبئة: العبوة 1.8 لتر، 6 عبوات داخل الصندوق.</a:t>
                      </a:r>
                      <a:endParaRPr lang="en-US" sz="1100" dirty="0">
                        <a:effectLst/>
                      </a:endParaRPr>
                    </a:p>
                    <a:p>
                      <a:pPr marL="228600" algn="just" rtl="1">
                        <a:lnSpc>
                          <a:spcPct val="115000"/>
                        </a:lnSpc>
                        <a:spcAft>
                          <a:spcPts val="0"/>
                        </a:spcAft>
                      </a:pPr>
                      <a:r>
                        <a:rPr lang="x-none" sz="1200" dirty="0">
                          <a:effectLst/>
                        </a:rPr>
                        <a:t> </a:t>
                      </a:r>
                      <a:endParaRPr lang="en-US" sz="1100" dirty="0">
                        <a:effectLst/>
                      </a:endParaRPr>
                    </a:p>
                    <a:p>
                      <a:pPr marL="342900" lvl="0" indent="-342900" algn="r" rtl="1">
                        <a:lnSpc>
                          <a:spcPts val="1875"/>
                        </a:lnSpc>
                        <a:buSzPts val="900"/>
                        <a:buFont typeface="Symbol"/>
                        <a:buChar char=""/>
                      </a:pPr>
                      <a:r>
                        <a:rPr lang="x-none" sz="1200" dirty="0">
                          <a:effectLst/>
                        </a:rPr>
                        <a:t>التعبئة: العبوة 1.8 لتر، 6 عبوات داخل الصندوق.</a:t>
                      </a:r>
                      <a:endParaRPr lang="en-US" sz="1100" dirty="0">
                        <a:effectLst/>
                      </a:endParaRPr>
                    </a:p>
                    <a:p>
                      <a:pPr marL="342900" lvl="0" indent="-342900" algn="r" rtl="1">
                        <a:lnSpc>
                          <a:spcPts val="1875"/>
                        </a:lnSpc>
                        <a:buSzPts val="900"/>
                        <a:buFont typeface="Symbol"/>
                        <a:buChar char=""/>
                      </a:pPr>
                      <a:r>
                        <a:rPr lang="x-none" sz="1200" dirty="0">
                          <a:effectLst/>
                        </a:rPr>
                        <a:t>التعبئة: العبوة 1.8 لتر 6 عبوات داخل الصندوق</a:t>
                      </a:r>
                      <a:endParaRPr lang="en-US" sz="1100" dirty="0">
                        <a:effectLst/>
                      </a:endParaRPr>
                    </a:p>
                    <a:p>
                      <a:pPr marL="342900" lvl="0" indent="-342900" algn="r" rtl="1">
                        <a:lnSpc>
                          <a:spcPts val="1875"/>
                        </a:lnSpc>
                        <a:buSzPts val="900"/>
                        <a:buFont typeface="Symbol"/>
                        <a:buChar char=""/>
                      </a:pPr>
                      <a:r>
                        <a:rPr lang="x-none" sz="1200" dirty="0">
                          <a:effectLst/>
                        </a:rPr>
                        <a:t>التعبئة: العبوة 1.8 لتر 6 عبوات داخل الصندوق</a:t>
                      </a:r>
                      <a:endParaRPr lang="en-US" sz="1100" dirty="0">
                        <a:effectLst/>
                      </a:endParaRPr>
                    </a:p>
                    <a:p>
                      <a:pPr marL="228600" algn="r" rtl="1">
                        <a:lnSpc>
                          <a:spcPts val="1875"/>
                        </a:lnSpc>
                      </a:pPr>
                      <a:endParaRPr lang="en-US" sz="1100" dirty="0">
                        <a:effectLst/>
                      </a:endParaRPr>
                    </a:p>
                  </a:txBody>
                  <a:tcPr marL="30649" marR="30649" marT="0" marB="0"/>
                </a:tc>
                <a:tc>
                  <a:txBody>
                    <a:bodyPr/>
                    <a:lstStyle/>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12</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18</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10</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6</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4</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1</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24</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4</a:t>
                      </a:r>
                      <a:endParaRPr lang="en-US" sz="1100" dirty="0">
                        <a:effectLst/>
                      </a:endParaRPr>
                    </a:p>
                    <a:p>
                      <a:pPr algn="r" rtl="1">
                        <a:lnSpc>
                          <a:spcPct val="115000"/>
                        </a:lnSpc>
                        <a:spcAft>
                          <a:spcPts val="0"/>
                        </a:spcAft>
                      </a:pPr>
                      <a:r>
                        <a:rPr lang="x-none" sz="1200" dirty="0">
                          <a:effectLst/>
                        </a:rPr>
                        <a:t> </a:t>
                      </a:r>
                      <a:endParaRPr lang="en-US" sz="1100" dirty="0">
                        <a:effectLst/>
                        <a:latin typeface="Calibri"/>
                        <a:ea typeface="Calibri"/>
                        <a:cs typeface="Arial"/>
                      </a:endParaRPr>
                    </a:p>
                  </a:txBody>
                  <a:tcPr marL="30649" marR="30649" marT="0" marB="0"/>
                </a:tc>
                <a:tc>
                  <a:txBody>
                    <a:bodyPr/>
                    <a:lstStyle/>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12</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18</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10</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6</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4</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1</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24</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4</a:t>
                      </a:r>
                      <a:endParaRPr lang="en-US" sz="1100" dirty="0">
                        <a:effectLst/>
                      </a:endParaRPr>
                    </a:p>
                    <a:p>
                      <a:pPr algn="r" rtl="1">
                        <a:lnSpc>
                          <a:spcPct val="115000"/>
                        </a:lnSpc>
                        <a:spcAft>
                          <a:spcPts val="0"/>
                        </a:spcAft>
                      </a:pPr>
                      <a:r>
                        <a:rPr lang="x-none" sz="1200" dirty="0">
                          <a:effectLst/>
                        </a:rPr>
                        <a:t> </a:t>
                      </a:r>
                      <a:endParaRPr lang="en-US" sz="1100" dirty="0">
                        <a:effectLst/>
                      </a:endParaRPr>
                    </a:p>
                  </a:txBody>
                  <a:tcPr marL="30649" marR="30649" marT="0" marB="0"/>
                </a:tc>
                <a:tc>
                  <a:txBody>
                    <a:bodyPr/>
                    <a:lstStyle/>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100</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100</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100</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100</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100</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100</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100</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100</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 </a:t>
                      </a:r>
                      <a:endParaRPr lang="en-US" sz="1100" dirty="0">
                        <a:effectLst/>
                        <a:latin typeface="Calibri"/>
                        <a:ea typeface="Calibri"/>
                        <a:cs typeface="Arial"/>
                      </a:endParaRPr>
                    </a:p>
                  </a:txBody>
                  <a:tcPr marL="30649" marR="30649" marT="0" marB="0"/>
                </a:tc>
                <a:tc>
                  <a:txBody>
                    <a:bodyPr/>
                    <a:lstStyle/>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4260</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6840</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2280</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1428</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712</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200</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1320</a:t>
                      </a:r>
                      <a:endParaRPr lang="en-US" sz="1100" dirty="0">
                        <a:effectLst/>
                      </a:endParaRPr>
                    </a:p>
                    <a:p>
                      <a:pPr algn="r" rtl="1">
                        <a:lnSpc>
                          <a:spcPct val="115000"/>
                        </a:lnSpc>
                        <a:spcAft>
                          <a:spcPts val="0"/>
                        </a:spcAft>
                      </a:pPr>
                      <a:r>
                        <a:rPr lang="x-none" sz="1200" dirty="0">
                          <a:effectLst/>
                        </a:rPr>
                        <a:t> </a:t>
                      </a:r>
                      <a:endParaRPr lang="en-US" sz="1100" dirty="0">
                        <a:effectLst/>
                      </a:endParaRPr>
                    </a:p>
                    <a:p>
                      <a:pPr algn="r" rtl="1">
                        <a:lnSpc>
                          <a:spcPct val="115000"/>
                        </a:lnSpc>
                        <a:spcAft>
                          <a:spcPts val="0"/>
                        </a:spcAft>
                      </a:pPr>
                      <a:r>
                        <a:rPr lang="x-none" sz="1200" dirty="0">
                          <a:effectLst/>
                        </a:rPr>
                        <a:t>420</a:t>
                      </a:r>
                      <a:endParaRPr lang="en-US" sz="1100" dirty="0">
                        <a:effectLst/>
                      </a:endParaRPr>
                    </a:p>
                    <a:p>
                      <a:pPr algn="r" rtl="1">
                        <a:lnSpc>
                          <a:spcPct val="115000"/>
                        </a:lnSpc>
                        <a:spcAft>
                          <a:spcPts val="0"/>
                        </a:spcAft>
                      </a:pPr>
                      <a:r>
                        <a:rPr lang="x-none" sz="1200" dirty="0">
                          <a:effectLst/>
                        </a:rPr>
                        <a:t> </a:t>
                      </a:r>
                      <a:endParaRPr lang="en-US" sz="1100" dirty="0">
                        <a:effectLst/>
                      </a:endParaRPr>
                    </a:p>
                  </a:txBody>
                  <a:tcPr marL="30649" marR="30649" marT="0" marB="0"/>
                </a:tc>
                <a:tc>
                  <a:txBody>
                    <a:bodyPr/>
                    <a:lstStyle/>
                    <a:p>
                      <a:pPr algn="r" rtl="1">
                        <a:lnSpc>
                          <a:spcPct val="115000"/>
                        </a:lnSpc>
                        <a:spcAft>
                          <a:spcPts val="0"/>
                        </a:spcAft>
                      </a:pPr>
                      <a:r>
                        <a:rPr lang="x-none" sz="1200" dirty="0">
                          <a:effectLst/>
                        </a:rPr>
                        <a:t> </a:t>
                      </a:r>
                      <a:endParaRPr lang="en-US" sz="1100" dirty="0">
                        <a:effectLst/>
                        <a:latin typeface="Calibri"/>
                        <a:ea typeface="Calibri"/>
                        <a:cs typeface="Arial"/>
                      </a:endParaRPr>
                    </a:p>
                  </a:txBody>
                  <a:tcPr marL="30649" marR="30649" marT="0" marB="0"/>
                </a:tc>
                <a:tc>
                  <a:txBody>
                    <a:bodyPr/>
                    <a:lstStyle/>
                    <a:p>
                      <a:pPr algn="r" rtl="1">
                        <a:lnSpc>
                          <a:spcPct val="115000"/>
                        </a:lnSpc>
                        <a:spcAft>
                          <a:spcPts val="0"/>
                        </a:spcAft>
                      </a:pPr>
                      <a:r>
                        <a:rPr lang="x-none" sz="1200" dirty="0">
                          <a:effectLst/>
                        </a:rPr>
                        <a:t> </a:t>
                      </a:r>
                      <a:endParaRPr lang="en-US" sz="1100" dirty="0">
                        <a:effectLst/>
                      </a:endParaRPr>
                    </a:p>
                    <a:p>
                      <a:pPr marL="342900" lvl="0" indent="-342900" algn="r" rtl="1">
                        <a:lnSpc>
                          <a:spcPct val="115000"/>
                        </a:lnSpc>
                        <a:spcAft>
                          <a:spcPts val="0"/>
                        </a:spcAft>
                        <a:buSzPts val="900"/>
                        <a:buFont typeface="Symbol"/>
                        <a:buChar char=""/>
                      </a:pPr>
                      <a:r>
                        <a:rPr lang="x-none" sz="1200" dirty="0">
                          <a:effectLst/>
                        </a:rPr>
                        <a:t>شركة شمس القهوة للمنتجات المحدودة.</a:t>
                      </a:r>
                      <a:endParaRPr lang="en-US" sz="1100" dirty="0">
                        <a:effectLst/>
                      </a:endParaRPr>
                    </a:p>
                    <a:p>
                      <a:pPr marL="342900" lvl="0" indent="-342900" algn="r" rtl="1">
                        <a:lnSpc>
                          <a:spcPct val="115000"/>
                        </a:lnSpc>
                        <a:spcAft>
                          <a:spcPts val="0"/>
                        </a:spcAft>
                        <a:buSzPts val="900"/>
                        <a:buFont typeface="Symbol"/>
                        <a:buChar char=""/>
                      </a:pPr>
                      <a:r>
                        <a:rPr lang="x-none" sz="1200" dirty="0">
                          <a:effectLst/>
                        </a:rPr>
                        <a:t>شركة شمس القهوة للمنتجات المحدودة.</a:t>
                      </a:r>
                      <a:endParaRPr lang="en-US" sz="1100" dirty="0">
                        <a:effectLst/>
                      </a:endParaRPr>
                    </a:p>
                    <a:p>
                      <a:pPr marL="342900" lvl="0" indent="-342900" algn="r" rtl="1">
                        <a:lnSpc>
                          <a:spcPct val="115000"/>
                        </a:lnSpc>
                        <a:spcAft>
                          <a:spcPts val="0"/>
                        </a:spcAft>
                        <a:buSzPts val="900"/>
                        <a:buFont typeface="Symbol"/>
                        <a:buChar char=""/>
                      </a:pPr>
                      <a:r>
                        <a:rPr lang="x-none" sz="1200" dirty="0">
                          <a:effectLst/>
                        </a:rPr>
                        <a:t>شركة شمس القهوة للمنتجات المحدودة.</a:t>
                      </a:r>
                      <a:endParaRPr lang="en-US" sz="1100" dirty="0">
                        <a:effectLst/>
                      </a:endParaRPr>
                    </a:p>
                    <a:p>
                      <a:pPr marL="342900" lvl="0" indent="-342900" algn="r" rtl="1">
                        <a:lnSpc>
                          <a:spcPct val="115000"/>
                        </a:lnSpc>
                        <a:spcAft>
                          <a:spcPts val="0"/>
                        </a:spcAft>
                        <a:buSzPts val="900"/>
                        <a:buFont typeface="Symbol"/>
                        <a:buChar char=""/>
                      </a:pPr>
                      <a:r>
                        <a:rPr lang="x-none" sz="1200" dirty="0">
                          <a:effectLst/>
                        </a:rPr>
                        <a:t>شركة شمس القهوة للمنتجات المحدودة.</a:t>
                      </a:r>
                      <a:endParaRPr lang="en-US" sz="1100" dirty="0">
                        <a:effectLst/>
                      </a:endParaRPr>
                    </a:p>
                    <a:p>
                      <a:pPr marL="342900" lvl="0" indent="-342900" algn="r" rtl="1">
                        <a:lnSpc>
                          <a:spcPct val="115000"/>
                        </a:lnSpc>
                        <a:spcAft>
                          <a:spcPts val="0"/>
                        </a:spcAft>
                        <a:buSzPts val="900"/>
                        <a:buFont typeface="Symbol"/>
                        <a:buChar char=""/>
                      </a:pPr>
                      <a:r>
                        <a:rPr lang="x-none" sz="1200" dirty="0">
                          <a:effectLst/>
                        </a:rPr>
                        <a:t>شركة شمس القهوة للمنتجات المحدودة.</a:t>
                      </a:r>
                      <a:endParaRPr lang="en-US" sz="1100" dirty="0">
                        <a:effectLst/>
                      </a:endParaRPr>
                    </a:p>
                    <a:p>
                      <a:pPr marL="342900" lvl="0" indent="-342900" algn="r" rtl="1">
                        <a:lnSpc>
                          <a:spcPct val="115000"/>
                        </a:lnSpc>
                        <a:spcAft>
                          <a:spcPts val="0"/>
                        </a:spcAft>
                        <a:buSzPts val="900"/>
                        <a:buFont typeface="Symbol"/>
                        <a:buChar char=""/>
                      </a:pPr>
                      <a:r>
                        <a:rPr lang="x-none" sz="1200" dirty="0">
                          <a:effectLst/>
                        </a:rPr>
                        <a:t>شركة شمس القهوة للمنتجات المحدودة.</a:t>
                      </a:r>
                      <a:endParaRPr lang="en-US" sz="1100" dirty="0">
                        <a:effectLst/>
                      </a:endParaRPr>
                    </a:p>
                    <a:p>
                      <a:pPr marL="342900" lvl="0" indent="-342900" algn="r" rtl="1">
                        <a:lnSpc>
                          <a:spcPct val="115000"/>
                        </a:lnSpc>
                        <a:spcAft>
                          <a:spcPts val="0"/>
                        </a:spcAft>
                        <a:buSzPts val="900"/>
                        <a:buFont typeface="Symbol"/>
                        <a:buChar char=""/>
                      </a:pPr>
                      <a:r>
                        <a:rPr lang="x-none" sz="1100" dirty="0">
                          <a:effectLst/>
                        </a:rPr>
                        <a:t>شركة المراعي</a:t>
                      </a:r>
                      <a:endParaRPr lang="en-US" sz="1100" dirty="0">
                        <a:effectLst/>
                      </a:endParaRPr>
                    </a:p>
                    <a:p>
                      <a:pPr marL="342900" lvl="0" indent="-342900" algn="r" rtl="1">
                        <a:lnSpc>
                          <a:spcPct val="115000"/>
                        </a:lnSpc>
                        <a:spcAft>
                          <a:spcPts val="0"/>
                        </a:spcAft>
                        <a:buSzPts val="900"/>
                        <a:buFont typeface="Symbol"/>
                        <a:buChar char=""/>
                      </a:pPr>
                      <a:r>
                        <a:rPr lang="x-none" sz="1200" dirty="0">
                          <a:effectLst/>
                        </a:rPr>
                        <a:t>شركة شمس القهوة للمنتجات المحدودة.</a:t>
                      </a:r>
                      <a:endParaRPr lang="en-US" sz="1100" dirty="0">
                        <a:effectLst/>
                      </a:endParaRPr>
                    </a:p>
                    <a:p>
                      <a:pPr algn="r" rtl="1">
                        <a:lnSpc>
                          <a:spcPct val="115000"/>
                        </a:lnSpc>
                        <a:spcAft>
                          <a:spcPts val="0"/>
                        </a:spcAft>
                      </a:pPr>
                      <a:r>
                        <a:rPr lang="x-none" sz="1100" dirty="0">
                          <a:effectLst/>
                        </a:rPr>
                        <a:t> </a:t>
                      </a:r>
                      <a:endParaRPr lang="en-US" sz="1100" dirty="0">
                        <a:effectLst/>
                      </a:endParaRPr>
                    </a:p>
                    <a:p>
                      <a:pPr marL="342900" lvl="0" indent="-342900" algn="r" rtl="1">
                        <a:lnSpc>
                          <a:spcPct val="115000"/>
                        </a:lnSpc>
                        <a:spcAft>
                          <a:spcPts val="0"/>
                        </a:spcAft>
                        <a:buSzPts val="900"/>
                        <a:buFont typeface="Symbol"/>
                        <a:buChar char=""/>
                      </a:pPr>
                      <a:r>
                        <a:rPr lang="x-none" sz="1200" dirty="0">
                          <a:effectLst/>
                        </a:rPr>
                        <a:t>شركة شمس القهوة للمنتجات المحدودة.</a:t>
                      </a:r>
                      <a:endParaRPr lang="en-US" sz="1100" dirty="0">
                        <a:effectLst/>
                      </a:endParaRPr>
                    </a:p>
                    <a:p>
                      <a:pPr algn="r" rtl="1">
                        <a:lnSpc>
                          <a:spcPct val="115000"/>
                        </a:lnSpc>
                        <a:spcAft>
                          <a:spcPts val="0"/>
                        </a:spcAft>
                      </a:pPr>
                      <a:r>
                        <a:rPr lang="x-none" sz="1100" dirty="0">
                          <a:effectLst/>
                        </a:rPr>
                        <a:t> </a:t>
                      </a:r>
                      <a:endParaRPr lang="en-US" sz="1100" dirty="0">
                        <a:effectLst/>
                      </a:endParaRPr>
                    </a:p>
                    <a:p>
                      <a:pPr algn="r" rtl="1">
                        <a:lnSpc>
                          <a:spcPct val="115000"/>
                        </a:lnSpc>
                        <a:spcAft>
                          <a:spcPts val="0"/>
                        </a:spcAft>
                      </a:pPr>
                      <a:r>
                        <a:rPr lang="x-none" sz="1100" dirty="0">
                          <a:effectLst/>
                        </a:rPr>
                        <a:t> </a:t>
                      </a:r>
                      <a:endParaRPr lang="en-US" sz="1100" dirty="0">
                        <a:effectLst/>
                        <a:latin typeface="Calibri"/>
                        <a:ea typeface="Calibri"/>
                        <a:cs typeface="Arial"/>
                      </a:endParaRPr>
                    </a:p>
                  </a:txBody>
                  <a:tcPr marL="30649" marR="30649" marT="0" marB="0"/>
                </a:tc>
              </a:tr>
            </a:tbl>
          </a:graphicData>
        </a:graphic>
      </p:graphicFrame>
    </p:spTree>
    <p:extLst>
      <p:ext uri="{BB962C8B-B14F-4D97-AF65-F5344CB8AC3E}">
        <p14:creationId xmlns:p14="http://schemas.microsoft.com/office/powerpoint/2010/main" xmlns="" val="8735128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x-none" sz="4800" b="1" dirty="0" smtClean="0"/>
              <a:t>إحتياجات المشروع من المواد</a:t>
            </a:r>
            <a:endParaRPr lang="x-none" sz="4800" b="1"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xmlns="" val="1797791244"/>
              </p:ext>
            </p:extLst>
          </p:nvPr>
        </p:nvGraphicFramePr>
        <p:xfrm>
          <a:off x="611560" y="1600200"/>
          <a:ext cx="8064895" cy="4853136"/>
        </p:xfrm>
        <a:graphic>
          <a:graphicData uri="http://schemas.openxmlformats.org/drawingml/2006/table">
            <a:tbl>
              <a:tblPr rtl="1" firstRow="1" firstCol="1" bandRow="1">
                <a:tableStyleId>{5C22544A-7EE6-4342-B048-85BDC9FD1C3A}</a:tableStyleId>
              </a:tblPr>
              <a:tblGrid>
                <a:gridCol w="1475839"/>
                <a:gridCol w="2765763"/>
                <a:gridCol w="447571"/>
                <a:gridCol w="477983"/>
                <a:gridCol w="456752"/>
                <a:gridCol w="488312"/>
                <a:gridCol w="569219"/>
                <a:gridCol w="1383456"/>
              </a:tblGrid>
              <a:tr h="4853136">
                <a:tc>
                  <a:txBody>
                    <a:bodyPr/>
                    <a:lstStyle/>
                    <a:p>
                      <a:pPr marL="342900" lvl="0" indent="-342900" algn="r" rtl="1">
                        <a:lnSpc>
                          <a:spcPct val="115000"/>
                        </a:lnSpc>
                        <a:spcAft>
                          <a:spcPts val="0"/>
                        </a:spcAft>
                        <a:buSzPts val="900"/>
                        <a:buFont typeface="Symbol"/>
                        <a:buChar char=""/>
                      </a:pPr>
                      <a:r>
                        <a:rPr lang="x-none" sz="1100">
                          <a:effectLst/>
                        </a:rPr>
                        <a:t>مركز عصير البيناكولادا</a:t>
                      </a:r>
                      <a:endParaRPr lang="en-US" sz="900">
                        <a:effectLst/>
                      </a:endParaRPr>
                    </a:p>
                    <a:p>
                      <a:pPr marL="342900" lvl="0" indent="-342900" algn="r" rtl="1">
                        <a:lnSpc>
                          <a:spcPct val="115000"/>
                        </a:lnSpc>
                        <a:spcAft>
                          <a:spcPts val="0"/>
                        </a:spcAft>
                        <a:buSzPts val="900"/>
                        <a:buFont typeface="Symbol"/>
                        <a:buChar char=""/>
                      </a:pPr>
                      <a:r>
                        <a:rPr lang="x-none" sz="1100">
                          <a:effectLst/>
                        </a:rPr>
                        <a:t>مركز عصير المانجو</a:t>
                      </a:r>
                      <a:endParaRPr lang="en-US" sz="900">
                        <a:effectLst/>
                      </a:endParaRPr>
                    </a:p>
                    <a:p>
                      <a:pPr marL="342900" lvl="0" indent="-342900" algn="r" rtl="1">
                        <a:lnSpc>
                          <a:spcPct val="115000"/>
                        </a:lnSpc>
                        <a:spcAft>
                          <a:spcPts val="0"/>
                        </a:spcAft>
                        <a:buSzPts val="900"/>
                        <a:buFont typeface="Symbol"/>
                        <a:buChar char=""/>
                      </a:pPr>
                      <a:r>
                        <a:rPr lang="x-none" sz="1100">
                          <a:effectLst/>
                        </a:rPr>
                        <a:t>مركز عصير الجريب فروت</a:t>
                      </a:r>
                      <a:endParaRPr lang="en-US" sz="900">
                        <a:effectLst/>
                      </a:endParaRPr>
                    </a:p>
                    <a:p>
                      <a:pPr marL="342900" lvl="0" indent="-342900" algn="r" rtl="1">
                        <a:lnSpc>
                          <a:spcPct val="115000"/>
                        </a:lnSpc>
                        <a:spcAft>
                          <a:spcPts val="0"/>
                        </a:spcAft>
                        <a:buSzPts val="900"/>
                        <a:buFont typeface="Symbol"/>
                        <a:buChar char=""/>
                      </a:pPr>
                      <a:r>
                        <a:rPr lang="x-none" sz="1100">
                          <a:effectLst/>
                        </a:rPr>
                        <a:t>مركز عصير الكيوي</a:t>
                      </a:r>
                      <a:endParaRPr lang="en-US" sz="900">
                        <a:effectLst/>
                      </a:endParaRPr>
                    </a:p>
                    <a:p>
                      <a:pPr marL="342900" lvl="0" indent="-342900" algn="r" rtl="1">
                        <a:lnSpc>
                          <a:spcPct val="115000"/>
                        </a:lnSpc>
                        <a:spcAft>
                          <a:spcPts val="0"/>
                        </a:spcAft>
                        <a:buSzPts val="900"/>
                        <a:buFont typeface="Symbol"/>
                        <a:buChar char=""/>
                      </a:pPr>
                      <a:r>
                        <a:rPr lang="en-US" sz="1100">
                          <a:effectLst/>
                        </a:rPr>
                        <a:t> </a:t>
                      </a:r>
                      <a:endParaRPr lang="en-US" sz="900">
                        <a:effectLst/>
                      </a:endParaRPr>
                    </a:p>
                    <a:p>
                      <a:pPr marL="342900" lvl="0" indent="-342900" algn="r" rtl="1">
                        <a:lnSpc>
                          <a:spcPct val="115000"/>
                        </a:lnSpc>
                        <a:spcAft>
                          <a:spcPts val="0"/>
                        </a:spcAft>
                        <a:buSzPts val="900"/>
                        <a:buFont typeface="Symbol"/>
                        <a:buChar char=""/>
                      </a:pPr>
                      <a:r>
                        <a:rPr lang="x-none" sz="1100">
                          <a:effectLst/>
                        </a:rPr>
                        <a:t>معجنات ومخبوزات</a:t>
                      </a:r>
                      <a:endParaRPr lang="en-US" sz="900">
                        <a:effectLst/>
                      </a:endParaRPr>
                    </a:p>
                    <a:p>
                      <a:pPr marL="342900" lvl="0" indent="-342900" algn="r" rtl="1">
                        <a:lnSpc>
                          <a:spcPct val="115000"/>
                        </a:lnSpc>
                        <a:spcAft>
                          <a:spcPts val="0"/>
                        </a:spcAft>
                        <a:buSzPts val="900"/>
                        <a:buFont typeface="Symbol"/>
                        <a:buChar char=""/>
                      </a:pPr>
                      <a:r>
                        <a:rPr lang="x-none" sz="1100">
                          <a:effectLst/>
                        </a:rPr>
                        <a:t>حلويات وكيك</a:t>
                      </a:r>
                      <a:endParaRPr lang="en-US" sz="900">
                        <a:effectLst/>
                      </a:endParaRPr>
                    </a:p>
                    <a:p>
                      <a:pPr algn="r" rtl="1">
                        <a:lnSpc>
                          <a:spcPct val="115000"/>
                        </a:lnSpc>
                        <a:spcAft>
                          <a:spcPts val="0"/>
                        </a:spcAft>
                      </a:pPr>
                      <a:r>
                        <a:rPr lang="x-none" sz="1100">
                          <a:effectLst/>
                        </a:rPr>
                        <a:t> </a:t>
                      </a:r>
                      <a:endParaRPr lang="en-US" sz="900">
                        <a:effectLst/>
                      </a:endParaRPr>
                    </a:p>
                    <a:p>
                      <a:pPr algn="r" rtl="1">
                        <a:lnSpc>
                          <a:spcPct val="115000"/>
                        </a:lnSpc>
                        <a:spcAft>
                          <a:spcPts val="0"/>
                        </a:spcAft>
                      </a:pPr>
                      <a:r>
                        <a:rPr lang="x-none" sz="1100">
                          <a:effectLst/>
                        </a:rPr>
                        <a:t> </a:t>
                      </a:r>
                      <a:endParaRPr lang="en-US" sz="900">
                        <a:effectLst/>
                        <a:latin typeface="Calibri"/>
                        <a:ea typeface="Calibri"/>
                        <a:cs typeface="Arial"/>
                      </a:endParaRPr>
                    </a:p>
                  </a:txBody>
                  <a:tcPr marL="53640" marR="53640" marT="0" marB="0"/>
                </a:tc>
                <a:tc>
                  <a:txBody>
                    <a:bodyPr/>
                    <a:lstStyle/>
                    <a:p>
                      <a:pPr marL="342900" lvl="0" indent="-342900" algn="r" rtl="1">
                        <a:lnSpc>
                          <a:spcPts val="1875"/>
                        </a:lnSpc>
                        <a:buSzPts val="900"/>
                        <a:buFont typeface="Symbol"/>
                        <a:buChar char=""/>
                      </a:pPr>
                      <a:r>
                        <a:rPr lang="x-none" sz="1100" dirty="0">
                          <a:effectLst/>
                        </a:rPr>
                        <a:t>التعبئة: العبوة 1.8 لتر، 6 عبوات داخل الصندوق.</a:t>
                      </a:r>
                      <a:endParaRPr lang="en-US" sz="900" dirty="0">
                        <a:effectLst/>
                      </a:endParaRPr>
                    </a:p>
                    <a:p>
                      <a:pPr marL="342900" lvl="0" indent="-342900" algn="r" rtl="1">
                        <a:lnSpc>
                          <a:spcPts val="1875"/>
                        </a:lnSpc>
                        <a:buSzPts val="900"/>
                        <a:buFont typeface="Symbol"/>
                        <a:buChar char=""/>
                      </a:pPr>
                      <a:r>
                        <a:rPr lang="x-none" sz="1100" dirty="0">
                          <a:effectLst/>
                        </a:rPr>
                        <a:t>التعبئة: العبوة 1.8 لتر 6 عبوات داخل الصندوق</a:t>
                      </a:r>
                      <a:endParaRPr lang="en-US" sz="900" dirty="0">
                        <a:effectLst/>
                      </a:endParaRPr>
                    </a:p>
                    <a:p>
                      <a:pPr marL="342900" lvl="0" indent="-342900" algn="r" rtl="1">
                        <a:lnSpc>
                          <a:spcPts val="1875"/>
                        </a:lnSpc>
                        <a:buSzPts val="900"/>
                        <a:buFont typeface="Symbol"/>
                        <a:buChar char=""/>
                      </a:pPr>
                      <a:r>
                        <a:rPr lang="x-none" sz="1100" dirty="0">
                          <a:effectLst/>
                        </a:rPr>
                        <a:t>التعبئة: العبوة 1.8 لتر 6 عبوات داخل الصندوق</a:t>
                      </a:r>
                      <a:endParaRPr lang="en-US" sz="900" dirty="0">
                        <a:effectLst/>
                      </a:endParaRPr>
                    </a:p>
                    <a:p>
                      <a:pPr marL="342900" lvl="0" indent="-342900" algn="r" rtl="1">
                        <a:lnSpc>
                          <a:spcPts val="1875"/>
                        </a:lnSpc>
                        <a:buSzPts val="900"/>
                        <a:buFont typeface="Symbol"/>
                        <a:buChar char=""/>
                      </a:pPr>
                      <a:r>
                        <a:rPr lang="x-none" sz="1100" dirty="0">
                          <a:effectLst/>
                        </a:rPr>
                        <a:t>التعبئة: العبوة 1.8 لتر 6 عبوات داخل الصندوق</a:t>
                      </a:r>
                      <a:endParaRPr lang="en-US" sz="900" dirty="0">
                        <a:effectLst/>
                      </a:endParaRPr>
                    </a:p>
                    <a:p>
                      <a:pPr marL="342900" lvl="0" indent="-342900" algn="r" rtl="1">
                        <a:lnSpc>
                          <a:spcPts val="1875"/>
                        </a:lnSpc>
                        <a:buSzPts val="900"/>
                        <a:buFont typeface="Symbol"/>
                        <a:buChar char=""/>
                      </a:pPr>
                      <a:r>
                        <a:rPr lang="en-US" sz="1100" dirty="0">
                          <a:effectLst/>
                        </a:rPr>
                        <a:t> </a:t>
                      </a:r>
                      <a:endParaRPr lang="en-US" sz="900" dirty="0">
                        <a:effectLst/>
                      </a:endParaRPr>
                    </a:p>
                    <a:p>
                      <a:pPr marL="342900" lvl="0" indent="-342900" algn="r" rtl="1">
                        <a:lnSpc>
                          <a:spcPts val="1875"/>
                        </a:lnSpc>
                        <a:buSzPts val="900"/>
                        <a:buFont typeface="Symbol"/>
                        <a:buChar char=""/>
                      </a:pPr>
                      <a:r>
                        <a:rPr lang="x-none" sz="1100" dirty="0">
                          <a:effectLst/>
                        </a:rPr>
                        <a:t>التعبئة: الكرتون 12 قطعة داخل الكرتون.</a:t>
                      </a:r>
                      <a:endParaRPr lang="en-US" sz="900" dirty="0">
                        <a:effectLst/>
                      </a:endParaRPr>
                    </a:p>
                    <a:p>
                      <a:pPr marL="342900" lvl="0" indent="-342900" algn="r" rtl="1">
                        <a:lnSpc>
                          <a:spcPts val="1875"/>
                        </a:lnSpc>
                        <a:buSzPts val="900"/>
                        <a:buFont typeface="Symbol"/>
                        <a:buChar char=""/>
                      </a:pPr>
                      <a:r>
                        <a:rPr lang="x-none" sz="1100" dirty="0">
                          <a:effectLst/>
                        </a:rPr>
                        <a:t>التعبئة: الكرتون 12 قطعة داخل الكرتون.</a:t>
                      </a:r>
                      <a:endParaRPr lang="en-US" sz="900" dirty="0">
                        <a:effectLst/>
                      </a:endParaRPr>
                    </a:p>
                    <a:p>
                      <a:pPr marL="228600" algn="r" rtl="1">
                        <a:lnSpc>
                          <a:spcPts val="1875"/>
                        </a:lnSpc>
                      </a:pPr>
                      <a:r>
                        <a:rPr lang="en-US" sz="1100" dirty="0">
                          <a:effectLst/>
                        </a:rPr>
                        <a:t> </a:t>
                      </a:r>
                      <a:endParaRPr lang="en-US" sz="900" dirty="0">
                        <a:effectLst/>
                      </a:endParaRPr>
                    </a:p>
                    <a:p>
                      <a:pPr marL="228600" algn="r" rtl="1">
                        <a:lnSpc>
                          <a:spcPts val="1875"/>
                        </a:lnSpc>
                      </a:pPr>
                      <a:r>
                        <a:rPr lang="en-US" sz="1100" dirty="0">
                          <a:effectLst/>
                        </a:rPr>
                        <a:t> </a:t>
                      </a:r>
                      <a:endParaRPr lang="en-US" sz="900" dirty="0">
                        <a:effectLst/>
                      </a:endParaRPr>
                    </a:p>
                    <a:p>
                      <a:pPr marL="228600" algn="r" rtl="1">
                        <a:lnSpc>
                          <a:spcPts val="1875"/>
                        </a:lnSpc>
                      </a:pPr>
                      <a:r>
                        <a:rPr lang="x-none" sz="1100" dirty="0">
                          <a:effectLst/>
                        </a:rPr>
                        <a:t> </a:t>
                      </a:r>
                      <a:endParaRPr lang="en-US" sz="900" dirty="0">
                        <a:effectLst/>
                        <a:latin typeface="Calibri"/>
                        <a:ea typeface="Times New Roman"/>
                      </a:endParaRPr>
                    </a:p>
                  </a:txBody>
                  <a:tcPr marL="53640" marR="53640" marT="0" marB="0"/>
                </a:tc>
                <a:tc>
                  <a:txBody>
                    <a:bodyPr/>
                    <a:lstStyle/>
                    <a:p>
                      <a:pPr algn="r" rtl="1">
                        <a:lnSpc>
                          <a:spcPct val="115000"/>
                        </a:lnSpc>
                        <a:spcAft>
                          <a:spcPts val="0"/>
                        </a:spcAft>
                      </a:pPr>
                      <a:r>
                        <a:rPr lang="x-none" sz="1100" dirty="0">
                          <a:effectLst/>
                        </a:rPr>
                        <a:t>4</a:t>
                      </a:r>
                      <a:endParaRPr lang="en-US" sz="900" dirty="0">
                        <a:effectLst/>
                      </a:endParaRPr>
                    </a:p>
                    <a:p>
                      <a:pPr algn="r" rtl="1">
                        <a:lnSpc>
                          <a:spcPct val="115000"/>
                        </a:lnSpc>
                        <a:spcAft>
                          <a:spcPts val="0"/>
                        </a:spcAft>
                      </a:pPr>
                      <a:r>
                        <a:rPr lang="x-none" sz="1100" dirty="0">
                          <a:effectLst/>
                        </a:rPr>
                        <a:t>2</a:t>
                      </a:r>
                      <a:endParaRPr lang="en-US" sz="900" dirty="0">
                        <a:effectLst/>
                      </a:endParaRPr>
                    </a:p>
                    <a:p>
                      <a:pPr algn="r" rtl="1">
                        <a:lnSpc>
                          <a:spcPct val="115000"/>
                        </a:lnSpc>
                        <a:spcAft>
                          <a:spcPts val="0"/>
                        </a:spcAft>
                      </a:pPr>
                      <a:r>
                        <a:rPr lang="x-none" sz="1100" dirty="0">
                          <a:effectLst/>
                        </a:rPr>
                        <a:t>1</a:t>
                      </a:r>
                      <a:endParaRPr lang="en-US" sz="900" dirty="0">
                        <a:effectLst/>
                      </a:endParaRPr>
                    </a:p>
                    <a:p>
                      <a:pPr algn="r" rtl="1">
                        <a:lnSpc>
                          <a:spcPct val="115000"/>
                        </a:lnSpc>
                        <a:spcAft>
                          <a:spcPts val="0"/>
                        </a:spcAft>
                      </a:pPr>
                      <a:r>
                        <a:rPr lang="x-none" sz="1100" dirty="0">
                          <a:effectLst/>
                        </a:rPr>
                        <a:t>2</a:t>
                      </a:r>
                      <a:endParaRPr lang="en-US" sz="900" dirty="0">
                        <a:effectLst/>
                      </a:endParaRPr>
                    </a:p>
                    <a:p>
                      <a:pPr algn="r" rtl="1">
                        <a:lnSpc>
                          <a:spcPct val="115000"/>
                        </a:lnSpc>
                        <a:spcAft>
                          <a:spcPts val="0"/>
                        </a:spcAft>
                      </a:pPr>
                      <a:r>
                        <a:rPr lang="x-none" sz="1100" dirty="0">
                          <a:effectLst/>
                        </a:rPr>
                        <a:t>1</a:t>
                      </a:r>
                      <a:endParaRPr lang="en-US" sz="900" dirty="0">
                        <a:effectLst/>
                      </a:endParaRPr>
                    </a:p>
                    <a:p>
                      <a:pPr algn="r" rtl="1">
                        <a:lnSpc>
                          <a:spcPct val="115000"/>
                        </a:lnSpc>
                        <a:spcAft>
                          <a:spcPts val="0"/>
                        </a:spcAft>
                      </a:pPr>
                      <a:r>
                        <a:rPr lang="x-none" sz="1100" dirty="0">
                          <a:effectLst/>
                        </a:rPr>
                        <a:t>3150</a:t>
                      </a:r>
                      <a:endParaRPr lang="en-US" sz="900" dirty="0">
                        <a:effectLst/>
                      </a:endParaRPr>
                    </a:p>
                    <a:p>
                      <a:pPr algn="r" rtl="1">
                        <a:lnSpc>
                          <a:spcPct val="115000"/>
                        </a:lnSpc>
                        <a:spcAft>
                          <a:spcPts val="0"/>
                        </a:spcAft>
                      </a:pPr>
                      <a:r>
                        <a:rPr lang="x-none" sz="1100" dirty="0">
                          <a:effectLst/>
                        </a:rPr>
                        <a:t>1757</a:t>
                      </a:r>
                      <a:endParaRPr lang="en-US" sz="900" dirty="0">
                        <a:effectLst/>
                        <a:latin typeface="Calibri"/>
                        <a:ea typeface="Calibri"/>
                        <a:cs typeface="Arial"/>
                      </a:endParaRPr>
                    </a:p>
                  </a:txBody>
                  <a:tcPr marL="53640" marR="53640" marT="0" marB="0"/>
                </a:tc>
                <a:tc>
                  <a:txBody>
                    <a:bodyPr/>
                    <a:lstStyle/>
                    <a:p>
                      <a:pPr algn="r" rtl="1">
                        <a:lnSpc>
                          <a:spcPct val="115000"/>
                        </a:lnSpc>
                        <a:spcAft>
                          <a:spcPts val="0"/>
                        </a:spcAft>
                      </a:pPr>
                      <a:r>
                        <a:rPr lang="x-none" sz="1100" dirty="0">
                          <a:effectLst/>
                        </a:rPr>
                        <a:t>4</a:t>
                      </a:r>
                      <a:endParaRPr lang="en-US" sz="900" dirty="0">
                        <a:effectLst/>
                      </a:endParaRPr>
                    </a:p>
                    <a:p>
                      <a:pPr algn="r" rtl="1">
                        <a:lnSpc>
                          <a:spcPct val="115000"/>
                        </a:lnSpc>
                        <a:spcAft>
                          <a:spcPts val="0"/>
                        </a:spcAft>
                      </a:pPr>
                      <a:r>
                        <a:rPr lang="x-none" sz="1100" dirty="0">
                          <a:effectLst/>
                        </a:rPr>
                        <a:t>2</a:t>
                      </a:r>
                      <a:endParaRPr lang="en-US" sz="900" dirty="0">
                        <a:effectLst/>
                      </a:endParaRPr>
                    </a:p>
                    <a:p>
                      <a:pPr algn="r" rtl="1">
                        <a:lnSpc>
                          <a:spcPct val="115000"/>
                        </a:lnSpc>
                        <a:spcAft>
                          <a:spcPts val="0"/>
                        </a:spcAft>
                      </a:pPr>
                      <a:r>
                        <a:rPr lang="x-none" sz="1100" dirty="0">
                          <a:effectLst/>
                        </a:rPr>
                        <a:t>1</a:t>
                      </a:r>
                      <a:endParaRPr lang="en-US" sz="900" dirty="0">
                        <a:effectLst/>
                      </a:endParaRPr>
                    </a:p>
                    <a:p>
                      <a:pPr algn="r" rtl="1">
                        <a:lnSpc>
                          <a:spcPct val="115000"/>
                        </a:lnSpc>
                        <a:spcAft>
                          <a:spcPts val="0"/>
                        </a:spcAft>
                      </a:pPr>
                      <a:r>
                        <a:rPr lang="x-none" sz="1100" dirty="0">
                          <a:effectLst/>
                        </a:rPr>
                        <a:t>2</a:t>
                      </a:r>
                      <a:endParaRPr lang="en-US" sz="900" dirty="0">
                        <a:effectLst/>
                      </a:endParaRPr>
                    </a:p>
                    <a:p>
                      <a:pPr algn="r" rtl="1">
                        <a:lnSpc>
                          <a:spcPct val="115000"/>
                        </a:lnSpc>
                        <a:spcAft>
                          <a:spcPts val="0"/>
                        </a:spcAft>
                      </a:pPr>
                      <a:r>
                        <a:rPr lang="x-none" sz="1100" dirty="0">
                          <a:effectLst/>
                        </a:rPr>
                        <a:t>1</a:t>
                      </a:r>
                      <a:endParaRPr lang="en-US" sz="900" dirty="0">
                        <a:effectLst/>
                      </a:endParaRPr>
                    </a:p>
                    <a:p>
                      <a:pPr algn="r" rtl="1">
                        <a:lnSpc>
                          <a:spcPct val="115000"/>
                        </a:lnSpc>
                        <a:spcAft>
                          <a:spcPts val="0"/>
                        </a:spcAft>
                      </a:pPr>
                      <a:r>
                        <a:rPr lang="x-none" sz="1100" dirty="0">
                          <a:effectLst/>
                        </a:rPr>
                        <a:t>3150</a:t>
                      </a:r>
                      <a:endParaRPr lang="en-US" sz="900" dirty="0">
                        <a:effectLst/>
                      </a:endParaRPr>
                    </a:p>
                    <a:p>
                      <a:pPr algn="r" rtl="1">
                        <a:lnSpc>
                          <a:spcPct val="115000"/>
                        </a:lnSpc>
                        <a:spcAft>
                          <a:spcPts val="0"/>
                        </a:spcAft>
                      </a:pPr>
                      <a:r>
                        <a:rPr lang="x-none" sz="1100" dirty="0">
                          <a:effectLst/>
                        </a:rPr>
                        <a:t>1757</a:t>
                      </a:r>
                      <a:endParaRPr lang="en-US" sz="900" dirty="0">
                        <a:effectLst/>
                      </a:endParaRPr>
                    </a:p>
                    <a:p>
                      <a:pPr marL="342900" lvl="0" indent="-342900" algn="r" rtl="1">
                        <a:lnSpc>
                          <a:spcPct val="115000"/>
                        </a:lnSpc>
                        <a:spcAft>
                          <a:spcPts val="0"/>
                        </a:spcAft>
                        <a:buFont typeface="Symbol"/>
                        <a:buChar char=""/>
                      </a:pPr>
                      <a:endParaRPr lang="en-US" sz="900" dirty="0">
                        <a:effectLst/>
                        <a:latin typeface="Calibri"/>
                        <a:ea typeface="Calibri"/>
                        <a:cs typeface="Arial"/>
                      </a:endParaRPr>
                    </a:p>
                  </a:txBody>
                  <a:tcPr marL="53640" marR="53640" marT="0" marB="0"/>
                </a:tc>
                <a:tc>
                  <a:txBody>
                    <a:bodyPr/>
                    <a:lstStyle/>
                    <a:p>
                      <a:pPr algn="r" rtl="1">
                        <a:lnSpc>
                          <a:spcPct val="115000"/>
                        </a:lnSpc>
                        <a:spcAft>
                          <a:spcPts val="0"/>
                        </a:spcAft>
                      </a:pPr>
                      <a:r>
                        <a:rPr lang="x-none" sz="1100">
                          <a:effectLst/>
                        </a:rPr>
                        <a:t>100</a:t>
                      </a:r>
                      <a:endParaRPr lang="en-US" sz="900">
                        <a:effectLst/>
                      </a:endParaRPr>
                    </a:p>
                    <a:p>
                      <a:pPr algn="r" rtl="1">
                        <a:lnSpc>
                          <a:spcPct val="115000"/>
                        </a:lnSpc>
                        <a:spcAft>
                          <a:spcPts val="0"/>
                        </a:spcAft>
                      </a:pPr>
                      <a:r>
                        <a:rPr lang="x-none" sz="1100">
                          <a:effectLst/>
                        </a:rPr>
                        <a:t>100</a:t>
                      </a:r>
                      <a:endParaRPr lang="en-US" sz="900">
                        <a:effectLst/>
                      </a:endParaRPr>
                    </a:p>
                    <a:p>
                      <a:pPr algn="r" rtl="1">
                        <a:lnSpc>
                          <a:spcPct val="115000"/>
                        </a:lnSpc>
                        <a:spcAft>
                          <a:spcPts val="0"/>
                        </a:spcAft>
                      </a:pPr>
                      <a:r>
                        <a:rPr lang="x-none" sz="1100">
                          <a:effectLst/>
                        </a:rPr>
                        <a:t>100</a:t>
                      </a:r>
                      <a:endParaRPr lang="en-US" sz="900">
                        <a:effectLst/>
                      </a:endParaRPr>
                    </a:p>
                    <a:p>
                      <a:pPr algn="r" rtl="1">
                        <a:lnSpc>
                          <a:spcPct val="115000"/>
                        </a:lnSpc>
                        <a:spcAft>
                          <a:spcPts val="0"/>
                        </a:spcAft>
                      </a:pPr>
                      <a:r>
                        <a:rPr lang="x-none" sz="1100">
                          <a:effectLst/>
                        </a:rPr>
                        <a:t>100</a:t>
                      </a:r>
                      <a:endParaRPr lang="en-US" sz="900">
                        <a:effectLst/>
                      </a:endParaRPr>
                    </a:p>
                    <a:p>
                      <a:pPr algn="r" rtl="1">
                        <a:lnSpc>
                          <a:spcPct val="115000"/>
                        </a:lnSpc>
                        <a:spcAft>
                          <a:spcPts val="0"/>
                        </a:spcAft>
                      </a:pPr>
                      <a:r>
                        <a:rPr lang="x-none" sz="1100">
                          <a:effectLst/>
                        </a:rPr>
                        <a:t>100</a:t>
                      </a:r>
                      <a:endParaRPr lang="en-US" sz="900">
                        <a:effectLst/>
                      </a:endParaRPr>
                    </a:p>
                    <a:p>
                      <a:pPr algn="r" rtl="1">
                        <a:lnSpc>
                          <a:spcPct val="115000"/>
                        </a:lnSpc>
                        <a:spcAft>
                          <a:spcPts val="0"/>
                        </a:spcAft>
                      </a:pPr>
                      <a:r>
                        <a:rPr lang="x-none" sz="1100">
                          <a:effectLst/>
                        </a:rPr>
                        <a:t>100</a:t>
                      </a:r>
                      <a:endParaRPr lang="en-US" sz="900">
                        <a:effectLst/>
                      </a:endParaRPr>
                    </a:p>
                    <a:p>
                      <a:pPr algn="r" rtl="1">
                        <a:lnSpc>
                          <a:spcPct val="115000"/>
                        </a:lnSpc>
                        <a:spcAft>
                          <a:spcPts val="0"/>
                        </a:spcAft>
                      </a:pPr>
                      <a:r>
                        <a:rPr lang="x-none" sz="1100">
                          <a:effectLst/>
                        </a:rPr>
                        <a:t>100</a:t>
                      </a:r>
                      <a:endParaRPr lang="en-US" sz="900">
                        <a:effectLst/>
                      </a:endParaRPr>
                    </a:p>
                    <a:p>
                      <a:pPr algn="r" rtl="1">
                        <a:lnSpc>
                          <a:spcPct val="115000"/>
                        </a:lnSpc>
                        <a:spcAft>
                          <a:spcPts val="0"/>
                        </a:spcAft>
                      </a:pPr>
                      <a:r>
                        <a:rPr lang="x-none" sz="1100">
                          <a:effectLst/>
                        </a:rPr>
                        <a:t> </a:t>
                      </a:r>
                      <a:endParaRPr lang="en-US" sz="900">
                        <a:effectLst/>
                        <a:latin typeface="Calibri"/>
                        <a:ea typeface="Calibri"/>
                        <a:cs typeface="Arial"/>
                      </a:endParaRPr>
                    </a:p>
                  </a:txBody>
                  <a:tcPr marL="53640" marR="53640" marT="0" marB="0"/>
                </a:tc>
                <a:tc>
                  <a:txBody>
                    <a:bodyPr/>
                    <a:lstStyle/>
                    <a:p>
                      <a:pPr algn="r" rtl="1">
                        <a:lnSpc>
                          <a:spcPct val="115000"/>
                        </a:lnSpc>
                        <a:spcAft>
                          <a:spcPts val="0"/>
                        </a:spcAft>
                      </a:pPr>
                      <a:r>
                        <a:rPr lang="x-none" sz="1100">
                          <a:effectLst/>
                        </a:rPr>
                        <a:t>200</a:t>
                      </a:r>
                      <a:endParaRPr lang="en-US" sz="900">
                        <a:effectLst/>
                      </a:endParaRPr>
                    </a:p>
                    <a:p>
                      <a:pPr algn="r" rtl="1">
                        <a:lnSpc>
                          <a:spcPct val="115000"/>
                        </a:lnSpc>
                        <a:spcAft>
                          <a:spcPts val="0"/>
                        </a:spcAft>
                      </a:pPr>
                      <a:r>
                        <a:rPr lang="x-none" sz="1100">
                          <a:effectLst/>
                        </a:rPr>
                        <a:t>100</a:t>
                      </a:r>
                      <a:endParaRPr lang="en-US" sz="900">
                        <a:effectLst/>
                      </a:endParaRPr>
                    </a:p>
                    <a:p>
                      <a:pPr algn="r" rtl="1">
                        <a:lnSpc>
                          <a:spcPct val="115000"/>
                        </a:lnSpc>
                        <a:spcAft>
                          <a:spcPts val="0"/>
                        </a:spcAft>
                      </a:pPr>
                      <a:r>
                        <a:rPr lang="x-none" sz="1100">
                          <a:effectLst/>
                        </a:rPr>
                        <a:t>50</a:t>
                      </a:r>
                      <a:endParaRPr lang="en-US" sz="900">
                        <a:effectLst/>
                      </a:endParaRPr>
                    </a:p>
                    <a:p>
                      <a:pPr algn="r" rtl="1">
                        <a:lnSpc>
                          <a:spcPct val="115000"/>
                        </a:lnSpc>
                        <a:spcAft>
                          <a:spcPts val="0"/>
                        </a:spcAft>
                      </a:pPr>
                      <a:r>
                        <a:rPr lang="x-none" sz="1100">
                          <a:effectLst/>
                        </a:rPr>
                        <a:t>100</a:t>
                      </a:r>
                      <a:endParaRPr lang="en-US" sz="900">
                        <a:effectLst/>
                      </a:endParaRPr>
                    </a:p>
                    <a:p>
                      <a:pPr algn="r" rtl="1">
                        <a:lnSpc>
                          <a:spcPct val="115000"/>
                        </a:lnSpc>
                        <a:spcAft>
                          <a:spcPts val="0"/>
                        </a:spcAft>
                      </a:pPr>
                      <a:r>
                        <a:rPr lang="x-none" sz="1100">
                          <a:effectLst/>
                        </a:rPr>
                        <a:t>50</a:t>
                      </a:r>
                      <a:endParaRPr lang="en-US" sz="900">
                        <a:effectLst/>
                      </a:endParaRPr>
                    </a:p>
                    <a:p>
                      <a:pPr algn="r" rtl="1">
                        <a:lnSpc>
                          <a:spcPct val="115000"/>
                        </a:lnSpc>
                        <a:spcAft>
                          <a:spcPts val="0"/>
                        </a:spcAft>
                      </a:pPr>
                      <a:r>
                        <a:rPr lang="x-none" sz="1100">
                          <a:effectLst/>
                        </a:rPr>
                        <a:t>288</a:t>
                      </a:r>
                      <a:endParaRPr lang="en-US" sz="900">
                        <a:effectLst/>
                      </a:endParaRPr>
                    </a:p>
                    <a:p>
                      <a:pPr algn="r" rtl="1">
                        <a:lnSpc>
                          <a:spcPct val="115000"/>
                        </a:lnSpc>
                        <a:spcAft>
                          <a:spcPts val="0"/>
                        </a:spcAft>
                      </a:pPr>
                      <a:r>
                        <a:rPr lang="x-none" sz="1100">
                          <a:effectLst/>
                        </a:rPr>
                        <a:t>156</a:t>
                      </a:r>
                      <a:endParaRPr lang="en-US" sz="900">
                        <a:effectLst/>
                        <a:latin typeface="Calibri"/>
                        <a:ea typeface="Calibri"/>
                        <a:cs typeface="Arial"/>
                      </a:endParaRPr>
                    </a:p>
                  </a:txBody>
                  <a:tcPr marL="53640" marR="53640" marT="0" marB="0"/>
                </a:tc>
                <a:tc>
                  <a:txBody>
                    <a:bodyPr/>
                    <a:lstStyle/>
                    <a:p>
                      <a:pPr algn="r" rtl="1">
                        <a:lnSpc>
                          <a:spcPct val="115000"/>
                        </a:lnSpc>
                        <a:spcAft>
                          <a:spcPts val="0"/>
                        </a:spcAft>
                      </a:pPr>
                      <a:r>
                        <a:rPr lang="x-none" sz="1100">
                          <a:effectLst/>
                        </a:rPr>
                        <a:t> </a:t>
                      </a:r>
                      <a:endParaRPr lang="en-US" sz="900">
                        <a:effectLst/>
                        <a:latin typeface="Calibri"/>
                        <a:ea typeface="Calibri"/>
                        <a:cs typeface="Arial"/>
                      </a:endParaRPr>
                    </a:p>
                  </a:txBody>
                  <a:tcPr marL="53640" marR="53640" marT="0" marB="0"/>
                </a:tc>
                <a:tc>
                  <a:txBody>
                    <a:bodyPr/>
                    <a:lstStyle/>
                    <a:p>
                      <a:pPr marL="342900" lvl="0" indent="-342900" algn="r" rtl="1">
                        <a:lnSpc>
                          <a:spcPct val="115000"/>
                        </a:lnSpc>
                        <a:spcAft>
                          <a:spcPts val="0"/>
                        </a:spcAft>
                        <a:buSzPts val="900"/>
                        <a:buFont typeface="Symbol"/>
                        <a:buChar char=""/>
                      </a:pPr>
                      <a:r>
                        <a:rPr lang="x-none" sz="1100" dirty="0">
                          <a:effectLst/>
                        </a:rPr>
                        <a:t>للمنتجات المحدودة.</a:t>
                      </a:r>
                      <a:endParaRPr lang="en-US" sz="900" dirty="0">
                        <a:effectLst/>
                      </a:endParaRPr>
                    </a:p>
                    <a:p>
                      <a:pPr marL="342900" lvl="0" indent="-342900" algn="r" rtl="1">
                        <a:lnSpc>
                          <a:spcPct val="115000"/>
                        </a:lnSpc>
                        <a:spcAft>
                          <a:spcPts val="0"/>
                        </a:spcAft>
                        <a:buSzPts val="900"/>
                        <a:buFont typeface="Symbol"/>
                        <a:buChar char=""/>
                      </a:pPr>
                      <a:r>
                        <a:rPr lang="x-none" sz="1100" dirty="0">
                          <a:effectLst/>
                        </a:rPr>
                        <a:t>شركة شمس القهوة للمنتجات المحدودة.</a:t>
                      </a:r>
                      <a:endParaRPr lang="en-US" sz="900" dirty="0">
                        <a:effectLst/>
                      </a:endParaRPr>
                    </a:p>
                    <a:p>
                      <a:pPr marL="342900" lvl="0" indent="-342900" algn="r" rtl="1">
                        <a:lnSpc>
                          <a:spcPct val="115000"/>
                        </a:lnSpc>
                        <a:spcAft>
                          <a:spcPts val="0"/>
                        </a:spcAft>
                        <a:buSzPts val="900"/>
                        <a:buFont typeface="Symbol"/>
                        <a:buChar char=""/>
                      </a:pPr>
                      <a:r>
                        <a:rPr lang="x-none" sz="1100" dirty="0">
                          <a:effectLst/>
                        </a:rPr>
                        <a:t>شركة شمس القهوة للمنتجات المحدودة.</a:t>
                      </a:r>
                      <a:endParaRPr lang="en-US" sz="900" dirty="0">
                        <a:effectLst/>
                      </a:endParaRPr>
                    </a:p>
                    <a:p>
                      <a:pPr marL="342900" lvl="0" indent="-342900" algn="r" rtl="1">
                        <a:lnSpc>
                          <a:spcPct val="115000"/>
                        </a:lnSpc>
                        <a:spcAft>
                          <a:spcPts val="0"/>
                        </a:spcAft>
                        <a:buSzPts val="900"/>
                        <a:buFont typeface="Symbol"/>
                        <a:buChar char=""/>
                      </a:pPr>
                      <a:r>
                        <a:rPr lang="x-none" sz="1100" dirty="0">
                          <a:effectLst/>
                        </a:rPr>
                        <a:t>شركة الهرفي</a:t>
                      </a:r>
                      <a:endParaRPr lang="en-US" sz="900" dirty="0">
                        <a:effectLst/>
                      </a:endParaRPr>
                    </a:p>
                    <a:p>
                      <a:pPr marL="342900" lvl="0" indent="-342900" algn="r" rtl="1">
                        <a:lnSpc>
                          <a:spcPct val="115000"/>
                        </a:lnSpc>
                        <a:spcAft>
                          <a:spcPts val="0"/>
                        </a:spcAft>
                        <a:buSzPts val="900"/>
                        <a:buFont typeface="Symbol"/>
                        <a:buChar char=""/>
                      </a:pPr>
                      <a:r>
                        <a:rPr lang="x-none" sz="1100" dirty="0">
                          <a:effectLst/>
                        </a:rPr>
                        <a:t>شركة الهرفي</a:t>
                      </a:r>
                      <a:endParaRPr lang="en-US" sz="900" dirty="0">
                        <a:effectLst/>
                        <a:latin typeface="Calibri"/>
                        <a:ea typeface="Calibri"/>
                        <a:cs typeface="Arial"/>
                      </a:endParaRPr>
                    </a:p>
                  </a:txBody>
                  <a:tcPr marL="53640" marR="53640" marT="0" marB="0"/>
                </a:tc>
              </a:tr>
            </a:tbl>
          </a:graphicData>
        </a:graphic>
      </p:graphicFrame>
    </p:spTree>
    <p:extLst>
      <p:ext uri="{BB962C8B-B14F-4D97-AF65-F5344CB8AC3E}">
        <p14:creationId xmlns:p14="http://schemas.microsoft.com/office/powerpoint/2010/main" xmlns="" val="32898797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x-none" sz="4800" b="1" dirty="0"/>
              <a:t>إحتياجات المشروع من المواد</a:t>
            </a:r>
          </a:p>
        </p:txBody>
      </p:sp>
      <p:graphicFrame>
        <p:nvGraphicFramePr>
          <p:cNvPr id="4" name="Content Placeholder 3"/>
          <p:cNvGraphicFramePr>
            <a:graphicFrameLocks noGrp="1"/>
          </p:cNvGraphicFramePr>
          <p:nvPr>
            <p:ph sz="quarter" idx="1"/>
          </p:nvPr>
        </p:nvGraphicFramePr>
        <p:xfrm>
          <a:off x="612774" y="1657858"/>
          <a:ext cx="8153401" cy="4863084"/>
        </p:xfrm>
        <a:graphic>
          <a:graphicData uri="http://schemas.openxmlformats.org/drawingml/2006/table">
            <a:tbl>
              <a:tblPr rtl="1" firstRow="1" firstCol="1" bandRow="1">
                <a:tableStyleId>{5C22544A-7EE6-4342-B048-85BDC9FD1C3A}</a:tableStyleId>
              </a:tblPr>
              <a:tblGrid>
                <a:gridCol w="1492035"/>
                <a:gridCol w="2796114"/>
                <a:gridCol w="452483"/>
                <a:gridCol w="483229"/>
                <a:gridCol w="461765"/>
                <a:gridCol w="493671"/>
                <a:gridCol w="575466"/>
                <a:gridCol w="1398638"/>
              </a:tblGrid>
              <a:tr h="4131056">
                <a:tc>
                  <a:txBody>
                    <a:bodyPr/>
                    <a:lstStyle/>
                    <a:p>
                      <a:pPr marL="228600" algn="r" rtl="1">
                        <a:lnSpc>
                          <a:spcPct val="115000"/>
                        </a:lnSpc>
                        <a:spcAft>
                          <a:spcPts val="0"/>
                        </a:spcAft>
                      </a:pPr>
                      <a:r>
                        <a:rPr lang="x-none" sz="1200" u="sng">
                          <a:effectLst/>
                        </a:rPr>
                        <a:t>مواد مساعدة:</a:t>
                      </a:r>
                      <a:endParaRPr lang="en-US" sz="1000">
                        <a:effectLst/>
                      </a:endParaRPr>
                    </a:p>
                    <a:p>
                      <a:pPr marL="342900" lvl="0" indent="-342900" algn="r" rtl="1">
                        <a:lnSpc>
                          <a:spcPct val="115000"/>
                        </a:lnSpc>
                        <a:spcAft>
                          <a:spcPts val="0"/>
                        </a:spcAft>
                        <a:buSzPts val="900"/>
                        <a:buFont typeface="Symbol"/>
                        <a:buChar char=""/>
                      </a:pPr>
                      <a:r>
                        <a:rPr lang="x-none" sz="1200">
                          <a:effectLst/>
                        </a:rPr>
                        <a:t>مضخة الصوص</a:t>
                      </a:r>
                      <a:endParaRPr lang="en-US" sz="1000">
                        <a:effectLst/>
                      </a:endParaRPr>
                    </a:p>
                    <a:p>
                      <a:pPr algn="r" rtl="1">
                        <a:lnSpc>
                          <a:spcPct val="115000"/>
                        </a:lnSpc>
                        <a:spcAft>
                          <a:spcPts val="0"/>
                        </a:spcAft>
                      </a:pPr>
                      <a:r>
                        <a:rPr lang="x-none" sz="1200">
                          <a:effectLst/>
                        </a:rPr>
                        <a:t> </a:t>
                      </a:r>
                      <a:endParaRPr lang="en-US" sz="1000">
                        <a:effectLst/>
                      </a:endParaRPr>
                    </a:p>
                    <a:p>
                      <a:pPr marL="342900" lvl="0" indent="-342900" algn="r" rtl="1">
                        <a:lnSpc>
                          <a:spcPct val="115000"/>
                        </a:lnSpc>
                        <a:spcAft>
                          <a:spcPts val="0"/>
                        </a:spcAft>
                        <a:buSzPts val="900"/>
                        <a:buFont typeface="Symbol"/>
                        <a:buChar char=""/>
                      </a:pPr>
                      <a:r>
                        <a:rPr lang="x-none" sz="1200">
                          <a:effectLst/>
                        </a:rPr>
                        <a:t>فلاتر شاي</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marL="342900" lvl="0" indent="-342900" algn="r" rtl="1">
                        <a:lnSpc>
                          <a:spcPct val="115000"/>
                        </a:lnSpc>
                        <a:spcAft>
                          <a:spcPts val="0"/>
                        </a:spcAft>
                        <a:buSzPts val="900"/>
                        <a:buFont typeface="Symbol"/>
                        <a:buChar char=""/>
                      </a:pPr>
                      <a:r>
                        <a:rPr lang="x-none" sz="1200">
                          <a:effectLst/>
                        </a:rPr>
                        <a:t>أكواب ورقية (دبل)</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marL="342900" lvl="0" indent="-342900" algn="r" rtl="1">
                        <a:lnSpc>
                          <a:spcPct val="115000"/>
                        </a:lnSpc>
                        <a:spcAft>
                          <a:spcPts val="0"/>
                        </a:spcAft>
                        <a:buSzPts val="900"/>
                        <a:buFont typeface="Symbol"/>
                        <a:buChar char=""/>
                      </a:pPr>
                      <a:r>
                        <a:rPr lang="x-none" sz="1200">
                          <a:effectLst/>
                        </a:rPr>
                        <a:t>ملاعق وأشواك وسكاكين ومصاصات</a:t>
                      </a:r>
                      <a:endParaRPr lang="en-US" sz="1000">
                        <a:effectLst/>
                      </a:endParaRPr>
                    </a:p>
                    <a:p>
                      <a:pPr marL="342900" lvl="0" indent="-342900" algn="r" rtl="1">
                        <a:lnSpc>
                          <a:spcPct val="115000"/>
                        </a:lnSpc>
                        <a:spcAft>
                          <a:spcPts val="0"/>
                        </a:spcAft>
                        <a:buSzPts val="900"/>
                        <a:buFont typeface="Symbol"/>
                        <a:buChar char=""/>
                      </a:pPr>
                      <a:r>
                        <a:rPr lang="x-none" sz="1200">
                          <a:effectLst/>
                        </a:rPr>
                        <a:t>مناديل</a:t>
                      </a:r>
                      <a:endParaRPr lang="en-US" sz="1000">
                        <a:effectLst/>
                      </a:endParaRPr>
                    </a:p>
                    <a:p>
                      <a:pPr algn="r" rtl="1">
                        <a:lnSpc>
                          <a:spcPct val="115000"/>
                        </a:lnSpc>
                        <a:spcAft>
                          <a:spcPts val="0"/>
                        </a:spcAft>
                      </a:pPr>
                      <a:r>
                        <a:rPr lang="en-US" sz="1200">
                          <a:effectLst/>
                        </a:rPr>
                        <a:t> </a:t>
                      </a:r>
                      <a:endParaRPr lang="en-US" sz="1000">
                        <a:effectLst/>
                      </a:endParaRPr>
                    </a:p>
                    <a:p>
                      <a:pPr marL="342900" lvl="0" indent="-342900" algn="r" rtl="1">
                        <a:lnSpc>
                          <a:spcPct val="115000"/>
                        </a:lnSpc>
                        <a:spcAft>
                          <a:spcPts val="0"/>
                        </a:spcAft>
                        <a:buSzPts val="900"/>
                        <a:buFont typeface="Symbol"/>
                        <a:buChar char=""/>
                      </a:pPr>
                      <a:r>
                        <a:rPr lang="x-none" sz="1200">
                          <a:effectLst/>
                        </a:rPr>
                        <a:t>قفازات </a:t>
                      </a:r>
                      <a:endParaRPr lang="en-US" sz="1000">
                        <a:effectLst/>
                      </a:endParaRPr>
                    </a:p>
                    <a:p>
                      <a:pPr marL="228600" algn="r" rtl="1">
                        <a:lnSpc>
                          <a:spcPct val="115000"/>
                        </a:lnSpc>
                        <a:spcAft>
                          <a:spcPts val="0"/>
                        </a:spcAft>
                      </a:pPr>
                      <a:r>
                        <a:rPr lang="x-none" sz="1200">
                          <a:effectLst/>
                        </a:rPr>
                        <a:t> </a:t>
                      </a:r>
                      <a:endParaRPr lang="en-US" sz="1000">
                        <a:effectLst/>
                        <a:latin typeface="Calibri"/>
                        <a:ea typeface="Calibri"/>
                        <a:cs typeface="Arial"/>
                      </a:endParaRPr>
                    </a:p>
                  </a:txBody>
                  <a:tcPr marL="60771" marR="60771" marT="0" marB="0"/>
                </a:tc>
                <a:tc>
                  <a:txBody>
                    <a:bodyPr/>
                    <a:lstStyle/>
                    <a:p>
                      <a:pPr algn="r" rtl="1">
                        <a:lnSpc>
                          <a:spcPct val="115000"/>
                        </a:lnSpc>
                        <a:spcAft>
                          <a:spcPts val="0"/>
                        </a:spcAft>
                      </a:pPr>
                      <a:r>
                        <a:rPr lang="x-none" sz="1200">
                          <a:effectLst/>
                        </a:rPr>
                        <a:t> </a:t>
                      </a:r>
                      <a:endParaRPr lang="en-US" sz="1000">
                        <a:effectLst/>
                      </a:endParaRPr>
                    </a:p>
                    <a:p>
                      <a:pPr marL="342900" lvl="0" indent="-342900" algn="r" rtl="1">
                        <a:lnSpc>
                          <a:spcPct val="115000"/>
                        </a:lnSpc>
                        <a:spcAft>
                          <a:spcPts val="0"/>
                        </a:spcAft>
                        <a:buSzPts val="900"/>
                        <a:buFont typeface="Symbol"/>
                        <a:buChar char=""/>
                      </a:pPr>
                      <a:r>
                        <a:rPr lang="x-none" sz="1200">
                          <a:effectLst/>
                        </a:rPr>
                        <a:t>مضخة صوص عملية تقوم بضخ نصف أونصة من الصوص في كل ضغطة.</a:t>
                      </a:r>
                      <a:endParaRPr lang="en-US" sz="1000">
                        <a:effectLst/>
                      </a:endParaRPr>
                    </a:p>
                    <a:p>
                      <a:pPr marL="342900" lvl="0" indent="-342900" algn="just" rtl="1">
                        <a:lnSpc>
                          <a:spcPts val="1875"/>
                        </a:lnSpc>
                        <a:spcAft>
                          <a:spcPts val="1000"/>
                        </a:spcAft>
                        <a:buSzPts val="900"/>
                        <a:buFont typeface="Symbol"/>
                        <a:buChar char=""/>
                      </a:pPr>
                      <a:r>
                        <a:rPr lang="x-none" sz="1200">
                          <a:effectLst/>
                        </a:rPr>
                        <a:t>فلاتر شاي 100 فلتر مقاس </a:t>
                      </a:r>
                      <a:r>
                        <a:rPr lang="en-US" sz="1200">
                          <a:effectLst/>
                        </a:rPr>
                        <a:t>XS</a:t>
                      </a:r>
                      <a:r>
                        <a:rPr lang="x-none" sz="1200">
                          <a:effectLst/>
                        </a:rPr>
                        <a:t>. فلتر (مرشح) مصنوع من الالياف لضمان نكهة حقيقية وخالية من الكلور والغراء، ١٠٠ فلتر بداخل كل علبة.</a:t>
                      </a:r>
                      <a:endParaRPr lang="en-US" sz="1000">
                        <a:effectLst/>
                      </a:endParaRPr>
                    </a:p>
                    <a:p>
                      <a:pPr marL="342900" lvl="0" indent="-342900" algn="just" rtl="1">
                        <a:lnSpc>
                          <a:spcPts val="1875"/>
                        </a:lnSpc>
                        <a:spcAft>
                          <a:spcPts val="500"/>
                        </a:spcAft>
                        <a:buSzPts val="900"/>
                        <a:buFont typeface="Symbol"/>
                        <a:buChar char=""/>
                      </a:pPr>
                      <a:r>
                        <a:rPr lang="x-none" sz="1200">
                          <a:effectLst/>
                        </a:rPr>
                        <a:t>أكواب ورقية مضاعفة للحماية من حرارة المشروب. مطابقة لمواصفات الهيئة العالمية للغذاء، بطباعة أوفسيت عالية الجودة ،متوفرة بعدة أحجام:4 اوقية سائله (اونص)، 8 اوقية سائله (اونص)،12 اوقية سائله (اونص)،16 اوقية سائله (اونص). التعبئة: 1000 كوب مع الغطاء.</a:t>
                      </a:r>
                      <a:endParaRPr lang="en-US" sz="1000">
                        <a:effectLst/>
                      </a:endParaRPr>
                    </a:p>
                    <a:p>
                      <a:pPr marL="342900" lvl="0" indent="-342900" algn="just" rtl="1">
                        <a:lnSpc>
                          <a:spcPts val="1875"/>
                        </a:lnSpc>
                        <a:spcAft>
                          <a:spcPts val="500"/>
                        </a:spcAft>
                        <a:buSzPts val="900"/>
                        <a:buFont typeface="Symbol"/>
                        <a:buChar char=""/>
                      </a:pPr>
                      <a:r>
                        <a:rPr lang="en-US" sz="1200">
                          <a:effectLst/>
                        </a:rPr>
                        <a:t> </a:t>
                      </a:r>
                      <a:r>
                        <a:rPr lang="x-none" sz="1200">
                          <a:effectLst/>
                        </a:rPr>
                        <a:t>مجوعة بلاستيكة من البلاستيك الغير قابل للكسر، التعبئة:1000وحدة من كل نوع داخل الصندوق.</a:t>
                      </a:r>
                      <a:endParaRPr lang="en-US" sz="1000">
                        <a:effectLst/>
                      </a:endParaRPr>
                    </a:p>
                    <a:p>
                      <a:pPr marL="342900" lvl="0" indent="-342900" algn="r" rtl="1">
                        <a:lnSpc>
                          <a:spcPct val="115000"/>
                        </a:lnSpc>
                        <a:spcAft>
                          <a:spcPts val="0"/>
                        </a:spcAft>
                        <a:buSzPts val="900"/>
                        <a:buFont typeface="Symbol"/>
                        <a:buChar char=""/>
                      </a:pPr>
                      <a:r>
                        <a:rPr lang="x-none" sz="1200">
                          <a:effectLst/>
                        </a:rPr>
                        <a:t>مناديل بحجم 20سم*20سم ،التعبئة: 1000حبة داخل الصنوق.</a:t>
                      </a:r>
                      <a:endParaRPr lang="en-US" sz="1000">
                        <a:effectLst/>
                      </a:endParaRPr>
                    </a:p>
                    <a:p>
                      <a:pPr marL="342900" lvl="0" indent="-342900" algn="r" rtl="1">
                        <a:lnSpc>
                          <a:spcPct val="115000"/>
                        </a:lnSpc>
                        <a:spcAft>
                          <a:spcPts val="0"/>
                        </a:spcAft>
                        <a:buSzPts val="900"/>
                        <a:buFont typeface="Symbol"/>
                        <a:buChar char=""/>
                      </a:pPr>
                      <a:r>
                        <a:rPr lang="x-none" sz="1200">
                          <a:effectLst/>
                        </a:rPr>
                        <a:t>التعبئة: 1000حبة داخل الصنوق.</a:t>
                      </a:r>
                      <a:endParaRPr lang="en-US" sz="1000">
                        <a:effectLst/>
                      </a:endParaRPr>
                    </a:p>
                    <a:p>
                      <a:pPr marL="250190" algn="r" rtl="1">
                        <a:lnSpc>
                          <a:spcPct val="115000"/>
                        </a:lnSpc>
                        <a:spcAft>
                          <a:spcPts val="0"/>
                        </a:spcAft>
                      </a:pPr>
                      <a:r>
                        <a:rPr lang="x-none" sz="1200">
                          <a:effectLst/>
                        </a:rPr>
                        <a:t> </a:t>
                      </a:r>
                      <a:endParaRPr lang="en-US" sz="1000">
                        <a:effectLst/>
                        <a:latin typeface="Calibri"/>
                        <a:ea typeface="Calibri"/>
                        <a:cs typeface="Arial"/>
                      </a:endParaRPr>
                    </a:p>
                  </a:txBody>
                  <a:tcPr marL="60771" marR="60771" marT="0" marB="0"/>
                </a:tc>
                <a:tc>
                  <a:txBody>
                    <a:bodyPr/>
                    <a:lstStyle/>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2</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10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50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50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50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20</a:t>
                      </a:r>
                      <a:endParaRPr lang="en-US" sz="1000">
                        <a:effectLst/>
                        <a:latin typeface="Calibri"/>
                        <a:ea typeface="Calibri"/>
                        <a:cs typeface="Arial"/>
                      </a:endParaRPr>
                    </a:p>
                  </a:txBody>
                  <a:tcPr marL="60771" marR="60771" marT="0" marB="0"/>
                </a:tc>
                <a:tc>
                  <a:txBody>
                    <a:bodyPr/>
                    <a:lstStyle/>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2</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10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50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50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50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20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latin typeface="Calibri"/>
                        <a:ea typeface="Calibri"/>
                        <a:cs typeface="Arial"/>
                      </a:endParaRPr>
                    </a:p>
                  </a:txBody>
                  <a:tcPr marL="60771" marR="60771" marT="0" marB="0"/>
                </a:tc>
                <a:tc>
                  <a:txBody>
                    <a:bodyPr/>
                    <a:lstStyle/>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100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100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100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100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100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100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latin typeface="Calibri"/>
                        <a:ea typeface="Calibri"/>
                        <a:cs typeface="Arial"/>
                      </a:endParaRPr>
                    </a:p>
                  </a:txBody>
                  <a:tcPr marL="60771" marR="60771" marT="0" marB="0"/>
                </a:tc>
                <a:tc>
                  <a:txBody>
                    <a:bodyPr/>
                    <a:lstStyle/>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60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200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250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250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150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95</a:t>
                      </a:r>
                      <a:endParaRPr lang="en-US" sz="1000">
                        <a:effectLst/>
                        <a:latin typeface="Calibri"/>
                        <a:ea typeface="Calibri"/>
                        <a:cs typeface="Arial"/>
                      </a:endParaRPr>
                    </a:p>
                  </a:txBody>
                  <a:tcPr marL="60771" marR="60771" marT="0" marB="0"/>
                </a:tc>
                <a:tc>
                  <a:txBody>
                    <a:bodyPr/>
                    <a:lstStyle/>
                    <a:p>
                      <a:pPr algn="r" rtl="1">
                        <a:lnSpc>
                          <a:spcPct val="115000"/>
                        </a:lnSpc>
                        <a:spcAft>
                          <a:spcPts val="0"/>
                        </a:spcAft>
                      </a:pPr>
                      <a:r>
                        <a:rPr lang="x-none" sz="1200">
                          <a:effectLst/>
                        </a:rPr>
                        <a:t> </a:t>
                      </a:r>
                      <a:endParaRPr lang="en-US" sz="1000">
                        <a:effectLst/>
                        <a:latin typeface="Calibri"/>
                        <a:ea typeface="Calibri"/>
                        <a:cs typeface="Arial"/>
                      </a:endParaRPr>
                    </a:p>
                  </a:txBody>
                  <a:tcPr marL="60771" marR="60771" marT="0" marB="0"/>
                </a:tc>
                <a:tc>
                  <a:txBody>
                    <a:bodyPr/>
                    <a:lstStyle/>
                    <a:p>
                      <a:pPr algn="r" rtl="1">
                        <a:lnSpc>
                          <a:spcPct val="115000"/>
                        </a:lnSpc>
                        <a:spcAft>
                          <a:spcPts val="0"/>
                        </a:spcAft>
                      </a:pPr>
                      <a:r>
                        <a:rPr lang="x-none" sz="1200" dirty="0">
                          <a:effectLst/>
                        </a:rPr>
                        <a:t> </a:t>
                      </a:r>
                      <a:endParaRPr lang="en-US" sz="1000" dirty="0">
                        <a:effectLst/>
                      </a:endParaRPr>
                    </a:p>
                    <a:p>
                      <a:pPr marL="342900" lvl="0" indent="-342900" algn="just" rtl="1">
                        <a:lnSpc>
                          <a:spcPct val="115000"/>
                        </a:lnSpc>
                        <a:spcAft>
                          <a:spcPts val="0"/>
                        </a:spcAft>
                        <a:buSzPts val="900"/>
                        <a:buFont typeface="Symbol"/>
                        <a:buChar char=""/>
                      </a:pPr>
                      <a:r>
                        <a:rPr lang="x-none" sz="1200" dirty="0">
                          <a:effectLst/>
                        </a:rPr>
                        <a:t>شركة كايسر </a:t>
                      </a:r>
                      <a:r>
                        <a:rPr lang="en-US" sz="1200" dirty="0" err="1">
                          <a:effectLst/>
                        </a:rPr>
                        <a:t>ayser</a:t>
                      </a:r>
                      <a:endParaRPr lang="en-US" sz="1000" dirty="0">
                        <a:effectLst/>
                      </a:endParaRPr>
                    </a:p>
                    <a:p>
                      <a:pPr algn="just" rtl="1">
                        <a:lnSpc>
                          <a:spcPct val="115000"/>
                        </a:lnSpc>
                        <a:spcAft>
                          <a:spcPts val="0"/>
                        </a:spcAft>
                      </a:pPr>
                      <a:r>
                        <a:rPr lang="x-none" sz="1200" dirty="0">
                          <a:effectLst/>
                        </a:rPr>
                        <a:t> </a:t>
                      </a:r>
                      <a:endParaRPr lang="en-US" sz="1000" dirty="0">
                        <a:effectLst/>
                      </a:endParaRPr>
                    </a:p>
                    <a:p>
                      <a:pPr algn="just" rtl="1">
                        <a:lnSpc>
                          <a:spcPct val="115000"/>
                        </a:lnSpc>
                        <a:spcAft>
                          <a:spcPts val="0"/>
                        </a:spcAft>
                      </a:pPr>
                      <a:r>
                        <a:rPr lang="x-none" sz="1200" dirty="0">
                          <a:effectLst/>
                        </a:rPr>
                        <a:t> </a:t>
                      </a:r>
                      <a:endParaRPr lang="en-US" sz="1000" dirty="0">
                        <a:effectLst/>
                      </a:endParaRPr>
                    </a:p>
                    <a:p>
                      <a:pPr marL="342900" lvl="0" indent="-342900" algn="just" rtl="1">
                        <a:lnSpc>
                          <a:spcPct val="115000"/>
                        </a:lnSpc>
                        <a:spcAft>
                          <a:spcPts val="0"/>
                        </a:spcAft>
                        <a:buSzPts val="900"/>
                        <a:buFont typeface="Symbol"/>
                        <a:buChar char=""/>
                      </a:pPr>
                      <a:r>
                        <a:rPr lang="x-none" sz="1200" dirty="0">
                          <a:effectLst/>
                        </a:rPr>
                        <a:t>شركة </a:t>
                      </a:r>
                      <a:r>
                        <a:rPr lang="en-US" sz="1200" dirty="0" err="1">
                          <a:effectLst/>
                        </a:rPr>
                        <a:t>finum</a:t>
                      </a:r>
                      <a:endParaRPr lang="en-US" sz="1000" dirty="0">
                        <a:effectLst/>
                      </a:endParaRPr>
                    </a:p>
                    <a:p>
                      <a:pPr algn="just" rtl="1">
                        <a:lnSpc>
                          <a:spcPct val="115000"/>
                        </a:lnSpc>
                        <a:spcAft>
                          <a:spcPts val="0"/>
                        </a:spcAft>
                      </a:pPr>
                      <a:r>
                        <a:rPr lang="x-none" sz="1200" dirty="0">
                          <a:effectLst/>
                        </a:rPr>
                        <a:t> </a:t>
                      </a:r>
                      <a:endParaRPr lang="en-US" sz="1000" dirty="0">
                        <a:effectLst/>
                      </a:endParaRPr>
                    </a:p>
                    <a:p>
                      <a:pPr algn="just" rtl="1">
                        <a:lnSpc>
                          <a:spcPct val="115000"/>
                        </a:lnSpc>
                        <a:spcAft>
                          <a:spcPts val="0"/>
                        </a:spcAft>
                      </a:pPr>
                      <a:r>
                        <a:rPr lang="x-none" sz="1200" dirty="0">
                          <a:effectLst/>
                        </a:rPr>
                        <a:t> </a:t>
                      </a:r>
                      <a:endParaRPr lang="en-US" sz="1000" dirty="0">
                        <a:effectLst/>
                      </a:endParaRPr>
                    </a:p>
                    <a:p>
                      <a:pPr algn="just" rtl="1">
                        <a:lnSpc>
                          <a:spcPct val="115000"/>
                        </a:lnSpc>
                        <a:spcAft>
                          <a:spcPts val="0"/>
                        </a:spcAft>
                      </a:pPr>
                      <a:r>
                        <a:rPr lang="x-none" sz="1200" dirty="0">
                          <a:effectLst/>
                        </a:rPr>
                        <a:t> </a:t>
                      </a:r>
                      <a:endParaRPr lang="en-US" sz="1000" dirty="0">
                        <a:effectLst/>
                      </a:endParaRPr>
                    </a:p>
                    <a:p>
                      <a:pPr marL="342900" lvl="0" indent="-342900" algn="just" rtl="1">
                        <a:lnSpc>
                          <a:spcPct val="115000"/>
                        </a:lnSpc>
                        <a:spcAft>
                          <a:spcPts val="0"/>
                        </a:spcAft>
                        <a:buSzPts val="900"/>
                        <a:buFont typeface="Symbol"/>
                        <a:buChar char=""/>
                      </a:pPr>
                      <a:r>
                        <a:rPr lang="x-none" sz="1200" dirty="0">
                          <a:effectLst/>
                        </a:rPr>
                        <a:t>شركة الحكير.</a:t>
                      </a:r>
                      <a:endParaRPr lang="en-US" sz="1000" dirty="0">
                        <a:effectLst/>
                      </a:endParaRPr>
                    </a:p>
                    <a:p>
                      <a:pPr algn="just" rtl="1">
                        <a:lnSpc>
                          <a:spcPct val="115000"/>
                        </a:lnSpc>
                        <a:spcAft>
                          <a:spcPts val="0"/>
                        </a:spcAft>
                      </a:pPr>
                      <a:r>
                        <a:rPr lang="x-none" sz="1200" dirty="0">
                          <a:effectLst/>
                        </a:rPr>
                        <a:t> </a:t>
                      </a:r>
                      <a:endParaRPr lang="en-US" sz="1000" dirty="0">
                        <a:effectLst/>
                      </a:endParaRPr>
                    </a:p>
                    <a:p>
                      <a:pPr algn="just" rtl="1">
                        <a:lnSpc>
                          <a:spcPct val="115000"/>
                        </a:lnSpc>
                        <a:spcAft>
                          <a:spcPts val="0"/>
                        </a:spcAft>
                      </a:pPr>
                      <a:r>
                        <a:rPr lang="x-none" sz="1200" dirty="0">
                          <a:effectLst/>
                        </a:rPr>
                        <a:t> </a:t>
                      </a:r>
                      <a:endParaRPr lang="en-US" sz="1000" dirty="0">
                        <a:effectLst/>
                      </a:endParaRPr>
                    </a:p>
                    <a:p>
                      <a:pPr algn="just" rtl="1">
                        <a:lnSpc>
                          <a:spcPct val="115000"/>
                        </a:lnSpc>
                        <a:spcAft>
                          <a:spcPts val="0"/>
                        </a:spcAft>
                      </a:pPr>
                      <a:r>
                        <a:rPr lang="x-none" sz="1200" dirty="0">
                          <a:effectLst/>
                        </a:rPr>
                        <a:t> </a:t>
                      </a:r>
                      <a:endParaRPr lang="en-US" sz="1000" dirty="0">
                        <a:effectLst/>
                      </a:endParaRPr>
                    </a:p>
                    <a:p>
                      <a:pPr algn="just" rtl="1">
                        <a:lnSpc>
                          <a:spcPct val="115000"/>
                        </a:lnSpc>
                        <a:spcAft>
                          <a:spcPts val="0"/>
                        </a:spcAft>
                      </a:pPr>
                      <a:r>
                        <a:rPr lang="x-none" sz="1200" dirty="0">
                          <a:effectLst/>
                        </a:rPr>
                        <a:t> </a:t>
                      </a:r>
                      <a:endParaRPr lang="en-US" sz="1000" dirty="0">
                        <a:effectLst/>
                      </a:endParaRPr>
                    </a:p>
                    <a:p>
                      <a:pPr marL="342900" lvl="0" indent="-342900" algn="just" rtl="1">
                        <a:lnSpc>
                          <a:spcPct val="115000"/>
                        </a:lnSpc>
                        <a:spcAft>
                          <a:spcPts val="0"/>
                        </a:spcAft>
                        <a:buSzPts val="900"/>
                        <a:buFont typeface="Symbol"/>
                        <a:buChar char=""/>
                      </a:pPr>
                      <a:r>
                        <a:rPr lang="x-none" sz="1200" dirty="0">
                          <a:effectLst/>
                        </a:rPr>
                        <a:t>شركة الحكير.</a:t>
                      </a:r>
                      <a:endParaRPr lang="en-US" sz="1000" dirty="0">
                        <a:effectLst/>
                      </a:endParaRPr>
                    </a:p>
                    <a:p>
                      <a:pPr algn="just" rtl="1">
                        <a:lnSpc>
                          <a:spcPct val="115000"/>
                        </a:lnSpc>
                        <a:spcAft>
                          <a:spcPts val="0"/>
                        </a:spcAft>
                      </a:pPr>
                      <a:r>
                        <a:rPr lang="x-none" sz="1200" dirty="0">
                          <a:effectLst/>
                        </a:rPr>
                        <a:t> </a:t>
                      </a:r>
                      <a:endParaRPr lang="en-US" sz="1000" dirty="0">
                        <a:effectLst/>
                      </a:endParaRPr>
                    </a:p>
                    <a:p>
                      <a:pPr marL="342900" lvl="0" indent="-342900" algn="just" rtl="1">
                        <a:lnSpc>
                          <a:spcPct val="115000"/>
                        </a:lnSpc>
                        <a:spcAft>
                          <a:spcPts val="0"/>
                        </a:spcAft>
                        <a:buSzPts val="900"/>
                        <a:buFont typeface="Symbol"/>
                        <a:buChar char=""/>
                      </a:pPr>
                      <a:r>
                        <a:rPr lang="x-none" sz="1200" dirty="0">
                          <a:effectLst/>
                        </a:rPr>
                        <a:t>شركة الحكير</a:t>
                      </a:r>
                      <a:endParaRPr lang="en-US" sz="1000" dirty="0">
                        <a:effectLst/>
                        <a:latin typeface="Calibri"/>
                        <a:ea typeface="Calibri"/>
                        <a:cs typeface="Arial"/>
                      </a:endParaRPr>
                    </a:p>
                  </a:txBody>
                  <a:tcPr marL="60771" marR="60771" marT="0" marB="0"/>
                </a:tc>
              </a:tr>
            </a:tbl>
          </a:graphicData>
        </a:graphic>
      </p:graphicFrame>
    </p:spTree>
    <p:extLst>
      <p:ext uri="{BB962C8B-B14F-4D97-AF65-F5344CB8AC3E}">
        <p14:creationId xmlns:p14="http://schemas.microsoft.com/office/powerpoint/2010/main" xmlns="" val="2056333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p:sp>
        <p:nvSpPr>
          <p:cNvPr id="3" name="عنصر نائب للمحتوى 2"/>
          <p:cNvSpPr>
            <a:spLocks noGrp="1"/>
          </p:cNvSpPr>
          <p:nvPr>
            <p:ph sz="quarter" idx="1"/>
          </p:nvPr>
        </p:nvSpPr>
        <p:spPr/>
        <p:txBody>
          <a:bodyPr/>
          <a:lstStyle/>
          <a:p>
            <a:pPr marL="0" indent="0" algn="just">
              <a:buNone/>
            </a:pPr>
            <a:r>
              <a:rPr lang="x-none" b="1" dirty="0" smtClean="0">
                <a:solidFill>
                  <a:schemeClr val="accent2"/>
                </a:solidFill>
              </a:rPr>
              <a:t>3- محل </a:t>
            </a:r>
            <a:r>
              <a:rPr lang="x-none" b="1" dirty="0">
                <a:solidFill>
                  <a:schemeClr val="accent2"/>
                </a:solidFill>
              </a:rPr>
              <a:t>المتاجر الإلكترونية :  </a:t>
            </a:r>
          </a:p>
          <a:p>
            <a:pPr marL="0" indent="0" algn="just">
              <a:buNone/>
            </a:pPr>
            <a:r>
              <a:rPr lang="x-none" dirty="0"/>
              <a:t>هذا المشروع يقوم على جمع تجار مواقع التواصل الاجتماعي الذين يقومون بشراء سلع من الخارج و بيعها على المستهلكين المحليين و هذا المتجر يعتبر حلقة وصل بين التجار و المستهلكين ويسهل على المستهلكين شراء السلع ومعاينتها قبل شرائها كما أنه يضمن ربحية أكبر للتجار و يعزز المنافسة بينهم . </a:t>
            </a:r>
          </a:p>
          <a:p>
            <a:pPr marL="0" indent="0" algn="just">
              <a:buNone/>
            </a:pPr>
            <a:r>
              <a:rPr lang="x-none" dirty="0">
                <a:solidFill>
                  <a:schemeClr val="accent2"/>
                </a:solidFill>
              </a:rPr>
              <a:t>مصدر فكرة المشروع : </a:t>
            </a:r>
            <a:r>
              <a:rPr lang="x-none" dirty="0"/>
              <a:t>دراسة </a:t>
            </a:r>
            <a:r>
              <a:rPr lang="x-none" dirty="0" smtClean="0"/>
              <a:t>السوق. </a:t>
            </a:r>
            <a:endParaRPr lang="x-none" dirty="0"/>
          </a:p>
          <a:p>
            <a:pPr marL="0" indent="0" algn="just">
              <a:buNone/>
            </a:pPr>
            <a:endParaRPr lang="x-none" dirty="0"/>
          </a:p>
        </p:txBody>
      </p:sp>
    </p:spTree>
    <p:extLst>
      <p:ext uri="{BB962C8B-B14F-4D97-AF65-F5344CB8AC3E}">
        <p14:creationId xmlns:p14="http://schemas.microsoft.com/office/powerpoint/2010/main" xmlns="" val="10035508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x-none" sz="4800" b="1" dirty="0"/>
              <a:t>إحتياجات المشروع من المواد</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3648287666"/>
              </p:ext>
            </p:extLst>
          </p:nvPr>
        </p:nvGraphicFramePr>
        <p:xfrm>
          <a:off x="543162" y="1994936"/>
          <a:ext cx="8153399" cy="1472184"/>
        </p:xfrm>
        <a:graphic>
          <a:graphicData uri="http://schemas.openxmlformats.org/drawingml/2006/table">
            <a:tbl>
              <a:tblPr rtl="1" firstRow="1" firstCol="1" bandRow="1">
                <a:tableStyleId>{5C22544A-7EE6-4342-B048-85BDC9FD1C3A}</a:tableStyleId>
              </a:tblPr>
              <a:tblGrid>
                <a:gridCol w="245862"/>
                <a:gridCol w="1447043"/>
                <a:gridCol w="2711799"/>
                <a:gridCol w="438839"/>
                <a:gridCol w="468657"/>
                <a:gridCol w="447840"/>
                <a:gridCol w="478784"/>
                <a:gridCol w="558113"/>
                <a:gridCol w="1356462"/>
              </a:tblGrid>
              <a:tr h="1304544">
                <a:tc>
                  <a:txBody>
                    <a:bodyPr/>
                    <a:lstStyle/>
                    <a:p>
                      <a:pPr algn="r" rtl="1">
                        <a:lnSpc>
                          <a:spcPct val="115000"/>
                        </a:lnSpc>
                        <a:spcAft>
                          <a:spcPts val="0"/>
                        </a:spcAft>
                      </a:pPr>
                      <a:r>
                        <a:rPr lang="x-none" sz="1200">
                          <a:effectLst/>
                        </a:rPr>
                        <a:t>4</a:t>
                      </a:r>
                      <a:endParaRPr lang="en-US" sz="1000">
                        <a:effectLst/>
                        <a:latin typeface="Calibri"/>
                        <a:ea typeface="Calibri"/>
                        <a:cs typeface="Arial"/>
                      </a:endParaRPr>
                    </a:p>
                  </a:txBody>
                  <a:tcPr marL="60771" marR="60771" marT="0" marB="0"/>
                </a:tc>
                <a:tc>
                  <a:txBody>
                    <a:bodyPr/>
                    <a:lstStyle/>
                    <a:p>
                      <a:pPr marL="228600" algn="r" rtl="1">
                        <a:lnSpc>
                          <a:spcPct val="115000"/>
                        </a:lnSpc>
                        <a:spcAft>
                          <a:spcPts val="0"/>
                        </a:spcAft>
                      </a:pPr>
                      <a:r>
                        <a:rPr lang="x-none" sz="1200" u="sng">
                          <a:effectLst/>
                        </a:rPr>
                        <a:t>المنافع</a:t>
                      </a:r>
                      <a:endParaRPr lang="en-US" sz="1000">
                        <a:effectLst/>
                      </a:endParaRPr>
                    </a:p>
                    <a:p>
                      <a:pPr marL="342900" lvl="0" indent="-342900" algn="r" rtl="1">
                        <a:lnSpc>
                          <a:spcPct val="115000"/>
                        </a:lnSpc>
                        <a:spcAft>
                          <a:spcPts val="0"/>
                        </a:spcAft>
                        <a:buSzPts val="900"/>
                        <a:buFont typeface="Symbol"/>
                        <a:buChar char=""/>
                      </a:pPr>
                      <a:r>
                        <a:rPr lang="x-none" sz="1200">
                          <a:effectLst/>
                        </a:rPr>
                        <a:t>مياه</a:t>
                      </a:r>
                      <a:endParaRPr lang="en-US" sz="1000">
                        <a:effectLst/>
                      </a:endParaRPr>
                    </a:p>
                    <a:p>
                      <a:pPr marL="342900" lvl="0" indent="-342900" algn="r" rtl="1">
                        <a:lnSpc>
                          <a:spcPct val="115000"/>
                        </a:lnSpc>
                        <a:spcAft>
                          <a:spcPts val="0"/>
                        </a:spcAft>
                        <a:buSzPts val="900"/>
                        <a:buFont typeface="Symbol"/>
                        <a:buChar char=""/>
                      </a:pPr>
                      <a:r>
                        <a:rPr lang="x-none" sz="1200">
                          <a:effectLst/>
                        </a:rPr>
                        <a:t>كهرباء</a:t>
                      </a:r>
                      <a:endParaRPr lang="en-US" sz="1000">
                        <a:effectLst/>
                      </a:endParaRPr>
                    </a:p>
                    <a:p>
                      <a:pPr algn="r" rtl="1">
                        <a:lnSpc>
                          <a:spcPct val="115000"/>
                        </a:lnSpc>
                        <a:spcAft>
                          <a:spcPts val="0"/>
                        </a:spcAft>
                      </a:pPr>
                      <a:r>
                        <a:rPr lang="en-US" sz="1200">
                          <a:effectLst/>
                        </a:rPr>
                        <a:t> </a:t>
                      </a:r>
                      <a:endParaRPr lang="en-US" sz="1000">
                        <a:effectLst/>
                      </a:endParaRPr>
                    </a:p>
                    <a:p>
                      <a:pPr marL="342900" lvl="0" indent="-342900" algn="r" rtl="1">
                        <a:lnSpc>
                          <a:spcPct val="115000"/>
                        </a:lnSpc>
                        <a:spcAft>
                          <a:spcPts val="0"/>
                        </a:spcAft>
                        <a:buSzPts val="900"/>
                        <a:buFont typeface="Symbol"/>
                        <a:buChar char=""/>
                      </a:pPr>
                      <a:r>
                        <a:rPr lang="x-none" sz="1200">
                          <a:effectLst/>
                        </a:rPr>
                        <a:t>تأمين ضد الحريق </a:t>
                      </a:r>
                      <a:endParaRPr lang="en-US" sz="1000">
                        <a:effectLst/>
                        <a:latin typeface="Calibri"/>
                        <a:ea typeface="Calibri"/>
                        <a:cs typeface="Arial"/>
                      </a:endParaRPr>
                    </a:p>
                  </a:txBody>
                  <a:tcPr marL="60771" marR="60771" marT="0" marB="0"/>
                </a:tc>
                <a:tc>
                  <a:txBody>
                    <a:bodyPr/>
                    <a:lstStyle/>
                    <a:p>
                      <a:pPr algn="r" rtl="1">
                        <a:lnSpc>
                          <a:spcPct val="115000"/>
                        </a:lnSpc>
                        <a:spcAft>
                          <a:spcPts val="0"/>
                        </a:spcAft>
                      </a:pPr>
                      <a:r>
                        <a:rPr lang="x-none" sz="1200">
                          <a:effectLst/>
                        </a:rPr>
                        <a:t> </a:t>
                      </a:r>
                      <a:endParaRPr lang="en-US" sz="1000">
                        <a:effectLst/>
                      </a:endParaRPr>
                    </a:p>
                    <a:p>
                      <a:pPr marL="250190" algn="r" rtl="1">
                        <a:lnSpc>
                          <a:spcPct val="115000"/>
                        </a:lnSpc>
                        <a:spcAft>
                          <a:spcPts val="0"/>
                        </a:spcAft>
                      </a:pPr>
                      <a:r>
                        <a:rPr lang="x-none" sz="1200">
                          <a:effectLst/>
                        </a:rPr>
                        <a:t> </a:t>
                      </a:r>
                      <a:endParaRPr lang="en-US" sz="1000">
                        <a:effectLst/>
                        <a:latin typeface="Calibri"/>
                        <a:ea typeface="Calibri"/>
                        <a:cs typeface="Arial"/>
                      </a:endParaRPr>
                    </a:p>
                  </a:txBody>
                  <a:tcPr marL="60771" marR="60771" marT="0" marB="0"/>
                </a:tc>
                <a:tc>
                  <a:txBody>
                    <a:bodyPr/>
                    <a:lstStyle/>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0</a:t>
                      </a:r>
                      <a:endParaRPr lang="en-US" sz="1000">
                        <a:effectLst/>
                      </a:endParaRPr>
                    </a:p>
                    <a:p>
                      <a:pPr algn="r" rtl="1">
                        <a:lnSpc>
                          <a:spcPct val="115000"/>
                        </a:lnSpc>
                        <a:spcAft>
                          <a:spcPts val="0"/>
                        </a:spcAft>
                      </a:pPr>
                      <a:r>
                        <a:rPr lang="x-none" sz="1200">
                          <a:effectLst/>
                        </a:rPr>
                        <a:t>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1</a:t>
                      </a:r>
                      <a:endParaRPr lang="en-US" sz="1000">
                        <a:effectLst/>
                        <a:latin typeface="Calibri"/>
                        <a:ea typeface="Calibri"/>
                        <a:cs typeface="Arial"/>
                      </a:endParaRPr>
                    </a:p>
                  </a:txBody>
                  <a:tcPr marL="60771" marR="60771" marT="0" marB="0"/>
                </a:tc>
                <a:tc>
                  <a:txBody>
                    <a:bodyPr/>
                    <a:lstStyle/>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0</a:t>
                      </a:r>
                      <a:endParaRPr lang="en-US" sz="1000">
                        <a:effectLst/>
                      </a:endParaRPr>
                    </a:p>
                    <a:p>
                      <a:pPr algn="r" rtl="1">
                        <a:lnSpc>
                          <a:spcPct val="115000"/>
                        </a:lnSpc>
                        <a:spcAft>
                          <a:spcPts val="0"/>
                        </a:spcAft>
                      </a:pPr>
                      <a:r>
                        <a:rPr lang="x-none" sz="1200">
                          <a:effectLst/>
                        </a:rPr>
                        <a:t>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1</a:t>
                      </a:r>
                      <a:endParaRPr lang="en-US" sz="1000">
                        <a:effectLst/>
                      </a:endParaRPr>
                    </a:p>
                    <a:p>
                      <a:pPr algn="r" rtl="1">
                        <a:lnSpc>
                          <a:spcPct val="115000"/>
                        </a:lnSpc>
                        <a:spcAft>
                          <a:spcPts val="0"/>
                        </a:spcAft>
                      </a:pPr>
                      <a:r>
                        <a:rPr lang="x-none" sz="1200">
                          <a:effectLst/>
                        </a:rPr>
                        <a:t> </a:t>
                      </a:r>
                      <a:endParaRPr lang="en-US" sz="1000">
                        <a:effectLst/>
                        <a:latin typeface="Calibri"/>
                        <a:ea typeface="Calibri"/>
                        <a:cs typeface="Arial"/>
                      </a:endParaRPr>
                    </a:p>
                  </a:txBody>
                  <a:tcPr marL="60771" marR="60771" marT="0" marB="0"/>
                </a:tc>
                <a:tc>
                  <a:txBody>
                    <a:bodyPr/>
                    <a:lstStyle/>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100</a:t>
                      </a:r>
                      <a:endParaRPr lang="en-US" sz="1000">
                        <a:effectLst/>
                      </a:endParaRPr>
                    </a:p>
                    <a:p>
                      <a:pPr algn="r" rtl="1">
                        <a:lnSpc>
                          <a:spcPct val="115000"/>
                        </a:lnSpc>
                        <a:spcAft>
                          <a:spcPts val="0"/>
                        </a:spcAft>
                      </a:pPr>
                      <a:r>
                        <a:rPr lang="x-none" sz="1200">
                          <a:effectLst/>
                        </a:rPr>
                        <a:t>100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100</a:t>
                      </a:r>
                      <a:endParaRPr lang="en-US" sz="1000">
                        <a:effectLst/>
                        <a:latin typeface="Calibri"/>
                        <a:ea typeface="Calibri"/>
                        <a:cs typeface="Arial"/>
                      </a:endParaRPr>
                    </a:p>
                  </a:txBody>
                  <a:tcPr marL="60771" marR="60771" marT="0" marB="0"/>
                </a:tc>
                <a:tc>
                  <a:txBody>
                    <a:bodyPr/>
                    <a:lstStyle/>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0</a:t>
                      </a:r>
                      <a:endParaRPr lang="en-US" sz="1000">
                        <a:effectLst/>
                      </a:endParaRPr>
                    </a:p>
                    <a:p>
                      <a:pPr algn="r" rtl="1">
                        <a:lnSpc>
                          <a:spcPct val="115000"/>
                        </a:lnSpc>
                        <a:spcAft>
                          <a:spcPts val="0"/>
                        </a:spcAft>
                      </a:pPr>
                      <a:r>
                        <a:rPr lang="x-none" sz="1200">
                          <a:effectLst/>
                        </a:rPr>
                        <a:t>0</a:t>
                      </a:r>
                      <a:endParaRPr lang="en-US" sz="1000">
                        <a:effectLst/>
                      </a:endParaRPr>
                    </a:p>
                    <a:p>
                      <a:pPr algn="r" rtl="1">
                        <a:lnSpc>
                          <a:spcPct val="115000"/>
                        </a:lnSpc>
                        <a:spcAft>
                          <a:spcPts val="0"/>
                        </a:spcAft>
                      </a:pPr>
                      <a:r>
                        <a:rPr lang="x-none" sz="1200">
                          <a:effectLst/>
                        </a:rPr>
                        <a:t> </a:t>
                      </a:r>
                      <a:endParaRPr lang="en-US" sz="1000">
                        <a:effectLst/>
                      </a:endParaRPr>
                    </a:p>
                    <a:p>
                      <a:pPr algn="r" rtl="1">
                        <a:lnSpc>
                          <a:spcPct val="115000"/>
                        </a:lnSpc>
                        <a:spcAft>
                          <a:spcPts val="0"/>
                        </a:spcAft>
                      </a:pPr>
                      <a:r>
                        <a:rPr lang="x-none" sz="1200">
                          <a:effectLst/>
                        </a:rPr>
                        <a:t>400</a:t>
                      </a:r>
                      <a:endParaRPr lang="en-US" sz="1000">
                        <a:effectLst/>
                        <a:latin typeface="Calibri"/>
                        <a:ea typeface="Calibri"/>
                        <a:cs typeface="Arial"/>
                      </a:endParaRPr>
                    </a:p>
                  </a:txBody>
                  <a:tcPr marL="60771" marR="60771" marT="0" marB="0"/>
                </a:tc>
                <a:tc>
                  <a:txBody>
                    <a:bodyPr/>
                    <a:lstStyle/>
                    <a:p>
                      <a:pPr algn="r" rtl="1">
                        <a:lnSpc>
                          <a:spcPct val="115000"/>
                        </a:lnSpc>
                        <a:spcAft>
                          <a:spcPts val="0"/>
                        </a:spcAft>
                      </a:pPr>
                      <a:r>
                        <a:rPr lang="x-none" sz="1200">
                          <a:effectLst/>
                        </a:rPr>
                        <a:t> </a:t>
                      </a:r>
                      <a:endParaRPr lang="en-US" sz="1000">
                        <a:effectLst/>
                        <a:latin typeface="Calibri"/>
                        <a:ea typeface="Calibri"/>
                        <a:cs typeface="Arial"/>
                      </a:endParaRPr>
                    </a:p>
                  </a:txBody>
                  <a:tcPr marL="60771" marR="60771" marT="0" marB="0"/>
                </a:tc>
                <a:tc>
                  <a:txBody>
                    <a:bodyPr/>
                    <a:lstStyle/>
                    <a:p>
                      <a:pPr algn="r" rtl="1">
                        <a:lnSpc>
                          <a:spcPct val="115000"/>
                        </a:lnSpc>
                        <a:spcAft>
                          <a:spcPts val="0"/>
                        </a:spcAft>
                      </a:pPr>
                      <a:r>
                        <a:rPr lang="x-none" sz="1200" dirty="0">
                          <a:effectLst/>
                        </a:rPr>
                        <a:t> </a:t>
                      </a:r>
                      <a:endParaRPr lang="en-US" sz="1000" dirty="0">
                        <a:effectLst/>
                      </a:endParaRPr>
                    </a:p>
                    <a:p>
                      <a:pPr marL="342900" lvl="0" indent="-342900" algn="r" rtl="1">
                        <a:lnSpc>
                          <a:spcPct val="115000"/>
                        </a:lnSpc>
                        <a:spcAft>
                          <a:spcPts val="0"/>
                        </a:spcAft>
                        <a:buSzPts val="900"/>
                        <a:buFont typeface="Symbol"/>
                        <a:buChar char=""/>
                      </a:pPr>
                      <a:r>
                        <a:rPr lang="x-none" sz="1200" dirty="0">
                          <a:effectLst/>
                        </a:rPr>
                        <a:t>الشركة الوطنية للمياه.</a:t>
                      </a:r>
                      <a:endParaRPr lang="en-US" sz="1000" dirty="0">
                        <a:effectLst/>
                      </a:endParaRPr>
                    </a:p>
                    <a:p>
                      <a:pPr marL="342900" lvl="0" indent="-342900" algn="r" rtl="1">
                        <a:lnSpc>
                          <a:spcPct val="115000"/>
                        </a:lnSpc>
                        <a:spcAft>
                          <a:spcPts val="0"/>
                        </a:spcAft>
                        <a:buSzPts val="900"/>
                        <a:buFont typeface="Symbol"/>
                        <a:buChar char=""/>
                      </a:pPr>
                      <a:r>
                        <a:rPr lang="x-none" sz="1200" dirty="0">
                          <a:effectLst/>
                        </a:rPr>
                        <a:t>الشركة السعودية للكهرباء.</a:t>
                      </a:r>
                      <a:endParaRPr lang="en-US" sz="1000" dirty="0">
                        <a:effectLst/>
                      </a:endParaRPr>
                    </a:p>
                    <a:p>
                      <a:pPr marL="342900" lvl="0" indent="-342900" algn="just" rtl="1">
                        <a:lnSpc>
                          <a:spcPct val="115000"/>
                        </a:lnSpc>
                        <a:spcAft>
                          <a:spcPts val="0"/>
                        </a:spcAft>
                        <a:buSzPts val="900"/>
                        <a:buFont typeface="Symbol"/>
                        <a:buChar char=""/>
                      </a:pPr>
                      <a:r>
                        <a:rPr lang="x-none" sz="1200" dirty="0">
                          <a:effectLst/>
                        </a:rPr>
                        <a:t>شركة ترست العالمية.</a:t>
                      </a:r>
                      <a:endParaRPr lang="en-US" sz="1000" dirty="0">
                        <a:effectLst/>
                        <a:latin typeface="Calibri"/>
                        <a:ea typeface="Calibri"/>
                        <a:cs typeface="Arial"/>
                      </a:endParaRPr>
                    </a:p>
                  </a:txBody>
                  <a:tcPr marL="60771" marR="60771" marT="0" marB="0"/>
                </a:tc>
              </a:tr>
            </a:tbl>
          </a:graphicData>
        </a:graphic>
      </p:graphicFrame>
      <p:sp>
        <p:nvSpPr>
          <p:cNvPr id="5" name="Rectangle 1"/>
          <p:cNvSpPr>
            <a:spLocks noChangeArrowheads="1"/>
          </p:cNvSpPr>
          <p:nvPr/>
        </p:nvSpPr>
        <p:spPr bwMode="auto">
          <a:xfrm>
            <a:off x="612775" y="31956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x-none" altLang="x-none"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994655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706265007"/>
              </p:ext>
            </p:extLst>
          </p:nvPr>
        </p:nvGraphicFramePr>
        <p:xfrm>
          <a:off x="971602" y="2420886"/>
          <a:ext cx="7560838" cy="3096348"/>
        </p:xfrm>
        <a:graphic>
          <a:graphicData uri="http://schemas.openxmlformats.org/drawingml/2006/table">
            <a:tbl>
              <a:tblPr rtl="1" firstRow="1" firstCol="1" bandRow="1">
                <a:tableStyleId>{5C22544A-7EE6-4342-B048-85BDC9FD1C3A}</a:tableStyleId>
              </a:tblPr>
              <a:tblGrid>
                <a:gridCol w="1572683"/>
                <a:gridCol w="1593212"/>
                <a:gridCol w="1586963"/>
                <a:gridCol w="1552154"/>
                <a:gridCol w="1255826"/>
              </a:tblGrid>
              <a:tr h="516058">
                <a:tc>
                  <a:txBody>
                    <a:bodyPr/>
                    <a:lstStyle/>
                    <a:p>
                      <a:pPr algn="r" rtl="1">
                        <a:lnSpc>
                          <a:spcPct val="115000"/>
                        </a:lnSpc>
                        <a:spcAft>
                          <a:spcPts val="0"/>
                        </a:spcAft>
                      </a:pPr>
                      <a:r>
                        <a:rPr lang="x-none" sz="1200">
                          <a:effectLst/>
                        </a:rPr>
                        <a:t>مواد الخام </a:t>
                      </a:r>
                      <a:endParaRPr lang="en-US" sz="1100">
                        <a:solidFill>
                          <a:srgbClr val="000000"/>
                        </a:solidFill>
                        <a:effectLst/>
                        <a:latin typeface="Calibri"/>
                        <a:ea typeface="Calibri"/>
                        <a:cs typeface="Arial"/>
                      </a:endParaRPr>
                    </a:p>
                  </a:txBody>
                  <a:tcPr marL="68580" marR="68580" marT="0" marB="0"/>
                </a:tc>
                <a:tc>
                  <a:txBody>
                    <a:bodyPr/>
                    <a:lstStyle/>
                    <a:p>
                      <a:pPr algn="r" rtl="1">
                        <a:lnSpc>
                          <a:spcPct val="115000"/>
                        </a:lnSpc>
                        <a:spcAft>
                          <a:spcPts val="0"/>
                        </a:spcAft>
                      </a:pPr>
                      <a:r>
                        <a:rPr lang="x-none" sz="1200">
                          <a:effectLst/>
                        </a:rPr>
                        <a:t>منتجات مصنعة </a:t>
                      </a:r>
                      <a:endParaRPr lang="en-US" sz="1100">
                        <a:solidFill>
                          <a:srgbClr val="000000"/>
                        </a:solidFill>
                        <a:effectLst/>
                        <a:latin typeface="Calibri"/>
                        <a:ea typeface="Calibri"/>
                        <a:cs typeface="Arial"/>
                      </a:endParaRPr>
                    </a:p>
                  </a:txBody>
                  <a:tcPr marL="68580" marR="68580" marT="0" marB="0"/>
                </a:tc>
                <a:tc>
                  <a:txBody>
                    <a:bodyPr/>
                    <a:lstStyle/>
                    <a:p>
                      <a:pPr algn="r" rtl="1">
                        <a:lnSpc>
                          <a:spcPct val="115000"/>
                        </a:lnSpc>
                        <a:spcAft>
                          <a:spcPts val="0"/>
                        </a:spcAft>
                      </a:pPr>
                      <a:r>
                        <a:rPr lang="x-none" sz="1200">
                          <a:effectLst/>
                        </a:rPr>
                        <a:t>مواد مساعدة </a:t>
                      </a:r>
                      <a:endParaRPr lang="en-US" sz="1100">
                        <a:solidFill>
                          <a:srgbClr val="000000"/>
                        </a:solidFill>
                        <a:effectLst/>
                        <a:latin typeface="Calibri"/>
                        <a:ea typeface="Calibri"/>
                        <a:cs typeface="Arial"/>
                      </a:endParaRPr>
                    </a:p>
                  </a:txBody>
                  <a:tcPr marL="68580" marR="68580" marT="0" marB="0"/>
                </a:tc>
                <a:tc>
                  <a:txBody>
                    <a:bodyPr/>
                    <a:lstStyle/>
                    <a:p>
                      <a:pPr algn="r" rtl="1">
                        <a:lnSpc>
                          <a:spcPct val="115000"/>
                        </a:lnSpc>
                        <a:spcAft>
                          <a:spcPts val="0"/>
                        </a:spcAft>
                      </a:pPr>
                      <a:r>
                        <a:rPr lang="x-none" sz="1200">
                          <a:effectLst/>
                        </a:rPr>
                        <a:t>منافع </a:t>
                      </a:r>
                      <a:endParaRPr lang="en-US" sz="1100">
                        <a:solidFill>
                          <a:srgbClr val="000000"/>
                        </a:solidFill>
                        <a:effectLst/>
                        <a:latin typeface="Calibri"/>
                        <a:ea typeface="Calibri"/>
                        <a:cs typeface="Arial"/>
                      </a:endParaRPr>
                    </a:p>
                  </a:txBody>
                  <a:tcPr marL="68580" marR="68580" marT="0" marB="0"/>
                </a:tc>
                <a:tc>
                  <a:txBody>
                    <a:bodyPr/>
                    <a:lstStyle/>
                    <a:p>
                      <a:pPr algn="r" rtl="1">
                        <a:lnSpc>
                          <a:spcPct val="115000"/>
                        </a:lnSpc>
                        <a:spcAft>
                          <a:spcPts val="0"/>
                        </a:spcAft>
                      </a:pPr>
                      <a:r>
                        <a:rPr lang="x-none" sz="1200">
                          <a:effectLst/>
                        </a:rPr>
                        <a:t>الاجمالي </a:t>
                      </a:r>
                      <a:endParaRPr lang="en-US" sz="1100">
                        <a:solidFill>
                          <a:srgbClr val="000000"/>
                        </a:solidFill>
                        <a:effectLst/>
                        <a:latin typeface="Calibri"/>
                        <a:ea typeface="Calibri"/>
                        <a:cs typeface="Arial"/>
                      </a:endParaRPr>
                    </a:p>
                  </a:txBody>
                  <a:tcPr marL="68580" marR="68580" marT="0" marB="0"/>
                </a:tc>
              </a:tr>
              <a:tr h="516058">
                <a:tc>
                  <a:txBody>
                    <a:bodyPr/>
                    <a:lstStyle/>
                    <a:p>
                      <a:pPr algn="r" rtl="1">
                        <a:lnSpc>
                          <a:spcPct val="115000"/>
                        </a:lnSpc>
                        <a:spcAft>
                          <a:spcPts val="0"/>
                        </a:spcAft>
                      </a:pPr>
                      <a:r>
                        <a:rPr lang="en-US" sz="1200">
                          <a:effectLst/>
                        </a:rPr>
                        <a:t>6057</a:t>
                      </a:r>
                      <a:endParaRPr lang="en-US" sz="1100">
                        <a:solidFill>
                          <a:srgbClr val="000000"/>
                        </a:solidFill>
                        <a:effectLst/>
                        <a:latin typeface="Calibri"/>
                        <a:ea typeface="Calibri"/>
                        <a:cs typeface="Arial"/>
                      </a:endParaRPr>
                    </a:p>
                  </a:txBody>
                  <a:tcPr marL="68580" marR="68580" marT="0" marB="0"/>
                </a:tc>
                <a:tc>
                  <a:txBody>
                    <a:bodyPr/>
                    <a:lstStyle/>
                    <a:p>
                      <a:pPr algn="r" rtl="1">
                        <a:lnSpc>
                          <a:spcPct val="115000"/>
                        </a:lnSpc>
                        <a:spcAft>
                          <a:spcPts val="0"/>
                        </a:spcAft>
                      </a:pPr>
                      <a:r>
                        <a:rPr lang="en-US" sz="1200">
                          <a:effectLst/>
                        </a:rPr>
                        <a:t>17960</a:t>
                      </a:r>
                      <a:endParaRPr lang="en-US" sz="1100">
                        <a:solidFill>
                          <a:srgbClr val="000000"/>
                        </a:solidFill>
                        <a:effectLst/>
                        <a:latin typeface="Calibri"/>
                        <a:ea typeface="Calibri"/>
                        <a:cs typeface="Arial"/>
                      </a:endParaRPr>
                    </a:p>
                  </a:txBody>
                  <a:tcPr marL="68580" marR="68580" marT="0" marB="0"/>
                </a:tc>
                <a:tc>
                  <a:txBody>
                    <a:bodyPr/>
                    <a:lstStyle/>
                    <a:p>
                      <a:pPr algn="r" rtl="1">
                        <a:lnSpc>
                          <a:spcPct val="115000"/>
                        </a:lnSpc>
                        <a:spcAft>
                          <a:spcPts val="0"/>
                        </a:spcAft>
                      </a:pPr>
                      <a:r>
                        <a:rPr lang="x-none" sz="1200">
                          <a:effectLst/>
                        </a:rPr>
                        <a:t>1005</a:t>
                      </a:r>
                      <a:endParaRPr lang="en-US" sz="1100">
                        <a:solidFill>
                          <a:srgbClr val="000000"/>
                        </a:solidFill>
                        <a:effectLst/>
                        <a:latin typeface="Calibri"/>
                        <a:ea typeface="Calibri"/>
                        <a:cs typeface="Arial"/>
                      </a:endParaRPr>
                    </a:p>
                  </a:txBody>
                  <a:tcPr marL="68580" marR="68580" marT="0" marB="0"/>
                </a:tc>
                <a:tc>
                  <a:txBody>
                    <a:bodyPr/>
                    <a:lstStyle/>
                    <a:p>
                      <a:pPr algn="r" rtl="1">
                        <a:lnSpc>
                          <a:spcPct val="115000"/>
                        </a:lnSpc>
                        <a:spcAft>
                          <a:spcPts val="0"/>
                        </a:spcAft>
                      </a:pPr>
                      <a:r>
                        <a:rPr lang="x-none" sz="1200">
                          <a:effectLst/>
                        </a:rPr>
                        <a:t>400</a:t>
                      </a:r>
                      <a:endParaRPr lang="en-US" sz="1100">
                        <a:solidFill>
                          <a:srgbClr val="000000"/>
                        </a:solidFill>
                        <a:effectLst/>
                        <a:latin typeface="Calibri"/>
                        <a:ea typeface="Calibri"/>
                        <a:cs typeface="Arial"/>
                      </a:endParaRPr>
                    </a:p>
                  </a:txBody>
                  <a:tcPr marL="68580" marR="68580" marT="0" marB="0"/>
                </a:tc>
                <a:tc>
                  <a:txBody>
                    <a:bodyPr/>
                    <a:lstStyle/>
                    <a:p>
                      <a:pPr algn="r" rtl="1">
                        <a:lnSpc>
                          <a:spcPct val="115000"/>
                        </a:lnSpc>
                        <a:spcAft>
                          <a:spcPts val="0"/>
                        </a:spcAft>
                      </a:pPr>
                      <a:r>
                        <a:rPr lang="x-none" sz="1200">
                          <a:effectLst/>
                        </a:rPr>
                        <a:t>6057 ريال </a:t>
                      </a:r>
                      <a:endParaRPr lang="en-US" sz="1100">
                        <a:solidFill>
                          <a:srgbClr val="000000"/>
                        </a:solidFill>
                        <a:effectLst/>
                        <a:latin typeface="Calibri"/>
                        <a:ea typeface="Calibri"/>
                        <a:cs typeface="Arial"/>
                      </a:endParaRPr>
                    </a:p>
                  </a:txBody>
                  <a:tcPr marL="68580" marR="68580" marT="0" marB="0"/>
                </a:tc>
              </a:tr>
              <a:tr h="516058">
                <a:tc>
                  <a:txBody>
                    <a:bodyPr/>
                    <a:lstStyle/>
                    <a:p>
                      <a:pPr algn="r" rtl="1">
                        <a:lnSpc>
                          <a:spcPct val="115000"/>
                        </a:lnSpc>
                        <a:spcAft>
                          <a:spcPts val="0"/>
                        </a:spcAft>
                      </a:pPr>
                      <a:r>
                        <a:rPr lang="x-none" sz="1200">
                          <a:effectLst/>
                        </a:rPr>
                        <a:t> </a:t>
                      </a:r>
                      <a:endParaRPr lang="en-US" sz="1100">
                        <a:solidFill>
                          <a:srgbClr val="000000"/>
                        </a:solidFill>
                        <a:effectLst/>
                        <a:latin typeface="Calibri"/>
                        <a:ea typeface="Calibri"/>
                        <a:cs typeface="Arial"/>
                      </a:endParaRPr>
                    </a:p>
                  </a:txBody>
                  <a:tcPr marL="68580" marR="68580" marT="0" marB="0"/>
                </a:tc>
                <a:tc>
                  <a:txBody>
                    <a:bodyPr/>
                    <a:lstStyle/>
                    <a:p>
                      <a:pPr algn="r" rtl="1">
                        <a:lnSpc>
                          <a:spcPct val="115000"/>
                        </a:lnSpc>
                        <a:spcAft>
                          <a:spcPts val="0"/>
                        </a:spcAft>
                      </a:pPr>
                      <a:r>
                        <a:rPr lang="x-none" sz="1200">
                          <a:effectLst/>
                        </a:rPr>
                        <a:t> </a:t>
                      </a:r>
                      <a:endParaRPr lang="en-US" sz="1100">
                        <a:solidFill>
                          <a:srgbClr val="000000"/>
                        </a:solidFill>
                        <a:effectLst/>
                        <a:latin typeface="Calibri"/>
                        <a:ea typeface="Calibri"/>
                        <a:cs typeface="Arial"/>
                      </a:endParaRPr>
                    </a:p>
                  </a:txBody>
                  <a:tcPr marL="68580" marR="68580" marT="0" marB="0"/>
                </a:tc>
                <a:tc>
                  <a:txBody>
                    <a:bodyPr/>
                    <a:lstStyle/>
                    <a:p>
                      <a:pPr algn="r" rtl="1">
                        <a:lnSpc>
                          <a:spcPct val="115000"/>
                        </a:lnSpc>
                        <a:spcAft>
                          <a:spcPts val="0"/>
                        </a:spcAft>
                      </a:pPr>
                      <a:r>
                        <a:rPr lang="x-none" sz="1200">
                          <a:effectLst/>
                        </a:rPr>
                        <a:t> </a:t>
                      </a:r>
                      <a:endParaRPr lang="en-US" sz="1100">
                        <a:solidFill>
                          <a:srgbClr val="000000"/>
                        </a:solidFill>
                        <a:effectLst/>
                        <a:latin typeface="Calibri"/>
                        <a:ea typeface="Calibri"/>
                        <a:cs typeface="Arial"/>
                      </a:endParaRPr>
                    </a:p>
                  </a:txBody>
                  <a:tcPr marL="68580" marR="68580" marT="0" marB="0"/>
                </a:tc>
                <a:tc>
                  <a:txBody>
                    <a:bodyPr/>
                    <a:lstStyle/>
                    <a:p>
                      <a:pPr algn="r" rtl="1">
                        <a:lnSpc>
                          <a:spcPct val="115000"/>
                        </a:lnSpc>
                        <a:spcAft>
                          <a:spcPts val="0"/>
                        </a:spcAft>
                      </a:pPr>
                      <a:r>
                        <a:rPr lang="x-none" sz="1200">
                          <a:effectLst/>
                        </a:rPr>
                        <a:t> </a:t>
                      </a:r>
                      <a:endParaRPr lang="en-US" sz="1100">
                        <a:solidFill>
                          <a:srgbClr val="000000"/>
                        </a:solidFill>
                        <a:effectLst/>
                        <a:latin typeface="Calibri"/>
                        <a:ea typeface="Calibri"/>
                        <a:cs typeface="Arial"/>
                      </a:endParaRPr>
                    </a:p>
                  </a:txBody>
                  <a:tcPr marL="68580" marR="68580" marT="0" marB="0"/>
                </a:tc>
                <a:tc>
                  <a:txBody>
                    <a:bodyPr/>
                    <a:lstStyle/>
                    <a:p>
                      <a:pPr algn="r" rtl="1">
                        <a:lnSpc>
                          <a:spcPct val="115000"/>
                        </a:lnSpc>
                        <a:spcAft>
                          <a:spcPts val="0"/>
                        </a:spcAft>
                      </a:pPr>
                      <a:r>
                        <a:rPr lang="x-none" sz="1200">
                          <a:effectLst/>
                        </a:rPr>
                        <a:t>17960 ريال </a:t>
                      </a:r>
                      <a:endParaRPr lang="en-US" sz="1100">
                        <a:solidFill>
                          <a:srgbClr val="000000"/>
                        </a:solidFill>
                        <a:effectLst/>
                        <a:latin typeface="Calibri"/>
                        <a:ea typeface="Calibri"/>
                        <a:cs typeface="Arial"/>
                      </a:endParaRPr>
                    </a:p>
                  </a:txBody>
                  <a:tcPr marL="68580" marR="68580" marT="0" marB="0"/>
                </a:tc>
              </a:tr>
              <a:tr h="516058">
                <a:tc>
                  <a:txBody>
                    <a:bodyPr/>
                    <a:lstStyle/>
                    <a:p>
                      <a:pPr algn="r" rtl="1">
                        <a:lnSpc>
                          <a:spcPct val="115000"/>
                        </a:lnSpc>
                        <a:spcAft>
                          <a:spcPts val="0"/>
                        </a:spcAft>
                      </a:pPr>
                      <a:r>
                        <a:rPr lang="x-none" sz="1200">
                          <a:effectLst/>
                        </a:rPr>
                        <a:t> </a:t>
                      </a:r>
                      <a:endParaRPr lang="en-US" sz="1100">
                        <a:solidFill>
                          <a:srgbClr val="000000"/>
                        </a:solidFill>
                        <a:effectLst/>
                        <a:latin typeface="Calibri"/>
                        <a:ea typeface="Calibri"/>
                        <a:cs typeface="Arial"/>
                      </a:endParaRPr>
                    </a:p>
                  </a:txBody>
                  <a:tcPr marL="68580" marR="68580" marT="0" marB="0"/>
                </a:tc>
                <a:tc>
                  <a:txBody>
                    <a:bodyPr/>
                    <a:lstStyle/>
                    <a:p>
                      <a:pPr algn="r" rtl="1">
                        <a:lnSpc>
                          <a:spcPct val="115000"/>
                        </a:lnSpc>
                        <a:spcAft>
                          <a:spcPts val="0"/>
                        </a:spcAft>
                      </a:pPr>
                      <a:r>
                        <a:rPr lang="x-none" sz="1200">
                          <a:effectLst/>
                        </a:rPr>
                        <a:t> </a:t>
                      </a:r>
                      <a:endParaRPr lang="en-US" sz="1100">
                        <a:solidFill>
                          <a:srgbClr val="000000"/>
                        </a:solidFill>
                        <a:effectLst/>
                        <a:latin typeface="Calibri"/>
                        <a:ea typeface="Calibri"/>
                        <a:cs typeface="Arial"/>
                      </a:endParaRPr>
                    </a:p>
                  </a:txBody>
                  <a:tcPr marL="68580" marR="68580" marT="0" marB="0"/>
                </a:tc>
                <a:tc>
                  <a:txBody>
                    <a:bodyPr/>
                    <a:lstStyle/>
                    <a:p>
                      <a:pPr algn="r" rtl="1">
                        <a:lnSpc>
                          <a:spcPct val="115000"/>
                        </a:lnSpc>
                        <a:spcAft>
                          <a:spcPts val="0"/>
                        </a:spcAft>
                      </a:pPr>
                      <a:r>
                        <a:rPr lang="x-none" sz="1200">
                          <a:effectLst/>
                        </a:rPr>
                        <a:t> </a:t>
                      </a:r>
                      <a:endParaRPr lang="en-US" sz="1100">
                        <a:solidFill>
                          <a:srgbClr val="000000"/>
                        </a:solidFill>
                        <a:effectLst/>
                        <a:latin typeface="Calibri"/>
                        <a:ea typeface="Calibri"/>
                        <a:cs typeface="Arial"/>
                      </a:endParaRPr>
                    </a:p>
                  </a:txBody>
                  <a:tcPr marL="68580" marR="68580" marT="0" marB="0"/>
                </a:tc>
                <a:tc>
                  <a:txBody>
                    <a:bodyPr/>
                    <a:lstStyle/>
                    <a:p>
                      <a:pPr algn="r" rtl="1">
                        <a:lnSpc>
                          <a:spcPct val="115000"/>
                        </a:lnSpc>
                        <a:spcAft>
                          <a:spcPts val="0"/>
                        </a:spcAft>
                      </a:pPr>
                      <a:r>
                        <a:rPr lang="x-none" sz="1200">
                          <a:effectLst/>
                        </a:rPr>
                        <a:t> </a:t>
                      </a:r>
                      <a:endParaRPr lang="en-US" sz="1100">
                        <a:solidFill>
                          <a:srgbClr val="000000"/>
                        </a:solidFill>
                        <a:effectLst/>
                        <a:latin typeface="Calibri"/>
                        <a:ea typeface="Calibri"/>
                        <a:cs typeface="Arial"/>
                      </a:endParaRPr>
                    </a:p>
                  </a:txBody>
                  <a:tcPr marL="68580" marR="68580" marT="0" marB="0"/>
                </a:tc>
                <a:tc>
                  <a:txBody>
                    <a:bodyPr/>
                    <a:lstStyle/>
                    <a:p>
                      <a:pPr algn="r" rtl="1">
                        <a:lnSpc>
                          <a:spcPct val="115000"/>
                        </a:lnSpc>
                        <a:spcAft>
                          <a:spcPts val="0"/>
                        </a:spcAft>
                      </a:pPr>
                      <a:r>
                        <a:rPr lang="x-none" sz="1200">
                          <a:effectLst/>
                        </a:rPr>
                        <a:t>1005 ريال </a:t>
                      </a:r>
                      <a:endParaRPr lang="en-US" sz="1100">
                        <a:solidFill>
                          <a:srgbClr val="000000"/>
                        </a:solidFill>
                        <a:effectLst/>
                        <a:latin typeface="Calibri"/>
                        <a:ea typeface="Calibri"/>
                        <a:cs typeface="Arial"/>
                      </a:endParaRPr>
                    </a:p>
                  </a:txBody>
                  <a:tcPr marL="68580" marR="68580" marT="0" marB="0"/>
                </a:tc>
              </a:tr>
              <a:tr h="516058">
                <a:tc>
                  <a:txBody>
                    <a:bodyPr/>
                    <a:lstStyle/>
                    <a:p>
                      <a:pPr algn="r" rtl="1">
                        <a:lnSpc>
                          <a:spcPct val="115000"/>
                        </a:lnSpc>
                        <a:spcAft>
                          <a:spcPts val="0"/>
                        </a:spcAft>
                      </a:pPr>
                      <a:r>
                        <a:rPr lang="x-none" sz="1200">
                          <a:effectLst/>
                        </a:rPr>
                        <a:t> </a:t>
                      </a:r>
                      <a:endParaRPr lang="en-US" sz="1100">
                        <a:solidFill>
                          <a:srgbClr val="000000"/>
                        </a:solidFill>
                        <a:effectLst/>
                        <a:latin typeface="Calibri"/>
                        <a:ea typeface="Calibri"/>
                        <a:cs typeface="Arial"/>
                      </a:endParaRPr>
                    </a:p>
                  </a:txBody>
                  <a:tcPr marL="68580" marR="68580" marT="0" marB="0"/>
                </a:tc>
                <a:tc>
                  <a:txBody>
                    <a:bodyPr/>
                    <a:lstStyle/>
                    <a:p>
                      <a:pPr algn="r" rtl="1">
                        <a:lnSpc>
                          <a:spcPct val="115000"/>
                        </a:lnSpc>
                        <a:spcAft>
                          <a:spcPts val="0"/>
                        </a:spcAft>
                      </a:pPr>
                      <a:r>
                        <a:rPr lang="x-none" sz="1200">
                          <a:effectLst/>
                        </a:rPr>
                        <a:t> </a:t>
                      </a:r>
                      <a:endParaRPr lang="en-US" sz="1100">
                        <a:solidFill>
                          <a:srgbClr val="000000"/>
                        </a:solidFill>
                        <a:effectLst/>
                        <a:latin typeface="Calibri"/>
                        <a:ea typeface="Calibri"/>
                        <a:cs typeface="Arial"/>
                      </a:endParaRPr>
                    </a:p>
                  </a:txBody>
                  <a:tcPr marL="68580" marR="68580" marT="0" marB="0"/>
                </a:tc>
                <a:tc>
                  <a:txBody>
                    <a:bodyPr/>
                    <a:lstStyle/>
                    <a:p>
                      <a:pPr algn="r" rtl="1">
                        <a:lnSpc>
                          <a:spcPct val="115000"/>
                        </a:lnSpc>
                        <a:spcAft>
                          <a:spcPts val="0"/>
                        </a:spcAft>
                      </a:pPr>
                      <a:r>
                        <a:rPr lang="x-none" sz="1200">
                          <a:effectLst/>
                        </a:rPr>
                        <a:t> </a:t>
                      </a:r>
                      <a:endParaRPr lang="en-US" sz="1100">
                        <a:solidFill>
                          <a:srgbClr val="000000"/>
                        </a:solidFill>
                        <a:effectLst/>
                        <a:latin typeface="Calibri"/>
                        <a:ea typeface="Calibri"/>
                        <a:cs typeface="Arial"/>
                      </a:endParaRPr>
                    </a:p>
                  </a:txBody>
                  <a:tcPr marL="68580" marR="68580" marT="0" marB="0"/>
                </a:tc>
                <a:tc>
                  <a:txBody>
                    <a:bodyPr/>
                    <a:lstStyle/>
                    <a:p>
                      <a:pPr algn="r" rtl="1">
                        <a:lnSpc>
                          <a:spcPct val="115000"/>
                        </a:lnSpc>
                        <a:spcAft>
                          <a:spcPts val="0"/>
                        </a:spcAft>
                      </a:pPr>
                      <a:r>
                        <a:rPr lang="x-none" sz="1200">
                          <a:effectLst/>
                        </a:rPr>
                        <a:t> </a:t>
                      </a:r>
                      <a:endParaRPr lang="en-US" sz="1100">
                        <a:solidFill>
                          <a:srgbClr val="000000"/>
                        </a:solidFill>
                        <a:effectLst/>
                        <a:latin typeface="Calibri"/>
                        <a:ea typeface="Calibri"/>
                        <a:cs typeface="Arial"/>
                      </a:endParaRPr>
                    </a:p>
                  </a:txBody>
                  <a:tcPr marL="68580" marR="68580" marT="0" marB="0"/>
                </a:tc>
                <a:tc>
                  <a:txBody>
                    <a:bodyPr/>
                    <a:lstStyle/>
                    <a:p>
                      <a:pPr algn="r" rtl="1">
                        <a:lnSpc>
                          <a:spcPct val="115000"/>
                        </a:lnSpc>
                        <a:spcAft>
                          <a:spcPts val="0"/>
                        </a:spcAft>
                      </a:pPr>
                      <a:r>
                        <a:rPr lang="x-none" sz="1200">
                          <a:effectLst/>
                        </a:rPr>
                        <a:t>400 ريال </a:t>
                      </a:r>
                      <a:endParaRPr lang="en-US" sz="1100">
                        <a:solidFill>
                          <a:srgbClr val="000000"/>
                        </a:solidFill>
                        <a:effectLst/>
                        <a:latin typeface="Calibri"/>
                        <a:ea typeface="Calibri"/>
                        <a:cs typeface="Arial"/>
                      </a:endParaRPr>
                    </a:p>
                  </a:txBody>
                  <a:tcPr marL="68580" marR="68580" marT="0" marB="0"/>
                </a:tc>
              </a:tr>
              <a:tr h="516058">
                <a:tc>
                  <a:txBody>
                    <a:bodyPr/>
                    <a:lstStyle/>
                    <a:p>
                      <a:pPr algn="r" rtl="1">
                        <a:lnSpc>
                          <a:spcPct val="115000"/>
                        </a:lnSpc>
                        <a:spcAft>
                          <a:spcPts val="0"/>
                        </a:spcAft>
                      </a:pPr>
                      <a:r>
                        <a:rPr lang="x-none" sz="1200">
                          <a:effectLst/>
                        </a:rPr>
                        <a:t>الاجمالي</a:t>
                      </a:r>
                      <a:endParaRPr lang="en-US" sz="1100">
                        <a:solidFill>
                          <a:srgbClr val="000000"/>
                        </a:solidFill>
                        <a:effectLst/>
                        <a:latin typeface="Calibri"/>
                        <a:ea typeface="Calibri"/>
                        <a:cs typeface="Arial"/>
                      </a:endParaRPr>
                    </a:p>
                  </a:txBody>
                  <a:tcPr marL="68580" marR="68580" marT="0" marB="0"/>
                </a:tc>
                <a:tc>
                  <a:txBody>
                    <a:bodyPr/>
                    <a:lstStyle/>
                    <a:p>
                      <a:pPr algn="r" rtl="1">
                        <a:lnSpc>
                          <a:spcPct val="115000"/>
                        </a:lnSpc>
                        <a:spcAft>
                          <a:spcPts val="0"/>
                        </a:spcAft>
                      </a:pPr>
                      <a:r>
                        <a:rPr lang="x-none" sz="1200">
                          <a:effectLst/>
                        </a:rPr>
                        <a:t> </a:t>
                      </a:r>
                      <a:endParaRPr lang="en-US" sz="1100">
                        <a:solidFill>
                          <a:srgbClr val="000000"/>
                        </a:solidFill>
                        <a:effectLst/>
                        <a:latin typeface="Calibri"/>
                        <a:ea typeface="Calibri"/>
                        <a:cs typeface="Arial"/>
                      </a:endParaRPr>
                    </a:p>
                  </a:txBody>
                  <a:tcPr marL="68580" marR="68580" marT="0" marB="0"/>
                </a:tc>
                <a:tc>
                  <a:txBody>
                    <a:bodyPr/>
                    <a:lstStyle/>
                    <a:p>
                      <a:pPr algn="r" rtl="1">
                        <a:lnSpc>
                          <a:spcPct val="115000"/>
                        </a:lnSpc>
                        <a:spcAft>
                          <a:spcPts val="0"/>
                        </a:spcAft>
                      </a:pPr>
                      <a:r>
                        <a:rPr lang="x-none" sz="1200">
                          <a:effectLst/>
                        </a:rPr>
                        <a:t> </a:t>
                      </a:r>
                      <a:endParaRPr lang="en-US" sz="1100">
                        <a:solidFill>
                          <a:srgbClr val="000000"/>
                        </a:solidFill>
                        <a:effectLst/>
                        <a:latin typeface="Calibri"/>
                        <a:ea typeface="Calibri"/>
                        <a:cs typeface="Arial"/>
                      </a:endParaRPr>
                    </a:p>
                  </a:txBody>
                  <a:tcPr marL="68580" marR="68580" marT="0" marB="0"/>
                </a:tc>
                <a:tc>
                  <a:txBody>
                    <a:bodyPr/>
                    <a:lstStyle/>
                    <a:p>
                      <a:pPr algn="r" rtl="1">
                        <a:lnSpc>
                          <a:spcPct val="115000"/>
                        </a:lnSpc>
                        <a:spcAft>
                          <a:spcPts val="0"/>
                        </a:spcAft>
                      </a:pPr>
                      <a:r>
                        <a:rPr lang="x-none" sz="1200">
                          <a:effectLst/>
                        </a:rPr>
                        <a:t> </a:t>
                      </a:r>
                      <a:endParaRPr lang="en-US" sz="1100">
                        <a:solidFill>
                          <a:srgbClr val="000000"/>
                        </a:solidFill>
                        <a:effectLst/>
                        <a:latin typeface="Calibri"/>
                        <a:ea typeface="Calibri"/>
                        <a:cs typeface="Arial"/>
                      </a:endParaRPr>
                    </a:p>
                  </a:txBody>
                  <a:tcPr marL="68580" marR="68580" marT="0" marB="0"/>
                </a:tc>
                <a:tc>
                  <a:txBody>
                    <a:bodyPr/>
                    <a:lstStyle/>
                    <a:p>
                      <a:pPr algn="r" rtl="1">
                        <a:lnSpc>
                          <a:spcPct val="115000"/>
                        </a:lnSpc>
                        <a:spcAft>
                          <a:spcPts val="0"/>
                        </a:spcAft>
                      </a:pPr>
                      <a:r>
                        <a:rPr lang="x-none" sz="1200" dirty="0">
                          <a:effectLst/>
                        </a:rPr>
                        <a:t>25422 ريال</a:t>
                      </a:r>
                      <a:endParaRPr lang="en-US" sz="1100" dirty="0">
                        <a:solidFill>
                          <a:srgbClr val="000000"/>
                        </a:solidFill>
                        <a:effectLst/>
                        <a:latin typeface="Calibri"/>
                        <a:ea typeface="Calibri"/>
                        <a:cs typeface="Arial"/>
                      </a:endParaRPr>
                    </a:p>
                  </a:txBody>
                  <a:tcPr marL="68580" marR="68580" marT="0" marB="0"/>
                </a:tc>
              </a:tr>
            </a:tbl>
          </a:graphicData>
        </a:graphic>
      </p:graphicFrame>
      <p:sp>
        <p:nvSpPr>
          <p:cNvPr id="3" name="TextBox 2"/>
          <p:cNvSpPr txBox="1"/>
          <p:nvPr/>
        </p:nvSpPr>
        <p:spPr>
          <a:xfrm>
            <a:off x="971600" y="277197"/>
            <a:ext cx="7560840" cy="954107"/>
          </a:xfrm>
          <a:prstGeom prst="rect">
            <a:avLst/>
          </a:prstGeom>
          <a:noFill/>
        </p:spPr>
        <p:txBody>
          <a:bodyPr wrap="square" rtlCol="1">
            <a:spAutoFit/>
          </a:bodyPr>
          <a:lstStyle/>
          <a:p>
            <a:r>
              <a:rPr lang="x-none" sz="2800" b="1" dirty="0">
                <a:solidFill>
                  <a:schemeClr val="tx2">
                    <a:lumMod val="75000"/>
                  </a:schemeClr>
                </a:solidFill>
              </a:rPr>
              <a:t>جدول لتحديد تكاليف المواد بالريال حسب الاحتياجات المتوقعة (توفر المواد محلياً و لم تتم الاستعانة بالعاملة المحلية)</a:t>
            </a:r>
            <a:endParaRPr lang="en-US" sz="2800" dirty="0">
              <a:solidFill>
                <a:schemeClr val="tx2">
                  <a:lumMod val="75000"/>
                </a:schemeClr>
              </a:solidFill>
            </a:endParaRPr>
          </a:p>
        </p:txBody>
      </p:sp>
    </p:spTree>
    <p:extLst>
      <p:ext uri="{BB962C8B-B14F-4D97-AF65-F5344CB8AC3E}">
        <p14:creationId xmlns:p14="http://schemas.microsoft.com/office/powerpoint/2010/main" xmlns="" val="22039320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x-none" b="1" dirty="0"/>
              <a:t>خامسًا : التقويم البيئي للمشروع :</a:t>
            </a:r>
            <a:r>
              <a:rPr lang="en-US" b="1" dirty="0"/>
              <a:t/>
            </a:r>
            <a:br>
              <a:rPr lang="en-US" b="1" dirty="0"/>
            </a:br>
            <a:endParaRPr lang="en-US" b="1" dirty="0"/>
          </a:p>
        </p:txBody>
      </p:sp>
      <p:pic>
        <p:nvPicPr>
          <p:cNvPr id="8" name="Content Placeholder 7" descr="‏لقطة الشاشة ٢٠١٦-٠٣-٠٧ في ١‎.٠٧‎.٥٣ ص.png"/>
          <p:cNvPicPr>
            <a:picLocks noGrp="1" noChangeAspect="1"/>
          </p:cNvPicPr>
          <p:nvPr>
            <p:ph sz="quarter" idx="1"/>
          </p:nvPr>
        </p:nvPicPr>
        <p:blipFill>
          <a:blip r:embed="rId3" cstate="print">
            <a:extLst>
              <a:ext uri="{BEBA8EAE-BF5A-486C-A8C5-ECC9F3942E4B}">
                <a14:imgProps xmlns:a14="http://schemas.microsoft.com/office/drawing/2010/main" xmlns="">
                  <a14:imgLayer r:embed="rId4">
                    <a14:imgEffect>
                      <a14:backgroundRemoval t="14688" b="100000" l="10000" r="90000">
                        <a14:backgroundMark x1="51016" y1="31125" x2="51016" y2="24688"/>
                      </a14:backgroundRemoval>
                    </a14:imgEffect>
                  </a14:imgLayer>
                </a14:imgProps>
              </a:ext>
              <a:ext uri="{28A0092B-C50C-407E-A947-70E740481C1C}">
                <a14:useLocalDpi xmlns:a14="http://schemas.microsoft.com/office/drawing/2010/main" xmlns="" val="0"/>
              </a:ext>
            </a:extLst>
          </a:blip>
          <a:srcRect t="5888" b="5888"/>
          <a:stretch>
            <a:fillRect/>
          </a:stretch>
        </p:blipFill>
        <p:spPr>
          <a:xfrm>
            <a:off x="-972615" y="548680"/>
            <a:ext cx="10638978" cy="6309320"/>
          </a:xfrm>
        </p:spPr>
      </p:pic>
    </p:spTree>
    <p:extLst>
      <p:ext uri="{BB962C8B-B14F-4D97-AF65-F5344CB8AC3E}">
        <p14:creationId xmlns:p14="http://schemas.microsoft.com/office/powerpoint/2010/main" xmlns="" val="16643070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x-none" sz="4800" b="1" dirty="0"/>
              <a:t>سادسًا : تقدير العمر الاقتصادي للمشروع :</a:t>
            </a:r>
            <a:r>
              <a:rPr lang="en-US" sz="4800" dirty="0"/>
              <a:t/>
            </a:r>
            <a:br>
              <a:rPr lang="en-US" sz="4800" dirty="0"/>
            </a:br>
            <a:endParaRPr lang="en-US" sz="4800" dirty="0"/>
          </a:p>
        </p:txBody>
      </p:sp>
      <p:sp>
        <p:nvSpPr>
          <p:cNvPr id="4" name="Content Placeholder 3"/>
          <p:cNvSpPr>
            <a:spLocks noGrp="1"/>
          </p:cNvSpPr>
          <p:nvPr>
            <p:ph sz="quarter" idx="1"/>
          </p:nvPr>
        </p:nvSpPr>
        <p:spPr>
          <a:xfrm>
            <a:off x="467544" y="1752600"/>
            <a:ext cx="8295456" cy="4419600"/>
          </a:xfrm>
        </p:spPr>
        <p:txBody>
          <a:bodyPr>
            <a:normAutofit fontScale="47500" lnSpcReduction="20000"/>
          </a:bodyPr>
          <a:lstStyle/>
          <a:p>
            <a:pPr marL="0" indent="0">
              <a:buNone/>
            </a:pPr>
            <a:r>
              <a:rPr lang="x-none" b="1" dirty="0"/>
              <a:t>العمر الانتاجي للمشروع :</a:t>
            </a:r>
            <a:r>
              <a:rPr lang="en-US" dirty="0"/>
              <a:t> </a:t>
            </a:r>
            <a:endParaRPr lang="x-none" dirty="0" smtClean="0"/>
          </a:p>
          <a:p>
            <a:pPr marL="0" indent="0">
              <a:buNone/>
            </a:pPr>
            <a:r>
              <a:rPr lang="x-none" dirty="0"/>
              <a:t>و يتحدد بالفترة الزمنية التي يمكن من خلالها مزاولة المشروع لنشاطه الانتاجي و الخدمي فالمتوقع ان يستمر الانتاج لمدة تتراوح بين 10 – 12 </a:t>
            </a:r>
            <a:endParaRPr lang="en-US" dirty="0"/>
          </a:p>
          <a:p>
            <a:pPr marL="0" indent="0">
              <a:buNone/>
            </a:pPr>
            <a:r>
              <a:rPr lang="x-none" b="1" dirty="0"/>
              <a:t>العمر الاقتصادي للمشروع : </a:t>
            </a:r>
            <a:endParaRPr lang="x-none" b="1" dirty="0" smtClean="0"/>
          </a:p>
          <a:p>
            <a:pPr marL="0" indent="0">
              <a:buNone/>
            </a:pPr>
            <a:r>
              <a:rPr lang="x-none" dirty="0"/>
              <a:t>يتمثل في فترة استغلال المشروع بما يحقق معدلات العائد المرغوب فيها و المخططة و العمر الانتاجي سيكون اطول من العمر الاقتصادي .</a:t>
            </a:r>
            <a:endParaRPr lang="en-US" dirty="0"/>
          </a:p>
          <a:p>
            <a:pPr marL="0" indent="0">
              <a:buNone/>
            </a:pPr>
            <a:r>
              <a:rPr lang="x-none" b="1" dirty="0"/>
              <a:t>تقادم المنتج : </a:t>
            </a:r>
            <a:endParaRPr lang="x-none" b="1" dirty="0" smtClean="0"/>
          </a:p>
          <a:p>
            <a:pPr marL="514350" lvl="0" indent="-514350">
              <a:buFont typeface="+mj-lt"/>
              <a:buAutoNum type="arabicPeriod"/>
            </a:pPr>
            <a:r>
              <a:rPr lang="x-none" dirty="0" smtClean="0"/>
              <a:t>لن </a:t>
            </a:r>
            <a:r>
              <a:rPr lang="x-none" dirty="0"/>
              <a:t>يتأثر العمر الانتاجي للمقهى بتقادم </a:t>
            </a:r>
            <a:r>
              <a:rPr lang="x-none" dirty="0" smtClean="0"/>
              <a:t>المنتج .</a:t>
            </a:r>
          </a:p>
          <a:p>
            <a:pPr marL="514350" lvl="0" indent="-514350">
              <a:buFont typeface="+mj-lt"/>
              <a:buAutoNum type="arabicPeriod"/>
            </a:pPr>
            <a:r>
              <a:rPr lang="x-none" dirty="0"/>
              <a:t> </a:t>
            </a:r>
            <a:r>
              <a:rPr lang="x-none" dirty="0" smtClean="0"/>
              <a:t>إن </a:t>
            </a:r>
            <a:r>
              <a:rPr lang="x-none" dirty="0"/>
              <a:t>تقادم عمر المنتج يؤثر في العمر الاقتصادي للمشروع ولكن يستمر المقهى بتقديم انواع جديدة من القهوة و بطرق جديدة </a:t>
            </a:r>
            <a:r>
              <a:rPr lang="x-none" dirty="0" smtClean="0"/>
              <a:t>.</a:t>
            </a:r>
          </a:p>
          <a:p>
            <a:pPr marL="0" indent="0">
              <a:buNone/>
            </a:pPr>
            <a:r>
              <a:rPr lang="x-none" b="1" dirty="0"/>
              <a:t>تقادم طرق الانتاج :</a:t>
            </a:r>
            <a:endParaRPr lang="en-US" dirty="0"/>
          </a:p>
          <a:p>
            <a:pPr marL="514350" lvl="0" indent="-514350">
              <a:buFont typeface="+mj-lt"/>
              <a:buAutoNum type="arabicPeriod"/>
            </a:pPr>
            <a:r>
              <a:rPr lang="x-none" dirty="0" smtClean="0"/>
              <a:t>في </a:t>
            </a:r>
            <a:r>
              <a:rPr lang="x-none" dirty="0"/>
              <a:t>حال تقادم طرق انتاج و إعداد القهوة ذلك لن يؤثر على العمر الانتاجي للمقهى </a:t>
            </a:r>
            <a:r>
              <a:rPr lang="x-none" dirty="0" smtClean="0"/>
              <a:t>.</a:t>
            </a:r>
          </a:p>
          <a:p>
            <a:pPr marL="514350" lvl="0" indent="-514350">
              <a:buFont typeface="+mj-lt"/>
              <a:buAutoNum type="arabicPeriod"/>
            </a:pPr>
            <a:r>
              <a:rPr lang="x-none" dirty="0"/>
              <a:t> </a:t>
            </a:r>
            <a:r>
              <a:rPr lang="x-none" dirty="0" smtClean="0"/>
              <a:t>تطور </a:t>
            </a:r>
            <a:r>
              <a:rPr lang="x-none" dirty="0"/>
              <a:t>التكنولوجيا يؤثر على العمر الاقتصادي للمشروع في حال عدم تطوير خدمات المشروع و معرفة رغبات المستهلكين </a:t>
            </a:r>
            <a:r>
              <a:rPr lang="x-none" dirty="0" smtClean="0"/>
              <a:t>.</a:t>
            </a:r>
          </a:p>
          <a:p>
            <a:pPr marL="0" indent="0">
              <a:buNone/>
            </a:pPr>
            <a:r>
              <a:rPr lang="x-none" b="1" dirty="0"/>
              <a:t>انخفاض انتاجية الاصول و ارتفاع تكاليف الصيانة :</a:t>
            </a:r>
            <a:endParaRPr lang="en-US" dirty="0"/>
          </a:p>
          <a:p>
            <a:pPr marL="514350" indent="-514350">
              <a:buFont typeface="+mj-lt"/>
              <a:buAutoNum type="arabicPeriod"/>
            </a:pPr>
            <a:r>
              <a:rPr lang="x-none" dirty="0" smtClean="0"/>
              <a:t> </a:t>
            </a:r>
            <a:r>
              <a:rPr lang="x-none" dirty="0"/>
              <a:t>في حال انخفاض انتاجية أصول الانتاج ان الاصول الاساسية للمشروع هي الاصول البشرية حيث ان الاعتماد على العنصر البشري اكبر فإن العمر الاقتصادي للمقهى اطول نسبياً .</a:t>
            </a:r>
            <a:endParaRPr lang="en-US" dirty="0"/>
          </a:p>
          <a:p>
            <a:pPr marL="514350" lvl="0" indent="-514350">
              <a:buFont typeface="+mj-lt"/>
              <a:buAutoNum type="arabicPeriod"/>
            </a:pPr>
            <a:endParaRPr lang="x-none" dirty="0" smtClean="0"/>
          </a:p>
          <a:p>
            <a:pPr marL="514350" indent="-514350">
              <a:buFont typeface="+mj-lt"/>
              <a:buAutoNum type="arabicPeriod"/>
            </a:pPr>
            <a:r>
              <a:rPr lang="x-none" dirty="0"/>
              <a:t>وارتفاع تكاليف الصيانة لن يتأثر العمر الانتاجي للمشروع </a:t>
            </a:r>
            <a:r>
              <a:rPr lang="x-none" dirty="0" smtClean="0"/>
              <a:t>. </a:t>
            </a:r>
          </a:p>
          <a:p>
            <a:pPr marL="0" lvl="0" indent="0">
              <a:buNone/>
            </a:pPr>
            <a:endParaRPr lang="en-US" dirty="0"/>
          </a:p>
          <a:p>
            <a:pPr marL="0" indent="0">
              <a:buNone/>
            </a:pPr>
            <a:endParaRPr lang="en-US" dirty="0"/>
          </a:p>
          <a:p>
            <a:pPr marL="0" lvl="0" indent="0">
              <a:buNone/>
            </a:pPr>
            <a:endParaRPr lang="x-none" dirty="0" smtClean="0"/>
          </a:p>
          <a:p>
            <a:pPr marL="0" lvl="0" indent="0">
              <a:buNone/>
            </a:pPr>
            <a:endParaRPr lang="en-US" dirty="0"/>
          </a:p>
          <a:p>
            <a:pPr marL="0" indent="0">
              <a:buNone/>
            </a:pPr>
            <a:endParaRPr lang="x-none" b="1" dirty="0" smtClean="0"/>
          </a:p>
          <a:p>
            <a:pPr marL="0" indent="0">
              <a:buNone/>
            </a:pPr>
            <a:endParaRPr lang="x-none" b="1" dirty="0" smtClean="0"/>
          </a:p>
          <a:p>
            <a:pPr marL="0" indent="0">
              <a:buNone/>
            </a:pPr>
            <a:endParaRPr lang="en-US" dirty="0"/>
          </a:p>
        </p:txBody>
      </p:sp>
    </p:spTree>
    <p:extLst>
      <p:ext uri="{BB962C8B-B14F-4D97-AF65-F5344CB8AC3E}">
        <p14:creationId xmlns:p14="http://schemas.microsoft.com/office/powerpoint/2010/main" xmlns="" val="26207232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x-none" sz="4800" b="1" dirty="0"/>
              <a:t>سابعًا : تقدير تكاليف المشروع :</a:t>
            </a:r>
            <a:r>
              <a:rPr lang="en-US" sz="4800" dirty="0"/>
              <a:t/>
            </a:r>
            <a:br>
              <a:rPr lang="en-US" sz="4800" dirty="0"/>
            </a:br>
            <a:endParaRPr lang="en-US" sz="4800" dirty="0"/>
          </a:p>
        </p:txBody>
      </p:sp>
      <p:sp>
        <p:nvSpPr>
          <p:cNvPr id="3" name="Content Placeholder 2"/>
          <p:cNvSpPr>
            <a:spLocks noGrp="1"/>
          </p:cNvSpPr>
          <p:nvPr>
            <p:ph sz="quarter" idx="1"/>
          </p:nvPr>
        </p:nvSpPr>
        <p:spPr/>
        <p:txBody>
          <a:bodyPr/>
          <a:lstStyle/>
          <a:p>
            <a:pPr marL="514350" lvl="3" indent="-514350">
              <a:spcBef>
                <a:spcPts val="700"/>
              </a:spcBef>
              <a:buClr>
                <a:schemeClr val="accent2"/>
              </a:buClr>
              <a:buSzPct val="60000"/>
              <a:buFont typeface="+mj-lt"/>
              <a:buAutoNum type="arabicPeriod"/>
            </a:pPr>
            <a:r>
              <a:rPr lang="x-none" b="1" dirty="0"/>
              <a:t>تكاليف الاستثمار :</a:t>
            </a:r>
            <a:endParaRPr lang="en-US" sz="1600" dirty="0"/>
          </a:p>
          <a:p>
            <a:pPr marL="0" lvl="0" indent="0">
              <a:buNone/>
            </a:pPr>
            <a:r>
              <a:rPr lang="x-none" b="1" dirty="0"/>
              <a:t>الأصول :</a:t>
            </a:r>
            <a:endParaRPr lang="en-US" dirty="0"/>
          </a:p>
          <a:p>
            <a:pPr marL="514350" indent="-514350">
              <a:buFont typeface="+mj-lt"/>
              <a:buAutoNum type="arabicPeriod"/>
            </a:pPr>
            <a:r>
              <a:rPr lang="x-none" b="1" dirty="0" smtClean="0"/>
              <a:t>رأس </a:t>
            </a:r>
            <a:r>
              <a:rPr lang="x-none" b="1" dirty="0"/>
              <a:t>المال الثابت :</a:t>
            </a:r>
            <a:endParaRPr lang="en-US" dirty="0"/>
          </a:p>
          <a:p>
            <a:pPr marL="0" lvl="0" indent="0">
              <a:buNone/>
            </a:pPr>
            <a:r>
              <a:rPr lang="x-none" b="1" dirty="0" smtClean="0"/>
              <a:t>تم تقدير تكاليف الأصول الثابتة</a:t>
            </a:r>
          </a:p>
          <a:p>
            <a:pPr marL="0" lvl="0" indent="0">
              <a:buNone/>
            </a:pPr>
            <a:endParaRPr lang="x-none" b="1" dirty="0" smtClean="0"/>
          </a:p>
          <a:p>
            <a:pPr marL="0" lvl="0" indent="0">
              <a:buNone/>
            </a:pPr>
            <a:r>
              <a:rPr lang="en-US" dirty="0" smtClean="0"/>
              <a:t> </a:t>
            </a:r>
            <a:endParaRPr lang="x-none" dirty="0" smtClean="0"/>
          </a:p>
          <a:p>
            <a:pPr marL="0" lvl="0" indent="0">
              <a:buNone/>
            </a:pPr>
            <a:r>
              <a:rPr lang="x-none" dirty="0" smtClean="0"/>
              <a:t> </a:t>
            </a:r>
          </a:p>
          <a:p>
            <a:pPr marL="0" lvl="0" indent="0">
              <a:buNone/>
            </a:pPr>
            <a:endParaRPr lang="x-none" dirty="0" smtClean="0"/>
          </a:p>
          <a:p>
            <a:pPr marL="0" lvl="0" indent="0">
              <a:buNone/>
            </a:pPr>
            <a:endParaRPr lang="x-none" dirty="0" smtClean="0"/>
          </a:p>
          <a:p>
            <a:pPr marL="0" lv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643658398"/>
              </p:ext>
            </p:extLst>
          </p:nvPr>
        </p:nvGraphicFramePr>
        <p:xfrm>
          <a:off x="2123728" y="3933056"/>
          <a:ext cx="5472608" cy="2304258"/>
        </p:xfrm>
        <a:graphic>
          <a:graphicData uri="http://schemas.openxmlformats.org/drawingml/2006/table">
            <a:tbl>
              <a:tblPr rtl="1" firstRow="1" firstCol="1" bandRow="1">
                <a:tableStyleId>{5C22544A-7EE6-4342-B048-85BDC9FD1C3A}</a:tableStyleId>
              </a:tblPr>
              <a:tblGrid>
                <a:gridCol w="2736304"/>
                <a:gridCol w="2736304"/>
              </a:tblGrid>
              <a:tr h="384043">
                <a:tc>
                  <a:txBody>
                    <a:bodyPr/>
                    <a:lstStyle/>
                    <a:p>
                      <a:pPr marL="457200" algn="ctr" rtl="1">
                        <a:lnSpc>
                          <a:spcPct val="115000"/>
                        </a:lnSpc>
                        <a:spcAft>
                          <a:spcPts val="0"/>
                        </a:spcAft>
                        <a:tabLst>
                          <a:tab pos="1085850" algn="ctr"/>
                          <a:tab pos="2172335" algn="r"/>
                          <a:tab pos="4531360" algn="l"/>
                        </a:tabLst>
                      </a:pPr>
                      <a:r>
                        <a:rPr lang="x-none" sz="1200">
                          <a:effectLst/>
                        </a:rPr>
                        <a:t>الأصل الثابت</a:t>
                      </a:r>
                      <a:endParaRPr lang="en-US" sz="1100">
                        <a:solidFill>
                          <a:srgbClr val="000000"/>
                        </a:solidFill>
                        <a:effectLst/>
                        <a:latin typeface="Calibri"/>
                        <a:ea typeface="Calibri"/>
                        <a:cs typeface="Arial"/>
                      </a:endParaRPr>
                    </a:p>
                  </a:txBody>
                  <a:tcPr marL="68580" marR="68580" marT="0" marB="0"/>
                </a:tc>
                <a:tc>
                  <a:txBody>
                    <a:bodyPr/>
                    <a:lstStyle/>
                    <a:p>
                      <a:pPr marL="457200" algn="ctr" rtl="1">
                        <a:lnSpc>
                          <a:spcPct val="115000"/>
                        </a:lnSpc>
                        <a:spcAft>
                          <a:spcPts val="0"/>
                        </a:spcAft>
                        <a:tabLst>
                          <a:tab pos="4531360" algn="l"/>
                        </a:tabLst>
                      </a:pPr>
                      <a:r>
                        <a:rPr lang="x-none" sz="1200">
                          <a:effectLst/>
                        </a:rPr>
                        <a:t>التكلفة المقدرة (ريال)</a:t>
                      </a:r>
                      <a:endParaRPr lang="en-US" sz="1100">
                        <a:solidFill>
                          <a:srgbClr val="000000"/>
                        </a:solidFill>
                        <a:effectLst/>
                        <a:latin typeface="Calibri"/>
                        <a:ea typeface="Calibri"/>
                        <a:cs typeface="Arial"/>
                      </a:endParaRPr>
                    </a:p>
                  </a:txBody>
                  <a:tcPr marL="68580" marR="68580" marT="0" marB="0"/>
                </a:tc>
              </a:tr>
              <a:tr h="384043">
                <a:tc>
                  <a:txBody>
                    <a:bodyPr/>
                    <a:lstStyle/>
                    <a:p>
                      <a:pPr marL="457200" algn="ctr" rtl="1">
                        <a:lnSpc>
                          <a:spcPct val="115000"/>
                        </a:lnSpc>
                        <a:spcAft>
                          <a:spcPts val="0"/>
                        </a:spcAft>
                        <a:tabLst>
                          <a:tab pos="4531360" algn="l"/>
                        </a:tabLst>
                      </a:pPr>
                      <a:r>
                        <a:rPr lang="x-none" sz="1200">
                          <a:effectLst/>
                        </a:rPr>
                        <a:t>الآلات</a:t>
                      </a:r>
                      <a:endParaRPr lang="en-US" sz="1100">
                        <a:solidFill>
                          <a:srgbClr val="000000"/>
                        </a:solidFill>
                        <a:effectLst/>
                        <a:latin typeface="Calibri"/>
                        <a:ea typeface="Calibri"/>
                        <a:cs typeface="Arial"/>
                      </a:endParaRPr>
                    </a:p>
                  </a:txBody>
                  <a:tcPr marL="68580" marR="68580" marT="0" marB="0"/>
                </a:tc>
                <a:tc>
                  <a:txBody>
                    <a:bodyPr/>
                    <a:lstStyle/>
                    <a:p>
                      <a:pPr marL="457200" algn="ctr" rtl="1">
                        <a:lnSpc>
                          <a:spcPct val="115000"/>
                        </a:lnSpc>
                        <a:spcAft>
                          <a:spcPts val="0"/>
                        </a:spcAft>
                        <a:tabLst>
                          <a:tab pos="4531360" algn="l"/>
                        </a:tabLst>
                      </a:pPr>
                      <a:r>
                        <a:rPr lang="x-none" sz="1200">
                          <a:effectLst/>
                        </a:rPr>
                        <a:t>23000</a:t>
                      </a:r>
                      <a:endParaRPr lang="en-US" sz="1100">
                        <a:solidFill>
                          <a:srgbClr val="000000"/>
                        </a:solidFill>
                        <a:effectLst/>
                        <a:latin typeface="Calibri"/>
                        <a:ea typeface="Calibri"/>
                        <a:cs typeface="Arial"/>
                      </a:endParaRPr>
                    </a:p>
                  </a:txBody>
                  <a:tcPr marL="68580" marR="68580" marT="0" marB="0"/>
                </a:tc>
              </a:tr>
              <a:tr h="384043">
                <a:tc>
                  <a:txBody>
                    <a:bodyPr/>
                    <a:lstStyle/>
                    <a:p>
                      <a:pPr marL="457200" algn="ctr" rtl="1">
                        <a:lnSpc>
                          <a:spcPct val="115000"/>
                        </a:lnSpc>
                        <a:spcAft>
                          <a:spcPts val="0"/>
                        </a:spcAft>
                        <a:tabLst>
                          <a:tab pos="4531360" algn="l"/>
                        </a:tabLst>
                      </a:pPr>
                      <a:r>
                        <a:rPr lang="x-none" sz="1200">
                          <a:effectLst/>
                        </a:rPr>
                        <a:t>الأثاث</a:t>
                      </a:r>
                      <a:endParaRPr lang="en-US" sz="1100">
                        <a:solidFill>
                          <a:srgbClr val="000000"/>
                        </a:solidFill>
                        <a:effectLst/>
                        <a:latin typeface="Calibri"/>
                        <a:ea typeface="Calibri"/>
                        <a:cs typeface="Arial"/>
                      </a:endParaRPr>
                    </a:p>
                  </a:txBody>
                  <a:tcPr marL="68580" marR="68580" marT="0" marB="0"/>
                </a:tc>
                <a:tc>
                  <a:txBody>
                    <a:bodyPr/>
                    <a:lstStyle/>
                    <a:p>
                      <a:pPr marL="457200" algn="ctr" rtl="1">
                        <a:lnSpc>
                          <a:spcPct val="115000"/>
                        </a:lnSpc>
                        <a:spcAft>
                          <a:spcPts val="0"/>
                        </a:spcAft>
                        <a:tabLst>
                          <a:tab pos="4531360" algn="l"/>
                        </a:tabLst>
                      </a:pPr>
                      <a:r>
                        <a:rPr lang="x-none" sz="1200">
                          <a:effectLst/>
                        </a:rPr>
                        <a:t>25000</a:t>
                      </a:r>
                      <a:endParaRPr lang="en-US" sz="1100">
                        <a:solidFill>
                          <a:srgbClr val="000000"/>
                        </a:solidFill>
                        <a:effectLst/>
                        <a:latin typeface="Calibri"/>
                        <a:ea typeface="Calibri"/>
                        <a:cs typeface="Arial"/>
                      </a:endParaRPr>
                    </a:p>
                  </a:txBody>
                  <a:tcPr marL="68580" marR="68580" marT="0" marB="0"/>
                </a:tc>
              </a:tr>
              <a:tr h="384043">
                <a:tc>
                  <a:txBody>
                    <a:bodyPr/>
                    <a:lstStyle/>
                    <a:p>
                      <a:pPr marL="457200" algn="ctr" rtl="1">
                        <a:lnSpc>
                          <a:spcPct val="115000"/>
                        </a:lnSpc>
                        <a:spcAft>
                          <a:spcPts val="0"/>
                        </a:spcAft>
                        <a:tabLst>
                          <a:tab pos="4831080" algn="l"/>
                        </a:tabLst>
                      </a:pPr>
                      <a:r>
                        <a:rPr lang="x-none" sz="1200">
                          <a:effectLst/>
                        </a:rPr>
                        <a:t>الديكور</a:t>
                      </a:r>
                      <a:endParaRPr lang="en-US" sz="1100">
                        <a:solidFill>
                          <a:srgbClr val="000000"/>
                        </a:solidFill>
                        <a:effectLst/>
                        <a:latin typeface="Calibri"/>
                        <a:ea typeface="Calibri"/>
                        <a:cs typeface="Arial"/>
                      </a:endParaRPr>
                    </a:p>
                  </a:txBody>
                  <a:tcPr marL="68580" marR="68580" marT="0" marB="0"/>
                </a:tc>
                <a:tc>
                  <a:txBody>
                    <a:bodyPr/>
                    <a:lstStyle/>
                    <a:p>
                      <a:pPr marL="457200" algn="ctr" rtl="1">
                        <a:lnSpc>
                          <a:spcPct val="115000"/>
                        </a:lnSpc>
                        <a:spcAft>
                          <a:spcPts val="0"/>
                        </a:spcAft>
                        <a:tabLst>
                          <a:tab pos="4531360" algn="l"/>
                        </a:tabLst>
                      </a:pPr>
                      <a:r>
                        <a:rPr lang="x-none" sz="1200">
                          <a:effectLst/>
                        </a:rPr>
                        <a:t>25000</a:t>
                      </a:r>
                      <a:endParaRPr lang="en-US" sz="1100">
                        <a:solidFill>
                          <a:srgbClr val="000000"/>
                        </a:solidFill>
                        <a:effectLst/>
                        <a:latin typeface="Calibri"/>
                        <a:ea typeface="Calibri"/>
                        <a:cs typeface="Arial"/>
                      </a:endParaRPr>
                    </a:p>
                  </a:txBody>
                  <a:tcPr marL="68580" marR="68580" marT="0" marB="0"/>
                </a:tc>
              </a:tr>
              <a:tr h="384043">
                <a:tc>
                  <a:txBody>
                    <a:bodyPr/>
                    <a:lstStyle/>
                    <a:p>
                      <a:pPr marL="457200" algn="ctr" rtl="1">
                        <a:lnSpc>
                          <a:spcPct val="115000"/>
                        </a:lnSpc>
                        <a:spcAft>
                          <a:spcPts val="0"/>
                        </a:spcAft>
                        <a:tabLst>
                          <a:tab pos="4531360" algn="l"/>
                        </a:tabLst>
                      </a:pPr>
                      <a:r>
                        <a:rPr lang="x-none" sz="1200">
                          <a:effectLst/>
                        </a:rPr>
                        <a:t>الكتب</a:t>
                      </a:r>
                      <a:endParaRPr lang="en-US" sz="1100">
                        <a:solidFill>
                          <a:srgbClr val="000000"/>
                        </a:solidFill>
                        <a:effectLst/>
                        <a:latin typeface="Calibri"/>
                        <a:ea typeface="Calibri"/>
                        <a:cs typeface="Arial"/>
                      </a:endParaRPr>
                    </a:p>
                  </a:txBody>
                  <a:tcPr marL="68580" marR="68580" marT="0" marB="0"/>
                </a:tc>
                <a:tc>
                  <a:txBody>
                    <a:bodyPr/>
                    <a:lstStyle/>
                    <a:p>
                      <a:pPr marL="457200" algn="ctr" rtl="1">
                        <a:lnSpc>
                          <a:spcPct val="115000"/>
                        </a:lnSpc>
                        <a:spcAft>
                          <a:spcPts val="0"/>
                        </a:spcAft>
                        <a:tabLst>
                          <a:tab pos="4531360" algn="l"/>
                        </a:tabLst>
                      </a:pPr>
                      <a:r>
                        <a:rPr lang="x-none" sz="1200">
                          <a:effectLst/>
                        </a:rPr>
                        <a:t>20000</a:t>
                      </a:r>
                      <a:endParaRPr lang="en-US" sz="1100">
                        <a:solidFill>
                          <a:srgbClr val="000000"/>
                        </a:solidFill>
                        <a:effectLst/>
                        <a:latin typeface="Calibri"/>
                        <a:ea typeface="Calibri"/>
                        <a:cs typeface="Arial"/>
                      </a:endParaRPr>
                    </a:p>
                  </a:txBody>
                  <a:tcPr marL="68580" marR="68580" marT="0" marB="0"/>
                </a:tc>
              </a:tr>
              <a:tr h="384043">
                <a:tc>
                  <a:txBody>
                    <a:bodyPr/>
                    <a:lstStyle/>
                    <a:p>
                      <a:pPr marL="457200" algn="ctr" rtl="1">
                        <a:lnSpc>
                          <a:spcPct val="115000"/>
                        </a:lnSpc>
                        <a:spcAft>
                          <a:spcPts val="0"/>
                        </a:spcAft>
                        <a:tabLst>
                          <a:tab pos="4531360" algn="l"/>
                        </a:tabLst>
                      </a:pPr>
                      <a:r>
                        <a:rPr lang="x-none" sz="1200">
                          <a:effectLst/>
                        </a:rPr>
                        <a:t>المجموع</a:t>
                      </a:r>
                      <a:endParaRPr lang="en-US" sz="1100">
                        <a:solidFill>
                          <a:srgbClr val="000000"/>
                        </a:solidFill>
                        <a:effectLst/>
                        <a:latin typeface="Calibri"/>
                        <a:ea typeface="Calibri"/>
                        <a:cs typeface="Arial"/>
                      </a:endParaRPr>
                    </a:p>
                  </a:txBody>
                  <a:tcPr marL="68580" marR="68580" marT="0" marB="0"/>
                </a:tc>
                <a:tc>
                  <a:txBody>
                    <a:bodyPr/>
                    <a:lstStyle/>
                    <a:p>
                      <a:pPr marL="457200" algn="ctr" rtl="1">
                        <a:lnSpc>
                          <a:spcPct val="115000"/>
                        </a:lnSpc>
                        <a:spcAft>
                          <a:spcPts val="0"/>
                        </a:spcAft>
                        <a:tabLst>
                          <a:tab pos="4531360" algn="l"/>
                        </a:tabLst>
                      </a:pPr>
                      <a:r>
                        <a:rPr lang="x-none" sz="1200" dirty="0">
                          <a:effectLst/>
                        </a:rPr>
                        <a:t>93000</a:t>
                      </a:r>
                      <a:endParaRPr lang="en-US" sz="1100" dirty="0">
                        <a:solidFill>
                          <a:srgbClr val="000000"/>
                        </a:solidFill>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xmlns="" val="9675069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x-none" sz="4800" b="1" dirty="0" smtClean="0"/>
              <a:t>رأس المال العامل:</a:t>
            </a:r>
            <a:endParaRPr lang="en-US" sz="4800" b="1" dirty="0"/>
          </a:p>
        </p:txBody>
      </p:sp>
      <p:sp>
        <p:nvSpPr>
          <p:cNvPr id="7" name="TextBox 6"/>
          <p:cNvSpPr txBox="1"/>
          <p:nvPr/>
        </p:nvSpPr>
        <p:spPr>
          <a:xfrm>
            <a:off x="755576" y="5157192"/>
            <a:ext cx="8136904" cy="923330"/>
          </a:xfrm>
          <a:prstGeom prst="rect">
            <a:avLst/>
          </a:prstGeom>
          <a:noFill/>
        </p:spPr>
        <p:txBody>
          <a:bodyPr wrap="square" rtlCol="0">
            <a:spAutoFit/>
          </a:bodyPr>
          <a:lstStyle/>
          <a:p>
            <a:r>
              <a:rPr lang="x-none" b="1" dirty="0" smtClean="0"/>
              <a:t> </a:t>
            </a:r>
          </a:p>
          <a:p>
            <a:endParaRPr lang="en-US" dirty="0"/>
          </a:p>
          <a:p>
            <a:r>
              <a:rPr lang="en-US" dirty="0" smtClean="0"/>
              <a:t>  </a:t>
            </a:r>
            <a:r>
              <a:rPr lang="x-none" dirty="0" smtClean="0"/>
              <a:t> </a:t>
            </a:r>
          </a:p>
        </p:txBody>
      </p:sp>
      <p:sp>
        <p:nvSpPr>
          <p:cNvPr id="3" name="Content Placeholder 2"/>
          <p:cNvSpPr>
            <a:spLocks noGrp="1"/>
          </p:cNvSpPr>
          <p:nvPr>
            <p:ph sz="quarter" idx="1"/>
          </p:nvPr>
        </p:nvSpPr>
        <p:spPr>
          <a:xfrm>
            <a:off x="612648" y="1600200"/>
            <a:ext cx="8153400" cy="4018657"/>
          </a:xfrm>
        </p:spPr>
        <p:txBody>
          <a:bodyPr/>
          <a:lstStyle/>
          <a:p>
            <a:endParaRPr lang="x-none" dirty="0"/>
          </a:p>
        </p:txBody>
      </p:sp>
      <p:pic>
        <p:nvPicPr>
          <p:cNvPr id="8" name="صورة 8"/>
          <p:cNvPicPr/>
          <p:nvPr/>
        </p:nvPicPr>
        <p:blipFill>
          <a:blip r:embed="rId2" cstate="print">
            <a:extLst>
              <a:ext uri="{28A0092B-C50C-407E-A947-70E740481C1C}">
                <a14:useLocalDpi xmlns:a14="http://schemas.microsoft.com/office/drawing/2010/main" xmlns="" val="0"/>
              </a:ext>
            </a:extLst>
          </a:blip>
          <a:stretch>
            <a:fillRect/>
          </a:stretch>
        </p:blipFill>
        <p:spPr>
          <a:xfrm>
            <a:off x="1187624" y="1556792"/>
            <a:ext cx="7272808" cy="3600400"/>
          </a:xfrm>
          <a:prstGeom prst="rect">
            <a:avLst/>
          </a:prstGeom>
        </p:spPr>
      </p:pic>
      <p:sp>
        <p:nvSpPr>
          <p:cNvPr id="4" name="TextBox 3"/>
          <p:cNvSpPr txBox="1"/>
          <p:nvPr/>
        </p:nvSpPr>
        <p:spPr>
          <a:xfrm>
            <a:off x="1547664" y="5657671"/>
            <a:ext cx="7056784" cy="1200329"/>
          </a:xfrm>
          <a:prstGeom prst="rect">
            <a:avLst/>
          </a:prstGeom>
          <a:noFill/>
        </p:spPr>
        <p:txBody>
          <a:bodyPr wrap="square" rtlCol="1">
            <a:spAutoFit/>
          </a:bodyPr>
          <a:lstStyle/>
          <a:p>
            <a:r>
              <a:rPr lang="x-none" b="1" dirty="0"/>
              <a:t>تم حسابها باستخدام طريقة الدورة النقدية الشهرية</a:t>
            </a:r>
            <a:endParaRPr lang="en-US" dirty="0"/>
          </a:p>
          <a:p>
            <a:r>
              <a:rPr lang="x-none" b="1" dirty="0"/>
              <a:t>يتم اختيار أعلى نقدية لازمة لرأسمال وهي </a:t>
            </a:r>
            <a:r>
              <a:rPr lang="en-US" b="1" dirty="0"/>
              <a:t>245790 </a:t>
            </a:r>
            <a:r>
              <a:rPr lang="x-none" b="1" dirty="0"/>
              <a:t>شهريا أما سنويا فتساوي </a:t>
            </a:r>
            <a:r>
              <a:rPr lang="en-US" b="1" dirty="0"/>
              <a:t>2949480</a:t>
            </a:r>
            <a:endParaRPr lang="en-US" dirty="0"/>
          </a:p>
          <a:p>
            <a:r>
              <a:rPr lang="x-none" b="1" dirty="0"/>
              <a:t>وبعد إضافة إحتياطي الطواري</a:t>
            </a:r>
            <a:r>
              <a:rPr lang="en-US" b="1" dirty="0"/>
              <a:t>3096954</a:t>
            </a:r>
            <a:r>
              <a:rPr lang="x-none" b="1" dirty="0"/>
              <a:t> ريال سنويا.</a:t>
            </a:r>
            <a:endParaRPr lang="en-US" dirty="0"/>
          </a:p>
          <a:p>
            <a:endParaRPr lang="x-none" dirty="0"/>
          </a:p>
        </p:txBody>
      </p:sp>
    </p:spTree>
    <p:extLst>
      <p:ext uri="{BB962C8B-B14F-4D97-AF65-F5344CB8AC3E}">
        <p14:creationId xmlns:p14="http://schemas.microsoft.com/office/powerpoint/2010/main" xmlns="" val="37055655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908720"/>
            <a:ext cx="8229600" cy="4713387"/>
          </a:xfrm>
        </p:spPr>
        <p:txBody>
          <a:bodyPr/>
          <a:lstStyle/>
          <a:p>
            <a:r>
              <a:rPr lang="x-none" dirty="0" smtClean="0"/>
              <a:t>وفقا للاستبيان الذي تم توزيعه على عينة من 279 شخص من منسوبي الجامعة تبين لنا :</a:t>
            </a:r>
            <a:endParaRPr lang="x-none" dirty="0"/>
          </a:p>
        </p:txBody>
      </p:sp>
      <p:sp>
        <p:nvSpPr>
          <p:cNvPr id="4" name="شكل بيضاوي 3"/>
          <p:cNvSpPr/>
          <p:nvPr/>
        </p:nvSpPr>
        <p:spPr>
          <a:xfrm>
            <a:off x="179512" y="2852936"/>
            <a:ext cx="3240360" cy="3024336"/>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x-none" sz="3200" dirty="0" smtClean="0">
                <a:solidFill>
                  <a:sysClr val="windowText" lastClr="000000"/>
                </a:solidFill>
              </a:rPr>
              <a:t>رغبة </a:t>
            </a:r>
            <a:r>
              <a:rPr lang="x-none" sz="4000" b="1" dirty="0" err="1" smtClean="0">
                <a:solidFill>
                  <a:schemeClr val="accent2">
                    <a:lumMod val="75000"/>
                  </a:schemeClr>
                </a:solidFill>
              </a:rPr>
              <a:t>98.9</a:t>
            </a:r>
            <a:r>
              <a:rPr lang="x-none" sz="5400" b="1" dirty="0" err="1" smtClean="0">
                <a:solidFill>
                  <a:schemeClr val="accent2">
                    <a:lumMod val="75000"/>
                  </a:schemeClr>
                </a:solidFill>
              </a:rPr>
              <a:t>%</a:t>
            </a:r>
            <a:r>
              <a:rPr lang="x-none" sz="5400" b="1" dirty="0" smtClean="0">
                <a:solidFill>
                  <a:schemeClr val="accent2">
                    <a:lumMod val="75000"/>
                  </a:schemeClr>
                </a:solidFill>
              </a:rPr>
              <a:t> </a:t>
            </a:r>
          </a:p>
          <a:p>
            <a:pPr algn="ctr"/>
            <a:r>
              <a:rPr lang="x-none" sz="3200" dirty="0" smtClean="0">
                <a:solidFill>
                  <a:sysClr val="windowText" lastClr="000000"/>
                </a:solidFill>
              </a:rPr>
              <a:t>منهم بزيارة المقهى حال تنفيذه</a:t>
            </a:r>
            <a:endParaRPr lang="x-none" sz="3200" dirty="0">
              <a:solidFill>
                <a:sysClr val="windowText" lastClr="000000"/>
              </a:solidFill>
            </a:endParaRPr>
          </a:p>
        </p:txBody>
      </p:sp>
      <p:sp>
        <p:nvSpPr>
          <p:cNvPr id="5" name="شكل بيضاوي 4"/>
          <p:cNvSpPr/>
          <p:nvPr/>
        </p:nvSpPr>
        <p:spPr>
          <a:xfrm>
            <a:off x="2627784" y="2183903"/>
            <a:ext cx="2880320" cy="2609123"/>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x-none" sz="3600" b="1" dirty="0" smtClean="0">
                <a:solidFill>
                  <a:schemeClr val="accent2">
                    <a:lumMod val="75000"/>
                  </a:schemeClr>
                </a:solidFill>
              </a:rPr>
              <a:t>54.5% </a:t>
            </a:r>
            <a:r>
              <a:rPr lang="x-none" sz="2400" dirty="0" smtClean="0">
                <a:solidFill>
                  <a:schemeClr val="tx1"/>
                </a:solidFill>
              </a:rPr>
              <a:t>عبروا عن احتياجهم</a:t>
            </a:r>
            <a:r>
              <a:rPr lang="x-none" sz="2400" dirty="0" smtClean="0"/>
              <a:t> </a:t>
            </a:r>
            <a:r>
              <a:rPr lang="x-none" sz="3200" b="1" dirty="0" smtClean="0">
                <a:solidFill>
                  <a:schemeClr val="accent2">
                    <a:lumMod val="75000"/>
                  </a:schemeClr>
                </a:solidFill>
              </a:rPr>
              <a:t>الدائم</a:t>
            </a:r>
            <a:r>
              <a:rPr lang="x-none" sz="2400" dirty="0" smtClean="0">
                <a:solidFill>
                  <a:schemeClr val="accent2">
                    <a:lumMod val="75000"/>
                  </a:schemeClr>
                </a:solidFill>
              </a:rPr>
              <a:t> </a:t>
            </a:r>
            <a:r>
              <a:rPr lang="x-none" sz="2400" dirty="0" smtClean="0">
                <a:solidFill>
                  <a:schemeClr val="tx1"/>
                </a:solidFill>
              </a:rPr>
              <a:t>لمثل هذا المقهى</a:t>
            </a:r>
            <a:endParaRPr lang="x-none" sz="2400" dirty="0">
              <a:solidFill>
                <a:schemeClr val="tx1"/>
              </a:solidFill>
            </a:endParaRPr>
          </a:p>
        </p:txBody>
      </p:sp>
      <p:sp>
        <p:nvSpPr>
          <p:cNvPr id="6" name="سهم إلى اليمين 5"/>
          <p:cNvSpPr/>
          <p:nvPr/>
        </p:nvSpPr>
        <p:spPr>
          <a:xfrm>
            <a:off x="4452640" y="4365104"/>
            <a:ext cx="767432" cy="57606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a:p>
        </p:txBody>
      </p:sp>
      <p:sp>
        <p:nvSpPr>
          <p:cNvPr id="7" name="شكل بيضاوي 6"/>
          <p:cNvSpPr/>
          <p:nvPr/>
        </p:nvSpPr>
        <p:spPr>
          <a:xfrm>
            <a:off x="5220072" y="3068960"/>
            <a:ext cx="3781199" cy="3168352"/>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x-none" sz="3600" b="1" dirty="0" smtClean="0">
                <a:solidFill>
                  <a:schemeClr val="tx1"/>
                </a:solidFill>
              </a:rPr>
              <a:t>الطلب المتوقع</a:t>
            </a:r>
          </a:p>
          <a:p>
            <a:pPr algn="ctr"/>
            <a:r>
              <a:rPr lang="x-none" sz="3600" b="1">
                <a:solidFill>
                  <a:schemeClr val="accent2">
                    <a:lumMod val="75000"/>
                  </a:schemeClr>
                </a:solidFill>
              </a:rPr>
              <a:t>3344992.53</a:t>
            </a:r>
          </a:p>
          <a:p>
            <a:pPr algn="ctr"/>
            <a:endParaRPr lang="x-none" sz="2000" b="1" dirty="0" smtClean="0">
              <a:solidFill>
                <a:schemeClr val="accent2">
                  <a:lumMod val="75000"/>
                </a:schemeClr>
              </a:solidFill>
            </a:endParaRPr>
          </a:p>
        </p:txBody>
      </p:sp>
    </p:spTree>
    <p:extLst>
      <p:ext uri="{BB962C8B-B14F-4D97-AF65-F5344CB8AC3E}">
        <p14:creationId xmlns:p14="http://schemas.microsoft.com/office/powerpoint/2010/main" xmlns="" val="402645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196752"/>
            <a:ext cx="8229600" cy="5145435"/>
          </a:xfrm>
        </p:spPr>
        <p:txBody>
          <a:bodyPr/>
          <a:lstStyle/>
          <a:p>
            <a:r>
              <a:rPr lang="x-none" sz="3600" b="1" dirty="0" smtClean="0"/>
              <a:t>المبيعات المتوقعة</a:t>
            </a:r>
          </a:p>
          <a:p>
            <a:endParaRPr lang="x-none" dirty="0"/>
          </a:p>
          <a:p>
            <a:pPr marL="0" indent="0">
              <a:buNone/>
            </a:pPr>
            <a:endParaRPr lang="x-none" dirty="0" smtClean="0"/>
          </a:p>
          <a:p>
            <a:pPr marL="0" indent="0">
              <a:buNone/>
            </a:pPr>
            <a:endParaRPr lang="x-none" dirty="0"/>
          </a:p>
          <a:p>
            <a:r>
              <a:rPr lang="x-none" sz="3600" b="1" dirty="0" smtClean="0"/>
              <a:t>السعر المتوقع</a:t>
            </a:r>
            <a:endParaRPr lang="x-none" sz="3600" b="1" dirty="0"/>
          </a:p>
        </p:txBody>
      </p:sp>
      <p:sp>
        <p:nvSpPr>
          <p:cNvPr id="4" name="شكل بيضاوي 3"/>
          <p:cNvSpPr/>
          <p:nvPr/>
        </p:nvSpPr>
        <p:spPr>
          <a:xfrm>
            <a:off x="1619672" y="667994"/>
            <a:ext cx="3312368" cy="1872208"/>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x-none" sz="3600" b="1">
                <a:solidFill>
                  <a:schemeClr val="accent2">
                    <a:lumMod val="75000"/>
                  </a:schemeClr>
                </a:solidFill>
              </a:rPr>
              <a:t>334499.25</a:t>
            </a:r>
            <a:endParaRPr lang="x-none" sz="3600" b="1" dirty="0">
              <a:solidFill>
                <a:schemeClr val="accent2">
                  <a:lumMod val="75000"/>
                </a:schemeClr>
              </a:solidFill>
            </a:endParaRPr>
          </a:p>
        </p:txBody>
      </p:sp>
      <p:sp>
        <p:nvSpPr>
          <p:cNvPr id="5" name="شكل بيضاوي 4"/>
          <p:cNvSpPr/>
          <p:nvPr/>
        </p:nvSpPr>
        <p:spPr>
          <a:xfrm>
            <a:off x="1820495" y="3042995"/>
            <a:ext cx="3096344" cy="2330219"/>
          </a:xfrm>
          <a:prstGeom prst="ellipse">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x-none" sz="3200" b="1" dirty="0" smtClean="0">
                <a:solidFill>
                  <a:schemeClr val="accent2">
                    <a:lumMod val="75000"/>
                  </a:schemeClr>
                </a:solidFill>
              </a:rPr>
              <a:t>تتراوح بين 10- 20 ريال </a:t>
            </a:r>
            <a:endParaRPr lang="x-none" sz="3200" b="1" dirty="0">
              <a:solidFill>
                <a:schemeClr val="accent2">
                  <a:lumMod val="75000"/>
                </a:schemeClr>
              </a:solidFill>
            </a:endParaRPr>
          </a:p>
        </p:txBody>
      </p:sp>
    </p:spTree>
    <p:extLst>
      <p:ext uri="{BB962C8B-B14F-4D97-AF65-F5344CB8AC3E}">
        <p14:creationId xmlns:p14="http://schemas.microsoft.com/office/powerpoint/2010/main" xmlns="" val="14315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x-none" sz="4800" b="1" dirty="0" smtClean="0"/>
              <a:t>الدراسة المالية</a:t>
            </a:r>
            <a:endParaRPr lang="x-none" sz="4800" b="1" dirty="0"/>
          </a:p>
        </p:txBody>
      </p:sp>
      <p:graphicFrame>
        <p:nvGraphicFramePr>
          <p:cNvPr id="4" name="جدول 3"/>
          <p:cNvGraphicFramePr>
            <a:graphicFrameLocks noGrp="1"/>
          </p:cNvGraphicFramePr>
          <p:nvPr/>
        </p:nvGraphicFramePr>
        <p:xfrm>
          <a:off x="1187624" y="2708920"/>
          <a:ext cx="6048672" cy="2194560"/>
        </p:xfrm>
        <a:graphic>
          <a:graphicData uri="http://schemas.openxmlformats.org/drawingml/2006/table">
            <a:tbl>
              <a:tblPr rtl="1" firstRow="1" bandRow="1">
                <a:tableStyleId>{616DA210-FB5B-4158-B5E0-FEB733F419BA}</a:tableStyleId>
              </a:tblPr>
              <a:tblGrid>
                <a:gridCol w="3024336"/>
                <a:gridCol w="3024336"/>
              </a:tblGrid>
              <a:tr h="360040">
                <a:tc>
                  <a:txBody>
                    <a:bodyPr/>
                    <a:lstStyle/>
                    <a:p>
                      <a:pPr algn="ctr" rtl="1"/>
                      <a:r>
                        <a:rPr lang="x-none" b="1" dirty="0" smtClean="0"/>
                        <a:t>الاصل الثابت </a:t>
                      </a:r>
                      <a:endParaRPr lang="x-none" b="1" dirty="0"/>
                    </a:p>
                  </a:txBody>
                  <a:tcPr/>
                </a:tc>
                <a:tc>
                  <a:txBody>
                    <a:bodyPr/>
                    <a:lstStyle/>
                    <a:p>
                      <a:pPr algn="ctr" rtl="1"/>
                      <a:r>
                        <a:rPr lang="x-none" b="1" dirty="0" smtClean="0"/>
                        <a:t>التكاليف </a:t>
                      </a:r>
                      <a:r>
                        <a:rPr lang="x-none" b="1" dirty="0" err="1" smtClean="0"/>
                        <a:t>المقدره </a:t>
                      </a:r>
                      <a:r>
                        <a:rPr lang="x-none" b="1" dirty="0" smtClean="0"/>
                        <a:t>(بالريال</a:t>
                      </a:r>
                      <a:r>
                        <a:rPr lang="x-none" b="1" dirty="0" err="1" smtClean="0"/>
                        <a:t>)</a:t>
                      </a:r>
                      <a:r>
                        <a:rPr lang="x-none" b="1" dirty="0" smtClean="0"/>
                        <a:t> </a:t>
                      </a:r>
                      <a:endParaRPr lang="x-none" b="1" dirty="0"/>
                    </a:p>
                  </a:txBody>
                  <a:tcPr/>
                </a:tc>
              </a:tr>
              <a:tr h="360040">
                <a:tc>
                  <a:txBody>
                    <a:bodyPr/>
                    <a:lstStyle/>
                    <a:p>
                      <a:pPr algn="ctr" rtl="1"/>
                      <a:r>
                        <a:rPr lang="x-none" b="1" dirty="0" smtClean="0"/>
                        <a:t>الآلات</a:t>
                      </a:r>
                      <a:r>
                        <a:rPr lang="x-none" b="1" baseline="0" dirty="0" smtClean="0"/>
                        <a:t> </a:t>
                      </a:r>
                      <a:endParaRPr lang="x-none" b="1" dirty="0"/>
                    </a:p>
                  </a:txBody>
                  <a:tcPr/>
                </a:tc>
                <a:tc>
                  <a:txBody>
                    <a:bodyPr/>
                    <a:lstStyle/>
                    <a:p>
                      <a:pPr algn="ctr" rtl="1"/>
                      <a:r>
                        <a:rPr lang="en-US" b="1" dirty="0" smtClean="0"/>
                        <a:t>23000</a:t>
                      </a:r>
                      <a:endParaRPr lang="x-none" b="1" dirty="0"/>
                    </a:p>
                  </a:txBody>
                  <a:tcPr/>
                </a:tc>
              </a:tr>
              <a:tr h="360040">
                <a:tc>
                  <a:txBody>
                    <a:bodyPr/>
                    <a:lstStyle/>
                    <a:p>
                      <a:pPr algn="ctr" rtl="1"/>
                      <a:r>
                        <a:rPr lang="x-none" b="1" dirty="0" smtClean="0"/>
                        <a:t>الأثاث </a:t>
                      </a:r>
                      <a:endParaRPr lang="x-none" b="1" dirty="0"/>
                    </a:p>
                  </a:txBody>
                  <a:tcPr/>
                </a:tc>
                <a:tc>
                  <a:txBody>
                    <a:bodyPr/>
                    <a:lstStyle/>
                    <a:p>
                      <a:pPr algn="ctr" rtl="1"/>
                      <a:r>
                        <a:rPr lang="en-US" b="1" dirty="0" smtClean="0"/>
                        <a:t>25000</a:t>
                      </a:r>
                      <a:endParaRPr lang="x-none" b="1" dirty="0"/>
                    </a:p>
                  </a:txBody>
                  <a:tcPr/>
                </a:tc>
              </a:tr>
              <a:tr h="360040">
                <a:tc>
                  <a:txBody>
                    <a:bodyPr/>
                    <a:lstStyle/>
                    <a:p>
                      <a:pPr algn="ctr" rtl="1"/>
                      <a:r>
                        <a:rPr lang="x-none" b="1" dirty="0" smtClean="0"/>
                        <a:t>الديكور </a:t>
                      </a:r>
                      <a:endParaRPr lang="x-none" b="1" dirty="0"/>
                    </a:p>
                  </a:txBody>
                  <a:tcPr/>
                </a:tc>
                <a:tc>
                  <a:txBody>
                    <a:bodyPr/>
                    <a:lstStyle/>
                    <a:p>
                      <a:pPr algn="ctr" rtl="1"/>
                      <a:r>
                        <a:rPr lang="en-US" b="1" dirty="0" smtClean="0"/>
                        <a:t>25000</a:t>
                      </a:r>
                      <a:endParaRPr lang="x-none" b="1" dirty="0"/>
                    </a:p>
                  </a:txBody>
                  <a:tcPr/>
                </a:tc>
              </a:tr>
              <a:tr h="360040">
                <a:tc>
                  <a:txBody>
                    <a:bodyPr/>
                    <a:lstStyle/>
                    <a:p>
                      <a:pPr algn="ctr" rtl="1"/>
                      <a:r>
                        <a:rPr lang="x-none" b="1" dirty="0" smtClean="0"/>
                        <a:t>الكتب</a:t>
                      </a:r>
                      <a:endParaRPr lang="x-none" b="1" dirty="0"/>
                    </a:p>
                  </a:txBody>
                  <a:tcPr/>
                </a:tc>
                <a:tc>
                  <a:txBody>
                    <a:bodyPr/>
                    <a:lstStyle/>
                    <a:p>
                      <a:pPr algn="ctr" rtl="1"/>
                      <a:r>
                        <a:rPr lang="en-US" b="1" dirty="0" smtClean="0"/>
                        <a:t>20000</a:t>
                      </a:r>
                      <a:endParaRPr lang="x-none" b="1" dirty="0"/>
                    </a:p>
                  </a:txBody>
                  <a:tcPr/>
                </a:tc>
              </a:tr>
              <a:tr h="360040">
                <a:tc>
                  <a:txBody>
                    <a:bodyPr/>
                    <a:lstStyle/>
                    <a:p>
                      <a:pPr algn="ctr" rtl="1"/>
                      <a:r>
                        <a:rPr lang="x-none" b="1" dirty="0" smtClean="0"/>
                        <a:t>المجموع</a:t>
                      </a:r>
                      <a:r>
                        <a:rPr lang="x-none" b="1" baseline="0" dirty="0" smtClean="0"/>
                        <a:t> </a:t>
                      </a:r>
                      <a:endParaRPr lang="x-none" b="1" dirty="0"/>
                    </a:p>
                  </a:txBody>
                  <a:tcPr/>
                </a:tc>
                <a:tc>
                  <a:txBody>
                    <a:bodyPr/>
                    <a:lstStyle/>
                    <a:p>
                      <a:pPr algn="ctr" rtl="1"/>
                      <a:r>
                        <a:rPr lang="en-US" b="1" dirty="0" smtClean="0"/>
                        <a:t>93000</a:t>
                      </a:r>
                      <a:endParaRPr lang="x-none" b="1" dirty="0"/>
                    </a:p>
                  </a:txBody>
                  <a:tcPr/>
                </a:tc>
              </a:tr>
            </a:tbl>
          </a:graphicData>
        </a:graphic>
      </p:graphicFrame>
      <p:sp>
        <p:nvSpPr>
          <p:cNvPr id="3" name="عنصر نائب للمحتوى 2"/>
          <p:cNvSpPr>
            <a:spLocks noGrp="1"/>
          </p:cNvSpPr>
          <p:nvPr>
            <p:ph idx="1"/>
          </p:nvPr>
        </p:nvSpPr>
        <p:spPr/>
        <p:txBody>
          <a:bodyPr/>
          <a:lstStyle/>
          <a:p>
            <a:pPr>
              <a:buNone/>
            </a:pPr>
            <a:r>
              <a:rPr lang="x-none" dirty="0" smtClean="0"/>
              <a:t>تقدير تكاليف </a:t>
            </a:r>
            <a:r>
              <a:rPr lang="x-none" dirty="0" err="1" smtClean="0"/>
              <a:t>المشروع :</a:t>
            </a:r>
            <a:endParaRPr lang="x-none" dirty="0" smtClean="0"/>
          </a:p>
          <a:p>
            <a:pPr>
              <a:buNone/>
            </a:pPr>
            <a:r>
              <a:rPr lang="x-none" sz="2400" dirty="0" smtClean="0"/>
              <a:t>1.تكاليف </a:t>
            </a:r>
            <a:r>
              <a:rPr lang="x-none" sz="2400" dirty="0" err="1" smtClean="0"/>
              <a:t>الأنشاء</a:t>
            </a:r>
            <a:r>
              <a:rPr lang="x-none" sz="2400" dirty="0" smtClean="0"/>
              <a:t> </a:t>
            </a:r>
            <a:r>
              <a:rPr lang="x-none" sz="2400" dirty="0" err="1" smtClean="0"/>
              <a:t>:</a:t>
            </a:r>
            <a:r>
              <a:rPr lang="x-none" sz="2400" dirty="0" smtClean="0"/>
              <a:t> </a:t>
            </a:r>
          </a:p>
          <a:p>
            <a:pPr>
              <a:buNone/>
            </a:pPr>
            <a:endParaRPr lang="x-none" sz="2400" dirty="0"/>
          </a:p>
        </p:txBody>
      </p:sp>
    </p:spTree>
    <p:extLst>
      <p:ext uri="{BB962C8B-B14F-4D97-AF65-F5344CB8AC3E}">
        <p14:creationId xmlns:p14="http://schemas.microsoft.com/office/powerpoint/2010/main" xmlns="" val="32571703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p:sp>
        <p:nvSpPr>
          <p:cNvPr id="3" name="عنصر نائب للمحتوى 2"/>
          <p:cNvSpPr>
            <a:spLocks noGrp="1"/>
          </p:cNvSpPr>
          <p:nvPr>
            <p:ph idx="1"/>
          </p:nvPr>
        </p:nvSpPr>
        <p:spPr>
          <a:xfrm>
            <a:off x="457200" y="1600200"/>
            <a:ext cx="8229600" cy="4853136"/>
          </a:xfrm>
        </p:spPr>
        <p:txBody>
          <a:bodyPr>
            <a:normAutofit/>
          </a:bodyPr>
          <a:lstStyle/>
          <a:p>
            <a:pPr>
              <a:buNone/>
            </a:pPr>
            <a:r>
              <a:rPr lang="en-US" dirty="0" smtClean="0"/>
              <a:t>2</a:t>
            </a:r>
            <a:r>
              <a:rPr lang="x-none" dirty="0" err="1" smtClean="0"/>
              <a:t>.</a:t>
            </a:r>
            <a:r>
              <a:rPr lang="x-none" dirty="0" smtClean="0"/>
              <a:t> </a:t>
            </a:r>
            <a:r>
              <a:rPr lang="x-none" sz="2400" dirty="0" smtClean="0"/>
              <a:t>رأس مال </a:t>
            </a:r>
            <a:r>
              <a:rPr lang="x-none" sz="2400" dirty="0" err="1" smtClean="0"/>
              <a:t>العامل :</a:t>
            </a:r>
            <a:r>
              <a:rPr lang="x-none" sz="2400" dirty="0" smtClean="0"/>
              <a:t> </a:t>
            </a:r>
          </a:p>
          <a:p>
            <a:pPr>
              <a:buNone/>
            </a:pPr>
            <a:endParaRPr lang="x-none" dirty="0" smtClean="0"/>
          </a:p>
          <a:p>
            <a:pPr>
              <a:buNone/>
            </a:pPr>
            <a:endParaRPr lang="x-none" dirty="0" smtClean="0"/>
          </a:p>
          <a:p>
            <a:pPr>
              <a:buNone/>
            </a:pPr>
            <a:endParaRPr lang="x-none" dirty="0" smtClean="0"/>
          </a:p>
          <a:p>
            <a:pPr>
              <a:buNone/>
            </a:pPr>
            <a:endParaRPr lang="x-none" dirty="0" smtClean="0"/>
          </a:p>
          <a:p>
            <a:pPr>
              <a:buNone/>
            </a:pPr>
            <a:endParaRPr lang="x-none" dirty="0" smtClean="0"/>
          </a:p>
          <a:p>
            <a:pPr algn="ctr">
              <a:buNone/>
            </a:pPr>
            <a:endParaRPr lang="x-none" sz="1900" b="1" dirty="0" smtClean="0"/>
          </a:p>
          <a:p>
            <a:pPr algn="ctr">
              <a:buNone/>
            </a:pPr>
            <a:r>
              <a:rPr lang="x-none" sz="1900" b="1" dirty="0" smtClean="0"/>
              <a:t>تم حسابها باستخدام طريقة الدورة النقدية الشهرية</a:t>
            </a:r>
            <a:endParaRPr lang="en-US" sz="1900" dirty="0" smtClean="0"/>
          </a:p>
          <a:p>
            <a:pPr algn="ctr">
              <a:buNone/>
            </a:pPr>
            <a:r>
              <a:rPr lang="x-none" sz="1900" b="1" dirty="0" smtClean="0"/>
              <a:t>يتم اختيار أعلى نقدية لازمة لرأسمال وهي </a:t>
            </a:r>
            <a:r>
              <a:rPr lang="en-US" sz="1900" b="1" dirty="0" smtClean="0"/>
              <a:t>245790 </a:t>
            </a:r>
            <a:r>
              <a:rPr lang="x-none" sz="1900" b="1" dirty="0" smtClean="0"/>
              <a:t>شهريا أما سنويا فتساوي </a:t>
            </a:r>
            <a:r>
              <a:rPr lang="en-US" sz="1900" b="1" dirty="0" smtClean="0"/>
              <a:t>2949480</a:t>
            </a:r>
            <a:endParaRPr lang="en-US" sz="1900" dirty="0" smtClean="0"/>
          </a:p>
          <a:p>
            <a:pPr algn="ctr">
              <a:buNone/>
            </a:pPr>
            <a:r>
              <a:rPr lang="x-none" sz="1900" b="1" dirty="0" smtClean="0"/>
              <a:t>وبعد إضافة </a:t>
            </a:r>
            <a:r>
              <a:rPr lang="x-none" sz="1900" b="1" dirty="0" err="1" smtClean="0"/>
              <a:t>إحتياطي</a:t>
            </a:r>
            <a:r>
              <a:rPr lang="x-none" sz="1900" b="1" dirty="0" smtClean="0"/>
              <a:t> </a:t>
            </a:r>
            <a:r>
              <a:rPr lang="x-none" sz="1900" b="1" dirty="0" err="1" smtClean="0"/>
              <a:t>الطواري</a:t>
            </a:r>
            <a:r>
              <a:rPr lang="en-US" sz="1900" b="1" dirty="0" smtClean="0"/>
              <a:t>3096954</a:t>
            </a:r>
            <a:r>
              <a:rPr lang="x-none" sz="1900" b="1" dirty="0" smtClean="0"/>
              <a:t> ريال سنويا.</a:t>
            </a:r>
            <a:endParaRPr lang="en-US" sz="1900" dirty="0" smtClean="0"/>
          </a:p>
          <a:p>
            <a:pPr>
              <a:buNone/>
            </a:pPr>
            <a:endParaRPr lang="x-none" dirty="0"/>
          </a:p>
        </p:txBody>
      </p:sp>
      <p:pic>
        <p:nvPicPr>
          <p:cNvPr id="5" name="صورة 4"/>
          <p:cNvPicPr/>
          <p:nvPr/>
        </p:nvPicPr>
        <p:blipFill>
          <a:blip r:embed="rId2" cstate="print">
            <a:extLst>
              <a:ext uri="{28A0092B-C50C-407E-A947-70E740481C1C}">
                <a14:useLocalDpi xmlns:a14="http://schemas.microsoft.com/office/drawing/2010/main" xmlns="" val="0"/>
              </a:ext>
            </a:extLst>
          </a:blip>
          <a:stretch>
            <a:fillRect/>
          </a:stretch>
        </p:blipFill>
        <p:spPr>
          <a:xfrm>
            <a:off x="1259632" y="2060848"/>
            <a:ext cx="6480719" cy="2808312"/>
          </a:xfrm>
          <a:prstGeom prst="rect">
            <a:avLst/>
          </a:prstGeom>
        </p:spPr>
      </p:pic>
    </p:spTree>
    <p:extLst>
      <p:ext uri="{BB962C8B-B14F-4D97-AF65-F5344CB8AC3E}">
        <p14:creationId xmlns:p14="http://schemas.microsoft.com/office/powerpoint/2010/main" xmlns="" val="2204266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p:sp>
        <p:nvSpPr>
          <p:cNvPr id="3" name="عنصر نائب للمحتوى 2"/>
          <p:cNvSpPr>
            <a:spLocks noGrp="1"/>
          </p:cNvSpPr>
          <p:nvPr>
            <p:ph sz="quarter" idx="1"/>
          </p:nvPr>
        </p:nvSpPr>
        <p:spPr/>
        <p:txBody>
          <a:bodyPr/>
          <a:lstStyle/>
          <a:p>
            <a:pPr marL="0" indent="0" algn="just">
              <a:buNone/>
            </a:pPr>
            <a:r>
              <a:rPr lang="x-none" b="1" dirty="0" smtClean="0">
                <a:solidFill>
                  <a:schemeClr val="accent2"/>
                </a:solidFill>
              </a:rPr>
              <a:t>4- المغسلة </a:t>
            </a:r>
            <a:r>
              <a:rPr lang="x-none" b="1" dirty="0">
                <a:solidFill>
                  <a:schemeClr val="accent2"/>
                </a:solidFill>
              </a:rPr>
              <a:t>الالكترونية :  </a:t>
            </a:r>
          </a:p>
          <a:p>
            <a:pPr marL="0" indent="0" algn="just">
              <a:buNone/>
            </a:pPr>
            <a:r>
              <a:rPr lang="x-none" dirty="0"/>
              <a:t>فكرة هذا المشروع عبارة عن خزائن تكون موجودة أمام منزل أو داخل عمارة سكنية يقوم المستهلكين بوضع الملابس المراد غسلها داخل الخزانة , وبعدها يقوم عامل المغسلة بأخذ الملابس إلى المغسلة , وبعد الغسيل يأتي المستهلك لاستلام ملابسه أو يقوم العامل بتوصيلها له في حال رغبته , فهدف هذا المشروع هو توفير الوقت و الجهد على المستهلك .</a:t>
            </a:r>
          </a:p>
          <a:p>
            <a:pPr marL="0" indent="0" algn="just">
              <a:buNone/>
            </a:pPr>
            <a:r>
              <a:rPr lang="x-none" dirty="0">
                <a:solidFill>
                  <a:schemeClr val="accent2"/>
                </a:solidFill>
              </a:rPr>
              <a:t>مصدر فكرة المشروع :  </a:t>
            </a:r>
            <a:r>
              <a:rPr lang="x-none" dirty="0"/>
              <a:t>التطورات التكنولوجية . </a:t>
            </a:r>
          </a:p>
          <a:p>
            <a:pPr marL="0" indent="0">
              <a:buNone/>
            </a:pPr>
            <a:endParaRPr lang="x-none" dirty="0"/>
          </a:p>
        </p:txBody>
      </p:sp>
    </p:spTree>
    <p:extLst>
      <p:ext uri="{BB962C8B-B14F-4D97-AF65-F5344CB8AC3E}">
        <p14:creationId xmlns:p14="http://schemas.microsoft.com/office/powerpoint/2010/main" xmlns="" val="36980383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p:sp>
        <p:nvSpPr>
          <p:cNvPr id="3" name="عنصر نائب للمحتوى 2"/>
          <p:cNvSpPr>
            <a:spLocks noGrp="1"/>
          </p:cNvSpPr>
          <p:nvPr>
            <p:ph idx="1"/>
          </p:nvPr>
        </p:nvSpPr>
        <p:spPr/>
        <p:txBody>
          <a:bodyPr>
            <a:normAutofit/>
          </a:bodyPr>
          <a:lstStyle/>
          <a:p>
            <a:pPr>
              <a:buNone/>
            </a:pPr>
            <a:r>
              <a:rPr lang="x-none" sz="2000" dirty="0" smtClean="0"/>
              <a:t>رأس مال </a:t>
            </a:r>
            <a:r>
              <a:rPr lang="x-none" sz="2000" dirty="0" err="1" smtClean="0"/>
              <a:t>العامل </a:t>
            </a:r>
            <a:r>
              <a:rPr lang="x-none" sz="2000" dirty="0" smtClean="0"/>
              <a:t>(ثلاثة شهور من مصاريف التشغيل ما عدا الإيجارات لمدة ستة أشهر</a:t>
            </a:r>
            <a:r>
              <a:rPr lang="x-none" sz="2000" dirty="0" err="1" smtClean="0"/>
              <a:t>) :</a:t>
            </a:r>
            <a:r>
              <a:rPr lang="x-none" sz="2000" dirty="0" smtClean="0"/>
              <a:t> </a:t>
            </a:r>
          </a:p>
          <a:p>
            <a:pPr>
              <a:buNone/>
            </a:pPr>
            <a:endParaRPr lang="x-none" sz="2000" dirty="0"/>
          </a:p>
        </p:txBody>
      </p:sp>
      <p:graphicFrame>
        <p:nvGraphicFramePr>
          <p:cNvPr id="5" name="جدول 4"/>
          <p:cNvGraphicFramePr>
            <a:graphicFrameLocks noGrp="1"/>
          </p:cNvGraphicFramePr>
          <p:nvPr/>
        </p:nvGraphicFramePr>
        <p:xfrm>
          <a:off x="611561" y="2060844"/>
          <a:ext cx="7920879" cy="4502564"/>
        </p:xfrm>
        <a:graphic>
          <a:graphicData uri="http://schemas.openxmlformats.org/drawingml/2006/table">
            <a:tbl>
              <a:tblPr rtl="1" firstRow="1" bandRow="1">
                <a:tableStyleId>{D7AC3CCA-C797-4891-BE02-D94E43425B78}</a:tableStyleId>
              </a:tblPr>
              <a:tblGrid>
                <a:gridCol w="2640293"/>
                <a:gridCol w="2640293"/>
                <a:gridCol w="2640293"/>
              </a:tblGrid>
              <a:tr h="464473">
                <a:tc>
                  <a:txBody>
                    <a:bodyPr/>
                    <a:lstStyle/>
                    <a:p>
                      <a:pPr algn="ctr" rtl="1"/>
                      <a:r>
                        <a:rPr lang="x-none" b="1" dirty="0" smtClean="0"/>
                        <a:t>البيان </a:t>
                      </a:r>
                      <a:endParaRPr lang="x-none" b="1" dirty="0"/>
                    </a:p>
                  </a:txBody>
                  <a:tcPr/>
                </a:tc>
                <a:tc>
                  <a:txBody>
                    <a:bodyPr/>
                    <a:lstStyle/>
                    <a:p>
                      <a:pPr algn="ctr" rtl="1"/>
                      <a:r>
                        <a:rPr lang="x-none" b="1" dirty="0" smtClean="0"/>
                        <a:t>مصاريف التشغيل </a:t>
                      </a:r>
                      <a:r>
                        <a:rPr lang="x-none" b="1" dirty="0" err="1" smtClean="0"/>
                        <a:t>السنوية  </a:t>
                      </a:r>
                      <a:r>
                        <a:rPr lang="x-none" sz="1400" b="1" dirty="0" smtClean="0"/>
                        <a:t>(الريال</a:t>
                      </a:r>
                      <a:r>
                        <a:rPr lang="x-none" sz="1400" b="1" dirty="0" err="1" smtClean="0"/>
                        <a:t>)</a:t>
                      </a:r>
                      <a:r>
                        <a:rPr lang="x-none" sz="1400" b="1" baseline="0" dirty="0" smtClean="0"/>
                        <a:t> </a:t>
                      </a:r>
                      <a:endParaRPr lang="x-none" b="1" dirty="0"/>
                    </a:p>
                  </a:txBody>
                  <a:tcPr/>
                </a:tc>
                <a:tc>
                  <a:txBody>
                    <a:bodyPr/>
                    <a:lstStyle/>
                    <a:p>
                      <a:pPr algn="ctr" rtl="1"/>
                      <a:r>
                        <a:rPr lang="x-none" b="1" dirty="0" smtClean="0"/>
                        <a:t>رأس مال </a:t>
                      </a:r>
                      <a:r>
                        <a:rPr lang="x-none" b="1" dirty="0" err="1" smtClean="0"/>
                        <a:t>العامل  </a:t>
                      </a:r>
                      <a:r>
                        <a:rPr lang="x-none" b="1" dirty="0" smtClean="0"/>
                        <a:t>(</a:t>
                      </a:r>
                      <a:r>
                        <a:rPr lang="x-none" sz="1400" b="1" dirty="0" smtClean="0"/>
                        <a:t>ريال</a:t>
                      </a:r>
                      <a:r>
                        <a:rPr lang="x-none" sz="1400" b="1" dirty="0" err="1" smtClean="0"/>
                        <a:t>)</a:t>
                      </a:r>
                      <a:endParaRPr lang="x-none" sz="1400" b="1" dirty="0"/>
                    </a:p>
                  </a:txBody>
                  <a:tcPr/>
                </a:tc>
              </a:tr>
              <a:tr h="368210">
                <a:tc>
                  <a:txBody>
                    <a:bodyPr/>
                    <a:lstStyle/>
                    <a:p>
                      <a:pPr algn="ctr" rtl="1"/>
                      <a:r>
                        <a:rPr lang="x-none" b="1" dirty="0" smtClean="0"/>
                        <a:t>الإيجارات</a:t>
                      </a:r>
                      <a:endParaRPr lang="x-none" b="1" dirty="0"/>
                    </a:p>
                  </a:txBody>
                  <a:tcPr/>
                </a:tc>
                <a:tc>
                  <a:txBody>
                    <a:bodyPr/>
                    <a:lstStyle/>
                    <a:p>
                      <a:pPr algn="ctr" rtl="1"/>
                      <a:r>
                        <a:rPr lang="x-none" sz="1800" b="1" kern="1200" dirty="0" smtClean="0"/>
                        <a:t>60,000</a:t>
                      </a:r>
                      <a:endParaRPr lang="x-none" b="1" dirty="0"/>
                    </a:p>
                  </a:txBody>
                  <a:tcPr/>
                </a:tc>
                <a:tc>
                  <a:txBody>
                    <a:bodyPr/>
                    <a:lstStyle/>
                    <a:p>
                      <a:pPr algn="ctr" rtl="1"/>
                      <a:r>
                        <a:rPr lang="x-none" sz="1800" b="1" kern="1200" dirty="0" smtClean="0"/>
                        <a:t>2,810</a:t>
                      </a:r>
                      <a:endParaRPr lang="x-none" b="1" dirty="0"/>
                    </a:p>
                  </a:txBody>
                  <a:tcPr/>
                </a:tc>
              </a:tr>
              <a:tr h="368210">
                <a:tc>
                  <a:txBody>
                    <a:bodyPr/>
                    <a:lstStyle/>
                    <a:p>
                      <a:pPr algn="ctr" rtl="1"/>
                      <a:r>
                        <a:rPr lang="x-none" b="1" dirty="0" smtClean="0"/>
                        <a:t>الرواتب</a:t>
                      </a:r>
                      <a:endParaRPr lang="x-none" b="1" dirty="0"/>
                    </a:p>
                  </a:txBody>
                  <a:tcPr/>
                </a:tc>
                <a:tc>
                  <a:txBody>
                    <a:bodyPr/>
                    <a:lstStyle/>
                    <a:p>
                      <a:pPr algn="ctr" rtl="1"/>
                      <a:r>
                        <a:rPr lang="x-none" sz="1800" b="1" kern="1200" dirty="0" smtClean="0"/>
                        <a:t>227,068</a:t>
                      </a:r>
                      <a:endParaRPr lang="x-none" b="1" dirty="0"/>
                    </a:p>
                  </a:txBody>
                  <a:tcPr/>
                </a:tc>
                <a:tc>
                  <a:txBody>
                    <a:bodyPr/>
                    <a:lstStyle/>
                    <a:p>
                      <a:pPr algn="ctr" rtl="1"/>
                      <a:r>
                        <a:rPr lang="x-none" sz="1800" b="1" kern="1200" dirty="0" smtClean="0"/>
                        <a:t>56,767</a:t>
                      </a:r>
                      <a:endParaRPr lang="x-none" b="1" dirty="0"/>
                    </a:p>
                  </a:txBody>
                  <a:tcPr/>
                </a:tc>
              </a:tr>
              <a:tr h="368210">
                <a:tc>
                  <a:txBody>
                    <a:bodyPr/>
                    <a:lstStyle/>
                    <a:p>
                      <a:pPr algn="ctr" rtl="1"/>
                      <a:r>
                        <a:rPr lang="x-none" b="1" dirty="0" smtClean="0"/>
                        <a:t>الاجور</a:t>
                      </a:r>
                      <a:endParaRPr lang="x-none" b="1" dirty="0"/>
                    </a:p>
                  </a:txBody>
                  <a:tcPr/>
                </a:tc>
                <a:tc>
                  <a:txBody>
                    <a:bodyPr/>
                    <a:lstStyle/>
                    <a:p>
                      <a:pPr algn="ctr" rtl="1"/>
                      <a:r>
                        <a:rPr lang="x-none" sz="1800" b="1" kern="1200" dirty="0" smtClean="0"/>
                        <a:t>12,000</a:t>
                      </a:r>
                      <a:endParaRPr lang="x-none" b="1" dirty="0"/>
                    </a:p>
                  </a:txBody>
                  <a:tcPr/>
                </a:tc>
                <a:tc>
                  <a:txBody>
                    <a:bodyPr/>
                    <a:lstStyle/>
                    <a:p>
                      <a:pPr algn="ctr" rtl="1"/>
                      <a:r>
                        <a:rPr lang="x-none" sz="1800" b="1" kern="1200" dirty="0" smtClean="0"/>
                        <a:t>3,000</a:t>
                      </a:r>
                      <a:endParaRPr lang="x-none" b="1" dirty="0"/>
                    </a:p>
                  </a:txBody>
                  <a:tcPr/>
                </a:tc>
              </a:tr>
              <a:tr h="448044">
                <a:tc>
                  <a:txBody>
                    <a:bodyPr/>
                    <a:lstStyle/>
                    <a:p>
                      <a:pPr algn="ctr" rtl="1"/>
                      <a:r>
                        <a:rPr lang="x-none" b="1" dirty="0" smtClean="0"/>
                        <a:t>المصروفات الادارية و العمومية</a:t>
                      </a:r>
                      <a:endParaRPr lang="x-none" b="1" dirty="0"/>
                    </a:p>
                  </a:txBody>
                  <a:tcPr/>
                </a:tc>
                <a:tc>
                  <a:txBody>
                    <a:bodyPr/>
                    <a:lstStyle/>
                    <a:p>
                      <a:pPr algn="ctr" rtl="1"/>
                      <a:r>
                        <a:rPr lang="x-none" sz="1800" b="1" kern="1200" dirty="0" smtClean="0"/>
                        <a:t>700</a:t>
                      </a:r>
                      <a:endParaRPr lang="x-none" b="1" dirty="0"/>
                    </a:p>
                  </a:txBody>
                  <a:tcPr/>
                </a:tc>
                <a:tc>
                  <a:txBody>
                    <a:bodyPr/>
                    <a:lstStyle/>
                    <a:p>
                      <a:pPr algn="ctr" rtl="1"/>
                      <a:r>
                        <a:rPr lang="x-none" sz="1800" b="1" kern="1200" dirty="0" smtClean="0"/>
                        <a:t>175</a:t>
                      </a:r>
                      <a:endParaRPr lang="x-none" b="1" dirty="0"/>
                    </a:p>
                  </a:txBody>
                  <a:tcPr/>
                </a:tc>
              </a:tr>
              <a:tr h="368210">
                <a:tc>
                  <a:txBody>
                    <a:bodyPr/>
                    <a:lstStyle/>
                    <a:p>
                      <a:pPr algn="ctr" rtl="1"/>
                      <a:r>
                        <a:rPr lang="x-none" b="1" dirty="0" smtClean="0"/>
                        <a:t>مصاريف التسويق</a:t>
                      </a:r>
                      <a:endParaRPr lang="x-none" b="1" dirty="0"/>
                    </a:p>
                  </a:txBody>
                  <a:tcPr/>
                </a:tc>
                <a:tc>
                  <a:txBody>
                    <a:bodyPr/>
                    <a:lstStyle/>
                    <a:p>
                      <a:pPr algn="ctr" rtl="1"/>
                      <a:r>
                        <a:rPr lang="x-none" b="1" dirty="0" smtClean="0"/>
                        <a:t>0</a:t>
                      </a:r>
                      <a:endParaRPr lang="x-none" b="1" dirty="0"/>
                    </a:p>
                  </a:txBody>
                  <a:tcPr/>
                </a:tc>
                <a:tc>
                  <a:txBody>
                    <a:bodyPr/>
                    <a:lstStyle/>
                    <a:p>
                      <a:pPr algn="ctr" rtl="1"/>
                      <a:r>
                        <a:rPr lang="x-none" b="1" dirty="0" smtClean="0"/>
                        <a:t>0</a:t>
                      </a:r>
                      <a:endParaRPr lang="x-none" b="1" dirty="0"/>
                    </a:p>
                  </a:txBody>
                  <a:tcPr/>
                </a:tc>
              </a:tr>
              <a:tr h="644367">
                <a:tc>
                  <a:txBody>
                    <a:bodyPr/>
                    <a:lstStyle/>
                    <a:p>
                      <a:pPr algn="ctr" rtl="1"/>
                      <a:r>
                        <a:rPr lang="x-none" b="1" dirty="0" smtClean="0"/>
                        <a:t>المنافع العامة(مياه,</a:t>
                      </a:r>
                      <a:r>
                        <a:rPr lang="x-none" b="1" baseline="0" dirty="0" smtClean="0"/>
                        <a:t> </a:t>
                      </a:r>
                      <a:r>
                        <a:rPr lang="x-none" b="1" baseline="0" dirty="0" err="1" smtClean="0"/>
                        <a:t>كهرباء </a:t>
                      </a:r>
                      <a:r>
                        <a:rPr lang="x-none" b="1" baseline="0" dirty="0" smtClean="0"/>
                        <a:t>, </a:t>
                      </a:r>
                      <a:r>
                        <a:rPr lang="x-none" b="1" baseline="0" dirty="0" err="1" smtClean="0"/>
                        <a:t>بنزين )</a:t>
                      </a:r>
                      <a:r>
                        <a:rPr lang="x-none" b="1" baseline="0" dirty="0" smtClean="0"/>
                        <a:t> </a:t>
                      </a:r>
                      <a:endParaRPr lang="x-none" b="1" dirty="0"/>
                    </a:p>
                  </a:txBody>
                  <a:tcPr/>
                </a:tc>
                <a:tc>
                  <a:txBody>
                    <a:bodyPr/>
                    <a:lstStyle/>
                    <a:p>
                      <a:pPr algn="ctr" rtl="1"/>
                      <a:r>
                        <a:rPr lang="x-none" sz="1800" b="1" kern="1200" dirty="0" smtClean="0"/>
                        <a:t>400</a:t>
                      </a:r>
                      <a:endParaRPr lang="x-none" b="1" dirty="0"/>
                    </a:p>
                  </a:txBody>
                  <a:tcPr/>
                </a:tc>
                <a:tc>
                  <a:txBody>
                    <a:bodyPr/>
                    <a:lstStyle/>
                    <a:p>
                      <a:pPr algn="ctr" rtl="1"/>
                      <a:r>
                        <a:rPr lang="x-none" sz="1800" b="1" kern="1200" dirty="0" smtClean="0"/>
                        <a:t>100</a:t>
                      </a:r>
                      <a:endParaRPr lang="x-none" b="1" dirty="0"/>
                    </a:p>
                  </a:txBody>
                  <a:tcPr/>
                </a:tc>
              </a:tr>
              <a:tr h="368210">
                <a:tc>
                  <a:txBody>
                    <a:bodyPr/>
                    <a:lstStyle/>
                    <a:p>
                      <a:pPr algn="ctr" rtl="1"/>
                      <a:r>
                        <a:rPr lang="x-none" b="1" dirty="0" smtClean="0"/>
                        <a:t>المواد الأولية</a:t>
                      </a:r>
                      <a:endParaRPr lang="x-none" b="1" dirty="0"/>
                    </a:p>
                  </a:txBody>
                  <a:tcPr/>
                </a:tc>
                <a:tc>
                  <a:txBody>
                    <a:bodyPr/>
                    <a:lstStyle/>
                    <a:p>
                      <a:pPr algn="ctr" rtl="1"/>
                      <a:r>
                        <a:rPr lang="x-none" sz="1800" b="1" kern="1200" dirty="0" smtClean="0"/>
                        <a:t>25,866</a:t>
                      </a:r>
                      <a:endParaRPr lang="x-none" b="1" dirty="0"/>
                    </a:p>
                  </a:txBody>
                  <a:tcPr/>
                </a:tc>
                <a:tc>
                  <a:txBody>
                    <a:bodyPr/>
                    <a:lstStyle/>
                    <a:p>
                      <a:pPr algn="ctr" rtl="1"/>
                      <a:r>
                        <a:rPr lang="x-none" sz="1800" b="1" kern="1200" dirty="0" smtClean="0"/>
                        <a:t>6,467</a:t>
                      </a:r>
                      <a:endParaRPr lang="x-none" b="1" dirty="0"/>
                    </a:p>
                  </a:txBody>
                  <a:tcPr/>
                </a:tc>
              </a:tr>
              <a:tr h="368210">
                <a:tc>
                  <a:txBody>
                    <a:bodyPr/>
                    <a:lstStyle/>
                    <a:p>
                      <a:pPr algn="ctr" rtl="1"/>
                      <a:r>
                        <a:rPr lang="x-none" b="1" dirty="0" smtClean="0"/>
                        <a:t>مواد التعبئة و التغليف</a:t>
                      </a:r>
                      <a:endParaRPr lang="x-none" b="1" dirty="0"/>
                    </a:p>
                  </a:txBody>
                  <a:tcPr/>
                </a:tc>
                <a:tc>
                  <a:txBody>
                    <a:bodyPr/>
                    <a:lstStyle/>
                    <a:p>
                      <a:pPr algn="ctr" rtl="1"/>
                      <a:r>
                        <a:rPr lang="x-none" b="1" dirty="0" smtClean="0"/>
                        <a:t>0</a:t>
                      </a:r>
                      <a:endParaRPr lang="x-none" b="1" dirty="0"/>
                    </a:p>
                  </a:txBody>
                  <a:tcPr/>
                </a:tc>
                <a:tc>
                  <a:txBody>
                    <a:bodyPr/>
                    <a:lstStyle/>
                    <a:p>
                      <a:pPr algn="ctr" rtl="1"/>
                      <a:r>
                        <a:rPr lang="x-none" b="1" dirty="0" smtClean="0"/>
                        <a:t>0</a:t>
                      </a:r>
                      <a:endParaRPr lang="x-none" b="1" dirty="0"/>
                    </a:p>
                  </a:txBody>
                  <a:tcPr/>
                </a:tc>
              </a:tr>
              <a:tr h="368210">
                <a:tc>
                  <a:txBody>
                    <a:bodyPr/>
                    <a:lstStyle/>
                    <a:p>
                      <a:pPr algn="ctr" rtl="1"/>
                      <a:r>
                        <a:rPr lang="x-none" b="1" dirty="0" smtClean="0"/>
                        <a:t>الصيانة </a:t>
                      </a:r>
                      <a:endParaRPr lang="x-none" b="1" dirty="0"/>
                    </a:p>
                  </a:txBody>
                  <a:tcPr/>
                </a:tc>
                <a:tc>
                  <a:txBody>
                    <a:bodyPr/>
                    <a:lstStyle/>
                    <a:p>
                      <a:pPr algn="ctr" rtl="1"/>
                      <a:r>
                        <a:rPr lang="x-none" sz="1800" b="1" kern="1200" dirty="0" smtClean="0"/>
                        <a:t>2,810</a:t>
                      </a:r>
                      <a:endParaRPr lang="x-none" b="1" dirty="0"/>
                    </a:p>
                  </a:txBody>
                  <a:tcPr/>
                </a:tc>
                <a:tc>
                  <a:txBody>
                    <a:bodyPr/>
                    <a:lstStyle/>
                    <a:p>
                      <a:pPr algn="ctr" rtl="1"/>
                      <a:r>
                        <a:rPr lang="x-none" sz="1800" b="1" kern="1200" dirty="0" smtClean="0"/>
                        <a:t>703</a:t>
                      </a:r>
                      <a:endParaRPr lang="x-none" b="1" dirty="0"/>
                    </a:p>
                  </a:txBody>
                  <a:tcPr/>
                </a:tc>
              </a:tr>
              <a:tr h="368210">
                <a:tc>
                  <a:txBody>
                    <a:bodyPr/>
                    <a:lstStyle/>
                    <a:p>
                      <a:pPr algn="ctr" rtl="1"/>
                      <a:r>
                        <a:rPr lang="x-none" b="1" dirty="0" smtClean="0"/>
                        <a:t>إجمالي رأس مال العامل</a:t>
                      </a:r>
                      <a:endParaRPr lang="x-none" b="1" dirty="0"/>
                    </a:p>
                  </a:txBody>
                  <a:tcPr/>
                </a:tc>
                <a:tc>
                  <a:txBody>
                    <a:bodyPr/>
                    <a:lstStyle/>
                    <a:p>
                      <a:pPr rtl="1"/>
                      <a:endParaRPr lang="x-none" b="1" dirty="0"/>
                    </a:p>
                  </a:txBody>
                  <a:tcPr/>
                </a:tc>
                <a:tc>
                  <a:txBody>
                    <a:bodyPr/>
                    <a:lstStyle/>
                    <a:p>
                      <a:pPr algn="ctr" rtl="1"/>
                      <a:r>
                        <a:rPr lang="x-none" sz="1800" b="1" kern="1200" dirty="0" smtClean="0"/>
                        <a:t>97,211</a:t>
                      </a:r>
                      <a:endParaRPr lang="x-none" b="1" dirty="0"/>
                    </a:p>
                  </a:txBody>
                  <a:tcPr/>
                </a:tc>
              </a:tr>
            </a:tbl>
          </a:graphicData>
        </a:graphic>
      </p:graphicFrame>
    </p:spTree>
    <p:extLst>
      <p:ext uri="{BB962C8B-B14F-4D97-AF65-F5344CB8AC3E}">
        <p14:creationId xmlns:p14="http://schemas.microsoft.com/office/powerpoint/2010/main" xmlns="" val="23137995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x-none" sz="4800" b="1" dirty="0" smtClean="0"/>
              <a:t>قوائم التحليل المالي للمشروع</a:t>
            </a:r>
            <a:endParaRPr lang="x-none" sz="4800" b="1" dirty="0"/>
          </a:p>
        </p:txBody>
      </p:sp>
      <p:sp>
        <p:nvSpPr>
          <p:cNvPr id="3" name="عنصر نائب للمحتوى 2"/>
          <p:cNvSpPr>
            <a:spLocks noGrp="1"/>
          </p:cNvSpPr>
          <p:nvPr>
            <p:ph idx="1"/>
          </p:nvPr>
        </p:nvSpPr>
        <p:spPr/>
        <p:txBody>
          <a:bodyPr>
            <a:normAutofit/>
          </a:bodyPr>
          <a:lstStyle/>
          <a:p>
            <a:pPr>
              <a:buNone/>
            </a:pPr>
            <a:r>
              <a:rPr lang="x-none" sz="2000" dirty="0" smtClean="0"/>
              <a:t>تحليل التدفقات النقدية </a:t>
            </a:r>
          </a:p>
          <a:p>
            <a:pPr marL="457200" indent="-457200">
              <a:buAutoNum type="arabicPeriod"/>
            </a:pPr>
            <a:r>
              <a:rPr lang="x-none" sz="2000" dirty="0" smtClean="0"/>
              <a:t>تدفقات </a:t>
            </a:r>
            <a:r>
              <a:rPr lang="x-none" sz="2000" dirty="0" err="1" smtClean="0"/>
              <a:t>خارجة :</a:t>
            </a:r>
            <a:endParaRPr lang="x-none" sz="2000" dirty="0" smtClean="0"/>
          </a:p>
          <a:p>
            <a:pPr marL="457200" indent="-457200">
              <a:buNone/>
            </a:pPr>
            <a:r>
              <a:rPr lang="x-none" sz="2000" dirty="0" err="1" smtClean="0"/>
              <a:t>أ .</a:t>
            </a:r>
            <a:r>
              <a:rPr lang="x-none" sz="2000" dirty="0" smtClean="0"/>
              <a:t> تكاليف </a:t>
            </a:r>
            <a:r>
              <a:rPr lang="x-none" sz="2000" dirty="0" err="1" smtClean="0"/>
              <a:t>الاستثمار :</a:t>
            </a:r>
            <a:r>
              <a:rPr lang="x-none" sz="2000" dirty="0" smtClean="0"/>
              <a:t> </a:t>
            </a:r>
          </a:p>
          <a:p>
            <a:pPr marL="457200" indent="-457200">
              <a:buNone/>
            </a:pPr>
            <a:r>
              <a:rPr lang="x-none" sz="2000" dirty="0" smtClean="0"/>
              <a:t>التكاليف الاستثمارية في </a:t>
            </a:r>
            <a:r>
              <a:rPr lang="x-none" sz="2000" dirty="0" err="1" smtClean="0"/>
              <a:t>المشروع :</a:t>
            </a:r>
            <a:r>
              <a:rPr lang="x-none" sz="2000" dirty="0" smtClean="0"/>
              <a:t> </a:t>
            </a:r>
          </a:p>
          <a:p>
            <a:pPr marL="457200" indent="-457200">
              <a:buNone/>
            </a:pPr>
            <a:endParaRPr lang="x-none" sz="2000" dirty="0" smtClean="0"/>
          </a:p>
          <a:p>
            <a:pPr marL="457200" indent="-457200">
              <a:buNone/>
            </a:pPr>
            <a:endParaRPr lang="x-none" sz="2000" dirty="0" smtClean="0"/>
          </a:p>
          <a:p>
            <a:pPr marL="457200" indent="-457200">
              <a:buNone/>
            </a:pPr>
            <a:endParaRPr lang="x-none" sz="2000" dirty="0" smtClean="0"/>
          </a:p>
          <a:p>
            <a:pPr marL="457200" indent="-457200">
              <a:buNone/>
            </a:pPr>
            <a:endParaRPr lang="x-none" sz="2000" dirty="0" smtClean="0"/>
          </a:p>
          <a:p>
            <a:pPr marL="457200" indent="-457200">
              <a:buNone/>
            </a:pPr>
            <a:endParaRPr lang="x-none" sz="2000" dirty="0" smtClean="0"/>
          </a:p>
          <a:p>
            <a:pPr marL="457200" indent="-457200">
              <a:buNone/>
            </a:pPr>
            <a:endParaRPr lang="x-none" sz="2000" dirty="0" smtClean="0"/>
          </a:p>
        </p:txBody>
      </p:sp>
      <p:graphicFrame>
        <p:nvGraphicFramePr>
          <p:cNvPr id="5" name="جدول 4"/>
          <p:cNvGraphicFramePr>
            <a:graphicFrameLocks noGrp="1"/>
          </p:cNvGraphicFramePr>
          <p:nvPr/>
        </p:nvGraphicFramePr>
        <p:xfrm>
          <a:off x="1475655" y="3284983"/>
          <a:ext cx="6768753" cy="1660676"/>
        </p:xfrm>
        <a:graphic>
          <a:graphicData uri="http://schemas.openxmlformats.org/drawingml/2006/table">
            <a:tbl>
              <a:tblPr rtl="1" firstRow="1" bandRow="1">
                <a:tableStyleId>{D7AC3CCA-C797-4891-BE02-D94E43425B78}</a:tableStyleId>
              </a:tblPr>
              <a:tblGrid>
                <a:gridCol w="2256251"/>
                <a:gridCol w="2256251"/>
                <a:gridCol w="2256251"/>
              </a:tblGrid>
              <a:tr h="365760">
                <a:tc>
                  <a:txBody>
                    <a:bodyPr/>
                    <a:lstStyle/>
                    <a:p>
                      <a:pPr algn="ctr" rtl="1"/>
                      <a:r>
                        <a:rPr lang="x-none" b="1" dirty="0" smtClean="0"/>
                        <a:t>البيان</a:t>
                      </a:r>
                      <a:r>
                        <a:rPr lang="x-none" b="1" baseline="0" dirty="0" smtClean="0"/>
                        <a:t> </a:t>
                      </a:r>
                      <a:endParaRPr lang="x-none" b="1" dirty="0"/>
                    </a:p>
                  </a:txBody>
                  <a:tcPr/>
                </a:tc>
                <a:tc>
                  <a:txBody>
                    <a:bodyPr/>
                    <a:lstStyle/>
                    <a:p>
                      <a:pPr algn="ctr" rtl="1"/>
                      <a:r>
                        <a:rPr lang="x-none" b="1" dirty="0" err="1" smtClean="0"/>
                        <a:t>القيمة </a:t>
                      </a:r>
                      <a:r>
                        <a:rPr lang="x-none" b="1" dirty="0" smtClean="0"/>
                        <a:t>(الريال</a:t>
                      </a:r>
                      <a:r>
                        <a:rPr lang="x-none" b="1" dirty="0" err="1" smtClean="0"/>
                        <a:t>)</a:t>
                      </a:r>
                      <a:endParaRPr lang="x-none" b="1" dirty="0"/>
                    </a:p>
                  </a:txBody>
                  <a:tcPr/>
                </a:tc>
                <a:tc>
                  <a:txBody>
                    <a:bodyPr/>
                    <a:lstStyle/>
                    <a:p>
                      <a:pPr algn="ctr" rtl="1"/>
                      <a:r>
                        <a:rPr lang="x-none" b="1" dirty="0" smtClean="0"/>
                        <a:t>نسبة من</a:t>
                      </a:r>
                      <a:r>
                        <a:rPr lang="x-none" b="1" baseline="0" dirty="0" smtClean="0"/>
                        <a:t> التكاليف</a:t>
                      </a:r>
                      <a:endParaRPr lang="x-none" b="1" dirty="0"/>
                    </a:p>
                  </a:txBody>
                  <a:tcPr/>
                </a:tc>
              </a:tr>
              <a:tr h="365760">
                <a:tc>
                  <a:txBody>
                    <a:bodyPr/>
                    <a:lstStyle/>
                    <a:p>
                      <a:pPr algn="ctr" rtl="1"/>
                      <a:r>
                        <a:rPr lang="x-none" b="1" dirty="0" smtClean="0"/>
                        <a:t>التكاليف</a:t>
                      </a:r>
                      <a:r>
                        <a:rPr lang="x-none" b="1" baseline="0" dirty="0" smtClean="0"/>
                        <a:t> الرأسمالية </a:t>
                      </a:r>
                      <a:endParaRPr lang="x-none" b="1" dirty="0"/>
                    </a:p>
                  </a:txBody>
                  <a:tcPr/>
                </a:tc>
                <a:tc>
                  <a:txBody>
                    <a:bodyPr/>
                    <a:lstStyle/>
                    <a:p>
                      <a:pPr algn="ctr" rtl="1"/>
                      <a:r>
                        <a:rPr lang="en-US" b="1" dirty="0" smtClean="0"/>
                        <a:t>93,000</a:t>
                      </a:r>
                      <a:endParaRPr lang="x-none" b="1" dirty="0"/>
                    </a:p>
                  </a:txBody>
                  <a:tcPr/>
                </a:tc>
                <a:tc>
                  <a:txBody>
                    <a:bodyPr/>
                    <a:lstStyle/>
                    <a:p>
                      <a:pPr algn="ctr" rtl="1"/>
                      <a:r>
                        <a:rPr lang="en-US" b="1" dirty="0" smtClean="0"/>
                        <a:t>%48.9</a:t>
                      </a:r>
                      <a:endParaRPr lang="x-none" b="1" dirty="0"/>
                    </a:p>
                  </a:txBody>
                  <a:tcPr/>
                </a:tc>
              </a:tr>
              <a:tr h="365760">
                <a:tc>
                  <a:txBody>
                    <a:bodyPr/>
                    <a:lstStyle/>
                    <a:p>
                      <a:pPr algn="ctr" rtl="1"/>
                      <a:r>
                        <a:rPr lang="x-none" b="1" dirty="0" smtClean="0"/>
                        <a:t>رأس المال</a:t>
                      </a:r>
                      <a:r>
                        <a:rPr lang="x-none" b="1" baseline="0" dirty="0" smtClean="0"/>
                        <a:t> العامل </a:t>
                      </a:r>
                      <a:endParaRPr lang="x-none" b="1" dirty="0"/>
                    </a:p>
                  </a:txBody>
                  <a:tcPr/>
                </a:tc>
                <a:tc>
                  <a:txBody>
                    <a:bodyPr/>
                    <a:lstStyle/>
                    <a:p>
                      <a:pPr algn="ctr" rtl="1"/>
                      <a:r>
                        <a:rPr lang="en-US" b="1" dirty="0" smtClean="0"/>
                        <a:t>97,211</a:t>
                      </a:r>
                      <a:endParaRPr lang="x-none" b="1" dirty="0"/>
                    </a:p>
                  </a:txBody>
                  <a:tcPr/>
                </a:tc>
                <a:tc>
                  <a:txBody>
                    <a:bodyPr/>
                    <a:lstStyle/>
                    <a:p>
                      <a:pPr algn="ctr" rtl="1"/>
                      <a:r>
                        <a:rPr lang="en-US" b="1" dirty="0" smtClean="0"/>
                        <a:t>%51.1</a:t>
                      </a:r>
                      <a:endParaRPr lang="x-none" b="1" dirty="0"/>
                    </a:p>
                  </a:txBody>
                  <a:tcPr/>
                </a:tc>
              </a:tr>
              <a:tr h="563396">
                <a:tc>
                  <a:txBody>
                    <a:bodyPr/>
                    <a:lstStyle/>
                    <a:p>
                      <a:pPr algn="ctr" rtl="1"/>
                      <a:r>
                        <a:rPr lang="x-none" b="1" dirty="0" smtClean="0"/>
                        <a:t>إجمالي التكلفة الاستثمارية</a:t>
                      </a:r>
                      <a:r>
                        <a:rPr lang="x-none" b="1" baseline="0" dirty="0" smtClean="0"/>
                        <a:t> </a:t>
                      </a:r>
                      <a:endParaRPr lang="x-none" b="1" dirty="0"/>
                    </a:p>
                  </a:txBody>
                  <a:tcPr/>
                </a:tc>
                <a:tc>
                  <a:txBody>
                    <a:bodyPr/>
                    <a:lstStyle/>
                    <a:p>
                      <a:pPr algn="ctr" rtl="1"/>
                      <a:r>
                        <a:rPr lang="en-US" b="1" dirty="0" smtClean="0"/>
                        <a:t>190,211</a:t>
                      </a:r>
                      <a:endParaRPr lang="x-none" b="1" dirty="0"/>
                    </a:p>
                  </a:txBody>
                  <a:tcPr/>
                </a:tc>
                <a:tc>
                  <a:txBody>
                    <a:bodyPr/>
                    <a:lstStyle/>
                    <a:p>
                      <a:pPr algn="ctr" rtl="1"/>
                      <a:r>
                        <a:rPr lang="en-US" b="1" dirty="0" smtClean="0"/>
                        <a:t>%100.0</a:t>
                      </a:r>
                      <a:endParaRPr lang="x-none" b="1" dirty="0"/>
                    </a:p>
                  </a:txBody>
                  <a:tcPr/>
                </a:tc>
              </a:tr>
            </a:tbl>
          </a:graphicData>
        </a:graphic>
      </p:graphicFrame>
    </p:spTree>
    <p:extLst>
      <p:ext uri="{BB962C8B-B14F-4D97-AF65-F5344CB8AC3E}">
        <p14:creationId xmlns:p14="http://schemas.microsoft.com/office/powerpoint/2010/main" xmlns="" val="7663019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251520" y="1556792"/>
            <a:ext cx="8153400" cy="990600"/>
          </a:xfrm>
        </p:spPr>
        <p:txBody>
          <a:bodyPr>
            <a:normAutofit/>
          </a:bodyPr>
          <a:lstStyle/>
          <a:p>
            <a:pPr algn="r"/>
            <a:r>
              <a:rPr lang="ar-SA" sz="3200" dirty="0"/>
              <a:t> مصادر التمويل : </a:t>
            </a:r>
            <a:endParaRPr lang="x-none" sz="3200" dirty="0"/>
          </a:p>
        </p:txBody>
      </p:sp>
      <p:sp>
        <p:nvSpPr>
          <p:cNvPr id="7" name="عنصر نائب للمحتوى 6"/>
          <p:cNvSpPr>
            <a:spLocks noGrp="1"/>
          </p:cNvSpPr>
          <p:nvPr>
            <p:ph idx="1"/>
          </p:nvPr>
        </p:nvSpPr>
        <p:spPr/>
        <p:txBody>
          <a:bodyPr/>
          <a:lstStyle/>
          <a:p>
            <a:pPr>
              <a:buNone/>
            </a:pPr>
            <a:endParaRPr lang="x-none" dirty="0" smtClean="0"/>
          </a:p>
          <a:p>
            <a:pPr>
              <a:buNone/>
            </a:pPr>
            <a:endParaRPr lang="x-none" dirty="0" smtClean="0"/>
          </a:p>
          <a:p>
            <a:pPr>
              <a:buNone/>
            </a:pPr>
            <a:endParaRPr lang="x-none" dirty="0" smtClean="0"/>
          </a:p>
          <a:p>
            <a:pPr>
              <a:buNone/>
            </a:pPr>
            <a:endParaRPr lang="x-none" sz="2800" b="1" dirty="0"/>
          </a:p>
        </p:txBody>
      </p:sp>
      <p:graphicFrame>
        <p:nvGraphicFramePr>
          <p:cNvPr id="8" name="جدول 7"/>
          <p:cNvGraphicFramePr>
            <a:graphicFrameLocks noGrp="1"/>
          </p:cNvGraphicFramePr>
          <p:nvPr>
            <p:extLst>
              <p:ext uri="{D42A27DB-BD31-4B8C-83A1-F6EECF244321}">
                <p14:modId xmlns:p14="http://schemas.microsoft.com/office/powerpoint/2010/main" xmlns="" val="3932314346"/>
              </p:ext>
            </p:extLst>
          </p:nvPr>
        </p:nvGraphicFramePr>
        <p:xfrm>
          <a:off x="1259632" y="2708920"/>
          <a:ext cx="6768753" cy="1743968"/>
        </p:xfrm>
        <a:graphic>
          <a:graphicData uri="http://schemas.openxmlformats.org/drawingml/2006/table">
            <a:tbl>
              <a:tblPr rtl="1" firstRow="1" bandRow="1">
                <a:tableStyleId>{D7AC3CCA-C797-4891-BE02-D94E43425B78}</a:tableStyleId>
              </a:tblPr>
              <a:tblGrid>
                <a:gridCol w="2256251"/>
                <a:gridCol w="2256251"/>
                <a:gridCol w="2256251"/>
              </a:tblGrid>
              <a:tr h="367151">
                <a:tc>
                  <a:txBody>
                    <a:bodyPr/>
                    <a:lstStyle/>
                    <a:p>
                      <a:pPr algn="ctr" rtl="1"/>
                      <a:r>
                        <a:rPr lang="x-none" b="1" dirty="0" smtClean="0"/>
                        <a:t>البيان</a:t>
                      </a:r>
                      <a:r>
                        <a:rPr lang="x-none" b="1" baseline="0" dirty="0" smtClean="0"/>
                        <a:t> </a:t>
                      </a:r>
                      <a:endParaRPr lang="x-none" b="1" dirty="0"/>
                    </a:p>
                  </a:txBody>
                  <a:tcPr/>
                </a:tc>
                <a:tc>
                  <a:txBody>
                    <a:bodyPr/>
                    <a:lstStyle/>
                    <a:p>
                      <a:pPr algn="ctr" rtl="1"/>
                      <a:r>
                        <a:rPr lang="x-none" b="1" dirty="0" smtClean="0"/>
                        <a:t>النسبة المئوية </a:t>
                      </a:r>
                      <a:endParaRPr lang="x-none" b="1" dirty="0"/>
                    </a:p>
                  </a:txBody>
                  <a:tcPr/>
                </a:tc>
                <a:tc>
                  <a:txBody>
                    <a:bodyPr/>
                    <a:lstStyle/>
                    <a:p>
                      <a:pPr algn="ctr" rtl="1"/>
                      <a:r>
                        <a:rPr lang="x-none" b="1" dirty="0" err="1" smtClean="0"/>
                        <a:t>القيمة</a:t>
                      </a:r>
                      <a:r>
                        <a:rPr lang="x-none" b="1" baseline="0" dirty="0" err="1" smtClean="0"/>
                        <a:t>  </a:t>
                      </a:r>
                      <a:r>
                        <a:rPr lang="x-none" b="1" baseline="0" dirty="0" smtClean="0"/>
                        <a:t>( ريال</a:t>
                      </a:r>
                      <a:r>
                        <a:rPr lang="x-none" b="1" baseline="0" dirty="0" err="1" smtClean="0"/>
                        <a:t>)</a:t>
                      </a:r>
                      <a:r>
                        <a:rPr lang="x-none" b="1" baseline="0" dirty="0" smtClean="0"/>
                        <a:t> </a:t>
                      </a:r>
                      <a:endParaRPr lang="x-none" b="1" dirty="0"/>
                    </a:p>
                  </a:txBody>
                  <a:tcPr/>
                </a:tc>
              </a:tr>
              <a:tr h="642515">
                <a:tc>
                  <a:txBody>
                    <a:bodyPr/>
                    <a:lstStyle/>
                    <a:p>
                      <a:pPr algn="ctr" rtl="1"/>
                      <a:r>
                        <a:rPr lang="x-none" b="1" dirty="0" smtClean="0"/>
                        <a:t>رأس</a:t>
                      </a:r>
                      <a:r>
                        <a:rPr lang="x-none" b="1" baseline="0" dirty="0" smtClean="0"/>
                        <a:t> المال </a:t>
                      </a:r>
                      <a:r>
                        <a:rPr lang="x-none" b="1" baseline="0" dirty="0" err="1" smtClean="0"/>
                        <a:t>المدفوع </a:t>
                      </a:r>
                      <a:r>
                        <a:rPr lang="x-none" b="1" baseline="0" dirty="0" smtClean="0"/>
                        <a:t>(تمويل </a:t>
                      </a:r>
                      <a:r>
                        <a:rPr lang="x-none" b="1" baseline="0" dirty="0" err="1" smtClean="0"/>
                        <a:t>ذاتي )</a:t>
                      </a:r>
                      <a:r>
                        <a:rPr lang="x-none" b="1" baseline="0" dirty="0" smtClean="0"/>
                        <a:t> </a:t>
                      </a:r>
                      <a:r>
                        <a:rPr lang="x-none" b="1" dirty="0" smtClean="0"/>
                        <a:t> </a:t>
                      </a:r>
                      <a:endParaRPr lang="x-none" b="1" dirty="0"/>
                    </a:p>
                  </a:txBody>
                  <a:tcPr/>
                </a:tc>
                <a:tc>
                  <a:txBody>
                    <a:bodyPr/>
                    <a:lstStyle/>
                    <a:p>
                      <a:pPr algn="ctr" rtl="1"/>
                      <a:r>
                        <a:rPr lang="en-US" b="1" dirty="0" smtClean="0"/>
                        <a:t>%100.0</a:t>
                      </a:r>
                      <a:endParaRPr lang="x-none" b="1" dirty="0"/>
                    </a:p>
                  </a:txBody>
                  <a:tcPr/>
                </a:tc>
                <a:tc>
                  <a:txBody>
                    <a:bodyPr/>
                    <a:lstStyle/>
                    <a:p>
                      <a:pPr algn="ctr" rtl="1"/>
                      <a:r>
                        <a:rPr lang="en-US" b="1" dirty="0" smtClean="0"/>
                        <a:t>190,211</a:t>
                      </a:r>
                      <a:endParaRPr lang="x-none" b="1" dirty="0"/>
                    </a:p>
                  </a:txBody>
                  <a:tcPr/>
                </a:tc>
              </a:tr>
              <a:tr h="367151">
                <a:tc>
                  <a:txBody>
                    <a:bodyPr/>
                    <a:lstStyle/>
                    <a:p>
                      <a:pPr algn="ctr" rtl="1"/>
                      <a:r>
                        <a:rPr lang="x-none" b="1" dirty="0" smtClean="0"/>
                        <a:t>قروض </a:t>
                      </a:r>
                      <a:endParaRPr lang="x-none" b="1" dirty="0"/>
                    </a:p>
                  </a:txBody>
                  <a:tcPr/>
                </a:tc>
                <a:tc>
                  <a:txBody>
                    <a:bodyPr/>
                    <a:lstStyle/>
                    <a:p>
                      <a:pPr algn="ctr" rtl="1"/>
                      <a:r>
                        <a:rPr lang="en-US" b="1" dirty="0" smtClean="0"/>
                        <a:t>%0.0</a:t>
                      </a:r>
                      <a:endParaRPr lang="x-none" b="1" dirty="0"/>
                    </a:p>
                  </a:txBody>
                  <a:tcPr/>
                </a:tc>
                <a:tc>
                  <a:txBody>
                    <a:bodyPr/>
                    <a:lstStyle/>
                    <a:p>
                      <a:pPr algn="ctr" rtl="1"/>
                      <a:r>
                        <a:rPr lang="en-US" b="1" dirty="0" smtClean="0"/>
                        <a:t>0</a:t>
                      </a:r>
                      <a:endParaRPr lang="x-none" b="1" dirty="0"/>
                    </a:p>
                  </a:txBody>
                  <a:tcPr/>
                </a:tc>
              </a:tr>
              <a:tr h="367151">
                <a:tc>
                  <a:txBody>
                    <a:bodyPr/>
                    <a:lstStyle/>
                    <a:p>
                      <a:pPr algn="ctr" rtl="1"/>
                      <a:r>
                        <a:rPr lang="x-none" b="1" dirty="0" smtClean="0"/>
                        <a:t>الإجمالي</a:t>
                      </a:r>
                      <a:r>
                        <a:rPr lang="x-none" b="1" baseline="0" dirty="0" smtClean="0"/>
                        <a:t> </a:t>
                      </a:r>
                      <a:endParaRPr lang="x-none" b="1" dirty="0"/>
                    </a:p>
                  </a:txBody>
                  <a:tcPr/>
                </a:tc>
                <a:tc>
                  <a:txBody>
                    <a:bodyPr/>
                    <a:lstStyle/>
                    <a:p>
                      <a:pPr algn="ctr" rtl="1"/>
                      <a:r>
                        <a:rPr lang="en-US" b="1" dirty="0" smtClean="0"/>
                        <a:t>%100.0</a:t>
                      </a:r>
                      <a:endParaRPr lang="x-none" b="1" dirty="0"/>
                    </a:p>
                  </a:txBody>
                  <a:tcPr/>
                </a:tc>
                <a:tc>
                  <a:txBody>
                    <a:bodyPr/>
                    <a:lstStyle/>
                    <a:p>
                      <a:pPr algn="ctr" rtl="1"/>
                      <a:r>
                        <a:rPr lang="en-US" b="1" dirty="0" smtClean="0"/>
                        <a:t>190,211</a:t>
                      </a:r>
                      <a:endParaRPr lang="x-none" b="1" dirty="0"/>
                    </a:p>
                  </a:txBody>
                  <a:tcPr/>
                </a:tc>
              </a:tr>
            </a:tbl>
          </a:graphicData>
        </a:graphic>
      </p:graphicFrame>
    </p:spTree>
    <p:extLst>
      <p:ext uri="{BB962C8B-B14F-4D97-AF65-F5344CB8AC3E}">
        <p14:creationId xmlns:p14="http://schemas.microsoft.com/office/powerpoint/2010/main" xmlns="" val="1395911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صورة2.png"/>
          <p:cNvPicPr>
            <a:picLocks noChangeAspect="1"/>
          </p:cNvPicPr>
          <p:nvPr/>
        </p:nvPicPr>
        <p:blipFill>
          <a:blip r:embed="rId2" cstate="print"/>
          <a:stretch>
            <a:fillRect/>
          </a:stretch>
        </p:blipFill>
        <p:spPr>
          <a:xfrm>
            <a:off x="896859" y="980728"/>
            <a:ext cx="7416824" cy="5400599"/>
          </a:xfrm>
          <a:prstGeom prst="rect">
            <a:avLst/>
          </a:prstGeom>
        </p:spPr>
      </p:pic>
      <p:sp>
        <p:nvSpPr>
          <p:cNvPr id="6" name="عنصر نائب للمحتوى 5"/>
          <p:cNvSpPr>
            <a:spLocks noGrp="1"/>
          </p:cNvSpPr>
          <p:nvPr>
            <p:ph idx="1"/>
          </p:nvPr>
        </p:nvSpPr>
        <p:spPr>
          <a:xfrm>
            <a:off x="529616" y="244996"/>
            <a:ext cx="8153400" cy="1527820"/>
          </a:xfrm>
        </p:spPr>
        <p:txBody>
          <a:bodyPr/>
          <a:lstStyle/>
          <a:p>
            <a:pPr>
              <a:buNone/>
            </a:pPr>
            <a:r>
              <a:rPr lang="ar-SA" dirty="0" smtClean="0"/>
              <a:t>ب </a:t>
            </a:r>
            <a:r>
              <a:rPr lang="ar-SA" dirty="0"/>
              <a:t>. تكاليف التشغيل </a:t>
            </a:r>
          </a:p>
          <a:p>
            <a:pPr>
              <a:buNone/>
            </a:pPr>
            <a:endParaRPr lang="x-none" dirty="0" smtClean="0"/>
          </a:p>
          <a:p>
            <a:pPr>
              <a:buNone/>
            </a:pPr>
            <a:endParaRPr lang="x-none" dirty="0" smtClean="0"/>
          </a:p>
          <a:p>
            <a:pPr>
              <a:buNone/>
            </a:pPr>
            <a:endParaRPr lang="x-none"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2648" y="404664"/>
            <a:ext cx="8153400" cy="6120680"/>
          </a:xfrm>
        </p:spPr>
        <p:txBody>
          <a:bodyPr>
            <a:normAutofit/>
          </a:bodyPr>
          <a:lstStyle/>
          <a:p>
            <a:pPr>
              <a:buNone/>
            </a:pPr>
            <a:endParaRPr lang="ar-SA" sz="2000" dirty="0" smtClean="0"/>
          </a:p>
          <a:p>
            <a:pPr>
              <a:buNone/>
            </a:pPr>
            <a:endParaRPr lang="ar-SA" sz="2000" dirty="0"/>
          </a:p>
          <a:p>
            <a:pPr>
              <a:buNone/>
            </a:pPr>
            <a:endParaRPr lang="ar-SA" sz="2000" dirty="0" smtClean="0"/>
          </a:p>
          <a:p>
            <a:pPr>
              <a:buNone/>
            </a:pPr>
            <a:r>
              <a:rPr lang="ar-SA" sz="2000" dirty="0"/>
              <a:t>2. تدفقات داخله </a:t>
            </a:r>
          </a:p>
          <a:p>
            <a:pPr>
              <a:buNone/>
            </a:pPr>
            <a:r>
              <a:rPr lang="ar-SA" sz="2000" dirty="0"/>
              <a:t>الايرادات </a:t>
            </a:r>
          </a:p>
          <a:p>
            <a:pPr>
              <a:buNone/>
            </a:pPr>
            <a:endParaRPr lang="ar-SA" sz="2000" dirty="0" smtClean="0"/>
          </a:p>
          <a:p>
            <a:pPr>
              <a:buNone/>
            </a:pPr>
            <a:endParaRPr lang="ar-SA" sz="2000" dirty="0" smtClean="0"/>
          </a:p>
          <a:p>
            <a:pPr>
              <a:buNone/>
            </a:pPr>
            <a:r>
              <a:rPr lang="x-none" sz="2000" smtClean="0"/>
              <a:t>الأرباح </a:t>
            </a:r>
            <a:r>
              <a:rPr lang="x-none" sz="2000" dirty="0" smtClean="0"/>
              <a:t>الإجمالية </a:t>
            </a:r>
            <a:r>
              <a:rPr lang="x-none" sz="2000" dirty="0" err="1" smtClean="0"/>
              <a:t>للمشروع :</a:t>
            </a:r>
            <a:r>
              <a:rPr lang="x-none" sz="2000" dirty="0" smtClean="0"/>
              <a:t> </a:t>
            </a:r>
          </a:p>
          <a:p>
            <a:pPr>
              <a:buNone/>
            </a:pPr>
            <a:endParaRPr lang="x-none" sz="2000" dirty="0" smtClean="0"/>
          </a:p>
          <a:p>
            <a:pPr>
              <a:buNone/>
            </a:pPr>
            <a:endParaRPr lang="x-none" sz="2000" dirty="0" smtClean="0"/>
          </a:p>
          <a:p>
            <a:pPr>
              <a:buNone/>
            </a:pPr>
            <a:endParaRPr lang="x-none" sz="2000" dirty="0" smtClean="0"/>
          </a:p>
          <a:p>
            <a:pPr>
              <a:buNone/>
            </a:pPr>
            <a:endParaRPr lang="x-none" sz="2000" dirty="0" smtClean="0"/>
          </a:p>
          <a:p>
            <a:pPr>
              <a:buNone/>
            </a:pPr>
            <a:r>
              <a:rPr lang="x-none" sz="2000" dirty="0" smtClean="0"/>
              <a:t>صافي </a:t>
            </a:r>
            <a:r>
              <a:rPr lang="x-none" sz="2000" dirty="0" err="1" smtClean="0"/>
              <a:t>الربح :</a:t>
            </a:r>
            <a:r>
              <a:rPr lang="x-none" sz="2000" dirty="0" smtClean="0"/>
              <a:t> </a:t>
            </a:r>
          </a:p>
          <a:p>
            <a:pPr>
              <a:buNone/>
            </a:pPr>
            <a:endParaRPr lang="x-none" sz="2000" dirty="0"/>
          </a:p>
        </p:txBody>
      </p:sp>
      <p:graphicFrame>
        <p:nvGraphicFramePr>
          <p:cNvPr id="4" name="جدول 3"/>
          <p:cNvGraphicFramePr>
            <a:graphicFrameLocks noGrp="1"/>
          </p:cNvGraphicFramePr>
          <p:nvPr>
            <p:extLst>
              <p:ext uri="{D42A27DB-BD31-4B8C-83A1-F6EECF244321}">
                <p14:modId xmlns:p14="http://schemas.microsoft.com/office/powerpoint/2010/main" xmlns="" val="3107711893"/>
              </p:ext>
            </p:extLst>
          </p:nvPr>
        </p:nvGraphicFramePr>
        <p:xfrm>
          <a:off x="574248" y="3068960"/>
          <a:ext cx="5712296" cy="1512168"/>
        </p:xfrm>
        <a:graphic>
          <a:graphicData uri="http://schemas.openxmlformats.org/drawingml/2006/table">
            <a:tbl>
              <a:tblPr rtl="1" firstRow="1" bandRow="1">
                <a:tableStyleId>{D7AC3CCA-C797-4891-BE02-D94E43425B78}</a:tableStyleId>
              </a:tblPr>
              <a:tblGrid>
                <a:gridCol w="3749194"/>
                <a:gridCol w="1963102"/>
              </a:tblGrid>
              <a:tr h="378042">
                <a:tc>
                  <a:txBody>
                    <a:bodyPr/>
                    <a:lstStyle/>
                    <a:p>
                      <a:pPr algn="ctr" rtl="1"/>
                      <a:r>
                        <a:rPr lang="x-none" b="1" dirty="0" smtClean="0"/>
                        <a:t>البيان</a:t>
                      </a:r>
                      <a:r>
                        <a:rPr lang="x-none" b="1" baseline="0" dirty="0" smtClean="0"/>
                        <a:t> </a:t>
                      </a:r>
                      <a:endParaRPr lang="x-none" b="1" dirty="0"/>
                    </a:p>
                  </a:txBody>
                  <a:tcPr/>
                </a:tc>
                <a:tc>
                  <a:txBody>
                    <a:bodyPr/>
                    <a:lstStyle/>
                    <a:p>
                      <a:pPr algn="ctr" rtl="1"/>
                      <a:r>
                        <a:rPr lang="x-none" b="1" dirty="0" err="1" smtClean="0"/>
                        <a:t>القيمة  </a:t>
                      </a:r>
                      <a:r>
                        <a:rPr lang="x-none" b="1" dirty="0" smtClean="0"/>
                        <a:t>( ريال</a:t>
                      </a:r>
                      <a:r>
                        <a:rPr lang="x-none" b="1" dirty="0" err="1" smtClean="0"/>
                        <a:t>)</a:t>
                      </a:r>
                      <a:r>
                        <a:rPr lang="x-none" b="1" dirty="0" smtClean="0"/>
                        <a:t> </a:t>
                      </a:r>
                      <a:endParaRPr lang="x-none" b="1" dirty="0"/>
                    </a:p>
                  </a:txBody>
                  <a:tcPr/>
                </a:tc>
              </a:tr>
              <a:tr h="378042">
                <a:tc>
                  <a:txBody>
                    <a:bodyPr/>
                    <a:lstStyle/>
                    <a:p>
                      <a:pPr algn="ctr" rtl="1"/>
                      <a:r>
                        <a:rPr lang="x-none" b="1" dirty="0" smtClean="0"/>
                        <a:t>الإيرادات</a:t>
                      </a:r>
                      <a:endParaRPr lang="x-none" b="1" dirty="0"/>
                    </a:p>
                  </a:txBody>
                  <a:tcPr/>
                </a:tc>
                <a:tc>
                  <a:txBody>
                    <a:bodyPr/>
                    <a:lstStyle/>
                    <a:p>
                      <a:pPr algn="ctr" rtl="1"/>
                      <a:r>
                        <a:rPr lang="x-none" b="1" dirty="0" smtClean="0"/>
                        <a:t>508,820</a:t>
                      </a:r>
                      <a:endParaRPr lang="x-none" b="1" dirty="0"/>
                    </a:p>
                  </a:txBody>
                  <a:tcPr/>
                </a:tc>
              </a:tr>
              <a:tr h="378042">
                <a:tc>
                  <a:txBody>
                    <a:bodyPr/>
                    <a:lstStyle/>
                    <a:p>
                      <a:pPr algn="ctr" rtl="1"/>
                      <a:r>
                        <a:rPr lang="x-none" b="1" dirty="0" smtClean="0"/>
                        <a:t>مصاريف</a:t>
                      </a:r>
                      <a:r>
                        <a:rPr lang="x-none" b="1" baseline="0" dirty="0" smtClean="0"/>
                        <a:t> التشغيل </a:t>
                      </a:r>
                      <a:endParaRPr lang="x-none" b="1" dirty="0"/>
                    </a:p>
                  </a:txBody>
                  <a:tcPr/>
                </a:tc>
                <a:tc>
                  <a:txBody>
                    <a:bodyPr/>
                    <a:lstStyle/>
                    <a:p>
                      <a:pPr algn="ctr" rtl="1"/>
                      <a:r>
                        <a:rPr lang="x-none" b="1" dirty="0" smtClean="0"/>
                        <a:t>341,434</a:t>
                      </a:r>
                      <a:endParaRPr lang="x-none" b="1" dirty="0"/>
                    </a:p>
                  </a:txBody>
                  <a:tcPr/>
                </a:tc>
              </a:tr>
              <a:tr h="378042">
                <a:tc>
                  <a:txBody>
                    <a:bodyPr/>
                    <a:lstStyle/>
                    <a:p>
                      <a:pPr algn="ctr" rtl="1"/>
                      <a:r>
                        <a:rPr lang="x-none" b="1" dirty="0" err="1" smtClean="0"/>
                        <a:t>الارباح =الإيرادات</a:t>
                      </a:r>
                      <a:r>
                        <a:rPr lang="x-none" b="1" baseline="0" dirty="0" err="1" smtClean="0"/>
                        <a:t> </a:t>
                      </a:r>
                      <a:r>
                        <a:rPr lang="x-none" b="1" baseline="0" dirty="0" smtClean="0"/>
                        <a:t>– مصاريف التشغيل </a:t>
                      </a:r>
                      <a:endParaRPr lang="x-none" b="1" dirty="0"/>
                    </a:p>
                  </a:txBody>
                  <a:tcPr/>
                </a:tc>
                <a:tc>
                  <a:txBody>
                    <a:bodyPr/>
                    <a:lstStyle/>
                    <a:p>
                      <a:pPr algn="ctr" rtl="1"/>
                      <a:r>
                        <a:rPr lang="x-none" b="1" dirty="0" smtClean="0"/>
                        <a:t>167,386</a:t>
                      </a:r>
                      <a:endParaRPr lang="x-none" b="1" dirty="0"/>
                    </a:p>
                  </a:txBody>
                  <a:tcPr/>
                </a:tc>
              </a:tr>
            </a:tbl>
          </a:graphicData>
        </a:graphic>
      </p:graphicFrame>
      <p:graphicFrame>
        <p:nvGraphicFramePr>
          <p:cNvPr id="5" name="جدول 4"/>
          <p:cNvGraphicFramePr>
            <a:graphicFrameLocks noGrp="1"/>
          </p:cNvGraphicFramePr>
          <p:nvPr>
            <p:extLst>
              <p:ext uri="{D42A27DB-BD31-4B8C-83A1-F6EECF244321}">
                <p14:modId xmlns:p14="http://schemas.microsoft.com/office/powerpoint/2010/main" xmlns="" val="3609267268"/>
              </p:ext>
            </p:extLst>
          </p:nvPr>
        </p:nvGraphicFramePr>
        <p:xfrm>
          <a:off x="539552" y="4869160"/>
          <a:ext cx="5828410" cy="1463040"/>
        </p:xfrm>
        <a:graphic>
          <a:graphicData uri="http://schemas.openxmlformats.org/drawingml/2006/table">
            <a:tbl>
              <a:tblPr rtl="1" firstRow="1" bandRow="1">
                <a:tableStyleId>{D7AC3CCA-C797-4891-BE02-D94E43425B78}</a:tableStyleId>
              </a:tblPr>
              <a:tblGrid>
                <a:gridCol w="3614528"/>
                <a:gridCol w="2213882"/>
              </a:tblGrid>
              <a:tr h="354810">
                <a:tc>
                  <a:txBody>
                    <a:bodyPr/>
                    <a:lstStyle/>
                    <a:p>
                      <a:pPr algn="ctr" rtl="1"/>
                      <a:r>
                        <a:rPr lang="x-none" b="1" dirty="0" smtClean="0"/>
                        <a:t>البيان </a:t>
                      </a:r>
                      <a:endParaRPr lang="x-none" b="1" dirty="0"/>
                    </a:p>
                  </a:txBody>
                  <a:tcPr/>
                </a:tc>
                <a:tc>
                  <a:txBody>
                    <a:bodyPr/>
                    <a:lstStyle/>
                    <a:p>
                      <a:pPr algn="ctr" rtl="1"/>
                      <a:r>
                        <a:rPr lang="x-none" b="1" dirty="0" err="1" smtClean="0"/>
                        <a:t>القيمة </a:t>
                      </a:r>
                      <a:r>
                        <a:rPr lang="x-none" b="1" dirty="0" smtClean="0"/>
                        <a:t>(</a:t>
                      </a:r>
                      <a:r>
                        <a:rPr lang="x-none" b="1" baseline="0" dirty="0" smtClean="0"/>
                        <a:t> ريال</a:t>
                      </a:r>
                      <a:r>
                        <a:rPr lang="x-none" b="1" baseline="0" dirty="0" err="1" smtClean="0"/>
                        <a:t>)</a:t>
                      </a:r>
                      <a:r>
                        <a:rPr lang="x-none" b="1" baseline="0" dirty="0" smtClean="0"/>
                        <a:t> </a:t>
                      </a:r>
                      <a:endParaRPr lang="x-none" b="1" dirty="0"/>
                    </a:p>
                  </a:txBody>
                  <a:tcPr/>
                </a:tc>
              </a:tr>
              <a:tr h="354810">
                <a:tc>
                  <a:txBody>
                    <a:bodyPr/>
                    <a:lstStyle/>
                    <a:p>
                      <a:pPr algn="ctr" rtl="1"/>
                      <a:r>
                        <a:rPr lang="x-none" b="1" dirty="0" smtClean="0"/>
                        <a:t>الأرباح الإجمالية</a:t>
                      </a:r>
                      <a:r>
                        <a:rPr lang="x-none" b="1" baseline="0" dirty="0" smtClean="0"/>
                        <a:t> </a:t>
                      </a:r>
                      <a:endParaRPr lang="x-none" b="1" dirty="0"/>
                    </a:p>
                  </a:txBody>
                  <a:tcPr/>
                </a:tc>
                <a:tc>
                  <a:txBody>
                    <a:bodyPr/>
                    <a:lstStyle/>
                    <a:p>
                      <a:pPr algn="ctr" rtl="1"/>
                      <a:r>
                        <a:rPr lang="x-none" b="1" dirty="0" smtClean="0"/>
                        <a:t>167,386</a:t>
                      </a:r>
                      <a:endParaRPr lang="x-none" b="1" dirty="0"/>
                    </a:p>
                  </a:txBody>
                  <a:tcPr/>
                </a:tc>
              </a:tr>
              <a:tr h="354810">
                <a:tc>
                  <a:txBody>
                    <a:bodyPr/>
                    <a:lstStyle/>
                    <a:p>
                      <a:pPr algn="ctr" rtl="1"/>
                      <a:r>
                        <a:rPr lang="x-none" b="1" dirty="0" smtClean="0"/>
                        <a:t>الزكاة</a:t>
                      </a:r>
                      <a:r>
                        <a:rPr lang="x-none" b="1" baseline="0" dirty="0" smtClean="0"/>
                        <a:t> 2.5% من الأرباح </a:t>
                      </a:r>
                      <a:endParaRPr lang="x-none" b="1" dirty="0"/>
                    </a:p>
                  </a:txBody>
                  <a:tcPr/>
                </a:tc>
                <a:tc>
                  <a:txBody>
                    <a:bodyPr/>
                    <a:lstStyle/>
                    <a:p>
                      <a:pPr algn="ctr" rtl="1"/>
                      <a:r>
                        <a:rPr lang="x-none" b="1" dirty="0" smtClean="0"/>
                        <a:t>4,185</a:t>
                      </a:r>
                      <a:endParaRPr lang="x-none" b="1" dirty="0"/>
                    </a:p>
                  </a:txBody>
                  <a:tcPr/>
                </a:tc>
              </a:tr>
              <a:tr h="354810">
                <a:tc>
                  <a:txBody>
                    <a:bodyPr/>
                    <a:lstStyle/>
                    <a:p>
                      <a:pPr algn="ctr" rtl="1"/>
                      <a:r>
                        <a:rPr lang="x-none" b="1" dirty="0" smtClean="0"/>
                        <a:t>صافي </a:t>
                      </a:r>
                      <a:r>
                        <a:rPr lang="x-none" b="1" dirty="0" err="1" smtClean="0"/>
                        <a:t>الربح </a:t>
                      </a:r>
                      <a:r>
                        <a:rPr lang="x-none" b="1" dirty="0" smtClean="0"/>
                        <a:t>= إجمالي </a:t>
                      </a:r>
                      <a:r>
                        <a:rPr lang="x-none" b="1" dirty="0" err="1" smtClean="0"/>
                        <a:t>الربح </a:t>
                      </a:r>
                      <a:r>
                        <a:rPr lang="x-none" b="1" dirty="0" smtClean="0"/>
                        <a:t>–الزكاة </a:t>
                      </a:r>
                      <a:endParaRPr lang="x-none" b="1" dirty="0"/>
                    </a:p>
                  </a:txBody>
                  <a:tcPr/>
                </a:tc>
                <a:tc>
                  <a:txBody>
                    <a:bodyPr/>
                    <a:lstStyle/>
                    <a:p>
                      <a:pPr algn="ctr" rtl="1"/>
                      <a:r>
                        <a:rPr lang="x-none" b="1" dirty="0" smtClean="0"/>
                        <a:t>163,201</a:t>
                      </a:r>
                      <a:endParaRPr lang="x-none" b="1" dirty="0"/>
                    </a:p>
                  </a:txBody>
                  <a:tcP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948271"/>
            <a:ext cx="5832648" cy="1743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x-none" sz="4800" b="1" dirty="0" smtClean="0"/>
              <a:t>تحليل الحساسية</a:t>
            </a:r>
            <a:endParaRPr lang="x-none" sz="4800" b="1" dirty="0"/>
          </a:p>
        </p:txBody>
      </p:sp>
      <p:sp>
        <p:nvSpPr>
          <p:cNvPr id="3" name="عنصر نائب للمحتوى 2"/>
          <p:cNvSpPr>
            <a:spLocks noGrp="1"/>
          </p:cNvSpPr>
          <p:nvPr>
            <p:ph idx="1"/>
          </p:nvPr>
        </p:nvSpPr>
        <p:spPr/>
        <p:txBody>
          <a:bodyPr/>
          <a:lstStyle/>
          <a:p>
            <a:pPr marL="514350" indent="-514350">
              <a:buAutoNum type="arabicPeriod"/>
            </a:pPr>
            <a:r>
              <a:rPr lang="x-none" dirty="0" smtClean="0"/>
              <a:t>معدل </a:t>
            </a:r>
            <a:r>
              <a:rPr lang="x-none" dirty="0" err="1" smtClean="0"/>
              <a:t>الخصم :</a:t>
            </a:r>
            <a:endParaRPr lang="x-none" dirty="0" smtClean="0"/>
          </a:p>
          <a:p>
            <a:r>
              <a:rPr lang="x-none" sz="1600" b="1" dirty="0" smtClean="0"/>
              <a:t>بما ان المشروع لديه 5 شركاء يسهم كل منهم بمبلغ 50000 ريال أي 250 الف ريال فهذا يعني عدم الحاجه الى اخذ أي  </a:t>
            </a:r>
            <a:r>
              <a:rPr lang="x-none" sz="1600" b="1" dirty="0" err="1" smtClean="0"/>
              <a:t>قروض .</a:t>
            </a:r>
            <a:endParaRPr lang="en-US" sz="1600" dirty="0" smtClean="0"/>
          </a:p>
          <a:p>
            <a:r>
              <a:rPr lang="x-none" sz="1600" b="1" dirty="0" smtClean="0"/>
              <a:t>ولكن لو افترضنا اننا قمنا بالاقتراض وكان العمر الاقتصادي للمشروع 5 </a:t>
            </a:r>
            <a:r>
              <a:rPr lang="x-none" sz="1600" b="1" dirty="0" err="1" smtClean="0"/>
              <a:t>سنوات </a:t>
            </a:r>
            <a:r>
              <a:rPr lang="x-none" sz="1600" b="1" dirty="0" smtClean="0"/>
              <a:t>, و معدل الخصم قد ارتفع من 10% الى 25% فانه يمكن حساب حساسية المشروع </a:t>
            </a:r>
            <a:r>
              <a:rPr lang="x-none" sz="1600" b="1" dirty="0" err="1" smtClean="0"/>
              <a:t>كالتالي :</a:t>
            </a:r>
            <a:endParaRPr lang="en-US" sz="1600" dirty="0" smtClean="0"/>
          </a:p>
          <a:p>
            <a:pPr marL="514350" indent="-514350">
              <a:buNone/>
            </a:pPr>
            <a:endParaRPr lang="x-none" dirty="0"/>
          </a:p>
        </p:txBody>
      </p:sp>
      <p:pic>
        <p:nvPicPr>
          <p:cNvPr id="5" name="صورة 4" descr="صورة3.png"/>
          <p:cNvPicPr>
            <a:picLocks noChangeAspect="1"/>
          </p:cNvPicPr>
          <p:nvPr/>
        </p:nvPicPr>
        <p:blipFill>
          <a:blip r:embed="rId2" cstate="print"/>
          <a:stretch>
            <a:fillRect/>
          </a:stretch>
        </p:blipFill>
        <p:spPr>
          <a:xfrm>
            <a:off x="899592" y="3356992"/>
            <a:ext cx="7380312" cy="3151093"/>
          </a:xfrm>
          <a:prstGeom prst="rect">
            <a:avLst/>
          </a:prstGeom>
        </p:spPr>
      </p:pic>
    </p:spTree>
    <p:extLst>
      <p:ext uri="{BB962C8B-B14F-4D97-AF65-F5344CB8AC3E}">
        <p14:creationId xmlns:p14="http://schemas.microsoft.com/office/powerpoint/2010/main" xmlns="" val="25099745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mc:AlternateContent xmlns:mc="http://schemas.openxmlformats.org/markup-compatibility/2006">
        <mc:Choice xmlns:a14="http://schemas.microsoft.com/office/drawing/2010/main" xmlns="" Requires="a14">
          <p:sp>
            <p:nvSpPr>
              <p:cNvPr id="3" name="عنصر نائب للمحتوى 2"/>
              <p:cNvSpPr>
                <a:spLocks noGrp="1"/>
              </p:cNvSpPr>
              <p:nvPr>
                <p:ph idx="1"/>
              </p:nvPr>
            </p:nvSpPr>
            <p:spPr>
              <a:xfrm>
                <a:off x="611560" y="1844824"/>
                <a:ext cx="8153400" cy="4495800"/>
              </a:xfrm>
            </p:spPr>
            <p:txBody>
              <a:bodyPr>
                <a:normAutofit lnSpcReduction="10000"/>
              </a:bodyPr>
              <a:lstStyle/>
              <a:p>
                <a:pPr marL="114300" lvl="0" indent="0">
                  <a:spcBef>
                    <a:spcPct val="20000"/>
                  </a:spcBef>
                  <a:buClrTx/>
                  <a:buSzTx/>
                  <a:buNone/>
                </a:pPr>
                <a:r>
                  <a:rPr lang="ar-SA" sz="2400" b="1" dirty="0">
                    <a:solidFill>
                      <a:prstClr val="black"/>
                    </a:solidFill>
                    <a:latin typeface="Calibri"/>
                    <a:ea typeface="Calibri"/>
                  </a:rPr>
                  <a:t>بما ان صافي القيمة الحالية عند معدل خصم 10 %  كان (1667728.1613) و عند معدل خصم 20% كان (1155062.1056) , أي قيم موجبه اذاً فان المشروع لايزال مربح .</a:t>
                </a:r>
                <a:endParaRPr lang="en-US" sz="2400" dirty="0">
                  <a:solidFill>
                    <a:prstClr val="black"/>
                  </a:solidFill>
                  <a:latin typeface="Calibri"/>
                </a:endParaRPr>
              </a:p>
              <a:p>
                <a:pPr marL="342900" lvl="0" indent="-342900">
                  <a:spcBef>
                    <a:spcPct val="20000"/>
                  </a:spcBef>
                  <a:buClrTx/>
                  <a:buSzTx/>
                  <a:buFont typeface="Wingdings"/>
                  <a:buChar char=""/>
                </a:pPr>
                <a:r>
                  <a:rPr lang="ar-SA" sz="2400" b="1" dirty="0">
                    <a:solidFill>
                      <a:prstClr val="black"/>
                    </a:solidFill>
                    <a:latin typeface="Calibri"/>
                    <a:ea typeface="Calibri"/>
                  </a:rPr>
                  <a:t>قياس درجة حساسية الربحية لتغير معدل الخصم من 10 % الى 25 %:</a:t>
                </a:r>
                <a:endParaRPr lang="en-US" sz="2400" dirty="0">
                  <a:solidFill>
                    <a:prstClr val="black"/>
                  </a:solidFill>
                  <a:latin typeface="Calibri"/>
                </a:endParaRPr>
              </a:p>
              <a:p>
                <a:pPr marL="1028700" lvl="0" indent="0">
                  <a:spcBef>
                    <a:spcPct val="20000"/>
                  </a:spcBef>
                  <a:buClrTx/>
                  <a:buSzTx/>
                  <a:buNone/>
                </a:pPr>
                <a:r>
                  <a:rPr lang="ar-SA" sz="2400" b="1" dirty="0">
                    <a:solidFill>
                      <a:prstClr val="black"/>
                    </a:solidFill>
                    <a:latin typeface="Calibri"/>
                    <a:ea typeface="Calibri"/>
                  </a:rPr>
                  <a:t>عن طريق استخدام قانون المرونة: (التغير النسبي في صافي القيمة الحالية/مجموع القيمة الحالية) ÷ (التغير في معدل الخصم /مجموع معدل الخصم</a:t>
                </a:r>
                <a:r>
                  <a:rPr lang="ar-SA" sz="2400" b="1" dirty="0">
                    <a:solidFill>
                      <a:prstClr val="black"/>
                    </a:solidFill>
                    <a:latin typeface="Calibri"/>
                    <a:ea typeface="Calibri"/>
                  </a:rPr>
                  <a:t>)</a:t>
                </a:r>
              </a:p>
              <a:p>
                <a:pPr marL="1028700" lvl="0" indent="0">
                  <a:spcBef>
                    <a:spcPct val="20000"/>
                  </a:spcBef>
                  <a:buClrTx/>
                  <a:buSzTx/>
                  <a:buNone/>
                </a:pPr>
                <a:endParaRPr lang="en-US" sz="2400" dirty="0">
                  <a:solidFill>
                    <a:prstClr val="black"/>
                  </a:solidFill>
                  <a:latin typeface="Calibri"/>
                </a:endParaRPr>
              </a:p>
              <a:p>
                <a:pPr marL="0" lvl="0" indent="0">
                  <a:spcBef>
                    <a:spcPct val="20000"/>
                  </a:spcBef>
                  <a:buClrTx/>
                  <a:buSzTx/>
                  <a:buNone/>
                </a:pPr>
                <a:r>
                  <a:rPr lang="ar-SA" sz="2400" b="1" dirty="0">
                    <a:solidFill>
                      <a:prstClr val="black"/>
                    </a:solidFill>
                    <a:latin typeface="Calibri"/>
                    <a:ea typeface="Calibri"/>
                  </a:rPr>
                  <a:t>= (</a:t>
                </a:r>
                <a14:m>
                  <m:oMath xmlns:m="http://schemas.openxmlformats.org/officeDocument/2006/math">
                    <m:f>
                      <m:fPr>
                        <m:ctrlPr>
                          <a:rPr lang="en-US" sz="2400" b="1" i="1">
                            <a:solidFill>
                              <a:prstClr val="black"/>
                            </a:solidFill>
                            <a:latin typeface="Cambria Math"/>
                            <a:ea typeface="Calibri"/>
                            <a:cs typeface="Arial"/>
                          </a:rPr>
                        </m:ctrlPr>
                      </m:fPr>
                      <m:num>
                        <m:r>
                          <a:rPr lang="ar-SA" sz="2400" i="1">
                            <a:solidFill>
                              <a:prstClr val="black"/>
                            </a:solidFill>
                            <a:latin typeface="Cambria Math"/>
                            <a:ea typeface="Calibri"/>
                            <a:cs typeface="Cambria Math"/>
                          </a:rPr>
                          <m:t>𝟏𝟔𝟔𝟕𝟕𝟐𝟖</m:t>
                        </m:r>
                        <m:r>
                          <a:rPr lang="ar-SA" sz="2400">
                            <a:solidFill>
                              <a:prstClr val="black"/>
                            </a:solidFill>
                            <a:latin typeface="Cambria Math"/>
                            <a:ea typeface="Calibri"/>
                          </a:rPr>
                          <m:t>.</m:t>
                        </m:r>
                        <m:r>
                          <a:rPr lang="ar-SA" sz="2400" i="1">
                            <a:solidFill>
                              <a:prstClr val="black"/>
                            </a:solidFill>
                            <a:latin typeface="Cambria Math"/>
                            <a:ea typeface="Calibri"/>
                            <a:cs typeface="Cambria Math"/>
                          </a:rPr>
                          <m:t>𝟏𝟔𝟏𝟑</m:t>
                        </m:r>
                        <m:r>
                          <a:rPr lang="ar-SA" sz="2400" b="1">
                            <a:solidFill>
                              <a:prstClr val="black"/>
                            </a:solidFill>
                            <a:latin typeface="Cambria Math"/>
                            <a:ea typeface="Calibri"/>
                            <a:cs typeface="Cambria Math"/>
                          </a:rPr>
                          <m:t> </m:t>
                        </m:r>
                        <m:r>
                          <a:rPr lang="en-US" sz="2400" b="1" i="1">
                            <a:solidFill>
                              <a:prstClr val="black"/>
                            </a:solidFill>
                            <a:latin typeface="Cambria Math"/>
                            <a:ea typeface="Calibri"/>
                            <a:cs typeface="Arial"/>
                          </a:rPr>
                          <m:t>−</m:t>
                        </m:r>
                        <m:r>
                          <a:rPr lang="ar-SA" sz="2400" i="1">
                            <a:solidFill>
                              <a:prstClr val="black"/>
                            </a:solidFill>
                            <a:latin typeface="Cambria Math"/>
                            <a:ea typeface="Calibri"/>
                            <a:cs typeface="Cambria Math"/>
                          </a:rPr>
                          <m:t>𝟏𝟏𝟓𝟓𝟎𝟔𝟐</m:t>
                        </m:r>
                        <m:r>
                          <a:rPr lang="ar-SA" sz="2400">
                            <a:solidFill>
                              <a:prstClr val="black"/>
                            </a:solidFill>
                            <a:latin typeface="Cambria Math"/>
                            <a:ea typeface="Calibri"/>
                          </a:rPr>
                          <m:t>.</m:t>
                        </m:r>
                        <m:r>
                          <a:rPr lang="ar-SA" sz="2400" i="1">
                            <a:solidFill>
                              <a:prstClr val="black"/>
                            </a:solidFill>
                            <a:latin typeface="Cambria Math"/>
                            <a:ea typeface="Calibri"/>
                            <a:cs typeface="Cambria Math"/>
                          </a:rPr>
                          <m:t>𝟏𝟎𝟓𝟔</m:t>
                        </m:r>
                      </m:num>
                      <m:den>
                        <m:r>
                          <a:rPr lang="ar-SA" sz="2400" i="1">
                            <a:solidFill>
                              <a:prstClr val="black"/>
                            </a:solidFill>
                            <a:latin typeface="Cambria Math"/>
                            <a:ea typeface="Calibri"/>
                            <a:cs typeface="Cambria Math"/>
                          </a:rPr>
                          <m:t>𝟏𝟔𝟔𝟕𝟕𝟐𝟖</m:t>
                        </m:r>
                        <m:r>
                          <a:rPr lang="ar-SA" sz="2400">
                            <a:solidFill>
                              <a:prstClr val="black"/>
                            </a:solidFill>
                            <a:latin typeface="Cambria Math"/>
                            <a:ea typeface="Calibri"/>
                          </a:rPr>
                          <m:t>.</m:t>
                        </m:r>
                        <m:r>
                          <a:rPr lang="ar-SA" sz="2400" i="1">
                            <a:solidFill>
                              <a:prstClr val="black"/>
                            </a:solidFill>
                            <a:latin typeface="Cambria Math"/>
                            <a:ea typeface="Calibri"/>
                            <a:cs typeface="Cambria Math"/>
                          </a:rPr>
                          <m:t>𝟏𝟔𝟏𝟑</m:t>
                        </m:r>
                        <m:r>
                          <a:rPr lang="en-US" sz="2400" b="1" i="1">
                            <a:solidFill>
                              <a:prstClr val="black"/>
                            </a:solidFill>
                            <a:latin typeface="Cambria Math"/>
                            <a:ea typeface="Calibri"/>
                            <a:cs typeface="Arial"/>
                          </a:rPr>
                          <m:t> + </m:t>
                        </m:r>
                        <m:r>
                          <a:rPr lang="ar-SA" sz="2400" i="1">
                            <a:solidFill>
                              <a:prstClr val="black"/>
                            </a:solidFill>
                            <a:latin typeface="Cambria Math"/>
                            <a:ea typeface="Calibri"/>
                            <a:cs typeface="Cambria Math"/>
                          </a:rPr>
                          <m:t>𝟏𝟏𝟓𝟓𝟎𝟔𝟐</m:t>
                        </m:r>
                        <m:r>
                          <a:rPr lang="ar-SA" sz="2400">
                            <a:solidFill>
                              <a:prstClr val="black"/>
                            </a:solidFill>
                            <a:latin typeface="Cambria Math"/>
                            <a:ea typeface="Calibri"/>
                          </a:rPr>
                          <m:t>.</m:t>
                        </m:r>
                        <m:r>
                          <a:rPr lang="ar-SA" sz="2400" i="1">
                            <a:solidFill>
                              <a:prstClr val="black"/>
                            </a:solidFill>
                            <a:latin typeface="Cambria Math"/>
                            <a:ea typeface="Calibri"/>
                            <a:cs typeface="Cambria Math"/>
                          </a:rPr>
                          <m:t>𝟏𝟎𝟓𝟔</m:t>
                        </m:r>
                      </m:den>
                    </m:f>
                  </m:oMath>
                </a14:m>
                <a:r>
                  <a:rPr lang="ar-SA" sz="2400" b="1" dirty="0">
                    <a:solidFill>
                      <a:prstClr val="black"/>
                    </a:solidFill>
                    <a:latin typeface="Calibri"/>
                    <a:ea typeface="Calibri"/>
                  </a:rPr>
                  <a:t> ) ÷ (</a:t>
                </a:r>
                <a14:m>
                  <m:oMath xmlns:m="http://schemas.openxmlformats.org/officeDocument/2006/math">
                    <m:f>
                      <m:fPr>
                        <m:ctrlPr>
                          <a:rPr lang="en-US" sz="2400" b="1" i="1">
                            <a:solidFill>
                              <a:prstClr val="black"/>
                            </a:solidFill>
                            <a:latin typeface="Cambria Math"/>
                            <a:ea typeface="Calibri"/>
                            <a:cs typeface="Arial"/>
                          </a:rPr>
                        </m:ctrlPr>
                      </m:fPr>
                      <m:num>
                        <m:r>
                          <a:rPr lang="en-US" sz="2400" b="1" i="1">
                            <a:solidFill>
                              <a:prstClr val="black"/>
                            </a:solidFill>
                            <a:latin typeface="Cambria Math"/>
                            <a:ea typeface="Calibri"/>
                            <a:cs typeface="Arial"/>
                          </a:rPr>
                          <m:t>𝟏𝟎</m:t>
                        </m:r>
                        <m:r>
                          <a:rPr lang="en-US" sz="2400" b="1">
                            <a:solidFill>
                              <a:prstClr val="black"/>
                            </a:solidFill>
                            <a:latin typeface="Cambria Math"/>
                            <a:ea typeface="Calibri"/>
                            <a:cs typeface="Arial"/>
                          </a:rPr>
                          <m:t> </m:t>
                        </m:r>
                        <m:r>
                          <a:rPr lang="en-US" sz="2400" b="1" i="1">
                            <a:solidFill>
                              <a:prstClr val="black"/>
                            </a:solidFill>
                            <a:latin typeface="Cambria Math"/>
                            <a:ea typeface="Calibri"/>
                            <a:cs typeface="Arial"/>
                          </a:rPr>
                          <m:t>−  </m:t>
                        </m:r>
                        <m:r>
                          <a:rPr lang="en-US" sz="2400" b="1" i="1">
                            <a:solidFill>
                              <a:prstClr val="black"/>
                            </a:solidFill>
                            <a:latin typeface="Cambria Math"/>
                            <a:ea typeface="Calibri"/>
                            <a:cs typeface="Arial"/>
                          </a:rPr>
                          <m:t>𝟐𝟓</m:t>
                        </m:r>
                      </m:num>
                      <m:den>
                        <m:r>
                          <a:rPr lang="en-US" sz="2400" b="1" i="1">
                            <a:solidFill>
                              <a:prstClr val="black"/>
                            </a:solidFill>
                            <a:latin typeface="Cambria Math"/>
                            <a:ea typeface="Calibri"/>
                            <a:cs typeface="Arial"/>
                          </a:rPr>
                          <m:t>𝟏𝟎</m:t>
                        </m:r>
                        <m:r>
                          <a:rPr lang="en-US" sz="2400" b="1" i="1">
                            <a:solidFill>
                              <a:prstClr val="black"/>
                            </a:solidFill>
                            <a:latin typeface="Cambria Math"/>
                            <a:ea typeface="Calibri"/>
                            <a:cs typeface="Arial"/>
                          </a:rPr>
                          <m:t> + </m:t>
                        </m:r>
                        <m:r>
                          <a:rPr lang="en-US" sz="2400" b="1" i="1">
                            <a:solidFill>
                              <a:prstClr val="black"/>
                            </a:solidFill>
                            <a:latin typeface="Cambria Math"/>
                            <a:ea typeface="Calibri"/>
                            <a:cs typeface="Arial"/>
                          </a:rPr>
                          <m:t>𝟐𝟓</m:t>
                        </m:r>
                      </m:den>
                    </m:f>
                  </m:oMath>
                </a14:m>
                <a:r>
                  <a:rPr lang="ar-SA" sz="2400" b="1" dirty="0">
                    <a:solidFill>
                      <a:prstClr val="black"/>
                    </a:solidFill>
                    <a:latin typeface="Calibri"/>
                    <a:ea typeface="Calibri"/>
                  </a:rPr>
                  <a:t> ) </a:t>
                </a:r>
                <a:endParaRPr lang="en-US" sz="2400" dirty="0">
                  <a:solidFill>
                    <a:prstClr val="black"/>
                  </a:solidFill>
                  <a:latin typeface="Calibri"/>
                </a:endParaRPr>
              </a:p>
              <a:p>
                <a:pPr marL="0" lvl="0" indent="0">
                  <a:spcBef>
                    <a:spcPct val="20000"/>
                  </a:spcBef>
                  <a:buClrTx/>
                  <a:buSzTx/>
                  <a:buNone/>
                </a:pPr>
                <a:r>
                  <a:rPr lang="ar-SA" sz="2400" b="1" dirty="0">
                    <a:solidFill>
                      <a:prstClr val="black"/>
                    </a:solidFill>
                    <a:latin typeface="Calibri"/>
                    <a:ea typeface="Calibri"/>
                  </a:rPr>
                  <a:t>= (</a:t>
                </a:r>
                <a14:m>
                  <m:oMath xmlns:m="http://schemas.openxmlformats.org/officeDocument/2006/math">
                    <m:f>
                      <m:fPr>
                        <m:ctrlPr>
                          <a:rPr lang="en-US" sz="2400" b="1" i="1">
                            <a:solidFill>
                              <a:prstClr val="black"/>
                            </a:solidFill>
                            <a:latin typeface="Cambria Math"/>
                            <a:ea typeface="Calibri"/>
                            <a:cs typeface="Arial"/>
                          </a:rPr>
                        </m:ctrlPr>
                      </m:fPr>
                      <m:num>
                        <m:r>
                          <a:rPr lang="ar-SA" sz="2400" i="1">
                            <a:solidFill>
                              <a:prstClr val="black"/>
                            </a:solidFill>
                            <a:latin typeface="Cambria Math"/>
                            <a:ea typeface="Calibri"/>
                            <a:cs typeface="Cambria Math"/>
                          </a:rPr>
                          <m:t>𝟏𝟓𝟒𝟖𝟒𝟐𝟐</m:t>
                        </m:r>
                        <m:r>
                          <a:rPr lang="ar-SA" sz="2400">
                            <a:solidFill>
                              <a:prstClr val="black"/>
                            </a:solidFill>
                            <a:latin typeface="Cambria Math"/>
                            <a:ea typeface="Calibri"/>
                          </a:rPr>
                          <m:t>.</m:t>
                        </m:r>
                        <m:r>
                          <a:rPr lang="ar-SA" sz="2400" i="1">
                            <a:solidFill>
                              <a:prstClr val="black"/>
                            </a:solidFill>
                            <a:latin typeface="Cambria Math"/>
                            <a:ea typeface="Calibri"/>
                            <a:cs typeface="Cambria Math"/>
                          </a:rPr>
                          <m:t>𝟓𝟕𝟗</m:t>
                        </m:r>
                      </m:num>
                      <m:den>
                        <m:r>
                          <a:rPr lang="ar-SA" sz="2400" i="1">
                            <a:solidFill>
                              <a:prstClr val="black"/>
                            </a:solidFill>
                            <a:latin typeface="Cambria Math"/>
                            <a:ea typeface="Calibri"/>
                            <a:cs typeface="Cambria Math"/>
                          </a:rPr>
                          <m:t>𝟏𝟐𝟓𝟒𝟕𝟑𝟔𝟖</m:t>
                        </m:r>
                        <m:r>
                          <a:rPr lang="ar-SA" sz="2400">
                            <a:solidFill>
                              <a:prstClr val="black"/>
                            </a:solidFill>
                            <a:latin typeface="Cambria Math"/>
                            <a:ea typeface="Calibri"/>
                          </a:rPr>
                          <m:t>.</m:t>
                        </m:r>
                        <m:r>
                          <a:rPr lang="ar-SA" sz="2400" i="1">
                            <a:solidFill>
                              <a:prstClr val="black"/>
                            </a:solidFill>
                            <a:latin typeface="Cambria Math"/>
                            <a:ea typeface="Calibri"/>
                            <a:cs typeface="Cambria Math"/>
                          </a:rPr>
                          <m:t>𝟏𝟕𝟗</m:t>
                        </m:r>
                      </m:den>
                    </m:f>
                  </m:oMath>
                </a14:m>
                <a:r>
                  <a:rPr lang="ar-SA" sz="2400" b="1" dirty="0">
                    <a:solidFill>
                      <a:prstClr val="black"/>
                    </a:solidFill>
                    <a:latin typeface="Calibri"/>
                    <a:ea typeface="Calibri"/>
                  </a:rPr>
                  <a:t> ) ÷ (</a:t>
                </a:r>
                <a14:m>
                  <m:oMath xmlns:m="http://schemas.openxmlformats.org/officeDocument/2006/math">
                    <m:f>
                      <m:fPr>
                        <m:ctrlPr>
                          <a:rPr lang="en-US" sz="2400" b="1" i="1">
                            <a:solidFill>
                              <a:prstClr val="black"/>
                            </a:solidFill>
                            <a:latin typeface="Cambria Math"/>
                            <a:ea typeface="Calibri"/>
                            <a:cs typeface="Arial"/>
                          </a:rPr>
                        </m:ctrlPr>
                      </m:fPr>
                      <m:num>
                        <m:r>
                          <a:rPr lang="en-US" sz="2400" b="1" i="1">
                            <a:solidFill>
                              <a:prstClr val="black"/>
                            </a:solidFill>
                            <a:latin typeface="Cambria Math"/>
                            <a:ea typeface="Calibri"/>
                            <a:cs typeface="Arial"/>
                          </a:rPr>
                          <m:t>𝟑</m:t>
                        </m:r>
                      </m:num>
                      <m:den>
                        <m:r>
                          <a:rPr lang="en-US" sz="2400" b="1" i="1">
                            <a:solidFill>
                              <a:prstClr val="black"/>
                            </a:solidFill>
                            <a:latin typeface="Cambria Math"/>
                            <a:ea typeface="Calibri"/>
                            <a:cs typeface="Arial"/>
                          </a:rPr>
                          <m:t>𝟕</m:t>
                        </m:r>
                      </m:den>
                    </m:f>
                  </m:oMath>
                </a14:m>
                <a:r>
                  <a:rPr lang="en-US" sz="2400" b="1" dirty="0">
                    <a:solidFill>
                      <a:prstClr val="black"/>
                    </a:solidFill>
                    <a:latin typeface="Arial"/>
                    <a:ea typeface="Calibri"/>
                  </a:rPr>
                  <a:t> </a:t>
                </a:r>
                <a:r>
                  <a:rPr lang="ar-SA" sz="2400" b="1" dirty="0">
                    <a:solidFill>
                      <a:prstClr val="black"/>
                    </a:solidFill>
                    <a:latin typeface="Arial"/>
                    <a:ea typeface="Calibri"/>
                  </a:rPr>
                  <a:t>- )  </a:t>
                </a:r>
                <a:r>
                  <a:rPr lang="ar-SA" sz="1800" b="1" dirty="0">
                    <a:solidFill>
                      <a:prstClr val="black"/>
                    </a:solidFill>
                    <a:latin typeface="Calibri"/>
                    <a:ea typeface="Calibri"/>
                  </a:rPr>
                  <a:t>=0.424 </a:t>
                </a:r>
                <a:r>
                  <a:rPr lang="ar-SA" sz="1800" b="1" dirty="0">
                    <a:solidFill>
                      <a:prstClr val="black"/>
                    </a:solidFill>
                    <a:latin typeface="Calibri"/>
                    <a:ea typeface="Calibri"/>
                  </a:rPr>
                  <a:t>–</a:t>
                </a:r>
                <a:endParaRPr lang="en-US" sz="1800" dirty="0">
                  <a:solidFill>
                    <a:prstClr val="black"/>
                  </a:solidFill>
                  <a:latin typeface="Calibri"/>
                  <a:ea typeface="MS Mincho"/>
                  <a:cs typeface="Arial"/>
                </a:endParaRPr>
              </a:p>
              <a:p>
                <a:pPr>
                  <a:buNone/>
                </a:pPr>
                <a:endParaRPr lang="x-none" dirty="0"/>
              </a:p>
            </p:txBody>
          </p:sp>
        </mc:Choice>
        <mc:Fallback>
          <p:sp>
            <p:nvSpPr>
              <p:cNvPr id="3" name="عنصر نائب للمحتوى 2"/>
              <p:cNvSpPr>
                <a:spLocks noGrp="1" noRot="1" noChangeAspect="1" noMove="1" noResize="1" noEditPoints="1" noAdjustHandles="1" noChangeArrowheads="1" noChangeShapeType="1" noTextEdit="1"/>
              </p:cNvSpPr>
              <p:nvPr>
                <p:ph idx="1"/>
              </p:nvPr>
            </p:nvSpPr>
            <p:spPr>
              <a:xfrm>
                <a:off x="611560" y="1844824"/>
                <a:ext cx="8153400" cy="4495800"/>
              </a:xfrm>
              <a:blipFill rotWithShape="1">
                <a:blip r:embed="rId2" cstate="print"/>
                <a:stretch>
                  <a:fillRect l="-1420" t="-1764" r="-1121"/>
                </a:stretch>
              </a:blipFill>
            </p:spPr>
            <p:txBody>
              <a:bodyPr/>
              <a:lstStyle/>
              <a:p>
                <a:r>
                  <a:rPr lang="ar-SA">
                    <a:noFill/>
                  </a:rPr>
                  <a:t> </a:t>
                </a:r>
              </a:p>
            </p:txBody>
          </p:sp>
        </mc:Fallback>
      </mc:AlternateContent>
    </p:spTree>
    <p:extLst>
      <p:ext uri="{BB962C8B-B14F-4D97-AF65-F5344CB8AC3E}">
        <p14:creationId xmlns:p14="http://schemas.microsoft.com/office/powerpoint/2010/main" xmlns="" val="29345251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mc:AlternateContent xmlns:mc="http://schemas.openxmlformats.org/markup-compatibility/2006">
        <mc:Choice xmlns:a14="http://schemas.microsoft.com/office/drawing/2010/main" xmlns="" Requires="a14">
          <p:sp>
            <p:nvSpPr>
              <p:cNvPr id="3" name="عنصر نائب للمحتوى 2"/>
              <p:cNvSpPr>
                <a:spLocks noGrp="1"/>
              </p:cNvSpPr>
              <p:nvPr>
                <p:ph idx="1"/>
              </p:nvPr>
            </p:nvSpPr>
            <p:spPr/>
            <p:txBody>
              <a:bodyPr>
                <a:normAutofit lnSpcReduction="10000"/>
              </a:bodyPr>
              <a:lstStyle/>
              <a:p>
                <a:pPr marL="0" lvl="0" indent="0">
                  <a:lnSpc>
                    <a:spcPct val="115000"/>
                  </a:lnSpc>
                  <a:spcBef>
                    <a:spcPct val="20000"/>
                  </a:spcBef>
                  <a:spcAft>
                    <a:spcPts val="1000"/>
                  </a:spcAft>
                  <a:buClrTx/>
                  <a:buSzTx/>
                  <a:buNone/>
                </a:pPr>
                <a:r>
                  <a:rPr lang="ar-SA" sz="2800" b="1" dirty="0">
                    <a:solidFill>
                      <a:prstClr val="black"/>
                    </a:solidFill>
                    <a:latin typeface="Calibri"/>
                    <a:ea typeface="Calibri"/>
                  </a:rPr>
                  <a:t>نستنتج ان :</a:t>
                </a:r>
                <a:endParaRPr lang="en-US" sz="2800" b="1" dirty="0">
                  <a:solidFill>
                    <a:prstClr val="black"/>
                  </a:solidFill>
                  <a:latin typeface="Calibri"/>
                  <a:ea typeface="MS Mincho"/>
                  <a:cs typeface="Arial"/>
                </a:endParaRPr>
              </a:p>
              <a:p>
                <a:pPr marL="0" lvl="0" indent="0">
                  <a:lnSpc>
                    <a:spcPct val="115000"/>
                  </a:lnSpc>
                  <a:spcBef>
                    <a:spcPct val="20000"/>
                  </a:spcBef>
                  <a:spcAft>
                    <a:spcPts val="1000"/>
                  </a:spcAft>
                  <a:buClrTx/>
                  <a:buSzTx/>
                  <a:buNone/>
                </a:pPr>
                <a:r>
                  <a:rPr lang="ar-SA" sz="2000" b="1" dirty="0">
                    <a:solidFill>
                      <a:prstClr val="black"/>
                    </a:solidFill>
                    <a:latin typeface="Calibri"/>
                    <a:ea typeface="Calibri"/>
                  </a:rPr>
                  <a:t> بما ان ناتج المرونة  &lt; 1 اذاً فانه يعني انخفاض حساسية  ربحية المشروع للتغير في معد الخصم </a:t>
                </a:r>
                <a:endParaRPr lang="en-US" sz="2000" dirty="0">
                  <a:solidFill>
                    <a:prstClr val="black"/>
                  </a:solidFill>
                  <a:latin typeface="Calibri"/>
                  <a:ea typeface="MS Mincho"/>
                  <a:cs typeface="Arial"/>
                </a:endParaRPr>
              </a:p>
              <a:p>
                <a:pPr marL="0" lvl="0" indent="0">
                  <a:lnSpc>
                    <a:spcPct val="115000"/>
                  </a:lnSpc>
                  <a:spcBef>
                    <a:spcPct val="20000"/>
                  </a:spcBef>
                  <a:spcAft>
                    <a:spcPts val="1000"/>
                  </a:spcAft>
                  <a:buClrTx/>
                  <a:buSzTx/>
                  <a:buNone/>
                </a:pPr>
                <a:r>
                  <a:rPr lang="ar-SA" sz="2000" b="1" dirty="0">
                    <a:solidFill>
                      <a:prstClr val="black"/>
                    </a:solidFill>
                    <a:latin typeface="Calibri"/>
                    <a:ea typeface="Calibri"/>
                  </a:rPr>
                  <a:t>ان ارتفاع معدل الخصم من 10% الى 25%  سيخفض صافي القيمة الحالية ب 4.24% ( علاقه عكسيه )</a:t>
                </a:r>
                <a:r>
                  <a:rPr lang="ar-SA" sz="1800" b="1" dirty="0">
                    <a:solidFill>
                      <a:prstClr val="black"/>
                    </a:solidFill>
                    <a:latin typeface="Calibri"/>
                    <a:ea typeface="Calibri"/>
                  </a:rPr>
                  <a:t>	</a:t>
                </a:r>
                <a:endParaRPr lang="en-US" sz="1800" dirty="0">
                  <a:solidFill>
                    <a:prstClr val="black"/>
                  </a:solidFill>
                  <a:latin typeface="Calibri"/>
                  <a:ea typeface="MS Mincho"/>
                  <a:cs typeface="Arial"/>
                </a:endParaRPr>
              </a:p>
              <a:p>
                <a:pPr marL="1485900" lvl="0" indent="0">
                  <a:lnSpc>
                    <a:spcPct val="115000"/>
                  </a:lnSpc>
                  <a:spcBef>
                    <a:spcPct val="20000"/>
                  </a:spcBef>
                  <a:spcAft>
                    <a:spcPts val="1000"/>
                  </a:spcAft>
                  <a:buClrTx/>
                  <a:buSzTx/>
                  <a:buNone/>
                </a:pPr>
                <a:r>
                  <a:rPr lang="ar-SA" sz="1800" dirty="0">
                    <a:solidFill>
                      <a:prstClr val="black"/>
                    </a:solidFill>
                    <a:latin typeface="Calibri"/>
                    <a:ea typeface="Calibri"/>
                  </a:rPr>
                  <a:t> </a:t>
                </a:r>
                <a:r>
                  <a:rPr lang="ar-SA" sz="2800" dirty="0">
                    <a:solidFill>
                      <a:prstClr val="black"/>
                    </a:solidFill>
                    <a:latin typeface="Calibri"/>
                    <a:ea typeface="Calibri"/>
                  </a:rPr>
                  <a:t> </a:t>
                </a:r>
                <a:endParaRPr lang="en-US" sz="2800" dirty="0">
                  <a:solidFill>
                    <a:prstClr val="black"/>
                  </a:solidFill>
                  <a:latin typeface="Calibri"/>
                  <a:ea typeface="MS Mincho"/>
                  <a:cs typeface="Arial"/>
                </a:endParaRPr>
              </a:p>
              <a:p>
                <a:pPr marL="0" lvl="0" indent="0">
                  <a:spcBef>
                    <a:spcPct val="20000"/>
                  </a:spcBef>
                  <a:buClrTx/>
                  <a:buSzTx/>
                  <a:buNone/>
                </a:pPr>
                <a:r>
                  <a:rPr lang="ar-SA" sz="1600" b="1" dirty="0">
                    <a:solidFill>
                      <a:prstClr val="black"/>
                    </a:solidFill>
                    <a:latin typeface="Calibri"/>
                    <a:ea typeface="Calibri"/>
                  </a:rPr>
                  <a:t>(1)في السنه الاولى تم تقسيم السنه الى شهرين انشاء و 10 شهور انتاج , أي 275 يوم ( 315 ايام التشغيل في السنه - 40 يوم انشاء(شهرين )) </a:t>
                </a:r>
                <a:endParaRPr lang="en-US" sz="4800" dirty="0">
                  <a:solidFill>
                    <a:prstClr val="black"/>
                  </a:solidFill>
                  <a:latin typeface="Calibri"/>
                </a:endParaRPr>
              </a:p>
              <a:p>
                <a:pPr marL="0" lvl="0" indent="0">
                  <a:spcBef>
                    <a:spcPct val="20000"/>
                  </a:spcBef>
                  <a:buClrTx/>
                  <a:buSzTx/>
                  <a:buNone/>
                </a:pPr>
                <a:r>
                  <a:rPr lang="ar-SA" sz="1600" b="1" dirty="0">
                    <a:solidFill>
                      <a:prstClr val="black"/>
                    </a:solidFill>
                    <a:latin typeface="Calibri"/>
                    <a:ea typeface="Calibri"/>
                  </a:rPr>
                  <a:t> (2)نظراً لقصر فترة الانشاء و  لصعوبة حساب التكاليف بالتفصيل لكل من شهرين انشاء( بدون مرتبات و اهلاك الات ..وغيرها ) و 10 شهور انتاج (يتم حساب التكاليف كلها ) , فقد تم وضع التكاليف السنوية دون تغيير حيث انها من المفترض ان تكون اقل من باقي السنوات .</a:t>
                </a:r>
                <a:endParaRPr lang="en-US" sz="4800" dirty="0">
                  <a:solidFill>
                    <a:prstClr val="black"/>
                  </a:solidFill>
                  <a:latin typeface="Calibri"/>
                </a:endParaRPr>
              </a:p>
              <a:p>
                <a:pPr marL="0" lvl="0" indent="0">
                  <a:spcBef>
                    <a:spcPct val="20000"/>
                  </a:spcBef>
                  <a:buClrTx/>
                  <a:buSzTx/>
                  <a:buNone/>
                </a:pPr>
                <a:r>
                  <a:rPr lang="ar-SA" sz="1600" b="1" dirty="0">
                    <a:solidFill>
                      <a:prstClr val="black"/>
                    </a:solidFill>
                    <a:latin typeface="Calibri"/>
                    <a:ea typeface="Calibri"/>
                  </a:rPr>
                  <a:t>(3) حساب صافي القيمة الحالية عند معدل خصم معين : </a:t>
                </a:r>
                <a14:m>
                  <m:oMath xmlns:m="http://schemas.openxmlformats.org/officeDocument/2006/math">
                    <m:f>
                      <m:fPr>
                        <m:ctrlPr>
                          <a:rPr lang="en-US" sz="1600" b="1" i="1">
                            <a:solidFill>
                              <a:prstClr val="black"/>
                            </a:solidFill>
                            <a:latin typeface="Cambria Math"/>
                            <a:ea typeface="Calibri"/>
                            <a:cs typeface="Arial"/>
                          </a:rPr>
                        </m:ctrlPr>
                      </m:fPr>
                      <m:num>
                        <m:r>
                          <a:rPr lang="en-US" sz="1600" b="1" i="1">
                            <a:solidFill>
                              <a:prstClr val="black"/>
                            </a:solidFill>
                            <a:latin typeface="Cambria Math"/>
                            <a:ea typeface="Calibri"/>
                            <a:cs typeface="Arial"/>
                          </a:rPr>
                          <m:t>𝐁</m:t>
                        </m:r>
                        <m:r>
                          <a:rPr lang="en-US" sz="1600">
                            <a:solidFill>
                              <a:prstClr val="black"/>
                            </a:solidFill>
                            <a:latin typeface="Cambria Math"/>
                            <a:ea typeface="Calibri"/>
                          </a:rPr>
                          <m:t> </m:t>
                        </m:r>
                      </m:num>
                      <m:den>
                        <m:sSup>
                          <m:sSupPr>
                            <m:ctrlPr>
                              <a:rPr lang="en-US" sz="1600" b="1" i="1">
                                <a:solidFill>
                                  <a:prstClr val="black"/>
                                </a:solidFill>
                                <a:latin typeface="Cambria Math"/>
                                <a:ea typeface="Calibri"/>
                                <a:cs typeface="Arial"/>
                              </a:rPr>
                            </m:ctrlPr>
                          </m:sSupPr>
                          <m:e>
                            <m:d>
                              <m:dPr>
                                <m:ctrlPr>
                                  <a:rPr lang="en-US" sz="1600" b="1" i="1">
                                    <a:solidFill>
                                      <a:prstClr val="black"/>
                                    </a:solidFill>
                                    <a:latin typeface="Cambria Math"/>
                                    <a:ea typeface="Calibri"/>
                                    <a:cs typeface="Arial"/>
                                  </a:rPr>
                                </m:ctrlPr>
                              </m:dPr>
                              <m:e>
                                <m:r>
                                  <a:rPr lang="en-US" sz="1600" b="1" i="1">
                                    <a:solidFill>
                                      <a:prstClr val="black"/>
                                    </a:solidFill>
                                    <a:latin typeface="Cambria Math"/>
                                    <a:ea typeface="Calibri"/>
                                    <a:cs typeface="Arial"/>
                                  </a:rPr>
                                  <m:t>𝟏</m:t>
                                </m:r>
                                <m:r>
                                  <a:rPr lang="en-US" sz="1600" b="1" i="1">
                                    <a:solidFill>
                                      <a:prstClr val="black"/>
                                    </a:solidFill>
                                    <a:latin typeface="Cambria Math"/>
                                    <a:ea typeface="Calibri"/>
                                    <a:cs typeface="Arial"/>
                                  </a:rPr>
                                  <m:t>+</m:t>
                                </m:r>
                                <m:r>
                                  <a:rPr lang="en-US" sz="1600" b="1" i="1">
                                    <a:solidFill>
                                      <a:prstClr val="black"/>
                                    </a:solidFill>
                                    <a:latin typeface="Cambria Math"/>
                                    <a:ea typeface="Calibri"/>
                                    <a:cs typeface="Arial"/>
                                  </a:rPr>
                                  <m:t>𝒓</m:t>
                                </m:r>
                              </m:e>
                            </m:d>
                          </m:e>
                          <m:sup>
                            <m:r>
                              <a:rPr lang="en-US" sz="1600" b="1" i="1">
                                <a:solidFill>
                                  <a:prstClr val="black"/>
                                </a:solidFill>
                                <a:latin typeface="Cambria Math"/>
                                <a:ea typeface="Calibri"/>
                                <a:cs typeface="Arial"/>
                              </a:rPr>
                              <m:t>𝒏</m:t>
                            </m:r>
                          </m:sup>
                        </m:sSup>
                      </m:den>
                    </m:f>
                  </m:oMath>
                </a14:m>
                <a:r>
                  <a:rPr lang="ar-SA" sz="1600" b="1" dirty="0">
                    <a:solidFill>
                      <a:prstClr val="black"/>
                    </a:solidFill>
                    <a:latin typeface="Calibri"/>
                    <a:ea typeface="Calibri"/>
                  </a:rPr>
                  <a:t> حيث ل</a:t>
                </a:r>
                <a:r>
                  <a:rPr lang="en-US" sz="1600" b="1" dirty="0">
                    <a:solidFill>
                      <a:prstClr val="black"/>
                    </a:solidFill>
                    <a:latin typeface="Calibri"/>
                    <a:ea typeface="Calibri"/>
                    <a:cs typeface="Arial"/>
                  </a:rPr>
                  <a:t>B</a:t>
                </a:r>
                <a:r>
                  <a:rPr lang="ar-SA" sz="1600" b="1" dirty="0">
                    <a:solidFill>
                      <a:prstClr val="black"/>
                    </a:solidFill>
                    <a:latin typeface="Calibri"/>
                    <a:ea typeface="Calibri"/>
                  </a:rPr>
                  <a:t> هي الايرادات ,و </a:t>
                </a:r>
                <a14:m>
                  <m:oMath xmlns:m="http://schemas.openxmlformats.org/officeDocument/2006/math">
                    <m:sSup>
                      <m:sSupPr>
                        <m:ctrlPr>
                          <a:rPr lang="en-US" sz="1600" b="1" i="1">
                            <a:solidFill>
                              <a:prstClr val="black"/>
                            </a:solidFill>
                            <a:latin typeface="Cambria Math"/>
                            <a:ea typeface="Calibri"/>
                            <a:cs typeface="Arial"/>
                          </a:rPr>
                        </m:ctrlPr>
                      </m:sSupPr>
                      <m:e>
                        <m:d>
                          <m:dPr>
                            <m:ctrlPr>
                              <a:rPr lang="en-US" sz="1600" b="1" i="1">
                                <a:solidFill>
                                  <a:prstClr val="black"/>
                                </a:solidFill>
                                <a:latin typeface="Cambria Math"/>
                                <a:ea typeface="Calibri"/>
                                <a:cs typeface="Arial"/>
                              </a:rPr>
                            </m:ctrlPr>
                          </m:dPr>
                          <m:e>
                            <m:r>
                              <a:rPr lang="en-US" sz="1600" b="1" i="1">
                                <a:solidFill>
                                  <a:prstClr val="black"/>
                                </a:solidFill>
                                <a:latin typeface="Cambria Math"/>
                                <a:ea typeface="Calibri"/>
                                <a:cs typeface="Arial"/>
                              </a:rPr>
                              <m:t>𝟏</m:t>
                            </m:r>
                            <m:r>
                              <a:rPr lang="en-US" sz="1600" b="1" i="1">
                                <a:solidFill>
                                  <a:prstClr val="black"/>
                                </a:solidFill>
                                <a:latin typeface="Cambria Math"/>
                                <a:ea typeface="Calibri"/>
                                <a:cs typeface="Arial"/>
                              </a:rPr>
                              <m:t>+</m:t>
                            </m:r>
                            <m:r>
                              <a:rPr lang="en-US" sz="1600" b="1" i="1">
                                <a:solidFill>
                                  <a:prstClr val="black"/>
                                </a:solidFill>
                                <a:latin typeface="Cambria Math"/>
                                <a:ea typeface="Calibri"/>
                                <a:cs typeface="Arial"/>
                              </a:rPr>
                              <m:t>𝒓</m:t>
                            </m:r>
                          </m:e>
                        </m:d>
                      </m:e>
                      <m:sup>
                        <m:r>
                          <a:rPr lang="en-US" sz="1600" b="1" i="1">
                            <a:solidFill>
                              <a:prstClr val="black"/>
                            </a:solidFill>
                            <a:latin typeface="Cambria Math"/>
                            <a:ea typeface="Calibri"/>
                            <a:cs typeface="Arial"/>
                          </a:rPr>
                          <m:t>𝒏</m:t>
                        </m:r>
                      </m:sup>
                    </m:sSup>
                  </m:oMath>
                </a14:m>
                <a:r>
                  <a:rPr lang="ar-SA" sz="1600" b="1" dirty="0">
                    <a:solidFill>
                      <a:prstClr val="black"/>
                    </a:solidFill>
                    <a:latin typeface="Calibri"/>
                    <a:ea typeface="Calibri"/>
                  </a:rPr>
                  <a:t> هو معامل الخصم وفيه ( </a:t>
                </a:r>
                <a:r>
                  <a:rPr lang="en-US" sz="1600" b="1" dirty="0">
                    <a:solidFill>
                      <a:prstClr val="black"/>
                    </a:solidFill>
                    <a:latin typeface="Calibri"/>
                    <a:ea typeface="Calibri"/>
                    <a:cs typeface="Arial"/>
                  </a:rPr>
                  <a:t>r</a:t>
                </a:r>
                <a:r>
                  <a:rPr lang="en-US" sz="1600" b="1" dirty="0">
                    <a:solidFill>
                      <a:prstClr val="black"/>
                    </a:solidFill>
                    <a:latin typeface="Arial"/>
                    <a:ea typeface="Calibri"/>
                  </a:rPr>
                  <a:t> </a:t>
                </a:r>
                <a:r>
                  <a:rPr lang="ar-SA" sz="1600" b="1" dirty="0">
                    <a:solidFill>
                      <a:prstClr val="black"/>
                    </a:solidFill>
                    <a:latin typeface="Arial"/>
                    <a:ea typeface="Calibri"/>
                  </a:rPr>
                  <a:t>نسبة معامل الخصم , </a:t>
                </a:r>
                <a:r>
                  <a:rPr lang="en-US" sz="1600" b="1" dirty="0">
                    <a:solidFill>
                      <a:prstClr val="black"/>
                    </a:solidFill>
                    <a:latin typeface="Calibri"/>
                    <a:ea typeface="Calibri"/>
                    <a:cs typeface="Arial"/>
                  </a:rPr>
                  <a:t> n </a:t>
                </a:r>
                <a:r>
                  <a:rPr lang="ar-SA" sz="1600" b="1" dirty="0">
                    <a:solidFill>
                      <a:prstClr val="black"/>
                    </a:solidFill>
                    <a:latin typeface="Calibri"/>
                    <a:ea typeface="Calibri"/>
                  </a:rPr>
                  <a:t>السنه ).</a:t>
                </a:r>
                <a:endParaRPr lang="en-US" sz="4800" dirty="0">
                  <a:solidFill>
                    <a:prstClr val="black"/>
                  </a:solidFill>
                  <a:latin typeface="Calibri"/>
                </a:endParaRPr>
              </a:p>
              <a:p>
                <a:pPr>
                  <a:buNone/>
                </a:pPr>
                <a:endParaRPr lang="x-none" dirty="0"/>
              </a:p>
            </p:txBody>
          </p:sp>
        </mc:Choice>
        <mc:Fallback>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cstate="print"/>
                <a:stretch>
                  <a:fillRect l="-1496" t="-1628" r="-1496" b="-1628"/>
                </a:stretch>
              </a:blipFill>
            </p:spPr>
            <p:txBody>
              <a:bodyPr/>
              <a:lstStyle/>
              <a:p>
                <a:r>
                  <a:rPr lang="ar-SA">
                    <a:noFill/>
                  </a:rPr>
                  <a:t> </a:t>
                </a:r>
              </a:p>
            </p:txBody>
          </p:sp>
        </mc:Fallback>
      </mc:AlternateContent>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p:sp>
        <p:nvSpPr>
          <p:cNvPr id="3" name="عنصر نائب للمحتوى 2"/>
          <p:cNvSpPr>
            <a:spLocks noGrp="1"/>
          </p:cNvSpPr>
          <p:nvPr>
            <p:ph idx="1"/>
          </p:nvPr>
        </p:nvSpPr>
        <p:spPr/>
        <p:txBody>
          <a:bodyPr/>
          <a:lstStyle/>
          <a:p>
            <a:pPr marL="0" indent="0">
              <a:buNone/>
            </a:pPr>
            <a:r>
              <a:rPr lang="x-none" dirty="0" err="1" smtClean="0"/>
              <a:t>2.</a:t>
            </a:r>
            <a:r>
              <a:rPr lang="x-none" dirty="0" smtClean="0"/>
              <a:t> التغيرات في الإيرادات والتكاليف </a:t>
            </a:r>
            <a:r>
              <a:rPr lang="x-none" dirty="0" err="1" smtClean="0"/>
              <a:t>الكلية :</a:t>
            </a:r>
            <a:endParaRPr lang="x-none" dirty="0" smtClean="0"/>
          </a:p>
          <a:p>
            <a:pPr marL="0" indent="0">
              <a:buNone/>
            </a:pPr>
            <a:r>
              <a:rPr lang="ar-SA" sz="2000" dirty="0" smtClean="0"/>
              <a:t>1/</a:t>
            </a:r>
            <a:r>
              <a:rPr lang="x-none" sz="2000" smtClean="0"/>
              <a:t> </a:t>
            </a:r>
            <a:r>
              <a:rPr lang="x-none" sz="2000" dirty="0" smtClean="0"/>
              <a:t>أثر التغير على صافي </a:t>
            </a:r>
            <a:r>
              <a:rPr lang="x-none" sz="2000" dirty="0" err="1" smtClean="0"/>
              <a:t>العائد :</a:t>
            </a:r>
            <a:r>
              <a:rPr lang="x-none" sz="2000" dirty="0" smtClean="0"/>
              <a:t> </a:t>
            </a:r>
          </a:p>
          <a:p>
            <a:pPr marL="0" indent="0">
              <a:buNone/>
            </a:pPr>
            <a:endParaRPr lang="x-none" sz="2000" dirty="0" smtClean="0"/>
          </a:p>
          <a:p>
            <a:pPr marL="0" indent="0">
              <a:buNone/>
            </a:pPr>
            <a:endParaRPr lang="x-none" sz="2000" dirty="0" smtClean="0"/>
          </a:p>
          <a:p>
            <a:pPr marL="0" indent="0">
              <a:buNone/>
            </a:pPr>
            <a:endParaRPr lang="x-none" sz="2000" dirty="0" smtClean="0"/>
          </a:p>
          <a:p>
            <a:pPr marL="0" indent="0">
              <a:buNone/>
            </a:pPr>
            <a:endParaRPr lang="x-none" sz="2000" dirty="0" smtClean="0"/>
          </a:p>
          <a:p>
            <a:pPr marL="0" indent="0">
              <a:buNone/>
            </a:pPr>
            <a:endParaRPr lang="x-none" sz="2000" dirty="0" smtClean="0"/>
          </a:p>
          <a:p>
            <a:pPr marL="0" indent="0">
              <a:buNone/>
            </a:pPr>
            <a:endParaRPr lang="x-none" sz="2000" dirty="0" smtClean="0"/>
          </a:p>
          <a:p>
            <a:pPr marL="0" indent="0">
              <a:buNone/>
            </a:pPr>
            <a:endParaRPr lang="x-none" sz="2000" dirty="0" smtClean="0"/>
          </a:p>
          <a:p>
            <a:pPr marL="0" indent="0">
              <a:buNone/>
            </a:pPr>
            <a:endParaRPr lang="x-none" sz="2000" dirty="0" smtClean="0"/>
          </a:p>
          <a:p>
            <a:pPr marL="0" indent="0">
              <a:buNone/>
            </a:pPr>
            <a:endParaRPr lang="x-none" sz="2000" dirty="0" smtClean="0"/>
          </a:p>
          <a:p>
            <a:pPr marL="0" indent="0">
              <a:buNone/>
            </a:pPr>
            <a:endParaRPr lang="x-none" sz="2000" dirty="0" smtClean="0"/>
          </a:p>
          <a:p>
            <a:pPr marL="0" indent="0">
              <a:buNone/>
            </a:pPr>
            <a:endParaRPr lang="x-none" sz="2000" dirty="0"/>
          </a:p>
        </p:txBody>
      </p:sp>
      <p:pic>
        <p:nvPicPr>
          <p:cNvPr id="5" name="صورة 4" descr="صورة4.png"/>
          <p:cNvPicPr>
            <a:picLocks noChangeAspect="1"/>
          </p:cNvPicPr>
          <p:nvPr/>
        </p:nvPicPr>
        <p:blipFill>
          <a:blip r:embed="rId2" cstate="print"/>
          <a:stretch>
            <a:fillRect/>
          </a:stretch>
        </p:blipFill>
        <p:spPr>
          <a:xfrm>
            <a:off x="251520" y="2564904"/>
            <a:ext cx="8067266" cy="2808312"/>
          </a:xfrm>
          <a:prstGeom prst="rect">
            <a:avLst/>
          </a:prstGeom>
        </p:spPr>
      </p:pic>
    </p:spTree>
    <p:extLst>
      <p:ext uri="{BB962C8B-B14F-4D97-AF65-F5344CB8AC3E}">
        <p14:creationId xmlns:p14="http://schemas.microsoft.com/office/powerpoint/2010/main" xmlns="" val="6444572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p:sp>
        <p:nvSpPr>
          <p:cNvPr id="3" name="عنصر نائب للمحتوى 2"/>
          <p:cNvSpPr>
            <a:spLocks noGrp="1"/>
          </p:cNvSpPr>
          <p:nvPr>
            <p:ph idx="1"/>
          </p:nvPr>
        </p:nvSpPr>
        <p:spPr/>
        <p:txBody>
          <a:bodyPr>
            <a:normAutofit fontScale="70000" lnSpcReduction="20000"/>
          </a:bodyPr>
          <a:lstStyle/>
          <a:p>
            <a:pPr>
              <a:buNone/>
            </a:pPr>
            <a:r>
              <a:rPr lang="ar-SA" sz="2400" dirty="0" smtClean="0"/>
              <a:t>2/</a:t>
            </a:r>
            <a:r>
              <a:rPr lang="x-none" sz="2400" b="1" smtClean="0"/>
              <a:t> </a:t>
            </a:r>
            <a:r>
              <a:rPr lang="x-none" sz="2400" b="1" dirty="0" smtClean="0"/>
              <a:t>تحليل الحساسية بعد الخصم </a:t>
            </a:r>
            <a:r>
              <a:rPr lang="x-none" sz="2400" b="1" dirty="0" err="1" smtClean="0"/>
              <a:t>10% </a:t>
            </a:r>
            <a:r>
              <a:rPr lang="x-none" sz="2400" dirty="0" err="1" smtClean="0"/>
              <a:t>:</a:t>
            </a:r>
            <a:r>
              <a:rPr lang="x-none" sz="2400" dirty="0" smtClean="0"/>
              <a:t> </a:t>
            </a:r>
          </a:p>
          <a:p>
            <a:pPr>
              <a:buNone/>
            </a:pPr>
            <a:endParaRPr lang="x-none" sz="2400" dirty="0" smtClean="0"/>
          </a:p>
          <a:p>
            <a:pPr>
              <a:buNone/>
            </a:pPr>
            <a:endParaRPr lang="x-none" sz="2400" dirty="0" smtClean="0"/>
          </a:p>
          <a:p>
            <a:pPr>
              <a:buNone/>
            </a:pPr>
            <a:endParaRPr lang="x-none" sz="2400" dirty="0" smtClean="0"/>
          </a:p>
          <a:p>
            <a:pPr>
              <a:buNone/>
            </a:pPr>
            <a:endParaRPr lang="x-none" sz="2400" dirty="0" smtClean="0"/>
          </a:p>
          <a:p>
            <a:pPr>
              <a:buNone/>
            </a:pPr>
            <a:endParaRPr lang="x-none" sz="2400" dirty="0" smtClean="0"/>
          </a:p>
          <a:p>
            <a:pPr>
              <a:buNone/>
            </a:pPr>
            <a:endParaRPr lang="x-none" sz="2400" dirty="0" smtClean="0"/>
          </a:p>
          <a:p>
            <a:pPr>
              <a:buNone/>
            </a:pPr>
            <a:endParaRPr lang="x-none" sz="2400" dirty="0" smtClean="0"/>
          </a:p>
          <a:p>
            <a:pPr>
              <a:buNone/>
            </a:pPr>
            <a:endParaRPr lang="x-none" sz="2400" dirty="0" smtClean="0"/>
          </a:p>
          <a:p>
            <a:pPr>
              <a:buNone/>
            </a:pPr>
            <a:endParaRPr lang="x-none" sz="1700" b="1" dirty="0" smtClean="0"/>
          </a:p>
          <a:p>
            <a:pPr>
              <a:buNone/>
            </a:pPr>
            <a:endParaRPr lang="x-none" sz="1700" b="1" dirty="0" smtClean="0"/>
          </a:p>
          <a:p>
            <a:pPr>
              <a:buNone/>
            </a:pPr>
            <a:endParaRPr lang="x-none" sz="1700" b="1" dirty="0" smtClean="0"/>
          </a:p>
          <a:p>
            <a:pPr>
              <a:buNone/>
            </a:pPr>
            <a:r>
              <a:rPr lang="x-none" sz="2600" b="1" dirty="0" smtClean="0"/>
              <a:t>يوجد قيمة سالبة ضمن القيم إذاً المشروع </a:t>
            </a:r>
            <a:r>
              <a:rPr lang="x-none" sz="2600" b="1" dirty="0" err="1" smtClean="0"/>
              <a:t>وارباحه</a:t>
            </a:r>
            <a:r>
              <a:rPr lang="x-none" sz="2600" b="1" dirty="0" smtClean="0"/>
              <a:t> حساس للتغير في الإيرادات والتكاليف عند سعر خصم 10%</a:t>
            </a:r>
            <a:endParaRPr lang="en-US" sz="2600" dirty="0" smtClean="0"/>
          </a:p>
          <a:p>
            <a:pPr>
              <a:buNone/>
            </a:pPr>
            <a:endParaRPr lang="x-none" sz="2400" dirty="0" smtClean="0"/>
          </a:p>
          <a:p>
            <a:pPr>
              <a:buNone/>
            </a:pPr>
            <a:r>
              <a:rPr lang="x-none" sz="2400" dirty="0" smtClean="0"/>
              <a:t> </a:t>
            </a:r>
          </a:p>
          <a:p>
            <a:pPr>
              <a:buNone/>
            </a:pPr>
            <a:endParaRPr lang="x-none" sz="2400" dirty="0"/>
          </a:p>
        </p:txBody>
      </p:sp>
      <p:pic>
        <p:nvPicPr>
          <p:cNvPr id="5" name="صورة 4" descr="صورة5.png"/>
          <p:cNvPicPr>
            <a:picLocks noChangeAspect="1"/>
          </p:cNvPicPr>
          <p:nvPr/>
        </p:nvPicPr>
        <p:blipFill>
          <a:blip r:embed="rId2" cstate="print"/>
          <a:stretch>
            <a:fillRect/>
          </a:stretch>
        </p:blipFill>
        <p:spPr>
          <a:xfrm>
            <a:off x="1431651" y="1988840"/>
            <a:ext cx="6308701" cy="2736304"/>
          </a:xfrm>
          <a:prstGeom prst="rect">
            <a:avLst/>
          </a:prstGeom>
        </p:spPr>
      </p:pic>
    </p:spTree>
    <p:extLst>
      <p:ext uri="{BB962C8B-B14F-4D97-AF65-F5344CB8AC3E}">
        <p14:creationId xmlns:p14="http://schemas.microsoft.com/office/powerpoint/2010/main" xmlns="" val="3952114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x-none" sz="4800" b="1" dirty="0"/>
              <a:t>مصفوفة اتخاذ القرار</a:t>
            </a:r>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980728"/>
            <a:ext cx="7776864" cy="5760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34008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p:sp>
        <p:nvSpPr>
          <p:cNvPr id="3" name="عنصر نائب للمحتوى 2"/>
          <p:cNvSpPr>
            <a:spLocks noGrp="1"/>
          </p:cNvSpPr>
          <p:nvPr>
            <p:ph idx="1"/>
          </p:nvPr>
        </p:nvSpPr>
        <p:spPr/>
        <p:txBody>
          <a:bodyPr>
            <a:noAutofit/>
          </a:bodyPr>
          <a:lstStyle/>
          <a:p>
            <a:pPr marL="342900" lvl="0" indent="-342900">
              <a:spcBef>
                <a:spcPct val="20000"/>
              </a:spcBef>
              <a:buClrTx/>
              <a:buSzTx/>
              <a:buNone/>
            </a:pPr>
            <a:r>
              <a:rPr lang="ar-SA" sz="2400" b="1" dirty="0">
                <a:solidFill>
                  <a:prstClr val="black"/>
                </a:solidFill>
                <a:latin typeface="Calibri"/>
              </a:rPr>
              <a:t>3/حساب </a:t>
            </a:r>
            <a:r>
              <a:rPr lang="ar-SA" sz="2400" b="1" dirty="0" err="1">
                <a:solidFill>
                  <a:prstClr val="black"/>
                </a:solidFill>
                <a:latin typeface="Calibri"/>
              </a:rPr>
              <a:t>المرونات</a:t>
            </a:r>
            <a:r>
              <a:rPr lang="ar-SA" sz="2400" b="1" dirty="0">
                <a:solidFill>
                  <a:prstClr val="black"/>
                </a:solidFill>
                <a:latin typeface="Calibri"/>
              </a:rPr>
              <a:t> :</a:t>
            </a:r>
            <a:endParaRPr lang="en-US" sz="2400" b="1" dirty="0">
              <a:solidFill>
                <a:prstClr val="black"/>
              </a:solidFill>
              <a:latin typeface="Calibri"/>
            </a:endParaRPr>
          </a:p>
          <a:p>
            <a:pPr marL="342900" lvl="0" indent="-342900">
              <a:spcBef>
                <a:spcPct val="20000"/>
              </a:spcBef>
              <a:buClrTx/>
              <a:buSzTx/>
              <a:buNone/>
            </a:pPr>
            <a:r>
              <a:rPr lang="ar-SA" sz="2000" b="1" dirty="0">
                <a:solidFill>
                  <a:prstClr val="black"/>
                </a:solidFill>
                <a:latin typeface="Calibri"/>
              </a:rPr>
              <a:t>مرونة الربحية للتغير في الايرادات :</a:t>
            </a:r>
            <a:endParaRPr lang="en-US" sz="2000" b="1" dirty="0">
              <a:solidFill>
                <a:prstClr val="black"/>
              </a:solidFill>
              <a:latin typeface="Calibri"/>
            </a:endParaRPr>
          </a:p>
          <a:p>
            <a:pPr marL="342900" lvl="0" indent="-342900">
              <a:spcBef>
                <a:spcPct val="20000"/>
              </a:spcBef>
              <a:buClrTx/>
              <a:buSzTx/>
              <a:buNone/>
            </a:pPr>
            <a:r>
              <a:rPr lang="ar-SA" sz="2000" b="1" dirty="0">
                <a:solidFill>
                  <a:prstClr val="black"/>
                </a:solidFill>
                <a:latin typeface="Calibri"/>
              </a:rPr>
              <a:t>= (</a:t>
            </a:r>
            <a:r>
              <a:rPr lang="en-US" sz="2000" b="1" dirty="0">
                <a:solidFill>
                  <a:prstClr val="black"/>
                </a:solidFill>
                <a:latin typeface="Calibri"/>
              </a:rPr>
              <a:t>100889.9</a:t>
            </a:r>
            <a:r>
              <a:rPr lang="ar-SA" sz="2000" b="1" dirty="0">
                <a:solidFill>
                  <a:prstClr val="black"/>
                </a:solidFill>
                <a:latin typeface="Calibri"/>
              </a:rPr>
              <a:t> - </a:t>
            </a:r>
            <a:r>
              <a:rPr lang="en-US" sz="2000" b="1" dirty="0">
                <a:solidFill>
                  <a:prstClr val="black"/>
                </a:solidFill>
                <a:latin typeface="Calibri"/>
              </a:rPr>
              <a:t>267662.8</a:t>
            </a:r>
            <a:r>
              <a:rPr lang="ar-SA" sz="2000" b="1" dirty="0">
                <a:solidFill>
                  <a:prstClr val="black"/>
                </a:solidFill>
                <a:latin typeface="Calibri"/>
              </a:rPr>
              <a:t> /</a:t>
            </a:r>
            <a:r>
              <a:rPr lang="en-US" sz="2000" b="1" dirty="0">
                <a:solidFill>
                  <a:prstClr val="black"/>
                </a:solidFill>
                <a:latin typeface="Calibri"/>
              </a:rPr>
              <a:t>267662.8 </a:t>
            </a:r>
            <a:r>
              <a:rPr lang="ar-SA" sz="2000" b="1" dirty="0">
                <a:solidFill>
                  <a:prstClr val="black"/>
                </a:solidFill>
                <a:latin typeface="Calibri"/>
              </a:rPr>
              <a:t>) ÷ (</a:t>
            </a:r>
            <a:r>
              <a:rPr lang="en-US" sz="2000" b="1" dirty="0">
                <a:solidFill>
                  <a:prstClr val="black"/>
                </a:solidFill>
                <a:latin typeface="Calibri"/>
              </a:rPr>
              <a:t>-10%</a:t>
            </a:r>
            <a:r>
              <a:rPr lang="ar-SA" sz="2000" b="1" dirty="0">
                <a:solidFill>
                  <a:prstClr val="black"/>
                </a:solidFill>
                <a:latin typeface="Calibri"/>
              </a:rPr>
              <a:t>)</a:t>
            </a:r>
            <a:endParaRPr lang="en-US" sz="2000" b="1" dirty="0">
              <a:solidFill>
                <a:prstClr val="black"/>
              </a:solidFill>
              <a:latin typeface="Calibri"/>
            </a:endParaRPr>
          </a:p>
          <a:p>
            <a:pPr marL="342900" lvl="0" indent="-342900">
              <a:spcBef>
                <a:spcPct val="20000"/>
              </a:spcBef>
              <a:buClrTx/>
              <a:buSzTx/>
              <a:buNone/>
            </a:pPr>
            <a:r>
              <a:rPr lang="ar-SA" sz="2000" b="1" dirty="0">
                <a:solidFill>
                  <a:prstClr val="black"/>
                </a:solidFill>
                <a:latin typeface="Calibri"/>
              </a:rPr>
              <a:t>= </a:t>
            </a:r>
            <a:r>
              <a:rPr lang="en-US" sz="2000" b="1" dirty="0">
                <a:solidFill>
                  <a:prstClr val="black"/>
                </a:solidFill>
                <a:latin typeface="Calibri"/>
              </a:rPr>
              <a:t>6.23%</a:t>
            </a:r>
          </a:p>
          <a:p>
            <a:pPr marL="342900" lvl="0" indent="-342900">
              <a:spcBef>
                <a:spcPct val="20000"/>
              </a:spcBef>
              <a:buClrTx/>
              <a:buSzTx/>
              <a:buNone/>
            </a:pPr>
            <a:r>
              <a:rPr lang="ar-SA" sz="2000" b="1" dirty="0">
                <a:solidFill>
                  <a:prstClr val="black"/>
                </a:solidFill>
                <a:latin typeface="Calibri"/>
              </a:rPr>
              <a:t>وهذا يعني أن انخفاض الايراد الكلي بنسبة </a:t>
            </a:r>
            <a:r>
              <a:rPr lang="en-US" sz="2000" b="1" dirty="0">
                <a:solidFill>
                  <a:prstClr val="black"/>
                </a:solidFill>
                <a:latin typeface="Calibri"/>
              </a:rPr>
              <a:t>1%  </a:t>
            </a:r>
            <a:r>
              <a:rPr lang="ar-SA" sz="2000" b="1" dirty="0">
                <a:solidFill>
                  <a:prstClr val="black"/>
                </a:solidFill>
                <a:latin typeface="Calibri"/>
              </a:rPr>
              <a:t> يؤدي إلى انخفاض ربحية المشروع  </a:t>
            </a:r>
            <a:endParaRPr lang="en-US" sz="2000" b="1" dirty="0">
              <a:solidFill>
                <a:prstClr val="black"/>
              </a:solidFill>
              <a:latin typeface="Calibri"/>
            </a:endParaRPr>
          </a:p>
          <a:p>
            <a:pPr marL="342900" lvl="0" indent="-342900">
              <a:spcBef>
                <a:spcPct val="20000"/>
              </a:spcBef>
              <a:buClrTx/>
              <a:buSzTx/>
              <a:buNone/>
            </a:pPr>
            <a:r>
              <a:rPr lang="ar-SA" sz="2000" b="1" dirty="0">
                <a:solidFill>
                  <a:prstClr val="black"/>
                </a:solidFill>
                <a:latin typeface="Calibri"/>
              </a:rPr>
              <a:t>بنسبة </a:t>
            </a:r>
            <a:r>
              <a:rPr lang="en-US" sz="2000" b="1" dirty="0">
                <a:solidFill>
                  <a:prstClr val="black"/>
                </a:solidFill>
                <a:latin typeface="Calibri"/>
              </a:rPr>
              <a:t>6.23%</a:t>
            </a:r>
            <a:r>
              <a:rPr lang="ar-SA" sz="2000" b="1" dirty="0">
                <a:solidFill>
                  <a:prstClr val="black"/>
                </a:solidFill>
                <a:latin typeface="Calibri"/>
              </a:rPr>
              <a:t> هذا يشير إلى درجة حساسية كبيرة للتغير في الإيرادات .</a:t>
            </a:r>
          </a:p>
          <a:p>
            <a:pPr marL="342900" lvl="0" indent="-342900">
              <a:spcBef>
                <a:spcPct val="20000"/>
              </a:spcBef>
              <a:buClrTx/>
              <a:buSzTx/>
              <a:buNone/>
            </a:pPr>
            <a:endParaRPr lang="ar-SA" sz="2000" b="1" dirty="0">
              <a:solidFill>
                <a:prstClr val="black"/>
              </a:solidFill>
              <a:latin typeface="Calibri"/>
            </a:endParaRPr>
          </a:p>
          <a:p>
            <a:pPr marL="342900" lvl="0" indent="-342900">
              <a:spcBef>
                <a:spcPct val="20000"/>
              </a:spcBef>
              <a:buClrTx/>
              <a:buSzTx/>
              <a:buNone/>
            </a:pPr>
            <a:r>
              <a:rPr lang="ar-SA" sz="2000" b="1" dirty="0">
                <a:solidFill>
                  <a:prstClr val="black"/>
                </a:solidFill>
                <a:latin typeface="Calibri"/>
              </a:rPr>
              <a:t>مرونة الربحية للتغير في التكاليف : </a:t>
            </a:r>
          </a:p>
          <a:p>
            <a:pPr marL="342900" lvl="0" indent="-342900">
              <a:spcBef>
                <a:spcPct val="20000"/>
              </a:spcBef>
              <a:buClrTx/>
              <a:buSzTx/>
              <a:buNone/>
            </a:pPr>
            <a:r>
              <a:rPr lang="ar-SA" sz="2000" b="1" dirty="0">
                <a:solidFill>
                  <a:prstClr val="black"/>
                </a:solidFill>
                <a:latin typeface="Calibri"/>
              </a:rPr>
              <a:t>= (</a:t>
            </a:r>
            <a:r>
              <a:rPr lang="en-US" sz="2000" b="1" dirty="0">
                <a:solidFill>
                  <a:prstClr val="black"/>
                </a:solidFill>
                <a:latin typeface="Calibri"/>
              </a:rPr>
              <a:t>127656.2</a:t>
            </a:r>
            <a:r>
              <a:rPr lang="ar-SA" sz="2000" b="1" dirty="0">
                <a:solidFill>
                  <a:prstClr val="black"/>
                </a:solidFill>
                <a:latin typeface="Calibri"/>
              </a:rPr>
              <a:t> - </a:t>
            </a:r>
            <a:r>
              <a:rPr lang="en-US" sz="2000" b="1" dirty="0">
                <a:solidFill>
                  <a:prstClr val="black"/>
                </a:solidFill>
                <a:latin typeface="Calibri"/>
              </a:rPr>
              <a:t>267662.8</a:t>
            </a:r>
            <a:r>
              <a:rPr lang="ar-SA" sz="2000" b="1" dirty="0">
                <a:solidFill>
                  <a:prstClr val="black"/>
                </a:solidFill>
                <a:latin typeface="Calibri"/>
              </a:rPr>
              <a:t> / </a:t>
            </a:r>
            <a:r>
              <a:rPr lang="en-US" sz="2000" b="1" dirty="0">
                <a:solidFill>
                  <a:prstClr val="black"/>
                </a:solidFill>
                <a:latin typeface="Calibri"/>
              </a:rPr>
              <a:t>267662.8</a:t>
            </a:r>
            <a:r>
              <a:rPr lang="ar-SA" sz="2000" b="1" dirty="0">
                <a:solidFill>
                  <a:prstClr val="black"/>
                </a:solidFill>
                <a:latin typeface="Calibri"/>
              </a:rPr>
              <a:t> ) ÷ (</a:t>
            </a:r>
            <a:r>
              <a:rPr lang="en-US" sz="2000" b="1" dirty="0">
                <a:solidFill>
                  <a:prstClr val="black"/>
                </a:solidFill>
                <a:latin typeface="Calibri"/>
              </a:rPr>
              <a:t>10%</a:t>
            </a:r>
            <a:r>
              <a:rPr lang="ar-SA" sz="2000" b="1" dirty="0">
                <a:solidFill>
                  <a:prstClr val="black"/>
                </a:solidFill>
                <a:latin typeface="Calibri"/>
              </a:rPr>
              <a:t>)</a:t>
            </a:r>
            <a:endParaRPr lang="en-US" sz="2000" b="1" dirty="0">
              <a:solidFill>
                <a:prstClr val="black"/>
              </a:solidFill>
              <a:latin typeface="Calibri"/>
            </a:endParaRPr>
          </a:p>
          <a:p>
            <a:pPr marL="342900" lvl="0" indent="-342900">
              <a:spcBef>
                <a:spcPct val="20000"/>
              </a:spcBef>
              <a:buClrTx/>
              <a:buSzTx/>
              <a:buNone/>
            </a:pPr>
            <a:r>
              <a:rPr lang="ar-SA" sz="2000" b="1" dirty="0">
                <a:solidFill>
                  <a:prstClr val="black"/>
                </a:solidFill>
                <a:latin typeface="Calibri"/>
              </a:rPr>
              <a:t>= </a:t>
            </a:r>
            <a:r>
              <a:rPr lang="en-US" sz="2000" b="1" dirty="0">
                <a:solidFill>
                  <a:prstClr val="black"/>
                </a:solidFill>
                <a:latin typeface="Calibri"/>
              </a:rPr>
              <a:t>-5.23%</a:t>
            </a:r>
          </a:p>
          <a:p>
            <a:pPr marL="342900" lvl="0" indent="-342900">
              <a:spcBef>
                <a:spcPct val="20000"/>
              </a:spcBef>
              <a:buClrTx/>
              <a:buSzTx/>
              <a:buNone/>
            </a:pPr>
            <a:r>
              <a:rPr lang="ar-SA" sz="2000" b="1" dirty="0">
                <a:solidFill>
                  <a:prstClr val="black"/>
                </a:solidFill>
                <a:latin typeface="Calibri"/>
              </a:rPr>
              <a:t> وهذا يعني أن ارتفاع التكاليف الكلية بنسبة </a:t>
            </a:r>
            <a:r>
              <a:rPr lang="en-US" sz="2000" b="1" dirty="0">
                <a:solidFill>
                  <a:prstClr val="black"/>
                </a:solidFill>
                <a:latin typeface="Calibri"/>
              </a:rPr>
              <a:t>1%</a:t>
            </a:r>
            <a:r>
              <a:rPr lang="ar-SA" sz="2000" b="1" dirty="0">
                <a:solidFill>
                  <a:prstClr val="black"/>
                </a:solidFill>
                <a:latin typeface="Calibri"/>
              </a:rPr>
              <a:t>  يؤدي إلى انخفاض ربحية المشروع </a:t>
            </a:r>
            <a:endParaRPr lang="en-US" sz="2000" b="1" dirty="0">
              <a:solidFill>
                <a:prstClr val="black"/>
              </a:solidFill>
              <a:latin typeface="Calibri"/>
            </a:endParaRPr>
          </a:p>
          <a:p>
            <a:pPr marL="342900" lvl="0" indent="-342900">
              <a:spcBef>
                <a:spcPct val="20000"/>
              </a:spcBef>
              <a:buClrTx/>
              <a:buSzTx/>
              <a:buNone/>
            </a:pPr>
            <a:r>
              <a:rPr lang="ar-SA" sz="2000" b="1" dirty="0">
                <a:solidFill>
                  <a:prstClr val="black"/>
                </a:solidFill>
                <a:latin typeface="Calibri"/>
              </a:rPr>
              <a:t>بنسبة </a:t>
            </a:r>
            <a:r>
              <a:rPr lang="en-US" sz="2000" b="1" dirty="0">
                <a:solidFill>
                  <a:prstClr val="black"/>
                </a:solidFill>
                <a:latin typeface="Calibri"/>
              </a:rPr>
              <a:t>5.23%</a:t>
            </a:r>
            <a:r>
              <a:rPr lang="ar-SA" sz="2000" b="1" dirty="0">
                <a:solidFill>
                  <a:prstClr val="black"/>
                </a:solidFill>
                <a:latin typeface="Calibri"/>
              </a:rPr>
              <a:t> هذا يشير إلى درجة حساسية كبيرة للتغير في التكاليف . </a:t>
            </a:r>
          </a:p>
          <a:p>
            <a:pPr>
              <a:buNone/>
            </a:pPr>
            <a:endParaRPr lang="x-none" sz="2000" b="1" dirty="0"/>
          </a:p>
        </p:txBody>
      </p:sp>
    </p:spTree>
    <p:extLst>
      <p:ext uri="{BB962C8B-B14F-4D97-AF65-F5344CB8AC3E}">
        <p14:creationId xmlns:p14="http://schemas.microsoft.com/office/powerpoint/2010/main" xmlns="" val="41197842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p:sp>
        <p:nvSpPr>
          <p:cNvPr id="3" name="عنصر نائب للمحتوى 2"/>
          <p:cNvSpPr>
            <a:spLocks noGrp="1"/>
          </p:cNvSpPr>
          <p:nvPr>
            <p:ph idx="1"/>
          </p:nvPr>
        </p:nvSpPr>
        <p:spPr/>
        <p:txBody>
          <a:bodyPr>
            <a:normAutofit lnSpcReduction="10000"/>
          </a:bodyPr>
          <a:lstStyle/>
          <a:p>
            <a:pPr marL="342900" lvl="0" indent="-342900">
              <a:spcBef>
                <a:spcPct val="20000"/>
              </a:spcBef>
              <a:buClrTx/>
              <a:buSzTx/>
              <a:buNone/>
            </a:pPr>
            <a:r>
              <a:rPr lang="ar-SA" sz="2400" b="1" dirty="0">
                <a:solidFill>
                  <a:prstClr val="black"/>
                </a:solidFill>
                <a:latin typeface="Calibri"/>
              </a:rPr>
              <a:t>مرونة الربحية لتغير كليهما :</a:t>
            </a:r>
            <a:endParaRPr lang="en-US" sz="2400" dirty="0">
              <a:solidFill>
                <a:prstClr val="black"/>
              </a:solidFill>
              <a:latin typeface="Calibri"/>
            </a:endParaRPr>
          </a:p>
          <a:p>
            <a:pPr marL="342900" lvl="0" indent="-342900">
              <a:spcBef>
                <a:spcPct val="20000"/>
              </a:spcBef>
              <a:buClrTx/>
              <a:buSzTx/>
              <a:buNone/>
            </a:pPr>
            <a:r>
              <a:rPr lang="ar-SA" sz="2400" b="1" dirty="0">
                <a:solidFill>
                  <a:prstClr val="black"/>
                </a:solidFill>
                <a:latin typeface="Calibri"/>
              </a:rPr>
              <a:t>= (</a:t>
            </a:r>
            <a:r>
              <a:rPr lang="en-US" sz="2400" b="1" dirty="0">
                <a:solidFill>
                  <a:prstClr val="black"/>
                </a:solidFill>
                <a:latin typeface="Calibri"/>
              </a:rPr>
              <a:t>(- 39116.6) </a:t>
            </a:r>
            <a:r>
              <a:rPr lang="ar-SA" sz="2400" b="1" dirty="0">
                <a:solidFill>
                  <a:prstClr val="black"/>
                </a:solidFill>
                <a:latin typeface="Calibri"/>
              </a:rPr>
              <a:t> -  </a:t>
            </a:r>
            <a:r>
              <a:rPr lang="en-US" sz="2400" b="1" dirty="0">
                <a:solidFill>
                  <a:prstClr val="black"/>
                </a:solidFill>
                <a:latin typeface="Calibri"/>
              </a:rPr>
              <a:t>267662.8</a:t>
            </a:r>
            <a:r>
              <a:rPr lang="ar-SA" sz="2400" b="1" dirty="0">
                <a:solidFill>
                  <a:prstClr val="black"/>
                </a:solidFill>
                <a:latin typeface="Calibri"/>
              </a:rPr>
              <a:t>/ </a:t>
            </a:r>
            <a:r>
              <a:rPr lang="en-US" sz="2400" b="1" dirty="0">
                <a:solidFill>
                  <a:prstClr val="black"/>
                </a:solidFill>
                <a:latin typeface="Calibri"/>
              </a:rPr>
              <a:t>267662.8</a:t>
            </a:r>
            <a:r>
              <a:rPr lang="ar-SA" sz="2400" b="1" dirty="0">
                <a:solidFill>
                  <a:prstClr val="black"/>
                </a:solidFill>
                <a:latin typeface="Calibri"/>
              </a:rPr>
              <a:t> ) ÷ (</a:t>
            </a:r>
            <a:r>
              <a:rPr lang="en-US" sz="2400" b="1" dirty="0">
                <a:solidFill>
                  <a:prstClr val="black"/>
                </a:solidFill>
                <a:latin typeface="Calibri"/>
              </a:rPr>
              <a:t>10%</a:t>
            </a:r>
            <a:r>
              <a:rPr lang="ar-SA" sz="2400" b="1" dirty="0">
                <a:solidFill>
                  <a:prstClr val="black"/>
                </a:solidFill>
                <a:latin typeface="Calibri"/>
              </a:rPr>
              <a:t>)</a:t>
            </a:r>
            <a:endParaRPr lang="en-US" sz="2400" dirty="0">
              <a:solidFill>
                <a:prstClr val="black"/>
              </a:solidFill>
              <a:latin typeface="Calibri"/>
            </a:endParaRPr>
          </a:p>
          <a:p>
            <a:pPr marL="342900" lvl="0" indent="-342900">
              <a:spcBef>
                <a:spcPct val="20000"/>
              </a:spcBef>
              <a:buClrTx/>
              <a:buSzTx/>
              <a:buNone/>
            </a:pPr>
            <a:r>
              <a:rPr lang="ar-SA" sz="2400" b="1" dirty="0">
                <a:solidFill>
                  <a:prstClr val="black"/>
                </a:solidFill>
                <a:latin typeface="Calibri"/>
              </a:rPr>
              <a:t>= </a:t>
            </a:r>
            <a:r>
              <a:rPr lang="en-US" sz="2400" b="1" dirty="0">
                <a:solidFill>
                  <a:prstClr val="black"/>
                </a:solidFill>
                <a:latin typeface="Calibri"/>
              </a:rPr>
              <a:t>11.46%</a:t>
            </a:r>
            <a:endParaRPr lang="en-US" sz="2400" dirty="0">
              <a:solidFill>
                <a:prstClr val="black"/>
              </a:solidFill>
              <a:latin typeface="Calibri"/>
            </a:endParaRPr>
          </a:p>
          <a:p>
            <a:pPr marL="342900" lvl="0" indent="-342900">
              <a:spcBef>
                <a:spcPct val="20000"/>
              </a:spcBef>
              <a:buClrTx/>
              <a:buSzTx/>
              <a:buNone/>
            </a:pPr>
            <a:r>
              <a:rPr lang="en-US" sz="2400" dirty="0">
                <a:solidFill>
                  <a:prstClr val="black"/>
                </a:solidFill>
                <a:latin typeface="Calibri"/>
              </a:rPr>
              <a:t> </a:t>
            </a:r>
            <a:r>
              <a:rPr lang="ar-SA" sz="2400" b="1" dirty="0">
                <a:solidFill>
                  <a:prstClr val="black"/>
                </a:solidFill>
                <a:latin typeface="Calibri"/>
              </a:rPr>
              <a:t>وهذا يعني أن ارتفاع التكاليف الكلية بنسبة </a:t>
            </a:r>
            <a:r>
              <a:rPr lang="en-US" sz="2400" b="1" dirty="0">
                <a:solidFill>
                  <a:prstClr val="black"/>
                </a:solidFill>
                <a:latin typeface="Calibri"/>
              </a:rPr>
              <a:t>1%</a:t>
            </a:r>
            <a:r>
              <a:rPr lang="ar-SA" sz="2400" b="1" dirty="0">
                <a:solidFill>
                  <a:prstClr val="black"/>
                </a:solidFill>
                <a:latin typeface="Calibri"/>
              </a:rPr>
              <a:t>  وانخفاض الايراد الكلي بنفس النسبة يؤدي إلى انخفاض ربحية المشروع بنسبة  </a:t>
            </a:r>
            <a:r>
              <a:rPr lang="en-US" sz="2400" b="1" dirty="0">
                <a:solidFill>
                  <a:prstClr val="black"/>
                </a:solidFill>
                <a:latin typeface="Calibri"/>
              </a:rPr>
              <a:t>11.46%</a:t>
            </a:r>
            <a:r>
              <a:rPr lang="ar-SA" sz="2400" b="1" dirty="0">
                <a:solidFill>
                  <a:prstClr val="black"/>
                </a:solidFill>
                <a:latin typeface="Calibri"/>
              </a:rPr>
              <a:t>  هذا يشير إلى درجة حساسية كبيرة للتغير في الإيرادات والتكاليف معاً</a:t>
            </a:r>
            <a:r>
              <a:rPr lang="ar-SA" sz="2400" b="1" dirty="0" smtClean="0">
                <a:solidFill>
                  <a:prstClr val="black"/>
                </a:solidFill>
                <a:latin typeface="Calibri"/>
              </a:rPr>
              <a:t>.</a:t>
            </a:r>
          </a:p>
          <a:p>
            <a:pPr marL="342900" lvl="0" indent="-342900">
              <a:spcBef>
                <a:spcPct val="20000"/>
              </a:spcBef>
              <a:buClrTx/>
              <a:buSzTx/>
              <a:buNone/>
            </a:pPr>
            <a:endParaRPr lang="ar-SA" sz="2400" b="1" dirty="0">
              <a:solidFill>
                <a:prstClr val="black"/>
              </a:solidFill>
              <a:latin typeface="Calibri"/>
            </a:endParaRPr>
          </a:p>
          <a:p>
            <a:pPr marL="342900" lvl="0" indent="-342900">
              <a:spcBef>
                <a:spcPct val="20000"/>
              </a:spcBef>
              <a:buClrTx/>
              <a:buSzTx/>
              <a:buNone/>
            </a:pPr>
            <a:endParaRPr lang="ar-SA" sz="2400" b="1" dirty="0">
              <a:solidFill>
                <a:prstClr val="black"/>
              </a:solidFill>
              <a:latin typeface="Calibri"/>
            </a:endParaRPr>
          </a:p>
          <a:p>
            <a:pPr marL="342900" lvl="0" indent="-342900">
              <a:spcBef>
                <a:spcPct val="20000"/>
              </a:spcBef>
              <a:buClrTx/>
              <a:buSzTx/>
              <a:buNone/>
            </a:pPr>
            <a:r>
              <a:rPr lang="ar-SA" sz="2400" b="1" dirty="0">
                <a:solidFill>
                  <a:prstClr val="black"/>
                </a:solidFill>
                <a:latin typeface="Calibri"/>
              </a:rPr>
              <a:t>3. التغير في فترة إنشاء المشروع : </a:t>
            </a:r>
          </a:p>
          <a:p>
            <a:pPr marL="342900" lvl="0" indent="-342900">
              <a:spcBef>
                <a:spcPct val="20000"/>
              </a:spcBef>
              <a:buClrTx/>
              <a:buSzTx/>
              <a:buNone/>
            </a:pPr>
            <a:r>
              <a:rPr lang="ar-SA" sz="2400" b="1" dirty="0">
                <a:solidFill>
                  <a:prstClr val="black"/>
                </a:solidFill>
                <a:latin typeface="Calibri"/>
              </a:rPr>
              <a:t>بسبب قصر الفترة الانشائية و ان  تضاعفت لتكون فترة ٤ شهور و ذلك لن يحدث تغيير في الارباح بالتالي لا ضرورة لحسابها .</a:t>
            </a:r>
          </a:p>
          <a:p>
            <a:pPr marL="342900" lvl="0" indent="-342900">
              <a:spcBef>
                <a:spcPct val="20000"/>
              </a:spcBef>
              <a:buClrTx/>
              <a:buSzTx/>
              <a:buNone/>
            </a:pPr>
            <a:endParaRPr lang="ar-SA" sz="2400" b="1" dirty="0">
              <a:solidFill>
                <a:prstClr val="black"/>
              </a:solidFill>
              <a:latin typeface="Calibri"/>
            </a:endParaRPr>
          </a:p>
          <a:p>
            <a:pPr marL="342900" lvl="0" indent="-342900">
              <a:spcBef>
                <a:spcPct val="20000"/>
              </a:spcBef>
              <a:buClrTx/>
              <a:buSzTx/>
              <a:buNone/>
            </a:pPr>
            <a:endParaRPr lang="en-US" sz="2000" dirty="0">
              <a:solidFill>
                <a:prstClr val="black"/>
              </a:solidFill>
              <a:latin typeface="Calibri"/>
            </a:endParaRPr>
          </a:p>
          <a:p>
            <a:pPr marL="0" lvl="0" indent="0">
              <a:spcBef>
                <a:spcPct val="20000"/>
              </a:spcBef>
              <a:buClrTx/>
              <a:buSzTx/>
              <a:buNone/>
            </a:pPr>
            <a:endParaRPr lang="ar-SA" sz="3200" dirty="0">
              <a:solidFill>
                <a:prstClr val="black"/>
              </a:solidFill>
              <a:latin typeface="Calibri"/>
            </a:endParaRPr>
          </a:p>
          <a:p>
            <a:pPr marL="0" indent="0">
              <a:buNone/>
            </a:pPr>
            <a:endParaRPr lang="x-none" dirty="0"/>
          </a:p>
        </p:txBody>
      </p:sp>
    </p:spTree>
    <p:extLst>
      <p:ext uri="{BB962C8B-B14F-4D97-AF65-F5344CB8AC3E}">
        <p14:creationId xmlns:p14="http://schemas.microsoft.com/office/powerpoint/2010/main" xmlns="" val="38690685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x-none" sz="4800" b="1" dirty="0" smtClean="0"/>
              <a:t>تقدير حدود الحساسية</a:t>
            </a:r>
            <a:endParaRPr lang="x-none" sz="4800" b="1" dirty="0"/>
          </a:p>
        </p:txBody>
      </p:sp>
      <p:sp>
        <p:nvSpPr>
          <p:cNvPr id="3" name="عنصر نائب للمحتوى 2"/>
          <p:cNvSpPr>
            <a:spLocks noGrp="1"/>
          </p:cNvSpPr>
          <p:nvPr>
            <p:ph idx="1"/>
          </p:nvPr>
        </p:nvSpPr>
        <p:spPr/>
        <p:txBody>
          <a:bodyPr>
            <a:normAutofit/>
          </a:bodyPr>
          <a:lstStyle/>
          <a:p>
            <a:pPr marL="342900" lvl="0" indent="-342900">
              <a:spcBef>
                <a:spcPct val="20000"/>
              </a:spcBef>
              <a:buClrTx/>
              <a:buSzTx/>
              <a:buNone/>
            </a:pPr>
            <a:r>
              <a:rPr lang="ar-SA" sz="3200" b="1" dirty="0">
                <a:solidFill>
                  <a:prstClr val="black"/>
                </a:solidFill>
                <a:latin typeface="Calibri"/>
              </a:rPr>
              <a:t>1</a:t>
            </a:r>
            <a:r>
              <a:rPr lang="ar-SA" sz="2400" b="1" dirty="0">
                <a:solidFill>
                  <a:prstClr val="black"/>
                </a:solidFill>
                <a:latin typeface="Calibri"/>
              </a:rPr>
              <a:t>. نسبة المنافع إلى التكاليف</a:t>
            </a:r>
            <a:endParaRPr lang="en-US" sz="2400" dirty="0">
              <a:solidFill>
                <a:prstClr val="black"/>
              </a:solidFill>
              <a:latin typeface="Calibri"/>
            </a:endParaRPr>
          </a:p>
          <a:p>
            <a:pPr marL="342900" lvl="0" indent="-342900">
              <a:spcBef>
                <a:spcPct val="20000"/>
              </a:spcBef>
              <a:buClrTx/>
              <a:buSzTx/>
              <a:buNone/>
            </a:pPr>
            <a:r>
              <a:rPr lang="ar-SA" sz="2400" b="1" dirty="0">
                <a:solidFill>
                  <a:prstClr val="black"/>
                </a:solidFill>
                <a:latin typeface="Calibri"/>
              </a:rPr>
              <a:t>الايرادات الكلية = 508,820</a:t>
            </a:r>
            <a:endParaRPr lang="en-US" sz="2400" dirty="0">
              <a:solidFill>
                <a:prstClr val="black"/>
              </a:solidFill>
              <a:latin typeface="Calibri"/>
            </a:endParaRPr>
          </a:p>
          <a:p>
            <a:pPr marL="342900" lvl="0" indent="-342900">
              <a:spcBef>
                <a:spcPct val="20000"/>
              </a:spcBef>
              <a:buClrTx/>
              <a:buSzTx/>
              <a:buNone/>
            </a:pPr>
            <a:r>
              <a:rPr lang="ar-SA" sz="2400" b="1" dirty="0">
                <a:solidFill>
                  <a:prstClr val="black"/>
                </a:solidFill>
                <a:latin typeface="Calibri"/>
              </a:rPr>
              <a:t>التكاليف الكلية = 341,434</a:t>
            </a:r>
            <a:endParaRPr lang="en-US" sz="2400" dirty="0">
              <a:solidFill>
                <a:prstClr val="black"/>
              </a:solidFill>
              <a:latin typeface="Calibri"/>
            </a:endParaRPr>
          </a:p>
          <a:p>
            <a:pPr marL="342900" lvl="0" indent="-342900">
              <a:spcBef>
                <a:spcPct val="20000"/>
              </a:spcBef>
              <a:buClrTx/>
              <a:buSzTx/>
              <a:buNone/>
            </a:pPr>
            <a:r>
              <a:rPr lang="ar-SA" sz="2400" b="1" dirty="0">
                <a:solidFill>
                  <a:prstClr val="black"/>
                </a:solidFill>
                <a:latin typeface="Calibri"/>
              </a:rPr>
              <a:t>نسبة المنافع إلى التكاليف= 508,820/ 341,434 = 1.49</a:t>
            </a:r>
            <a:endParaRPr lang="en-US" sz="2400" dirty="0">
              <a:solidFill>
                <a:prstClr val="black"/>
              </a:solidFill>
              <a:latin typeface="Calibri"/>
            </a:endParaRPr>
          </a:p>
          <a:p>
            <a:pPr marL="342900" lvl="0" indent="-342900">
              <a:spcBef>
                <a:spcPct val="20000"/>
              </a:spcBef>
              <a:buClrTx/>
              <a:buSzTx/>
              <a:buNone/>
            </a:pPr>
            <a:r>
              <a:rPr lang="ar-SA" sz="2400" b="1" dirty="0">
                <a:solidFill>
                  <a:prstClr val="black"/>
                </a:solidFill>
                <a:latin typeface="Calibri"/>
              </a:rPr>
              <a:t>أي أن التكاليف يمكن أن ترتفع بنسبة 49% قبل أن يتحول المشروع لخسارة . </a:t>
            </a:r>
          </a:p>
          <a:p>
            <a:pPr marL="342900" lvl="0" indent="-342900">
              <a:spcBef>
                <a:spcPct val="20000"/>
              </a:spcBef>
              <a:buClrTx/>
              <a:buSzTx/>
              <a:buNone/>
            </a:pPr>
            <a:endParaRPr lang="ar-SA" sz="2400" b="1" dirty="0">
              <a:solidFill>
                <a:prstClr val="black"/>
              </a:solidFill>
              <a:latin typeface="Calibri"/>
            </a:endParaRPr>
          </a:p>
          <a:p>
            <a:pPr marL="342900" lvl="0" indent="-342900">
              <a:spcBef>
                <a:spcPct val="20000"/>
              </a:spcBef>
              <a:buClrTx/>
              <a:buSzTx/>
              <a:buNone/>
            </a:pPr>
            <a:r>
              <a:rPr lang="ar-SA" sz="2400" b="1" dirty="0">
                <a:solidFill>
                  <a:prstClr val="black"/>
                </a:solidFill>
                <a:latin typeface="Calibri"/>
              </a:rPr>
              <a:t>2. نسبة المنافع إلى التكاليف عندما يتحقق التعادل :</a:t>
            </a:r>
            <a:endParaRPr lang="en-US" sz="2400" dirty="0">
              <a:solidFill>
                <a:prstClr val="black"/>
              </a:solidFill>
              <a:latin typeface="Calibri"/>
            </a:endParaRPr>
          </a:p>
          <a:p>
            <a:pPr marL="342900" lvl="0" indent="-342900">
              <a:spcBef>
                <a:spcPct val="20000"/>
              </a:spcBef>
              <a:buClrTx/>
              <a:buSzTx/>
              <a:buNone/>
            </a:pPr>
            <a:r>
              <a:rPr lang="ar-SA" sz="2400" b="1" dirty="0">
                <a:solidFill>
                  <a:prstClr val="black"/>
                </a:solidFill>
                <a:latin typeface="Calibri"/>
              </a:rPr>
              <a:t>نسبة المنافع إلى التكاليف = 508,820 / 508,820 = 1</a:t>
            </a:r>
            <a:endParaRPr lang="en-US" sz="2400" dirty="0">
              <a:solidFill>
                <a:prstClr val="black"/>
              </a:solidFill>
              <a:latin typeface="Calibri"/>
            </a:endParaRPr>
          </a:p>
          <a:p>
            <a:pPr marL="342900" lvl="0" indent="-342900">
              <a:spcBef>
                <a:spcPct val="20000"/>
              </a:spcBef>
              <a:buClrTx/>
              <a:buSzTx/>
              <a:buNone/>
            </a:pPr>
            <a:r>
              <a:rPr lang="ar-SA" sz="2400" b="1" dirty="0">
                <a:solidFill>
                  <a:prstClr val="black"/>
                </a:solidFill>
                <a:latin typeface="Calibri"/>
              </a:rPr>
              <a:t>نسبة المنافع إلى التكاليف = 341,434 / 341,434 = 1 </a:t>
            </a:r>
          </a:p>
          <a:p>
            <a:pPr lvl="0">
              <a:buNone/>
            </a:pPr>
            <a:endParaRPr lang="x-none" sz="2400" b="1" dirty="0" smtClean="0"/>
          </a:p>
        </p:txBody>
      </p:sp>
    </p:spTree>
    <p:extLst>
      <p:ext uri="{BB962C8B-B14F-4D97-AF65-F5344CB8AC3E}">
        <p14:creationId xmlns:p14="http://schemas.microsoft.com/office/powerpoint/2010/main" xmlns="" val="33641927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p:sp>
        <p:nvSpPr>
          <p:cNvPr id="3" name="عنصر نائب للمحتوى 2"/>
          <p:cNvSpPr>
            <a:spLocks noGrp="1"/>
          </p:cNvSpPr>
          <p:nvPr>
            <p:ph idx="1"/>
          </p:nvPr>
        </p:nvSpPr>
        <p:spPr/>
        <p:txBody>
          <a:bodyPr>
            <a:normAutofit fontScale="92500" lnSpcReduction="20000"/>
          </a:bodyPr>
          <a:lstStyle/>
          <a:p>
            <a:pPr marL="342900" lvl="0" indent="-342900">
              <a:spcBef>
                <a:spcPct val="20000"/>
              </a:spcBef>
              <a:buClrTx/>
              <a:buSzTx/>
              <a:buNone/>
            </a:pPr>
            <a:r>
              <a:rPr lang="ar-SA" sz="2600" b="1" dirty="0">
                <a:solidFill>
                  <a:prstClr val="black"/>
                </a:solidFill>
                <a:latin typeface="Calibri"/>
              </a:rPr>
              <a:t>أ . إذا ارتفعت التكاليف من 341,434 إلى 508,820</a:t>
            </a:r>
          </a:p>
          <a:p>
            <a:pPr marL="342900" lvl="0" indent="-342900">
              <a:spcBef>
                <a:spcPct val="20000"/>
              </a:spcBef>
              <a:buClrTx/>
              <a:buSzTx/>
              <a:buNone/>
            </a:pPr>
            <a:r>
              <a:rPr lang="ar-SA" sz="2600" b="1" dirty="0">
                <a:solidFill>
                  <a:prstClr val="black"/>
                </a:solidFill>
                <a:latin typeface="Calibri"/>
              </a:rPr>
              <a:t>= (508,820 - 341,434) ÷ 341,434 = 0.49</a:t>
            </a:r>
            <a:endParaRPr lang="en-US" sz="2600" dirty="0">
              <a:solidFill>
                <a:prstClr val="black"/>
              </a:solidFill>
              <a:latin typeface="Calibri"/>
            </a:endParaRPr>
          </a:p>
          <a:p>
            <a:pPr marL="342900" lvl="0" indent="-342900">
              <a:spcBef>
                <a:spcPct val="20000"/>
              </a:spcBef>
              <a:buClrTx/>
              <a:buSzTx/>
              <a:buNone/>
            </a:pPr>
            <a:r>
              <a:rPr lang="ar-SA" sz="2600" b="1" dirty="0">
                <a:solidFill>
                  <a:prstClr val="black"/>
                </a:solidFill>
                <a:latin typeface="Calibri"/>
              </a:rPr>
              <a:t>أي أن 49% هو الحد الأقصى لارتفاع التكاليف قبل أن يتحول المشروع من رابح إلى خاسر.</a:t>
            </a:r>
          </a:p>
          <a:p>
            <a:pPr marL="342900" lvl="0" indent="-342900">
              <a:spcBef>
                <a:spcPct val="20000"/>
              </a:spcBef>
              <a:buClrTx/>
              <a:buSzTx/>
              <a:buNone/>
            </a:pPr>
            <a:endParaRPr lang="ar-SA" sz="2600" b="1" dirty="0">
              <a:solidFill>
                <a:prstClr val="black"/>
              </a:solidFill>
              <a:latin typeface="Calibri"/>
            </a:endParaRPr>
          </a:p>
          <a:p>
            <a:pPr marL="342900" lvl="0" indent="-342900">
              <a:spcBef>
                <a:spcPct val="20000"/>
              </a:spcBef>
              <a:buClrTx/>
              <a:buSzTx/>
              <a:buNone/>
            </a:pPr>
            <a:r>
              <a:rPr lang="ar-SA" sz="2400" b="1" dirty="0">
                <a:solidFill>
                  <a:prstClr val="black"/>
                </a:solidFill>
                <a:latin typeface="Calibri"/>
              </a:rPr>
              <a:t>ب . </a:t>
            </a:r>
            <a:r>
              <a:rPr lang="ar-SA" sz="2600" b="1" dirty="0">
                <a:solidFill>
                  <a:prstClr val="black"/>
                </a:solidFill>
                <a:latin typeface="Calibri"/>
              </a:rPr>
              <a:t>إذا انخفضت الايرادات من 508,820 إلى 341,434</a:t>
            </a:r>
            <a:endParaRPr lang="ar-SA" sz="3000" dirty="0">
              <a:solidFill>
                <a:prstClr val="black"/>
              </a:solidFill>
              <a:latin typeface="Calibri"/>
            </a:endParaRPr>
          </a:p>
          <a:p>
            <a:pPr marL="342900" lvl="0" indent="-342900">
              <a:spcBef>
                <a:spcPct val="20000"/>
              </a:spcBef>
              <a:buClrTx/>
              <a:buSzTx/>
              <a:buNone/>
            </a:pPr>
            <a:r>
              <a:rPr lang="ar-SA" sz="2600" b="1" dirty="0">
                <a:solidFill>
                  <a:prstClr val="black"/>
                </a:solidFill>
                <a:latin typeface="Calibri"/>
              </a:rPr>
              <a:t>= (341,434 - 508,820) ÷ 508,820 =  -0.33</a:t>
            </a:r>
            <a:endParaRPr lang="en-US" sz="2600" b="1" dirty="0">
              <a:solidFill>
                <a:prstClr val="black"/>
              </a:solidFill>
              <a:latin typeface="Calibri"/>
            </a:endParaRPr>
          </a:p>
          <a:p>
            <a:pPr marL="342900" lvl="0" indent="-342900">
              <a:spcBef>
                <a:spcPct val="20000"/>
              </a:spcBef>
              <a:buClrTx/>
              <a:buSzTx/>
              <a:buNone/>
            </a:pPr>
            <a:r>
              <a:rPr lang="ar-SA" sz="2600" b="1" dirty="0">
                <a:solidFill>
                  <a:prstClr val="black"/>
                </a:solidFill>
                <a:latin typeface="Calibri"/>
              </a:rPr>
              <a:t>أي أن 33% هو الحد الأدنى  لانخفاض الايرادات قبل أن يتحول المشروع من رابح إلى خاسر .</a:t>
            </a:r>
            <a:endParaRPr lang="en-US" sz="2600" b="1" dirty="0">
              <a:solidFill>
                <a:prstClr val="black"/>
              </a:solidFill>
              <a:latin typeface="Calibri"/>
            </a:endParaRPr>
          </a:p>
          <a:p>
            <a:pPr marL="342900" lvl="0" indent="-342900">
              <a:spcBef>
                <a:spcPct val="20000"/>
              </a:spcBef>
              <a:buClrTx/>
              <a:buSzTx/>
              <a:buNone/>
            </a:pPr>
            <a:endParaRPr lang="ar-SA" sz="2600" b="1" dirty="0">
              <a:solidFill>
                <a:prstClr val="black"/>
              </a:solidFill>
              <a:latin typeface="Calibri"/>
            </a:endParaRPr>
          </a:p>
          <a:p>
            <a:pPr marL="342900" lvl="0" indent="-342900">
              <a:spcBef>
                <a:spcPct val="20000"/>
              </a:spcBef>
              <a:buClrTx/>
              <a:buSzTx/>
              <a:buNone/>
            </a:pPr>
            <a:r>
              <a:rPr lang="ar-SA" sz="2600" b="1" dirty="0">
                <a:solidFill>
                  <a:prstClr val="black"/>
                </a:solidFill>
                <a:latin typeface="Calibri"/>
              </a:rPr>
              <a:t>3 . الحد الأقصى لارتفاع معدل الخصم قبل أن يتحول المشروع من رابح إلى خاسر هو 42.3% (وهو معدل العائد الداخلي).  </a:t>
            </a:r>
            <a:endParaRPr lang="en-US" sz="2600" b="1">
              <a:solidFill>
                <a:prstClr val="black"/>
              </a:solidFill>
              <a:latin typeface="Calibri"/>
            </a:endParaRPr>
          </a:p>
          <a:p>
            <a:pPr>
              <a:buNone/>
            </a:pPr>
            <a:endParaRPr lang="en-US" sz="2800" b="1"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x-none" sz="4800" b="1" dirty="0" smtClean="0"/>
              <a:t>شكراً لحسن استماعكم ..</a:t>
            </a:r>
            <a:endParaRPr lang="en-US" sz="4800" b="1"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xmlns="" val="4021817068"/>
              </p:ext>
            </p:extLst>
          </p:nvPr>
        </p:nvGraphicFramePr>
        <p:xfrm>
          <a:off x="539552" y="2996952"/>
          <a:ext cx="8153400" cy="2194560"/>
        </p:xfrm>
        <a:graphic>
          <a:graphicData uri="http://schemas.openxmlformats.org/drawingml/2006/table">
            <a:tbl>
              <a:tblPr firstRow="1" bandRow="1">
                <a:tableStyleId>{5C22544A-7EE6-4342-B048-85BDC9FD1C3A}</a:tableStyleId>
              </a:tblPr>
              <a:tblGrid>
                <a:gridCol w="4076700"/>
                <a:gridCol w="4076700"/>
              </a:tblGrid>
              <a:tr h="330069">
                <a:tc>
                  <a:txBody>
                    <a:bodyPr/>
                    <a:lstStyle/>
                    <a:p>
                      <a:r>
                        <a:rPr lang="x-none" dirty="0" smtClean="0"/>
                        <a:t>الرقم الجامعي</a:t>
                      </a:r>
                      <a:r>
                        <a:rPr lang="x-none" baseline="0" dirty="0" smtClean="0"/>
                        <a:t> </a:t>
                      </a:r>
                      <a:endParaRPr lang="en-US" dirty="0"/>
                    </a:p>
                  </a:txBody>
                  <a:tcPr/>
                </a:tc>
                <a:tc>
                  <a:txBody>
                    <a:bodyPr/>
                    <a:lstStyle/>
                    <a:p>
                      <a:r>
                        <a:rPr lang="x-none" dirty="0" smtClean="0"/>
                        <a:t>اسم</a:t>
                      </a:r>
                      <a:r>
                        <a:rPr lang="x-none" baseline="0" dirty="0" smtClean="0"/>
                        <a:t> الطالبة </a:t>
                      </a:r>
                      <a:endParaRPr lang="en-US" dirty="0"/>
                    </a:p>
                  </a:txBody>
                  <a:tcPr/>
                </a:tc>
              </a:tr>
              <a:tr h="330069">
                <a:tc>
                  <a:txBody>
                    <a:bodyPr/>
                    <a:lstStyle/>
                    <a:p>
                      <a:r>
                        <a:rPr lang="en-US" dirty="0" smtClean="0"/>
                        <a:t>433201238</a:t>
                      </a:r>
                      <a:endParaRPr lang="en-US" dirty="0"/>
                    </a:p>
                  </a:txBody>
                  <a:tcPr/>
                </a:tc>
                <a:tc>
                  <a:txBody>
                    <a:bodyPr/>
                    <a:lstStyle/>
                    <a:p>
                      <a:r>
                        <a:rPr lang="x-none" dirty="0" smtClean="0"/>
                        <a:t>روان الربع (القائدة)</a:t>
                      </a:r>
                      <a:endParaRPr lang="en-US" dirty="0"/>
                    </a:p>
                  </a:txBody>
                  <a:tcPr/>
                </a:tc>
              </a:tr>
              <a:tr h="330069">
                <a:tc>
                  <a:txBody>
                    <a:bodyPr/>
                    <a:lstStyle/>
                    <a:p>
                      <a:r>
                        <a:rPr lang="en-US" dirty="0" smtClean="0"/>
                        <a:t>431201349</a:t>
                      </a:r>
                      <a:endParaRPr lang="en-US" dirty="0"/>
                    </a:p>
                  </a:txBody>
                  <a:tcPr/>
                </a:tc>
                <a:tc>
                  <a:txBody>
                    <a:bodyPr/>
                    <a:lstStyle/>
                    <a:p>
                      <a:r>
                        <a:rPr lang="x-none" dirty="0" smtClean="0"/>
                        <a:t>أثير الزومان </a:t>
                      </a:r>
                      <a:endParaRPr lang="en-US" dirty="0"/>
                    </a:p>
                  </a:txBody>
                  <a:tcPr/>
                </a:tc>
              </a:tr>
              <a:tr h="330069">
                <a:tc>
                  <a:txBody>
                    <a:bodyPr/>
                    <a:lstStyle/>
                    <a:p>
                      <a:r>
                        <a:rPr lang="en-US" dirty="0" smtClean="0"/>
                        <a:t>433202642</a:t>
                      </a:r>
                      <a:endParaRPr lang="en-US" dirty="0"/>
                    </a:p>
                  </a:txBody>
                  <a:tcPr/>
                </a:tc>
                <a:tc>
                  <a:txBody>
                    <a:bodyPr/>
                    <a:lstStyle/>
                    <a:p>
                      <a:r>
                        <a:rPr lang="x-none" dirty="0" smtClean="0"/>
                        <a:t>هيا الناصر </a:t>
                      </a:r>
                      <a:endParaRPr lang="en-US" dirty="0"/>
                    </a:p>
                  </a:txBody>
                  <a:tcPr/>
                </a:tc>
              </a:tr>
              <a:tr h="330069">
                <a:tc>
                  <a:txBody>
                    <a:bodyPr/>
                    <a:lstStyle/>
                    <a:p>
                      <a:r>
                        <a:rPr lang="en-US" dirty="0" smtClean="0"/>
                        <a:t>433202539</a:t>
                      </a:r>
                      <a:endParaRPr lang="en-US" dirty="0"/>
                    </a:p>
                  </a:txBody>
                  <a:tcPr/>
                </a:tc>
                <a:tc>
                  <a:txBody>
                    <a:bodyPr/>
                    <a:lstStyle/>
                    <a:p>
                      <a:r>
                        <a:rPr lang="x-none" dirty="0" smtClean="0"/>
                        <a:t>عبير</a:t>
                      </a:r>
                      <a:r>
                        <a:rPr lang="x-none" baseline="0" dirty="0" smtClean="0"/>
                        <a:t> الفوزان </a:t>
                      </a:r>
                      <a:endParaRPr lang="en-US" dirty="0"/>
                    </a:p>
                  </a:txBody>
                  <a:tcPr/>
                </a:tc>
              </a:tr>
              <a:tr h="330069">
                <a:tc>
                  <a:txBody>
                    <a:bodyPr/>
                    <a:lstStyle/>
                    <a:p>
                      <a:r>
                        <a:rPr lang="en-US" dirty="0" smtClean="0"/>
                        <a:t>432203233</a:t>
                      </a:r>
                      <a:endParaRPr lang="en-US" dirty="0"/>
                    </a:p>
                  </a:txBody>
                  <a:tcPr/>
                </a:tc>
                <a:tc>
                  <a:txBody>
                    <a:bodyPr/>
                    <a:lstStyle/>
                    <a:p>
                      <a:r>
                        <a:rPr lang="x-none" dirty="0" smtClean="0"/>
                        <a:t>نجلاء يعقوب </a:t>
                      </a:r>
                      <a:endParaRPr lang="en-US" dirty="0"/>
                    </a:p>
                  </a:txBody>
                  <a:tcPr/>
                </a:tc>
              </a:tr>
            </a:tbl>
          </a:graphicData>
        </a:graphic>
      </p:graphicFrame>
    </p:spTree>
    <p:extLst>
      <p:ext uri="{BB962C8B-B14F-4D97-AF65-F5344CB8AC3E}">
        <p14:creationId xmlns:p14="http://schemas.microsoft.com/office/powerpoint/2010/main" xmlns="" val="1731151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x-none" sz="4800" b="1" dirty="0"/>
              <a:t>دراسة الجدوى التفصيلية </a:t>
            </a:r>
          </a:p>
        </p:txBody>
      </p:sp>
      <p:sp>
        <p:nvSpPr>
          <p:cNvPr id="3" name="عنصر نائب للمحتوى 2"/>
          <p:cNvSpPr>
            <a:spLocks noGrp="1"/>
          </p:cNvSpPr>
          <p:nvPr>
            <p:ph sz="quarter" idx="1"/>
          </p:nvPr>
        </p:nvSpPr>
        <p:spPr>
          <a:xfrm>
            <a:off x="395536" y="1600200"/>
            <a:ext cx="8370512" cy="4853136"/>
          </a:xfrm>
        </p:spPr>
        <p:txBody>
          <a:bodyPr>
            <a:normAutofit fontScale="70000" lnSpcReduction="20000"/>
          </a:bodyPr>
          <a:lstStyle/>
          <a:p>
            <a:pPr marL="0" indent="0">
              <a:buNone/>
            </a:pPr>
            <a:r>
              <a:rPr lang="x-none" sz="3600" b="1" dirty="0" smtClean="0"/>
              <a:t>أولًا : الدراسة التسويقية :</a:t>
            </a:r>
          </a:p>
          <a:p>
            <a:pPr marL="342900" lvl="0" indent="-342900" algn="just">
              <a:lnSpc>
                <a:spcPct val="115000"/>
              </a:lnSpc>
              <a:spcAft>
                <a:spcPts val="1000"/>
              </a:spcAft>
              <a:buFont typeface="+mj-cs"/>
              <a:buAutoNum type="arabic1Minus"/>
            </a:pPr>
            <a:r>
              <a:rPr lang="x-none" sz="4000" b="1" dirty="0">
                <a:solidFill>
                  <a:srgbClr val="943634"/>
                </a:solidFill>
                <a:latin typeface="Calibri"/>
                <a:ea typeface="Calibri"/>
              </a:rPr>
              <a:t>تحديد أدوات التسويق</a:t>
            </a:r>
            <a:r>
              <a:rPr lang="x-none" sz="4000" b="1" dirty="0" smtClean="0">
                <a:solidFill>
                  <a:srgbClr val="943634"/>
                </a:solidFill>
                <a:latin typeface="Calibri"/>
                <a:ea typeface="Calibri"/>
              </a:rPr>
              <a:t>:</a:t>
            </a:r>
            <a:r>
              <a:rPr lang="en-US" sz="4000" b="1" dirty="0">
                <a:solidFill>
                  <a:srgbClr val="404040"/>
                </a:solidFill>
                <a:latin typeface="Calibri"/>
                <a:ea typeface="Calibri"/>
                <a:cs typeface="Arial"/>
              </a:rPr>
              <a:t> </a:t>
            </a:r>
            <a:endParaRPr lang="en-US" sz="2800" dirty="0">
              <a:latin typeface="Calibri"/>
              <a:ea typeface="Calibri"/>
              <a:cs typeface="Arial"/>
            </a:endParaRPr>
          </a:p>
          <a:p>
            <a:pPr marL="342900" lvl="0" indent="-342900" algn="just">
              <a:lnSpc>
                <a:spcPct val="115000"/>
              </a:lnSpc>
              <a:spcAft>
                <a:spcPts val="1000"/>
              </a:spcAft>
              <a:buFont typeface="Symbol"/>
              <a:buChar char=""/>
            </a:pPr>
            <a:r>
              <a:rPr lang="x-none" sz="4000" b="1" dirty="0">
                <a:solidFill>
                  <a:srgbClr val="404040"/>
                </a:solidFill>
                <a:latin typeface="Calibri"/>
                <a:ea typeface="Calibri"/>
              </a:rPr>
              <a:t>المنتج:</a:t>
            </a:r>
            <a:r>
              <a:rPr lang="x-none" sz="3200" dirty="0">
                <a:solidFill>
                  <a:srgbClr val="404040"/>
                </a:solidFill>
                <a:latin typeface="Calibri"/>
                <a:ea typeface="Calibri"/>
              </a:rPr>
              <a:t> </a:t>
            </a:r>
            <a:r>
              <a:rPr lang="x-none" sz="3600" dirty="0">
                <a:solidFill>
                  <a:srgbClr val="404040"/>
                </a:solidFill>
                <a:latin typeface="Calibri"/>
                <a:ea typeface="Calibri"/>
              </a:rPr>
              <a:t>يختلف تحديد الكميات من أطعمة و مشروبات حسب الحاجة , حيث يختلط لطلب عليها حسب الوقت ففي أيام الأثنين و الأربعاء يقل عدد الطالبات بسبب أيام ال(</a:t>
            </a:r>
            <a:r>
              <a:rPr lang="en-US" sz="3600" dirty="0">
                <a:solidFill>
                  <a:srgbClr val="404040"/>
                </a:solidFill>
                <a:latin typeface="Calibri"/>
                <a:ea typeface="Calibri"/>
                <a:cs typeface="Arial"/>
              </a:rPr>
              <a:t>off</a:t>
            </a:r>
            <a:r>
              <a:rPr lang="x-none" sz="3600" dirty="0">
                <a:solidFill>
                  <a:srgbClr val="404040"/>
                </a:solidFill>
                <a:latin typeface="Calibri"/>
                <a:ea typeface="Calibri"/>
              </a:rPr>
              <a:t>) و زيادتها في أوقات الاختبارات بسب الحاجه لخدمة توفير المقهى لاماكن استذكار هادئة و مريحة. كما يتم بيع شروبات ساخنة و باردة بمقاسات مختلفة و </a:t>
            </a:r>
            <a:r>
              <a:rPr lang="x-none" sz="3600">
                <a:solidFill>
                  <a:srgbClr val="404040"/>
                </a:solidFill>
                <a:latin typeface="Calibri"/>
                <a:ea typeface="Calibri"/>
              </a:rPr>
              <a:t>أطعمة </a:t>
            </a:r>
            <a:r>
              <a:rPr lang="x-none" sz="3600" dirty="0" smtClean="0">
                <a:solidFill>
                  <a:srgbClr val="404040"/>
                </a:solidFill>
                <a:latin typeface="Calibri"/>
                <a:ea typeface="Calibri"/>
              </a:rPr>
              <a:t>(</a:t>
            </a:r>
            <a:r>
              <a:rPr lang="x-none" sz="3600" smtClean="0">
                <a:solidFill>
                  <a:srgbClr val="404040"/>
                </a:solidFill>
                <a:latin typeface="Calibri"/>
                <a:ea typeface="Calibri"/>
              </a:rPr>
              <a:t> </a:t>
            </a:r>
            <a:r>
              <a:rPr lang="x-none" sz="3600" dirty="0">
                <a:solidFill>
                  <a:srgbClr val="404040"/>
                </a:solidFill>
                <a:latin typeface="Calibri"/>
                <a:ea typeface="Calibri"/>
              </a:rPr>
              <a:t>مخبوزات و </a:t>
            </a:r>
            <a:r>
              <a:rPr lang="x-none" sz="3600">
                <a:solidFill>
                  <a:srgbClr val="404040"/>
                </a:solidFill>
                <a:latin typeface="Calibri"/>
                <a:ea typeface="Calibri"/>
              </a:rPr>
              <a:t>حلويات </a:t>
            </a:r>
            <a:r>
              <a:rPr lang="x-none" sz="3600" dirty="0" smtClean="0">
                <a:solidFill>
                  <a:srgbClr val="404040"/>
                </a:solidFill>
                <a:latin typeface="Calibri"/>
                <a:ea typeface="Calibri"/>
              </a:rPr>
              <a:t>)</a:t>
            </a:r>
            <a:r>
              <a:rPr lang="x-none" sz="3600" smtClean="0">
                <a:solidFill>
                  <a:srgbClr val="404040"/>
                </a:solidFill>
                <a:latin typeface="Calibri"/>
                <a:ea typeface="Calibri"/>
              </a:rPr>
              <a:t>.</a:t>
            </a:r>
            <a:endParaRPr lang="en-US" sz="2800" dirty="0">
              <a:latin typeface="Calibri"/>
              <a:ea typeface="Calibri"/>
              <a:cs typeface="Arial"/>
            </a:endParaRPr>
          </a:p>
          <a:p>
            <a:pPr marL="342900" lvl="0" indent="-342900" algn="just">
              <a:lnSpc>
                <a:spcPct val="115000"/>
              </a:lnSpc>
              <a:spcAft>
                <a:spcPts val="1000"/>
              </a:spcAft>
              <a:buFont typeface="Symbol"/>
              <a:buChar char=""/>
            </a:pPr>
            <a:r>
              <a:rPr lang="x-none" sz="4000" b="1" dirty="0" smtClean="0">
                <a:solidFill>
                  <a:srgbClr val="404040"/>
                </a:solidFill>
                <a:latin typeface="Calibri"/>
                <a:ea typeface="Calibri"/>
              </a:rPr>
              <a:t>السعر</a:t>
            </a:r>
            <a:r>
              <a:rPr lang="x-none" sz="4000" b="1" dirty="0">
                <a:solidFill>
                  <a:srgbClr val="404040"/>
                </a:solidFill>
                <a:latin typeface="Calibri"/>
                <a:ea typeface="Calibri"/>
              </a:rPr>
              <a:t>:</a:t>
            </a:r>
            <a:r>
              <a:rPr lang="x-none" sz="3600" dirty="0">
                <a:solidFill>
                  <a:srgbClr val="404040"/>
                </a:solidFill>
                <a:latin typeface="Calibri"/>
                <a:ea typeface="Calibri"/>
              </a:rPr>
              <a:t> أسعار المنتجات المقدمة و الخدمات المتاحة في المقهى مقارنه بالجودة العالية و غيره من المقاهي التي تقدم نفس جودة منتجاتنا ,حيث نهتم بجذب الطالبات عن طريق تقديم الخدمة المثلى بسعر مناسب لجميع طبقات مجتمع الجامعة  و تقديم طرق الدفع الميسرة اما كاش او عن طريق الدفع بالبطاقة </a:t>
            </a:r>
            <a:r>
              <a:rPr lang="x-none" sz="3600" dirty="0" smtClean="0">
                <a:solidFill>
                  <a:srgbClr val="404040"/>
                </a:solidFill>
                <a:latin typeface="Calibri"/>
                <a:ea typeface="Calibri"/>
              </a:rPr>
              <a:t>.</a:t>
            </a:r>
            <a:endParaRPr lang="en-US" sz="2800" dirty="0">
              <a:latin typeface="Calibri"/>
              <a:ea typeface="Calibri"/>
              <a:cs typeface="Arial"/>
            </a:endParaRPr>
          </a:p>
        </p:txBody>
      </p:sp>
    </p:spTree>
    <p:extLst>
      <p:ext uri="{BB962C8B-B14F-4D97-AF65-F5344CB8AC3E}">
        <p14:creationId xmlns:p14="http://schemas.microsoft.com/office/powerpoint/2010/main" xmlns="" val="1385759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p:sp>
        <p:nvSpPr>
          <p:cNvPr id="3" name="عنصر نائب للمحتوى 2"/>
          <p:cNvSpPr>
            <a:spLocks noGrp="1"/>
          </p:cNvSpPr>
          <p:nvPr>
            <p:ph sz="quarter" idx="1"/>
          </p:nvPr>
        </p:nvSpPr>
        <p:spPr/>
        <p:txBody>
          <a:bodyPr>
            <a:normAutofit/>
          </a:bodyPr>
          <a:lstStyle/>
          <a:p>
            <a:pPr marL="137160" indent="0" algn="just">
              <a:lnSpc>
                <a:spcPct val="115000"/>
              </a:lnSpc>
              <a:spcAft>
                <a:spcPts val="1000"/>
              </a:spcAft>
              <a:buNone/>
            </a:pPr>
            <a:endParaRPr lang="en-US" sz="1800" dirty="0">
              <a:latin typeface="Calibri"/>
              <a:ea typeface="Calibri"/>
              <a:cs typeface="Arial"/>
            </a:endParaRPr>
          </a:p>
          <a:p>
            <a:pPr marL="342900" lvl="0" indent="-342900" algn="just">
              <a:lnSpc>
                <a:spcPct val="115000"/>
              </a:lnSpc>
              <a:spcAft>
                <a:spcPts val="1000"/>
              </a:spcAft>
              <a:buFont typeface="Symbol"/>
              <a:buChar char=""/>
            </a:pPr>
            <a:r>
              <a:rPr lang="x-none" sz="2800" b="1" dirty="0">
                <a:solidFill>
                  <a:srgbClr val="404040"/>
                </a:solidFill>
                <a:latin typeface="Calibri"/>
                <a:ea typeface="Calibri"/>
              </a:rPr>
              <a:t>الترويج او التوزيع:</a:t>
            </a:r>
            <a:r>
              <a:rPr lang="x-none" sz="2400" dirty="0">
                <a:solidFill>
                  <a:srgbClr val="404040"/>
                </a:solidFill>
                <a:latin typeface="Calibri"/>
                <a:ea typeface="Calibri"/>
              </a:rPr>
              <a:t> نركز على العلاقات العامة اكثر من تكثيف الاعلانات وذلك بسب صغر المجتمع المستهدف من حيث الحجم .</a:t>
            </a:r>
            <a:endParaRPr lang="en-US" sz="1800" dirty="0">
              <a:latin typeface="Calibri"/>
              <a:ea typeface="Calibri"/>
              <a:cs typeface="Arial"/>
            </a:endParaRPr>
          </a:p>
          <a:p>
            <a:pPr marL="137160" indent="0" algn="just">
              <a:lnSpc>
                <a:spcPct val="115000"/>
              </a:lnSpc>
              <a:spcAft>
                <a:spcPts val="1000"/>
              </a:spcAft>
              <a:buNone/>
            </a:pPr>
            <a:r>
              <a:rPr lang="x-none" sz="2400" dirty="0" smtClean="0">
                <a:solidFill>
                  <a:srgbClr val="404040"/>
                </a:solidFill>
                <a:latin typeface="Calibri"/>
                <a:ea typeface="Calibri"/>
              </a:rPr>
              <a:t>و </a:t>
            </a:r>
            <a:r>
              <a:rPr lang="x-none" sz="2400" dirty="0">
                <a:solidFill>
                  <a:srgbClr val="404040"/>
                </a:solidFill>
                <a:latin typeface="Calibri"/>
                <a:ea typeface="Calibri"/>
              </a:rPr>
              <a:t>ذلك عن طريق البدء بإعطاء </a:t>
            </a:r>
            <a:r>
              <a:rPr lang="x-none" sz="2400" dirty="0" err="1">
                <a:solidFill>
                  <a:srgbClr val="404040"/>
                </a:solidFill>
                <a:latin typeface="Calibri"/>
                <a:ea typeface="Calibri"/>
              </a:rPr>
              <a:t>كوبونات</a:t>
            </a:r>
            <a:r>
              <a:rPr lang="x-none" sz="2400" dirty="0">
                <a:solidFill>
                  <a:srgbClr val="404040"/>
                </a:solidFill>
                <a:latin typeface="Calibri"/>
                <a:ea typeface="Calibri"/>
              </a:rPr>
              <a:t> مجانيه بمقابل كل كتاب يتم تقديمه من قبل الطالبات للمقهى وذلك بهدف التسوق و اتاحة الفرصة لتجربة المنتجات للتسويق عن طريق العلاقات العامة  و تنويع خيارات المتاحة من الكتب المقدمة .</a:t>
            </a:r>
            <a:endParaRPr lang="en-US" sz="1800" dirty="0">
              <a:latin typeface="Calibri"/>
              <a:ea typeface="Calibri"/>
              <a:cs typeface="Arial"/>
            </a:endParaRPr>
          </a:p>
          <a:p>
            <a:pPr algn="just">
              <a:buFont typeface="Arial" pitchFamily="34" charset="0"/>
              <a:buChar char="•"/>
            </a:pPr>
            <a:r>
              <a:rPr lang="x-none" sz="2800" b="1" dirty="0">
                <a:solidFill>
                  <a:srgbClr val="404040"/>
                </a:solidFill>
                <a:latin typeface="Calibri"/>
                <a:ea typeface="Calibri"/>
              </a:rPr>
              <a:t>الموقع او المكان:</a:t>
            </a:r>
            <a:r>
              <a:rPr lang="x-none" sz="2400" dirty="0">
                <a:solidFill>
                  <a:srgbClr val="404040"/>
                </a:solidFill>
                <a:latin typeface="Calibri"/>
                <a:ea typeface="Calibri"/>
              </a:rPr>
              <a:t> سيتم بيع منتجات المقهى من مشروبات و حبوب البن المطحونة المعبئة في أكياس على تجار التجزئة .</a:t>
            </a:r>
            <a:endParaRPr lang="x-none" sz="2400" b="1" dirty="0"/>
          </a:p>
          <a:p>
            <a:pPr marL="0" indent="0" algn="just">
              <a:buNone/>
            </a:pPr>
            <a:endParaRPr lang="x-none" sz="2400" dirty="0"/>
          </a:p>
        </p:txBody>
      </p:sp>
    </p:spTree>
    <p:extLst>
      <p:ext uri="{BB962C8B-B14F-4D97-AF65-F5344CB8AC3E}">
        <p14:creationId xmlns:p14="http://schemas.microsoft.com/office/powerpoint/2010/main" xmlns="" val="2421036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p:sp>
        <p:nvSpPr>
          <p:cNvPr id="3" name="عنصر نائب للمحتوى 2"/>
          <p:cNvSpPr>
            <a:spLocks noGrp="1"/>
          </p:cNvSpPr>
          <p:nvPr>
            <p:ph sz="quarter" idx="1"/>
          </p:nvPr>
        </p:nvSpPr>
        <p:spPr/>
        <p:txBody>
          <a:bodyPr>
            <a:normAutofit fontScale="70000" lnSpcReduction="20000"/>
          </a:bodyPr>
          <a:lstStyle/>
          <a:p>
            <a:pPr marL="342900" lvl="0" indent="-342900" algn="just">
              <a:lnSpc>
                <a:spcPct val="115000"/>
              </a:lnSpc>
              <a:spcAft>
                <a:spcPts val="1000"/>
              </a:spcAft>
              <a:buFont typeface="+mj-cs"/>
              <a:buAutoNum type="arabic1Minus"/>
            </a:pPr>
            <a:r>
              <a:rPr lang="x-none" sz="3600" b="1" dirty="0">
                <a:solidFill>
                  <a:srgbClr val="943634"/>
                </a:solidFill>
                <a:latin typeface="Calibri"/>
                <a:ea typeface="Calibri"/>
              </a:rPr>
              <a:t>أقسام السوق </a:t>
            </a:r>
            <a:r>
              <a:rPr lang="x-none" sz="3600" b="1" dirty="0" smtClean="0">
                <a:solidFill>
                  <a:srgbClr val="943634"/>
                </a:solidFill>
                <a:latin typeface="Calibri"/>
                <a:ea typeface="Calibri"/>
              </a:rPr>
              <a:t>:</a:t>
            </a:r>
            <a:endParaRPr lang="en-US" sz="2400" dirty="0">
              <a:latin typeface="Calibri"/>
              <a:ea typeface="Calibri"/>
              <a:cs typeface="Arial"/>
            </a:endParaRPr>
          </a:p>
          <a:p>
            <a:pPr marL="342900" lvl="0" indent="-342900" algn="just">
              <a:lnSpc>
                <a:spcPct val="115000"/>
              </a:lnSpc>
              <a:spcAft>
                <a:spcPts val="1000"/>
              </a:spcAft>
              <a:buFont typeface="Symbol"/>
              <a:buChar char=""/>
            </a:pPr>
            <a:r>
              <a:rPr lang="x-none" sz="3200" b="1" dirty="0">
                <a:solidFill>
                  <a:srgbClr val="404040"/>
                </a:solidFill>
                <a:latin typeface="Calibri"/>
                <a:ea typeface="Calibri"/>
              </a:rPr>
              <a:t>معايير جغرافية :</a:t>
            </a:r>
            <a:r>
              <a:rPr lang="x-none" sz="3200" dirty="0">
                <a:solidFill>
                  <a:srgbClr val="404040"/>
                </a:solidFill>
                <a:latin typeface="Calibri"/>
                <a:ea typeface="Calibri"/>
              </a:rPr>
              <a:t> سوقنا محلي يقع في مدينة الرياض تحديداً جامعة الملك سعود للطالبات في الدرعية </a:t>
            </a:r>
            <a:r>
              <a:rPr lang="x-none" sz="3200" dirty="0" smtClean="0">
                <a:solidFill>
                  <a:srgbClr val="404040"/>
                </a:solidFill>
                <a:latin typeface="Calibri"/>
                <a:ea typeface="Calibri"/>
              </a:rPr>
              <a:t>.</a:t>
            </a:r>
            <a:endParaRPr lang="en-US" sz="2400" dirty="0">
              <a:latin typeface="Calibri"/>
              <a:ea typeface="Calibri"/>
              <a:cs typeface="Arial"/>
            </a:endParaRPr>
          </a:p>
          <a:p>
            <a:pPr marL="342900" lvl="0" indent="-342900" algn="just">
              <a:lnSpc>
                <a:spcPct val="115000"/>
              </a:lnSpc>
              <a:spcAft>
                <a:spcPts val="1000"/>
              </a:spcAft>
              <a:buFont typeface="Symbol"/>
              <a:buChar char=""/>
            </a:pPr>
            <a:r>
              <a:rPr lang="x-none" sz="3200" b="1" dirty="0">
                <a:solidFill>
                  <a:srgbClr val="404040"/>
                </a:solidFill>
                <a:latin typeface="Calibri"/>
                <a:ea typeface="Calibri"/>
              </a:rPr>
              <a:t>معايير </a:t>
            </a:r>
            <a:r>
              <a:rPr lang="x-none" sz="3200" b="1" dirty="0" err="1">
                <a:solidFill>
                  <a:srgbClr val="404040"/>
                </a:solidFill>
                <a:latin typeface="Calibri"/>
                <a:ea typeface="Calibri"/>
              </a:rPr>
              <a:t>ديموجغرافية</a:t>
            </a:r>
            <a:r>
              <a:rPr lang="x-none" sz="3200" b="1" dirty="0">
                <a:solidFill>
                  <a:srgbClr val="404040"/>
                </a:solidFill>
                <a:latin typeface="Calibri"/>
                <a:ea typeface="Calibri"/>
              </a:rPr>
              <a:t> :</a:t>
            </a:r>
            <a:r>
              <a:rPr lang="x-none" sz="3200" dirty="0">
                <a:solidFill>
                  <a:srgbClr val="404040"/>
                </a:solidFill>
                <a:latin typeface="Calibri"/>
                <a:ea typeface="Calibri"/>
              </a:rPr>
              <a:t> نستهدف فئة الاناث من المجتمع  سواء طالبات، موظفات، عضوات هيئة تدريس من الأعمار من ال ١٩ فما فوق </a:t>
            </a:r>
            <a:r>
              <a:rPr lang="x-none" sz="3200" dirty="0" smtClean="0">
                <a:solidFill>
                  <a:srgbClr val="404040"/>
                </a:solidFill>
                <a:latin typeface="Calibri"/>
                <a:ea typeface="Calibri"/>
              </a:rPr>
              <a:t>.</a:t>
            </a:r>
            <a:endParaRPr lang="en-US" sz="2400" dirty="0">
              <a:latin typeface="Calibri"/>
              <a:ea typeface="Calibri"/>
              <a:cs typeface="Arial"/>
            </a:endParaRPr>
          </a:p>
          <a:p>
            <a:pPr marL="342900" lvl="0" indent="-342900" algn="just">
              <a:lnSpc>
                <a:spcPct val="115000"/>
              </a:lnSpc>
              <a:spcAft>
                <a:spcPts val="1000"/>
              </a:spcAft>
              <a:buFont typeface="Symbol"/>
              <a:buChar char=""/>
            </a:pPr>
            <a:r>
              <a:rPr lang="x-none" sz="3200" b="1" dirty="0">
                <a:solidFill>
                  <a:srgbClr val="404040"/>
                </a:solidFill>
                <a:latin typeface="Calibri"/>
                <a:ea typeface="Calibri"/>
              </a:rPr>
              <a:t>معايير اجتماعية :</a:t>
            </a:r>
            <a:r>
              <a:rPr lang="x-none" sz="3200" dirty="0">
                <a:solidFill>
                  <a:srgbClr val="404040"/>
                </a:solidFill>
                <a:latin typeface="Calibri"/>
                <a:ea typeface="Calibri"/>
              </a:rPr>
              <a:t> في الوقت الحالي نستهدف الفئة الشابة و ذلك بحكم وجودنا بالحرم الجامعي للطالبات و التي تصنف بالطبع على انها فئة متعلمة و سيتم توفير لهم منتجات تسمح لهم بالمحافظة على صحتهم </a:t>
            </a:r>
            <a:r>
              <a:rPr lang="x-none" sz="3200" dirty="0" smtClean="0">
                <a:solidFill>
                  <a:srgbClr val="404040"/>
                </a:solidFill>
                <a:latin typeface="Calibri"/>
                <a:ea typeface="Calibri"/>
              </a:rPr>
              <a:t>.</a:t>
            </a:r>
            <a:endParaRPr lang="en-US" sz="2400" dirty="0">
              <a:latin typeface="Calibri"/>
              <a:ea typeface="Calibri"/>
              <a:cs typeface="Arial"/>
            </a:endParaRPr>
          </a:p>
          <a:p>
            <a:pPr>
              <a:buFont typeface="Arial" pitchFamily="34" charset="0"/>
              <a:buChar char="•"/>
            </a:pPr>
            <a:r>
              <a:rPr lang="x-none" sz="3200" b="1" dirty="0">
                <a:solidFill>
                  <a:srgbClr val="404040"/>
                </a:solidFill>
                <a:latin typeface="Calibri"/>
                <a:ea typeface="Calibri"/>
              </a:rPr>
              <a:t>معايير اقتصادية : </a:t>
            </a:r>
            <a:r>
              <a:rPr lang="x-none" sz="3200" dirty="0">
                <a:solidFill>
                  <a:srgbClr val="404040"/>
                </a:solidFill>
                <a:latin typeface="Calibri"/>
                <a:ea typeface="Calibri"/>
              </a:rPr>
              <a:t>نظراً لكوننا في بداية مشروعنا الاسعار ستكون ما بين المتوسط و المرتفع و ذلك لتغطية التكاليف  ومن ناحية الجودة نضمن كونها مرتفعة و مستهلكينا من اصحاب الدخول المتوسطة  المرتفعة  </a:t>
            </a:r>
            <a:r>
              <a:rPr lang="x-none" sz="3200" b="1" dirty="0">
                <a:solidFill>
                  <a:srgbClr val="404040"/>
                </a:solidFill>
                <a:latin typeface="Calibri"/>
                <a:ea typeface="Calibri"/>
              </a:rPr>
              <a:t>.</a:t>
            </a:r>
            <a:endParaRPr lang="x-none" dirty="0"/>
          </a:p>
        </p:txBody>
      </p:sp>
    </p:spTree>
    <p:extLst>
      <p:ext uri="{BB962C8B-B14F-4D97-AF65-F5344CB8AC3E}">
        <p14:creationId xmlns:p14="http://schemas.microsoft.com/office/powerpoint/2010/main" xmlns="" val="35294109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ألوان متوسط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562</TotalTime>
  <Words>3922</Words>
  <Application>Microsoft Office PowerPoint</Application>
  <PresentationFormat>عرض على الشاشة (3:4)‏</PresentationFormat>
  <Paragraphs>1206</Paragraphs>
  <Slides>64</Slides>
  <Notes>2</Notes>
  <HiddenSlides>0</HiddenSlides>
  <MMClips>0</MMClips>
  <ScaleCrop>false</ScaleCrop>
  <HeadingPairs>
    <vt:vector size="4" baseType="variant">
      <vt:variant>
        <vt:lpstr>سمة</vt:lpstr>
      </vt:variant>
      <vt:variant>
        <vt:i4>1</vt:i4>
      </vt:variant>
      <vt:variant>
        <vt:lpstr>عناوين الشرائح</vt:lpstr>
      </vt:variant>
      <vt:variant>
        <vt:i4>64</vt:i4>
      </vt:variant>
    </vt:vector>
  </HeadingPairs>
  <TitlesOfParts>
    <vt:vector size="65" baseType="lpstr">
      <vt:lpstr>ألوان متوسطة</vt:lpstr>
      <vt:lpstr>The Book Cafe</vt:lpstr>
      <vt:lpstr>دراسة الجدوى التمهيدية</vt:lpstr>
      <vt:lpstr>الشريحة 3</vt:lpstr>
      <vt:lpstr>الشريحة 4</vt:lpstr>
      <vt:lpstr>الشريحة 5</vt:lpstr>
      <vt:lpstr>مصفوفة اتخاذ القرار</vt:lpstr>
      <vt:lpstr>دراسة الجدوى التفصيلية </vt:lpstr>
      <vt:lpstr>الشريحة 8</vt:lpstr>
      <vt:lpstr>الشريحة 9</vt:lpstr>
      <vt:lpstr>الشريحة 10</vt:lpstr>
      <vt:lpstr>تقدير حجم الطلب المتوقع : </vt:lpstr>
      <vt:lpstr>بخصوص سلوك المستهلكات بجامعة الملك سعود وبعد تعميم نتائج الاستبانة على كافة منسوبي الجامعة: </vt:lpstr>
      <vt:lpstr>بخصوص رضى منسوبي الجامعة بالخدمات المقدمة : </vt:lpstr>
      <vt:lpstr>بخصوص رضى منسوبي الجامعة بالخدمات المقدمة : </vt:lpstr>
      <vt:lpstr>في حال تم تنفيذ المشروع :</vt:lpstr>
      <vt:lpstr>في حال تم تنفيذ المشروع :</vt:lpstr>
      <vt:lpstr>في حال تم تنفيذ المشروع :</vt:lpstr>
      <vt:lpstr>تقدير حجم الطلب المتوقع من خلال تحديد نمو الطلب المتوقع:</vt:lpstr>
      <vt:lpstr>تقدير حجم الطلب المتوقع من خلال تحديد نمو الطلب المتوقع:</vt:lpstr>
      <vt:lpstr>حجم الطلب المتوقع:</vt:lpstr>
      <vt:lpstr>تقدير حجم المبيعات المتوقعة :</vt:lpstr>
      <vt:lpstr>تقدير السعر المتوقع: </vt:lpstr>
      <vt:lpstr>الدراسة الفنية </vt:lpstr>
      <vt:lpstr>الشريحة 24</vt:lpstr>
      <vt:lpstr>الشريحة 25</vt:lpstr>
      <vt:lpstr>مراحل انشاء المشروع:  </vt:lpstr>
      <vt:lpstr>الشريحة 27</vt:lpstr>
      <vt:lpstr>بيانات مرحلة التصفية الاولى </vt:lpstr>
      <vt:lpstr>بيانات مرحلة التصفية الثانية </vt:lpstr>
      <vt:lpstr>ثالثًا : اختيار الفن الانتاجي الملائم : </vt:lpstr>
      <vt:lpstr>الشريحة 31</vt:lpstr>
      <vt:lpstr>رابعًا :تحديد متطلبات المشروع  من العناصر الأساسية:</vt:lpstr>
      <vt:lpstr>الشريحة 33</vt:lpstr>
      <vt:lpstr>الشريحة 34</vt:lpstr>
      <vt:lpstr>أجور العمالة</vt:lpstr>
      <vt:lpstr>إحتياجات المشروع من المواد</vt:lpstr>
      <vt:lpstr>إحتياجات المشروع من المواد</vt:lpstr>
      <vt:lpstr>إحتياجات المشروع من المواد</vt:lpstr>
      <vt:lpstr>إحتياجات المشروع من المواد</vt:lpstr>
      <vt:lpstr>إحتياجات المشروع من المواد</vt:lpstr>
      <vt:lpstr>الشريحة 41</vt:lpstr>
      <vt:lpstr>خامسًا : التقويم البيئي للمشروع : </vt:lpstr>
      <vt:lpstr>سادسًا : تقدير العمر الاقتصادي للمشروع : </vt:lpstr>
      <vt:lpstr>سابعًا : تقدير تكاليف المشروع : </vt:lpstr>
      <vt:lpstr>رأس المال العامل:</vt:lpstr>
      <vt:lpstr>الشريحة 46</vt:lpstr>
      <vt:lpstr>الشريحة 47</vt:lpstr>
      <vt:lpstr>الدراسة المالية</vt:lpstr>
      <vt:lpstr>الشريحة 49</vt:lpstr>
      <vt:lpstr>الشريحة 50</vt:lpstr>
      <vt:lpstr>قوائم التحليل المالي للمشروع</vt:lpstr>
      <vt:lpstr> مصادر التمويل : </vt:lpstr>
      <vt:lpstr>الشريحة 53</vt:lpstr>
      <vt:lpstr>الشريحة 54</vt:lpstr>
      <vt:lpstr>تحليل الحساسية</vt:lpstr>
      <vt:lpstr>الشريحة 56</vt:lpstr>
      <vt:lpstr>الشريحة 57</vt:lpstr>
      <vt:lpstr>الشريحة 58</vt:lpstr>
      <vt:lpstr>الشريحة 59</vt:lpstr>
      <vt:lpstr>الشريحة 60</vt:lpstr>
      <vt:lpstr>الشريحة 61</vt:lpstr>
      <vt:lpstr>تقدير حدود الحساسية</vt:lpstr>
      <vt:lpstr>الشريحة 63</vt:lpstr>
      <vt:lpstr>شكراً لحسن استماعكم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Cafe</dc:title>
  <dc:creator>Rawan</dc:creator>
  <cp:lastModifiedBy>ksu</cp:lastModifiedBy>
  <cp:revision>57</cp:revision>
  <dcterms:created xsi:type="dcterms:W3CDTF">2016-03-05T18:40:59Z</dcterms:created>
  <dcterms:modified xsi:type="dcterms:W3CDTF">2017-02-05T08:35:16Z</dcterms:modified>
</cp:coreProperties>
</file>