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2" r:id="rId20"/>
    <p:sldId id="274" r:id="rId21"/>
    <p:sldId id="275" r:id="rId22"/>
    <p:sldId id="295" r:id="rId23"/>
    <p:sldId id="296" r:id="rId24"/>
    <p:sldId id="297" r:id="rId25"/>
    <p:sldId id="298" r:id="rId26"/>
    <p:sldId id="299" r:id="rId27"/>
    <p:sldId id="300" r:id="rId28"/>
    <p:sldId id="301" r:id="rId29"/>
    <p:sldId id="276"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4" r:id="rId45"/>
    <p:sldId id="303" r:id="rId46"/>
    <p:sldId id="304" r:id="rId47"/>
    <p:sldId id="305" r:id="rId48"/>
    <p:sldId id="306" r:id="rId49"/>
    <p:sldId id="307" r:id="rId50"/>
    <p:sldId id="308" r:id="rId51"/>
    <p:sldId id="316" r:id="rId52"/>
    <p:sldId id="315" r:id="rId53"/>
    <p:sldId id="317" r:id="rId54"/>
    <p:sldId id="319" r:id="rId55"/>
    <p:sldId id="320" r:id="rId56"/>
    <p:sldId id="318" r:id="rId57"/>
    <p:sldId id="323" r:id="rId58"/>
    <p:sldId id="322" r:id="rId59"/>
    <p:sldId id="321" r:id="rId60"/>
    <p:sldId id="324" r:id="rId61"/>
    <p:sldId id="325" r:id="rId62"/>
    <p:sldId id="326" r:id="rId63"/>
    <p:sldId id="327" r:id="rId64"/>
    <p:sldId id="328" r:id="rId65"/>
    <p:sldId id="329" r:id="rId66"/>
    <p:sldId id="330" r:id="rId67"/>
    <p:sldId id="332" r:id="rId68"/>
    <p:sldId id="334" r:id="rId69"/>
    <p:sldId id="335" r:id="rId70"/>
    <p:sldId id="336" r:id="rId71"/>
    <p:sldId id="337" r:id="rId72"/>
    <p:sldId id="338" r:id="rId73"/>
    <p:sldId id="340" r:id="rId74"/>
    <p:sldId id="309"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نمط ذو سمات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652" autoAdjust="0"/>
  </p:normalViewPr>
  <p:slideViewPr>
    <p:cSldViewPr>
      <p:cViewPr varScale="1">
        <p:scale>
          <a:sx n="102" d="100"/>
          <a:sy n="102" d="100"/>
        </p:scale>
        <p:origin x="-23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3F983E5-E856-4FAF-8104-BAEDE8A67795}" type="datetimeFigureOut">
              <a:rPr lang="ar-SA" smtClean="0"/>
              <a:pPr/>
              <a:t>09/05/1438</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316C2B2-6515-4F5E-907E-A889971BD4C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316C2B2-6515-4F5E-907E-A889971BD4CB}"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316C2B2-6515-4F5E-907E-A889971BD4CB}"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983E5-E856-4FAF-8104-BAEDE8A67795}" type="datetimeFigureOut">
              <a:rPr lang="ar-SA" smtClean="0"/>
              <a:pPr/>
              <a:t>09/05/1438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316C2B2-6515-4F5E-907E-A889971BD4C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93F983E5-E856-4FAF-8104-BAEDE8A67795}" type="datetimeFigureOut">
              <a:rPr lang="ar-SA" smtClean="0"/>
              <a:pPr/>
              <a:t>09/05/1438</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B316C2B2-6515-4F5E-907E-A889971BD4C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93F983E5-E856-4FAF-8104-BAEDE8A67795}" type="datetimeFigureOut">
              <a:rPr lang="ar-SA" smtClean="0"/>
              <a:pPr/>
              <a:t>09/05/1438</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B316C2B2-6515-4F5E-907E-A889971BD4C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3F983E5-E856-4FAF-8104-BAEDE8A67795}" type="datetimeFigureOut">
              <a:rPr lang="ar-SA" smtClean="0"/>
              <a:pPr/>
              <a:t>09/05/1438</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316C2B2-6515-4F5E-907E-A889971BD4C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340768"/>
            <a:ext cx="6768752" cy="4464496"/>
          </a:xfrm>
          <a:prstGeom prst="rect">
            <a:avLst/>
          </a:prstGeom>
        </p:spPr>
      </p:pic>
      <p:pic>
        <p:nvPicPr>
          <p:cNvPr id="3" name="صورة 2"/>
          <p:cNvPicPr>
            <a:picLocks noChangeAspect="1"/>
          </p:cNvPicPr>
          <p:nvPr/>
        </p:nvPicPr>
        <p:blipFill rotWithShape="1">
          <a:blip r:embed="rId3" cstate="print">
            <a:extLst>
              <a:ext uri="{28A0092B-C50C-407E-A947-70E740481C1C}">
                <a14:useLocalDpi xmlns:a14="http://schemas.microsoft.com/office/drawing/2010/main" xmlns="" val="0"/>
              </a:ext>
            </a:extLst>
          </a:blip>
          <a:srcRect t="21469" b="12167"/>
          <a:stretch/>
        </p:blipFill>
        <p:spPr>
          <a:xfrm>
            <a:off x="2627784" y="1340768"/>
            <a:ext cx="3312368" cy="3068690"/>
          </a:xfrm>
          <a:prstGeom prst="ellipse">
            <a:avLst/>
          </a:prstGeom>
          <a:ln>
            <a:noFill/>
          </a:ln>
          <a:effectLst>
            <a:softEdge rad="112500"/>
          </a:effectLst>
        </p:spPr>
      </p:pic>
    </p:spTree>
    <p:extLst>
      <p:ext uri="{BB962C8B-B14F-4D97-AF65-F5344CB8AC3E}">
        <p14:creationId xmlns:p14="http://schemas.microsoft.com/office/powerpoint/2010/main" xmlns="" val="51742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412776"/>
            <a:ext cx="6196405" cy="3603812"/>
          </a:xfrm>
        </p:spPr>
        <p:txBody>
          <a:bodyPr>
            <a:noAutofit/>
          </a:bodyPr>
          <a:lstStyle/>
          <a:p>
            <a:pPr marL="0" indent="0">
              <a:buNone/>
            </a:pPr>
            <a:r>
              <a:rPr lang="ar-SA" sz="2800" b="1" u="sng" dirty="0">
                <a:solidFill>
                  <a:schemeClr val="accent1">
                    <a:lumMod val="75000"/>
                  </a:schemeClr>
                </a:solidFill>
              </a:rPr>
              <a:t>أقسام السوق </a:t>
            </a:r>
            <a:endParaRPr lang="en-US" sz="2800" dirty="0">
              <a:solidFill>
                <a:schemeClr val="accent1">
                  <a:lumMod val="75000"/>
                </a:schemeClr>
              </a:solidFill>
            </a:endParaRPr>
          </a:p>
          <a:p>
            <a:r>
              <a:rPr lang="ar-SA" b="1" dirty="0">
                <a:solidFill>
                  <a:schemeClr val="accent5">
                    <a:lumMod val="60000"/>
                    <a:lumOff val="40000"/>
                  </a:schemeClr>
                </a:solidFill>
              </a:rPr>
              <a:t>معايير جغرافية</a:t>
            </a:r>
            <a:r>
              <a:rPr lang="ar-SA" dirty="0">
                <a:solidFill>
                  <a:schemeClr val="accent5">
                    <a:lumMod val="60000"/>
                    <a:lumOff val="40000"/>
                  </a:schemeClr>
                </a:solidFill>
              </a:rPr>
              <a:t> : </a:t>
            </a:r>
            <a:r>
              <a:rPr lang="ar-SA" dirty="0"/>
              <a:t>سوقنا محلي في مدينة الرياض </a:t>
            </a:r>
            <a:r>
              <a:rPr lang="ar-SA" dirty="0" smtClean="0"/>
              <a:t>ونسعى </a:t>
            </a:r>
            <a:r>
              <a:rPr lang="ar-SA" dirty="0"/>
              <a:t>للتصدير عالميا .</a:t>
            </a:r>
            <a:endParaRPr lang="en-US" dirty="0"/>
          </a:p>
          <a:p>
            <a:r>
              <a:rPr lang="ar-SA" b="1" dirty="0">
                <a:solidFill>
                  <a:schemeClr val="accent5">
                    <a:lumMod val="60000"/>
                    <a:lumOff val="40000"/>
                  </a:schemeClr>
                </a:solidFill>
              </a:rPr>
              <a:t>معايير </a:t>
            </a:r>
            <a:r>
              <a:rPr lang="ar-SA" b="1" dirty="0" smtClean="0">
                <a:solidFill>
                  <a:schemeClr val="accent5">
                    <a:lumMod val="60000"/>
                    <a:lumOff val="40000"/>
                  </a:schemeClr>
                </a:solidFill>
              </a:rPr>
              <a:t>ديموغرافية</a:t>
            </a:r>
            <a:r>
              <a:rPr lang="ar-SA" dirty="0" smtClean="0">
                <a:solidFill>
                  <a:schemeClr val="accent5">
                    <a:lumMod val="60000"/>
                    <a:lumOff val="40000"/>
                  </a:schemeClr>
                </a:solidFill>
              </a:rPr>
              <a:t> </a:t>
            </a:r>
            <a:r>
              <a:rPr lang="ar-SA" dirty="0">
                <a:solidFill>
                  <a:schemeClr val="accent5">
                    <a:lumMod val="60000"/>
                    <a:lumOff val="40000"/>
                  </a:schemeClr>
                </a:solidFill>
              </a:rPr>
              <a:t>: </a:t>
            </a:r>
            <a:r>
              <a:rPr lang="ar-SA" dirty="0"/>
              <a:t>نستهدف فئة الاناث </a:t>
            </a:r>
            <a:r>
              <a:rPr lang="ar-SA" dirty="0" smtClean="0"/>
              <a:t>من </a:t>
            </a:r>
            <a:r>
              <a:rPr lang="ar-SA" dirty="0"/>
              <a:t>المجتمع .</a:t>
            </a:r>
            <a:endParaRPr lang="en-US" dirty="0"/>
          </a:p>
          <a:p>
            <a:r>
              <a:rPr lang="ar-SA" b="1" dirty="0">
                <a:solidFill>
                  <a:schemeClr val="accent5">
                    <a:lumMod val="60000"/>
                    <a:lumOff val="40000"/>
                  </a:schemeClr>
                </a:solidFill>
              </a:rPr>
              <a:t>معايير اجتماعية</a:t>
            </a:r>
            <a:r>
              <a:rPr lang="ar-SA" dirty="0">
                <a:solidFill>
                  <a:schemeClr val="accent5">
                    <a:lumMod val="60000"/>
                    <a:lumOff val="40000"/>
                  </a:schemeClr>
                </a:solidFill>
              </a:rPr>
              <a:t>  : </a:t>
            </a:r>
            <a:r>
              <a:rPr lang="ar-SA" dirty="0"/>
              <a:t>نستهدف مختلف الاعمار و المستوى التعليمي وذلك بحكم طبيعة المشروع.</a:t>
            </a:r>
            <a:endParaRPr lang="en-US" dirty="0"/>
          </a:p>
          <a:p>
            <a:r>
              <a:rPr lang="ar-SA" b="1" dirty="0">
                <a:solidFill>
                  <a:schemeClr val="accent5">
                    <a:lumMod val="60000"/>
                    <a:lumOff val="40000"/>
                  </a:schemeClr>
                </a:solidFill>
              </a:rPr>
              <a:t>معايير اقتصادية :</a:t>
            </a:r>
            <a:r>
              <a:rPr lang="ar-SA" dirty="0">
                <a:solidFill>
                  <a:schemeClr val="accent5">
                    <a:lumMod val="60000"/>
                    <a:lumOff val="40000"/>
                  </a:schemeClr>
                </a:solidFill>
              </a:rPr>
              <a:t> </a:t>
            </a:r>
            <a:r>
              <a:rPr lang="ar-SA" dirty="0"/>
              <a:t>ستكون الاسعار مناسبة لجميع مستويات الدخل في المجتمع كما نهتم بتقديم الجودة العالية  .</a:t>
            </a:r>
            <a:endParaRPr lang="en-US" dirty="0"/>
          </a:p>
          <a:p>
            <a:pPr marL="0" indent="0">
              <a:buNone/>
            </a:pPr>
            <a:endParaRPr lang="en-US" dirty="0"/>
          </a:p>
          <a:p>
            <a:endParaRPr lang="ar-SA" dirty="0"/>
          </a:p>
        </p:txBody>
      </p:sp>
    </p:spTree>
    <p:extLst>
      <p:ext uri="{BB962C8B-B14F-4D97-AF65-F5344CB8AC3E}">
        <p14:creationId xmlns:p14="http://schemas.microsoft.com/office/powerpoint/2010/main" xmlns="" val="2036252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140335" indent="0" algn="just">
              <a:lnSpc>
                <a:spcPct val="115000"/>
              </a:lnSpc>
              <a:spcAft>
                <a:spcPts val="1000"/>
              </a:spcAft>
              <a:buNone/>
            </a:pPr>
            <a:r>
              <a:rPr lang="x-none" sz="2800" b="1" u="sng" smtClean="0">
                <a:solidFill>
                  <a:schemeClr val="accent1">
                    <a:lumMod val="75000"/>
                  </a:schemeClr>
                </a:solidFill>
                <a:latin typeface="Calibri"/>
                <a:ea typeface="Calibri"/>
              </a:rPr>
              <a:t>مرحلة </a:t>
            </a:r>
            <a:r>
              <a:rPr lang="x-none" sz="2800" b="1" u="sng">
                <a:solidFill>
                  <a:schemeClr val="accent1">
                    <a:lumMod val="75000"/>
                  </a:schemeClr>
                </a:solidFill>
                <a:latin typeface="Calibri"/>
                <a:ea typeface="Calibri"/>
              </a:rPr>
              <a:t>المنتج:</a:t>
            </a:r>
            <a:endParaRPr lang="en-US" sz="1800" u="sng" dirty="0">
              <a:solidFill>
                <a:schemeClr val="accent1">
                  <a:lumMod val="75000"/>
                </a:schemeClr>
              </a:solidFill>
              <a:latin typeface="Calibri"/>
              <a:ea typeface="Calibri"/>
              <a:cs typeface="Arial"/>
            </a:endParaRPr>
          </a:p>
          <a:p>
            <a:r>
              <a:rPr lang="ar-SA" dirty="0" smtClean="0"/>
              <a:t>يعتبر المشروع في مرحلة النمو لأنه في بداياته ولما يميزه من تقديم منتجات يدوية .</a:t>
            </a:r>
          </a:p>
          <a:p>
            <a:endParaRPr lang="ar-SA" dirty="0"/>
          </a:p>
        </p:txBody>
      </p:sp>
    </p:spTree>
    <p:extLst>
      <p:ext uri="{BB962C8B-B14F-4D97-AF65-F5344CB8AC3E}">
        <p14:creationId xmlns:p14="http://schemas.microsoft.com/office/powerpoint/2010/main" xmlns="" val="330956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43608" y="2119257"/>
            <a:ext cx="7056784" cy="3603812"/>
          </a:xfrm>
        </p:spPr>
        <p:txBody>
          <a:bodyPr>
            <a:normAutofit/>
          </a:bodyPr>
          <a:lstStyle/>
          <a:p>
            <a:pPr marL="0" indent="0">
              <a:buNone/>
            </a:pPr>
            <a:r>
              <a:rPr lang="ar-SA" sz="3200" b="1" u="sng" dirty="0" smtClean="0">
                <a:solidFill>
                  <a:schemeClr val="accent1">
                    <a:lumMod val="75000"/>
                  </a:schemeClr>
                </a:solidFill>
                <a:latin typeface="Calibri"/>
                <a:ea typeface="Calibri"/>
              </a:rPr>
              <a:t>تحديد استراتيجيات التسويق</a:t>
            </a:r>
          </a:p>
          <a:p>
            <a:pPr marL="0" indent="0">
              <a:buNone/>
            </a:pPr>
            <a:r>
              <a:rPr lang="ar-SA" sz="2000" b="1" dirty="0">
                <a:solidFill>
                  <a:schemeClr val="accent5">
                    <a:lumMod val="60000"/>
                    <a:lumOff val="40000"/>
                  </a:schemeClr>
                </a:solidFill>
              </a:rPr>
              <a:t>1-تحديد النصيب النسبي للمشروع من السوق : </a:t>
            </a:r>
            <a:endParaRPr lang="en-US" sz="2000" b="1" dirty="0">
              <a:solidFill>
                <a:schemeClr val="accent5">
                  <a:lumMod val="60000"/>
                  <a:lumOff val="40000"/>
                </a:schemeClr>
              </a:solidFill>
            </a:endParaRPr>
          </a:p>
          <a:p>
            <a:r>
              <a:rPr lang="ar-SA" sz="2000" dirty="0"/>
              <a:t>في البداية سنركز على منطقة الرياض بشكل خاص وذلك عن طريق فتح محل صغير مختص بالمشغولات اليدوية , ويستهدف المشروع فئة معينة من المجتمع وهم الإناث والأطفال , وسنضيف خاصية جديدة وهي إعادة تدوير الملابس والقطع القديمة إلى قطع جديدة على حسب الرغبة , وسيتم الاعلان عن المشروع عن طريق مواقع التواصل الاجتماعي وتوزيع المنشورات , وسوف يكون هناك العديد من العروض والخصومات عند شراء كمية معينة , ومن الممكن زيادة الطاقة الانتاجية من خلال ضم الاشخاص الذين يتوافر لديهم المهارات الفنية للمشروع </a:t>
            </a:r>
            <a:r>
              <a:rPr lang="ar-SA" sz="2000" dirty="0" smtClean="0"/>
              <a:t>.</a:t>
            </a:r>
            <a:endParaRPr lang="en-US" sz="2000" u="sng" dirty="0">
              <a:solidFill>
                <a:schemeClr val="accent1">
                  <a:lumMod val="75000"/>
                </a:schemeClr>
              </a:solidFill>
              <a:latin typeface="Calibri"/>
              <a:ea typeface="Calibri"/>
              <a:cs typeface="Arial"/>
            </a:endParaRPr>
          </a:p>
          <a:p>
            <a:endParaRPr lang="ar-SA" sz="3200" dirty="0"/>
          </a:p>
        </p:txBody>
      </p:sp>
    </p:spTree>
    <p:extLst>
      <p:ext uri="{BB962C8B-B14F-4D97-AF65-F5344CB8AC3E}">
        <p14:creationId xmlns:p14="http://schemas.microsoft.com/office/powerpoint/2010/main" xmlns="" val="3505387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b="1" dirty="0">
                <a:solidFill>
                  <a:schemeClr val="accent5">
                    <a:lumMod val="60000"/>
                    <a:lumOff val="40000"/>
                  </a:schemeClr>
                </a:solidFill>
              </a:rPr>
              <a:t>2-علاقة المنتج بالسوق : </a:t>
            </a:r>
            <a:endParaRPr lang="en-US" b="1" dirty="0">
              <a:solidFill>
                <a:schemeClr val="accent5">
                  <a:lumMod val="60000"/>
                  <a:lumOff val="40000"/>
                </a:schemeClr>
              </a:solidFill>
            </a:endParaRPr>
          </a:p>
          <a:p>
            <a:r>
              <a:rPr lang="ar-SA" b="1" dirty="0"/>
              <a:t>تطوير السوق : </a:t>
            </a:r>
            <a:r>
              <a:rPr lang="ar-SA" dirty="0"/>
              <a:t>عن طريق المشاركة في المعارض وفتح فروع في مناطق أخرى. </a:t>
            </a:r>
            <a:endParaRPr lang="en-US" dirty="0"/>
          </a:p>
          <a:p>
            <a:r>
              <a:rPr lang="ar-SA" b="1" dirty="0"/>
              <a:t>تطوير المنتج : </a:t>
            </a:r>
            <a:r>
              <a:rPr lang="ar-SA" dirty="0"/>
              <a:t>تتم عن طريق اضافه الوان جديده </a:t>
            </a:r>
            <a:r>
              <a:rPr lang="ar-SA" dirty="0" err="1"/>
              <a:t>وأقشمة</a:t>
            </a:r>
            <a:r>
              <a:rPr lang="ar-SA" dirty="0"/>
              <a:t> متنوعة  وبعض الخرز للمشغولات اليدوية على حسب الطلب </a:t>
            </a:r>
          </a:p>
        </p:txBody>
      </p:sp>
    </p:spTree>
    <p:extLst>
      <p:ext uri="{BB962C8B-B14F-4D97-AF65-F5344CB8AC3E}">
        <p14:creationId xmlns:p14="http://schemas.microsoft.com/office/powerpoint/2010/main" xmlns="" val="7473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187624" y="2119257"/>
            <a:ext cx="6984776" cy="3603812"/>
          </a:xfrm>
        </p:spPr>
        <p:txBody>
          <a:bodyPr/>
          <a:lstStyle/>
          <a:p>
            <a:pPr marL="0" indent="0">
              <a:buNone/>
            </a:pPr>
            <a:r>
              <a:rPr lang="ar-SA" dirty="0">
                <a:solidFill>
                  <a:schemeClr val="accent5">
                    <a:lumMod val="60000"/>
                    <a:lumOff val="40000"/>
                  </a:schemeClr>
                </a:solidFill>
              </a:rPr>
              <a:t>3-تحديد الموقف التنافسي للمشروع:</a:t>
            </a:r>
            <a:endParaRPr lang="en-US" dirty="0">
              <a:solidFill>
                <a:schemeClr val="accent5">
                  <a:lumMod val="60000"/>
                  <a:lumOff val="40000"/>
                </a:schemeClr>
              </a:solidFill>
            </a:endParaRPr>
          </a:p>
          <a:p>
            <a:r>
              <a:rPr lang="ar-SA" b="1" dirty="0"/>
              <a:t>استراتيجية  المنافسة : </a:t>
            </a:r>
            <a:endParaRPr lang="en-US" b="1" dirty="0"/>
          </a:p>
          <a:p>
            <a:pPr marL="0" indent="0">
              <a:buNone/>
            </a:pPr>
            <a:r>
              <a:rPr lang="ar-SA" dirty="0"/>
              <a:t>تم اختيار هذه الاستراتيجية للمشروع وذلك لندرته في السوق المحلي حيث ان اغلب اعتمادهم يتركز على الاستيراد من الخارج وقدرته على المنافسة محليا ونتبع تمييز المنتجات والخدمات </a:t>
            </a:r>
            <a:r>
              <a:rPr lang="ar-SA" dirty="0" smtClean="0"/>
              <a:t>المقدمة. </a:t>
            </a:r>
            <a:endParaRPr lang="ar-SA" dirty="0"/>
          </a:p>
        </p:txBody>
      </p:sp>
    </p:spTree>
    <p:extLst>
      <p:ext uri="{BB962C8B-B14F-4D97-AF65-F5344CB8AC3E}">
        <p14:creationId xmlns:p14="http://schemas.microsoft.com/office/powerpoint/2010/main" xmlns="" val="406059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426315"/>
            <a:ext cx="6965245" cy="1202485"/>
          </a:xfrm>
        </p:spPr>
        <p:txBody>
          <a:bodyPr>
            <a:normAutofit/>
          </a:bodyPr>
          <a:lstStyle/>
          <a:p>
            <a:r>
              <a:rPr lang="ar-SA" sz="4800" b="1" dirty="0" smtClean="0">
                <a:solidFill>
                  <a:schemeClr val="accent1">
                    <a:lumMod val="50000"/>
                  </a:schemeClr>
                </a:solidFill>
              </a:rPr>
              <a:t>الاستبيان</a:t>
            </a:r>
            <a:endParaRPr lang="ar-SA" sz="4800" b="1" dirty="0">
              <a:solidFill>
                <a:schemeClr val="accent1">
                  <a:lumMod val="50000"/>
                </a:schemeClr>
              </a:solidFill>
            </a:endParaRPr>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47150" t="22859" r="5530" b="41515"/>
          <a:stretch/>
        </p:blipFill>
        <p:spPr>
          <a:xfrm>
            <a:off x="3059832" y="1628800"/>
            <a:ext cx="3209642" cy="2448272"/>
          </a:xfrm>
          <a:prstGeom prst="rect">
            <a:avLst/>
          </a:prstGeom>
        </p:spPr>
      </p:pic>
      <p:sp>
        <p:nvSpPr>
          <p:cNvPr id="7" name="مستطيل 6"/>
          <p:cNvSpPr/>
          <p:nvPr/>
        </p:nvSpPr>
        <p:spPr>
          <a:xfrm>
            <a:off x="1763688" y="4293096"/>
            <a:ext cx="5904655" cy="1015663"/>
          </a:xfrm>
          <a:prstGeom prst="rect">
            <a:avLst/>
          </a:prstGeom>
        </p:spPr>
        <p:txBody>
          <a:bodyPr wrap="square">
            <a:spAutoFit/>
          </a:bodyPr>
          <a:lstStyle/>
          <a:p>
            <a:r>
              <a:rPr lang="ar-SA" sz="2000" dirty="0"/>
              <a:t>وفقا للاستبيان الذي تم إرساله على عينة من  جميع الفئات 327 شخص، 5</a:t>
            </a:r>
            <a:r>
              <a:rPr lang="en-US" sz="2000" dirty="0"/>
              <a:t>.</a:t>
            </a:r>
            <a:r>
              <a:rPr lang="ar-SA" sz="2000" dirty="0"/>
              <a:t>1% ماجستير، 1</a:t>
            </a:r>
            <a:r>
              <a:rPr lang="en-US" sz="2000" dirty="0"/>
              <a:t>.</a:t>
            </a:r>
            <a:r>
              <a:rPr lang="ar-SA" sz="2000" dirty="0"/>
              <a:t>66% بكالوريوس، 4</a:t>
            </a:r>
            <a:r>
              <a:rPr lang="en-US" sz="2000" dirty="0"/>
              <a:t>.</a:t>
            </a:r>
            <a:r>
              <a:rPr lang="ar-SA" sz="2000" dirty="0"/>
              <a:t>28% ثانوية عامة، 4% أقل من الثانوية. فقد تم التوصل إلى ما يلي:</a:t>
            </a:r>
          </a:p>
        </p:txBody>
      </p:sp>
    </p:spTree>
    <p:extLst>
      <p:ext uri="{BB962C8B-B14F-4D97-AF65-F5344CB8AC3E}">
        <p14:creationId xmlns:p14="http://schemas.microsoft.com/office/powerpoint/2010/main" xmlns="" val="356314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3429000"/>
            <a:ext cx="6196405" cy="3302181"/>
          </a:xfrm>
        </p:spPr>
        <p:txBody>
          <a:bodyPr/>
          <a:lstStyle/>
          <a:p>
            <a:r>
              <a:rPr lang="ar-SA" dirty="0"/>
              <a:t>من ناحية سلوك المستهلك في الاهتمام باستغلال وقت الفراغ بالمشغولات اليدوية فقد عبر الأغلبية بنسبة 52% بعدم الاهتمام، بينما عبر 6</a:t>
            </a:r>
            <a:r>
              <a:rPr lang="en-US" dirty="0"/>
              <a:t>.</a:t>
            </a:r>
            <a:r>
              <a:rPr lang="ar-SA" dirty="0"/>
              <a:t>41% </a:t>
            </a:r>
            <a:r>
              <a:rPr lang="ar-SA" dirty="0" err="1"/>
              <a:t>بأحيانا</a:t>
            </a:r>
            <a:r>
              <a:rPr lang="ar-SA" dirty="0"/>
              <a:t>. وهذا يدل على حاجة المستهلك لمن يوفر لهم الخدمات والمنتجات من المشغولات اليدوية بما يناسب حاجاتهم</a:t>
            </a:r>
            <a:r>
              <a:rPr lang="ar-SA"/>
              <a:t>. </a:t>
            </a:r>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42225" t="55442" r="4648"/>
          <a:stretch/>
        </p:blipFill>
        <p:spPr>
          <a:xfrm>
            <a:off x="2699792" y="836712"/>
            <a:ext cx="4104456" cy="2303710"/>
          </a:xfrm>
          <a:prstGeom prst="rect">
            <a:avLst/>
          </a:prstGeom>
        </p:spPr>
      </p:pic>
    </p:spTree>
    <p:extLst>
      <p:ext uri="{BB962C8B-B14F-4D97-AF65-F5344CB8AC3E}">
        <p14:creationId xmlns:p14="http://schemas.microsoft.com/office/powerpoint/2010/main" xmlns="" val="74729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594243"/>
            <a:ext cx="7509425" cy="1202485"/>
          </a:xfrm>
        </p:spPr>
        <p:txBody>
          <a:bodyPr>
            <a:normAutofit fontScale="90000"/>
          </a:bodyPr>
          <a:lstStyle/>
          <a:p>
            <a:r>
              <a:rPr lang="ar-SA" dirty="0">
                <a:solidFill>
                  <a:schemeClr val="accent1">
                    <a:lumMod val="50000"/>
                  </a:schemeClr>
                </a:solidFill>
              </a:rPr>
              <a:t>بخصوص تفضيل المستهلك </a:t>
            </a:r>
            <a:r>
              <a:rPr lang="ar-SA" dirty="0" smtClean="0">
                <a:solidFill>
                  <a:schemeClr val="accent1">
                    <a:lumMod val="50000"/>
                  </a:schemeClr>
                </a:solidFill>
              </a:rPr>
              <a:t>والطلب المتوقع</a:t>
            </a:r>
            <a:br>
              <a:rPr lang="ar-SA" dirty="0" smtClean="0">
                <a:solidFill>
                  <a:schemeClr val="accent1">
                    <a:lumMod val="50000"/>
                  </a:schemeClr>
                </a:solidFill>
              </a:rPr>
            </a:br>
            <a:r>
              <a:rPr lang="ar-SA" dirty="0" smtClean="0">
                <a:solidFill>
                  <a:schemeClr val="accent1">
                    <a:lumMod val="50000"/>
                  </a:schemeClr>
                </a:solidFill>
              </a:rPr>
              <a:t>وحجم المبيعات المتوقعة</a:t>
            </a:r>
            <a:endParaRPr lang="ar-SA" dirty="0">
              <a:solidFill>
                <a:schemeClr val="accent1">
                  <a:lumMod val="50000"/>
                </a:schemeClr>
              </a:solidFill>
            </a:endParaRPr>
          </a:p>
        </p:txBody>
      </p:sp>
      <p:sp>
        <p:nvSpPr>
          <p:cNvPr id="3" name="عنصر نائب للمحتوى 2"/>
          <p:cNvSpPr>
            <a:spLocks noGrp="1"/>
          </p:cNvSpPr>
          <p:nvPr>
            <p:ph idx="1"/>
          </p:nvPr>
        </p:nvSpPr>
        <p:spPr>
          <a:xfrm>
            <a:off x="899592" y="3861048"/>
            <a:ext cx="7200800" cy="2304256"/>
          </a:xfrm>
        </p:spPr>
        <p:txBody>
          <a:bodyPr>
            <a:normAutofit fontScale="92500" lnSpcReduction="10000"/>
          </a:bodyPr>
          <a:lstStyle/>
          <a:p>
            <a:r>
              <a:rPr lang="ar-SA" dirty="0" smtClean="0"/>
              <a:t>فقد </a:t>
            </a:r>
            <a:r>
              <a:rPr lang="ar-SA" dirty="0"/>
              <a:t>عبر الأغلبية بنسبة 6</a:t>
            </a:r>
            <a:r>
              <a:rPr lang="en-US" dirty="0"/>
              <a:t>.</a:t>
            </a:r>
            <a:r>
              <a:rPr lang="ar-SA" dirty="0"/>
              <a:t>52% بتفضيلهم المشغولات اليدوية على المشغولات المصنعة آليا. أي أن المشغولات اليدوية تعطي طابع أفضل ويتم التصميم حسب طلب المستهلك</a:t>
            </a:r>
            <a:r>
              <a:rPr lang="ar-SA" dirty="0" smtClean="0"/>
              <a:t>.</a:t>
            </a:r>
            <a:r>
              <a:rPr lang="ar-SA" dirty="0"/>
              <a:t> </a:t>
            </a:r>
            <a:r>
              <a:rPr lang="ar-SA" dirty="0" smtClean="0"/>
              <a:t>وتم </a:t>
            </a:r>
            <a:r>
              <a:rPr lang="ar-SA" dirty="0"/>
              <a:t>تقدير الطلب المتوقع بشكل عام للمشغولات اليدوية حيث أن: نسبة تفضيل المشغولات اليدوية 6.52% × الفئة المستهدفة (الإناث في مدينة الرياض 13,642,000)=7,175,692. وبالتالي فإن حجم المبيعات المتوقعة بضرب الطلب المتوقع </a:t>
            </a:r>
            <a:r>
              <a:rPr lang="ar-SA" dirty="0" smtClean="0"/>
              <a:t>في 1/10</a:t>
            </a:r>
            <a:r>
              <a:rPr lang="ar-SA" dirty="0"/>
              <a:t>= 717569.2.</a:t>
            </a:r>
            <a:endParaRPr lang="en-US" dirty="0"/>
          </a:p>
          <a:p>
            <a:endParaRPr lang="ar-SA" dirty="0"/>
          </a:p>
        </p:txBody>
      </p:sp>
      <p:pic>
        <p:nvPicPr>
          <p:cNvPr id="5" name="صورة 4"/>
          <p:cNvPicPr/>
          <p:nvPr/>
        </p:nvPicPr>
        <p:blipFill rotWithShape="1">
          <a:blip r:embed="rId2" cstate="print">
            <a:extLst>
              <a:ext uri="{28A0092B-C50C-407E-A947-70E740481C1C}">
                <a14:useLocalDpi xmlns:a14="http://schemas.microsoft.com/office/drawing/2010/main" xmlns="" val="0"/>
              </a:ext>
            </a:extLst>
          </a:blip>
          <a:srcRect t="32822" b="33589"/>
          <a:stretch/>
        </p:blipFill>
        <p:spPr>
          <a:xfrm>
            <a:off x="2195736" y="1772816"/>
            <a:ext cx="5274310" cy="1851796"/>
          </a:xfrm>
          <a:prstGeom prst="rect">
            <a:avLst/>
          </a:prstGeom>
        </p:spPr>
      </p:pic>
    </p:spTree>
    <p:extLst>
      <p:ext uri="{BB962C8B-B14F-4D97-AF65-F5344CB8AC3E}">
        <p14:creationId xmlns:p14="http://schemas.microsoft.com/office/powerpoint/2010/main" xmlns="" val="242702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916832"/>
            <a:ext cx="7344816" cy="2808312"/>
          </a:xfrm>
        </p:spPr>
        <p:txBody>
          <a:bodyPr/>
          <a:lstStyle/>
          <a:p>
            <a:r>
              <a:rPr lang="ar-SA" dirty="0"/>
              <a:t>وتفضيل الأساور كمشغولات يدوية بنسبة 5.49%. وتم تقدير الطلب المتوقع للأساور بشكل خاص حيث أن نسبة تفضيل الأساور5.49%× الفئة المستهدفة (الإناث في مدينة الرياض 13,642,000) =6752790. وبالتالي فإن حجم المبيعات المتوقعة= 675279.</a:t>
            </a:r>
          </a:p>
        </p:txBody>
      </p:sp>
      <p:sp>
        <p:nvSpPr>
          <p:cNvPr id="4" name="عنوان 1"/>
          <p:cNvSpPr>
            <a:spLocks noGrp="1"/>
          </p:cNvSpPr>
          <p:nvPr>
            <p:ph type="title"/>
          </p:nvPr>
        </p:nvSpPr>
        <p:spPr>
          <a:xfrm>
            <a:off x="1187624" y="548680"/>
            <a:ext cx="6965245" cy="1202485"/>
          </a:xfrm>
        </p:spPr>
        <p:txBody>
          <a:bodyPr>
            <a:normAutofit fontScale="90000"/>
          </a:bodyPr>
          <a:lstStyle/>
          <a:p>
            <a:r>
              <a:rPr lang="ar-SA" dirty="0">
                <a:solidFill>
                  <a:schemeClr val="accent1">
                    <a:lumMod val="50000"/>
                  </a:schemeClr>
                </a:solidFill>
              </a:rPr>
              <a:t>بخصوص تفضيل </a:t>
            </a:r>
            <a:r>
              <a:rPr lang="ar-SA" dirty="0" smtClean="0">
                <a:solidFill>
                  <a:schemeClr val="accent1">
                    <a:lumMod val="50000"/>
                  </a:schemeClr>
                </a:solidFill>
              </a:rPr>
              <a:t>المستهلك وتقدير الطلب المتوقع والمبيعات المتوقعة </a:t>
            </a:r>
            <a:endParaRPr lang="ar-SA" dirty="0">
              <a:solidFill>
                <a:schemeClr val="accent1">
                  <a:lumMod val="50000"/>
                </a:schemeClr>
              </a:solidFill>
            </a:endParaRPr>
          </a:p>
        </p:txBody>
      </p:sp>
      <p:pic>
        <p:nvPicPr>
          <p:cNvPr id="5" name="صورة 4"/>
          <p:cNvPicPr/>
          <p:nvPr/>
        </p:nvPicPr>
        <p:blipFill rotWithShape="1">
          <a:blip r:embed="rId2" cstate="print">
            <a:extLst>
              <a:ext uri="{28A0092B-C50C-407E-A947-70E740481C1C}">
                <a14:useLocalDpi xmlns:a14="http://schemas.microsoft.com/office/drawing/2010/main" xmlns="" val="0"/>
              </a:ext>
            </a:extLst>
          </a:blip>
          <a:srcRect l="46547" t="65730"/>
          <a:stretch/>
        </p:blipFill>
        <p:spPr>
          <a:xfrm>
            <a:off x="3419872" y="3933056"/>
            <a:ext cx="2819277" cy="1889306"/>
          </a:xfrm>
          <a:prstGeom prst="rect">
            <a:avLst/>
          </a:prstGeom>
        </p:spPr>
      </p:pic>
    </p:spTree>
    <p:extLst>
      <p:ext uri="{BB962C8B-B14F-4D97-AF65-F5344CB8AC3E}">
        <p14:creationId xmlns:p14="http://schemas.microsoft.com/office/powerpoint/2010/main" xmlns="" val="168641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548680"/>
            <a:ext cx="6965245" cy="1202485"/>
          </a:xfrm>
        </p:spPr>
        <p:txBody>
          <a:bodyPr>
            <a:normAutofit fontScale="90000"/>
          </a:bodyPr>
          <a:lstStyle/>
          <a:p>
            <a:r>
              <a:rPr lang="ar-SA" dirty="0" smtClean="0">
                <a:solidFill>
                  <a:schemeClr val="accent1">
                    <a:lumMod val="50000"/>
                  </a:schemeClr>
                </a:solidFill>
              </a:rPr>
              <a:t>تفضيل المستهلك وتقدير حجم الطلب المتوقع والمبيعات المتوقعة</a:t>
            </a:r>
            <a:endParaRPr lang="ar-SA" dirty="0">
              <a:solidFill>
                <a:schemeClr val="accent1">
                  <a:lumMod val="50000"/>
                </a:schemeClr>
              </a:solidFill>
            </a:endParaRPr>
          </a:p>
        </p:txBody>
      </p:sp>
      <p:sp>
        <p:nvSpPr>
          <p:cNvPr id="3" name="عنصر نائب للمحتوى 2"/>
          <p:cNvSpPr>
            <a:spLocks noGrp="1"/>
          </p:cNvSpPr>
          <p:nvPr>
            <p:ph idx="1"/>
          </p:nvPr>
        </p:nvSpPr>
        <p:spPr>
          <a:xfrm>
            <a:off x="1403648" y="3933056"/>
            <a:ext cx="6493336" cy="2294069"/>
          </a:xfrm>
        </p:spPr>
        <p:txBody>
          <a:bodyPr>
            <a:normAutofit/>
          </a:bodyPr>
          <a:lstStyle/>
          <a:p>
            <a:r>
              <a:rPr lang="ar-SA" dirty="0" smtClean="0"/>
              <a:t>وتفضيل </a:t>
            </a:r>
            <a:r>
              <a:rPr lang="ar-SA" dirty="0"/>
              <a:t>خامة الصوف في المشغولات اليدوية بنسبة 1.36%. وتم تقدير الطلب المتوقع للصوف بشكل خاص حيث أن نسبة تفضيل الصوف 1.36%× الفئة المستهدفة (الإناث في مدينة الرياض 13,642,000)= 4924762. وبالتالي فإن حجم المبيعات المتوقعة= 492476.2</a:t>
            </a:r>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50000" b="68481"/>
          <a:stretch/>
        </p:blipFill>
        <p:spPr>
          <a:xfrm>
            <a:off x="3351110" y="1916832"/>
            <a:ext cx="3024336" cy="1889305"/>
          </a:xfrm>
          <a:prstGeom prst="rect">
            <a:avLst/>
          </a:prstGeom>
        </p:spPr>
      </p:pic>
    </p:spTree>
    <p:extLst>
      <p:ext uri="{BB962C8B-B14F-4D97-AF65-F5344CB8AC3E}">
        <p14:creationId xmlns:p14="http://schemas.microsoft.com/office/powerpoint/2010/main" xmlns="" val="285386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b="1">
                <a:solidFill>
                  <a:schemeClr val="accent5">
                    <a:lumMod val="50000"/>
                  </a:schemeClr>
                </a:solidFill>
              </a:rPr>
              <a:t>دراسة الجدوى التمهيدية</a:t>
            </a:r>
            <a:endParaRPr lang="ar-SA" dirty="0">
              <a:solidFill>
                <a:schemeClr val="accent5">
                  <a:lumMod val="50000"/>
                </a:schemeClr>
              </a:solidFill>
            </a:endParaRPr>
          </a:p>
        </p:txBody>
      </p:sp>
      <p:sp>
        <p:nvSpPr>
          <p:cNvPr id="3" name="عنصر نائب للمحتوى 2"/>
          <p:cNvSpPr>
            <a:spLocks noGrp="1"/>
          </p:cNvSpPr>
          <p:nvPr>
            <p:ph idx="1"/>
          </p:nvPr>
        </p:nvSpPr>
        <p:spPr>
          <a:ln>
            <a:noFill/>
          </a:ln>
        </p:spPr>
        <p:txBody>
          <a:bodyPr>
            <a:normAutofit fontScale="85000" lnSpcReduction="20000"/>
          </a:bodyPr>
          <a:lstStyle/>
          <a:p>
            <a:r>
              <a:rPr lang="ar-SA" sz="2800" b="1" dirty="0" smtClean="0"/>
              <a:t>المشاريع المقترحة :</a:t>
            </a:r>
          </a:p>
          <a:p>
            <a:pPr marL="0" indent="0">
              <a:buNone/>
            </a:pPr>
            <a:r>
              <a:rPr lang="ar-SA" sz="2800" dirty="0" smtClean="0">
                <a:solidFill>
                  <a:schemeClr val="accent5"/>
                </a:solidFill>
              </a:rPr>
              <a:t>1- ميك </a:t>
            </a:r>
            <a:r>
              <a:rPr lang="ar-SA" sz="2800" dirty="0">
                <a:solidFill>
                  <a:schemeClr val="accent5"/>
                </a:solidFill>
              </a:rPr>
              <a:t>اب متنقل :</a:t>
            </a:r>
            <a:endParaRPr lang="en-US" sz="2800" dirty="0">
              <a:solidFill>
                <a:schemeClr val="accent5"/>
              </a:solidFill>
            </a:endParaRPr>
          </a:p>
          <a:p>
            <a:pPr marL="0" indent="0">
              <a:buNone/>
            </a:pPr>
            <a:r>
              <a:rPr lang="ar-SA" sz="2800" dirty="0"/>
              <a:t>المشروع عبارة عن سيارة كبيرة نحولها إلى محل ميك اب متنقل تدور داخل أحياء الرياض بشكل روتيني .</a:t>
            </a:r>
            <a:endParaRPr lang="en-US" sz="2800" dirty="0"/>
          </a:p>
          <a:p>
            <a:pPr marL="0" indent="0">
              <a:buNone/>
            </a:pPr>
            <a:r>
              <a:rPr lang="ar-SA" sz="2800" dirty="0"/>
              <a:t>مميزاته : </a:t>
            </a:r>
            <a:endParaRPr lang="en-US" sz="2800" dirty="0"/>
          </a:p>
          <a:p>
            <a:pPr marL="0" indent="0">
              <a:buNone/>
            </a:pPr>
            <a:r>
              <a:rPr lang="ar-SA" sz="2800" dirty="0"/>
              <a:t>- تواجده يومياً او يوم ورا يوم في الحي الواحد سيجعله الوجهة الاولى للبنات في الرياض لشراء الميك اب .</a:t>
            </a:r>
            <a:endParaRPr lang="en-US" sz="2800" dirty="0"/>
          </a:p>
          <a:p>
            <a:pPr marL="0" indent="0">
              <a:buNone/>
            </a:pPr>
            <a:r>
              <a:rPr lang="ar-SA" sz="2800" dirty="0"/>
              <a:t>-</a:t>
            </a:r>
            <a:r>
              <a:rPr lang="ar-SA" sz="2800" dirty="0" err="1"/>
              <a:t>لايوجد</a:t>
            </a:r>
            <a:r>
              <a:rPr lang="ar-SA" sz="2800" dirty="0"/>
              <a:t> مشروع مشابه له .</a:t>
            </a:r>
            <a:endParaRPr lang="en-US" sz="2800" dirty="0"/>
          </a:p>
          <a:p>
            <a:pPr marL="0" indent="0">
              <a:buNone/>
            </a:pPr>
            <a:r>
              <a:rPr lang="ar-SA" sz="2800" dirty="0"/>
              <a:t>-يتميز عن المحلات بقربه ، ويتميز عن حسابات </a:t>
            </a:r>
            <a:r>
              <a:rPr lang="ar-SA" sz="2800" dirty="0" err="1"/>
              <a:t>الانستقرام</a:t>
            </a:r>
            <a:r>
              <a:rPr lang="ar-SA" sz="2800" dirty="0"/>
              <a:t> انه يتيح </a:t>
            </a:r>
            <a:r>
              <a:rPr lang="ar-SA" sz="2800" dirty="0" smtClean="0"/>
              <a:t>التجربة </a:t>
            </a:r>
            <a:r>
              <a:rPr lang="ar-SA" sz="2800" dirty="0"/>
              <a:t>+ </a:t>
            </a:r>
            <a:r>
              <a:rPr lang="ar-SA" sz="2800" dirty="0" smtClean="0"/>
              <a:t>السرعة </a:t>
            </a:r>
            <a:r>
              <a:rPr lang="ar-SA" sz="2800" dirty="0"/>
              <a:t>. </a:t>
            </a:r>
            <a:endParaRPr lang="en-US" sz="2800" dirty="0"/>
          </a:p>
          <a:p>
            <a:pPr marL="0" indent="0">
              <a:buNone/>
            </a:pPr>
            <a:endParaRPr lang="ar-SA" sz="2800" b="1" dirty="0" smtClean="0"/>
          </a:p>
          <a:p>
            <a:endParaRPr lang="ar-SA" sz="2800" b="1" dirty="0"/>
          </a:p>
        </p:txBody>
      </p:sp>
    </p:spTree>
    <p:extLst>
      <p:ext uri="{BB962C8B-B14F-4D97-AF65-F5344CB8AC3E}">
        <p14:creationId xmlns:p14="http://schemas.microsoft.com/office/powerpoint/2010/main" xmlns="" val="2574136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1561682"/>
            <a:ext cx="4104456" cy="3960440"/>
          </a:xfrm>
        </p:spPr>
        <p:txBody>
          <a:bodyPr>
            <a:normAutofit/>
          </a:bodyPr>
          <a:lstStyle/>
          <a:p>
            <a:r>
              <a:rPr lang="ar-SA" dirty="0"/>
              <a:t>اما من ناحية الاستهلاك فقد عبر 1</a:t>
            </a:r>
            <a:r>
              <a:rPr lang="en-US" dirty="0"/>
              <a:t>.</a:t>
            </a:r>
            <a:r>
              <a:rPr lang="ar-SA" dirty="0"/>
              <a:t>36% باستهلاكهم سنويا 30 ربطة شعر فأكثر. ونسبة 9</a:t>
            </a:r>
            <a:r>
              <a:rPr lang="en-US" dirty="0"/>
              <a:t>.</a:t>
            </a:r>
            <a:r>
              <a:rPr lang="ar-SA" dirty="0"/>
              <a:t>30% باستهلاكهم سنويا 30 فأكثر من الإكسسوار. أي أن حاجة المستهلك لعمل المشغولات اليدوية كبيرة وهذا يعطي دافع للعمل بشكل مكثف لتلبية حاجة المستهلك من ربطات الشعر والإكسسوار.</a:t>
            </a:r>
            <a:endParaRPr lang="en-US" dirty="0"/>
          </a:p>
          <a:p>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50000" t="29440"/>
          <a:stretch/>
        </p:blipFill>
        <p:spPr>
          <a:xfrm>
            <a:off x="5148064" y="1412776"/>
            <a:ext cx="3240360" cy="4104456"/>
          </a:xfrm>
          <a:prstGeom prst="rect">
            <a:avLst/>
          </a:prstGeom>
        </p:spPr>
      </p:pic>
    </p:spTree>
    <p:extLst>
      <p:ext uri="{BB962C8B-B14F-4D97-AF65-F5344CB8AC3E}">
        <p14:creationId xmlns:p14="http://schemas.microsoft.com/office/powerpoint/2010/main" xmlns="" val="53776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3501008"/>
            <a:ext cx="6196405" cy="2798125"/>
          </a:xfrm>
        </p:spPr>
        <p:txBody>
          <a:bodyPr/>
          <a:lstStyle/>
          <a:p>
            <a:r>
              <a:rPr lang="ar-SA" dirty="0"/>
              <a:t>وبخصوص رغبة المستهلكين في عدد قطع الاشياء القديمة لديهم بإعادة تدويرها واكسابها مزايا جديدة فقد عبر الأغلبية بنسبة 3</a:t>
            </a:r>
            <a:r>
              <a:rPr lang="en-US" dirty="0"/>
              <a:t>.</a:t>
            </a:r>
            <a:r>
              <a:rPr lang="ar-SA" dirty="0"/>
              <a:t>48% بخمس قطع, بينما 2</a:t>
            </a:r>
            <a:r>
              <a:rPr lang="en-US" dirty="0"/>
              <a:t>.</a:t>
            </a:r>
            <a:r>
              <a:rPr lang="ar-SA" dirty="0"/>
              <a:t>23% عبروا برغبتهم في 10 قطع. وهذا ما يدفع لاختلاق أفكار جديدة من خلال إعادة تدوير الأشياء القديمة بما يناسب ذوق المستهلك.</a:t>
            </a:r>
            <a:endParaRPr lang="en-US" dirty="0"/>
          </a:p>
          <a:p>
            <a:endParaRPr lang="ar-SA" dirty="0"/>
          </a:p>
        </p:txBody>
      </p:sp>
      <p:pic>
        <p:nvPicPr>
          <p:cNvPr id="5" name="صورة 4"/>
          <p:cNvPicPr/>
          <p:nvPr/>
        </p:nvPicPr>
        <p:blipFill rotWithShape="1">
          <a:blip r:embed="rId2" cstate="print">
            <a:extLst>
              <a:ext uri="{28A0092B-C50C-407E-A947-70E740481C1C}">
                <a14:useLocalDpi xmlns:a14="http://schemas.microsoft.com/office/drawing/2010/main" xmlns="" val="0"/>
              </a:ext>
            </a:extLst>
          </a:blip>
          <a:srcRect b="68394"/>
          <a:stretch/>
        </p:blipFill>
        <p:spPr>
          <a:xfrm>
            <a:off x="1691680" y="854710"/>
            <a:ext cx="6120679" cy="2286258"/>
          </a:xfrm>
          <a:prstGeom prst="rect">
            <a:avLst/>
          </a:prstGeom>
        </p:spPr>
      </p:pic>
    </p:spTree>
    <p:extLst>
      <p:ext uri="{BB962C8B-B14F-4D97-AF65-F5344CB8AC3E}">
        <p14:creationId xmlns:p14="http://schemas.microsoft.com/office/powerpoint/2010/main" xmlns="" val="14573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3501008"/>
            <a:ext cx="7502084" cy="3603812"/>
          </a:xfrm>
        </p:spPr>
        <p:txBody>
          <a:bodyPr/>
          <a:lstStyle/>
          <a:p>
            <a:r>
              <a:rPr lang="ar-SA" b="1" dirty="0">
                <a:solidFill>
                  <a:schemeClr val="accent1">
                    <a:lumMod val="75000"/>
                  </a:schemeClr>
                </a:solidFill>
              </a:rPr>
              <a:t>السعر :</a:t>
            </a:r>
            <a:endParaRPr lang="en-US" dirty="0">
              <a:solidFill>
                <a:schemeClr val="accent1">
                  <a:lumMod val="75000"/>
                </a:schemeClr>
              </a:solidFill>
            </a:endParaRPr>
          </a:p>
          <a:p>
            <a:r>
              <a:rPr lang="ar-SA" dirty="0"/>
              <a:t>فكان السعر المناسب لشراء ربطات الشعر هو </a:t>
            </a:r>
            <a:r>
              <a:rPr lang="en-US" dirty="0"/>
              <a:t>5</a:t>
            </a:r>
            <a:r>
              <a:rPr lang="ar-SA" dirty="0"/>
              <a:t> ريالات والذي عبر عنه الأغلبية بنسبة </a:t>
            </a:r>
            <a:r>
              <a:rPr lang="en-US" dirty="0"/>
              <a:t>56% </a:t>
            </a:r>
            <a:r>
              <a:rPr lang="ar-SA" dirty="0"/>
              <a:t>وهو مرن أي </a:t>
            </a:r>
            <a:r>
              <a:rPr lang="ar-SA" dirty="0" err="1"/>
              <a:t>مايساوي</a:t>
            </a:r>
            <a:r>
              <a:rPr lang="ar-SA" dirty="0"/>
              <a:t> </a:t>
            </a:r>
            <a:r>
              <a:rPr lang="en-US" dirty="0"/>
              <a:t>1.5</a:t>
            </a:r>
            <a:r>
              <a:rPr lang="ar-SA" dirty="0"/>
              <a:t>، وأما السعر المناسب لشراء الأساور فكان </a:t>
            </a:r>
            <a:r>
              <a:rPr lang="en-US" dirty="0"/>
              <a:t>20</a:t>
            </a:r>
            <a:r>
              <a:rPr lang="ar-SA" dirty="0"/>
              <a:t> ريال والذي عبر عنه الأغلبية بنسبة </a:t>
            </a:r>
            <a:r>
              <a:rPr lang="en-US" dirty="0"/>
              <a:t>56.9% </a:t>
            </a:r>
            <a:r>
              <a:rPr lang="ar-SA" dirty="0"/>
              <a:t>وهو مرن حيث تكون قيمته </a:t>
            </a:r>
            <a:r>
              <a:rPr lang="en-US" dirty="0"/>
              <a:t>1.5</a:t>
            </a:r>
            <a:r>
              <a:rPr lang="ar-SA" dirty="0"/>
              <a:t>، وكان السعر المناسب عند إعادة تدوير الأشياء القديمة هو </a:t>
            </a:r>
            <a:r>
              <a:rPr lang="en-US" dirty="0"/>
              <a:t>20</a:t>
            </a:r>
            <a:r>
              <a:rPr lang="ar-SA" dirty="0"/>
              <a:t> ريال والذي عبر عنه الأغلبية بنسبة </a:t>
            </a:r>
            <a:r>
              <a:rPr lang="en-US" dirty="0"/>
              <a:t>47.4%</a:t>
            </a:r>
            <a:r>
              <a:rPr lang="ar-SA" dirty="0"/>
              <a:t> وهو متكافئ المرونة أي </a:t>
            </a:r>
            <a:r>
              <a:rPr lang="ar-SA" dirty="0" err="1"/>
              <a:t>مايساوي</a:t>
            </a:r>
            <a:r>
              <a:rPr lang="ar-SA" dirty="0"/>
              <a:t> </a:t>
            </a:r>
            <a:r>
              <a:rPr lang="en-US" dirty="0"/>
              <a:t>1</a:t>
            </a:r>
          </a:p>
          <a:p>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54678" t="66280"/>
          <a:stretch/>
        </p:blipFill>
        <p:spPr>
          <a:xfrm>
            <a:off x="5220072" y="1193529"/>
            <a:ext cx="2520280" cy="2088232"/>
          </a:xfrm>
          <a:prstGeom prst="rect">
            <a:avLst/>
          </a:prstGeom>
        </p:spPr>
      </p:pic>
      <p:pic>
        <p:nvPicPr>
          <p:cNvPr id="5" name="صورة 4"/>
          <p:cNvPicPr/>
          <p:nvPr/>
        </p:nvPicPr>
        <p:blipFill rotWithShape="1">
          <a:blip r:embed="rId3" cstate="print">
            <a:extLst>
              <a:ext uri="{28A0092B-C50C-407E-A947-70E740481C1C}">
                <a14:useLocalDpi xmlns:a14="http://schemas.microsoft.com/office/drawing/2010/main" xmlns="" val="0"/>
              </a:ext>
            </a:extLst>
          </a:blip>
          <a:srcRect l="43688" b="37087"/>
          <a:stretch/>
        </p:blipFill>
        <p:spPr>
          <a:xfrm>
            <a:off x="1475656" y="620688"/>
            <a:ext cx="2970054" cy="3233914"/>
          </a:xfrm>
          <a:prstGeom prst="rect">
            <a:avLst/>
          </a:prstGeom>
        </p:spPr>
      </p:pic>
    </p:spTree>
    <p:extLst>
      <p:ext uri="{BB962C8B-B14F-4D97-AF65-F5344CB8AC3E}">
        <p14:creationId xmlns:p14="http://schemas.microsoft.com/office/powerpoint/2010/main" xmlns="" val="2228797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340768"/>
            <a:ext cx="7488832" cy="4395900"/>
          </a:xfrm>
        </p:spPr>
        <p:txBody>
          <a:bodyPr>
            <a:normAutofit/>
          </a:bodyPr>
          <a:lstStyle/>
          <a:p>
            <a:r>
              <a:rPr lang="ar-SA" b="1" dirty="0">
                <a:solidFill>
                  <a:schemeClr val="accent1">
                    <a:lumMod val="75000"/>
                  </a:schemeClr>
                </a:solidFill>
              </a:rPr>
              <a:t>تقدير السعر المتوقع :</a:t>
            </a:r>
            <a:endParaRPr lang="en-US" dirty="0">
              <a:solidFill>
                <a:schemeClr val="accent1">
                  <a:lumMod val="75000"/>
                </a:schemeClr>
              </a:solidFill>
            </a:endParaRPr>
          </a:p>
          <a:p>
            <a:pPr marL="0" indent="0">
              <a:buNone/>
            </a:pPr>
            <a:r>
              <a:rPr lang="ar-SA" dirty="0"/>
              <a:t>تم تقدير السعر المتوقع وفقا لبيانات الاستبيان حيث أن :</a:t>
            </a:r>
            <a:endParaRPr lang="en-US" dirty="0"/>
          </a:p>
          <a:p>
            <a:pPr marL="0" indent="0">
              <a:buNone/>
            </a:pPr>
            <a:r>
              <a:rPr lang="en-US" dirty="0" err="1"/>
              <a:t>Dt</a:t>
            </a:r>
            <a:r>
              <a:rPr lang="ar-SA" dirty="0"/>
              <a:t>=نسبة الراغبين في المنتج </a:t>
            </a:r>
            <a:r>
              <a:rPr lang="en-US" dirty="0"/>
              <a:t>×</a:t>
            </a:r>
            <a:r>
              <a:rPr lang="ar-SA" dirty="0"/>
              <a:t> الفئة المستهدفة (وهم الإناث في مدينة الرياض السعوديات والغير سعوديات= </a:t>
            </a:r>
            <a:r>
              <a:rPr lang="en-US" dirty="0"/>
              <a:t>13,642,000 </a:t>
            </a:r>
            <a:r>
              <a:rPr lang="ar-SA" dirty="0"/>
              <a:t>)</a:t>
            </a:r>
            <a:endParaRPr lang="en-US" dirty="0"/>
          </a:p>
          <a:p>
            <a:pPr marL="0" indent="0">
              <a:buNone/>
            </a:pPr>
            <a:r>
              <a:rPr lang="ar-SA" dirty="0"/>
              <a:t>السعر المناسب لشراء ربطات الشعر هو 5 ريالات = </a:t>
            </a:r>
            <a:r>
              <a:rPr lang="en-US" dirty="0"/>
              <a:t>56%  × 13,642,000</a:t>
            </a:r>
            <a:r>
              <a:rPr lang="ar-SA" dirty="0"/>
              <a:t> = </a:t>
            </a:r>
            <a:r>
              <a:rPr lang="en-US" dirty="0"/>
              <a:t>7,639,520 </a:t>
            </a:r>
          </a:p>
          <a:p>
            <a:pPr marL="0" indent="0">
              <a:buNone/>
            </a:pPr>
            <a:r>
              <a:rPr lang="ar-SA" dirty="0"/>
              <a:t>السعر المناسب لشراء الاساور وهو 20 ريالا = </a:t>
            </a:r>
            <a:r>
              <a:rPr lang="en-US" dirty="0"/>
              <a:t>56.9%  × 13,642,000</a:t>
            </a:r>
            <a:r>
              <a:rPr lang="ar-SA" dirty="0"/>
              <a:t> =</a:t>
            </a:r>
            <a:r>
              <a:rPr lang="en-US" dirty="0"/>
              <a:t>7,762,298</a:t>
            </a:r>
          </a:p>
          <a:p>
            <a:pPr marL="0" indent="0">
              <a:buNone/>
            </a:pPr>
            <a:r>
              <a:rPr lang="ar-SA" dirty="0"/>
              <a:t>السعر المناسب لإعادة تدوير الأشياء القديمة هو 20 ريالا = </a:t>
            </a:r>
            <a:r>
              <a:rPr lang="en-US" dirty="0"/>
              <a:t>47.4%  × 13,642,000</a:t>
            </a:r>
            <a:r>
              <a:rPr lang="ar-SA" dirty="0"/>
              <a:t> =</a:t>
            </a:r>
            <a:r>
              <a:rPr lang="en-US" dirty="0"/>
              <a:t>6,466,308</a:t>
            </a:r>
          </a:p>
          <a:p>
            <a:endParaRPr lang="ar-SA" dirty="0"/>
          </a:p>
        </p:txBody>
      </p:sp>
    </p:spTree>
    <p:extLst>
      <p:ext uri="{BB962C8B-B14F-4D97-AF65-F5344CB8AC3E}">
        <p14:creationId xmlns:p14="http://schemas.microsoft.com/office/powerpoint/2010/main" xmlns="" val="935061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3212976"/>
            <a:ext cx="6709360" cy="2726117"/>
          </a:xfrm>
        </p:spPr>
        <p:txBody>
          <a:bodyPr>
            <a:normAutofit/>
          </a:bodyPr>
          <a:lstStyle/>
          <a:p>
            <a:r>
              <a:rPr lang="ar-SA" b="1" dirty="0">
                <a:solidFill>
                  <a:schemeClr val="accent1">
                    <a:lumMod val="75000"/>
                  </a:schemeClr>
                </a:solidFill>
              </a:rPr>
              <a:t>معدل النمو الراجع لتغير الدخل </a:t>
            </a:r>
            <a:r>
              <a:rPr lang="en-US" b="1" dirty="0">
                <a:solidFill>
                  <a:schemeClr val="accent1">
                    <a:lumMod val="75000"/>
                  </a:schemeClr>
                </a:solidFill>
              </a:rPr>
              <a:t>:(Xi)</a:t>
            </a:r>
            <a:endParaRPr lang="en-US" dirty="0">
              <a:solidFill>
                <a:schemeClr val="accent1">
                  <a:lumMod val="75000"/>
                </a:schemeClr>
              </a:solidFill>
            </a:endParaRPr>
          </a:p>
          <a:p>
            <a:pPr marL="0" indent="0">
              <a:buNone/>
            </a:pPr>
            <a:r>
              <a:rPr lang="ar-SA" b="1" dirty="0"/>
              <a:t>مرونة الطلب </a:t>
            </a:r>
            <a:r>
              <a:rPr lang="ar-SA" b="1" dirty="0" err="1"/>
              <a:t>الدخلية</a:t>
            </a:r>
            <a:r>
              <a:rPr lang="ar-SA" b="1" dirty="0"/>
              <a:t> :</a:t>
            </a:r>
            <a:endParaRPr lang="en-US" b="1" dirty="0"/>
          </a:p>
          <a:p>
            <a:pPr marL="0" indent="0">
              <a:buNone/>
            </a:pPr>
            <a:r>
              <a:rPr lang="ar-SA" dirty="0"/>
              <a:t>عبر الأغلبية على أنه اذا ازداد الدخل بمقدار </a:t>
            </a:r>
            <a:r>
              <a:rPr lang="en-US" dirty="0"/>
              <a:t>10%</a:t>
            </a:r>
            <a:r>
              <a:rPr lang="ar-SA" dirty="0"/>
              <a:t> فستزداد الرغبة قليلا في شراء المشغولات اليدوية بنسبة </a:t>
            </a:r>
            <a:r>
              <a:rPr lang="en-US" dirty="0"/>
              <a:t>46.8%  </a:t>
            </a:r>
            <a:r>
              <a:rPr lang="ar-SA" dirty="0"/>
              <a:t> وهو غير مرن أي </a:t>
            </a:r>
            <a:r>
              <a:rPr lang="ar-SA" dirty="0" smtClean="0"/>
              <a:t>ما يساوي </a:t>
            </a:r>
            <a:r>
              <a:rPr lang="en-US" dirty="0"/>
              <a:t>0,5 </a:t>
            </a:r>
          </a:p>
          <a:p>
            <a:pPr marL="0" indent="0">
              <a:buNone/>
            </a:pPr>
            <a:r>
              <a:rPr lang="ar-SA" dirty="0"/>
              <a:t>وبالتالي </a:t>
            </a:r>
            <a:r>
              <a:rPr lang="ar-SA" dirty="0" smtClean="0"/>
              <a:t>فإن </a:t>
            </a:r>
            <a:r>
              <a:rPr lang="en-US" dirty="0" smtClean="0"/>
              <a:t>0.234 Xi </a:t>
            </a:r>
            <a:r>
              <a:rPr lang="en-US" dirty="0"/>
              <a:t>= </a:t>
            </a:r>
            <a:r>
              <a:rPr lang="en-US" dirty="0" smtClean="0"/>
              <a:t>0,5 ×46.8%= 0.234 </a:t>
            </a:r>
            <a:endParaRPr lang="en-US" dirty="0"/>
          </a:p>
          <a:p>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32113" t="65177"/>
          <a:stretch/>
        </p:blipFill>
        <p:spPr>
          <a:xfrm>
            <a:off x="2771800" y="620688"/>
            <a:ext cx="4680520" cy="2376264"/>
          </a:xfrm>
          <a:prstGeom prst="rect">
            <a:avLst/>
          </a:prstGeom>
        </p:spPr>
      </p:pic>
    </p:spTree>
    <p:extLst>
      <p:ext uri="{BB962C8B-B14F-4D97-AF65-F5344CB8AC3E}">
        <p14:creationId xmlns:p14="http://schemas.microsoft.com/office/powerpoint/2010/main" xmlns="" val="690820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3356992"/>
            <a:ext cx="7128792" cy="2749903"/>
          </a:xfrm>
        </p:spPr>
        <p:txBody>
          <a:bodyPr/>
          <a:lstStyle/>
          <a:p>
            <a:r>
              <a:rPr lang="ar-SA" b="1" dirty="0">
                <a:solidFill>
                  <a:schemeClr val="accent1">
                    <a:lumMod val="75000"/>
                  </a:schemeClr>
                </a:solidFill>
              </a:rPr>
              <a:t>معدل النمو الراجع لتغير السعر </a:t>
            </a:r>
            <a:r>
              <a:rPr lang="en-US" b="1" dirty="0">
                <a:solidFill>
                  <a:schemeClr val="accent1">
                    <a:lumMod val="75000"/>
                  </a:schemeClr>
                </a:solidFill>
              </a:rPr>
              <a:t>(</a:t>
            </a:r>
            <a:r>
              <a:rPr lang="en-US" b="1" dirty="0" err="1">
                <a:solidFill>
                  <a:schemeClr val="accent1">
                    <a:lumMod val="75000"/>
                  </a:schemeClr>
                </a:solidFill>
              </a:rPr>
              <a:t>Xp</a:t>
            </a:r>
            <a:r>
              <a:rPr lang="en-US" b="1" dirty="0">
                <a:solidFill>
                  <a:schemeClr val="accent1">
                    <a:lumMod val="75000"/>
                  </a:schemeClr>
                </a:solidFill>
              </a:rPr>
              <a:t>)</a:t>
            </a:r>
            <a:r>
              <a:rPr lang="ar-SA" b="1" dirty="0">
                <a:solidFill>
                  <a:schemeClr val="accent1">
                    <a:lumMod val="75000"/>
                  </a:schemeClr>
                </a:solidFill>
              </a:rPr>
              <a:t>:</a:t>
            </a:r>
            <a:endParaRPr lang="en-US" dirty="0">
              <a:solidFill>
                <a:schemeClr val="accent1">
                  <a:lumMod val="75000"/>
                </a:schemeClr>
              </a:solidFill>
            </a:endParaRPr>
          </a:p>
          <a:p>
            <a:r>
              <a:rPr lang="ar-SA" dirty="0"/>
              <a:t> </a:t>
            </a:r>
            <a:r>
              <a:rPr lang="ar-SA" b="1" dirty="0"/>
              <a:t>مرونة الطلب السعرية :</a:t>
            </a:r>
            <a:endParaRPr lang="en-US" b="1" dirty="0"/>
          </a:p>
          <a:p>
            <a:pPr marL="0" indent="0">
              <a:buNone/>
            </a:pPr>
            <a:r>
              <a:rPr lang="ar-SA" dirty="0"/>
              <a:t>عبر الأغلبية على انهم في حال منحهم خصم بنسبة </a:t>
            </a:r>
            <a:r>
              <a:rPr lang="en-US" dirty="0"/>
              <a:t>10% </a:t>
            </a:r>
            <a:r>
              <a:rPr lang="ar-SA" dirty="0"/>
              <a:t>من سعر المنتج فتزداد رغبتهم قليلا في الشراء وهو </a:t>
            </a:r>
            <a:r>
              <a:rPr lang="ar-SA" dirty="0" err="1"/>
              <a:t>ماعبرو</a:t>
            </a:r>
            <a:r>
              <a:rPr lang="ar-SA" dirty="0"/>
              <a:t> عنه بنسبة</a:t>
            </a:r>
            <a:r>
              <a:rPr lang="en-US" dirty="0"/>
              <a:t>  60.9%</a:t>
            </a:r>
            <a:r>
              <a:rPr lang="ar-SA" dirty="0"/>
              <a:t>وهو مرن جدا حيث تكون قيمته</a:t>
            </a:r>
            <a:r>
              <a:rPr lang="en-US" dirty="0"/>
              <a:t>2 </a:t>
            </a:r>
          </a:p>
          <a:p>
            <a:pPr marL="0" indent="0">
              <a:buNone/>
            </a:pPr>
            <a:r>
              <a:rPr lang="en-US" dirty="0" err="1"/>
              <a:t>Xp</a:t>
            </a:r>
            <a:r>
              <a:rPr lang="en-US" dirty="0"/>
              <a:t>= 2× 10% =0.2</a:t>
            </a:r>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50000" t="289" b="68266"/>
          <a:stretch/>
        </p:blipFill>
        <p:spPr>
          <a:xfrm>
            <a:off x="3347864" y="764705"/>
            <a:ext cx="4638849" cy="2376264"/>
          </a:xfrm>
          <a:prstGeom prst="rect">
            <a:avLst/>
          </a:prstGeom>
        </p:spPr>
      </p:pic>
    </p:spTree>
    <p:extLst>
      <p:ext uri="{BB962C8B-B14F-4D97-AF65-F5344CB8AC3E}">
        <p14:creationId xmlns:p14="http://schemas.microsoft.com/office/powerpoint/2010/main" xmlns="" val="1790636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900" y="3861048"/>
            <a:ext cx="7704856" cy="2766983"/>
          </a:xfrm>
        </p:spPr>
        <p:txBody>
          <a:bodyPr>
            <a:normAutofit fontScale="85000" lnSpcReduction="20000"/>
          </a:bodyPr>
          <a:lstStyle/>
          <a:p>
            <a:r>
              <a:rPr lang="ar-SA" sz="2600" b="1" dirty="0">
                <a:solidFill>
                  <a:schemeClr val="accent1">
                    <a:lumMod val="75000"/>
                  </a:schemeClr>
                </a:solidFill>
              </a:rPr>
              <a:t>معدل النمو الراجع للتغير الإعلاني </a:t>
            </a:r>
            <a:r>
              <a:rPr lang="en-US" sz="2600" b="1" dirty="0">
                <a:solidFill>
                  <a:schemeClr val="accent1">
                    <a:lumMod val="75000"/>
                  </a:schemeClr>
                </a:solidFill>
              </a:rPr>
              <a:t>(</a:t>
            </a:r>
            <a:r>
              <a:rPr lang="en-US" sz="2600" b="1" dirty="0" err="1">
                <a:solidFill>
                  <a:schemeClr val="accent1">
                    <a:lumMod val="75000"/>
                  </a:schemeClr>
                </a:solidFill>
              </a:rPr>
              <a:t>Xa</a:t>
            </a:r>
            <a:r>
              <a:rPr lang="en-US" sz="2600" b="1" dirty="0">
                <a:solidFill>
                  <a:schemeClr val="accent1">
                    <a:lumMod val="75000"/>
                  </a:schemeClr>
                </a:solidFill>
              </a:rPr>
              <a:t>)</a:t>
            </a:r>
            <a:r>
              <a:rPr lang="ar-SA" sz="2600" b="1" dirty="0">
                <a:solidFill>
                  <a:schemeClr val="accent1">
                    <a:lumMod val="75000"/>
                  </a:schemeClr>
                </a:solidFill>
              </a:rPr>
              <a:t>:</a:t>
            </a:r>
            <a:endParaRPr lang="en-US" sz="2600" b="1" dirty="0">
              <a:solidFill>
                <a:schemeClr val="accent1">
                  <a:lumMod val="75000"/>
                </a:schemeClr>
              </a:solidFill>
            </a:endParaRPr>
          </a:p>
          <a:p>
            <a:pPr marL="0" indent="0">
              <a:buNone/>
            </a:pPr>
            <a:r>
              <a:rPr lang="ar-SA" b="1" dirty="0"/>
              <a:t>مرونة الطلب الاعلانية :</a:t>
            </a:r>
            <a:endParaRPr lang="en-US" dirty="0"/>
          </a:p>
          <a:p>
            <a:pPr marL="0" indent="0">
              <a:buNone/>
            </a:pPr>
            <a:r>
              <a:rPr lang="ar-SA" dirty="0"/>
              <a:t>عبر الأغلبية عن عرض الدعايات والاعلانات بشكل افضل عبر وسائل التواصل الاجتماعي  (</a:t>
            </a:r>
            <a:r>
              <a:rPr lang="ar-SA" dirty="0" err="1"/>
              <a:t>تويتر</a:t>
            </a:r>
            <a:r>
              <a:rPr lang="ar-SA" dirty="0"/>
              <a:t>، سناب شات ، </a:t>
            </a:r>
            <a:r>
              <a:rPr lang="ar-SA" dirty="0" err="1"/>
              <a:t>انستقرام</a:t>
            </a:r>
            <a:r>
              <a:rPr lang="ar-SA" dirty="0"/>
              <a:t> ) بنسبة </a:t>
            </a:r>
            <a:r>
              <a:rPr lang="en-US" dirty="0"/>
              <a:t>91.4%</a:t>
            </a:r>
            <a:r>
              <a:rPr lang="ar-SA" dirty="0"/>
              <a:t> وهو مرن جدا حيث تكون قيمته </a:t>
            </a:r>
            <a:r>
              <a:rPr lang="en-US" dirty="0"/>
              <a:t>2</a:t>
            </a:r>
          </a:p>
          <a:p>
            <a:pPr marL="0" indent="0">
              <a:buNone/>
            </a:pPr>
            <a:r>
              <a:rPr lang="ar-SA" dirty="0"/>
              <a:t>كما ان اذا تغيرت طريقة عرض الإعلان من وسائل التواصل الاجتماعي إلى الإعلان في المجلات والمنشورات فعبر الأغلبية بنسبة </a:t>
            </a:r>
            <a:r>
              <a:rPr lang="en-US" dirty="0"/>
              <a:t>72.8%</a:t>
            </a:r>
            <a:r>
              <a:rPr lang="ar-SA" dirty="0"/>
              <a:t>على انه لن </a:t>
            </a:r>
            <a:r>
              <a:rPr lang="ar-SA" dirty="0" err="1"/>
              <a:t>تتاثر</a:t>
            </a:r>
            <a:r>
              <a:rPr lang="ar-SA" dirty="0"/>
              <a:t> رغبتهم بالشراء وهو مرن أي </a:t>
            </a:r>
            <a:r>
              <a:rPr lang="ar-SA" dirty="0" err="1"/>
              <a:t>مايساوي</a:t>
            </a:r>
            <a:r>
              <a:rPr lang="ar-SA" dirty="0"/>
              <a:t> </a:t>
            </a:r>
            <a:r>
              <a:rPr lang="en-US" dirty="0"/>
              <a:t>1.5</a:t>
            </a:r>
            <a:r>
              <a:rPr lang="ar-SA" dirty="0"/>
              <a:t>، وهذا يبين لنا عدم وجود تكاليف تذكر على الإعلان ، أي أن التغير النسبي في الانفاق على الإعلان</a:t>
            </a:r>
            <a:r>
              <a:rPr lang="en-US" dirty="0"/>
              <a:t> = </a:t>
            </a:r>
            <a:r>
              <a:rPr lang="ar-SA" dirty="0"/>
              <a:t>صفر</a:t>
            </a:r>
            <a:endParaRPr lang="en-US" dirty="0"/>
          </a:p>
          <a:p>
            <a:pPr marL="0" indent="0">
              <a:buNone/>
            </a:pPr>
            <a:r>
              <a:rPr lang="ar-SA" dirty="0"/>
              <a:t> </a:t>
            </a:r>
            <a:endParaRPr lang="en-US" dirty="0"/>
          </a:p>
          <a:p>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t="29930"/>
          <a:stretch/>
        </p:blipFill>
        <p:spPr>
          <a:xfrm>
            <a:off x="1132250" y="548680"/>
            <a:ext cx="6552728" cy="3191637"/>
          </a:xfrm>
          <a:prstGeom prst="rect">
            <a:avLst/>
          </a:prstGeom>
        </p:spPr>
      </p:pic>
    </p:spTree>
    <p:extLst>
      <p:ext uri="{BB962C8B-B14F-4D97-AF65-F5344CB8AC3E}">
        <p14:creationId xmlns:p14="http://schemas.microsoft.com/office/powerpoint/2010/main" xmlns="" val="2364806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1">
                    <a:lumMod val="50000"/>
                  </a:schemeClr>
                </a:solidFill>
              </a:rPr>
              <a:t>بخصوص المنافسة</a:t>
            </a:r>
            <a:endParaRPr lang="ar-SA" dirty="0">
              <a:solidFill>
                <a:schemeClr val="accent1">
                  <a:lumMod val="50000"/>
                </a:schemeClr>
              </a:solidFill>
            </a:endParaRPr>
          </a:p>
        </p:txBody>
      </p:sp>
      <p:sp>
        <p:nvSpPr>
          <p:cNvPr id="3" name="عنصر نائب للمحتوى 2"/>
          <p:cNvSpPr>
            <a:spLocks noGrp="1"/>
          </p:cNvSpPr>
          <p:nvPr>
            <p:ph idx="1"/>
          </p:nvPr>
        </p:nvSpPr>
        <p:spPr>
          <a:xfrm>
            <a:off x="704924" y="1916832"/>
            <a:ext cx="4155108" cy="3950253"/>
          </a:xfrm>
        </p:spPr>
        <p:txBody>
          <a:bodyPr>
            <a:normAutofit fontScale="85000" lnSpcReduction="10000"/>
          </a:bodyPr>
          <a:lstStyle/>
          <a:p>
            <a:r>
              <a:rPr lang="ar-SA" dirty="0"/>
              <a:t>المشغولات بأيدي فتيات سعوديات جميلة واكثر تميزا حيث ان الأغلبية </a:t>
            </a:r>
            <a:r>
              <a:rPr lang="en-US" dirty="0"/>
              <a:t>90.8%</a:t>
            </a:r>
            <a:r>
              <a:rPr lang="ar-SA" dirty="0"/>
              <a:t>ابدو رغبتهم بنعم وهو مرن جدا أي </a:t>
            </a:r>
            <a:r>
              <a:rPr lang="ar-SA" dirty="0" err="1"/>
              <a:t>مايساوي</a:t>
            </a:r>
            <a:r>
              <a:rPr lang="ar-SA" dirty="0"/>
              <a:t> </a:t>
            </a:r>
            <a:r>
              <a:rPr lang="en-US" dirty="0"/>
              <a:t>2</a:t>
            </a:r>
            <a:r>
              <a:rPr lang="ar-SA" dirty="0"/>
              <a:t>، فاعتمدنا على العمالة المحلية موثوقة ولديها المهارة الفنية اللازمة للعمل.</a:t>
            </a:r>
          </a:p>
          <a:p>
            <a:pPr marL="0" indent="0">
              <a:buNone/>
            </a:pPr>
            <a:endParaRPr lang="en-US" dirty="0"/>
          </a:p>
          <a:p>
            <a:r>
              <a:rPr lang="ar-SA" dirty="0"/>
              <a:t>وكانوا الأغلبية بنسبة </a:t>
            </a:r>
            <a:r>
              <a:rPr lang="en-US" dirty="0"/>
              <a:t>28.7% </a:t>
            </a:r>
            <a:r>
              <a:rPr lang="ar-SA" dirty="0"/>
              <a:t> </a:t>
            </a:r>
            <a:r>
              <a:rPr lang="ar-SA" dirty="0" err="1"/>
              <a:t>لايتملكون</a:t>
            </a:r>
            <a:r>
              <a:rPr lang="ar-SA" dirty="0"/>
              <a:t> المهارة الفنية الازمة ويرغبون بالمشاركة معنا وهو غير مرن أي </a:t>
            </a:r>
            <a:r>
              <a:rPr lang="ar-SA" dirty="0" err="1"/>
              <a:t>مايساوي</a:t>
            </a:r>
            <a:r>
              <a:rPr lang="ar-SA" dirty="0"/>
              <a:t> </a:t>
            </a:r>
            <a:r>
              <a:rPr lang="en-US" dirty="0" smtClean="0"/>
              <a:t>0.5</a:t>
            </a:r>
            <a:r>
              <a:rPr lang="ar-SA" dirty="0" smtClean="0"/>
              <a:t> ونظرا </a:t>
            </a:r>
            <a:r>
              <a:rPr lang="ar-SA" dirty="0"/>
              <a:t>لقلة الأشخاص الذين </a:t>
            </a:r>
            <a:r>
              <a:rPr lang="ar-SA" dirty="0" smtClean="0"/>
              <a:t>لا يمتلكون </a:t>
            </a:r>
            <a:r>
              <a:rPr lang="ar-SA" dirty="0"/>
              <a:t>المهارة الفنية </a:t>
            </a:r>
            <a:r>
              <a:rPr lang="ar-SA" dirty="0" smtClean="0"/>
              <a:t>اللازمة </a:t>
            </a:r>
            <a:r>
              <a:rPr lang="ar-SA" dirty="0"/>
              <a:t>ويرغبون بالمشاركة معنا فاعتمدنا على </a:t>
            </a:r>
            <a:r>
              <a:rPr lang="ar-SA" dirty="0" smtClean="0"/>
              <a:t>العمالة المحلية موثوقة ولديها </a:t>
            </a:r>
            <a:r>
              <a:rPr lang="ar-SA" dirty="0"/>
              <a:t>المهارة الفنية </a:t>
            </a:r>
            <a:r>
              <a:rPr lang="ar-SA" dirty="0" smtClean="0"/>
              <a:t>اللازمة للتدريب على العمل.</a:t>
            </a:r>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l="45888" b="36016"/>
          <a:stretch/>
        </p:blipFill>
        <p:spPr>
          <a:xfrm>
            <a:off x="4860032" y="1916832"/>
            <a:ext cx="3247118" cy="3370263"/>
          </a:xfrm>
          <a:prstGeom prst="rect">
            <a:avLst/>
          </a:prstGeom>
        </p:spPr>
      </p:pic>
    </p:spTree>
    <p:extLst>
      <p:ext uri="{BB962C8B-B14F-4D97-AF65-F5344CB8AC3E}">
        <p14:creationId xmlns:p14="http://schemas.microsoft.com/office/powerpoint/2010/main" xmlns="" val="1357645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3933056"/>
            <a:ext cx="7128792" cy="2438085"/>
          </a:xfrm>
        </p:spPr>
        <p:txBody>
          <a:bodyPr/>
          <a:lstStyle/>
          <a:p>
            <a:r>
              <a:rPr lang="ar-SA" dirty="0"/>
              <a:t>وعبر الأغلبية عن المكان المفضل لشراء المشغولات </a:t>
            </a:r>
            <a:r>
              <a:rPr lang="ar-SA" dirty="0" err="1"/>
              <a:t>اليدويه</a:t>
            </a:r>
            <a:r>
              <a:rPr lang="ar-SA" dirty="0"/>
              <a:t> وهو محلات في أسواق تجارية بنسبة </a:t>
            </a:r>
            <a:r>
              <a:rPr lang="en-US" dirty="0"/>
              <a:t>37.6% </a:t>
            </a:r>
            <a:r>
              <a:rPr lang="ar-SA" dirty="0"/>
              <a:t> وهو غير مرن أي </a:t>
            </a:r>
            <a:r>
              <a:rPr lang="ar-SA" dirty="0" err="1"/>
              <a:t>مايساوي</a:t>
            </a:r>
            <a:r>
              <a:rPr lang="en-US" dirty="0"/>
              <a:t>0.5</a:t>
            </a:r>
            <a:r>
              <a:rPr lang="ar-SA" dirty="0"/>
              <a:t>، </a:t>
            </a:r>
            <a:endParaRPr lang="en-US" dirty="0"/>
          </a:p>
          <a:p>
            <a:r>
              <a:rPr lang="ar-SA" dirty="0"/>
              <a:t>وكانت الألوان والتصاميم هي </a:t>
            </a:r>
            <a:r>
              <a:rPr lang="ar-SA" dirty="0" err="1"/>
              <a:t>مايميز</a:t>
            </a:r>
            <a:r>
              <a:rPr lang="ar-SA" dirty="0"/>
              <a:t> </a:t>
            </a:r>
            <a:r>
              <a:rPr lang="ar-SA" dirty="0" err="1"/>
              <a:t>الاكسسوارات</a:t>
            </a:r>
            <a:r>
              <a:rPr lang="ar-SA" dirty="0"/>
              <a:t> وربطات الشعر التي قمت بشرائها سابقا بنسبة </a:t>
            </a:r>
            <a:r>
              <a:rPr lang="en-US" dirty="0"/>
              <a:t>52.3% </a:t>
            </a:r>
            <a:r>
              <a:rPr lang="ar-SA" dirty="0"/>
              <a:t>وهو متكافئ المرونة أي </a:t>
            </a:r>
            <a:r>
              <a:rPr lang="ar-SA" dirty="0" err="1"/>
              <a:t>مايساوي</a:t>
            </a:r>
            <a:r>
              <a:rPr lang="ar-SA" dirty="0"/>
              <a:t> </a:t>
            </a:r>
            <a:r>
              <a:rPr lang="en-US" dirty="0"/>
              <a:t>1</a:t>
            </a:r>
          </a:p>
          <a:p>
            <a:endParaRPr lang="ar-SA" dirty="0"/>
          </a:p>
        </p:txBody>
      </p:sp>
      <p:pic>
        <p:nvPicPr>
          <p:cNvPr id="4" name="صورة 3"/>
          <p:cNvPicPr/>
          <p:nvPr/>
        </p:nvPicPr>
        <p:blipFill rotWithShape="1">
          <a:blip r:embed="rId2" cstate="print">
            <a:extLst>
              <a:ext uri="{28A0092B-C50C-407E-A947-70E740481C1C}">
                <a14:useLocalDpi xmlns:a14="http://schemas.microsoft.com/office/drawing/2010/main" xmlns="" val="0"/>
              </a:ext>
            </a:extLst>
          </a:blip>
          <a:srcRect t="65638"/>
          <a:stretch/>
        </p:blipFill>
        <p:spPr>
          <a:xfrm>
            <a:off x="2051720" y="620688"/>
            <a:ext cx="5616624" cy="1728192"/>
          </a:xfrm>
          <a:prstGeom prst="rect">
            <a:avLst/>
          </a:prstGeom>
        </p:spPr>
      </p:pic>
      <p:pic>
        <p:nvPicPr>
          <p:cNvPr id="5" name="صورة 4"/>
          <p:cNvPicPr/>
          <p:nvPr/>
        </p:nvPicPr>
        <p:blipFill rotWithShape="1">
          <a:blip r:embed="rId3" cstate="print">
            <a:extLst>
              <a:ext uri="{28A0092B-C50C-407E-A947-70E740481C1C}">
                <a14:useLocalDpi xmlns:a14="http://schemas.microsoft.com/office/drawing/2010/main" xmlns="" val="0"/>
              </a:ext>
            </a:extLst>
          </a:blip>
          <a:srcRect b="55259"/>
          <a:stretch/>
        </p:blipFill>
        <p:spPr>
          <a:xfrm>
            <a:off x="2051720" y="2348880"/>
            <a:ext cx="5616624" cy="1636168"/>
          </a:xfrm>
          <a:prstGeom prst="rect">
            <a:avLst/>
          </a:prstGeom>
        </p:spPr>
      </p:pic>
    </p:spTree>
    <p:extLst>
      <p:ext uri="{BB962C8B-B14F-4D97-AF65-F5344CB8AC3E}">
        <p14:creationId xmlns:p14="http://schemas.microsoft.com/office/powerpoint/2010/main" xmlns="" val="111413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476672"/>
            <a:ext cx="6965245" cy="1202485"/>
          </a:xfrm>
        </p:spPr>
        <p:txBody>
          <a:bodyPr/>
          <a:lstStyle/>
          <a:p>
            <a:r>
              <a:rPr lang="x-none" b="1">
                <a:solidFill>
                  <a:schemeClr val="accent1">
                    <a:lumMod val="50000"/>
                  </a:schemeClr>
                </a:solidFill>
              </a:rPr>
              <a:t>الدراسة الفنية </a:t>
            </a:r>
            <a:endParaRPr lang="ar-SA" dirty="0">
              <a:solidFill>
                <a:schemeClr val="accent1">
                  <a:lumMod val="50000"/>
                </a:schemeClr>
              </a:solidFill>
            </a:endParaRPr>
          </a:p>
        </p:txBody>
      </p:sp>
      <p:sp>
        <p:nvSpPr>
          <p:cNvPr id="3" name="عنصر نائب للمحتوى 2"/>
          <p:cNvSpPr>
            <a:spLocks noGrp="1"/>
          </p:cNvSpPr>
          <p:nvPr>
            <p:ph idx="1"/>
          </p:nvPr>
        </p:nvSpPr>
        <p:spPr>
          <a:xfrm>
            <a:off x="107504" y="1196752"/>
            <a:ext cx="7920880" cy="5040560"/>
          </a:xfrm>
        </p:spPr>
        <p:txBody>
          <a:bodyPr>
            <a:noAutofit/>
          </a:bodyPr>
          <a:lstStyle/>
          <a:p>
            <a:r>
              <a:rPr lang="ar-SA" sz="1800" b="1" dirty="0">
                <a:solidFill>
                  <a:schemeClr val="accent1">
                    <a:lumMod val="75000"/>
                  </a:schemeClr>
                </a:solidFill>
              </a:rPr>
              <a:t>وصف المشروع /</a:t>
            </a:r>
            <a:endParaRPr lang="en-US" sz="1800" dirty="0">
              <a:solidFill>
                <a:schemeClr val="accent1">
                  <a:lumMod val="75000"/>
                </a:schemeClr>
              </a:solidFill>
            </a:endParaRPr>
          </a:p>
          <a:p>
            <a:pPr marL="0" indent="0">
              <a:buNone/>
            </a:pPr>
            <a:r>
              <a:rPr lang="ar-SA" sz="1800" dirty="0">
                <a:solidFill>
                  <a:schemeClr val="accent5">
                    <a:lumMod val="60000"/>
                    <a:lumOff val="40000"/>
                  </a:schemeClr>
                </a:solidFill>
              </a:rPr>
              <a:t>1</a:t>
            </a:r>
            <a:r>
              <a:rPr lang="ar-SA" sz="1800" b="1" dirty="0">
                <a:solidFill>
                  <a:schemeClr val="accent5">
                    <a:lumMod val="60000"/>
                    <a:lumOff val="40000"/>
                  </a:schemeClr>
                </a:solidFill>
              </a:rPr>
              <a:t>) اسم المشروع:</a:t>
            </a:r>
            <a:r>
              <a:rPr lang="ar-SA" sz="1800" dirty="0">
                <a:solidFill>
                  <a:schemeClr val="accent5">
                    <a:lumMod val="60000"/>
                    <a:lumOff val="40000"/>
                  </a:schemeClr>
                </a:solidFill>
              </a:rPr>
              <a:t> </a:t>
            </a:r>
            <a:r>
              <a:rPr lang="ar-SA" sz="1800" dirty="0"/>
              <a:t>حرفة</a:t>
            </a:r>
            <a:r>
              <a:rPr lang="ar-SA" sz="1800" b="1" dirty="0"/>
              <a:t> </a:t>
            </a:r>
            <a:endParaRPr lang="en-US" sz="1800" dirty="0"/>
          </a:p>
          <a:p>
            <a:pPr marL="0" indent="0">
              <a:buNone/>
            </a:pPr>
            <a:r>
              <a:rPr lang="ar-SA" sz="1800" b="1" dirty="0">
                <a:solidFill>
                  <a:schemeClr val="accent5">
                    <a:lumMod val="60000"/>
                    <a:lumOff val="40000"/>
                  </a:schemeClr>
                </a:solidFill>
              </a:rPr>
              <a:t>2) عنوان المشروع: </a:t>
            </a:r>
            <a:endParaRPr lang="en-US" sz="1800" dirty="0">
              <a:solidFill>
                <a:schemeClr val="accent5">
                  <a:lumMod val="60000"/>
                  <a:lumOff val="40000"/>
                </a:schemeClr>
              </a:solidFill>
            </a:endParaRPr>
          </a:p>
          <a:p>
            <a:pPr lvl="0"/>
            <a:r>
              <a:rPr lang="ar-SA" sz="1800" dirty="0"/>
              <a:t>عنوان الكتروني:</a:t>
            </a:r>
            <a:r>
              <a:rPr lang="en-US" sz="1800" dirty="0"/>
              <a:t>handmade@hotmail.com </a:t>
            </a:r>
          </a:p>
          <a:p>
            <a:pPr lvl="0"/>
            <a:r>
              <a:rPr lang="ar-SA" sz="1800" dirty="0"/>
              <a:t>تليفون: 0114893141   </a:t>
            </a:r>
            <a:endParaRPr lang="en-US" sz="1800" dirty="0"/>
          </a:p>
          <a:p>
            <a:pPr marL="0" indent="0">
              <a:lnSpc>
                <a:spcPct val="115000"/>
              </a:lnSpc>
              <a:spcAft>
                <a:spcPts val="1000"/>
              </a:spcAft>
              <a:buNone/>
            </a:pPr>
            <a:r>
              <a:rPr lang="ar-SA" sz="1800" dirty="0" smtClean="0"/>
              <a:t> </a:t>
            </a:r>
            <a:r>
              <a:rPr lang="ar-SA" sz="1800" b="1" dirty="0">
                <a:solidFill>
                  <a:srgbClr val="E36C0A"/>
                </a:solidFill>
                <a:latin typeface="Calibri"/>
                <a:ea typeface="Times New Roman"/>
              </a:rPr>
              <a:t>3) تصنيف المشروع:</a:t>
            </a:r>
            <a:endParaRPr lang="en-US" sz="1400" dirty="0">
              <a:latin typeface="Calibri"/>
              <a:ea typeface="Times New Roman"/>
              <a:cs typeface="Arial"/>
            </a:endParaRPr>
          </a:p>
          <a:p>
            <a:pPr marL="0" indent="0">
              <a:lnSpc>
                <a:spcPct val="115000"/>
              </a:lnSpc>
              <a:spcAft>
                <a:spcPts val="1000"/>
              </a:spcAft>
              <a:buNone/>
            </a:pPr>
            <a:r>
              <a:rPr lang="ar-SA" sz="1800" b="1" dirty="0">
                <a:latin typeface="Calibri"/>
                <a:ea typeface="Times New Roman"/>
              </a:rPr>
              <a:t>من الناحية الإنشائية: </a:t>
            </a:r>
            <a:endParaRPr lang="en-US" sz="1400" dirty="0">
              <a:latin typeface="Calibri"/>
              <a:ea typeface="Times New Roman"/>
              <a:cs typeface="Arial"/>
            </a:endParaRPr>
          </a:p>
          <a:p>
            <a:pPr marL="342900" lvl="0" indent="-342900">
              <a:lnSpc>
                <a:spcPct val="115000"/>
              </a:lnSpc>
              <a:buFont typeface="Symbol"/>
              <a:buChar char=""/>
            </a:pPr>
            <a:r>
              <a:rPr lang="ar-SA" sz="1800" dirty="0">
                <a:latin typeface="Calibri"/>
                <a:ea typeface="Times New Roman"/>
              </a:rPr>
              <a:t> جديد  </a:t>
            </a:r>
            <a:endParaRPr lang="en-US" sz="1400" dirty="0">
              <a:latin typeface="Calibri"/>
              <a:ea typeface="Times New Roman"/>
              <a:cs typeface="Arial"/>
            </a:endParaRPr>
          </a:p>
          <a:p>
            <a:pPr marL="342900" lvl="0" indent="-342900">
              <a:lnSpc>
                <a:spcPct val="115000"/>
              </a:lnSpc>
              <a:buFont typeface="Courier New"/>
              <a:buChar char="o"/>
            </a:pPr>
            <a:r>
              <a:rPr lang="ar-SA" sz="1800" dirty="0">
                <a:latin typeface="Calibri"/>
                <a:ea typeface="Times New Roman"/>
              </a:rPr>
              <a:t>توسعه</a:t>
            </a:r>
            <a:endParaRPr lang="en-US" sz="1400" dirty="0">
              <a:latin typeface="Calibri"/>
              <a:ea typeface="Times New Roman"/>
              <a:cs typeface="Arial"/>
            </a:endParaRPr>
          </a:p>
          <a:p>
            <a:pPr marL="342900" lvl="0" indent="-342900">
              <a:lnSpc>
                <a:spcPct val="115000"/>
              </a:lnSpc>
              <a:buFont typeface="Courier New"/>
              <a:buChar char="o"/>
            </a:pPr>
            <a:r>
              <a:rPr lang="ar-SA" sz="1800" dirty="0">
                <a:latin typeface="Calibri"/>
                <a:ea typeface="Times New Roman"/>
              </a:rPr>
              <a:t>إعادة تأهيل</a:t>
            </a:r>
            <a:endParaRPr lang="en-US" sz="1400" dirty="0">
              <a:latin typeface="Calibri"/>
              <a:ea typeface="Times New Roman"/>
              <a:cs typeface="Arial"/>
            </a:endParaRPr>
          </a:p>
          <a:p>
            <a:r>
              <a:rPr lang="ar-SA" sz="1800" b="1" dirty="0">
                <a:latin typeface="Calibri"/>
                <a:ea typeface="Calibri"/>
              </a:rPr>
              <a:t>التخصيص: </a:t>
            </a:r>
            <a:endParaRPr lang="en-US" sz="1400" dirty="0">
              <a:latin typeface="Calibri"/>
              <a:ea typeface="Calibri"/>
              <a:cs typeface="Arial"/>
            </a:endParaRPr>
          </a:p>
          <a:p>
            <a:pPr marL="342900" lvl="0" indent="-342900">
              <a:buFont typeface="Symbol"/>
              <a:buChar char=""/>
            </a:pPr>
            <a:r>
              <a:rPr lang="ar-SA" sz="1800" dirty="0">
                <a:latin typeface="Calibri"/>
                <a:ea typeface="Calibri"/>
              </a:rPr>
              <a:t>صناعي</a:t>
            </a:r>
            <a:endParaRPr lang="en-US" sz="1400" dirty="0">
              <a:latin typeface="Calibri"/>
              <a:ea typeface="Calibri"/>
              <a:cs typeface="Arial"/>
            </a:endParaRPr>
          </a:p>
          <a:p>
            <a:pPr marL="342900" lvl="0" indent="-342900">
              <a:buFont typeface="Courier New"/>
              <a:buChar char="o"/>
            </a:pPr>
            <a:r>
              <a:rPr lang="ar-SA" sz="1800" dirty="0">
                <a:latin typeface="Calibri"/>
                <a:ea typeface="Calibri"/>
              </a:rPr>
              <a:t>زراعي</a:t>
            </a:r>
            <a:endParaRPr lang="en-US" sz="1400" dirty="0">
              <a:latin typeface="Calibri"/>
              <a:ea typeface="Calibri"/>
              <a:cs typeface="Arial"/>
            </a:endParaRPr>
          </a:p>
          <a:p>
            <a:pPr marL="342900" lvl="0" indent="-342900">
              <a:buFont typeface="Courier New"/>
              <a:buChar char="o"/>
            </a:pPr>
            <a:r>
              <a:rPr lang="ar-SA" sz="1800" dirty="0">
                <a:latin typeface="Calibri"/>
                <a:ea typeface="Calibri"/>
              </a:rPr>
              <a:t>خدمات</a:t>
            </a:r>
            <a:endParaRPr lang="en-US" sz="1400" dirty="0">
              <a:latin typeface="Calibri"/>
              <a:ea typeface="Calibri"/>
              <a:cs typeface="Arial"/>
            </a:endParaRPr>
          </a:p>
          <a:p>
            <a:pPr marL="0" indent="0">
              <a:buNone/>
            </a:pPr>
            <a:endParaRPr lang="ar-SA" sz="1800" dirty="0"/>
          </a:p>
          <a:p>
            <a:pPr marL="0" indent="0">
              <a:buNone/>
            </a:pPr>
            <a:endParaRPr lang="ar-SA" sz="1800"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83668" y="4077072"/>
            <a:ext cx="2088232" cy="1944216"/>
          </a:xfrm>
          <a:prstGeom prst="ellipse">
            <a:avLst/>
          </a:prstGeom>
          <a:ln>
            <a:noFill/>
          </a:ln>
          <a:effectLst>
            <a:softEdge rad="112500"/>
          </a:effectLst>
        </p:spPr>
      </p:pic>
    </p:spTree>
    <p:extLst>
      <p:ext uri="{BB962C8B-B14F-4D97-AF65-F5344CB8AC3E}">
        <p14:creationId xmlns:p14="http://schemas.microsoft.com/office/powerpoint/2010/main" xmlns="" val="2666617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03648" y="1556792"/>
            <a:ext cx="6196405" cy="3603812"/>
          </a:xfrm>
        </p:spPr>
        <p:txBody>
          <a:bodyPr>
            <a:normAutofit lnSpcReduction="10000"/>
          </a:bodyPr>
          <a:lstStyle/>
          <a:p>
            <a:pPr marL="0" indent="0">
              <a:buNone/>
            </a:pPr>
            <a:r>
              <a:rPr lang="ar-SA" dirty="0" smtClean="0">
                <a:solidFill>
                  <a:schemeClr val="accent5"/>
                </a:solidFill>
              </a:rPr>
              <a:t>2- موقع الهدية الذهبية الالكتروني</a:t>
            </a:r>
          </a:p>
          <a:p>
            <a:pPr marL="0" indent="0">
              <a:buNone/>
            </a:pPr>
            <a:r>
              <a:rPr lang="ar-SA" dirty="0"/>
              <a:t>موقع إلكتروني يتيح للعميل تسوق الهدايا حيث يحتوي على أقسام مثل الساعات والعطور والورود وشكولاتة وغيرها بحيث يختار العميل الهدية وبذلك يتم التوجيه إلى الصفحة الخاصة بالمنتج وتحتوي على جميع مواصفاته ويختار شكل تغليفها وبطاقة الإهداء ويكتب الكلام المطلوب كتابته إلكترونيًا ويحدد التاريخ وعنوان المهدى له وتوصل مباشرة للمهدى له في التاريخ المحدد</a:t>
            </a:r>
            <a:r>
              <a:rPr lang="ar-SA" dirty="0" smtClean="0"/>
              <a:t>.</a:t>
            </a:r>
          </a:p>
          <a:p>
            <a:pPr marL="0" indent="0">
              <a:buNone/>
            </a:pPr>
            <a:r>
              <a:rPr lang="ar-SA" dirty="0" smtClean="0"/>
              <a:t> </a:t>
            </a:r>
            <a:r>
              <a:rPr lang="ar-SA" dirty="0"/>
              <a:t>كما يميز هذا الموقع خاصية الاشتراك مثل الأعياد يتم إرسال الهدية كل سنة في نفس التاريخ .</a:t>
            </a:r>
            <a:endParaRPr lang="en-US" dirty="0"/>
          </a:p>
          <a:p>
            <a:pPr marL="0" indent="0">
              <a:buNone/>
            </a:pPr>
            <a:endParaRPr lang="ar-SA" dirty="0"/>
          </a:p>
        </p:txBody>
      </p:sp>
    </p:spTree>
    <p:extLst>
      <p:ext uri="{BB962C8B-B14F-4D97-AF65-F5344CB8AC3E}">
        <p14:creationId xmlns:p14="http://schemas.microsoft.com/office/powerpoint/2010/main" xmlns="" val="255922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620688"/>
            <a:ext cx="7128792" cy="5400600"/>
          </a:xfrm>
        </p:spPr>
        <p:txBody>
          <a:bodyPr/>
          <a:lstStyle/>
          <a:p>
            <a:pPr marL="0" indent="0">
              <a:buNone/>
            </a:pPr>
            <a:r>
              <a:rPr lang="ar-SA" b="1" dirty="0">
                <a:solidFill>
                  <a:schemeClr val="accent1">
                    <a:lumMod val="75000"/>
                  </a:schemeClr>
                </a:solidFill>
              </a:rPr>
              <a:t>4) الأفق الزمني:</a:t>
            </a:r>
            <a:endParaRPr lang="en-US" dirty="0">
              <a:solidFill>
                <a:schemeClr val="accent1">
                  <a:lumMod val="75000"/>
                </a:schemeClr>
              </a:solidFill>
            </a:endParaRPr>
          </a:p>
          <a:p>
            <a:endParaRPr lang="ar-SA" dirty="0" smtClean="0"/>
          </a:p>
          <a:p>
            <a:endParaRPr lang="ar-SA" dirty="0"/>
          </a:p>
          <a:p>
            <a:endParaRPr lang="ar-SA" dirty="0" smtClean="0"/>
          </a:p>
          <a:p>
            <a:pPr marL="0" indent="0">
              <a:buNone/>
            </a:pPr>
            <a:r>
              <a:rPr lang="ar-SA" b="1" dirty="0">
                <a:solidFill>
                  <a:schemeClr val="accent1">
                    <a:lumMod val="75000"/>
                  </a:schemeClr>
                </a:solidFill>
              </a:rPr>
              <a:t>5) منتجات المشروع:</a:t>
            </a:r>
            <a:endParaRPr lang="en-US" b="1" dirty="0">
              <a:solidFill>
                <a:schemeClr val="accent1">
                  <a:lumMod val="75000"/>
                </a:schemeClr>
              </a:solidFill>
            </a:endParaRPr>
          </a:p>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xmlns="" val="621637434"/>
              </p:ext>
            </p:extLst>
          </p:nvPr>
        </p:nvGraphicFramePr>
        <p:xfrm>
          <a:off x="2051720" y="1268760"/>
          <a:ext cx="5339462" cy="821428"/>
        </p:xfrm>
        <a:graphic>
          <a:graphicData uri="http://schemas.openxmlformats.org/drawingml/2006/table">
            <a:tbl>
              <a:tblPr rtl="1" firstRow="1" firstCol="1" bandRow="1">
                <a:tableStyleId>{69012ECD-51FC-41F1-AA8D-1B2483CD663E}</a:tableStyleId>
              </a:tblPr>
              <a:tblGrid>
                <a:gridCol w="1334553"/>
                <a:gridCol w="1334553"/>
                <a:gridCol w="1335178"/>
                <a:gridCol w="1335178"/>
              </a:tblGrid>
              <a:tr h="0">
                <a:tc>
                  <a:txBody>
                    <a:bodyPr/>
                    <a:lstStyle/>
                    <a:p>
                      <a:pPr marL="457200" algn="ctr" rtl="1">
                        <a:lnSpc>
                          <a:spcPct val="115000"/>
                        </a:lnSpc>
                        <a:spcAft>
                          <a:spcPts val="0"/>
                        </a:spcAft>
                      </a:pPr>
                      <a:r>
                        <a:rPr lang="ar-SA" sz="1400" dirty="0">
                          <a:effectLst/>
                        </a:rPr>
                        <a:t>الفترة</a:t>
                      </a:r>
                      <a:endParaRPr lang="en-US" sz="1100" dirty="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بداية</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نهاية</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طول الفترة</a:t>
                      </a:r>
                      <a:endParaRPr lang="en-US" sz="1100">
                        <a:effectLst/>
                        <a:latin typeface="Calibri"/>
                        <a:ea typeface="Times New Roman"/>
                        <a:cs typeface="Arial"/>
                      </a:endParaRPr>
                    </a:p>
                  </a:txBody>
                  <a:tcPr marL="68580" marR="68580" marT="0" marB="0"/>
                </a:tc>
              </a:tr>
              <a:tr h="330700">
                <a:tc>
                  <a:txBody>
                    <a:bodyPr/>
                    <a:lstStyle/>
                    <a:p>
                      <a:pPr marL="457200" algn="ctr" rtl="1">
                        <a:lnSpc>
                          <a:spcPct val="115000"/>
                        </a:lnSpc>
                        <a:spcAft>
                          <a:spcPts val="0"/>
                        </a:spcAft>
                      </a:pPr>
                      <a:r>
                        <a:rPr lang="ar-SA" sz="1400">
                          <a:effectLst/>
                        </a:rPr>
                        <a:t>فترة الإنشاء</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1/2018</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2/2018</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2</a:t>
                      </a:r>
                      <a:r>
                        <a:rPr lang="ar-SA" sz="1400" smtClean="0">
                          <a:effectLst/>
                        </a:rPr>
                        <a:t> </a:t>
                      </a:r>
                      <a:r>
                        <a:rPr lang="ar-SA" sz="1400">
                          <a:effectLst/>
                        </a:rPr>
                        <a:t>شهر</a:t>
                      </a:r>
                      <a:endParaRPr lang="en-US" sz="1100" dirty="0">
                        <a:effectLst/>
                        <a:latin typeface="Calibri"/>
                        <a:ea typeface="Times New Roman"/>
                        <a:cs typeface="Arial"/>
                      </a:endParaRPr>
                    </a:p>
                  </a:txBody>
                  <a:tcPr marL="68580" marR="68580" marT="0" marB="0"/>
                </a:tc>
              </a:tr>
              <a:tr h="0">
                <a:tc>
                  <a:txBody>
                    <a:bodyPr/>
                    <a:lstStyle/>
                    <a:p>
                      <a:pPr marL="457200" algn="ctr" rtl="1">
                        <a:lnSpc>
                          <a:spcPct val="115000"/>
                        </a:lnSpc>
                        <a:spcAft>
                          <a:spcPts val="0"/>
                        </a:spcAft>
                      </a:pPr>
                      <a:r>
                        <a:rPr lang="ar-SA" sz="1400" dirty="0">
                          <a:effectLst/>
                        </a:rPr>
                        <a:t>فترة الإنتاج</a:t>
                      </a:r>
                      <a:endParaRPr lang="en-US" sz="1100" dirty="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2/2018</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a:effectLst/>
                        </a:rPr>
                        <a:t>2/2020</a:t>
                      </a:r>
                      <a:endParaRPr lang="en-US" sz="1100">
                        <a:effectLst/>
                        <a:latin typeface="Calibri"/>
                        <a:ea typeface="Times New Roman"/>
                        <a:cs typeface="Arial"/>
                      </a:endParaRPr>
                    </a:p>
                  </a:txBody>
                  <a:tcPr marL="68580" marR="68580" marT="0" marB="0"/>
                </a:tc>
                <a:tc>
                  <a:txBody>
                    <a:bodyPr/>
                    <a:lstStyle/>
                    <a:p>
                      <a:pPr marL="457200" algn="ctr" rtl="1">
                        <a:lnSpc>
                          <a:spcPct val="115000"/>
                        </a:lnSpc>
                        <a:spcAft>
                          <a:spcPts val="0"/>
                        </a:spcAft>
                      </a:pPr>
                      <a:r>
                        <a:rPr lang="ar-SA" sz="1400" dirty="0" smtClean="0">
                          <a:effectLst/>
                        </a:rPr>
                        <a:t>5 </a:t>
                      </a:r>
                      <a:r>
                        <a:rPr lang="ar-SA" sz="1400" dirty="0">
                          <a:effectLst/>
                        </a:rPr>
                        <a:t>سنة </a:t>
                      </a:r>
                      <a:endParaRPr lang="en-US" sz="1100" dirty="0">
                        <a:effectLst/>
                        <a:latin typeface="Calibri"/>
                        <a:ea typeface="Times New Roman"/>
                        <a:cs typeface="Arial"/>
                      </a:endParaRPr>
                    </a:p>
                  </a:txBody>
                  <a:tcPr marL="68580" marR="68580" marT="0" marB="0"/>
                </a:tc>
              </a:tr>
            </a:tbl>
          </a:graphicData>
        </a:graphic>
      </p:graphicFrame>
      <p:graphicFrame>
        <p:nvGraphicFramePr>
          <p:cNvPr id="2" name="جدول 1"/>
          <p:cNvGraphicFramePr>
            <a:graphicFrameLocks noGrp="1"/>
          </p:cNvGraphicFramePr>
          <p:nvPr>
            <p:extLst>
              <p:ext uri="{D42A27DB-BD31-4B8C-83A1-F6EECF244321}">
                <p14:modId xmlns:p14="http://schemas.microsoft.com/office/powerpoint/2010/main" xmlns="" val="4213388380"/>
              </p:ext>
            </p:extLst>
          </p:nvPr>
        </p:nvGraphicFramePr>
        <p:xfrm>
          <a:off x="1855947" y="3062351"/>
          <a:ext cx="5411470" cy="1717548"/>
        </p:xfrm>
        <a:graphic>
          <a:graphicData uri="http://schemas.openxmlformats.org/drawingml/2006/table">
            <a:tbl>
              <a:tblPr rtl="1" firstRow="1" firstCol="1" bandRow="1">
                <a:tableStyleId>{69012ECD-51FC-41F1-AA8D-1B2483CD663E}</a:tableStyleId>
              </a:tblPr>
              <a:tblGrid>
                <a:gridCol w="233680"/>
                <a:gridCol w="1118870"/>
                <a:gridCol w="1352550"/>
                <a:gridCol w="1353185"/>
                <a:gridCol w="1353185"/>
              </a:tblGrid>
              <a:tr h="0">
                <a:tc>
                  <a:txBody>
                    <a:bodyPr/>
                    <a:lstStyle/>
                    <a:p>
                      <a:pPr algn="ctr" rtl="1">
                        <a:lnSpc>
                          <a:spcPct val="115000"/>
                        </a:lnSpc>
                        <a:spcAft>
                          <a:spcPts val="0"/>
                        </a:spcAft>
                      </a:pPr>
                      <a:r>
                        <a:rPr lang="ar-SA" sz="1400">
                          <a:effectLst/>
                        </a:rPr>
                        <a:t>م</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المنتجات</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بداية الإنتاج</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نهاية الإنشاء</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الطاقة الاسمية السنوية (عددها)</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0">
                <a:tc>
                  <a:txBody>
                    <a:bodyPr/>
                    <a:lstStyle/>
                    <a:p>
                      <a:pPr algn="ctr" rtl="1">
                        <a:lnSpc>
                          <a:spcPct val="115000"/>
                        </a:lnSpc>
                        <a:spcAft>
                          <a:spcPts val="0"/>
                        </a:spcAft>
                      </a:pPr>
                      <a:r>
                        <a:rPr lang="ar-SA" sz="1400">
                          <a:effectLst/>
                        </a:rPr>
                        <a:t>1</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أساور وربطات الشعر (الإكسسوار)</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5/2018</a:t>
                      </a:r>
                      <a:endParaRPr lang="en-US" sz="1100">
                        <a:effectLst/>
                      </a:endParaRPr>
                    </a:p>
                    <a:p>
                      <a:pPr indent="457200" algn="ctr" rtl="1">
                        <a:lnSpc>
                          <a:spcPct val="115000"/>
                        </a:lnSpc>
                        <a:spcAft>
                          <a:spcPts val="0"/>
                        </a:spcAft>
                      </a:pPr>
                      <a:r>
                        <a:rPr lang="en-US" sz="1400">
                          <a:effectLst/>
                        </a:rPr>
                        <a:t> </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2/2020</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36500 أساور وربطات الشعر</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65430">
                <a:tc>
                  <a:txBody>
                    <a:bodyPr/>
                    <a:lstStyle/>
                    <a:p>
                      <a:pPr algn="ctr" rtl="1">
                        <a:lnSpc>
                          <a:spcPct val="115000"/>
                        </a:lnSpc>
                        <a:spcAft>
                          <a:spcPts val="0"/>
                        </a:spcAft>
                      </a:pPr>
                      <a:r>
                        <a:rPr lang="ar-SA" sz="1400">
                          <a:effectLst/>
                        </a:rPr>
                        <a:t>2</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إعادة تدوير للأشياء القديمة</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5/2018</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a:effectLst/>
                        </a:rPr>
                        <a:t>2/2020</a:t>
                      </a:r>
                      <a:endParaRPr lang="en-US" sz="110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400" dirty="0">
                          <a:effectLst/>
                        </a:rPr>
                        <a:t>36500</a:t>
                      </a:r>
                      <a:endParaRPr lang="en-US" sz="1100" dirty="0">
                        <a:effectLst/>
                        <a:latin typeface="Calibri"/>
                        <a:ea typeface="Calibri"/>
                        <a:cs typeface="Arial"/>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79032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جدول 3"/>
          <p:cNvGraphicFramePr>
            <a:graphicFrameLocks noGrp="1"/>
          </p:cNvGraphicFramePr>
          <p:nvPr>
            <p:extLst>
              <p:ext uri="{D42A27DB-BD31-4B8C-83A1-F6EECF244321}">
                <p14:modId xmlns:p14="http://schemas.microsoft.com/office/powerpoint/2010/main" xmlns="" val="3122447297"/>
              </p:ext>
            </p:extLst>
          </p:nvPr>
        </p:nvGraphicFramePr>
        <p:xfrm>
          <a:off x="1907703" y="2564901"/>
          <a:ext cx="5976665" cy="2520282"/>
        </p:xfrm>
        <a:graphic>
          <a:graphicData uri="http://schemas.openxmlformats.org/drawingml/2006/table">
            <a:tbl>
              <a:tblPr rtl="1" firstRow="1" firstCol="1" bandRow="1">
                <a:tableStyleId>{5C22544A-7EE6-4342-B048-85BDC9FD1C3A}</a:tableStyleId>
              </a:tblPr>
              <a:tblGrid>
                <a:gridCol w="234242"/>
                <a:gridCol w="2087835"/>
                <a:gridCol w="1888660"/>
                <a:gridCol w="1765928"/>
              </a:tblGrid>
              <a:tr h="420047">
                <a:tc>
                  <a:txBody>
                    <a:bodyPr/>
                    <a:lstStyle/>
                    <a:p>
                      <a:pPr algn="ctr" rtl="1">
                        <a:lnSpc>
                          <a:spcPct val="115000"/>
                        </a:lnSpc>
                        <a:spcAft>
                          <a:spcPts val="0"/>
                        </a:spcAft>
                      </a:pPr>
                      <a:r>
                        <a:rPr lang="ar-SA" sz="1400" dirty="0">
                          <a:effectLst/>
                        </a:rPr>
                        <a:t>م</a:t>
                      </a:r>
                      <a:endParaRPr lang="en-US" sz="1100" dirty="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جنسية الشريك</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الاسم</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حصة التأسيس</a:t>
                      </a:r>
                      <a:endParaRPr lang="en-US" sz="1100">
                        <a:effectLst/>
                        <a:latin typeface="Calibri"/>
                        <a:ea typeface="Times New Roman"/>
                        <a:cs typeface="Arial"/>
                      </a:endParaRPr>
                    </a:p>
                  </a:txBody>
                  <a:tcPr marL="68580" marR="68580" marT="0" marB="0"/>
                </a:tc>
              </a:tr>
              <a:tr h="420047">
                <a:tc>
                  <a:txBody>
                    <a:bodyPr/>
                    <a:lstStyle/>
                    <a:p>
                      <a:pPr algn="ctr" rtl="1">
                        <a:lnSpc>
                          <a:spcPct val="115000"/>
                        </a:lnSpc>
                        <a:spcAft>
                          <a:spcPts val="0"/>
                        </a:spcAft>
                      </a:pPr>
                      <a:r>
                        <a:rPr lang="ar-SA" sz="1400">
                          <a:effectLst/>
                        </a:rPr>
                        <a:t>1</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سعودي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وجدان الشهراني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800" kern="1200" dirty="0" smtClean="0">
                          <a:solidFill>
                            <a:schemeClr val="dk1"/>
                          </a:solidFill>
                          <a:effectLst/>
                          <a:latin typeface="+mn-lt"/>
                          <a:ea typeface="+mn-ea"/>
                          <a:cs typeface="+mn-cs"/>
                        </a:rPr>
                        <a:t>14,000</a:t>
                      </a:r>
                      <a:endParaRPr lang="en-US" sz="1100" dirty="0">
                        <a:effectLst/>
                        <a:latin typeface="Calibri"/>
                        <a:ea typeface="Times New Roman"/>
                        <a:cs typeface="Arial"/>
                      </a:endParaRPr>
                    </a:p>
                  </a:txBody>
                  <a:tcPr marL="68580" marR="68580" marT="0" marB="0"/>
                </a:tc>
              </a:tr>
              <a:tr h="420047">
                <a:tc>
                  <a:txBody>
                    <a:bodyPr/>
                    <a:lstStyle/>
                    <a:p>
                      <a:pPr algn="ctr" rtl="1">
                        <a:lnSpc>
                          <a:spcPct val="115000"/>
                        </a:lnSpc>
                        <a:spcAft>
                          <a:spcPts val="0"/>
                        </a:spcAft>
                      </a:pPr>
                      <a:r>
                        <a:rPr lang="ar-SA" sz="1400">
                          <a:effectLst/>
                        </a:rPr>
                        <a:t>2</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سعودي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بشايرالدوسري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800" kern="1200" dirty="0" smtClean="0">
                          <a:solidFill>
                            <a:schemeClr val="dk1"/>
                          </a:solidFill>
                          <a:effectLst/>
                          <a:latin typeface="+mn-lt"/>
                          <a:ea typeface="+mn-ea"/>
                          <a:cs typeface="+mn-cs"/>
                        </a:rPr>
                        <a:t>14,000</a:t>
                      </a:r>
                      <a:endParaRPr lang="en-US" sz="1100" dirty="0">
                        <a:effectLst/>
                        <a:latin typeface="Calibri"/>
                        <a:ea typeface="Times New Roman"/>
                        <a:cs typeface="Arial"/>
                      </a:endParaRPr>
                    </a:p>
                  </a:txBody>
                  <a:tcPr marL="68580" marR="68580" marT="0" marB="0"/>
                </a:tc>
              </a:tr>
              <a:tr h="420047">
                <a:tc>
                  <a:txBody>
                    <a:bodyPr/>
                    <a:lstStyle/>
                    <a:p>
                      <a:pPr algn="ctr" rtl="1">
                        <a:lnSpc>
                          <a:spcPct val="115000"/>
                        </a:lnSpc>
                        <a:spcAft>
                          <a:spcPts val="0"/>
                        </a:spcAft>
                      </a:pPr>
                      <a:r>
                        <a:rPr lang="ar-SA" sz="1400">
                          <a:effectLst/>
                        </a:rPr>
                        <a:t>3</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سعودي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شريفة الشهري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800" kern="1200" dirty="0" smtClean="0">
                          <a:solidFill>
                            <a:schemeClr val="dk1"/>
                          </a:solidFill>
                          <a:effectLst/>
                          <a:latin typeface="+mn-lt"/>
                          <a:ea typeface="+mn-ea"/>
                          <a:cs typeface="+mn-cs"/>
                        </a:rPr>
                        <a:t>14,000</a:t>
                      </a:r>
                      <a:endParaRPr lang="en-US" sz="1100" dirty="0">
                        <a:effectLst/>
                        <a:latin typeface="Calibri"/>
                        <a:ea typeface="Times New Roman"/>
                        <a:cs typeface="Arial"/>
                      </a:endParaRPr>
                    </a:p>
                  </a:txBody>
                  <a:tcPr marL="68580" marR="68580" marT="0" marB="0"/>
                </a:tc>
              </a:tr>
              <a:tr h="420047">
                <a:tc>
                  <a:txBody>
                    <a:bodyPr/>
                    <a:lstStyle/>
                    <a:p>
                      <a:pPr algn="ctr" rtl="1">
                        <a:lnSpc>
                          <a:spcPct val="115000"/>
                        </a:lnSpc>
                        <a:spcAft>
                          <a:spcPts val="0"/>
                        </a:spcAft>
                      </a:pPr>
                      <a:r>
                        <a:rPr lang="ar-SA" sz="1400">
                          <a:effectLst/>
                        </a:rPr>
                        <a:t>4</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سعودي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لمى الضويحي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800" kern="1200" dirty="0" smtClean="0">
                          <a:solidFill>
                            <a:schemeClr val="dk1"/>
                          </a:solidFill>
                          <a:effectLst/>
                          <a:latin typeface="+mn-lt"/>
                          <a:ea typeface="+mn-ea"/>
                          <a:cs typeface="+mn-cs"/>
                        </a:rPr>
                        <a:t>14,000</a:t>
                      </a:r>
                      <a:endParaRPr lang="en-US" sz="1100" dirty="0">
                        <a:effectLst/>
                        <a:latin typeface="Calibri"/>
                        <a:ea typeface="Times New Roman"/>
                        <a:cs typeface="Arial"/>
                      </a:endParaRPr>
                    </a:p>
                  </a:txBody>
                  <a:tcPr marL="68580" marR="68580" marT="0" marB="0"/>
                </a:tc>
              </a:tr>
              <a:tr h="420047">
                <a:tc>
                  <a:txBody>
                    <a:bodyPr/>
                    <a:lstStyle/>
                    <a:p>
                      <a:pPr algn="ctr" rtl="1">
                        <a:lnSpc>
                          <a:spcPct val="115000"/>
                        </a:lnSpc>
                        <a:spcAft>
                          <a:spcPts val="0"/>
                        </a:spcAft>
                      </a:pPr>
                      <a:r>
                        <a:rPr lang="ar-SA" sz="1400">
                          <a:effectLst/>
                        </a:rPr>
                        <a:t>5</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سعودي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400">
                          <a:effectLst/>
                        </a:rPr>
                        <a:t>صيته الجبالي</a:t>
                      </a:r>
                      <a:endParaRPr lang="en-US" sz="1100">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800" kern="1200" dirty="0" smtClean="0">
                          <a:solidFill>
                            <a:schemeClr val="dk1"/>
                          </a:solidFill>
                          <a:effectLst/>
                          <a:latin typeface="+mn-lt"/>
                          <a:ea typeface="+mn-ea"/>
                          <a:cs typeface="+mn-cs"/>
                        </a:rPr>
                        <a:t>14,000</a:t>
                      </a:r>
                      <a:endParaRPr lang="en-US" sz="1100" dirty="0">
                        <a:effectLst/>
                        <a:latin typeface="Calibri"/>
                        <a:ea typeface="Times New Roman"/>
                        <a:cs typeface="Arial"/>
                      </a:endParaRPr>
                    </a:p>
                  </a:txBody>
                  <a:tcPr marL="68580" marR="68580" marT="0" marB="0"/>
                </a:tc>
              </a:tr>
            </a:tbl>
          </a:graphicData>
        </a:graphic>
      </p:graphicFrame>
      <p:sp>
        <p:nvSpPr>
          <p:cNvPr id="5" name="Rectangle 1"/>
          <p:cNvSpPr>
            <a:spLocks noChangeArrowheads="1"/>
          </p:cNvSpPr>
          <p:nvPr/>
        </p:nvSpPr>
        <p:spPr bwMode="auto">
          <a:xfrm>
            <a:off x="5436096" y="2000259"/>
            <a:ext cx="2693366"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altLang="ar-SA" sz="2400" b="1" i="0" u="none" strike="noStrike" cap="none" normalizeH="0" baseline="0" dirty="0" smtClean="0">
                <a:ln>
                  <a:noFill/>
                </a:ln>
                <a:solidFill>
                  <a:srgbClr val="F79646"/>
                </a:solidFill>
                <a:effectLst/>
                <a:latin typeface="Calibri" pitchFamily="34" charset="0"/>
                <a:ea typeface="Times New Roman" pitchFamily="18" charset="0"/>
                <a:cs typeface="Arial" pitchFamily="34" charset="0"/>
              </a:rPr>
              <a:t>6) الشركاء المؤسسون:</a:t>
            </a:r>
            <a:endParaRPr kumimoji="0" lang="en-US" altLang="ar-SA"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14895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463040" y="2119256"/>
            <a:ext cx="6196405" cy="3902031"/>
          </a:xfrm>
        </p:spPr>
        <p:txBody>
          <a:bodyPr>
            <a:normAutofit/>
          </a:bodyPr>
          <a:lstStyle/>
          <a:p>
            <a:pPr marL="0" indent="0">
              <a:buNone/>
            </a:pPr>
            <a:r>
              <a:rPr lang="ar-SA" sz="2800" b="1" dirty="0">
                <a:solidFill>
                  <a:schemeClr val="accent1">
                    <a:lumMod val="75000"/>
                  </a:schemeClr>
                </a:solidFill>
              </a:rPr>
              <a:t>7) مراحل إنشاء المشروع:</a:t>
            </a:r>
            <a:endParaRPr lang="en-US" sz="2800" dirty="0">
              <a:solidFill>
                <a:schemeClr val="accent1">
                  <a:lumMod val="75000"/>
                </a:schemeClr>
              </a:solidFill>
            </a:endParaRPr>
          </a:p>
          <a:p>
            <a:pPr marL="0" indent="0" algn="ctr">
              <a:buNone/>
            </a:pPr>
            <a:r>
              <a:rPr lang="ar-SA" sz="2000" b="1" dirty="0"/>
              <a:t>الجدول الزمني لإنشاء المشروع</a:t>
            </a:r>
            <a:endParaRPr lang="en-US" sz="2000" dirty="0"/>
          </a:p>
          <a:p>
            <a:endParaRPr lang="ar-SA" dirty="0" smtClean="0"/>
          </a:p>
          <a:p>
            <a:endParaRPr lang="ar-SA" dirty="0"/>
          </a:p>
          <a:p>
            <a:endParaRPr lang="ar-SA" dirty="0" smtClean="0"/>
          </a:p>
          <a:p>
            <a:endParaRPr lang="ar-SA" dirty="0"/>
          </a:p>
          <a:p>
            <a:pPr lvl="0"/>
            <a:r>
              <a:rPr lang="ar-SA" dirty="0"/>
              <a:t>ايجار الغرفة و استخراج التراخيص لإقامة المشروع في شهر.</a:t>
            </a:r>
            <a:endParaRPr lang="en-US" dirty="0"/>
          </a:p>
          <a:p>
            <a:pPr lvl="0"/>
            <a:r>
              <a:rPr lang="ar-SA" dirty="0"/>
              <a:t>تشطيب الغرفة وتجهيزها في شهر.</a:t>
            </a:r>
            <a:endParaRPr lang="en-US" dirty="0"/>
          </a:p>
          <a:p>
            <a:endParaRPr lang="ar-SA" dirty="0"/>
          </a:p>
        </p:txBody>
      </p:sp>
      <p:graphicFrame>
        <p:nvGraphicFramePr>
          <p:cNvPr id="6" name="جدول 5"/>
          <p:cNvGraphicFramePr>
            <a:graphicFrameLocks noGrp="1"/>
          </p:cNvGraphicFramePr>
          <p:nvPr>
            <p:extLst>
              <p:ext uri="{D42A27DB-BD31-4B8C-83A1-F6EECF244321}">
                <p14:modId xmlns:p14="http://schemas.microsoft.com/office/powerpoint/2010/main" xmlns="" val="511348833"/>
              </p:ext>
            </p:extLst>
          </p:nvPr>
        </p:nvGraphicFramePr>
        <p:xfrm>
          <a:off x="1907704" y="2996952"/>
          <a:ext cx="5411470" cy="1493266"/>
        </p:xfrm>
        <a:graphic>
          <a:graphicData uri="http://schemas.openxmlformats.org/drawingml/2006/table">
            <a:tbl>
              <a:tblPr rtl="1" firstRow="1" firstCol="1" bandRow="1"/>
              <a:tblGrid>
                <a:gridCol w="212090"/>
                <a:gridCol w="2493010"/>
                <a:gridCol w="1353185"/>
                <a:gridCol w="1353185"/>
              </a:tblGrid>
              <a:tr h="0">
                <a:tc>
                  <a:txBody>
                    <a:bodyPr/>
                    <a:lstStyle/>
                    <a:p>
                      <a:pPr algn="r" rtl="1">
                        <a:lnSpc>
                          <a:spcPct val="115000"/>
                        </a:lnSpc>
                        <a:spcAft>
                          <a:spcPts val="0"/>
                        </a:spcAft>
                      </a:pPr>
                      <a:r>
                        <a:rPr lang="ar-SA" sz="1400" dirty="0">
                          <a:effectLst/>
                          <a:latin typeface="Calibri"/>
                          <a:ea typeface="Calibri"/>
                          <a:cs typeface="Arial"/>
                        </a:rPr>
                        <a:t>م</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المرحلة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يناير</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فبراير</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400">
                          <a:effectLst/>
                          <a:latin typeface="Calibri"/>
                          <a:ea typeface="Calibri"/>
                          <a:cs typeface="Arial"/>
                        </a:rPr>
                        <a:t>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اجراء الإجراءات لاستئجار غرفة في منزل</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a:effectLst/>
                          <a:highlight>
                            <a:srgbClr val="FFFF00"/>
                          </a:highligh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en-US" sz="1400">
                          <a:effectLs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5">
                <a:tc>
                  <a:txBody>
                    <a:bodyPr/>
                    <a:lstStyle/>
                    <a:p>
                      <a:pPr algn="r" rtl="1">
                        <a:lnSpc>
                          <a:spcPct val="115000"/>
                        </a:lnSpc>
                        <a:spcAft>
                          <a:spcPts val="0"/>
                        </a:spcAft>
                      </a:pPr>
                      <a:r>
                        <a:rPr lang="ar-SA" sz="1400">
                          <a:effectLst/>
                          <a:latin typeface="Calibri"/>
                          <a:ea typeface="Calibri"/>
                          <a:cs typeface="Arial"/>
                        </a:rPr>
                        <a:t>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تأجير الغرفة</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a:effectLst/>
                          <a:highlight>
                            <a:srgbClr val="FFFF00"/>
                          </a:highligh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en-US" sz="1400">
                          <a:effectLs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algn="r" rtl="1">
                        <a:lnSpc>
                          <a:spcPct val="115000"/>
                        </a:lnSpc>
                        <a:spcAft>
                          <a:spcPts val="0"/>
                        </a:spcAft>
                      </a:pPr>
                      <a:r>
                        <a:rPr lang="ar-SA" sz="1400">
                          <a:effectLst/>
                          <a:latin typeface="Calibri"/>
                          <a:ea typeface="Calibri"/>
                          <a:cs typeface="Arial"/>
                        </a:rPr>
                        <a:t>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التراخيص لإقامة المشروع</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a:effectLst/>
                          <a:highlight>
                            <a:srgbClr val="FFFF00"/>
                          </a:highligh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1">
                        <a:lnSpc>
                          <a:spcPct val="115000"/>
                        </a:lnSpc>
                        <a:spcAft>
                          <a:spcPts val="0"/>
                        </a:spcAft>
                      </a:pPr>
                      <a:r>
                        <a:rPr lang="en-US" sz="1400" dirty="0">
                          <a:effectLst/>
                          <a:latin typeface="Calibri"/>
                          <a:ea typeface="Calibri"/>
                          <a:cs typeface="Arial"/>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40">
                <a:tc>
                  <a:txBody>
                    <a:bodyPr/>
                    <a:lstStyle/>
                    <a:p>
                      <a:pPr algn="r" rtl="1">
                        <a:lnSpc>
                          <a:spcPct val="115000"/>
                        </a:lnSpc>
                        <a:spcAft>
                          <a:spcPts val="0"/>
                        </a:spcAft>
                      </a:pPr>
                      <a:r>
                        <a:rPr lang="ar-SA" sz="1400">
                          <a:effectLst/>
                          <a:latin typeface="Calibri"/>
                          <a:ea typeface="Calibri"/>
                          <a:cs typeface="Arial"/>
                        </a:rPr>
                        <a:t>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Calibri"/>
                          <a:cs typeface="Arial"/>
                        </a:rPr>
                        <a:t>تشطيب الغرفة وتجهيزها</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a:effectLst/>
                          <a:latin typeface="Calibri"/>
                          <a:ea typeface="Calibri"/>
                          <a:cs typeface="Arial"/>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400" dirty="0">
                          <a:effectLst/>
                          <a:latin typeface="Calibri"/>
                          <a:ea typeface="Calibri"/>
                          <a:cs typeface="Arial"/>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Tree>
    <p:extLst>
      <p:ext uri="{BB962C8B-B14F-4D97-AF65-F5344CB8AC3E}">
        <p14:creationId xmlns:p14="http://schemas.microsoft.com/office/powerpoint/2010/main" xmlns="" val="195693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1124744"/>
            <a:ext cx="7200800" cy="5112568"/>
          </a:xfrm>
        </p:spPr>
        <p:txBody>
          <a:bodyPr>
            <a:noAutofit/>
          </a:bodyPr>
          <a:lstStyle/>
          <a:p>
            <a:pPr>
              <a:lnSpc>
                <a:spcPct val="115000"/>
              </a:lnSpc>
              <a:spcAft>
                <a:spcPts val="1000"/>
              </a:spcAft>
            </a:pPr>
            <a:r>
              <a:rPr lang="ar-SA" sz="2800" b="1" dirty="0">
                <a:solidFill>
                  <a:srgbClr val="C4BC96"/>
                </a:solidFill>
                <a:latin typeface="Calibri"/>
                <a:ea typeface="Times New Roman"/>
              </a:rPr>
              <a:t>موقع المشروع/</a:t>
            </a:r>
            <a:endParaRPr lang="en-US" sz="1200" dirty="0">
              <a:latin typeface="Calibri"/>
              <a:ea typeface="Times New Roman"/>
              <a:cs typeface="Arial"/>
            </a:endParaRPr>
          </a:p>
          <a:p>
            <a:pPr>
              <a:lnSpc>
                <a:spcPct val="115000"/>
              </a:lnSpc>
              <a:spcAft>
                <a:spcPts val="1000"/>
              </a:spcAft>
            </a:pPr>
            <a:r>
              <a:rPr lang="ar-SA" sz="1800" b="1" dirty="0">
                <a:solidFill>
                  <a:srgbClr val="F79646"/>
                </a:solidFill>
                <a:latin typeface="Calibri"/>
                <a:ea typeface="Times New Roman"/>
              </a:rPr>
              <a:t>اختيار الموقع الملائم للمشروع:</a:t>
            </a:r>
            <a:endParaRPr lang="en-US" sz="1400" dirty="0">
              <a:latin typeface="Calibri"/>
              <a:ea typeface="Times New Roman"/>
              <a:cs typeface="Arial"/>
            </a:endParaRPr>
          </a:p>
          <a:p>
            <a:pPr>
              <a:lnSpc>
                <a:spcPct val="115000"/>
              </a:lnSpc>
              <a:spcAft>
                <a:spcPts val="1000"/>
              </a:spcAft>
            </a:pPr>
            <a:r>
              <a:rPr lang="ar-SA" sz="1800" b="1" dirty="0">
                <a:solidFill>
                  <a:srgbClr val="F79646"/>
                </a:solidFill>
                <a:latin typeface="Calibri"/>
                <a:ea typeface="Times New Roman"/>
              </a:rPr>
              <a:t>طبيعة المشروع:</a:t>
            </a:r>
            <a:endParaRPr lang="en-US" sz="1400" dirty="0">
              <a:latin typeface="Calibri"/>
              <a:ea typeface="Times New Roman"/>
              <a:cs typeface="Arial"/>
            </a:endParaRPr>
          </a:p>
          <a:p>
            <a:r>
              <a:rPr lang="ar-SA" sz="1800" dirty="0"/>
              <a:t>فكرة المشروع قائمة على المشغولات اليدوية في المنزل حيث أنه يوجد مقر رئيسي للمشروع وهو عبارة عن غرفة في المنزل يتم فيها مزاولة نشاط المشروع، وكما أن المشروع ليس له تأثير على البيئة.</a:t>
            </a:r>
            <a:endParaRPr lang="en-US" sz="1800" dirty="0"/>
          </a:p>
          <a:p>
            <a:r>
              <a:rPr lang="ar-SA" sz="1800" b="1" dirty="0">
                <a:solidFill>
                  <a:schemeClr val="accent1">
                    <a:lumMod val="75000"/>
                  </a:schemeClr>
                </a:solidFill>
              </a:rPr>
              <a:t>طبيعة المناخ</a:t>
            </a:r>
            <a:r>
              <a:rPr lang="ar-SA" sz="1800" b="1" dirty="0" smtClean="0">
                <a:solidFill>
                  <a:schemeClr val="accent1">
                    <a:lumMod val="75000"/>
                  </a:schemeClr>
                </a:solidFill>
              </a:rPr>
              <a:t>:</a:t>
            </a:r>
          </a:p>
          <a:p>
            <a:pPr marL="0" indent="0">
              <a:buNone/>
            </a:pPr>
            <a:r>
              <a:rPr lang="ar-SA" sz="1800" b="1" dirty="0" smtClean="0"/>
              <a:t> </a:t>
            </a:r>
            <a:r>
              <a:rPr lang="ar-SA" sz="1800" dirty="0"/>
              <a:t>من العوامل الطبيعية المؤثرة على بعض الخامات هي درجة حرارة المناخ, ولكن اختيار المكان المناسب ذات التكييف فلن يؤثر ذلك على أي نوع من الخامات.</a:t>
            </a:r>
            <a:endParaRPr lang="en-US" sz="1800" dirty="0"/>
          </a:p>
          <a:p>
            <a:pPr marL="0" indent="0">
              <a:lnSpc>
                <a:spcPct val="115000"/>
              </a:lnSpc>
              <a:spcAft>
                <a:spcPts val="1000"/>
              </a:spcAft>
              <a:buNone/>
            </a:pPr>
            <a:r>
              <a:rPr lang="ar-SA" sz="1800" b="1" dirty="0" smtClean="0">
                <a:latin typeface="Calibri"/>
                <a:ea typeface="Times New Roman"/>
              </a:rPr>
              <a:t>الموقع </a:t>
            </a:r>
            <a:r>
              <a:rPr lang="ar-SA" sz="1800" b="1" dirty="0">
                <a:latin typeface="Calibri"/>
                <a:ea typeface="Times New Roman"/>
              </a:rPr>
              <a:t>المقترح للمشروع يقع في غرفة بمنزل تم استئجارها بسعر رمزي، حيث أن موقع المنزل شمال الرياض ملائم من حيث تكاليف نقل منتجات وخدمات المشروع، بالإضافة إلى سهولة الحصول على المواد الأولية.</a:t>
            </a:r>
            <a:endParaRPr lang="en-US" sz="1400" dirty="0">
              <a:latin typeface="Calibri"/>
              <a:ea typeface="Times New Roman"/>
              <a:cs typeface="Arial"/>
            </a:endParaRPr>
          </a:p>
          <a:p>
            <a:pPr marL="0" indent="0">
              <a:buNone/>
            </a:pPr>
            <a:endParaRPr lang="ar-SA" sz="1600" dirty="0"/>
          </a:p>
        </p:txBody>
      </p:sp>
    </p:spTree>
    <p:extLst>
      <p:ext uri="{BB962C8B-B14F-4D97-AF65-F5344CB8AC3E}">
        <p14:creationId xmlns:p14="http://schemas.microsoft.com/office/powerpoint/2010/main" xmlns="" val="1565907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60648"/>
            <a:ext cx="6965245" cy="1202485"/>
          </a:xfrm>
        </p:spPr>
        <p:txBody>
          <a:bodyPr/>
          <a:lstStyle/>
          <a:p>
            <a:r>
              <a:rPr lang="ar-SA" dirty="0" smtClean="0">
                <a:solidFill>
                  <a:schemeClr val="accent1">
                    <a:lumMod val="50000"/>
                  </a:schemeClr>
                </a:solidFill>
              </a:rPr>
              <a:t>موقع المشروع </a:t>
            </a:r>
            <a:endParaRPr lang="ar-SA" dirty="0">
              <a:solidFill>
                <a:schemeClr val="accent1">
                  <a:lumMod val="50000"/>
                </a:schemeClr>
              </a:solidFill>
            </a:endParaRPr>
          </a:p>
        </p:txBody>
      </p:sp>
      <p:sp>
        <p:nvSpPr>
          <p:cNvPr id="3" name="عنصر نائب للمحتوى 2"/>
          <p:cNvSpPr>
            <a:spLocks noGrp="1"/>
          </p:cNvSpPr>
          <p:nvPr>
            <p:ph idx="1"/>
          </p:nvPr>
        </p:nvSpPr>
        <p:spPr>
          <a:xfrm>
            <a:off x="755576" y="1124744"/>
            <a:ext cx="7632848" cy="5328592"/>
          </a:xfrm>
        </p:spPr>
        <p:txBody>
          <a:bodyPr>
            <a:normAutofit/>
          </a:bodyPr>
          <a:lstStyle/>
          <a:p>
            <a:r>
              <a:rPr lang="ar-SA" b="1" dirty="0"/>
              <a:t>بيانات مرحلة التصفية </a:t>
            </a:r>
            <a:r>
              <a:rPr lang="ar-SA" b="1" dirty="0" smtClean="0"/>
              <a:t>الأولى </a:t>
            </a:r>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smtClean="0"/>
          </a:p>
          <a:p>
            <a:endParaRPr lang="ar-SA" b="1" dirty="0"/>
          </a:p>
          <a:p>
            <a:r>
              <a:rPr lang="ar-SA" dirty="0"/>
              <a:t>ويتضح من الجدول أن الموقعين (ب-د) هما أفضل المواقع </a:t>
            </a:r>
            <a:r>
              <a:rPr lang="ar-SA" dirty="0" smtClean="0"/>
              <a:t>.</a:t>
            </a:r>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xmlns="" val="1544491719"/>
              </p:ext>
            </p:extLst>
          </p:nvPr>
        </p:nvGraphicFramePr>
        <p:xfrm>
          <a:off x="1115616" y="1700808"/>
          <a:ext cx="6912769" cy="3848623"/>
        </p:xfrm>
        <a:graphic>
          <a:graphicData uri="http://schemas.openxmlformats.org/drawingml/2006/table">
            <a:tbl>
              <a:tblPr rtl="1" firstRow="1" firstCol="1" bandRow="1"/>
              <a:tblGrid>
                <a:gridCol w="2595335"/>
                <a:gridCol w="953111"/>
                <a:gridCol w="865112"/>
                <a:gridCol w="863758"/>
                <a:gridCol w="771695"/>
                <a:gridCol w="863758"/>
              </a:tblGrid>
              <a:tr h="313131">
                <a:tc>
                  <a:txBody>
                    <a:bodyPr/>
                    <a:lstStyle/>
                    <a:p>
                      <a:pPr algn="ctr" rtl="1">
                        <a:lnSpc>
                          <a:spcPct val="115000"/>
                        </a:lnSpc>
                        <a:spcAft>
                          <a:spcPts val="0"/>
                        </a:spcAft>
                      </a:pPr>
                      <a:r>
                        <a:rPr lang="ar-SA" sz="1100" b="1" dirty="0">
                          <a:solidFill>
                            <a:srgbClr val="FFFFFF"/>
                          </a:solidFill>
                          <a:effectLst/>
                          <a:latin typeface="Calibri"/>
                          <a:ea typeface="Times New Roman"/>
                          <a:cs typeface="Arial"/>
                        </a:rPr>
                        <a:t>المعايير</a:t>
                      </a:r>
                      <a:endParaRPr lang="en-US" sz="800" dirty="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5">
                  <a:txBody>
                    <a:bodyPr/>
                    <a:lstStyle/>
                    <a:p>
                      <a:pPr algn="ctr" rtl="1">
                        <a:lnSpc>
                          <a:spcPct val="115000"/>
                        </a:lnSpc>
                        <a:spcAft>
                          <a:spcPts val="0"/>
                        </a:spcAft>
                      </a:pPr>
                      <a:r>
                        <a:rPr lang="ar-SA" sz="1100" b="1" dirty="0">
                          <a:solidFill>
                            <a:srgbClr val="FFFFFF"/>
                          </a:solidFill>
                          <a:effectLst/>
                          <a:latin typeface="Calibri"/>
                          <a:ea typeface="Times New Roman"/>
                          <a:cs typeface="Arial"/>
                        </a:rPr>
                        <a:t>المواقع المتاحة</a:t>
                      </a:r>
                      <a:endParaRPr lang="en-US" sz="800" dirty="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055021">
                <a:tc>
                  <a:txBody>
                    <a:bodyPr/>
                    <a:lstStyle/>
                    <a:p>
                      <a:pPr algn="ctr" rtl="1">
                        <a:lnSpc>
                          <a:spcPct val="115000"/>
                        </a:lnSpc>
                        <a:spcAft>
                          <a:spcPts val="0"/>
                        </a:spcAft>
                      </a:pPr>
                      <a:r>
                        <a:rPr lang="en-US" sz="1100" b="1">
                          <a:effectLst/>
                          <a:latin typeface="Calibri"/>
                          <a:ea typeface="Times New Roman"/>
                          <a:cs typeface="Arial"/>
                        </a:rPr>
                        <a:t> </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(أ)</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غرفة في منزل (موقعه حي الملقا)</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(ب)</a:t>
                      </a:r>
                      <a:endParaRPr lang="en-US" sz="800">
                        <a:effectLst/>
                        <a:latin typeface="Calibri"/>
                        <a:ea typeface="Times New Roman"/>
                        <a:cs typeface="Arial"/>
                      </a:endParaRPr>
                    </a:p>
                    <a:p>
                      <a:pPr algn="ctr" rtl="0">
                        <a:lnSpc>
                          <a:spcPct val="115000"/>
                        </a:lnSpc>
                        <a:spcAft>
                          <a:spcPts val="0"/>
                        </a:spcAft>
                      </a:pPr>
                      <a:r>
                        <a:rPr lang="ar-SA" sz="1100">
                          <a:effectLst/>
                          <a:latin typeface="Calibri"/>
                          <a:ea typeface="Times New Roman"/>
                          <a:cs typeface="Arial"/>
                        </a:rPr>
                        <a:t>غرفة في منزل (موقعه حي الصحافة)</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(ج)</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غرفة في منزل (موقعه حي حطين)</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(د)</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محل تجاري في برج المملكة</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(هـ)</a:t>
                      </a:r>
                      <a:endParaRPr lang="en-US" sz="800">
                        <a:effectLst/>
                        <a:latin typeface="Calibri"/>
                        <a:ea typeface="Times New Roman"/>
                        <a:cs typeface="Arial"/>
                      </a:endParaRPr>
                    </a:p>
                    <a:p>
                      <a:pPr algn="ctr" rtl="0">
                        <a:lnSpc>
                          <a:spcPct val="115000"/>
                        </a:lnSpc>
                        <a:spcAft>
                          <a:spcPts val="0"/>
                        </a:spcAft>
                      </a:pPr>
                      <a:r>
                        <a:rPr lang="ar-SA" sz="1100">
                          <a:effectLst/>
                          <a:latin typeface="Calibri"/>
                          <a:ea typeface="Times New Roman"/>
                          <a:cs typeface="Arial"/>
                        </a:rPr>
                        <a:t>غرفة في منزل (موقعه حي الشفا)</a:t>
                      </a:r>
                      <a:endParaRPr lang="en-US" sz="800">
                        <a:effectLst/>
                        <a:latin typeface="Calibri"/>
                        <a:ea typeface="Times New Roman"/>
                        <a:cs typeface="Arial"/>
                      </a:endParaRPr>
                    </a:p>
                    <a:p>
                      <a:pPr algn="ctr" rtl="1">
                        <a:lnSpc>
                          <a:spcPct val="115000"/>
                        </a:lnSpc>
                        <a:spcAft>
                          <a:spcPts val="0"/>
                        </a:spcAft>
                      </a:pPr>
                      <a:r>
                        <a:rPr lang="en-US" sz="1100">
                          <a:effectLst/>
                          <a:latin typeface="Calibri"/>
                          <a:ea typeface="Times New Roman"/>
                          <a:cs typeface="Arial"/>
                        </a:rPr>
                        <a:t> </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04047">
                <a:tc>
                  <a:txBody>
                    <a:bodyPr/>
                    <a:lstStyle/>
                    <a:p>
                      <a:pPr algn="ctr" rtl="1">
                        <a:lnSpc>
                          <a:spcPct val="115000"/>
                        </a:lnSpc>
                        <a:spcAft>
                          <a:spcPts val="0"/>
                        </a:spcAft>
                      </a:pPr>
                      <a:r>
                        <a:rPr lang="ar-SA" sz="1100" b="1">
                          <a:effectLst/>
                          <a:latin typeface="Calibri"/>
                          <a:ea typeface="Times New Roman"/>
                          <a:cs typeface="Arial"/>
                        </a:rPr>
                        <a:t>مدى توفر المرافق العامة (كهرباء، ماء)</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8246">
                <a:tc>
                  <a:txBody>
                    <a:bodyPr/>
                    <a:lstStyle/>
                    <a:p>
                      <a:pPr algn="ctr" rtl="1">
                        <a:lnSpc>
                          <a:spcPct val="115000"/>
                        </a:lnSpc>
                        <a:spcAft>
                          <a:spcPts val="0"/>
                        </a:spcAft>
                      </a:pPr>
                      <a:r>
                        <a:rPr lang="ar-SA" sz="1100" b="1">
                          <a:effectLst/>
                          <a:latin typeface="Calibri"/>
                          <a:ea typeface="Times New Roman"/>
                          <a:cs typeface="Arial"/>
                        </a:rPr>
                        <a:t>مدى توفر الطرق والمواصلات</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7330">
                <a:tc>
                  <a:txBody>
                    <a:bodyPr/>
                    <a:lstStyle/>
                    <a:p>
                      <a:pPr algn="ctr" rtl="1">
                        <a:lnSpc>
                          <a:spcPct val="115000"/>
                        </a:lnSpc>
                        <a:spcAft>
                          <a:spcPts val="0"/>
                        </a:spcAft>
                      </a:pPr>
                      <a:r>
                        <a:rPr lang="ar-SA" sz="1100" b="1">
                          <a:effectLst/>
                          <a:latin typeface="Calibri"/>
                          <a:ea typeface="Times New Roman"/>
                          <a:cs typeface="Arial"/>
                        </a:rPr>
                        <a:t>مدى توفر القوى العاملة</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72293">
                <a:tc>
                  <a:txBody>
                    <a:bodyPr/>
                    <a:lstStyle/>
                    <a:p>
                      <a:pPr algn="ctr" rtl="1">
                        <a:lnSpc>
                          <a:spcPct val="115000"/>
                        </a:lnSpc>
                        <a:spcAft>
                          <a:spcPts val="0"/>
                        </a:spcAft>
                      </a:pPr>
                      <a:r>
                        <a:rPr lang="ar-SA" sz="1100" b="1">
                          <a:effectLst/>
                          <a:latin typeface="Calibri"/>
                          <a:ea typeface="Times New Roman"/>
                          <a:cs typeface="Arial"/>
                        </a:rPr>
                        <a:t>مدى توفر الخدمات الاجتماعية</a:t>
                      </a:r>
                      <a:endParaRPr lang="en-US" sz="800">
                        <a:effectLst/>
                        <a:latin typeface="Calibri"/>
                        <a:ea typeface="Times New Roman"/>
                        <a:cs typeface="Arial"/>
                      </a:endParaRPr>
                    </a:p>
                    <a:p>
                      <a:pPr algn="ctr" rtl="1">
                        <a:lnSpc>
                          <a:spcPct val="115000"/>
                        </a:lnSpc>
                        <a:spcAft>
                          <a:spcPts val="0"/>
                        </a:spcAft>
                      </a:pPr>
                      <a:r>
                        <a:rPr lang="ar-SA" sz="1100" b="1">
                          <a:effectLst/>
                          <a:latin typeface="Calibri"/>
                          <a:ea typeface="Times New Roman"/>
                          <a:cs typeface="Arial"/>
                        </a:rPr>
                        <a:t>(المدارس، المستشفيات،.....)</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4</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2</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2</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3</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04047">
                <a:tc>
                  <a:txBody>
                    <a:bodyPr/>
                    <a:lstStyle/>
                    <a:p>
                      <a:pPr algn="ctr" rtl="1">
                        <a:lnSpc>
                          <a:spcPct val="115000"/>
                        </a:lnSpc>
                        <a:spcAft>
                          <a:spcPts val="0"/>
                        </a:spcAft>
                      </a:pPr>
                      <a:r>
                        <a:rPr lang="ar-SA" sz="1100" b="1">
                          <a:effectLst/>
                          <a:latin typeface="Calibri"/>
                          <a:ea typeface="Times New Roman"/>
                          <a:cs typeface="Arial"/>
                        </a:rPr>
                        <a:t>مدى توفر الصناعات المكملة</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1</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1</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1</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1</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00690">
                <a:tc>
                  <a:txBody>
                    <a:bodyPr/>
                    <a:lstStyle/>
                    <a:p>
                      <a:pPr algn="ctr" rtl="1">
                        <a:lnSpc>
                          <a:spcPct val="115000"/>
                        </a:lnSpc>
                        <a:spcAft>
                          <a:spcPts val="0"/>
                        </a:spcAft>
                      </a:pPr>
                      <a:r>
                        <a:rPr lang="ar-SA" sz="1100" b="1">
                          <a:effectLst/>
                          <a:latin typeface="Calibri"/>
                          <a:ea typeface="Times New Roman"/>
                          <a:cs typeface="Arial"/>
                        </a:rPr>
                        <a:t>مدى توفر شبكات الصرف الصحي و امكانية صرف المخلفات فيها</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 </a:t>
                      </a:r>
                      <a:endParaRPr lang="en-US" sz="800">
                        <a:effectLst/>
                        <a:latin typeface="Calibri"/>
                        <a:ea typeface="Times New Roman"/>
                        <a:cs typeface="Arial"/>
                      </a:endParaRPr>
                    </a:p>
                    <a:p>
                      <a:pPr algn="ctr" rtl="1">
                        <a:lnSpc>
                          <a:spcPct val="115000"/>
                        </a:lnSpc>
                        <a:spcAft>
                          <a:spcPts val="0"/>
                        </a:spcAft>
                      </a:pPr>
                      <a:r>
                        <a:rPr lang="ar-SA" sz="1100">
                          <a:effectLst/>
                          <a:latin typeface="Calibri"/>
                          <a:ea typeface="Times New Roman"/>
                          <a:cs typeface="Arial"/>
                        </a:rPr>
                        <a:t>5</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3818">
                <a:tc>
                  <a:txBody>
                    <a:bodyPr/>
                    <a:lstStyle/>
                    <a:p>
                      <a:pPr algn="ctr" rtl="1">
                        <a:lnSpc>
                          <a:spcPct val="115000"/>
                        </a:lnSpc>
                        <a:spcAft>
                          <a:spcPts val="0"/>
                        </a:spcAft>
                      </a:pPr>
                      <a:r>
                        <a:rPr lang="ar-SA" sz="1100" b="1" dirty="0">
                          <a:effectLst/>
                          <a:latin typeface="Calibri"/>
                          <a:ea typeface="Times New Roman"/>
                          <a:cs typeface="Arial"/>
                        </a:rPr>
                        <a:t>المجموع</a:t>
                      </a:r>
                      <a:endParaRPr lang="en-US" sz="800" dirty="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dirty="0">
                          <a:effectLst/>
                          <a:latin typeface="Calibri"/>
                          <a:ea typeface="Times New Roman"/>
                          <a:cs typeface="Arial"/>
                        </a:rPr>
                        <a:t>25</a:t>
                      </a:r>
                      <a:endParaRPr lang="en-US" sz="800" dirty="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26</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23</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a:effectLst/>
                          <a:latin typeface="Calibri"/>
                          <a:ea typeface="Times New Roman"/>
                          <a:cs typeface="Arial"/>
                        </a:rPr>
                        <a:t>27</a:t>
                      </a:r>
                      <a:endParaRPr lang="en-US" sz="80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100" dirty="0">
                          <a:effectLst/>
                          <a:latin typeface="Calibri"/>
                          <a:ea typeface="Times New Roman"/>
                          <a:cs typeface="Arial"/>
                        </a:rPr>
                        <a:t>24</a:t>
                      </a:r>
                      <a:endParaRPr lang="en-US" sz="800" dirty="0">
                        <a:effectLst/>
                        <a:latin typeface="Calibri"/>
                        <a:ea typeface="Times New Roman"/>
                        <a:cs typeface="Arial"/>
                      </a:endParaRPr>
                    </a:p>
                  </a:txBody>
                  <a:tcPr marL="51573" marR="515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27873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260648"/>
            <a:ext cx="6965245" cy="1202485"/>
          </a:xfrm>
        </p:spPr>
        <p:txBody>
          <a:bodyPr/>
          <a:lstStyle/>
          <a:p>
            <a:r>
              <a:rPr lang="ar-SA" dirty="0" smtClean="0">
                <a:solidFill>
                  <a:schemeClr val="accent1">
                    <a:lumMod val="50000"/>
                  </a:schemeClr>
                </a:solidFill>
              </a:rPr>
              <a:t>موقع المشروع </a:t>
            </a:r>
            <a:endParaRPr lang="ar-SA" dirty="0">
              <a:solidFill>
                <a:schemeClr val="accent1">
                  <a:lumMod val="50000"/>
                </a:schemeClr>
              </a:solidFill>
            </a:endParaRPr>
          </a:p>
        </p:txBody>
      </p:sp>
      <p:sp>
        <p:nvSpPr>
          <p:cNvPr id="3" name="عنصر نائب للمحتوى 2"/>
          <p:cNvSpPr>
            <a:spLocks noGrp="1"/>
          </p:cNvSpPr>
          <p:nvPr>
            <p:ph idx="1"/>
          </p:nvPr>
        </p:nvSpPr>
        <p:spPr>
          <a:xfrm>
            <a:off x="1475656" y="1484784"/>
            <a:ext cx="6196405" cy="3603812"/>
          </a:xfrm>
        </p:spPr>
        <p:txBody>
          <a:bodyPr/>
          <a:lstStyle/>
          <a:p>
            <a:r>
              <a:rPr lang="ar-SA" b="1" dirty="0"/>
              <a:t>بيانات مرحلة التصفية </a:t>
            </a:r>
            <a:r>
              <a:rPr lang="ar-SA" b="1" dirty="0" smtClean="0"/>
              <a:t>الثانية</a:t>
            </a:r>
          </a:p>
          <a:p>
            <a:endParaRPr lang="ar-SA" b="1" dirty="0"/>
          </a:p>
          <a:p>
            <a:endParaRPr lang="ar-SA" b="1" dirty="0" smtClean="0"/>
          </a:p>
          <a:p>
            <a:endParaRPr lang="ar-SA" b="1" dirty="0"/>
          </a:p>
          <a:p>
            <a:endParaRPr lang="ar-SA" b="1" dirty="0" smtClean="0"/>
          </a:p>
          <a:p>
            <a:r>
              <a:rPr lang="ar-SA" dirty="0"/>
              <a:t>اذا يتم اختيار موقع المشروع في غرفة في منزل بحي الصحافة كأفضل موقع لإقامة المشروع فيه بأقل تكاليف.</a:t>
            </a:r>
            <a:endParaRPr lang="en-US" dirty="0"/>
          </a:p>
          <a:p>
            <a:pPr marL="0" indent="0">
              <a:buNone/>
            </a:pPr>
            <a:endParaRPr lang="en-US" dirty="0"/>
          </a:p>
          <a:p>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xmlns="" val="4073107092"/>
              </p:ext>
            </p:extLst>
          </p:nvPr>
        </p:nvGraphicFramePr>
        <p:xfrm>
          <a:off x="1547665" y="2348880"/>
          <a:ext cx="6192687" cy="981456"/>
        </p:xfrm>
        <a:graphic>
          <a:graphicData uri="http://schemas.openxmlformats.org/drawingml/2006/table">
            <a:tbl>
              <a:tblPr rtl="1" firstRow="1" firstCol="1" bandRow="1"/>
              <a:tblGrid>
                <a:gridCol w="974306"/>
                <a:gridCol w="731348"/>
                <a:gridCol w="848590"/>
                <a:gridCol w="1160497"/>
                <a:gridCol w="1238973"/>
                <a:gridCol w="1238973"/>
              </a:tblGrid>
              <a:tr h="116840">
                <a:tc rowSpan="2">
                  <a:txBody>
                    <a:bodyPr/>
                    <a:lstStyle/>
                    <a:p>
                      <a:pPr algn="ctr" rtl="1">
                        <a:lnSpc>
                          <a:spcPct val="115000"/>
                        </a:lnSpc>
                        <a:spcAft>
                          <a:spcPts val="0"/>
                        </a:spcAft>
                      </a:pPr>
                      <a:r>
                        <a:rPr lang="ar-SA" sz="1400" b="1" dirty="0">
                          <a:solidFill>
                            <a:srgbClr val="FFFFFF"/>
                          </a:solidFill>
                          <a:effectLst/>
                          <a:latin typeface="Calibri"/>
                          <a:ea typeface="Times New Roman"/>
                          <a:cs typeface="Arial"/>
                        </a:rPr>
                        <a:t>الموقع</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2">
                  <a:txBody>
                    <a:bodyPr/>
                    <a:lstStyle/>
                    <a:p>
                      <a:pPr algn="ctr" rtl="1">
                        <a:lnSpc>
                          <a:spcPct val="115000"/>
                        </a:lnSpc>
                        <a:spcAft>
                          <a:spcPts val="0"/>
                        </a:spcAft>
                      </a:pPr>
                      <a:r>
                        <a:rPr lang="ar-SA" sz="1400" b="1">
                          <a:solidFill>
                            <a:srgbClr val="FFFFFF"/>
                          </a:solidFill>
                          <a:effectLst/>
                          <a:latin typeface="Calibri"/>
                          <a:ea typeface="Times New Roman"/>
                          <a:cs typeface="Arial"/>
                        </a:rPr>
                        <a:t>تكاليف النقل السنوية</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pPr rtl="1"/>
                      <a:endParaRPr lang="ar-SA"/>
                    </a:p>
                  </a:txBody>
                  <a:tcPr/>
                </a:tc>
                <a:tc rowSpan="2">
                  <a:txBody>
                    <a:bodyPr/>
                    <a:lstStyle/>
                    <a:p>
                      <a:pPr algn="ctr" rtl="1">
                        <a:lnSpc>
                          <a:spcPct val="115000"/>
                        </a:lnSpc>
                        <a:spcAft>
                          <a:spcPts val="0"/>
                        </a:spcAft>
                      </a:pPr>
                      <a:r>
                        <a:rPr lang="ar-SA" sz="1400" b="1">
                          <a:solidFill>
                            <a:srgbClr val="FFFFFF"/>
                          </a:solidFill>
                          <a:effectLst/>
                          <a:latin typeface="Calibri"/>
                          <a:ea typeface="Times New Roman"/>
                          <a:cs typeface="Arial"/>
                        </a:rPr>
                        <a:t>نصيب السنة من تكاليف الأرض</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rtl="1">
                        <a:lnSpc>
                          <a:spcPct val="115000"/>
                        </a:lnSpc>
                        <a:spcAft>
                          <a:spcPts val="0"/>
                        </a:spcAft>
                      </a:pPr>
                      <a:r>
                        <a:rPr lang="ar-SA" sz="1400" b="1">
                          <a:solidFill>
                            <a:srgbClr val="FFFFFF"/>
                          </a:solidFill>
                          <a:effectLst/>
                          <a:latin typeface="Calibri"/>
                          <a:ea typeface="Times New Roman"/>
                          <a:cs typeface="Arial"/>
                        </a:rPr>
                        <a:t>إجمالي تكاليف النقل والأرض</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rowSpan="2">
                  <a:txBody>
                    <a:bodyPr/>
                    <a:lstStyle/>
                    <a:p>
                      <a:pPr algn="ctr" rtl="1">
                        <a:lnSpc>
                          <a:spcPct val="115000"/>
                        </a:lnSpc>
                        <a:spcAft>
                          <a:spcPts val="0"/>
                        </a:spcAft>
                      </a:pPr>
                      <a:r>
                        <a:rPr lang="ar-SA" sz="1400" b="1">
                          <a:solidFill>
                            <a:srgbClr val="FFFFFF"/>
                          </a:solidFill>
                          <a:effectLst/>
                          <a:latin typeface="Calibri"/>
                          <a:ea typeface="Times New Roman"/>
                          <a:cs typeface="Arial"/>
                        </a:rPr>
                        <a:t>ترتيب الموقع</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85090">
                <a:tc vMerge="1">
                  <a:txBody>
                    <a:bodyPr/>
                    <a:lstStyle/>
                    <a:p>
                      <a:pPr rtl="1"/>
                      <a:endParaRPr lang="ar-SA"/>
                    </a:p>
                  </a:txBody>
                  <a:tcPr/>
                </a:tc>
                <a:tc>
                  <a:txBody>
                    <a:bodyPr/>
                    <a:lstStyle/>
                    <a:p>
                      <a:pPr algn="r" rtl="1">
                        <a:lnSpc>
                          <a:spcPct val="115000"/>
                        </a:lnSpc>
                        <a:spcAft>
                          <a:spcPts val="0"/>
                        </a:spcAft>
                      </a:pPr>
                      <a:r>
                        <a:rPr lang="ar-SA" sz="1400" b="1">
                          <a:effectLst/>
                          <a:latin typeface="Calibri"/>
                          <a:ea typeface="Times New Roman"/>
                          <a:cs typeface="Arial"/>
                        </a:rPr>
                        <a:t>المدخلات </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b="1">
                          <a:effectLst/>
                          <a:latin typeface="Calibri"/>
                          <a:ea typeface="Times New Roman"/>
                          <a:cs typeface="Arial"/>
                        </a:rPr>
                        <a:t>المخرجات</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r>
              <a:tr h="0">
                <a:tc>
                  <a:txBody>
                    <a:bodyPr/>
                    <a:lstStyle/>
                    <a:p>
                      <a:pPr algn="r" rtl="1">
                        <a:lnSpc>
                          <a:spcPct val="115000"/>
                        </a:lnSpc>
                        <a:spcAft>
                          <a:spcPts val="0"/>
                        </a:spcAft>
                      </a:pPr>
                      <a:r>
                        <a:rPr lang="ar-SA" sz="1400" b="1">
                          <a:effectLst/>
                          <a:latin typeface="Calibri"/>
                          <a:ea typeface="Times New Roman"/>
                          <a:cs typeface="Arial"/>
                        </a:rPr>
                        <a:t>ب</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6000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6000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5000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17,000 </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a:effectLst/>
                          <a:latin typeface="Calibri"/>
                          <a:ea typeface="Times New Roman"/>
                          <a:cs typeface="Arial"/>
                        </a:rPr>
                        <a:t>1</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gn="r" rtl="1">
                        <a:lnSpc>
                          <a:spcPct val="115000"/>
                        </a:lnSpc>
                        <a:spcAft>
                          <a:spcPts val="0"/>
                        </a:spcAft>
                      </a:pPr>
                      <a:r>
                        <a:rPr lang="ar-SA" sz="1400" b="1">
                          <a:effectLst/>
                          <a:latin typeface="Calibri"/>
                          <a:ea typeface="Times New Roman"/>
                          <a:cs typeface="Arial"/>
                        </a:rPr>
                        <a:t>د</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6000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6000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a:effectLst/>
                          <a:latin typeface="Calibri"/>
                          <a:ea typeface="Times New Roman"/>
                          <a:cs typeface="Arial"/>
                        </a:rPr>
                        <a:t>250,000</a:t>
                      </a:r>
                      <a:endParaRPr lang="en-US" sz="110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smtClean="0">
                          <a:effectLst/>
                          <a:latin typeface="Calibri"/>
                          <a:ea typeface="Times New Roman"/>
                          <a:cs typeface="Arial"/>
                        </a:rPr>
                        <a:t>262,000</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400" dirty="0">
                          <a:effectLst/>
                          <a:latin typeface="Calibri"/>
                          <a:ea typeface="Times New Roman"/>
                          <a:cs typeface="Arial"/>
                        </a:rPr>
                        <a:t>2</a:t>
                      </a:r>
                      <a:endParaRPr lang="en-US" sz="1100" dirty="0">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94708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accent1">
                    <a:lumMod val="50000"/>
                  </a:schemeClr>
                </a:solidFill>
              </a:rPr>
              <a:t>اختيار الفن الإنتاجي الملائم</a:t>
            </a:r>
            <a:endParaRPr lang="ar-SA" dirty="0">
              <a:solidFill>
                <a:schemeClr val="accent1">
                  <a:lumMod val="50000"/>
                </a:schemeClr>
              </a:solidFill>
            </a:endParaRPr>
          </a:p>
        </p:txBody>
      </p:sp>
      <p:sp>
        <p:nvSpPr>
          <p:cNvPr id="3" name="عنصر نائب للمحتوى 2"/>
          <p:cNvSpPr>
            <a:spLocks noGrp="1"/>
          </p:cNvSpPr>
          <p:nvPr>
            <p:ph idx="1"/>
          </p:nvPr>
        </p:nvSpPr>
        <p:spPr>
          <a:xfrm>
            <a:off x="971600" y="1988840"/>
            <a:ext cx="7272808" cy="3734229"/>
          </a:xfrm>
        </p:spPr>
        <p:txBody>
          <a:bodyPr>
            <a:normAutofit fontScale="92500" lnSpcReduction="20000"/>
          </a:bodyPr>
          <a:lstStyle/>
          <a:p>
            <a:pPr lvl="0"/>
            <a:r>
              <a:rPr lang="ar-SA" b="1" dirty="0">
                <a:solidFill>
                  <a:schemeClr val="accent1">
                    <a:lumMod val="75000"/>
                  </a:schemeClr>
                </a:solidFill>
              </a:rPr>
              <a:t>طاقة المشروع</a:t>
            </a:r>
            <a:endParaRPr lang="en-US" dirty="0">
              <a:solidFill>
                <a:schemeClr val="accent1">
                  <a:lumMod val="75000"/>
                </a:schemeClr>
              </a:solidFill>
            </a:endParaRPr>
          </a:p>
          <a:p>
            <a:pPr marL="0" indent="0">
              <a:buNone/>
            </a:pPr>
            <a:r>
              <a:rPr lang="ar-SA" dirty="0"/>
              <a:t>سيتم إنتاج كميات تتناسب مع حجم الطلب </a:t>
            </a:r>
            <a:r>
              <a:rPr lang="ar-SA" dirty="0" smtClean="0"/>
              <a:t>كذلك بوجود </a:t>
            </a:r>
            <a:r>
              <a:rPr lang="ar-SA" dirty="0"/>
              <a:t>العمالة والآلات المساعدة في الإنتاج مما يحقق وفورات الإنتاج الكبير بإنتاج كميات تتناسب مع الطلب بأقل تكلفة .</a:t>
            </a:r>
            <a:endParaRPr lang="en-US" dirty="0"/>
          </a:p>
          <a:p>
            <a:pPr lvl="0"/>
            <a:r>
              <a:rPr lang="ar-SA" b="1" dirty="0">
                <a:solidFill>
                  <a:schemeClr val="accent1">
                    <a:lumMod val="75000"/>
                  </a:schemeClr>
                </a:solidFill>
              </a:rPr>
              <a:t>نوعية المواد المتوفرة</a:t>
            </a:r>
            <a:endParaRPr lang="en-US" dirty="0">
              <a:solidFill>
                <a:schemeClr val="accent1">
                  <a:lumMod val="75000"/>
                </a:schemeClr>
              </a:solidFill>
            </a:endParaRPr>
          </a:p>
          <a:p>
            <a:pPr marL="0" indent="0">
              <a:buNone/>
            </a:pPr>
            <a:r>
              <a:rPr lang="ar-SA" dirty="0"/>
              <a:t>بما أن مشروعنا يعتمد بشكل كبير على مواد التزيين والأقمشة </a:t>
            </a:r>
            <a:r>
              <a:rPr lang="ar-SA" dirty="0" smtClean="0"/>
              <a:t>وتتوفر محليا </a:t>
            </a:r>
            <a:r>
              <a:rPr lang="ar-SA" dirty="0"/>
              <a:t>بجودة عالية  وكذلك الآلات المساعدة في الإنتاج تتوفر في السوق المحلي فسيتم الاعتماد على السوق المحلي . </a:t>
            </a:r>
            <a:endParaRPr lang="en-US" dirty="0"/>
          </a:p>
          <a:p>
            <a:pPr lvl="0"/>
            <a:r>
              <a:rPr lang="ar-SA" b="1" dirty="0">
                <a:solidFill>
                  <a:schemeClr val="accent1">
                    <a:lumMod val="75000"/>
                  </a:schemeClr>
                </a:solidFill>
              </a:rPr>
              <a:t>درجة توفر العمالة ونوعيتها </a:t>
            </a:r>
            <a:endParaRPr lang="en-US" dirty="0">
              <a:solidFill>
                <a:schemeClr val="accent1">
                  <a:lumMod val="75000"/>
                </a:schemeClr>
              </a:solidFill>
            </a:endParaRPr>
          </a:p>
          <a:p>
            <a:pPr marL="0" indent="0">
              <a:buNone/>
            </a:pPr>
            <a:r>
              <a:rPr lang="ar-SA" dirty="0"/>
              <a:t>لتوفر المهارة في العمالة المحلية  ووفقا لما تعانيه المملكة العربية السعودية من نسبة كبيرة في البطالة فإن المشروع سيساهم في إتاحة فرص عمل  للعمالة المحلية وتقليل نسبة البطالة .</a:t>
            </a:r>
            <a:endParaRPr lang="en-US" dirty="0"/>
          </a:p>
          <a:p>
            <a:endParaRPr lang="ar-SA" dirty="0"/>
          </a:p>
        </p:txBody>
      </p:sp>
    </p:spTree>
    <p:extLst>
      <p:ext uri="{BB962C8B-B14F-4D97-AF65-F5344CB8AC3E}">
        <p14:creationId xmlns:p14="http://schemas.microsoft.com/office/powerpoint/2010/main" xmlns="" val="1834538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692696"/>
            <a:ext cx="7704856" cy="5400600"/>
          </a:xfrm>
        </p:spPr>
        <p:txBody>
          <a:bodyPr>
            <a:normAutofit lnSpcReduction="10000"/>
          </a:bodyPr>
          <a:lstStyle/>
          <a:p>
            <a:r>
              <a:rPr lang="ar-SA" b="1" dirty="0">
                <a:solidFill>
                  <a:schemeClr val="accent1">
                    <a:lumMod val="75000"/>
                  </a:schemeClr>
                </a:solidFill>
              </a:rPr>
              <a:t>السوق </a:t>
            </a:r>
            <a:endParaRPr lang="en-US" dirty="0">
              <a:solidFill>
                <a:schemeClr val="accent1">
                  <a:lumMod val="75000"/>
                </a:schemeClr>
              </a:solidFill>
            </a:endParaRPr>
          </a:p>
          <a:p>
            <a:pPr marL="0" indent="0">
              <a:buNone/>
            </a:pPr>
            <a:r>
              <a:rPr lang="ar-SA" dirty="0"/>
              <a:t>يقتصر المشروع في البداية على غرفة في منزل تكون مجهزة بالآلات والعمالة الازمة </a:t>
            </a:r>
            <a:r>
              <a:rPr lang="ar-SA" dirty="0" err="1"/>
              <a:t>لانتاج</a:t>
            </a:r>
            <a:r>
              <a:rPr lang="ar-SA" dirty="0"/>
              <a:t> المشغولات اليدوية حيث يتم توزيعها على المحلات والأسواق التجارية وقد يكون هناك توسع في المستقبل ونقوم بافتتاح محل خاص بنا.</a:t>
            </a:r>
            <a:endParaRPr lang="en-US" dirty="0"/>
          </a:p>
          <a:p>
            <a:r>
              <a:rPr lang="ar-SA" b="1" dirty="0" err="1" smtClean="0">
                <a:solidFill>
                  <a:schemeClr val="accent1">
                    <a:lumMod val="75000"/>
                  </a:schemeClr>
                </a:solidFill>
              </a:rPr>
              <a:t>الإسم</a:t>
            </a:r>
            <a:r>
              <a:rPr lang="ar-SA" b="1" dirty="0" smtClean="0">
                <a:solidFill>
                  <a:schemeClr val="accent1">
                    <a:lumMod val="75000"/>
                  </a:schemeClr>
                </a:solidFill>
              </a:rPr>
              <a:t> </a:t>
            </a:r>
            <a:r>
              <a:rPr lang="ar-SA" b="1" dirty="0">
                <a:solidFill>
                  <a:schemeClr val="accent1">
                    <a:lumMod val="75000"/>
                  </a:schemeClr>
                </a:solidFill>
              </a:rPr>
              <a:t>التجاري </a:t>
            </a:r>
            <a:endParaRPr lang="en-US" dirty="0">
              <a:solidFill>
                <a:schemeClr val="accent1">
                  <a:lumMod val="75000"/>
                </a:schemeClr>
              </a:solidFill>
            </a:endParaRPr>
          </a:p>
          <a:p>
            <a:pPr marL="0" indent="0">
              <a:buNone/>
            </a:pPr>
            <a:r>
              <a:rPr lang="ar-SA" dirty="0"/>
              <a:t>الاسم التجاري سيكون حرفة </a:t>
            </a:r>
            <a:endParaRPr lang="ar-SA" dirty="0" smtClean="0"/>
          </a:p>
          <a:p>
            <a:pPr marL="0" indent="0">
              <a:buNone/>
            </a:pPr>
            <a:r>
              <a:rPr lang="ar-SA" dirty="0" smtClean="0"/>
              <a:t>مع </a:t>
            </a:r>
            <a:r>
              <a:rPr lang="ar-SA" dirty="0"/>
              <a:t>شعار خاص بنا. </a:t>
            </a:r>
            <a:endParaRPr lang="ar-SA" dirty="0" smtClean="0"/>
          </a:p>
          <a:p>
            <a:pPr marL="0" indent="0">
              <a:buNone/>
            </a:pPr>
            <a:endParaRPr lang="en-US" dirty="0"/>
          </a:p>
          <a:p>
            <a:r>
              <a:rPr lang="ar-SA" b="1" dirty="0" smtClean="0"/>
              <a:t> </a:t>
            </a:r>
            <a:r>
              <a:rPr lang="ar-SA" b="1" dirty="0">
                <a:solidFill>
                  <a:schemeClr val="accent1">
                    <a:lumMod val="75000"/>
                  </a:schemeClr>
                </a:solidFill>
              </a:rPr>
              <a:t>شروط الحصول على التكنولوجيا </a:t>
            </a:r>
            <a:endParaRPr lang="en-US" dirty="0">
              <a:solidFill>
                <a:schemeClr val="accent1">
                  <a:lumMod val="75000"/>
                </a:schemeClr>
              </a:solidFill>
            </a:endParaRPr>
          </a:p>
          <a:p>
            <a:pPr marL="0" indent="0">
              <a:buNone/>
            </a:pPr>
            <a:r>
              <a:rPr lang="ar-SA" dirty="0"/>
              <a:t>سنستخدم التكنولوجيا الحديثة الازمه </a:t>
            </a:r>
            <a:r>
              <a:rPr lang="ar-SA" dirty="0" err="1"/>
              <a:t>لانتاج</a:t>
            </a:r>
            <a:r>
              <a:rPr lang="ar-SA" dirty="0"/>
              <a:t> المشغولات اليدوية من مكائن للخياطة بالشراء المباشر من الموردين محليًا بالسعر المناسب مع وجود ضمان للاستخدام .</a:t>
            </a:r>
            <a:endParaRPr lang="en-US" dirty="0"/>
          </a:p>
          <a:p>
            <a:pPr marL="0" indent="0">
              <a:buNone/>
            </a:pPr>
            <a:r>
              <a:rPr lang="en-US" dirty="0"/>
              <a:t> </a:t>
            </a:r>
          </a:p>
          <a:p>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2060848"/>
            <a:ext cx="2016224" cy="1728192"/>
          </a:xfrm>
          <a:prstGeom prst="ellipse">
            <a:avLst/>
          </a:prstGeom>
          <a:ln>
            <a:noFill/>
          </a:ln>
          <a:effectLst>
            <a:softEdge rad="112500"/>
          </a:effectLst>
        </p:spPr>
      </p:pic>
    </p:spTree>
    <p:extLst>
      <p:ext uri="{BB962C8B-B14F-4D97-AF65-F5344CB8AC3E}">
        <p14:creationId xmlns:p14="http://schemas.microsoft.com/office/powerpoint/2010/main" xmlns="" val="4028620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x-none" b="1">
                <a:solidFill>
                  <a:schemeClr val="accent1">
                    <a:lumMod val="50000"/>
                  </a:schemeClr>
                </a:solidFill>
              </a:rPr>
              <a:t>تحديد متطلبات المشروع  من العناصر </a:t>
            </a:r>
            <a:r>
              <a:rPr lang="x-none" b="1" smtClean="0">
                <a:solidFill>
                  <a:schemeClr val="accent1">
                    <a:lumMod val="50000"/>
                  </a:schemeClr>
                </a:solidFill>
              </a:rPr>
              <a:t>الأساسية</a:t>
            </a:r>
            <a:endParaRPr lang="ar-SA" dirty="0">
              <a:solidFill>
                <a:schemeClr val="accent1">
                  <a:lumMod val="50000"/>
                </a:schemeClr>
              </a:solidFill>
            </a:endParaRPr>
          </a:p>
        </p:txBody>
      </p:sp>
      <p:sp>
        <p:nvSpPr>
          <p:cNvPr id="3" name="عنصر نائب للمحتوى 2"/>
          <p:cNvSpPr>
            <a:spLocks noGrp="1"/>
          </p:cNvSpPr>
          <p:nvPr>
            <p:ph idx="1"/>
          </p:nvPr>
        </p:nvSpPr>
        <p:spPr/>
        <p:txBody>
          <a:bodyPr/>
          <a:lstStyle/>
          <a:p>
            <a:r>
              <a:rPr lang="ar-SA" dirty="0" smtClean="0">
                <a:solidFill>
                  <a:schemeClr val="accent1">
                    <a:lumMod val="75000"/>
                  </a:schemeClr>
                </a:solidFill>
              </a:rPr>
              <a:t>الآلات </a:t>
            </a:r>
            <a:r>
              <a:rPr lang="ar-SA" dirty="0">
                <a:solidFill>
                  <a:schemeClr val="accent1">
                    <a:lumMod val="75000"/>
                  </a:schemeClr>
                </a:solidFill>
              </a:rPr>
              <a:t>والمعدات :</a:t>
            </a:r>
          </a:p>
          <a:p>
            <a:pPr marL="0" indent="0">
              <a:buNone/>
            </a:pPr>
            <a:r>
              <a:rPr lang="ar-SA" dirty="0"/>
              <a:t>عدد الات الخياطة2 = عدد القطع </a:t>
            </a:r>
            <a:r>
              <a:rPr lang="ar-SA" dirty="0" err="1"/>
              <a:t>والاكسسوارات</a:t>
            </a:r>
            <a:r>
              <a:rPr lang="ar-SA" dirty="0"/>
              <a:t> المطلوب انتاجها يوميا / الطاقة الإنتاجية </a:t>
            </a:r>
            <a:r>
              <a:rPr lang="ar-SA" dirty="0" smtClean="0"/>
              <a:t>لآلة </a:t>
            </a:r>
            <a:r>
              <a:rPr lang="ar-SA" dirty="0"/>
              <a:t>الخياطة خلال الثانية</a:t>
            </a:r>
          </a:p>
          <a:p>
            <a:pPr marL="0" indent="0">
              <a:buNone/>
            </a:pPr>
            <a:r>
              <a:rPr lang="ar-SA" dirty="0"/>
              <a:t>50/100=2</a:t>
            </a:r>
          </a:p>
          <a:p>
            <a:endParaRPr lang="ar-SA" dirty="0"/>
          </a:p>
        </p:txBody>
      </p:sp>
    </p:spTree>
    <p:extLst>
      <p:ext uri="{BB962C8B-B14F-4D97-AF65-F5344CB8AC3E}">
        <p14:creationId xmlns:p14="http://schemas.microsoft.com/office/powerpoint/2010/main" xmlns="" val="1618545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x-none" b="1">
                <a:solidFill>
                  <a:schemeClr val="accent1">
                    <a:lumMod val="50000"/>
                  </a:schemeClr>
                </a:solidFill>
              </a:rPr>
              <a:t>تحديد متطلبات المشروع  من العناصر الأساسية</a:t>
            </a:r>
            <a:endParaRPr lang="ar-SA" dirty="0"/>
          </a:p>
        </p:txBody>
      </p:sp>
      <p:sp>
        <p:nvSpPr>
          <p:cNvPr id="3" name="عنصر نائب للمحتوى 2"/>
          <p:cNvSpPr>
            <a:spLocks noGrp="1"/>
          </p:cNvSpPr>
          <p:nvPr>
            <p:ph idx="1"/>
          </p:nvPr>
        </p:nvSpPr>
        <p:spPr>
          <a:xfrm>
            <a:off x="827584" y="2119257"/>
            <a:ext cx="7344816" cy="3603812"/>
          </a:xfrm>
        </p:spPr>
        <p:txBody>
          <a:bodyPr/>
          <a:lstStyle/>
          <a:p>
            <a:pPr lvl="0"/>
            <a:r>
              <a:rPr lang="ar-SA" b="1" dirty="0">
                <a:solidFill>
                  <a:schemeClr val="accent1">
                    <a:lumMod val="75000"/>
                  </a:schemeClr>
                </a:solidFill>
              </a:rPr>
              <a:t>العمالة</a:t>
            </a:r>
            <a:r>
              <a:rPr lang="x-none" b="1">
                <a:solidFill>
                  <a:schemeClr val="accent1">
                    <a:lumMod val="75000"/>
                  </a:schemeClr>
                </a:solidFill>
              </a:rPr>
              <a:t> :</a:t>
            </a:r>
            <a:endParaRPr lang="en-US" dirty="0">
              <a:solidFill>
                <a:schemeClr val="accent1">
                  <a:lumMod val="75000"/>
                </a:schemeClr>
              </a:solidFill>
            </a:endParaRPr>
          </a:p>
          <a:p>
            <a:r>
              <a:rPr lang="ar-SA" b="1" dirty="0"/>
              <a:t>عدد عمال الانتاج المباشرين </a:t>
            </a:r>
            <a:r>
              <a:rPr lang="ar-SA" dirty="0"/>
              <a:t>= حجم الانتاج</a:t>
            </a:r>
            <a:r>
              <a:rPr lang="x-none"/>
              <a:t> * </a:t>
            </a:r>
            <a:r>
              <a:rPr lang="ar-SA" dirty="0"/>
              <a:t>الوقت اللازم </a:t>
            </a:r>
            <a:r>
              <a:rPr lang="ar-SA" dirty="0" err="1"/>
              <a:t>لانتاج</a:t>
            </a:r>
            <a:r>
              <a:rPr lang="ar-SA" dirty="0"/>
              <a:t> الوحدة/ عدد ساعات العمل للعامل خلال فترة الانتاج </a:t>
            </a:r>
            <a:endParaRPr lang="en-US" dirty="0"/>
          </a:p>
          <a:p>
            <a:r>
              <a:rPr lang="ar-SA" dirty="0"/>
              <a:t>10 وحدات في اليوم * 1ساعة / 5 ساعات =  2عمال مباشرين </a:t>
            </a:r>
            <a:endParaRPr lang="en-US" dirty="0"/>
          </a:p>
          <a:p>
            <a:r>
              <a:rPr lang="ar-SA" b="1" dirty="0"/>
              <a:t>عدد العمال الغير مباشرين </a:t>
            </a:r>
            <a:r>
              <a:rPr lang="ar-SA" dirty="0"/>
              <a:t>: نحتاج في المشروع إلى عاملة نظافة واحدة ومندوب توصيل</a:t>
            </a:r>
          </a:p>
        </p:txBody>
      </p:sp>
    </p:spTree>
    <p:extLst>
      <p:ext uri="{BB962C8B-B14F-4D97-AF65-F5344CB8AC3E}">
        <p14:creationId xmlns:p14="http://schemas.microsoft.com/office/powerpoint/2010/main" xmlns="" val="196855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556792"/>
            <a:ext cx="6196405" cy="3603812"/>
          </a:xfrm>
        </p:spPr>
        <p:txBody>
          <a:bodyPr>
            <a:normAutofit/>
          </a:bodyPr>
          <a:lstStyle/>
          <a:p>
            <a:pPr marL="0" indent="0">
              <a:buNone/>
            </a:pPr>
            <a:r>
              <a:rPr lang="ar-SA" dirty="0" smtClean="0">
                <a:solidFill>
                  <a:schemeClr val="accent5"/>
                </a:solidFill>
              </a:rPr>
              <a:t>3- تقديم </a:t>
            </a:r>
            <a:r>
              <a:rPr lang="ar-SA" dirty="0">
                <a:solidFill>
                  <a:schemeClr val="accent5"/>
                </a:solidFill>
              </a:rPr>
              <a:t>المشروبات المفيدة والطازجة وتجهيز اطباق خفيفة في الأماكن العامة :</a:t>
            </a:r>
            <a:endParaRPr lang="en-US" dirty="0">
              <a:solidFill>
                <a:schemeClr val="accent5"/>
              </a:solidFill>
            </a:endParaRPr>
          </a:p>
          <a:p>
            <a:pPr marL="0" indent="0">
              <a:buNone/>
            </a:pPr>
            <a:r>
              <a:rPr lang="ar-SA" dirty="0"/>
              <a:t>الفكرة هي استغلال اقبال عدد كبير من الناس من مختلف الفئات العمرية على طلب المشروبات الساخنة والباردة حيث يكون تجهيز وتقديم المشروبات بالأماكن العامة المختلفة كالممشى او المخططات او بالطرق وتجهيز المشروبات المفيدة كالزنجبيل واليانسون مع الإضافات الصحية كالليمون و الحليب وأيضا المشروبات الباردة الطازجة من الفواكه بالإضافة الي جميع أنواع القهوة وتجهيز اطباق خفيفة كالبان كيك </a:t>
            </a:r>
            <a:r>
              <a:rPr lang="ar-SA" dirty="0" smtClean="0"/>
              <a:t>والكريب. </a:t>
            </a:r>
            <a:endParaRPr lang="ar-SA" dirty="0"/>
          </a:p>
        </p:txBody>
      </p:sp>
    </p:spTree>
    <p:extLst>
      <p:ext uri="{BB962C8B-B14F-4D97-AF65-F5344CB8AC3E}">
        <p14:creationId xmlns:p14="http://schemas.microsoft.com/office/powerpoint/2010/main" xmlns="" val="1499882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x-none" b="1">
                <a:solidFill>
                  <a:schemeClr val="accent1">
                    <a:lumMod val="50000"/>
                  </a:schemeClr>
                </a:solidFill>
              </a:rPr>
              <a:t>تحديد متطلبات المشروع  من العناصر الأساسية</a:t>
            </a:r>
            <a:endParaRPr lang="ar-SA" dirty="0"/>
          </a:p>
        </p:txBody>
      </p:sp>
      <p:sp>
        <p:nvSpPr>
          <p:cNvPr id="3" name="عنصر نائب للمحتوى 2"/>
          <p:cNvSpPr>
            <a:spLocks noGrp="1"/>
          </p:cNvSpPr>
          <p:nvPr>
            <p:ph idx="1"/>
          </p:nvPr>
        </p:nvSpPr>
        <p:spPr/>
        <p:txBody>
          <a:bodyPr/>
          <a:lstStyle/>
          <a:p>
            <a:pPr lvl="0"/>
            <a:r>
              <a:rPr lang="ar-SA" b="1" dirty="0"/>
              <a:t>متطلبا ت المشروع من العمالة</a:t>
            </a:r>
            <a:r>
              <a:rPr lang="x-none" b="1"/>
              <a:t> :</a:t>
            </a:r>
            <a:endParaRPr lang="en-US" dirty="0"/>
          </a:p>
          <a:p>
            <a:endParaRPr lang="ar-SA" dirty="0"/>
          </a:p>
        </p:txBody>
      </p:sp>
      <p:graphicFrame>
        <p:nvGraphicFramePr>
          <p:cNvPr id="5" name="جدول 4"/>
          <p:cNvGraphicFramePr>
            <a:graphicFrameLocks noGrp="1"/>
          </p:cNvGraphicFramePr>
          <p:nvPr>
            <p:extLst>
              <p:ext uri="{D42A27DB-BD31-4B8C-83A1-F6EECF244321}">
                <p14:modId xmlns:p14="http://schemas.microsoft.com/office/powerpoint/2010/main" xmlns="" val="2721207449"/>
              </p:ext>
            </p:extLst>
          </p:nvPr>
        </p:nvGraphicFramePr>
        <p:xfrm>
          <a:off x="1547664" y="2708920"/>
          <a:ext cx="5970905" cy="3075432"/>
        </p:xfrm>
        <a:graphic>
          <a:graphicData uri="http://schemas.openxmlformats.org/drawingml/2006/table">
            <a:tbl>
              <a:tblPr rtl="1" firstRow="1" firstCol="1" bandRow="1">
                <a:tableStyleId>{BC89EF96-8CEA-46FF-86C4-4CE0E7609802}</a:tableStyleId>
              </a:tblPr>
              <a:tblGrid>
                <a:gridCol w="1311770"/>
                <a:gridCol w="1175260"/>
                <a:gridCol w="1252087"/>
                <a:gridCol w="1252087"/>
                <a:gridCol w="979701"/>
              </a:tblGrid>
              <a:tr h="187960">
                <a:tc rowSpan="2">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الوظيفة</a:t>
                      </a:r>
                      <a:endParaRPr lang="en-US" sz="1100">
                        <a:effectLst/>
                        <a:latin typeface="Calibri"/>
                        <a:ea typeface="Calibri"/>
                        <a:cs typeface="Arial"/>
                      </a:endParaRPr>
                    </a:p>
                  </a:txBody>
                  <a:tcPr marL="68580" marR="68580" marT="0" marB="0"/>
                </a:tc>
                <a:tc rowSpan="2">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الوردية</a:t>
                      </a:r>
                      <a:endParaRPr lang="en-US" sz="1100">
                        <a:effectLst/>
                        <a:latin typeface="Calibri"/>
                        <a:ea typeface="Calibri"/>
                        <a:cs typeface="Arial"/>
                      </a:endParaRPr>
                    </a:p>
                  </a:txBody>
                  <a:tcPr marL="68580" marR="68580" marT="0" marB="0"/>
                </a:tc>
                <a:tc gridSpan="3">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عدد العمال</a:t>
                      </a:r>
                      <a:endParaRPr lang="en-US" sz="1100">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tr>
              <a:tr h="187960">
                <a:tc vMerge="1">
                  <a:txBody>
                    <a:bodyPr/>
                    <a:lstStyle/>
                    <a:p>
                      <a:pPr rtl="1"/>
                      <a:endParaRPr lang="ar-SA"/>
                    </a:p>
                  </a:txBody>
                  <a:tcPr/>
                </a:tc>
                <a:tc vMerge="1">
                  <a:txBody>
                    <a:bodyPr/>
                    <a:lstStyle/>
                    <a:p>
                      <a:pPr rtl="1"/>
                      <a:endParaRPr lang="ar-SA"/>
                    </a:p>
                  </a:txBody>
                  <a:tcPr/>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محلي</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أجنبي</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إجمالي</a:t>
                      </a:r>
                      <a:endParaRPr lang="en-US" sz="1100">
                        <a:effectLst/>
                        <a:latin typeface="Calibri"/>
                        <a:ea typeface="Calibri"/>
                        <a:cs typeface="Arial"/>
                      </a:endParaRPr>
                    </a:p>
                  </a:txBody>
                  <a:tcPr marL="68580" marR="68580" marT="0" marB="0"/>
                </a:tc>
              </a:tr>
              <a:tr h="208280">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مندوب توصيل</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1</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en-US" sz="1100">
                          <a:effectLst/>
                        </a:rPr>
                        <a:t>0</a:t>
                      </a:r>
                      <a:r>
                        <a:rPr lang="x-none" sz="1100">
                          <a:effectLst/>
                        </a:rPr>
                        <a:t> </a:t>
                      </a:r>
                      <a:endParaRPr lang="en-US" sz="1100">
                        <a:effectLst/>
                        <a:latin typeface="Calibri"/>
                        <a:ea typeface="Calibri"/>
                        <a:cs typeface="Arial"/>
                      </a:endParaRPr>
                    </a:p>
                  </a:txBody>
                  <a:tcPr marL="68580" marR="68580" marT="0" marB="0"/>
                </a:tc>
                <a:tc>
                  <a:txBody>
                    <a:bodyPr/>
                    <a:lstStyle/>
                    <a:p>
                      <a:pPr marL="228600" algn="r" rtl="0">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1</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1</a:t>
                      </a:r>
                      <a:endParaRPr lang="en-US" sz="1100">
                        <a:effectLst/>
                        <a:latin typeface="Calibri"/>
                        <a:ea typeface="Calibri"/>
                        <a:cs typeface="Arial"/>
                      </a:endParaRPr>
                    </a:p>
                  </a:txBody>
                  <a:tcPr marL="68580" marR="68580" marT="0" marB="0"/>
                </a:tc>
              </a:tr>
              <a:tr h="222250">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فنان يدوي</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1</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en-US" sz="1100">
                          <a:effectLst/>
                        </a:rPr>
                        <a:t>2</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0</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2</a:t>
                      </a:r>
                      <a:endParaRPr lang="en-US" sz="1100">
                        <a:effectLst/>
                        <a:latin typeface="Calibri"/>
                        <a:ea typeface="Calibri"/>
                        <a:cs typeface="Arial"/>
                      </a:endParaRPr>
                    </a:p>
                  </a:txBody>
                  <a:tcPr marL="68580" marR="68580" marT="0" marB="0"/>
                </a:tc>
              </a:tr>
              <a:tr h="225425">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عامل نظافة</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x-none" sz="1100">
                          <a:effectLst/>
                        </a:rPr>
                        <a:t>1</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0</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1</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1</a:t>
                      </a:r>
                      <a:endParaRPr lang="en-US" sz="1100">
                        <a:effectLst/>
                        <a:latin typeface="Calibri"/>
                        <a:ea typeface="Calibri"/>
                        <a:cs typeface="Arial"/>
                      </a:endParaRPr>
                    </a:p>
                  </a:txBody>
                  <a:tcPr marL="68580" marR="68580" marT="0" marB="0"/>
                </a:tc>
              </a:tr>
              <a:tr h="193675">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ar-SA" sz="1100">
                          <a:effectLst/>
                        </a:rPr>
                        <a:t>المجموع</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2</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a:effectLst/>
                      </a:endParaRPr>
                    </a:p>
                    <a:p>
                      <a:pPr marL="228600" algn="r" rtl="1">
                        <a:lnSpc>
                          <a:spcPct val="115000"/>
                        </a:lnSpc>
                        <a:spcAft>
                          <a:spcPts val="1000"/>
                        </a:spcAft>
                      </a:pPr>
                      <a:r>
                        <a:rPr lang="en-US" sz="1100">
                          <a:effectLst/>
                        </a:rPr>
                        <a:t>2</a:t>
                      </a:r>
                      <a:endParaRPr lang="en-US" sz="1100">
                        <a:effectLst/>
                        <a:latin typeface="Calibri"/>
                        <a:ea typeface="Calibri"/>
                        <a:cs typeface="Arial"/>
                      </a:endParaRPr>
                    </a:p>
                  </a:txBody>
                  <a:tcPr marL="68580" marR="68580" marT="0" marB="0"/>
                </a:tc>
                <a:tc>
                  <a:txBody>
                    <a:bodyPr/>
                    <a:lstStyle/>
                    <a:p>
                      <a:pPr marL="228600" algn="r" rtl="1">
                        <a:lnSpc>
                          <a:spcPct val="115000"/>
                        </a:lnSpc>
                        <a:spcAft>
                          <a:spcPts val="1000"/>
                        </a:spcAft>
                      </a:pPr>
                      <a:r>
                        <a:rPr lang="x-none" sz="1100">
                          <a:effectLst/>
                        </a:rPr>
                        <a:t> </a:t>
                      </a:r>
                      <a:endParaRPr lang="en-US" sz="1100" dirty="0">
                        <a:effectLst/>
                      </a:endParaRPr>
                    </a:p>
                    <a:p>
                      <a:pPr marL="228600" algn="r" rtl="1">
                        <a:lnSpc>
                          <a:spcPct val="115000"/>
                        </a:lnSpc>
                        <a:spcAft>
                          <a:spcPts val="1000"/>
                        </a:spcAft>
                      </a:pPr>
                      <a:r>
                        <a:rPr lang="en-US" sz="1100" dirty="0">
                          <a:effectLst/>
                        </a:rPr>
                        <a:t>4</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1707497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x-none" b="1">
                <a:solidFill>
                  <a:schemeClr val="accent1">
                    <a:lumMod val="50000"/>
                  </a:schemeClr>
                </a:solidFill>
              </a:rPr>
              <a:t>تحديد متطلبات المشروع  من العناصر الأساسية</a:t>
            </a:r>
            <a:endParaRPr lang="ar-SA" dirty="0"/>
          </a:p>
        </p:txBody>
      </p:sp>
      <p:sp>
        <p:nvSpPr>
          <p:cNvPr id="3" name="عنصر نائب للمحتوى 2"/>
          <p:cNvSpPr>
            <a:spLocks noGrp="1"/>
          </p:cNvSpPr>
          <p:nvPr>
            <p:ph idx="1"/>
          </p:nvPr>
        </p:nvSpPr>
        <p:spPr/>
        <p:txBody>
          <a:bodyPr/>
          <a:lstStyle/>
          <a:p>
            <a:r>
              <a:rPr lang="ar-SA" b="1" dirty="0"/>
              <a:t>اجور العمالة</a:t>
            </a:r>
            <a:r>
              <a:rPr lang="x-none" b="1"/>
              <a:t>:</a:t>
            </a:r>
            <a:endParaRPr lang="en-US" dirty="0"/>
          </a:p>
          <a:p>
            <a:endParaRPr lang="ar-SA" dirty="0"/>
          </a:p>
        </p:txBody>
      </p:sp>
      <p:graphicFrame>
        <p:nvGraphicFramePr>
          <p:cNvPr id="5" name="جدول 4"/>
          <p:cNvGraphicFramePr>
            <a:graphicFrameLocks noGrp="1"/>
          </p:cNvGraphicFramePr>
          <p:nvPr>
            <p:extLst>
              <p:ext uri="{D42A27DB-BD31-4B8C-83A1-F6EECF244321}">
                <p14:modId xmlns:p14="http://schemas.microsoft.com/office/powerpoint/2010/main" xmlns="" val="2705139546"/>
              </p:ext>
            </p:extLst>
          </p:nvPr>
        </p:nvGraphicFramePr>
        <p:xfrm>
          <a:off x="755575" y="2764409"/>
          <a:ext cx="7632850" cy="3400895"/>
        </p:xfrm>
        <a:graphic>
          <a:graphicData uri="http://schemas.openxmlformats.org/drawingml/2006/table">
            <a:tbl>
              <a:tblPr rtl="1" firstRow="1" firstCol="1" bandRow="1">
                <a:tableStyleId>{BC89EF96-8CEA-46FF-86C4-4CE0E7609802}</a:tableStyleId>
              </a:tblPr>
              <a:tblGrid>
                <a:gridCol w="902111"/>
                <a:gridCol w="453199"/>
                <a:gridCol w="521898"/>
                <a:gridCol w="505549"/>
                <a:gridCol w="585078"/>
                <a:gridCol w="600156"/>
                <a:gridCol w="731350"/>
                <a:gridCol w="527022"/>
                <a:gridCol w="614106"/>
                <a:gridCol w="702320"/>
                <a:gridCol w="702320"/>
                <a:gridCol w="787741"/>
              </a:tblGrid>
              <a:tr h="877813">
                <a:tc rowSpan="2">
                  <a:txBody>
                    <a:bodyPr/>
                    <a:lstStyle/>
                    <a:p>
                      <a:pPr algn="r" rtl="1">
                        <a:lnSpc>
                          <a:spcPct val="115000"/>
                        </a:lnSpc>
                        <a:spcAft>
                          <a:spcPts val="1000"/>
                        </a:spcAft>
                      </a:pPr>
                      <a:r>
                        <a:rPr lang="ar-SA" sz="1200" dirty="0" err="1">
                          <a:effectLst/>
                        </a:rPr>
                        <a:t>الوظيفه</a:t>
                      </a:r>
                      <a:endParaRPr lang="en-US" sz="1200" dirty="0">
                        <a:effectLst/>
                        <a:latin typeface="Calibri"/>
                        <a:ea typeface="Calibri"/>
                        <a:cs typeface="Arial"/>
                      </a:endParaRPr>
                    </a:p>
                  </a:txBody>
                  <a:tcPr marL="67895" marR="67895" marT="0" marB="0"/>
                </a:tc>
                <a:tc rowSpan="2">
                  <a:txBody>
                    <a:bodyPr/>
                    <a:lstStyle/>
                    <a:p>
                      <a:pPr algn="r" rtl="1">
                        <a:lnSpc>
                          <a:spcPct val="115000"/>
                        </a:lnSpc>
                        <a:spcAft>
                          <a:spcPts val="1000"/>
                        </a:spcAft>
                      </a:pPr>
                      <a:r>
                        <a:rPr lang="ar-SA" sz="1200">
                          <a:effectLst/>
                        </a:rPr>
                        <a:t>عدد</a:t>
                      </a:r>
                      <a:endParaRPr lang="en-US" sz="1200">
                        <a:effectLst/>
                        <a:latin typeface="Calibri"/>
                        <a:ea typeface="Calibri"/>
                        <a:cs typeface="Arial"/>
                      </a:endParaRPr>
                    </a:p>
                  </a:txBody>
                  <a:tcPr marL="67895" marR="67895" marT="0" marB="0"/>
                </a:tc>
                <a:tc gridSpan="2">
                  <a:txBody>
                    <a:bodyPr/>
                    <a:lstStyle/>
                    <a:p>
                      <a:pPr algn="r" rtl="1">
                        <a:lnSpc>
                          <a:spcPct val="115000"/>
                        </a:lnSpc>
                        <a:spcAft>
                          <a:spcPts val="1000"/>
                        </a:spcAft>
                      </a:pPr>
                      <a:r>
                        <a:rPr lang="ar-SA" sz="1200">
                          <a:effectLst/>
                        </a:rPr>
                        <a:t>معدل اجر سنوي</a:t>
                      </a:r>
                      <a:endParaRPr lang="en-US" sz="1200">
                        <a:effectLst/>
                        <a:latin typeface="Calibri"/>
                        <a:ea typeface="Calibri"/>
                        <a:cs typeface="Arial"/>
                      </a:endParaRPr>
                    </a:p>
                  </a:txBody>
                  <a:tcPr marL="67895" marR="67895" marT="0" marB="0"/>
                </a:tc>
                <a:tc hMerge="1">
                  <a:txBody>
                    <a:bodyPr/>
                    <a:lstStyle/>
                    <a:p>
                      <a:pPr rtl="1"/>
                      <a:endParaRPr lang="ar-SA"/>
                    </a:p>
                  </a:txBody>
                  <a:tcPr/>
                </a:tc>
                <a:tc gridSpan="2">
                  <a:txBody>
                    <a:bodyPr/>
                    <a:lstStyle/>
                    <a:p>
                      <a:pPr algn="r" rtl="1">
                        <a:lnSpc>
                          <a:spcPct val="115000"/>
                        </a:lnSpc>
                        <a:spcAft>
                          <a:spcPts val="1000"/>
                        </a:spcAft>
                      </a:pPr>
                      <a:r>
                        <a:rPr lang="ar-SA" sz="1200">
                          <a:effectLst/>
                        </a:rPr>
                        <a:t>اجور متغيره في الشهر(الأفضل فنان يدوي في الشهر)</a:t>
                      </a:r>
                      <a:endParaRPr lang="en-US" sz="1200">
                        <a:effectLst/>
                        <a:latin typeface="Calibri"/>
                        <a:ea typeface="Calibri"/>
                        <a:cs typeface="Arial"/>
                      </a:endParaRPr>
                    </a:p>
                  </a:txBody>
                  <a:tcPr marL="67895" marR="67895" marT="0" marB="0"/>
                </a:tc>
                <a:tc hMerge="1">
                  <a:txBody>
                    <a:bodyPr/>
                    <a:lstStyle/>
                    <a:p>
                      <a:pPr rtl="1"/>
                      <a:endParaRPr lang="ar-SA"/>
                    </a:p>
                  </a:txBody>
                  <a:tcPr/>
                </a:tc>
                <a:tc gridSpan="3">
                  <a:txBody>
                    <a:bodyPr/>
                    <a:lstStyle/>
                    <a:p>
                      <a:pPr algn="r" rtl="1">
                        <a:lnSpc>
                          <a:spcPct val="115000"/>
                        </a:lnSpc>
                        <a:spcAft>
                          <a:spcPts val="1000"/>
                        </a:spcAft>
                      </a:pPr>
                      <a:r>
                        <a:rPr lang="ar-SA" sz="1200">
                          <a:effectLst/>
                        </a:rPr>
                        <a:t>اجور ثابته في الشهر</a:t>
                      </a:r>
                      <a:endParaRPr lang="en-US" sz="1200">
                        <a:effectLst/>
                        <a:latin typeface="Calibri"/>
                        <a:ea typeface="Calibri"/>
                        <a:cs typeface="Arial"/>
                      </a:endParaRPr>
                    </a:p>
                  </a:txBody>
                  <a:tcPr marL="67895" marR="67895" marT="0" marB="0"/>
                </a:tc>
                <a:tc hMerge="1">
                  <a:txBody>
                    <a:bodyPr/>
                    <a:lstStyle/>
                    <a:p>
                      <a:pPr rtl="1"/>
                      <a:endParaRPr lang="ar-SA"/>
                    </a:p>
                  </a:txBody>
                  <a:tcPr/>
                </a:tc>
                <a:tc hMerge="1">
                  <a:txBody>
                    <a:bodyPr/>
                    <a:lstStyle/>
                    <a:p>
                      <a:pPr rtl="1"/>
                      <a:endParaRPr lang="ar-SA"/>
                    </a:p>
                  </a:txBody>
                  <a:tcPr/>
                </a:tc>
                <a:tc gridSpan="3">
                  <a:txBody>
                    <a:bodyPr/>
                    <a:lstStyle/>
                    <a:p>
                      <a:pPr algn="r" rtl="1">
                        <a:lnSpc>
                          <a:spcPct val="115000"/>
                        </a:lnSpc>
                        <a:spcAft>
                          <a:spcPts val="1000"/>
                        </a:spcAft>
                      </a:pPr>
                      <a:r>
                        <a:rPr lang="ar-SA" sz="1200">
                          <a:effectLst/>
                        </a:rPr>
                        <a:t>اجمالي السنه</a:t>
                      </a:r>
                      <a:endParaRPr lang="en-US" sz="1200">
                        <a:effectLst/>
                        <a:latin typeface="Calibri"/>
                        <a:ea typeface="Calibri"/>
                        <a:cs typeface="Arial"/>
                      </a:endParaRPr>
                    </a:p>
                  </a:txBody>
                  <a:tcPr marL="67895" marR="67895" marT="0" marB="0"/>
                </a:tc>
                <a:tc hMerge="1">
                  <a:txBody>
                    <a:bodyPr/>
                    <a:lstStyle/>
                    <a:p>
                      <a:pPr rtl="1"/>
                      <a:endParaRPr lang="ar-SA"/>
                    </a:p>
                  </a:txBody>
                  <a:tcPr/>
                </a:tc>
                <a:tc hMerge="1">
                  <a:txBody>
                    <a:bodyPr/>
                    <a:lstStyle/>
                    <a:p>
                      <a:pPr rtl="1"/>
                      <a:endParaRPr lang="ar-SA"/>
                    </a:p>
                  </a:txBody>
                  <a:tcPr/>
                </a:tc>
              </a:tr>
              <a:tr h="542715">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1000"/>
                        </a:spcAft>
                      </a:pPr>
                      <a:r>
                        <a:rPr lang="ar-SA" sz="1200">
                          <a:effectLst/>
                        </a:rPr>
                        <a:t>اجنبي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محلي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اجنبي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محلي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اجنبي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محلي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المجموع</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اجنبي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محلي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ar-SA" sz="1200">
                          <a:effectLst/>
                        </a:rPr>
                        <a:t>المجموع</a:t>
                      </a:r>
                      <a:endParaRPr lang="en-US" sz="1200">
                        <a:effectLst/>
                        <a:latin typeface="Calibri"/>
                        <a:ea typeface="Calibri"/>
                        <a:cs typeface="Arial"/>
                      </a:endParaRPr>
                    </a:p>
                  </a:txBody>
                  <a:tcPr marL="67895" marR="67895" marT="0" marB="0"/>
                </a:tc>
              </a:tr>
              <a:tr h="542715">
                <a:tc>
                  <a:txBody>
                    <a:bodyPr/>
                    <a:lstStyle/>
                    <a:p>
                      <a:pPr algn="r" rtl="1">
                        <a:lnSpc>
                          <a:spcPct val="115000"/>
                        </a:lnSpc>
                        <a:spcAft>
                          <a:spcPts val="1000"/>
                        </a:spcAft>
                      </a:pPr>
                      <a:r>
                        <a:rPr lang="ar-SA" sz="1200">
                          <a:effectLst/>
                        </a:rPr>
                        <a:t>مندوب توصيل</a:t>
                      </a:r>
                      <a:endParaRPr lang="en-US" sz="1200">
                        <a:effectLst/>
                        <a:latin typeface="Calibri"/>
                        <a:ea typeface="Calibri"/>
                        <a:cs typeface="Arial"/>
                      </a:endParaRPr>
                    </a:p>
                  </a:txBody>
                  <a:tcPr marL="67895" marR="67895" marT="0" marB="0"/>
                </a:tc>
                <a:tc>
                  <a:txBody>
                    <a:bodyPr/>
                    <a:lstStyle/>
                    <a:p>
                      <a:pPr algn="r" rtl="0">
                        <a:lnSpc>
                          <a:spcPct val="115000"/>
                        </a:lnSpc>
                        <a:spcAft>
                          <a:spcPts val="1000"/>
                        </a:spcAft>
                      </a:pPr>
                      <a:r>
                        <a:rPr lang="x-none" sz="1200">
                          <a:effectLst/>
                        </a:rPr>
                        <a:t>1</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endParaRPr lang="en-US" sz="1200" dirty="0">
                        <a:effectLst/>
                        <a:latin typeface="Calibri"/>
                      </a:endParaRPr>
                    </a:p>
                  </a:txBody>
                  <a:tcPr marL="67895" marR="67895" marT="0" marB="0"/>
                </a:tc>
                <a:tc>
                  <a:txBody>
                    <a:bodyPr/>
                    <a:lstStyle/>
                    <a:p>
                      <a:pPr algn="r" rtl="1">
                        <a:lnSpc>
                          <a:spcPct val="115000"/>
                        </a:lnSpc>
                        <a:spcAft>
                          <a:spcPts val="1000"/>
                        </a:spcAft>
                      </a:pPr>
                      <a:r>
                        <a:rPr lang="en-US" sz="1200" dirty="0" smtClean="0">
                          <a:effectLst/>
                        </a:rPr>
                        <a:t> 1000</a:t>
                      </a:r>
                      <a:endParaRPr lang="en-US" sz="1200" dirty="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1">
                        <a:lnSpc>
                          <a:spcPct val="115000"/>
                        </a:lnSpc>
                        <a:spcAft>
                          <a:spcPts val="1000"/>
                        </a:spcAft>
                      </a:pPr>
                      <a:r>
                        <a:rPr lang="en-US" sz="1200" dirty="0" smtClean="0">
                          <a:effectLst/>
                        </a:rPr>
                        <a:t>1000</a:t>
                      </a:r>
                      <a:endParaRPr lang="en-US" sz="1200" dirty="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smtClean="0">
                          <a:effectLst/>
                        </a:rPr>
                        <a:t>12000</a:t>
                      </a:r>
                      <a:r>
                        <a:rPr lang="en-US" sz="1200" dirty="0">
                          <a:effectLst/>
                        </a:rPr>
                        <a:t> </a:t>
                      </a:r>
                      <a:endParaRPr lang="en-US" sz="1200" dirty="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0">
                        <a:lnSpc>
                          <a:spcPct val="115000"/>
                        </a:lnSpc>
                        <a:spcAft>
                          <a:spcPts val="1000"/>
                        </a:spcAft>
                      </a:pPr>
                      <a:r>
                        <a:rPr lang="en-US" sz="1200" dirty="0" smtClean="0">
                          <a:effectLst/>
                        </a:rPr>
                        <a:t>12000</a:t>
                      </a:r>
                      <a:endParaRPr lang="en-US" sz="1200" dirty="0">
                        <a:effectLst/>
                        <a:latin typeface="Calibri"/>
                        <a:ea typeface="Calibri"/>
                        <a:cs typeface="Arial"/>
                      </a:endParaRPr>
                    </a:p>
                  </a:txBody>
                  <a:tcPr marL="67895" marR="67895" marT="0" marB="0"/>
                </a:tc>
              </a:tr>
              <a:tr h="578889">
                <a:tc>
                  <a:txBody>
                    <a:bodyPr/>
                    <a:lstStyle/>
                    <a:p>
                      <a:pPr algn="r" rtl="1">
                        <a:lnSpc>
                          <a:spcPct val="115000"/>
                        </a:lnSpc>
                        <a:spcAft>
                          <a:spcPts val="1000"/>
                        </a:spcAft>
                      </a:pPr>
                      <a:r>
                        <a:rPr lang="ar-SA" sz="1200">
                          <a:effectLst/>
                        </a:rPr>
                        <a:t>فنان يدوي</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2</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0">
                        <a:lnSpc>
                          <a:spcPct val="115000"/>
                        </a:lnSpc>
                        <a:spcAft>
                          <a:spcPts val="1000"/>
                        </a:spcAft>
                      </a:pPr>
                      <a:r>
                        <a:rPr lang="en-US" sz="1200">
                          <a:effectLst/>
                        </a:rPr>
                        <a:t> 3%</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0">
                        <a:lnSpc>
                          <a:spcPct val="115000"/>
                        </a:lnSpc>
                        <a:spcAft>
                          <a:spcPts val="1000"/>
                        </a:spcAft>
                      </a:pPr>
                      <a:r>
                        <a:rPr lang="en-US" sz="1200">
                          <a:effectLst/>
                        </a:rPr>
                        <a:t>500</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0">
                        <a:lnSpc>
                          <a:spcPct val="115000"/>
                        </a:lnSpc>
                        <a:spcAft>
                          <a:spcPts val="1000"/>
                        </a:spcAft>
                      </a:pPr>
                      <a:r>
                        <a:rPr lang="en-US" sz="1200">
                          <a:effectLst/>
                        </a:rPr>
                        <a:t>3000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6000</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0">
                        <a:lnSpc>
                          <a:spcPct val="115000"/>
                        </a:lnSpc>
                        <a:spcAft>
                          <a:spcPts val="1000"/>
                        </a:spcAft>
                      </a:pPr>
                      <a:r>
                        <a:rPr lang="en-US" sz="1200">
                          <a:effectLst/>
                        </a:rPr>
                        <a:t>72000+6000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78000</a:t>
                      </a:r>
                      <a:endParaRPr lang="en-US" sz="1200">
                        <a:effectLst/>
                        <a:latin typeface="Calibri"/>
                        <a:ea typeface="Calibri"/>
                        <a:cs typeface="Arial"/>
                      </a:endParaRPr>
                    </a:p>
                  </a:txBody>
                  <a:tcPr marL="67895" marR="67895" marT="0" marB="0"/>
                </a:tc>
              </a:tr>
              <a:tr h="279874">
                <a:tc>
                  <a:txBody>
                    <a:bodyPr/>
                    <a:lstStyle/>
                    <a:p>
                      <a:pPr algn="r" rtl="1">
                        <a:lnSpc>
                          <a:spcPct val="115000"/>
                        </a:lnSpc>
                        <a:spcAft>
                          <a:spcPts val="1000"/>
                        </a:spcAft>
                      </a:pPr>
                      <a:r>
                        <a:rPr lang="ar-SA" sz="1200">
                          <a:effectLst/>
                        </a:rPr>
                        <a:t>عامل نظافة</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x-none" sz="1200">
                          <a:effectLst/>
                        </a:rPr>
                        <a:t>1</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endParaRPr lang="en-US" sz="1200">
                        <a:effectLst/>
                        <a:latin typeface="Calibri"/>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600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600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7200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7200</a:t>
                      </a:r>
                      <a:endParaRPr lang="en-US" sz="1200">
                        <a:effectLst/>
                        <a:latin typeface="Calibri"/>
                        <a:ea typeface="Calibri"/>
                        <a:cs typeface="Arial"/>
                      </a:endParaRPr>
                    </a:p>
                  </a:txBody>
                  <a:tcPr marL="67895" marR="67895" marT="0" marB="0"/>
                </a:tc>
              </a:tr>
              <a:tr h="578889">
                <a:tc>
                  <a:txBody>
                    <a:bodyPr/>
                    <a:lstStyle/>
                    <a:p>
                      <a:pPr algn="r" rtl="1">
                        <a:lnSpc>
                          <a:spcPct val="115000"/>
                        </a:lnSpc>
                        <a:spcAft>
                          <a:spcPts val="1000"/>
                        </a:spcAft>
                      </a:pPr>
                      <a:r>
                        <a:rPr lang="ar-SA" sz="1200">
                          <a:effectLst/>
                        </a:rPr>
                        <a:t>المجموع</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4</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a:effectLst/>
                        </a:rPr>
                        <a:t> 500</a:t>
                      </a:r>
                      <a:endParaRPr lang="en-US" sz="120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smtClean="0">
                          <a:effectLst/>
                          <a:latin typeface="+mn-lt"/>
                          <a:ea typeface="+mn-ea"/>
                          <a:cs typeface="+mn-cs"/>
                        </a:rPr>
                        <a:t>1600</a:t>
                      </a:r>
                      <a:endParaRPr lang="en-US" sz="1200" dirty="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a:effectLst/>
                        </a:rPr>
                        <a:t>3000</a:t>
                      </a:r>
                      <a:endParaRPr lang="en-US" sz="1200" dirty="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smtClean="0">
                          <a:effectLst/>
                          <a:latin typeface="+mn-lt"/>
                          <a:ea typeface="+mn-ea"/>
                          <a:cs typeface="+mn-cs"/>
                        </a:rPr>
                        <a:t>7600</a:t>
                      </a:r>
                      <a:endParaRPr lang="en-US" sz="1200" dirty="0">
                        <a:effectLst/>
                        <a:latin typeface="Calibri"/>
                        <a:ea typeface="Calibri"/>
                        <a:cs typeface="Arial"/>
                      </a:endParaRPr>
                    </a:p>
                  </a:txBody>
                  <a:tcPr marL="67895" marR="67895" marT="0" marB="0"/>
                </a:tc>
                <a:tc>
                  <a:txBody>
                    <a:bodyPr/>
                    <a:lstStyle/>
                    <a:p>
                      <a:pPr algn="r" rtl="0">
                        <a:lnSpc>
                          <a:spcPct val="115000"/>
                        </a:lnSpc>
                        <a:spcAft>
                          <a:spcPts val="1000"/>
                        </a:spcAft>
                      </a:pPr>
                      <a:r>
                        <a:rPr lang="en-US" sz="1200" dirty="0" smtClean="0">
                          <a:effectLst/>
                        </a:rPr>
                        <a:t>19200</a:t>
                      </a:r>
                      <a:endParaRPr lang="en-US" sz="1200" dirty="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a:effectLst/>
                        </a:rPr>
                        <a:t>78000</a:t>
                      </a:r>
                      <a:endParaRPr lang="en-US" sz="1200" dirty="0">
                        <a:effectLst/>
                        <a:latin typeface="Calibri"/>
                        <a:ea typeface="Calibri"/>
                        <a:cs typeface="Arial"/>
                      </a:endParaRPr>
                    </a:p>
                  </a:txBody>
                  <a:tcPr marL="67895" marR="67895" marT="0" marB="0"/>
                </a:tc>
                <a:tc>
                  <a:txBody>
                    <a:bodyPr/>
                    <a:lstStyle/>
                    <a:p>
                      <a:pPr algn="r" rtl="1">
                        <a:lnSpc>
                          <a:spcPct val="115000"/>
                        </a:lnSpc>
                        <a:spcAft>
                          <a:spcPts val="1000"/>
                        </a:spcAft>
                      </a:pPr>
                      <a:r>
                        <a:rPr lang="en-US" sz="1200" dirty="0" smtClean="0">
                          <a:effectLst/>
                        </a:rPr>
                        <a:t>97200</a:t>
                      </a:r>
                      <a:endParaRPr lang="en-US" sz="1200" dirty="0">
                        <a:effectLst/>
                        <a:latin typeface="Calibri"/>
                        <a:ea typeface="Calibri"/>
                        <a:cs typeface="Arial"/>
                      </a:endParaRPr>
                    </a:p>
                  </a:txBody>
                  <a:tcPr marL="67895" marR="67895" marT="0" marB="0"/>
                </a:tc>
              </a:tr>
            </a:tbl>
          </a:graphicData>
        </a:graphic>
      </p:graphicFrame>
    </p:spTree>
    <p:extLst>
      <p:ext uri="{BB962C8B-B14F-4D97-AF65-F5344CB8AC3E}">
        <p14:creationId xmlns:p14="http://schemas.microsoft.com/office/powerpoint/2010/main" xmlns="" val="3631781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188640"/>
            <a:ext cx="6965245" cy="1202485"/>
          </a:xfrm>
        </p:spPr>
        <p:txBody>
          <a:bodyPr/>
          <a:lstStyle/>
          <a:p>
            <a:r>
              <a:rPr lang="x-none" b="1">
                <a:solidFill>
                  <a:schemeClr val="accent1">
                    <a:lumMod val="50000"/>
                  </a:schemeClr>
                </a:solidFill>
              </a:rPr>
              <a:t>التقويم البيئي للمشروع</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41819911"/>
              </p:ext>
            </p:extLst>
          </p:nvPr>
        </p:nvGraphicFramePr>
        <p:xfrm>
          <a:off x="683568" y="1124744"/>
          <a:ext cx="7704856" cy="5148044"/>
        </p:xfrm>
        <a:graphic>
          <a:graphicData uri="http://schemas.openxmlformats.org/drawingml/2006/table">
            <a:tbl>
              <a:tblPr rtl="1" firstRow="1" firstCol="1" bandRow="1"/>
              <a:tblGrid>
                <a:gridCol w="1593350"/>
                <a:gridCol w="2226654"/>
                <a:gridCol w="1348864"/>
                <a:gridCol w="1215577"/>
                <a:gridCol w="153706"/>
                <a:gridCol w="1166705"/>
              </a:tblGrid>
              <a:tr h="273233">
                <a:tc>
                  <a:txBody>
                    <a:bodyPr/>
                    <a:lstStyle/>
                    <a:p>
                      <a:pPr algn="ctr" rtl="1">
                        <a:lnSpc>
                          <a:spcPct val="115000"/>
                        </a:lnSpc>
                        <a:spcAft>
                          <a:spcPts val="0"/>
                        </a:spcAft>
                      </a:pPr>
                      <a:r>
                        <a:rPr lang="ar-SA" sz="2800" b="1" dirty="0">
                          <a:solidFill>
                            <a:srgbClr val="FFFFFF"/>
                          </a:solidFill>
                          <a:effectLst/>
                          <a:latin typeface="Calibri"/>
                          <a:ea typeface="Times New Roman"/>
                          <a:cs typeface="Arial"/>
                        </a:rPr>
                        <a:t>البند</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rtl="1">
                        <a:lnSpc>
                          <a:spcPct val="115000"/>
                        </a:lnSpc>
                        <a:spcAft>
                          <a:spcPts val="0"/>
                        </a:spcAft>
                      </a:pPr>
                      <a:r>
                        <a:rPr lang="ar-SA" sz="2800" b="1" dirty="0">
                          <a:solidFill>
                            <a:srgbClr val="FFFFFF"/>
                          </a:solidFill>
                          <a:effectLst/>
                          <a:latin typeface="Calibri"/>
                          <a:ea typeface="Times New Roman"/>
                          <a:cs typeface="Arial"/>
                        </a:rPr>
                        <a:t>الوصف</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gridSpan="4">
                  <a:txBody>
                    <a:bodyPr/>
                    <a:lstStyle/>
                    <a:p>
                      <a:pPr algn="ctr" rtl="1">
                        <a:lnSpc>
                          <a:spcPct val="115000"/>
                        </a:lnSpc>
                        <a:spcAft>
                          <a:spcPts val="0"/>
                        </a:spcAft>
                      </a:pPr>
                      <a:r>
                        <a:rPr lang="ar-SA" sz="2400" b="1">
                          <a:solidFill>
                            <a:srgbClr val="FFFFFF"/>
                          </a:solidFill>
                          <a:effectLst/>
                          <a:latin typeface="Calibri"/>
                          <a:ea typeface="Times New Roman"/>
                          <a:cs typeface="Arial"/>
                        </a:rPr>
                        <a:t>دراسة البيئة المحيطة بالموقع</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18675">
                <a:tc rowSpan="2">
                  <a:txBody>
                    <a:bodyPr/>
                    <a:lstStyle/>
                    <a:p>
                      <a:pPr marL="228600" algn="r" rtl="1">
                        <a:lnSpc>
                          <a:spcPct val="115000"/>
                        </a:lnSpc>
                        <a:spcAft>
                          <a:spcPts val="0"/>
                        </a:spcAft>
                      </a:pPr>
                      <a:r>
                        <a:rPr lang="ar-SA" sz="1200" b="1" dirty="0">
                          <a:effectLst/>
                          <a:latin typeface="Calibri"/>
                          <a:ea typeface="Times New Roman"/>
                          <a:cs typeface="Arial"/>
                        </a:rPr>
                        <a:t> </a:t>
                      </a:r>
                      <a:endParaRPr lang="en-US" sz="1200" dirty="0">
                        <a:effectLst/>
                        <a:latin typeface="Calibri"/>
                        <a:ea typeface="Times New Roman"/>
                        <a:cs typeface="Arial"/>
                      </a:endParaRPr>
                    </a:p>
                    <a:p>
                      <a:pPr marL="228600" algn="r" rtl="1">
                        <a:lnSpc>
                          <a:spcPct val="115000"/>
                        </a:lnSpc>
                        <a:spcAft>
                          <a:spcPts val="0"/>
                        </a:spcAft>
                      </a:pPr>
                      <a:r>
                        <a:rPr lang="en-US" sz="1200" b="1" dirty="0">
                          <a:effectLst/>
                          <a:latin typeface="Calibri"/>
                          <a:ea typeface="Times New Roman"/>
                          <a:cs typeface="Arial"/>
                        </a:rPr>
                        <a:t> </a:t>
                      </a:r>
                      <a:endParaRPr lang="en-US" sz="1200" dirty="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dirty="0">
                          <a:effectLst/>
                          <a:latin typeface="Calibri"/>
                          <a:ea typeface="Times New Roman"/>
                          <a:cs typeface="Arial"/>
                        </a:rPr>
                        <a:t>درجة الحرارة</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rowSpan="2">
                  <a:txBody>
                    <a:bodyPr/>
                    <a:lstStyle/>
                    <a:p>
                      <a:pPr algn="r" rtl="1">
                        <a:lnSpc>
                          <a:spcPct val="115000"/>
                        </a:lnSpc>
                        <a:spcAft>
                          <a:spcPts val="0"/>
                        </a:spcAft>
                      </a:pPr>
                      <a:r>
                        <a:rPr lang="ar-SA" sz="1200" dirty="0">
                          <a:effectLst/>
                          <a:latin typeface="Calibri"/>
                          <a:ea typeface="Times New Roman"/>
                          <a:cs typeface="Arial"/>
                        </a:rPr>
                        <a:t>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تتفاوت درجات الحرارة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في الصيف ( 25 :40)</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في الشتاء  (2 : 25 )</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b="1">
                          <a:solidFill>
                            <a:srgbClr val="984806"/>
                          </a:solidFill>
                          <a:effectLst/>
                          <a:latin typeface="Calibri"/>
                          <a:ea typeface="Times New Roman"/>
                          <a:cs typeface="Arial"/>
                        </a:rPr>
                        <a:t>تكاليف المشروع</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2">
                  <a:txBody>
                    <a:bodyPr/>
                    <a:lstStyle/>
                    <a:p>
                      <a:pPr algn="r" rtl="1">
                        <a:lnSpc>
                          <a:spcPct val="115000"/>
                        </a:lnSpc>
                        <a:spcAft>
                          <a:spcPts val="0"/>
                        </a:spcAft>
                      </a:pPr>
                      <a:r>
                        <a:rPr lang="ar-SA" sz="1100" b="1">
                          <a:solidFill>
                            <a:srgbClr val="984806"/>
                          </a:solidFill>
                          <a:effectLst/>
                          <a:latin typeface="Calibri"/>
                          <a:ea typeface="Times New Roman"/>
                          <a:cs typeface="Arial"/>
                        </a:rPr>
                        <a:t>قبول العمال للعمل</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a:txBody>
                    <a:bodyPr/>
                    <a:lstStyle/>
                    <a:p>
                      <a:pPr algn="r" rtl="1">
                        <a:lnSpc>
                          <a:spcPct val="115000"/>
                        </a:lnSpc>
                        <a:spcAft>
                          <a:spcPts val="0"/>
                        </a:spcAft>
                      </a:pPr>
                      <a:r>
                        <a:rPr lang="ar-SA" sz="1200" b="1">
                          <a:solidFill>
                            <a:srgbClr val="984806"/>
                          </a:solidFill>
                          <a:effectLst/>
                          <a:latin typeface="Calibri"/>
                          <a:ea typeface="Times New Roman"/>
                          <a:cs typeface="Arial"/>
                        </a:rPr>
                        <a:t>انتاجية العامل</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61388">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latin typeface="Calibri"/>
                          <a:ea typeface="Times New Roman"/>
                          <a:cs typeface="Arial"/>
                        </a:rPr>
                        <a:t>ترتفع في الصيف نتيجة احتياجة للتكييف.</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2">
                  <a:txBody>
                    <a:bodyPr/>
                    <a:lstStyle/>
                    <a:p>
                      <a:pPr algn="r" rtl="1">
                        <a:lnSpc>
                          <a:spcPct val="115000"/>
                        </a:lnSpc>
                        <a:spcAft>
                          <a:spcPts val="0"/>
                        </a:spcAft>
                      </a:pPr>
                      <a:r>
                        <a:rPr lang="ar-SA" sz="1200">
                          <a:effectLst/>
                          <a:latin typeface="Calibri"/>
                          <a:ea typeface="Times New Roman"/>
                          <a:cs typeface="Arial"/>
                        </a:rPr>
                        <a:t>توفير المكان المجهز بالتكييف في الصيف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وبالتدفئة بالشتاء</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a:txBody>
                    <a:bodyPr/>
                    <a:lstStyle/>
                    <a:p>
                      <a:pPr algn="r" rtl="1">
                        <a:lnSpc>
                          <a:spcPct val="115000"/>
                        </a:lnSpc>
                        <a:spcAft>
                          <a:spcPts val="0"/>
                        </a:spcAft>
                      </a:pPr>
                      <a:r>
                        <a:rPr lang="ar-SA" sz="1200">
                          <a:effectLst/>
                          <a:latin typeface="Calibri"/>
                          <a:ea typeface="Times New Roman"/>
                          <a:cs typeface="Arial"/>
                        </a:rPr>
                        <a:t>بما ان المكان مجهز بشكل جيد فسترتفع انتاجيتة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74698">
                <a:tc>
                  <a:txBody>
                    <a:bodyPr/>
                    <a:lstStyle/>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a:effectLst/>
                          <a:latin typeface="Calibri"/>
                          <a:ea typeface="Times New Roman"/>
                          <a:cs typeface="Arial"/>
                        </a:rPr>
                        <a:t>الرطوبة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الرطوبة منخفضة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4">
                  <a:txBody>
                    <a:bodyPr/>
                    <a:lstStyle/>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ctr" rtl="1">
                        <a:lnSpc>
                          <a:spcPct val="115000"/>
                        </a:lnSpc>
                        <a:spcAft>
                          <a:spcPts val="0"/>
                        </a:spcAft>
                      </a:pPr>
                      <a:r>
                        <a:rPr lang="ar-SA" sz="1200">
                          <a:effectLst/>
                          <a:latin typeface="Calibri"/>
                          <a:ea typeface="Times New Roman"/>
                          <a:cs typeface="Arial"/>
                        </a:rPr>
                        <a:t>لن تؤثر نتيجة انخفاضها.</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indent="457200"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56024">
                <a:tc>
                  <a:txBody>
                    <a:bodyPr/>
                    <a:lstStyle/>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a:effectLst/>
                          <a:latin typeface="Calibri"/>
                          <a:ea typeface="Times New Roman"/>
                          <a:cs typeface="Arial"/>
                        </a:rPr>
                        <a:t>اشعة الشمس</a:t>
                      </a:r>
                      <a:endParaRPr lang="en-US" sz="1200">
                        <a:effectLst/>
                        <a:latin typeface="Calibri"/>
                        <a:ea typeface="Times New Roman"/>
                        <a:cs typeface="Arial"/>
                      </a:endParaRPr>
                    </a:p>
                    <a:p>
                      <a:pPr marL="457200"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من الساعة 6:30</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 الى 6 مساء.</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4">
                  <a:txBody>
                    <a:bodyPr/>
                    <a:lstStyle/>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ctr" rtl="1">
                        <a:lnSpc>
                          <a:spcPct val="115000"/>
                        </a:lnSpc>
                        <a:spcAft>
                          <a:spcPts val="0"/>
                        </a:spcAft>
                      </a:pPr>
                      <a:r>
                        <a:rPr lang="ar-SA" sz="1200">
                          <a:effectLst/>
                          <a:latin typeface="Calibri"/>
                          <a:ea typeface="Times New Roman"/>
                          <a:cs typeface="Arial"/>
                        </a:rPr>
                        <a:t>بما ان المكان مغلق لن تؤثر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36948">
                <a:tc>
                  <a:txBody>
                    <a:bodyPr/>
                    <a:lstStyle/>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a:effectLst/>
                          <a:latin typeface="Calibri"/>
                          <a:ea typeface="Times New Roman"/>
                          <a:cs typeface="Arial"/>
                        </a:rPr>
                        <a:t>الرياح</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رياحها  شمالية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(حوالي 8ميل في الساعة)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4">
                  <a:txBody>
                    <a:bodyPr/>
                    <a:lstStyle/>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ctr" rtl="1">
                        <a:lnSpc>
                          <a:spcPct val="115000"/>
                        </a:lnSpc>
                        <a:spcAft>
                          <a:spcPts val="0"/>
                        </a:spcAft>
                      </a:pPr>
                      <a:r>
                        <a:rPr lang="ar-SA" sz="1200">
                          <a:effectLst/>
                          <a:latin typeface="Calibri"/>
                          <a:ea typeface="Times New Roman"/>
                          <a:cs typeface="Arial"/>
                        </a:rPr>
                        <a:t>بما ان المكان مغلق لن تؤثر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830722">
                <a:tc>
                  <a:txBody>
                    <a:bodyPr/>
                    <a:lstStyle/>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a:effectLst/>
                          <a:latin typeface="Calibri"/>
                          <a:ea typeface="Times New Roman"/>
                          <a:cs typeface="Arial"/>
                        </a:rPr>
                        <a:t>الأمطار</a:t>
                      </a:r>
                      <a:endParaRPr lang="en-US" sz="1200">
                        <a:effectLst/>
                        <a:latin typeface="Calibri"/>
                        <a:ea typeface="Times New Roman"/>
                        <a:cs typeface="Arial"/>
                      </a:endParaRPr>
                    </a:p>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dirty="0">
                          <a:effectLst/>
                          <a:latin typeface="Calibri"/>
                          <a:ea typeface="Times New Roman"/>
                          <a:cs typeface="Arial"/>
                        </a:rPr>
                        <a:t>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غير منتظمة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تقل في الصيف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و ترتفع في الشتاء.</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يجب التاكد من عدم وصول مياه الامطار للألات و المنتجات . وسيؤثرعلى عملية النقل.</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مما  سيرفع التكلفة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التأكد من سلامة المكان مهم لدى العامل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2">
                  <a:txBody>
                    <a:bodyPr/>
                    <a:lstStyle/>
                    <a:p>
                      <a:pPr algn="r" rtl="1">
                        <a:lnSpc>
                          <a:spcPct val="115000"/>
                        </a:lnSpc>
                        <a:spcAft>
                          <a:spcPts val="0"/>
                        </a:spcAft>
                      </a:pPr>
                      <a:r>
                        <a:rPr lang="ar-SA" sz="1200">
                          <a:effectLst/>
                          <a:latin typeface="Calibri"/>
                          <a:ea typeface="Times New Roman"/>
                          <a:cs typeface="Arial"/>
                        </a:rPr>
                        <a:t>بما ان المكان مجهز بشكل جيد فسترتفع انتاجيتة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r>
              <a:tr h="551938">
                <a:tc>
                  <a:txBody>
                    <a:bodyPr/>
                    <a:lstStyle/>
                    <a:p>
                      <a:pPr algn="r" rtl="1">
                        <a:lnSpc>
                          <a:spcPct val="115000"/>
                        </a:lnSpc>
                        <a:spcAft>
                          <a:spcPts val="0"/>
                        </a:spcAft>
                      </a:pPr>
                      <a:r>
                        <a:rPr lang="ar-SA" sz="1200" b="1">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en-US" sz="1200" b="1">
                          <a:effectLst/>
                          <a:latin typeface="Calibri"/>
                          <a:ea typeface="Times New Roman"/>
                          <a:cs typeface="Arial"/>
                        </a:rPr>
                        <a:t> </a:t>
                      </a:r>
                      <a:endParaRPr lang="en-US" sz="1200">
                        <a:effectLst/>
                        <a:latin typeface="Calibri"/>
                        <a:ea typeface="Times New Roman"/>
                        <a:cs typeface="Arial"/>
                      </a:endParaRPr>
                    </a:p>
                    <a:p>
                      <a:pPr marL="342900" lvl="0" indent="-342900" algn="r" rtl="1">
                        <a:lnSpc>
                          <a:spcPct val="115000"/>
                        </a:lnSpc>
                        <a:spcAft>
                          <a:spcPts val="0"/>
                        </a:spcAft>
                        <a:buFont typeface="+mj-lt"/>
                        <a:buAutoNum type="arabicPeriod"/>
                      </a:pPr>
                      <a:r>
                        <a:rPr lang="ar-SA" sz="1200" b="1">
                          <a:effectLst/>
                          <a:latin typeface="Calibri"/>
                          <a:ea typeface="Times New Roman"/>
                          <a:cs typeface="Arial"/>
                        </a:rPr>
                        <a:t>الاتربة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يوجد الرياح المصاحبة للأتربة في الصيف .</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rtl="1">
                        <a:lnSpc>
                          <a:spcPct val="115000"/>
                        </a:lnSpc>
                        <a:spcAft>
                          <a:spcPts val="0"/>
                        </a:spcAft>
                      </a:pPr>
                      <a:r>
                        <a:rPr lang="ar-SA" sz="1200">
                          <a:effectLst/>
                          <a:latin typeface="Calibri"/>
                          <a:ea typeface="Times New Roman"/>
                          <a:cs typeface="Arial"/>
                        </a:rPr>
                        <a:t>الاتربة تؤثر على عملية النقل .</a:t>
                      </a:r>
                      <a:endParaRPr lang="en-US" sz="1200">
                        <a:effectLst/>
                        <a:latin typeface="Calibri"/>
                        <a:ea typeface="Times New Roman"/>
                        <a:cs typeface="Arial"/>
                      </a:endParaRPr>
                    </a:p>
                    <a:p>
                      <a:pPr algn="r" rtl="1">
                        <a:lnSpc>
                          <a:spcPct val="115000"/>
                        </a:lnSpc>
                        <a:spcAft>
                          <a:spcPts val="0"/>
                        </a:spcAft>
                      </a:pPr>
                      <a:r>
                        <a:rPr lang="ar-SA" sz="1200">
                          <a:effectLst/>
                          <a:latin typeface="Calibri"/>
                          <a:ea typeface="Times New Roman"/>
                          <a:cs typeface="Arial"/>
                        </a:rPr>
                        <a:t>مما سيرفع التكلفة</a:t>
                      </a:r>
                      <a:endParaRPr lang="en-US" sz="120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3">
                  <a:txBody>
                    <a:bodyPr/>
                    <a:lstStyle/>
                    <a:p>
                      <a:pPr algn="r" rtl="1">
                        <a:lnSpc>
                          <a:spcPct val="115000"/>
                        </a:lnSpc>
                        <a:spcAft>
                          <a:spcPts val="0"/>
                        </a:spcAft>
                      </a:pPr>
                      <a:r>
                        <a:rPr lang="ar-SA" sz="1200" dirty="0">
                          <a:effectLst/>
                          <a:latin typeface="Calibri"/>
                          <a:ea typeface="Times New Roman"/>
                          <a:cs typeface="Arial"/>
                        </a:rPr>
                        <a:t> </a:t>
                      </a:r>
                      <a:endParaRPr lang="en-US" sz="1200" dirty="0">
                        <a:effectLst/>
                        <a:latin typeface="Calibri"/>
                        <a:ea typeface="Times New Roman"/>
                        <a:cs typeface="Arial"/>
                      </a:endParaRPr>
                    </a:p>
                    <a:p>
                      <a:pPr algn="r" rtl="1">
                        <a:lnSpc>
                          <a:spcPct val="115000"/>
                        </a:lnSpc>
                        <a:spcAft>
                          <a:spcPts val="0"/>
                        </a:spcAft>
                      </a:pPr>
                      <a:r>
                        <a:rPr lang="ar-SA" sz="1200" dirty="0">
                          <a:effectLst/>
                          <a:latin typeface="Calibri"/>
                          <a:ea typeface="Times New Roman"/>
                          <a:cs typeface="Arial"/>
                        </a:rPr>
                        <a:t>بما ان المكان مغلق لن تؤثر .</a:t>
                      </a:r>
                      <a:endParaRPr lang="en-US" sz="1200" dirty="0">
                        <a:effectLst/>
                        <a:latin typeface="Calibri"/>
                        <a:ea typeface="Times New Roman"/>
                        <a:cs typeface="Arial"/>
                      </a:endParaRPr>
                    </a:p>
                  </a:txBody>
                  <a:tcPr marL="42216" marR="4221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bl>
          </a:graphicData>
        </a:graphic>
      </p:graphicFrame>
    </p:spTree>
    <p:extLst>
      <p:ext uri="{BB962C8B-B14F-4D97-AF65-F5344CB8AC3E}">
        <p14:creationId xmlns:p14="http://schemas.microsoft.com/office/powerpoint/2010/main" xmlns="" val="281352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620688"/>
            <a:ext cx="7272808" cy="1202485"/>
          </a:xfrm>
        </p:spPr>
        <p:txBody>
          <a:bodyPr>
            <a:normAutofit fontScale="90000"/>
          </a:bodyPr>
          <a:lstStyle/>
          <a:p>
            <a:r>
              <a:rPr lang="ar-SA" dirty="0" smtClean="0">
                <a:solidFill>
                  <a:schemeClr val="accent1">
                    <a:lumMod val="50000"/>
                  </a:schemeClr>
                </a:solidFill>
              </a:rPr>
              <a:t>تقدير العمر الاقتصادي والانتاجي للمشروع</a:t>
            </a:r>
            <a:endParaRPr lang="ar-SA" dirty="0">
              <a:solidFill>
                <a:schemeClr val="accent1">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1388122407"/>
              </p:ext>
            </p:extLst>
          </p:nvPr>
        </p:nvGraphicFramePr>
        <p:xfrm>
          <a:off x="971600" y="1916832"/>
          <a:ext cx="7272808" cy="3744415"/>
        </p:xfrm>
        <a:graphic>
          <a:graphicData uri="http://schemas.openxmlformats.org/drawingml/2006/table">
            <a:tbl>
              <a:tblPr rtl="1" firstRow="1" firstCol="1" bandRow="1"/>
              <a:tblGrid>
                <a:gridCol w="2236742"/>
                <a:gridCol w="2518033"/>
                <a:gridCol w="2518033"/>
              </a:tblGrid>
              <a:tr h="446872">
                <a:tc>
                  <a:txBody>
                    <a:bodyPr/>
                    <a:lstStyle/>
                    <a:p>
                      <a:pPr algn="ctr" rtl="1">
                        <a:lnSpc>
                          <a:spcPct val="115000"/>
                        </a:lnSpc>
                        <a:spcAft>
                          <a:spcPts val="0"/>
                        </a:spcAft>
                      </a:pPr>
                      <a:r>
                        <a:rPr lang="ar-SA" sz="1400" b="1" dirty="0">
                          <a:solidFill>
                            <a:srgbClr val="FFFFFF"/>
                          </a:solidFill>
                          <a:effectLst/>
                          <a:latin typeface="Calibri"/>
                          <a:ea typeface="Times New Roman"/>
                          <a:cs typeface="Arial"/>
                        </a:rPr>
                        <a:t>العمر الإنتاجي للمشروع</a:t>
                      </a:r>
                      <a:endParaRPr lang="en-US" sz="1050" dirty="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rtl="1">
                        <a:lnSpc>
                          <a:spcPct val="115000"/>
                        </a:lnSpc>
                        <a:spcAft>
                          <a:spcPts val="0"/>
                        </a:spcAft>
                      </a:pPr>
                      <a:r>
                        <a:rPr lang="ar-SA" sz="1400" b="1">
                          <a:solidFill>
                            <a:srgbClr val="FFFFFF"/>
                          </a:solidFill>
                          <a:effectLst/>
                          <a:latin typeface="Calibri"/>
                          <a:ea typeface="Times New Roman"/>
                          <a:cs typeface="Arial"/>
                        </a:rPr>
                        <a:t>العمر الاقتصادي للمشروع</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rtl="1"/>
                      <a:endParaRPr lang="ar-SA" sz="1800"/>
                    </a:p>
                  </a:txBody>
                  <a:tcPr marL="72497" marR="72497" marT="36249" marB="36249">
                    <a:lnL w="12700" cap="flat" cmpd="sng" algn="ctr">
                      <a:solidFill>
                        <a:srgbClr val="F79646"/>
                      </a:solidFill>
                      <a:prstDash val="solid"/>
                      <a:round/>
                      <a:headEnd type="none" w="med" len="med"/>
                      <a:tailEnd type="none" w="med" len="med"/>
                    </a:lnL>
                  </a:tcPr>
                </a:tc>
              </a:tr>
              <a:tr h="1199106">
                <a:tc>
                  <a:txBody>
                    <a:bodyPr/>
                    <a:lstStyle/>
                    <a:p>
                      <a:pPr algn="ctr" rtl="1">
                        <a:lnSpc>
                          <a:spcPct val="115000"/>
                        </a:lnSpc>
                        <a:spcAft>
                          <a:spcPts val="0"/>
                        </a:spcAft>
                      </a:pPr>
                      <a:r>
                        <a:rPr lang="ar-SA" sz="1400" dirty="0">
                          <a:effectLst/>
                          <a:latin typeface="Calibri"/>
                          <a:ea typeface="Times New Roman"/>
                          <a:cs typeface="Arial"/>
                        </a:rPr>
                        <a:t>يتمثل في الفترة الزمنية التي يستمر فيها المشروع بمزاولة نشاطه الإنتاجي والخدمي، ومن المتوقع أن يستمر الإنتاج </a:t>
                      </a:r>
                      <a:r>
                        <a:rPr lang="ar-SA" sz="1400" dirty="0" smtClean="0">
                          <a:effectLst/>
                          <a:latin typeface="Calibri"/>
                          <a:ea typeface="Times New Roman"/>
                          <a:cs typeface="Arial"/>
                        </a:rPr>
                        <a:t>5 </a:t>
                      </a:r>
                      <a:r>
                        <a:rPr lang="ar-SA" sz="1400" dirty="0">
                          <a:effectLst/>
                          <a:latin typeface="Calibri"/>
                          <a:ea typeface="Times New Roman"/>
                          <a:cs typeface="Arial"/>
                        </a:rPr>
                        <a:t>سنة.</a:t>
                      </a:r>
                      <a:endParaRPr lang="en-US" sz="1050" dirty="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dirty="0">
                          <a:effectLst/>
                          <a:latin typeface="Calibri"/>
                          <a:ea typeface="Times New Roman"/>
                          <a:cs typeface="Arial"/>
                        </a:rPr>
                        <a:t>يتمثل في الفترة التي يحقق فيها المشروع العائد المخطط له، حيث أنه من المتوقع أن يكون العمر الاقتصادي للمشروع </a:t>
                      </a:r>
                      <a:r>
                        <a:rPr lang="ar-SA" sz="1400" dirty="0" smtClean="0">
                          <a:effectLst/>
                          <a:latin typeface="Calibri"/>
                          <a:ea typeface="Times New Roman"/>
                          <a:cs typeface="Arial"/>
                        </a:rPr>
                        <a:t>4-5سنة</a:t>
                      </a:r>
                      <a:r>
                        <a:rPr lang="ar-SA" sz="1400" dirty="0">
                          <a:effectLst/>
                          <a:latin typeface="Calibri"/>
                          <a:ea typeface="Times New Roman"/>
                          <a:cs typeface="Arial"/>
                        </a:rPr>
                        <a:t>.</a:t>
                      </a:r>
                      <a:endParaRPr lang="en-US" sz="1050" dirty="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rtl="1"/>
                      <a:endParaRPr lang="ar-SA" sz="1800"/>
                    </a:p>
                  </a:txBody>
                  <a:tcPr marL="72497" marR="72497" marT="36249" marB="36249">
                    <a:lnL w="12700" cap="flat" cmpd="sng" algn="ctr">
                      <a:solidFill>
                        <a:srgbClr val="F79646"/>
                      </a:solidFill>
                      <a:prstDash val="solid"/>
                      <a:round/>
                      <a:headEnd type="none" w="med" len="med"/>
                      <a:tailEnd type="none" w="med" len="med"/>
                    </a:lnL>
                  </a:tcPr>
                </a:tc>
              </a:tr>
              <a:tr h="899329">
                <a:tc>
                  <a:txBody>
                    <a:bodyPr/>
                    <a:lstStyle/>
                    <a:p>
                      <a:pPr algn="ctr" rtl="1">
                        <a:lnSpc>
                          <a:spcPct val="115000"/>
                        </a:lnSpc>
                        <a:spcAft>
                          <a:spcPts val="0"/>
                        </a:spcAft>
                      </a:pPr>
                      <a:r>
                        <a:rPr lang="ar-SA" sz="1400" b="1">
                          <a:effectLst/>
                          <a:latin typeface="Calibri"/>
                          <a:ea typeface="Times New Roman"/>
                          <a:cs typeface="Arial"/>
                        </a:rPr>
                        <a:t>تقادم المنتج</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Times New Roman"/>
                          <a:cs typeface="Arial"/>
                        </a:rPr>
                        <a:t>لن يتأثر العمر الإنتاجي للمشروع بتقادم المنتج.</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Times New Roman"/>
                          <a:cs typeface="Arial"/>
                        </a:rPr>
                        <a:t>إن تقادم المنتج يؤثر على العمر الاقتصادي للمشروع ولكن يستمر المشروع بتقديم أنواع وأشكال جديدة من الإكسسوار.</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B w="12700" cap="flat" cmpd="sng" algn="ctr">
                      <a:solidFill>
                        <a:srgbClr val="F79646"/>
                      </a:solidFill>
                      <a:prstDash val="solid"/>
                      <a:round/>
                      <a:headEnd type="none" w="med" len="med"/>
                      <a:tailEnd type="none" w="med" len="med"/>
                    </a:lnB>
                  </a:tcPr>
                </a:tc>
              </a:tr>
              <a:tr h="599554">
                <a:tc>
                  <a:txBody>
                    <a:bodyPr/>
                    <a:lstStyle/>
                    <a:p>
                      <a:pPr algn="ctr" rtl="1">
                        <a:lnSpc>
                          <a:spcPct val="115000"/>
                        </a:lnSpc>
                        <a:spcAft>
                          <a:spcPts val="0"/>
                        </a:spcAft>
                      </a:pPr>
                      <a:r>
                        <a:rPr lang="ar-SA" sz="1400" b="1">
                          <a:effectLst/>
                          <a:latin typeface="Calibri"/>
                          <a:ea typeface="Times New Roman"/>
                          <a:cs typeface="Arial"/>
                        </a:rPr>
                        <a:t>التقادم التكنولوجي</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Times New Roman"/>
                          <a:cs typeface="Arial"/>
                        </a:rPr>
                        <a:t>لن يؤثر التقادم التكنولوجي على العمر الإنتاجي للمشروع</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a:effectLst/>
                          <a:latin typeface="Calibri"/>
                          <a:ea typeface="Times New Roman"/>
                          <a:cs typeface="Arial"/>
                        </a:rPr>
                        <a:t>يؤثر التقادم التكنولوجي وعدم تطويره على العمر الاقتصادي للمشروع </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99554">
                <a:tc>
                  <a:txBody>
                    <a:bodyPr/>
                    <a:lstStyle/>
                    <a:p>
                      <a:pPr algn="ctr" rtl="1">
                        <a:lnSpc>
                          <a:spcPct val="115000"/>
                        </a:lnSpc>
                        <a:spcAft>
                          <a:spcPts val="0"/>
                        </a:spcAft>
                      </a:pPr>
                      <a:r>
                        <a:rPr lang="ar-SA" sz="1400" b="1">
                          <a:effectLst/>
                          <a:latin typeface="Calibri"/>
                          <a:ea typeface="Times New Roman"/>
                          <a:cs typeface="Arial"/>
                        </a:rPr>
                        <a:t>تقادم طرق الإنتاج</a:t>
                      </a:r>
                      <a:endParaRPr lang="en-US" sz="105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dirty="0">
                          <a:effectLst/>
                          <a:latin typeface="Calibri"/>
                          <a:ea typeface="Times New Roman"/>
                          <a:cs typeface="Arial"/>
                        </a:rPr>
                        <a:t>لن يؤثر تقادم طرق الإنتاج على العمر الإنتاجي للمشروع</a:t>
                      </a:r>
                      <a:endParaRPr lang="en-US" sz="1050" dirty="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rtl="1">
                        <a:lnSpc>
                          <a:spcPct val="115000"/>
                        </a:lnSpc>
                        <a:spcAft>
                          <a:spcPts val="0"/>
                        </a:spcAft>
                      </a:pPr>
                      <a:r>
                        <a:rPr lang="ar-SA" sz="1400" dirty="0">
                          <a:effectLst/>
                          <a:latin typeface="Calibri"/>
                          <a:ea typeface="Times New Roman"/>
                          <a:cs typeface="Arial"/>
                        </a:rPr>
                        <a:t>يتأثر العمر الاقتصادي بتقادم طرق الإنتاج حيث أنه لابد من تطوير طرق الإنتاج</a:t>
                      </a:r>
                      <a:endParaRPr lang="en-US" sz="1050" dirty="0">
                        <a:effectLst/>
                        <a:latin typeface="Calibri"/>
                        <a:ea typeface="Times New Roman"/>
                        <a:cs typeface="Arial"/>
                      </a:endParaRPr>
                    </a:p>
                  </a:txBody>
                  <a:tcPr marL="54373" marR="54373"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90601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C00000"/>
                </a:solidFill>
              </a:rPr>
              <a:t>تقدير تكاليف المشروع </a:t>
            </a:r>
          </a:p>
        </p:txBody>
      </p:sp>
      <p:graphicFrame>
        <p:nvGraphicFramePr>
          <p:cNvPr id="4" name="Content Placeholder 3"/>
          <p:cNvGraphicFramePr>
            <a:graphicFrameLocks noGrp="1"/>
          </p:cNvGraphicFramePr>
          <p:nvPr>
            <p:ph idx="1"/>
          </p:nvPr>
        </p:nvGraphicFramePr>
        <p:xfrm>
          <a:off x="1463675" y="2489730"/>
          <a:ext cx="6196013" cy="2862790"/>
        </p:xfrm>
        <a:graphic>
          <a:graphicData uri="http://schemas.openxmlformats.org/drawingml/2006/table">
            <a:tbl>
              <a:tblPr rtl="1" firstRow="1" firstCol="1" bandRow="1">
                <a:tableStyleId>{5C22544A-7EE6-4342-B048-85BDC9FD1C3A}</a:tableStyleId>
              </a:tblPr>
              <a:tblGrid>
                <a:gridCol w="3420599"/>
                <a:gridCol w="2775414"/>
              </a:tblGrid>
              <a:tr h="286279">
                <a:tc>
                  <a:txBody>
                    <a:bodyPr/>
                    <a:lstStyle/>
                    <a:p>
                      <a:pPr marL="0" marR="0" algn="r" rtl="1">
                        <a:lnSpc>
                          <a:spcPct val="115000"/>
                        </a:lnSpc>
                        <a:spcBef>
                          <a:spcPts val="0"/>
                        </a:spcBef>
                        <a:spcAft>
                          <a:spcPts val="0"/>
                        </a:spcAft>
                      </a:pPr>
                      <a:r>
                        <a:rPr lang="ar-SA" sz="1300" dirty="0" smtClean="0">
                          <a:effectLst/>
                        </a:rPr>
                        <a:t>لتكاليف </a:t>
                      </a:r>
                      <a:r>
                        <a:rPr lang="ar-SA" sz="1300" dirty="0">
                          <a:effectLst/>
                        </a:rPr>
                        <a:t>الرأسمالية:</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r>
              <a:tr h="286279">
                <a:tc>
                  <a:txBody>
                    <a:bodyPr/>
                    <a:lstStyle/>
                    <a:p>
                      <a:pPr marL="0" marR="0" algn="ctr" rtl="1">
                        <a:lnSpc>
                          <a:spcPct val="115000"/>
                        </a:lnSpc>
                        <a:spcBef>
                          <a:spcPts val="0"/>
                        </a:spcBef>
                        <a:spcAft>
                          <a:spcPts val="0"/>
                        </a:spcAft>
                      </a:pPr>
                      <a:r>
                        <a:rPr lang="ar-SA" sz="1300">
                          <a:effectLst/>
                        </a:rPr>
                        <a:t>البيـان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ctr" rtl="1">
                        <a:lnSpc>
                          <a:spcPct val="115000"/>
                        </a:lnSpc>
                        <a:spcBef>
                          <a:spcPts val="0"/>
                        </a:spcBef>
                        <a:spcAft>
                          <a:spcPts val="0"/>
                        </a:spcAft>
                      </a:pPr>
                      <a:r>
                        <a:rPr lang="ar-SA" sz="1300">
                          <a:effectLst/>
                        </a:rPr>
                        <a:t>القيمة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قيمة الأرض</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تكاليف الإنشاءات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تكاليف الأثاث والمفروشات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تكاليف الآلات والمعدات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تكاليف السيارات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مصاريف التأسيس</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65,000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أصول أخرى</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286279">
                <a:tc>
                  <a:txBody>
                    <a:bodyPr/>
                    <a:lstStyle/>
                    <a:p>
                      <a:pPr marL="0" marR="0" algn="r" rtl="1">
                        <a:lnSpc>
                          <a:spcPct val="115000"/>
                        </a:lnSpc>
                        <a:spcBef>
                          <a:spcPts val="0"/>
                        </a:spcBef>
                        <a:spcAft>
                          <a:spcPts val="0"/>
                        </a:spcAft>
                      </a:pPr>
                      <a:r>
                        <a:rPr lang="ar-SA" sz="1300">
                          <a:effectLst/>
                        </a:rPr>
                        <a:t>الإجمالي</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r" rtl="1">
                        <a:lnSpc>
                          <a:spcPct val="115000"/>
                        </a:lnSpc>
                        <a:spcBef>
                          <a:spcPts val="0"/>
                        </a:spcBef>
                        <a:spcAft>
                          <a:spcPts val="0"/>
                        </a:spcAft>
                      </a:pPr>
                      <a:r>
                        <a:rPr lang="ar-SA" sz="1300" dirty="0">
                          <a:effectLst/>
                        </a:rPr>
                        <a:t>68,000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r>
            </a:tbl>
          </a:graphicData>
        </a:graphic>
      </p:graphicFrame>
    </p:spTree>
    <p:extLst>
      <p:ext uri="{BB962C8B-B14F-4D97-AF65-F5344CB8AC3E}">
        <p14:creationId xmlns:p14="http://schemas.microsoft.com/office/powerpoint/2010/main" xmlns="" val="839667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rPr>
              <a:t>حساب نسبة الإستهلاك والصيانة</a:t>
            </a:r>
            <a:endParaRPr lang="ar-SA"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59554367"/>
              </p:ext>
            </p:extLst>
          </p:nvPr>
        </p:nvGraphicFramePr>
        <p:xfrm>
          <a:off x="1095024" y="2020068"/>
          <a:ext cx="6965244" cy="4024372"/>
        </p:xfrm>
        <a:graphic>
          <a:graphicData uri="http://schemas.openxmlformats.org/drawingml/2006/table">
            <a:tbl>
              <a:tblPr rtl="1" firstRow="1" firstCol="1" bandRow="1">
                <a:tableStyleId>{5C22544A-7EE6-4342-B048-85BDC9FD1C3A}</a:tableStyleId>
              </a:tblPr>
              <a:tblGrid>
                <a:gridCol w="1426449"/>
                <a:gridCol w="1157395"/>
                <a:gridCol w="1145798"/>
                <a:gridCol w="1203783"/>
                <a:gridCol w="1006632"/>
                <a:gridCol w="1025187"/>
              </a:tblGrid>
              <a:tr h="492303">
                <a:tc>
                  <a:txBody>
                    <a:bodyPr/>
                    <a:lstStyle/>
                    <a:p>
                      <a:pPr marL="0" marR="0" algn="r" rtl="1">
                        <a:lnSpc>
                          <a:spcPct val="115000"/>
                        </a:lnSpc>
                        <a:spcBef>
                          <a:spcPts val="0"/>
                        </a:spcBef>
                        <a:spcAft>
                          <a:spcPts val="0"/>
                        </a:spcAft>
                      </a:pPr>
                      <a:r>
                        <a:rPr lang="ar-SA" sz="1300">
                          <a:effectLst/>
                        </a:rPr>
                        <a:t>حساب نسبة الاستهلاك والصيانة: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c>
                  <a:txBody>
                    <a:bodyPr/>
                    <a:lstStyle/>
                    <a:p>
                      <a:pPr rtl="1">
                        <a:lnSpc>
                          <a:spcPct val="115000"/>
                        </a:lnSpc>
                      </a:pPr>
                      <a:endParaRPr lang="en-US" sz="900">
                        <a:effectLst/>
                        <a:latin typeface="Calibri" panose="020F0502020204030204" pitchFamily="34" charset="0"/>
                      </a:endParaRPr>
                    </a:p>
                  </a:txBody>
                  <a:tcPr marL="55708" marR="55708" marT="0" marB="0" anchor="b"/>
                </a:tc>
              </a:tr>
              <a:tr h="722773">
                <a:tc>
                  <a:txBody>
                    <a:bodyPr/>
                    <a:lstStyle/>
                    <a:p>
                      <a:pPr marL="0" marR="0" algn="ctr" rtl="1">
                        <a:lnSpc>
                          <a:spcPct val="115000"/>
                        </a:lnSpc>
                        <a:spcBef>
                          <a:spcPts val="0"/>
                        </a:spcBef>
                        <a:spcAft>
                          <a:spcPts val="0"/>
                        </a:spcAft>
                      </a:pPr>
                      <a:r>
                        <a:rPr lang="ar-SA" sz="1300">
                          <a:effectLst/>
                        </a:rPr>
                        <a:t>الأصول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ctr" rtl="1">
                        <a:lnSpc>
                          <a:spcPct val="115000"/>
                        </a:lnSpc>
                        <a:spcBef>
                          <a:spcPts val="0"/>
                        </a:spcBef>
                        <a:spcAft>
                          <a:spcPts val="0"/>
                        </a:spcAft>
                      </a:pPr>
                      <a:r>
                        <a:rPr lang="ar-SA" sz="1300">
                          <a:effectLst/>
                        </a:rPr>
                        <a:t>القيمة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ctr" rtl="1">
                        <a:lnSpc>
                          <a:spcPct val="115000"/>
                        </a:lnSpc>
                        <a:spcBef>
                          <a:spcPts val="0"/>
                        </a:spcBef>
                        <a:spcAft>
                          <a:spcPts val="0"/>
                        </a:spcAft>
                      </a:pPr>
                      <a:r>
                        <a:rPr lang="ar-SA" sz="1300">
                          <a:effectLst/>
                        </a:rPr>
                        <a:t>نسبة الصيانة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ctr" rtl="1">
                        <a:lnSpc>
                          <a:spcPct val="115000"/>
                        </a:lnSpc>
                        <a:spcBef>
                          <a:spcPts val="0"/>
                        </a:spcBef>
                        <a:spcAft>
                          <a:spcPts val="0"/>
                        </a:spcAft>
                      </a:pPr>
                      <a:r>
                        <a:rPr lang="ar-SA" sz="1300">
                          <a:effectLst/>
                        </a:rPr>
                        <a:t>تكلفة الصيانة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ctr" rtl="1">
                        <a:lnSpc>
                          <a:spcPct val="115000"/>
                        </a:lnSpc>
                        <a:spcBef>
                          <a:spcPts val="0"/>
                        </a:spcBef>
                        <a:spcAft>
                          <a:spcPts val="0"/>
                        </a:spcAft>
                      </a:pPr>
                      <a:r>
                        <a:rPr lang="ar-SA" sz="1300">
                          <a:effectLst/>
                        </a:rPr>
                        <a:t>نسبة الاستهلاك</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c>
                  <a:txBody>
                    <a:bodyPr/>
                    <a:lstStyle/>
                    <a:p>
                      <a:pPr marL="0" marR="0" algn="ctr" rtl="1">
                        <a:lnSpc>
                          <a:spcPct val="115000"/>
                        </a:lnSpc>
                        <a:spcBef>
                          <a:spcPts val="0"/>
                        </a:spcBef>
                        <a:spcAft>
                          <a:spcPts val="0"/>
                        </a:spcAft>
                      </a:pPr>
                      <a:r>
                        <a:rPr lang="ar-SA" sz="1300">
                          <a:effectLst/>
                        </a:rPr>
                        <a:t>تكلفة الاستهلاك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ctr"/>
                </a:tc>
              </a:tr>
              <a:tr h="309361">
                <a:tc>
                  <a:txBody>
                    <a:bodyPr/>
                    <a:lstStyle/>
                    <a:p>
                      <a:pPr marL="0" marR="0" algn="r" rtl="1">
                        <a:lnSpc>
                          <a:spcPct val="115000"/>
                        </a:lnSpc>
                        <a:spcBef>
                          <a:spcPts val="0"/>
                        </a:spcBef>
                        <a:spcAft>
                          <a:spcPts val="0"/>
                        </a:spcAft>
                      </a:pPr>
                      <a:r>
                        <a:rPr lang="ar-SA" sz="1300">
                          <a:effectLst/>
                        </a:rPr>
                        <a:t>قيمة الأرض</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309361">
                <a:tc>
                  <a:txBody>
                    <a:bodyPr/>
                    <a:lstStyle/>
                    <a:p>
                      <a:pPr marL="0" marR="0" algn="r" rtl="1">
                        <a:lnSpc>
                          <a:spcPct val="115000"/>
                        </a:lnSpc>
                        <a:spcBef>
                          <a:spcPts val="0"/>
                        </a:spcBef>
                        <a:spcAft>
                          <a:spcPts val="0"/>
                        </a:spcAft>
                      </a:pPr>
                      <a:r>
                        <a:rPr lang="ar-SA" sz="1300">
                          <a:effectLst/>
                        </a:rPr>
                        <a:t>تكاليف الإنشاءات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476565">
                <a:tc>
                  <a:txBody>
                    <a:bodyPr/>
                    <a:lstStyle/>
                    <a:p>
                      <a:pPr marL="0" marR="0" algn="r" rtl="1">
                        <a:lnSpc>
                          <a:spcPct val="115000"/>
                        </a:lnSpc>
                        <a:spcBef>
                          <a:spcPts val="0"/>
                        </a:spcBef>
                        <a:spcAft>
                          <a:spcPts val="0"/>
                        </a:spcAft>
                      </a:pPr>
                      <a:r>
                        <a:rPr lang="ar-SA" sz="1300">
                          <a:effectLst/>
                        </a:rPr>
                        <a:t>تكاليف الأثاث والمفروشات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12.1%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242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476565">
                <a:tc>
                  <a:txBody>
                    <a:bodyPr/>
                    <a:lstStyle/>
                    <a:p>
                      <a:pPr marL="0" marR="0" algn="r" rtl="1">
                        <a:lnSpc>
                          <a:spcPct val="115000"/>
                        </a:lnSpc>
                        <a:spcBef>
                          <a:spcPts val="0"/>
                        </a:spcBef>
                        <a:spcAft>
                          <a:spcPts val="0"/>
                        </a:spcAft>
                      </a:pPr>
                      <a:r>
                        <a:rPr lang="ar-SA" sz="1300">
                          <a:effectLst/>
                        </a:rPr>
                        <a:t>تكاليف الآلات والمعدات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309361">
                <a:tc>
                  <a:txBody>
                    <a:bodyPr/>
                    <a:lstStyle/>
                    <a:p>
                      <a:pPr marL="0" marR="0" algn="r" rtl="1">
                        <a:lnSpc>
                          <a:spcPct val="115000"/>
                        </a:lnSpc>
                        <a:spcBef>
                          <a:spcPts val="0"/>
                        </a:spcBef>
                        <a:spcAft>
                          <a:spcPts val="0"/>
                        </a:spcAft>
                      </a:pPr>
                      <a:r>
                        <a:rPr lang="ar-SA" sz="1300">
                          <a:effectLst/>
                        </a:rPr>
                        <a:t>تكاليف السيارات</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15.0%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309361">
                <a:tc>
                  <a:txBody>
                    <a:bodyPr/>
                    <a:lstStyle/>
                    <a:p>
                      <a:pPr marL="0" marR="0" algn="r" rtl="1">
                        <a:lnSpc>
                          <a:spcPct val="115000"/>
                        </a:lnSpc>
                        <a:spcBef>
                          <a:spcPts val="0"/>
                        </a:spcBef>
                        <a:spcAft>
                          <a:spcPts val="0"/>
                        </a:spcAft>
                      </a:pPr>
                      <a:r>
                        <a:rPr lang="ar-SA" sz="1300">
                          <a:effectLst/>
                        </a:rPr>
                        <a:t>مصاريف التأسيس</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65,000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13,000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309361">
                <a:tc>
                  <a:txBody>
                    <a:bodyPr/>
                    <a:lstStyle/>
                    <a:p>
                      <a:pPr marL="0" marR="0" algn="r" rtl="1">
                        <a:lnSpc>
                          <a:spcPct val="115000"/>
                        </a:lnSpc>
                        <a:spcBef>
                          <a:spcPts val="0"/>
                        </a:spcBef>
                        <a:spcAft>
                          <a:spcPts val="0"/>
                        </a:spcAft>
                      </a:pPr>
                      <a:r>
                        <a:rPr lang="ar-SA" sz="1300">
                          <a:effectLst/>
                        </a:rPr>
                        <a:t>أصول أخرى</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r h="309361">
                <a:tc>
                  <a:txBody>
                    <a:bodyPr/>
                    <a:lstStyle/>
                    <a:p>
                      <a:pPr marL="0" marR="0" algn="r" rtl="1">
                        <a:lnSpc>
                          <a:spcPct val="115000"/>
                        </a:lnSpc>
                        <a:spcBef>
                          <a:spcPts val="0"/>
                        </a:spcBef>
                        <a:spcAft>
                          <a:spcPts val="0"/>
                        </a:spcAft>
                      </a:pPr>
                      <a:r>
                        <a:rPr lang="ar-SA" sz="1300">
                          <a:effectLst/>
                        </a:rPr>
                        <a:t>الإجمالي</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68,000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292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c>
                  <a:txBody>
                    <a:bodyPr/>
                    <a:lstStyle/>
                    <a:p>
                      <a:pPr marL="0" marR="0" algn="r" rtl="1">
                        <a:lnSpc>
                          <a:spcPct val="115000"/>
                        </a:lnSpc>
                        <a:spcBef>
                          <a:spcPts val="0"/>
                        </a:spcBef>
                        <a:spcAft>
                          <a:spcPts val="0"/>
                        </a:spcAft>
                      </a:pPr>
                      <a:r>
                        <a:rPr lang="ar-SA" sz="1300" dirty="0">
                          <a:effectLst/>
                        </a:rPr>
                        <a:t>13,300</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5708" marR="55708" marT="0" marB="0" anchor="b"/>
                </a:tc>
              </a:tr>
            </a:tbl>
          </a:graphicData>
        </a:graphic>
      </p:graphicFrame>
    </p:spTree>
    <p:extLst>
      <p:ext uri="{BB962C8B-B14F-4D97-AF65-F5344CB8AC3E}">
        <p14:creationId xmlns:p14="http://schemas.microsoft.com/office/powerpoint/2010/main" xmlns="" val="176232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rPr>
              <a:t>إجمالي مصاريف التشغيل السنوية </a:t>
            </a:r>
            <a:endParaRPr lang="ar-SA"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63825061"/>
              </p:ext>
            </p:extLst>
          </p:nvPr>
        </p:nvGraphicFramePr>
        <p:xfrm>
          <a:off x="971600" y="2111448"/>
          <a:ext cx="6984775" cy="3981848"/>
        </p:xfrm>
        <a:graphic>
          <a:graphicData uri="http://schemas.openxmlformats.org/drawingml/2006/table">
            <a:tbl>
              <a:tblPr rtl="1" firstRow="1" firstCol="1" bandRow="1">
                <a:tableStyleId>{5C22544A-7EE6-4342-B048-85BDC9FD1C3A}</a:tableStyleId>
              </a:tblPr>
              <a:tblGrid>
                <a:gridCol w="1331409"/>
                <a:gridCol w="1296880"/>
                <a:gridCol w="1121309"/>
                <a:gridCol w="1121309"/>
                <a:gridCol w="910625"/>
                <a:gridCol w="1203243"/>
              </a:tblGrid>
              <a:tr h="407500">
                <a:tc>
                  <a:txBody>
                    <a:bodyPr/>
                    <a:lstStyle/>
                    <a:p>
                      <a:pPr marL="0" marR="0" algn="r" rtl="1">
                        <a:lnSpc>
                          <a:spcPct val="115000"/>
                        </a:lnSpc>
                        <a:spcBef>
                          <a:spcPts val="0"/>
                        </a:spcBef>
                        <a:spcAft>
                          <a:spcPts val="0"/>
                        </a:spcAft>
                      </a:pPr>
                      <a:r>
                        <a:rPr lang="ar-SA" sz="1100" dirty="0">
                          <a:effectLst/>
                        </a:rPr>
                        <a:t>إجمالي مصاريف التشغيل السنوية:</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nchor="b"/>
                </a:tc>
              </a:tr>
              <a:tr h="501698">
                <a:tc>
                  <a:txBody>
                    <a:bodyPr/>
                    <a:lstStyle/>
                    <a:p>
                      <a:pPr marL="0" marR="0" algn="ctr" rtl="1">
                        <a:lnSpc>
                          <a:spcPct val="115000"/>
                        </a:lnSpc>
                        <a:spcBef>
                          <a:spcPts val="0"/>
                        </a:spcBef>
                        <a:spcAft>
                          <a:spcPts val="0"/>
                        </a:spcAft>
                      </a:pPr>
                      <a:r>
                        <a:rPr lang="ar-SA" sz="1100">
                          <a:effectLst/>
                        </a:rPr>
                        <a:t>عناصر التكاليف</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القيمة (ريال)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نسبة التكاليف الثابتة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التكاليف الثابتة (ريال)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نسبة التكاليف المتغيرة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التكاليف المتغيرة (ريال)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الإيجارات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5,000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5,000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الرواتب</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dirty="0" smtClean="0">
                          <a:effectLst/>
                        </a:rPr>
                        <a:t>19,200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dirty="0" smtClean="0">
                          <a:effectLst/>
                        </a:rPr>
                        <a:t>19,200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الأجور</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dirty="0" smtClean="0">
                          <a:effectLst/>
                        </a:rPr>
                        <a:t>78,000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dirty="0" smtClean="0">
                          <a:effectLst/>
                        </a:rPr>
                        <a:t>78,000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407500">
                <a:tc>
                  <a:txBody>
                    <a:bodyPr/>
                    <a:lstStyle/>
                    <a:p>
                      <a:pPr marL="0" marR="0" algn="r" rtl="1">
                        <a:lnSpc>
                          <a:spcPct val="115000"/>
                        </a:lnSpc>
                        <a:spcBef>
                          <a:spcPts val="0"/>
                        </a:spcBef>
                        <a:spcAft>
                          <a:spcPts val="0"/>
                        </a:spcAft>
                      </a:pPr>
                      <a:r>
                        <a:rPr lang="ar-SA" sz="1100">
                          <a:effectLst/>
                        </a:rPr>
                        <a:t>المصروفات الإدارية والعمومية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42,000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42,000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مصاريف التسويق</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407500">
                <a:tc>
                  <a:txBody>
                    <a:bodyPr/>
                    <a:lstStyle/>
                    <a:p>
                      <a:pPr marL="0" marR="0" algn="r" rtl="1">
                        <a:lnSpc>
                          <a:spcPct val="115000"/>
                        </a:lnSpc>
                        <a:spcBef>
                          <a:spcPts val="0"/>
                        </a:spcBef>
                        <a:spcAft>
                          <a:spcPts val="0"/>
                        </a:spcAft>
                      </a:pPr>
                      <a:r>
                        <a:rPr lang="ar-SA" sz="1100">
                          <a:effectLst/>
                        </a:rPr>
                        <a:t>المنافع العامة (مياة، كهرباء، بنزين)</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3,600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3,600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900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المواد الأولية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500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مواد التعبئة والتغليف</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الصيانة</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292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292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25%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73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الإهلاكات</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13,300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13,300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r h="250850">
                <a:tc>
                  <a:txBody>
                    <a:bodyPr/>
                    <a:lstStyle/>
                    <a:p>
                      <a:pPr marL="0" marR="0" algn="r" rtl="1">
                        <a:lnSpc>
                          <a:spcPct val="115000"/>
                        </a:lnSpc>
                        <a:spcBef>
                          <a:spcPts val="0"/>
                        </a:spcBef>
                        <a:spcAft>
                          <a:spcPts val="0"/>
                        </a:spcAft>
                      </a:pPr>
                      <a:r>
                        <a:rPr lang="ar-SA" sz="1100">
                          <a:effectLst/>
                        </a:rPr>
                        <a:t>إجمالي تكاليف التشغيل</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163,392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163,392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a:effectLst/>
                        </a:rPr>
                        <a:t> </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c>
                  <a:txBody>
                    <a:bodyPr/>
                    <a:lstStyle/>
                    <a:p>
                      <a:pPr marL="0" marR="0" algn="ctr" rtl="1">
                        <a:lnSpc>
                          <a:spcPct val="115000"/>
                        </a:lnSpc>
                        <a:spcBef>
                          <a:spcPts val="0"/>
                        </a:spcBef>
                        <a:spcAft>
                          <a:spcPts val="0"/>
                        </a:spcAft>
                      </a:pPr>
                      <a:r>
                        <a:rPr lang="ar-SA" sz="1100" dirty="0">
                          <a:effectLst/>
                        </a:rPr>
                        <a:t>1,473</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46187" marR="46187" marT="0" marB="0"/>
                </a:tc>
              </a:tr>
            </a:tbl>
          </a:graphicData>
        </a:graphic>
      </p:graphicFrame>
    </p:spTree>
    <p:extLst>
      <p:ext uri="{BB962C8B-B14F-4D97-AF65-F5344CB8AC3E}">
        <p14:creationId xmlns:p14="http://schemas.microsoft.com/office/powerpoint/2010/main" xmlns="" val="259837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87" y="836712"/>
            <a:ext cx="7344816" cy="1202485"/>
          </a:xfrm>
        </p:spPr>
        <p:txBody>
          <a:bodyPr>
            <a:normAutofit/>
          </a:bodyPr>
          <a:lstStyle/>
          <a:p>
            <a:r>
              <a:rPr lang="ar-SA" sz="3600" b="1" dirty="0">
                <a:solidFill>
                  <a:srgbClr val="C00000"/>
                </a:solidFill>
              </a:rPr>
              <a:t>رأس المال العامل (ثلاثة شهور من مصاريف التشغيل ما عدا الإيجارات لمدة ستة أشهر):</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553372"/>
              </p:ext>
            </p:extLst>
          </p:nvPr>
        </p:nvGraphicFramePr>
        <p:xfrm>
          <a:off x="1095023" y="2204862"/>
          <a:ext cx="6789345" cy="3888431"/>
        </p:xfrm>
        <a:graphic>
          <a:graphicData uri="http://schemas.openxmlformats.org/drawingml/2006/table">
            <a:tbl>
              <a:tblPr rtl="1" firstRow="1" firstCol="1" bandRow="1">
                <a:tableStyleId>{5C22544A-7EE6-4342-B048-85BDC9FD1C3A}</a:tableStyleId>
              </a:tblPr>
              <a:tblGrid>
                <a:gridCol w="3683898"/>
                <a:gridCol w="1633706"/>
                <a:gridCol w="1471741"/>
              </a:tblGrid>
              <a:tr h="648071">
                <a:tc>
                  <a:txBody>
                    <a:bodyPr/>
                    <a:lstStyle/>
                    <a:p>
                      <a:pPr marL="0" marR="0" algn="ctr" rtl="1">
                        <a:lnSpc>
                          <a:spcPct val="115000"/>
                        </a:lnSpc>
                        <a:spcBef>
                          <a:spcPts val="0"/>
                        </a:spcBef>
                        <a:spcAft>
                          <a:spcPts val="0"/>
                        </a:spcAft>
                      </a:pPr>
                      <a:r>
                        <a:rPr lang="ar-SA" sz="1100">
                          <a:effectLst/>
                        </a:rPr>
                        <a:t>البيـان</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tc>
                <a:tc>
                  <a:txBody>
                    <a:bodyPr/>
                    <a:lstStyle/>
                    <a:p>
                      <a:pPr marL="0" marR="0" algn="ctr" rtl="1">
                        <a:lnSpc>
                          <a:spcPct val="115000"/>
                        </a:lnSpc>
                        <a:spcBef>
                          <a:spcPts val="0"/>
                        </a:spcBef>
                        <a:spcAft>
                          <a:spcPts val="0"/>
                        </a:spcAft>
                      </a:pPr>
                      <a:r>
                        <a:rPr lang="ar-SA" sz="1100">
                          <a:effectLst/>
                        </a:rPr>
                        <a:t>مصاريف التشغيل السنوية (ريال)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tc>
                <a:tc>
                  <a:txBody>
                    <a:bodyPr/>
                    <a:lstStyle/>
                    <a:p>
                      <a:pPr marL="0" marR="0" algn="ctr" rtl="1">
                        <a:lnSpc>
                          <a:spcPct val="115000"/>
                        </a:lnSpc>
                        <a:spcBef>
                          <a:spcPts val="0"/>
                        </a:spcBef>
                        <a:spcAft>
                          <a:spcPts val="0"/>
                        </a:spcAft>
                      </a:pPr>
                      <a:r>
                        <a:rPr lang="ar-SA" sz="1100">
                          <a:effectLst/>
                        </a:rPr>
                        <a:t>رأس المال العامل (ريال)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tc>
              </a:tr>
              <a:tr h="324036">
                <a:tc>
                  <a:txBody>
                    <a:bodyPr/>
                    <a:lstStyle/>
                    <a:p>
                      <a:pPr marL="0" marR="0" algn="r" rtl="1">
                        <a:lnSpc>
                          <a:spcPct val="115000"/>
                        </a:lnSpc>
                        <a:spcBef>
                          <a:spcPts val="0"/>
                        </a:spcBef>
                        <a:spcAft>
                          <a:spcPts val="0"/>
                        </a:spcAft>
                      </a:pPr>
                      <a:r>
                        <a:rPr lang="ar-SA" sz="1100">
                          <a:effectLst/>
                        </a:rPr>
                        <a:t>الإيجارات</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5,000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2,500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الرواتب</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78,000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19,500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الأجور</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19,200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4,800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المصروفات الإدارية والعمومية</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42,000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10,500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مصاريف التسويق</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المنافع العامة (مياة، كهرباء، بنزين)</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3,600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900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المواد الأولية</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2,000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مواد التعبئة والتغليف</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الصيانة</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292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c>
                  <a:txBody>
                    <a:bodyPr/>
                    <a:lstStyle/>
                    <a:p>
                      <a:pPr marL="0" marR="0" algn="r" rtl="1">
                        <a:lnSpc>
                          <a:spcPct val="115000"/>
                        </a:lnSpc>
                        <a:spcBef>
                          <a:spcPts val="0"/>
                        </a:spcBef>
                        <a:spcAft>
                          <a:spcPts val="0"/>
                        </a:spcAft>
                      </a:pPr>
                      <a:r>
                        <a:rPr lang="ar-SA" sz="1100">
                          <a:effectLst/>
                        </a:rPr>
                        <a:t>73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b"/>
                </a:tc>
              </a:tr>
              <a:tr h="324036">
                <a:tc>
                  <a:txBody>
                    <a:bodyPr/>
                    <a:lstStyle/>
                    <a:p>
                      <a:pPr marL="0" marR="0" algn="r" rtl="1">
                        <a:lnSpc>
                          <a:spcPct val="115000"/>
                        </a:lnSpc>
                        <a:spcBef>
                          <a:spcPts val="0"/>
                        </a:spcBef>
                        <a:spcAft>
                          <a:spcPts val="0"/>
                        </a:spcAft>
                      </a:pPr>
                      <a:r>
                        <a:rPr lang="ar-SA" sz="1100">
                          <a:effectLst/>
                        </a:rPr>
                        <a:t>إجمالي رأس المال العامل</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ctr"/>
                </a:tc>
                <a:tc>
                  <a:txBody>
                    <a:bodyPr/>
                    <a:lstStyle/>
                    <a:p>
                      <a:pPr marL="0" marR="0" algn="r" rtl="1">
                        <a:lnSpc>
                          <a:spcPct val="115000"/>
                        </a:lnSpc>
                        <a:spcBef>
                          <a:spcPts val="0"/>
                        </a:spcBef>
                        <a:spcAft>
                          <a:spcPts val="0"/>
                        </a:spcAft>
                      </a:pPr>
                      <a:r>
                        <a:rPr lang="ar-SA" sz="1100">
                          <a:effectLst/>
                        </a:rPr>
                        <a:t> </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ctr"/>
                </a:tc>
                <a:tc>
                  <a:txBody>
                    <a:bodyPr/>
                    <a:lstStyle/>
                    <a:p>
                      <a:pPr marL="0" marR="0" algn="r" rtl="1">
                        <a:lnSpc>
                          <a:spcPct val="115000"/>
                        </a:lnSpc>
                        <a:spcBef>
                          <a:spcPts val="0"/>
                        </a:spcBef>
                        <a:spcAft>
                          <a:spcPts val="0"/>
                        </a:spcAft>
                      </a:pPr>
                      <a:r>
                        <a:rPr lang="ar-SA" sz="1100" dirty="0">
                          <a:effectLst/>
                        </a:rPr>
                        <a:t>38,773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8575" marR="48575" marT="0" marB="0" anchor="ctr"/>
                </a:tc>
              </a:tr>
            </a:tbl>
          </a:graphicData>
        </a:graphic>
      </p:graphicFrame>
    </p:spTree>
    <p:extLst>
      <p:ext uri="{BB962C8B-B14F-4D97-AF65-F5344CB8AC3E}">
        <p14:creationId xmlns:p14="http://schemas.microsoft.com/office/powerpoint/2010/main" xmlns="" val="3212699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rPr>
              <a:t>التكاليف الاستثمارية في المشروع </a:t>
            </a:r>
            <a:endParaRPr lang="ar-SA"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68255613"/>
              </p:ext>
            </p:extLst>
          </p:nvPr>
        </p:nvGraphicFramePr>
        <p:xfrm>
          <a:off x="1331640" y="1844823"/>
          <a:ext cx="6480719" cy="4104456"/>
        </p:xfrm>
        <a:graphic>
          <a:graphicData uri="http://schemas.openxmlformats.org/drawingml/2006/table">
            <a:tbl>
              <a:tblPr rtl="1" firstRow="1" firstCol="1" bandRow="1">
                <a:tableStyleId>{5C22544A-7EE6-4342-B048-85BDC9FD1C3A}</a:tableStyleId>
              </a:tblPr>
              <a:tblGrid>
                <a:gridCol w="3126492"/>
                <a:gridCol w="1279477"/>
                <a:gridCol w="2074750"/>
              </a:tblGrid>
              <a:tr h="342038">
                <a:tc gridSpan="3">
                  <a:txBody>
                    <a:bodyPr/>
                    <a:lstStyle/>
                    <a:p>
                      <a:pPr marL="0" marR="0" algn="ctr" rtl="1">
                        <a:lnSpc>
                          <a:spcPct val="115000"/>
                        </a:lnSpc>
                        <a:spcBef>
                          <a:spcPts val="0"/>
                        </a:spcBef>
                        <a:spcAft>
                          <a:spcPts val="0"/>
                        </a:spcAft>
                      </a:pPr>
                      <a:r>
                        <a:rPr lang="ar-SA" sz="1400">
                          <a:effectLst/>
                        </a:rPr>
                        <a:t>التكاليف الاستثمارية في المشروع</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hMerge="1">
                  <a:txBody>
                    <a:bodyPr/>
                    <a:lstStyle/>
                    <a:p>
                      <a:pPr rtl="1"/>
                      <a:endParaRPr lang="ar-SA"/>
                    </a:p>
                  </a:txBody>
                  <a:tcPr/>
                </a:tc>
                <a:tc hMerge="1">
                  <a:txBody>
                    <a:bodyPr/>
                    <a:lstStyle/>
                    <a:p>
                      <a:pPr rtl="1"/>
                      <a:endParaRPr lang="ar-SA"/>
                    </a:p>
                  </a:txBody>
                  <a:tcPr/>
                </a:tc>
              </a:tr>
              <a:tr h="342038">
                <a:tc>
                  <a:txBody>
                    <a:bodyPr/>
                    <a:lstStyle/>
                    <a:p>
                      <a:pPr rtl="1">
                        <a:lnSpc>
                          <a:spcPct val="115000"/>
                        </a:lnSpc>
                      </a:pPr>
                      <a:endParaRPr lang="en-US" sz="900">
                        <a:effectLst/>
                        <a:latin typeface="Calibri" panose="020F0502020204030204" pitchFamily="34" charset="0"/>
                      </a:endParaRPr>
                    </a:p>
                  </a:txBody>
                  <a:tcPr marL="58437" marR="58437" marT="0" marB="0" anchor="b"/>
                </a:tc>
                <a:tc>
                  <a:txBody>
                    <a:bodyPr/>
                    <a:lstStyle/>
                    <a:p>
                      <a:pPr rtl="1">
                        <a:lnSpc>
                          <a:spcPct val="115000"/>
                        </a:lnSpc>
                      </a:pPr>
                      <a:endParaRPr lang="en-US" sz="900">
                        <a:effectLst/>
                        <a:latin typeface="Calibri" panose="020F0502020204030204" pitchFamily="34" charset="0"/>
                      </a:endParaRPr>
                    </a:p>
                  </a:txBody>
                  <a:tcPr marL="58437" marR="58437" marT="0" marB="0" anchor="b"/>
                </a:tc>
                <a:tc>
                  <a:txBody>
                    <a:bodyPr/>
                    <a:lstStyle/>
                    <a:p>
                      <a:pPr rtl="1">
                        <a:lnSpc>
                          <a:spcPct val="115000"/>
                        </a:lnSpc>
                      </a:pPr>
                      <a:endParaRPr lang="en-US" sz="900">
                        <a:effectLst/>
                        <a:latin typeface="Calibri" panose="020F0502020204030204" pitchFamily="34" charset="0"/>
                      </a:endParaRPr>
                    </a:p>
                  </a:txBody>
                  <a:tcPr marL="58437" marR="58437" marT="0" marB="0" anchor="b"/>
                </a:tc>
              </a:tr>
              <a:tr h="342038">
                <a:tc>
                  <a:txBody>
                    <a:bodyPr/>
                    <a:lstStyle/>
                    <a:p>
                      <a:pPr marL="0" marR="0" algn="ctr" rtl="1">
                        <a:lnSpc>
                          <a:spcPct val="115000"/>
                        </a:lnSpc>
                        <a:spcBef>
                          <a:spcPts val="0"/>
                        </a:spcBef>
                        <a:spcAft>
                          <a:spcPts val="0"/>
                        </a:spcAft>
                      </a:pPr>
                      <a:r>
                        <a:rPr lang="ar-SA" sz="1400">
                          <a:effectLst/>
                        </a:rPr>
                        <a:t>البيـان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ctr" rtl="1">
                        <a:lnSpc>
                          <a:spcPct val="115000"/>
                        </a:lnSpc>
                        <a:spcBef>
                          <a:spcPts val="0"/>
                        </a:spcBef>
                        <a:spcAft>
                          <a:spcPts val="0"/>
                        </a:spcAft>
                      </a:pPr>
                      <a:r>
                        <a:rPr lang="ar-SA" sz="1400">
                          <a:effectLst/>
                        </a:rPr>
                        <a:t>القيمة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النسبة من التكاليف</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التكاليف الرأسمالية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68,000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63.7%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رأس المال العامل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38,773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36.3%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إجمالي التكلفة الاستثمارية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106,773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100.0%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rtl="1">
                        <a:lnSpc>
                          <a:spcPct val="115000"/>
                        </a:lnSpc>
                      </a:pPr>
                      <a:endParaRPr lang="en-US" sz="900">
                        <a:effectLst/>
                        <a:latin typeface="Calibri" panose="020F0502020204030204" pitchFamily="34" charset="0"/>
                      </a:endParaRPr>
                    </a:p>
                  </a:txBody>
                  <a:tcPr marL="58437" marR="58437" marT="0" marB="0" anchor="b"/>
                </a:tc>
                <a:tc>
                  <a:txBody>
                    <a:bodyPr/>
                    <a:lstStyle/>
                    <a:p>
                      <a:pPr rtl="1">
                        <a:lnSpc>
                          <a:spcPct val="115000"/>
                        </a:lnSpc>
                      </a:pPr>
                      <a:endParaRPr lang="en-US" sz="900">
                        <a:effectLst/>
                        <a:latin typeface="Calibri" panose="020F0502020204030204" pitchFamily="34" charset="0"/>
                      </a:endParaRPr>
                    </a:p>
                  </a:txBody>
                  <a:tcPr marL="58437" marR="58437" marT="0" marB="0" anchor="b"/>
                </a:tc>
                <a:tc>
                  <a:txBody>
                    <a:bodyPr/>
                    <a:lstStyle/>
                    <a:p>
                      <a:pPr rtl="1">
                        <a:lnSpc>
                          <a:spcPct val="115000"/>
                        </a:lnSpc>
                      </a:pPr>
                      <a:endParaRPr lang="en-US" sz="900">
                        <a:effectLst/>
                        <a:latin typeface="Calibri" panose="020F050202020403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مصادر التمويل: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ctr" rtl="1">
                        <a:lnSpc>
                          <a:spcPct val="115000"/>
                        </a:lnSpc>
                        <a:spcBef>
                          <a:spcPts val="0"/>
                        </a:spcBef>
                        <a:spcAft>
                          <a:spcPts val="0"/>
                        </a:spcAft>
                      </a:pPr>
                      <a:r>
                        <a:rPr lang="ar-SA" sz="1400">
                          <a:effectLst/>
                        </a:rPr>
                        <a:t>البيــان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ctr" rtl="1">
                        <a:lnSpc>
                          <a:spcPct val="115000"/>
                        </a:lnSpc>
                        <a:spcBef>
                          <a:spcPts val="0"/>
                        </a:spcBef>
                        <a:spcAft>
                          <a:spcPts val="0"/>
                        </a:spcAft>
                      </a:pPr>
                      <a:r>
                        <a:rPr lang="ar-SA" sz="1400">
                          <a:effectLst/>
                        </a:rPr>
                        <a:t>النسبة المئوية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ctr" rtl="1">
                        <a:lnSpc>
                          <a:spcPct val="115000"/>
                        </a:lnSpc>
                        <a:spcBef>
                          <a:spcPts val="0"/>
                        </a:spcBef>
                        <a:spcAft>
                          <a:spcPts val="0"/>
                        </a:spcAft>
                      </a:pPr>
                      <a:r>
                        <a:rPr lang="ar-SA" sz="1400">
                          <a:effectLst/>
                        </a:rPr>
                        <a:t>القيمة (ريال)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رأس المال المدفوع (تمويل ذاتي)</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100.0%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106,773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قروض</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r h="342038">
                <a:tc>
                  <a:txBody>
                    <a:bodyPr/>
                    <a:lstStyle/>
                    <a:p>
                      <a:pPr marL="0" marR="0" algn="r" rtl="1">
                        <a:lnSpc>
                          <a:spcPct val="115000"/>
                        </a:lnSpc>
                        <a:spcBef>
                          <a:spcPts val="0"/>
                        </a:spcBef>
                        <a:spcAft>
                          <a:spcPts val="0"/>
                        </a:spcAft>
                      </a:pPr>
                      <a:r>
                        <a:rPr lang="ar-SA" sz="1400">
                          <a:effectLst/>
                        </a:rPr>
                        <a:t>الإجمالي</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a:effectLst/>
                        </a:rPr>
                        <a:t>100.0%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c>
                  <a:txBody>
                    <a:bodyPr/>
                    <a:lstStyle/>
                    <a:p>
                      <a:pPr marL="0" marR="0" algn="r" rtl="1">
                        <a:lnSpc>
                          <a:spcPct val="115000"/>
                        </a:lnSpc>
                        <a:spcBef>
                          <a:spcPts val="0"/>
                        </a:spcBef>
                        <a:spcAft>
                          <a:spcPts val="0"/>
                        </a:spcAft>
                      </a:pPr>
                      <a:r>
                        <a:rPr lang="ar-SA" sz="1400" dirty="0">
                          <a:effectLst/>
                        </a:rPr>
                        <a:t>106,773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8437" marR="58437" marT="0" marB="0" anchor="b"/>
                </a:tc>
              </a:tr>
            </a:tbl>
          </a:graphicData>
        </a:graphic>
      </p:graphicFrame>
    </p:spTree>
    <p:extLst>
      <p:ext uri="{BB962C8B-B14F-4D97-AF65-F5344CB8AC3E}">
        <p14:creationId xmlns:p14="http://schemas.microsoft.com/office/powerpoint/2010/main" xmlns="" val="4287699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solidFill>
                  <a:srgbClr val="C00000"/>
                </a:solidFill>
              </a:rPr>
              <a:t>قائمة الدخل المتوقعة ( القيمة بالريال )</a:t>
            </a:r>
            <a:endParaRPr lang="ar-SA"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0420462"/>
              </p:ext>
            </p:extLst>
          </p:nvPr>
        </p:nvGraphicFramePr>
        <p:xfrm>
          <a:off x="971600" y="2132856"/>
          <a:ext cx="7178722" cy="4001232"/>
        </p:xfrm>
        <a:graphic>
          <a:graphicData uri="http://schemas.openxmlformats.org/drawingml/2006/table">
            <a:tbl>
              <a:tblPr rtl="1" firstRow="1" firstCol="1" bandRow="1">
                <a:tableStyleId>{5C22544A-7EE6-4342-B048-85BDC9FD1C3A}</a:tableStyleId>
              </a:tblPr>
              <a:tblGrid>
                <a:gridCol w="2254300"/>
                <a:gridCol w="820737"/>
                <a:gridCol w="820737"/>
                <a:gridCol w="820737"/>
                <a:gridCol w="820737"/>
                <a:gridCol w="820737"/>
                <a:gridCol w="820737"/>
              </a:tblGrid>
              <a:tr h="234944">
                <a:tc rowSpan="2">
                  <a:txBody>
                    <a:bodyPr/>
                    <a:lstStyle/>
                    <a:p>
                      <a:pPr algn="ctr" rtl="1" fontAlgn="t"/>
                      <a:r>
                        <a:rPr lang="ar-SA" sz="1400" b="1" i="0" u="none" strike="noStrike" dirty="0">
                          <a:latin typeface="Traditional Arabic"/>
                        </a:rPr>
                        <a:t>البيــان</a:t>
                      </a:r>
                    </a:p>
                  </a:txBody>
                  <a:tcPr marL="0" marR="0" marT="0" marB="0"/>
                </a:tc>
                <a:tc gridSpan="6">
                  <a:txBody>
                    <a:bodyPr/>
                    <a:lstStyle/>
                    <a:p>
                      <a:pPr algn="ctr" rtl="1" fontAlgn="t"/>
                      <a:r>
                        <a:rPr lang="ar-SA" sz="1400" b="1" i="0" u="none" strike="noStrike">
                          <a:latin typeface="Traditional Arabic"/>
                        </a:rPr>
                        <a:t>السنوات</a:t>
                      </a:r>
                    </a:p>
                  </a:txBody>
                  <a:tcPr marL="0" marR="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34944">
                <a:tc vMerge="1">
                  <a:txBody>
                    <a:bodyPr/>
                    <a:lstStyle/>
                    <a:p>
                      <a:pPr rtl="1"/>
                      <a:endParaRPr lang="ar-SA"/>
                    </a:p>
                  </a:txBody>
                  <a:tcPr/>
                </a:tc>
                <a:tc>
                  <a:txBody>
                    <a:bodyPr/>
                    <a:lstStyle/>
                    <a:p>
                      <a:pPr algn="ctr" rtl="1" fontAlgn="t"/>
                      <a:r>
                        <a:rPr lang="ar-SA" sz="1400" b="1" i="0" u="none" strike="noStrike">
                          <a:latin typeface="Traditional Arabic"/>
                        </a:rPr>
                        <a:t>2015</a:t>
                      </a:r>
                    </a:p>
                  </a:txBody>
                  <a:tcPr marL="0" marR="0" marT="0" marB="0"/>
                </a:tc>
                <a:tc>
                  <a:txBody>
                    <a:bodyPr/>
                    <a:lstStyle/>
                    <a:p>
                      <a:pPr algn="ctr" rtl="1" fontAlgn="t"/>
                      <a:r>
                        <a:rPr lang="ar-SA" sz="1400" b="1" i="0" u="none" strike="noStrike">
                          <a:latin typeface="Traditional Arabic"/>
                        </a:rPr>
                        <a:t>2016</a:t>
                      </a:r>
                    </a:p>
                  </a:txBody>
                  <a:tcPr marL="0" marR="0" marT="0" marB="0"/>
                </a:tc>
                <a:tc>
                  <a:txBody>
                    <a:bodyPr/>
                    <a:lstStyle/>
                    <a:p>
                      <a:pPr algn="ctr" rtl="1" fontAlgn="t"/>
                      <a:r>
                        <a:rPr lang="ar-SA" sz="1400" b="1" i="0" u="none" strike="noStrike">
                          <a:latin typeface="Traditional Arabic"/>
                        </a:rPr>
                        <a:t>2017</a:t>
                      </a:r>
                    </a:p>
                  </a:txBody>
                  <a:tcPr marL="0" marR="0" marT="0" marB="0"/>
                </a:tc>
                <a:tc>
                  <a:txBody>
                    <a:bodyPr/>
                    <a:lstStyle/>
                    <a:p>
                      <a:pPr algn="ctr" rtl="1" fontAlgn="t"/>
                      <a:r>
                        <a:rPr lang="ar-SA" sz="1400" b="1" i="0" u="none" strike="noStrike">
                          <a:latin typeface="Traditional Arabic"/>
                        </a:rPr>
                        <a:t>2018</a:t>
                      </a:r>
                    </a:p>
                  </a:txBody>
                  <a:tcPr marL="0" marR="0" marT="0" marB="0"/>
                </a:tc>
                <a:tc>
                  <a:txBody>
                    <a:bodyPr/>
                    <a:lstStyle/>
                    <a:p>
                      <a:pPr algn="ctr" rtl="1" fontAlgn="t"/>
                      <a:r>
                        <a:rPr lang="ar-SA" sz="1400" b="1" i="0" u="none" strike="noStrike">
                          <a:latin typeface="Traditional Arabic"/>
                        </a:rPr>
                        <a:t>2019</a:t>
                      </a:r>
                    </a:p>
                  </a:txBody>
                  <a:tcPr marL="0" marR="0" marT="0" marB="0"/>
                </a:tc>
                <a:tc>
                  <a:txBody>
                    <a:bodyPr/>
                    <a:lstStyle/>
                    <a:p>
                      <a:pPr algn="ctr" rtl="1" fontAlgn="t"/>
                      <a:r>
                        <a:rPr lang="ar-SA" sz="1400" b="1" i="0" u="none" strike="noStrike">
                          <a:latin typeface="Traditional Arabic"/>
                        </a:rPr>
                        <a:t>المتوسط العام</a:t>
                      </a:r>
                    </a:p>
                  </a:txBody>
                  <a:tcPr marL="0" marR="0" marT="0" marB="0"/>
                </a:tc>
              </a:tr>
              <a:tr h="234944">
                <a:tc>
                  <a:txBody>
                    <a:bodyPr/>
                    <a:lstStyle/>
                    <a:p>
                      <a:pPr algn="r" rtl="1" fontAlgn="t"/>
                      <a:r>
                        <a:rPr lang="ar-SA" sz="1400" b="0" i="0" u="none" strike="noStrike">
                          <a:latin typeface="Traditional Arabic"/>
                        </a:rPr>
                        <a:t>معدلات التشغيل</a:t>
                      </a:r>
                    </a:p>
                  </a:txBody>
                  <a:tcPr marL="0" marR="0" marT="0" marB="0"/>
                </a:tc>
                <a:tc>
                  <a:txBody>
                    <a:bodyPr/>
                    <a:lstStyle/>
                    <a:p>
                      <a:pPr algn="ctr" rtl="1" fontAlgn="t"/>
                      <a:r>
                        <a:rPr lang="ar-SA" sz="1400" b="0" i="0" u="none" strike="noStrike">
                          <a:latin typeface="Traditional Arabic"/>
                        </a:rPr>
                        <a:t>70%</a:t>
                      </a:r>
                    </a:p>
                  </a:txBody>
                  <a:tcPr marL="0" marR="0" marT="0" marB="0"/>
                </a:tc>
                <a:tc>
                  <a:txBody>
                    <a:bodyPr/>
                    <a:lstStyle/>
                    <a:p>
                      <a:pPr algn="ctr" rtl="1" fontAlgn="t"/>
                      <a:r>
                        <a:rPr lang="ar-SA" sz="1400" b="0" i="0" u="none" strike="noStrike">
                          <a:latin typeface="Traditional Arabic"/>
                        </a:rPr>
                        <a:t>80%</a:t>
                      </a:r>
                    </a:p>
                  </a:txBody>
                  <a:tcPr marL="0" marR="0" marT="0" marB="0"/>
                </a:tc>
                <a:tc>
                  <a:txBody>
                    <a:bodyPr/>
                    <a:lstStyle/>
                    <a:p>
                      <a:pPr algn="ctr" rtl="1" fontAlgn="t"/>
                      <a:r>
                        <a:rPr lang="ar-SA" sz="1400" b="0" i="0" u="none" strike="noStrike">
                          <a:latin typeface="Traditional Arabic"/>
                        </a:rPr>
                        <a:t>90%</a:t>
                      </a:r>
                    </a:p>
                  </a:txBody>
                  <a:tcPr marL="0" marR="0" marT="0" marB="0"/>
                </a:tc>
                <a:tc>
                  <a:txBody>
                    <a:bodyPr/>
                    <a:lstStyle/>
                    <a:p>
                      <a:pPr algn="ctr" rtl="1" fontAlgn="t"/>
                      <a:r>
                        <a:rPr lang="ar-SA" sz="1400" b="0" i="0" u="none" strike="noStrike">
                          <a:latin typeface="Traditional Arabic"/>
                        </a:rPr>
                        <a:t>100%</a:t>
                      </a:r>
                    </a:p>
                  </a:txBody>
                  <a:tcPr marL="0" marR="0" marT="0" marB="0"/>
                </a:tc>
                <a:tc>
                  <a:txBody>
                    <a:bodyPr/>
                    <a:lstStyle/>
                    <a:p>
                      <a:pPr algn="ctr" rtl="1" fontAlgn="t"/>
                      <a:r>
                        <a:rPr lang="ar-SA" sz="1400" b="0" i="0" u="none" strike="noStrike">
                          <a:latin typeface="Traditional Arabic"/>
                        </a:rPr>
                        <a:t>100%</a:t>
                      </a:r>
                    </a:p>
                  </a:txBody>
                  <a:tcPr marL="0" marR="0" marT="0" marB="0"/>
                </a:tc>
                <a:tc>
                  <a:txBody>
                    <a:bodyPr/>
                    <a:lstStyle/>
                    <a:p>
                      <a:pPr algn="ctr" rtl="1" fontAlgn="t"/>
                      <a:r>
                        <a:rPr lang="ar-SA" sz="1400" b="0" i="0" u="none" strike="noStrike">
                          <a:latin typeface="Traditional Arabic"/>
                        </a:rPr>
                        <a:t> </a:t>
                      </a:r>
                    </a:p>
                  </a:txBody>
                  <a:tcPr marL="0" marR="0" marT="0" marB="0"/>
                </a:tc>
              </a:tr>
              <a:tr h="234944">
                <a:tc>
                  <a:txBody>
                    <a:bodyPr/>
                    <a:lstStyle/>
                    <a:p>
                      <a:pPr algn="r" rtl="1" fontAlgn="t"/>
                      <a:r>
                        <a:rPr lang="ar-SA" sz="1400" b="0" i="0" u="none" strike="noStrike">
                          <a:solidFill>
                            <a:srgbClr val="0000FF"/>
                          </a:solidFill>
                          <a:latin typeface="Traditional Arabic"/>
                        </a:rPr>
                        <a:t>الإيرادات</a:t>
                      </a:r>
                    </a:p>
                  </a:txBody>
                  <a:tcPr marL="0" marR="0" marT="0" marB="0"/>
                </a:tc>
                <a:tc>
                  <a:txBody>
                    <a:bodyPr/>
                    <a:lstStyle/>
                    <a:p>
                      <a:pPr algn="ctr" rtl="1" fontAlgn="t"/>
                      <a:r>
                        <a:rPr lang="ar-SA" sz="1400" b="0" i="0" u="none" strike="noStrike">
                          <a:solidFill>
                            <a:srgbClr val="0000FF"/>
                          </a:solidFill>
                          <a:latin typeface="Traditional Arabic"/>
                        </a:rPr>
                        <a:t>443,800</a:t>
                      </a:r>
                    </a:p>
                  </a:txBody>
                  <a:tcPr marL="0" marR="0" marT="0" marB="0"/>
                </a:tc>
                <a:tc>
                  <a:txBody>
                    <a:bodyPr/>
                    <a:lstStyle/>
                    <a:p>
                      <a:pPr algn="ctr" rtl="1" fontAlgn="t"/>
                      <a:r>
                        <a:rPr lang="ar-SA" sz="1400" b="0" i="0" u="none" strike="noStrike">
                          <a:solidFill>
                            <a:srgbClr val="0000FF"/>
                          </a:solidFill>
                          <a:latin typeface="Traditional Arabic"/>
                        </a:rPr>
                        <a:t>507,200</a:t>
                      </a:r>
                    </a:p>
                  </a:txBody>
                  <a:tcPr marL="0" marR="0" marT="0" marB="0"/>
                </a:tc>
                <a:tc>
                  <a:txBody>
                    <a:bodyPr/>
                    <a:lstStyle/>
                    <a:p>
                      <a:pPr algn="ctr" rtl="1" fontAlgn="t"/>
                      <a:r>
                        <a:rPr lang="ar-SA" sz="1400" b="0" i="0" u="none" strike="noStrike">
                          <a:solidFill>
                            <a:srgbClr val="0000FF"/>
                          </a:solidFill>
                          <a:latin typeface="Traditional Arabic"/>
                        </a:rPr>
                        <a:t>570,600</a:t>
                      </a:r>
                    </a:p>
                  </a:txBody>
                  <a:tcPr marL="0" marR="0" marT="0" marB="0"/>
                </a:tc>
                <a:tc>
                  <a:txBody>
                    <a:bodyPr/>
                    <a:lstStyle/>
                    <a:p>
                      <a:pPr algn="ctr" rtl="1" fontAlgn="t"/>
                      <a:r>
                        <a:rPr lang="ar-SA" sz="1400" b="0" i="0" u="none" strike="noStrike">
                          <a:solidFill>
                            <a:srgbClr val="0000FF"/>
                          </a:solidFill>
                          <a:latin typeface="Traditional Arabic"/>
                        </a:rPr>
                        <a:t>634,000</a:t>
                      </a:r>
                    </a:p>
                  </a:txBody>
                  <a:tcPr marL="0" marR="0" marT="0" marB="0"/>
                </a:tc>
                <a:tc>
                  <a:txBody>
                    <a:bodyPr/>
                    <a:lstStyle/>
                    <a:p>
                      <a:pPr algn="ctr" rtl="1" fontAlgn="t"/>
                      <a:r>
                        <a:rPr lang="ar-SA" sz="1400" b="0" i="0" u="none" strike="noStrike">
                          <a:solidFill>
                            <a:srgbClr val="0000FF"/>
                          </a:solidFill>
                          <a:latin typeface="Traditional Arabic"/>
                        </a:rPr>
                        <a:t>634,000</a:t>
                      </a:r>
                    </a:p>
                  </a:txBody>
                  <a:tcPr marL="0" marR="0" marT="0" marB="0"/>
                </a:tc>
                <a:tc>
                  <a:txBody>
                    <a:bodyPr/>
                    <a:lstStyle/>
                    <a:p>
                      <a:pPr algn="ctr" rtl="1" fontAlgn="t"/>
                      <a:r>
                        <a:rPr lang="ar-SA" sz="1400" b="0" i="0" u="none" strike="noStrike">
                          <a:solidFill>
                            <a:srgbClr val="0000FF"/>
                          </a:solidFill>
                          <a:latin typeface="Traditional Arabic"/>
                        </a:rPr>
                        <a:t>557,920</a:t>
                      </a:r>
                    </a:p>
                  </a:txBody>
                  <a:tcPr marL="0" marR="0" marT="0" marB="0"/>
                </a:tc>
              </a:tr>
              <a:tr h="234944">
                <a:tc>
                  <a:txBody>
                    <a:bodyPr/>
                    <a:lstStyle/>
                    <a:p>
                      <a:pPr algn="r" rtl="1" fontAlgn="t"/>
                      <a:r>
                        <a:rPr lang="ar-SA" sz="1400" b="0" i="0" u="none" strike="noStrike">
                          <a:latin typeface="Traditional Arabic"/>
                        </a:rPr>
                        <a:t>مصاريف التشغيل:</a:t>
                      </a:r>
                    </a:p>
                  </a:txBody>
                  <a:tcPr marL="0" marR="0" marT="0" marB="0"/>
                </a:tc>
                <a:tc>
                  <a:txBody>
                    <a:bodyPr/>
                    <a:lstStyle/>
                    <a:p>
                      <a:pPr algn="l" rtl="1" fontAlgn="t"/>
                      <a:r>
                        <a:rPr lang="ar-SA" sz="1400" b="0" i="0" u="none" strike="noStrike">
                          <a:latin typeface="Traditional Arabic"/>
                        </a:rPr>
                        <a:t> </a:t>
                      </a:r>
                    </a:p>
                  </a:txBody>
                  <a:tcPr marL="0" marR="0" marT="0" marB="0"/>
                </a:tc>
                <a:tc>
                  <a:txBody>
                    <a:bodyPr/>
                    <a:lstStyle/>
                    <a:p>
                      <a:pPr algn="l" rtl="1" fontAlgn="t"/>
                      <a:r>
                        <a:rPr lang="ar-SA" sz="1400" b="0" i="0" u="none" strike="noStrike">
                          <a:latin typeface="Traditional Arabic"/>
                        </a:rPr>
                        <a:t> </a:t>
                      </a:r>
                    </a:p>
                  </a:txBody>
                  <a:tcPr marL="0" marR="0" marT="0" marB="0"/>
                </a:tc>
                <a:tc>
                  <a:txBody>
                    <a:bodyPr/>
                    <a:lstStyle/>
                    <a:p>
                      <a:pPr algn="l" rtl="1" fontAlgn="t"/>
                      <a:r>
                        <a:rPr lang="ar-SA" sz="1400" b="0" i="0" u="none" strike="noStrike">
                          <a:latin typeface="Traditional Arabic"/>
                        </a:rPr>
                        <a:t> </a:t>
                      </a:r>
                    </a:p>
                  </a:txBody>
                  <a:tcPr marL="0" marR="0" marT="0" marB="0"/>
                </a:tc>
                <a:tc>
                  <a:txBody>
                    <a:bodyPr/>
                    <a:lstStyle/>
                    <a:p>
                      <a:pPr algn="l" rtl="1" fontAlgn="t"/>
                      <a:r>
                        <a:rPr lang="ar-SA" sz="1400" b="0" i="0" u="none" strike="noStrike">
                          <a:latin typeface="Traditional Arabic"/>
                        </a:rPr>
                        <a:t> </a:t>
                      </a:r>
                    </a:p>
                  </a:txBody>
                  <a:tcPr marL="0" marR="0" marT="0" marB="0"/>
                </a:tc>
                <a:tc>
                  <a:txBody>
                    <a:bodyPr/>
                    <a:lstStyle/>
                    <a:p>
                      <a:pPr algn="l" rtl="1" fontAlgn="t"/>
                      <a:r>
                        <a:rPr lang="ar-SA" sz="1400" b="0" i="0" u="none" strike="noStrike">
                          <a:latin typeface="Traditional Arabic"/>
                        </a:rPr>
                        <a:t> </a:t>
                      </a:r>
                    </a:p>
                  </a:txBody>
                  <a:tcPr marL="0" marR="0" marT="0" marB="0"/>
                </a:tc>
                <a:tc>
                  <a:txBody>
                    <a:bodyPr/>
                    <a:lstStyle/>
                    <a:p>
                      <a:pPr algn="l" rtl="1" fontAlgn="b"/>
                      <a:r>
                        <a:rPr lang="ar-SA" sz="1400" b="0" i="0" u="none" strike="noStrike">
                          <a:solidFill>
                            <a:srgbClr val="0000FF"/>
                          </a:solidFill>
                          <a:latin typeface="Traditional Arabic"/>
                        </a:rPr>
                        <a:t> </a:t>
                      </a:r>
                    </a:p>
                  </a:txBody>
                  <a:tcPr marL="0" marR="0" marT="0" marB="0" anchor="b"/>
                </a:tc>
              </a:tr>
              <a:tr h="234944">
                <a:tc>
                  <a:txBody>
                    <a:bodyPr/>
                    <a:lstStyle/>
                    <a:p>
                      <a:pPr algn="r" rtl="1" fontAlgn="t"/>
                      <a:r>
                        <a:rPr lang="ar-SA" sz="1400" b="0" i="0" u="none" strike="noStrike">
                          <a:solidFill>
                            <a:srgbClr val="0000FF"/>
                          </a:solidFill>
                          <a:latin typeface="Traditional Arabic"/>
                        </a:rPr>
                        <a:t>المصاريف الثابتة:</a:t>
                      </a:r>
                    </a:p>
                  </a:txBody>
                  <a:tcPr marL="0" marR="0" marT="0" marB="0"/>
                </a:tc>
                <a:tc>
                  <a:txBody>
                    <a:bodyPr/>
                    <a:lstStyle/>
                    <a:p>
                      <a:pPr algn="r" rtl="1" fontAlgn="t"/>
                      <a:r>
                        <a:rPr lang="ar-SA" sz="1400" b="0" i="0" u="none" strike="noStrike">
                          <a:latin typeface="Traditional Arabic"/>
                        </a:rPr>
                        <a:t> </a:t>
                      </a:r>
                    </a:p>
                  </a:txBody>
                  <a:tcPr marL="0" marR="0" marT="0" marB="0"/>
                </a:tc>
                <a:tc>
                  <a:txBody>
                    <a:bodyPr/>
                    <a:lstStyle/>
                    <a:p>
                      <a:pPr algn="r" rtl="1" fontAlgn="t"/>
                      <a:r>
                        <a:rPr lang="ar-SA" sz="1400" b="0" i="0" u="none" strike="noStrike">
                          <a:latin typeface="Traditional Arabic"/>
                        </a:rPr>
                        <a:t> </a:t>
                      </a:r>
                    </a:p>
                  </a:txBody>
                  <a:tcPr marL="0" marR="0" marT="0" marB="0"/>
                </a:tc>
                <a:tc>
                  <a:txBody>
                    <a:bodyPr/>
                    <a:lstStyle/>
                    <a:p>
                      <a:pPr algn="r" rtl="1" fontAlgn="t"/>
                      <a:r>
                        <a:rPr lang="ar-SA" sz="1400" b="0" i="0" u="none" strike="noStrike">
                          <a:latin typeface="Traditional Arabic"/>
                        </a:rPr>
                        <a:t> </a:t>
                      </a:r>
                    </a:p>
                  </a:txBody>
                  <a:tcPr marL="0" marR="0" marT="0" marB="0"/>
                </a:tc>
                <a:tc>
                  <a:txBody>
                    <a:bodyPr/>
                    <a:lstStyle/>
                    <a:p>
                      <a:pPr algn="r" rtl="1" fontAlgn="t"/>
                      <a:r>
                        <a:rPr lang="ar-SA" sz="1400" b="0" i="0" u="none" strike="noStrike">
                          <a:latin typeface="Traditional Arabic"/>
                        </a:rPr>
                        <a:t> </a:t>
                      </a:r>
                    </a:p>
                  </a:txBody>
                  <a:tcPr marL="0" marR="0" marT="0" marB="0"/>
                </a:tc>
                <a:tc>
                  <a:txBody>
                    <a:bodyPr/>
                    <a:lstStyle/>
                    <a:p>
                      <a:pPr algn="r" rtl="1" fontAlgn="t"/>
                      <a:r>
                        <a:rPr lang="ar-SA" sz="1400" b="0" i="0" u="none" strike="noStrike">
                          <a:latin typeface="Traditional Arabic"/>
                        </a:rPr>
                        <a:t> </a:t>
                      </a:r>
                    </a:p>
                  </a:txBody>
                  <a:tcPr marL="0" marR="0" marT="0" marB="0"/>
                </a:tc>
                <a:tc>
                  <a:txBody>
                    <a:bodyPr/>
                    <a:lstStyle/>
                    <a:p>
                      <a:pPr algn="r" rtl="1" fontAlgn="t"/>
                      <a:r>
                        <a:rPr lang="ar-SA" sz="1400" b="0" i="0" u="none" strike="noStrike">
                          <a:latin typeface="Traditional Arabic"/>
                        </a:rPr>
                        <a:t> </a:t>
                      </a:r>
                    </a:p>
                  </a:txBody>
                  <a:tcPr marL="0" marR="0" marT="0" marB="0"/>
                </a:tc>
              </a:tr>
              <a:tr h="234944">
                <a:tc>
                  <a:txBody>
                    <a:bodyPr/>
                    <a:lstStyle/>
                    <a:p>
                      <a:pPr algn="r" rtl="1" fontAlgn="t"/>
                      <a:r>
                        <a:rPr lang="ar-SA" sz="1400" b="0" i="0" u="none" strike="noStrike">
                          <a:solidFill>
                            <a:srgbClr val="FF0000"/>
                          </a:solidFill>
                          <a:latin typeface="Traditional Arabic"/>
                        </a:rPr>
                        <a:t>الإيجارات</a:t>
                      </a:r>
                    </a:p>
                  </a:txBody>
                  <a:tcPr marL="0" marR="0" marT="0" marB="0"/>
                </a:tc>
                <a:tc>
                  <a:txBody>
                    <a:bodyPr/>
                    <a:lstStyle/>
                    <a:p>
                      <a:pPr algn="ctr" rtl="1" fontAlgn="t"/>
                      <a:r>
                        <a:rPr lang="ar-SA" sz="1400" b="0" i="0" u="none" strike="noStrike">
                          <a:solidFill>
                            <a:srgbClr val="FF0000"/>
                          </a:solidFill>
                          <a:latin typeface="Traditional Arabic"/>
                        </a:rPr>
                        <a:t>5,000</a:t>
                      </a:r>
                    </a:p>
                  </a:txBody>
                  <a:tcPr marL="0" marR="0" marT="0" marB="0"/>
                </a:tc>
                <a:tc>
                  <a:txBody>
                    <a:bodyPr/>
                    <a:lstStyle/>
                    <a:p>
                      <a:pPr algn="ctr" rtl="1" fontAlgn="t"/>
                      <a:r>
                        <a:rPr lang="ar-SA" sz="1400" b="0" i="0" u="none" strike="noStrike">
                          <a:solidFill>
                            <a:srgbClr val="FF0000"/>
                          </a:solidFill>
                          <a:latin typeface="Traditional Arabic"/>
                        </a:rPr>
                        <a:t>5,000</a:t>
                      </a:r>
                    </a:p>
                  </a:txBody>
                  <a:tcPr marL="0" marR="0" marT="0" marB="0"/>
                </a:tc>
                <a:tc>
                  <a:txBody>
                    <a:bodyPr/>
                    <a:lstStyle/>
                    <a:p>
                      <a:pPr algn="ctr" rtl="1" fontAlgn="t"/>
                      <a:r>
                        <a:rPr lang="ar-SA" sz="1400" b="0" i="0" u="none" strike="noStrike">
                          <a:solidFill>
                            <a:srgbClr val="FF0000"/>
                          </a:solidFill>
                          <a:latin typeface="Traditional Arabic"/>
                        </a:rPr>
                        <a:t>5,000</a:t>
                      </a:r>
                    </a:p>
                  </a:txBody>
                  <a:tcPr marL="0" marR="0" marT="0" marB="0"/>
                </a:tc>
                <a:tc>
                  <a:txBody>
                    <a:bodyPr/>
                    <a:lstStyle/>
                    <a:p>
                      <a:pPr algn="ctr" rtl="1" fontAlgn="t"/>
                      <a:r>
                        <a:rPr lang="ar-SA" sz="1400" b="0" i="0" u="none" strike="noStrike">
                          <a:solidFill>
                            <a:srgbClr val="FF0000"/>
                          </a:solidFill>
                          <a:latin typeface="Traditional Arabic"/>
                        </a:rPr>
                        <a:t>5,000</a:t>
                      </a:r>
                    </a:p>
                  </a:txBody>
                  <a:tcPr marL="0" marR="0" marT="0" marB="0"/>
                </a:tc>
                <a:tc>
                  <a:txBody>
                    <a:bodyPr/>
                    <a:lstStyle/>
                    <a:p>
                      <a:pPr algn="ctr" rtl="1" fontAlgn="t"/>
                      <a:r>
                        <a:rPr lang="ar-SA" sz="1400" b="0" i="0" u="none" strike="noStrike">
                          <a:solidFill>
                            <a:srgbClr val="FF0000"/>
                          </a:solidFill>
                          <a:latin typeface="Traditional Arabic"/>
                        </a:rPr>
                        <a:t>5,000</a:t>
                      </a:r>
                    </a:p>
                  </a:txBody>
                  <a:tcPr marL="0" marR="0" marT="0" marB="0"/>
                </a:tc>
                <a:tc>
                  <a:txBody>
                    <a:bodyPr/>
                    <a:lstStyle/>
                    <a:p>
                      <a:pPr algn="r" rtl="1" fontAlgn="t"/>
                      <a:r>
                        <a:rPr lang="ar-SA" sz="1400" b="0" i="0" u="none" strike="noStrike">
                          <a:solidFill>
                            <a:srgbClr val="FF0000"/>
                          </a:solidFill>
                          <a:latin typeface="Traditional Arabic"/>
                        </a:rPr>
                        <a:t>5,000</a:t>
                      </a:r>
                    </a:p>
                  </a:txBody>
                  <a:tcPr marL="0" marR="0" marT="0" marB="0"/>
                </a:tc>
              </a:tr>
              <a:tr h="234944">
                <a:tc>
                  <a:txBody>
                    <a:bodyPr/>
                    <a:lstStyle/>
                    <a:p>
                      <a:pPr algn="r" rtl="1" fontAlgn="t"/>
                      <a:r>
                        <a:rPr lang="ar-SA" sz="1400" b="0" i="0" u="none" strike="noStrike">
                          <a:solidFill>
                            <a:srgbClr val="FF0000"/>
                          </a:solidFill>
                          <a:latin typeface="Traditional Arabic"/>
                        </a:rPr>
                        <a:t>الرواتب</a:t>
                      </a:r>
                    </a:p>
                  </a:txBody>
                  <a:tcPr marL="0" marR="0" marT="0" marB="0"/>
                </a:tc>
                <a:tc>
                  <a:txBody>
                    <a:bodyPr/>
                    <a:lstStyle/>
                    <a:p>
                      <a:pPr algn="ctr" rtl="1" fontAlgn="t"/>
                      <a:r>
                        <a:rPr lang="ar-SA" sz="1400" b="0" i="0" u="none" strike="noStrike">
                          <a:solidFill>
                            <a:srgbClr val="FF0000"/>
                          </a:solidFill>
                          <a:latin typeface="Traditional Arabic"/>
                        </a:rPr>
                        <a:t>19,200</a:t>
                      </a:r>
                    </a:p>
                  </a:txBody>
                  <a:tcPr marL="0" marR="0" marT="0" marB="0"/>
                </a:tc>
                <a:tc>
                  <a:txBody>
                    <a:bodyPr/>
                    <a:lstStyle/>
                    <a:p>
                      <a:pPr algn="ctr" rtl="1" fontAlgn="t"/>
                      <a:r>
                        <a:rPr lang="ar-SA" sz="1400" b="0" i="0" u="none" strike="noStrike">
                          <a:solidFill>
                            <a:srgbClr val="FF0000"/>
                          </a:solidFill>
                          <a:latin typeface="Traditional Arabic"/>
                        </a:rPr>
                        <a:t>19,200</a:t>
                      </a:r>
                    </a:p>
                  </a:txBody>
                  <a:tcPr marL="0" marR="0" marT="0" marB="0"/>
                </a:tc>
                <a:tc>
                  <a:txBody>
                    <a:bodyPr/>
                    <a:lstStyle/>
                    <a:p>
                      <a:pPr algn="ctr" rtl="1" fontAlgn="t"/>
                      <a:r>
                        <a:rPr lang="ar-SA" sz="1400" b="0" i="0" u="none" strike="noStrike">
                          <a:solidFill>
                            <a:srgbClr val="FF0000"/>
                          </a:solidFill>
                          <a:latin typeface="Traditional Arabic"/>
                        </a:rPr>
                        <a:t>19,200</a:t>
                      </a:r>
                    </a:p>
                  </a:txBody>
                  <a:tcPr marL="0" marR="0" marT="0" marB="0"/>
                </a:tc>
                <a:tc>
                  <a:txBody>
                    <a:bodyPr/>
                    <a:lstStyle/>
                    <a:p>
                      <a:pPr algn="ctr" rtl="1" fontAlgn="t"/>
                      <a:r>
                        <a:rPr lang="ar-SA" sz="1400" b="0" i="0" u="none" strike="noStrike">
                          <a:solidFill>
                            <a:srgbClr val="FF0000"/>
                          </a:solidFill>
                          <a:latin typeface="Traditional Arabic"/>
                        </a:rPr>
                        <a:t>19,200</a:t>
                      </a:r>
                    </a:p>
                  </a:txBody>
                  <a:tcPr marL="0" marR="0" marT="0" marB="0"/>
                </a:tc>
                <a:tc>
                  <a:txBody>
                    <a:bodyPr/>
                    <a:lstStyle/>
                    <a:p>
                      <a:pPr algn="ctr" rtl="1" fontAlgn="t"/>
                      <a:r>
                        <a:rPr lang="ar-SA" sz="1400" b="0" i="0" u="none" strike="noStrike">
                          <a:solidFill>
                            <a:srgbClr val="FF0000"/>
                          </a:solidFill>
                          <a:latin typeface="Traditional Arabic"/>
                        </a:rPr>
                        <a:t>19,200</a:t>
                      </a:r>
                    </a:p>
                  </a:txBody>
                  <a:tcPr marL="0" marR="0" marT="0" marB="0"/>
                </a:tc>
                <a:tc>
                  <a:txBody>
                    <a:bodyPr/>
                    <a:lstStyle/>
                    <a:p>
                      <a:pPr algn="r" rtl="1" fontAlgn="t"/>
                      <a:r>
                        <a:rPr lang="ar-SA" sz="1400" b="0" i="0" u="none" strike="noStrike">
                          <a:solidFill>
                            <a:srgbClr val="FF0000"/>
                          </a:solidFill>
                          <a:latin typeface="Traditional Arabic"/>
                        </a:rPr>
                        <a:t>19,200</a:t>
                      </a:r>
                    </a:p>
                  </a:txBody>
                  <a:tcPr marL="0" marR="0" marT="0" marB="0"/>
                </a:tc>
              </a:tr>
              <a:tr h="234944">
                <a:tc>
                  <a:txBody>
                    <a:bodyPr/>
                    <a:lstStyle/>
                    <a:p>
                      <a:pPr algn="r" rtl="1" fontAlgn="t"/>
                      <a:r>
                        <a:rPr lang="ar-SA" sz="1400" b="0" i="0" u="none" strike="noStrike">
                          <a:solidFill>
                            <a:srgbClr val="FF0000"/>
                          </a:solidFill>
                          <a:latin typeface="Traditional Arabic"/>
                        </a:rPr>
                        <a:t>الأجور</a:t>
                      </a:r>
                    </a:p>
                  </a:txBody>
                  <a:tcPr marL="0" marR="0" marT="0" marB="0"/>
                </a:tc>
                <a:tc>
                  <a:txBody>
                    <a:bodyPr/>
                    <a:lstStyle/>
                    <a:p>
                      <a:pPr algn="ctr" rtl="1" fontAlgn="t"/>
                      <a:r>
                        <a:rPr lang="ar-SA" sz="1400" b="0" i="0" u="none" strike="noStrike">
                          <a:solidFill>
                            <a:srgbClr val="FF0000"/>
                          </a:solidFill>
                          <a:latin typeface="Traditional Arabic"/>
                        </a:rPr>
                        <a:t>78,000</a:t>
                      </a:r>
                    </a:p>
                  </a:txBody>
                  <a:tcPr marL="0" marR="0" marT="0" marB="0"/>
                </a:tc>
                <a:tc>
                  <a:txBody>
                    <a:bodyPr/>
                    <a:lstStyle/>
                    <a:p>
                      <a:pPr algn="ctr" rtl="1" fontAlgn="t"/>
                      <a:r>
                        <a:rPr lang="ar-SA" sz="1400" b="0" i="0" u="none" strike="noStrike">
                          <a:solidFill>
                            <a:srgbClr val="FF0000"/>
                          </a:solidFill>
                          <a:latin typeface="Traditional Arabic"/>
                        </a:rPr>
                        <a:t>78,000</a:t>
                      </a:r>
                    </a:p>
                  </a:txBody>
                  <a:tcPr marL="0" marR="0" marT="0" marB="0"/>
                </a:tc>
                <a:tc>
                  <a:txBody>
                    <a:bodyPr/>
                    <a:lstStyle/>
                    <a:p>
                      <a:pPr algn="ctr" rtl="1" fontAlgn="t"/>
                      <a:r>
                        <a:rPr lang="ar-SA" sz="1400" b="0" i="0" u="none" strike="noStrike">
                          <a:solidFill>
                            <a:srgbClr val="FF0000"/>
                          </a:solidFill>
                          <a:latin typeface="Traditional Arabic"/>
                        </a:rPr>
                        <a:t>78,000</a:t>
                      </a:r>
                    </a:p>
                  </a:txBody>
                  <a:tcPr marL="0" marR="0" marT="0" marB="0"/>
                </a:tc>
                <a:tc>
                  <a:txBody>
                    <a:bodyPr/>
                    <a:lstStyle/>
                    <a:p>
                      <a:pPr algn="ctr" rtl="1" fontAlgn="t"/>
                      <a:r>
                        <a:rPr lang="ar-SA" sz="1400" b="0" i="0" u="none" strike="noStrike">
                          <a:solidFill>
                            <a:srgbClr val="FF0000"/>
                          </a:solidFill>
                          <a:latin typeface="Traditional Arabic"/>
                        </a:rPr>
                        <a:t>78,000</a:t>
                      </a:r>
                    </a:p>
                  </a:txBody>
                  <a:tcPr marL="0" marR="0" marT="0" marB="0"/>
                </a:tc>
                <a:tc>
                  <a:txBody>
                    <a:bodyPr/>
                    <a:lstStyle/>
                    <a:p>
                      <a:pPr algn="ctr" rtl="1" fontAlgn="t"/>
                      <a:r>
                        <a:rPr lang="ar-SA" sz="1400" b="0" i="0" u="none" strike="noStrike">
                          <a:solidFill>
                            <a:srgbClr val="FF0000"/>
                          </a:solidFill>
                          <a:latin typeface="Traditional Arabic"/>
                        </a:rPr>
                        <a:t>78,000</a:t>
                      </a:r>
                    </a:p>
                  </a:txBody>
                  <a:tcPr marL="0" marR="0" marT="0" marB="0"/>
                </a:tc>
                <a:tc>
                  <a:txBody>
                    <a:bodyPr/>
                    <a:lstStyle/>
                    <a:p>
                      <a:pPr algn="r" rtl="1" fontAlgn="t"/>
                      <a:r>
                        <a:rPr lang="ar-SA" sz="1400" b="0" i="0" u="none" strike="noStrike">
                          <a:solidFill>
                            <a:srgbClr val="FF0000"/>
                          </a:solidFill>
                          <a:latin typeface="Traditional Arabic"/>
                        </a:rPr>
                        <a:t>78,000</a:t>
                      </a:r>
                    </a:p>
                  </a:txBody>
                  <a:tcPr marL="0" marR="0" marT="0" marB="0"/>
                </a:tc>
              </a:tr>
              <a:tr h="356008">
                <a:tc>
                  <a:txBody>
                    <a:bodyPr/>
                    <a:lstStyle/>
                    <a:p>
                      <a:pPr algn="r" rtl="1" fontAlgn="t"/>
                      <a:r>
                        <a:rPr lang="ar-SA" sz="1400" b="0" i="0" u="none" strike="noStrike">
                          <a:solidFill>
                            <a:srgbClr val="FF0000"/>
                          </a:solidFill>
                          <a:latin typeface="Traditional Arabic"/>
                        </a:rPr>
                        <a:t>المصروفات الإدارية والعمومية</a:t>
                      </a:r>
                    </a:p>
                  </a:txBody>
                  <a:tcPr marL="0" marR="0" marT="0" marB="0"/>
                </a:tc>
                <a:tc>
                  <a:txBody>
                    <a:bodyPr/>
                    <a:lstStyle/>
                    <a:p>
                      <a:pPr algn="ctr" rtl="1" fontAlgn="t"/>
                      <a:r>
                        <a:rPr lang="ar-SA" sz="1400" b="0" i="0" u="none" strike="noStrike">
                          <a:solidFill>
                            <a:srgbClr val="FF0000"/>
                          </a:solidFill>
                          <a:latin typeface="Traditional Arabic"/>
                        </a:rPr>
                        <a:t>42,000</a:t>
                      </a:r>
                    </a:p>
                  </a:txBody>
                  <a:tcPr marL="0" marR="0" marT="0" marB="0"/>
                </a:tc>
                <a:tc>
                  <a:txBody>
                    <a:bodyPr/>
                    <a:lstStyle/>
                    <a:p>
                      <a:pPr algn="ctr" rtl="1" fontAlgn="t"/>
                      <a:r>
                        <a:rPr lang="ar-SA" sz="1400" b="0" i="0" u="none" strike="noStrike">
                          <a:solidFill>
                            <a:srgbClr val="FF0000"/>
                          </a:solidFill>
                          <a:latin typeface="Traditional Arabic"/>
                        </a:rPr>
                        <a:t>42,000</a:t>
                      </a:r>
                    </a:p>
                  </a:txBody>
                  <a:tcPr marL="0" marR="0" marT="0" marB="0"/>
                </a:tc>
                <a:tc>
                  <a:txBody>
                    <a:bodyPr/>
                    <a:lstStyle/>
                    <a:p>
                      <a:pPr algn="ctr" rtl="1" fontAlgn="t"/>
                      <a:r>
                        <a:rPr lang="ar-SA" sz="1400" b="0" i="0" u="none" strike="noStrike">
                          <a:solidFill>
                            <a:srgbClr val="FF0000"/>
                          </a:solidFill>
                          <a:latin typeface="Traditional Arabic"/>
                        </a:rPr>
                        <a:t>42,000</a:t>
                      </a:r>
                    </a:p>
                  </a:txBody>
                  <a:tcPr marL="0" marR="0" marT="0" marB="0"/>
                </a:tc>
                <a:tc>
                  <a:txBody>
                    <a:bodyPr/>
                    <a:lstStyle/>
                    <a:p>
                      <a:pPr algn="ctr" rtl="1" fontAlgn="t"/>
                      <a:r>
                        <a:rPr lang="ar-SA" sz="1400" b="0" i="0" u="none" strike="noStrike">
                          <a:solidFill>
                            <a:srgbClr val="FF0000"/>
                          </a:solidFill>
                          <a:latin typeface="Traditional Arabic"/>
                        </a:rPr>
                        <a:t>42,000</a:t>
                      </a:r>
                    </a:p>
                  </a:txBody>
                  <a:tcPr marL="0" marR="0" marT="0" marB="0"/>
                </a:tc>
                <a:tc>
                  <a:txBody>
                    <a:bodyPr/>
                    <a:lstStyle/>
                    <a:p>
                      <a:pPr algn="ctr" rtl="1" fontAlgn="t"/>
                      <a:r>
                        <a:rPr lang="ar-SA" sz="1400" b="0" i="0" u="none" strike="noStrike">
                          <a:solidFill>
                            <a:srgbClr val="FF0000"/>
                          </a:solidFill>
                          <a:latin typeface="Traditional Arabic"/>
                        </a:rPr>
                        <a:t>42,000</a:t>
                      </a:r>
                    </a:p>
                  </a:txBody>
                  <a:tcPr marL="0" marR="0" marT="0" marB="0"/>
                </a:tc>
                <a:tc>
                  <a:txBody>
                    <a:bodyPr/>
                    <a:lstStyle/>
                    <a:p>
                      <a:pPr algn="r" rtl="1" fontAlgn="t"/>
                      <a:r>
                        <a:rPr lang="ar-SA" sz="1400" b="0" i="0" u="none" strike="noStrike">
                          <a:solidFill>
                            <a:srgbClr val="FF0000"/>
                          </a:solidFill>
                          <a:latin typeface="Traditional Arabic"/>
                        </a:rPr>
                        <a:t>42,000</a:t>
                      </a:r>
                    </a:p>
                  </a:txBody>
                  <a:tcPr marL="0" marR="0" marT="0" marB="0"/>
                </a:tc>
              </a:tr>
              <a:tr h="234944">
                <a:tc>
                  <a:txBody>
                    <a:bodyPr/>
                    <a:lstStyle/>
                    <a:p>
                      <a:pPr algn="r" rtl="1" fontAlgn="t"/>
                      <a:r>
                        <a:rPr lang="ar-SA" sz="1400" b="0" i="0" u="none" strike="noStrike">
                          <a:solidFill>
                            <a:srgbClr val="FF0000"/>
                          </a:solidFill>
                          <a:latin typeface="Traditional Arabic"/>
                        </a:rPr>
                        <a:t>مصاريف التسويق</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r" rtl="1" fontAlgn="t"/>
                      <a:r>
                        <a:rPr lang="ar-SA" sz="1400" b="0" i="0" u="none" strike="noStrike">
                          <a:solidFill>
                            <a:srgbClr val="FF0000"/>
                          </a:solidFill>
                          <a:latin typeface="Traditional Arabic"/>
                        </a:rPr>
                        <a:t>0</a:t>
                      </a:r>
                    </a:p>
                  </a:txBody>
                  <a:tcPr marL="0" marR="0" marT="0" marB="0"/>
                </a:tc>
              </a:tr>
              <a:tr h="356008">
                <a:tc>
                  <a:txBody>
                    <a:bodyPr/>
                    <a:lstStyle/>
                    <a:p>
                      <a:pPr algn="r" rtl="1" fontAlgn="t"/>
                      <a:r>
                        <a:rPr lang="ar-SA" sz="1400" b="0" i="0" u="none" strike="noStrike">
                          <a:solidFill>
                            <a:srgbClr val="FF0000"/>
                          </a:solidFill>
                          <a:latin typeface="Traditional Arabic"/>
                        </a:rPr>
                        <a:t>المنافع العامة (مياة، كهرباء، بنزين)</a:t>
                      </a:r>
                    </a:p>
                  </a:txBody>
                  <a:tcPr marL="0" marR="0" marT="0" marB="0"/>
                </a:tc>
                <a:tc>
                  <a:txBody>
                    <a:bodyPr/>
                    <a:lstStyle/>
                    <a:p>
                      <a:pPr algn="ctr" rtl="1" fontAlgn="t"/>
                      <a:r>
                        <a:rPr lang="ar-SA" sz="1400" b="0" i="0" u="none" strike="noStrike">
                          <a:solidFill>
                            <a:srgbClr val="FF0000"/>
                          </a:solidFill>
                          <a:latin typeface="Traditional Arabic"/>
                        </a:rPr>
                        <a:t>3,600</a:t>
                      </a:r>
                    </a:p>
                  </a:txBody>
                  <a:tcPr marL="0" marR="0" marT="0" marB="0"/>
                </a:tc>
                <a:tc>
                  <a:txBody>
                    <a:bodyPr/>
                    <a:lstStyle/>
                    <a:p>
                      <a:pPr algn="ctr" rtl="1" fontAlgn="t"/>
                      <a:r>
                        <a:rPr lang="ar-SA" sz="1400" b="0" i="0" u="none" strike="noStrike">
                          <a:solidFill>
                            <a:srgbClr val="FF0000"/>
                          </a:solidFill>
                          <a:latin typeface="Traditional Arabic"/>
                        </a:rPr>
                        <a:t>3,600</a:t>
                      </a:r>
                    </a:p>
                  </a:txBody>
                  <a:tcPr marL="0" marR="0" marT="0" marB="0"/>
                </a:tc>
                <a:tc>
                  <a:txBody>
                    <a:bodyPr/>
                    <a:lstStyle/>
                    <a:p>
                      <a:pPr algn="ctr" rtl="1" fontAlgn="t"/>
                      <a:r>
                        <a:rPr lang="ar-SA" sz="1400" b="0" i="0" u="none" strike="noStrike">
                          <a:solidFill>
                            <a:srgbClr val="FF0000"/>
                          </a:solidFill>
                          <a:latin typeface="Traditional Arabic"/>
                        </a:rPr>
                        <a:t>3,600</a:t>
                      </a:r>
                    </a:p>
                  </a:txBody>
                  <a:tcPr marL="0" marR="0" marT="0" marB="0"/>
                </a:tc>
                <a:tc>
                  <a:txBody>
                    <a:bodyPr/>
                    <a:lstStyle/>
                    <a:p>
                      <a:pPr algn="ctr" rtl="1" fontAlgn="t"/>
                      <a:r>
                        <a:rPr lang="ar-SA" sz="1400" b="0" i="0" u="none" strike="noStrike">
                          <a:solidFill>
                            <a:srgbClr val="FF0000"/>
                          </a:solidFill>
                          <a:latin typeface="Traditional Arabic"/>
                        </a:rPr>
                        <a:t>3,600</a:t>
                      </a:r>
                    </a:p>
                  </a:txBody>
                  <a:tcPr marL="0" marR="0" marT="0" marB="0"/>
                </a:tc>
                <a:tc>
                  <a:txBody>
                    <a:bodyPr/>
                    <a:lstStyle/>
                    <a:p>
                      <a:pPr algn="ctr" rtl="1" fontAlgn="t"/>
                      <a:r>
                        <a:rPr lang="ar-SA" sz="1400" b="0" i="0" u="none" strike="noStrike">
                          <a:solidFill>
                            <a:srgbClr val="FF0000"/>
                          </a:solidFill>
                          <a:latin typeface="Traditional Arabic"/>
                        </a:rPr>
                        <a:t>3,600</a:t>
                      </a:r>
                    </a:p>
                  </a:txBody>
                  <a:tcPr marL="0" marR="0" marT="0" marB="0"/>
                </a:tc>
                <a:tc>
                  <a:txBody>
                    <a:bodyPr/>
                    <a:lstStyle/>
                    <a:p>
                      <a:pPr algn="r" rtl="1" fontAlgn="t"/>
                      <a:r>
                        <a:rPr lang="ar-SA" sz="1400" b="0" i="0" u="none" strike="noStrike">
                          <a:solidFill>
                            <a:srgbClr val="FF0000"/>
                          </a:solidFill>
                          <a:latin typeface="Traditional Arabic"/>
                        </a:rPr>
                        <a:t>3,600</a:t>
                      </a:r>
                    </a:p>
                  </a:txBody>
                  <a:tcPr marL="0" marR="0" marT="0" marB="0"/>
                </a:tc>
              </a:tr>
              <a:tr h="234944">
                <a:tc>
                  <a:txBody>
                    <a:bodyPr/>
                    <a:lstStyle/>
                    <a:p>
                      <a:pPr algn="r" rtl="1" fontAlgn="t"/>
                      <a:r>
                        <a:rPr lang="ar-SA" sz="1400" b="0" i="0" u="none" strike="noStrike">
                          <a:solidFill>
                            <a:srgbClr val="FF0000"/>
                          </a:solidFill>
                          <a:latin typeface="Traditional Arabic"/>
                        </a:rPr>
                        <a:t>المواد الأولية</a:t>
                      </a:r>
                    </a:p>
                  </a:txBody>
                  <a:tcPr marL="0" marR="0" marT="0" marB="0"/>
                </a:tc>
                <a:tc>
                  <a:txBody>
                    <a:bodyPr/>
                    <a:lstStyle/>
                    <a:p>
                      <a:pPr algn="ctr" rtl="1" fontAlgn="t"/>
                      <a:r>
                        <a:rPr lang="ar-SA" sz="1400" b="0" i="0" u="none" strike="noStrike">
                          <a:solidFill>
                            <a:srgbClr val="FF0000"/>
                          </a:solidFill>
                          <a:latin typeface="Traditional Arabic"/>
                        </a:rPr>
                        <a:t>2,000</a:t>
                      </a:r>
                    </a:p>
                  </a:txBody>
                  <a:tcPr marL="0" marR="0" marT="0" marB="0"/>
                </a:tc>
                <a:tc>
                  <a:txBody>
                    <a:bodyPr/>
                    <a:lstStyle/>
                    <a:p>
                      <a:pPr algn="ctr" rtl="1" fontAlgn="t"/>
                      <a:r>
                        <a:rPr lang="ar-SA" sz="1400" b="0" i="0" u="none" strike="noStrike">
                          <a:solidFill>
                            <a:srgbClr val="FF0000"/>
                          </a:solidFill>
                          <a:latin typeface="Traditional Arabic"/>
                        </a:rPr>
                        <a:t>2,000</a:t>
                      </a:r>
                    </a:p>
                  </a:txBody>
                  <a:tcPr marL="0" marR="0" marT="0" marB="0"/>
                </a:tc>
                <a:tc>
                  <a:txBody>
                    <a:bodyPr/>
                    <a:lstStyle/>
                    <a:p>
                      <a:pPr algn="ctr" rtl="1" fontAlgn="t"/>
                      <a:r>
                        <a:rPr lang="ar-SA" sz="1400" b="0" i="0" u="none" strike="noStrike">
                          <a:solidFill>
                            <a:srgbClr val="FF0000"/>
                          </a:solidFill>
                          <a:latin typeface="Traditional Arabic"/>
                        </a:rPr>
                        <a:t>2,000</a:t>
                      </a:r>
                    </a:p>
                  </a:txBody>
                  <a:tcPr marL="0" marR="0" marT="0" marB="0"/>
                </a:tc>
                <a:tc>
                  <a:txBody>
                    <a:bodyPr/>
                    <a:lstStyle/>
                    <a:p>
                      <a:pPr algn="ctr" rtl="1" fontAlgn="t"/>
                      <a:r>
                        <a:rPr lang="ar-SA" sz="1400" b="0" i="0" u="none" strike="noStrike">
                          <a:solidFill>
                            <a:srgbClr val="FF0000"/>
                          </a:solidFill>
                          <a:latin typeface="Traditional Arabic"/>
                        </a:rPr>
                        <a:t>2,000</a:t>
                      </a:r>
                    </a:p>
                  </a:txBody>
                  <a:tcPr marL="0" marR="0" marT="0" marB="0"/>
                </a:tc>
                <a:tc>
                  <a:txBody>
                    <a:bodyPr/>
                    <a:lstStyle/>
                    <a:p>
                      <a:pPr algn="ctr" rtl="1" fontAlgn="t"/>
                      <a:r>
                        <a:rPr lang="ar-SA" sz="1400" b="0" i="0" u="none" strike="noStrike">
                          <a:solidFill>
                            <a:srgbClr val="FF0000"/>
                          </a:solidFill>
                          <a:latin typeface="Traditional Arabic"/>
                        </a:rPr>
                        <a:t>2,000</a:t>
                      </a:r>
                    </a:p>
                  </a:txBody>
                  <a:tcPr marL="0" marR="0" marT="0" marB="0"/>
                </a:tc>
                <a:tc>
                  <a:txBody>
                    <a:bodyPr/>
                    <a:lstStyle/>
                    <a:p>
                      <a:pPr algn="r" rtl="1" fontAlgn="t"/>
                      <a:r>
                        <a:rPr lang="ar-SA" sz="1400" b="0" i="0" u="none" strike="noStrike">
                          <a:solidFill>
                            <a:srgbClr val="FF0000"/>
                          </a:solidFill>
                          <a:latin typeface="Traditional Arabic"/>
                        </a:rPr>
                        <a:t>2,000</a:t>
                      </a:r>
                    </a:p>
                  </a:txBody>
                  <a:tcPr marL="0" marR="0" marT="0" marB="0"/>
                </a:tc>
              </a:tr>
              <a:tr h="234944">
                <a:tc>
                  <a:txBody>
                    <a:bodyPr/>
                    <a:lstStyle/>
                    <a:p>
                      <a:pPr algn="r" rtl="1" fontAlgn="t"/>
                      <a:r>
                        <a:rPr lang="ar-SA" sz="1400" b="0" i="0" u="none" strike="noStrike">
                          <a:solidFill>
                            <a:srgbClr val="FF0000"/>
                          </a:solidFill>
                          <a:latin typeface="Traditional Arabic"/>
                        </a:rPr>
                        <a:t>مواد التعبئة والتغليف</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ctr" rtl="1" fontAlgn="t"/>
                      <a:r>
                        <a:rPr lang="ar-SA" sz="1400" b="0" i="0" u="none" strike="noStrike">
                          <a:solidFill>
                            <a:srgbClr val="FF0000"/>
                          </a:solidFill>
                          <a:latin typeface="Traditional Arabic"/>
                        </a:rPr>
                        <a:t>0</a:t>
                      </a:r>
                    </a:p>
                  </a:txBody>
                  <a:tcPr marL="0" marR="0" marT="0" marB="0"/>
                </a:tc>
                <a:tc>
                  <a:txBody>
                    <a:bodyPr/>
                    <a:lstStyle/>
                    <a:p>
                      <a:pPr algn="r" rtl="1" fontAlgn="t"/>
                      <a:r>
                        <a:rPr lang="ar-SA" sz="1400" b="0" i="0" u="none" strike="noStrike">
                          <a:solidFill>
                            <a:srgbClr val="FF0000"/>
                          </a:solidFill>
                          <a:latin typeface="Traditional Arabic"/>
                        </a:rPr>
                        <a:t>0</a:t>
                      </a:r>
                    </a:p>
                  </a:txBody>
                  <a:tcPr marL="0" marR="0" marT="0" marB="0"/>
                </a:tc>
              </a:tr>
              <a:tr h="234944">
                <a:tc>
                  <a:txBody>
                    <a:bodyPr/>
                    <a:lstStyle/>
                    <a:p>
                      <a:pPr algn="r" rtl="1" fontAlgn="t"/>
                      <a:r>
                        <a:rPr lang="ar-SA" sz="1400" b="0" i="0" u="none" strike="noStrike">
                          <a:solidFill>
                            <a:srgbClr val="FF0000"/>
                          </a:solidFill>
                          <a:latin typeface="Traditional Arabic"/>
                        </a:rPr>
                        <a:t>الصيانة</a:t>
                      </a:r>
                    </a:p>
                  </a:txBody>
                  <a:tcPr marL="0" marR="0" marT="0" marB="0"/>
                </a:tc>
                <a:tc>
                  <a:txBody>
                    <a:bodyPr/>
                    <a:lstStyle/>
                    <a:p>
                      <a:pPr algn="ctr" rtl="1" fontAlgn="t"/>
                      <a:r>
                        <a:rPr lang="ar-SA" sz="1400" b="0" i="0" u="none" strike="noStrike">
                          <a:solidFill>
                            <a:srgbClr val="FF0000"/>
                          </a:solidFill>
                          <a:latin typeface="Traditional Arabic"/>
                        </a:rPr>
                        <a:t>292</a:t>
                      </a:r>
                    </a:p>
                  </a:txBody>
                  <a:tcPr marL="0" marR="0" marT="0" marB="0"/>
                </a:tc>
                <a:tc>
                  <a:txBody>
                    <a:bodyPr/>
                    <a:lstStyle/>
                    <a:p>
                      <a:pPr algn="ctr" rtl="1" fontAlgn="t"/>
                      <a:r>
                        <a:rPr lang="ar-SA" sz="1400" b="0" i="0" u="none" strike="noStrike">
                          <a:solidFill>
                            <a:srgbClr val="FF0000"/>
                          </a:solidFill>
                          <a:latin typeface="Traditional Arabic"/>
                        </a:rPr>
                        <a:t>292</a:t>
                      </a:r>
                    </a:p>
                  </a:txBody>
                  <a:tcPr marL="0" marR="0" marT="0" marB="0"/>
                </a:tc>
                <a:tc>
                  <a:txBody>
                    <a:bodyPr/>
                    <a:lstStyle/>
                    <a:p>
                      <a:pPr algn="ctr" rtl="1" fontAlgn="t"/>
                      <a:r>
                        <a:rPr lang="ar-SA" sz="1400" b="0" i="0" u="none" strike="noStrike">
                          <a:solidFill>
                            <a:srgbClr val="FF0000"/>
                          </a:solidFill>
                          <a:latin typeface="Traditional Arabic"/>
                        </a:rPr>
                        <a:t>292</a:t>
                      </a:r>
                    </a:p>
                  </a:txBody>
                  <a:tcPr marL="0" marR="0" marT="0" marB="0"/>
                </a:tc>
                <a:tc>
                  <a:txBody>
                    <a:bodyPr/>
                    <a:lstStyle/>
                    <a:p>
                      <a:pPr algn="ctr" rtl="1" fontAlgn="t"/>
                      <a:r>
                        <a:rPr lang="ar-SA" sz="1400" b="0" i="0" u="none" strike="noStrike">
                          <a:solidFill>
                            <a:srgbClr val="FF0000"/>
                          </a:solidFill>
                          <a:latin typeface="Traditional Arabic"/>
                        </a:rPr>
                        <a:t>292</a:t>
                      </a:r>
                    </a:p>
                  </a:txBody>
                  <a:tcPr marL="0" marR="0" marT="0" marB="0"/>
                </a:tc>
                <a:tc>
                  <a:txBody>
                    <a:bodyPr/>
                    <a:lstStyle/>
                    <a:p>
                      <a:pPr algn="ctr" rtl="1" fontAlgn="t"/>
                      <a:r>
                        <a:rPr lang="ar-SA" sz="1400" b="0" i="0" u="none" strike="noStrike">
                          <a:solidFill>
                            <a:srgbClr val="FF0000"/>
                          </a:solidFill>
                          <a:latin typeface="Traditional Arabic"/>
                        </a:rPr>
                        <a:t>292</a:t>
                      </a:r>
                    </a:p>
                  </a:txBody>
                  <a:tcPr marL="0" marR="0" marT="0" marB="0"/>
                </a:tc>
                <a:tc>
                  <a:txBody>
                    <a:bodyPr/>
                    <a:lstStyle/>
                    <a:p>
                      <a:pPr algn="r" rtl="1" fontAlgn="t"/>
                      <a:r>
                        <a:rPr lang="ar-SA" sz="1400" b="0" i="0" u="none" strike="noStrike">
                          <a:solidFill>
                            <a:srgbClr val="FF0000"/>
                          </a:solidFill>
                          <a:latin typeface="Traditional Arabic"/>
                        </a:rPr>
                        <a:t>292</a:t>
                      </a:r>
                    </a:p>
                  </a:txBody>
                  <a:tcPr marL="0" marR="0" marT="0" marB="0"/>
                </a:tc>
              </a:tr>
              <a:tr h="234944">
                <a:tc>
                  <a:txBody>
                    <a:bodyPr/>
                    <a:lstStyle/>
                    <a:p>
                      <a:pPr algn="r" rtl="1" fontAlgn="t"/>
                      <a:r>
                        <a:rPr lang="ar-SA" sz="1400" b="0" i="0" u="none" strike="noStrike">
                          <a:solidFill>
                            <a:srgbClr val="FF0000"/>
                          </a:solidFill>
                          <a:latin typeface="Traditional Arabic"/>
                        </a:rPr>
                        <a:t>الإهلاكات</a:t>
                      </a:r>
                    </a:p>
                  </a:txBody>
                  <a:tcPr marL="0" marR="0" marT="0" marB="0"/>
                </a:tc>
                <a:tc>
                  <a:txBody>
                    <a:bodyPr/>
                    <a:lstStyle/>
                    <a:p>
                      <a:pPr algn="ctr" rtl="1" fontAlgn="t"/>
                      <a:r>
                        <a:rPr lang="ar-SA" sz="1400" b="0" i="0" u="none" strike="noStrike">
                          <a:solidFill>
                            <a:srgbClr val="FF0000"/>
                          </a:solidFill>
                          <a:latin typeface="Traditional Arabic"/>
                        </a:rPr>
                        <a:t>13,300</a:t>
                      </a:r>
                    </a:p>
                  </a:txBody>
                  <a:tcPr marL="0" marR="0" marT="0" marB="0"/>
                </a:tc>
                <a:tc>
                  <a:txBody>
                    <a:bodyPr/>
                    <a:lstStyle/>
                    <a:p>
                      <a:pPr algn="ctr" rtl="1" fontAlgn="t"/>
                      <a:r>
                        <a:rPr lang="ar-SA" sz="1400" b="0" i="0" u="none" strike="noStrike">
                          <a:solidFill>
                            <a:srgbClr val="FF0000"/>
                          </a:solidFill>
                          <a:latin typeface="Traditional Arabic"/>
                        </a:rPr>
                        <a:t>13,300</a:t>
                      </a:r>
                    </a:p>
                  </a:txBody>
                  <a:tcPr marL="0" marR="0" marT="0" marB="0"/>
                </a:tc>
                <a:tc>
                  <a:txBody>
                    <a:bodyPr/>
                    <a:lstStyle/>
                    <a:p>
                      <a:pPr algn="ctr" rtl="1" fontAlgn="t"/>
                      <a:r>
                        <a:rPr lang="ar-SA" sz="1400" b="0" i="0" u="none" strike="noStrike">
                          <a:solidFill>
                            <a:srgbClr val="FF0000"/>
                          </a:solidFill>
                          <a:latin typeface="Traditional Arabic"/>
                        </a:rPr>
                        <a:t>13,300</a:t>
                      </a:r>
                    </a:p>
                  </a:txBody>
                  <a:tcPr marL="0" marR="0" marT="0" marB="0"/>
                </a:tc>
                <a:tc>
                  <a:txBody>
                    <a:bodyPr/>
                    <a:lstStyle/>
                    <a:p>
                      <a:pPr algn="ctr" rtl="1" fontAlgn="t"/>
                      <a:r>
                        <a:rPr lang="ar-SA" sz="1400" b="0" i="0" u="none" strike="noStrike">
                          <a:solidFill>
                            <a:srgbClr val="FF0000"/>
                          </a:solidFill>
                          <a:latin typeface="Traditional Arabic"/>
                        </a:rPr>
                        <a:t>13,300</a:t>
                      </a:r>
                    </a:p>
                  </a:txBody>
                  <a:tcPr marL="0" marR="0" marT="0" marB="0"/>
                </a:tc>
                <a:tc>
                  <a:txBody>
                    <a:bodyPr/>
                    <a:lstStyle/>
                    <a:p>
                      <a:pPr algn="ctr" rtl="1" fontAlgn="t"/>
                      <a:r>
                        <a:rPr lang="ar-SA" sz="1400" b="0" i="0" u="none" strike="noStrike">
                          <a:solidFill>
                            <a:srgbClr val="FF0000"/>
                          </a:solidFill>
                          <a:latin typeface="Traditional Arabic"/>
                        </a:rPr>
                        <a:t>13,300</a:t>
                      </a:r>
                    </a:p>
                  </a:txBody>
                  <a:tcPr marL="0" marR="0" marT="0" marB="0"/>
                </a:tc>
                <a:tc>
                  <a:txBody>
                    <a:bodyPr/>
                    <a:lstStyle/>
                    <a:p>
                      <a:pPr algn="r" rtl="1" fontAlgn="t"/>
                      <a:r>
                        <a:rPr lang="ar-SA" sz="1400" b="0" i="0" u="none" strike="noStrike" dirty="0">
                          <a:solidFill>
                            <a:srgbClr val="FF0000"/>
                          </a:solidFill>
                          <a:latin typeface="Traditional Arabic"/>
                        </a:rPr>
                        <a:t>13,300</a:t>
                      </a:r>
                    </a:p>
                  </a:txBody>
                  <a:tcPr marL="0" marR="0" marT="0" marB="0"/>
                </a:tc>
              </a:tr>
            </a:tbl>
          </a:graphicData>
        </a:graphic>
      </p:graphicFrame>
    </p:spTree>
    <p:extLst>
      <p:ext uri="{BB962C8B-B14F-4D97-AF65-F5344CB8AC3E}">
        <p14:creationId xmlns:p14="http://schemas.microsoft.com/office/powerpoint/2010/main" xmlns="" val="412770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556792"/>
            <a:ext cx="6196405" cy="3603812"/>
          </a:xfrm>
        </p:spPr>
        <p:txBody>
          <a:bodyPr>
            <a:normAutofit fontScale="92500"/>
          </a:bodyPr>
          <a:lstStyle/>
          <a:p>
            <a:pPr marL="0" indent="0">
              <a:buNone/>
            </a:pPr>
            <a:r>
              <a:rPr lang="ar-SA" dirty="0">
                <a:solidFill>
                  <a:schemeClr val="accent5"/>
                </a:solidFill>
              </a:rPr>
              <a:t>4-الأعمال اليدوية :</a:t>
            </a:r>
            <a:endParaRPr lang="en-US" dirty="0">
              <a:solidFill>
                <a:schemeClr val="accent5"/>
              </a:solidFill>
            </a:endParaRPr>
          </a:p>
          <a:p>
            <a:pPr marL="0" indent="0">
              <a:buNone/>
            </a:pPr>
            <a:r>
              <a:rPr lang="ar-SA" dirty="0"/>
              <a:t>هو عبارة عن اشغال وقت الفراغ واستثمار الايدي المحلية بالأعمال اليدوية التي تتضمن الاكسسوارات وربطات الشعر </a:t>
            </a:r>
            <a:r>
              <a:rPr lang="ar-SA" dirty="0" smtClean="0"/>
              <a:t>وأيضًا يمكن أن نهتم بإعادة تدوير القطع القديمة وإضافة خصائص جديدة عليها أهداف </a:t>
            </a:r>
            <a:r>
              <a:rPr lang="ar-SA" dirty="0"/>
              <a:t>من المشروع :</a:t>
            </a:r>
            <a:endParaRPr lang="en-US" dirty="0"/>
          </a:p>
          <a:p>
            <a:pPr marL="0" indent="0">
              <a:buNone/>
            </a:pPr>
            <a:r>
              <a:rPr lang="ar-SA" dirty="0"/>
              <a:t>زيادة مصادر </a:t>
            </a:r>
            <a:r>
              <a:rPr lang="ar-SA" dirty="0" smtClean="0"/>
              <a:t>الدخل</a:t>
            </a:r>
            <a:r>
              <a:rPr lang="en-US" dirty="0" smtClean="0"/>
              <a:t>-</a:t>
            </a:r>
            <a:endParaRPr lang="en-US" dirty="0"/>
          </a:p>
          <a:p>
            <a:pPr marL="0" indent="0">
              <a:buNone/>
            </a:pPr>
            <a:r>
              <a:rPr lang="ar-SA" dirty="0"/>
              <a:t>-تقليل استيراد هذه الاعمال من الخارج وزيادة </a:t>
            </a:r>
            <a:r>
              <a:rPr lang="ar-SA" dirty="0" smtClean="0"/>
              <a:t>المنتجات </a:t>
            </a:r>
            <a:r>
              <a:rPr lang="ar-SA" dirty="0"/>
              <a:t>المحلية </a:t>
            </a:r>
            <a:endParaRPr lang="en-US" dirty="0"/>
          </a:p>
          <a:p>
            <a:pPr marL="0" indent="0">
              <a:buNone/>
            </a:pPr>
            <a:r>
              <a:rPr lang="ar-SA" dirty="0" smtClean="0"/>
              <a:t>-تقليل </a:t>
            </a:r>
            <a:r>
              <a:rPr lang="ar-SA" dirty="0"/>
              <a:t>من نسبة </a:t>
            </a:r>
            <a:r>
              <a:rPr lang="ar-SA" dirty="0" smtClean="0"/>
              <a:t>البطالة</a:t>
            </a:r>
            <a:endParaRPr lang="en-US" dirty="0"/>
          </a:p>
          <a:p>
            <a:pPr marL="0" indent="0">
              <a:buNone/>
            </a:pPr>
            <a:r>
              <a:rPr lang="ar-SA" dirty="0"/>
              <a:t>-الابداع وتوليد الأفكار الفنية في هذه </a:t>
            </a:r>
            <a:r>
              <a:rPr lang="ar-SA" dirty="0" smtClean="0"/>
              <a:t>الأعمال. </a:t>
            </a:r>
            <a:endParaRPr lang="ar-SA" dirty="0"/>
          </a:p>
        </p:txBody>
      </p:sp>
    </p:spTree>
    <p:extLst>
      <p:ext uri="{BB962C8B-B14F-4D97-AF65-F5344CB8AC3E}">
        <p14:creationId xmlns:p14="http://schemas.microsoft.com/office/powerpoint/2010/main" xmlns="" val="2667996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C00000"/>
                </a:solidFill>
              </a:rPr>
              <a:t>تابع قائمة الدخل </a:t>
            </a:r>
            <a:endParaRPr lang="ar-SA" b="1" dirty="0">
              <a:solidFill>
                <a:srgbClr val="C00000"/>
              </a:solidFill>
            </a:endParaRPr>
          </a:p>
        </p:txBody>
      </p:sp>
      <p:graphicFrame>
        <p:nvGraphicFramePr>
          <p:cNvPr id="8" name="جدول 7"/>
          <p:cNvGraphicFramePr>
            <a:graphicFrameLocks noGrp="1"/>
          </p:cNvGraphicFramePr>
          <p:nvPr/>
        </p:nvGraphicFramePr>
        <p:xfrm>
          <a:off x="1475656" y="2204864"/>
          <a:ext cx="6096001" cy="3528390"/>
        </p:xfrm>
        <a:graphic>
          <a:graphicData uri="http://schemas.openxmlformats.org/drawingml/2006/table">
            <a:tbl>
              <a:tblPr rtl="1">
                <a:tableStyleId>{BC89EF96-8CEA-46FF-86C4-4CE0E7609802}</a:tableStyleId>
              </a:tblPr>
              <a:tblGrid>
                <a:gridCol w="1839697"/>
                <a:gridCol w="709384"/>
                <a:gridCol w="709384"/>
                <a:gridCol w="709384"/>
                <a:gridCol w="709384"/>
                <a:gridCol w="709384"/>
                <a:gridCol w="709384"/>
              </a:tblGrid>
              <a:tr h="235226">
                <a:tc>
                  <a:txBody>
                    <a:bodyPr/>
                    <a:lstStyle/>
                    <a:p>
                      <a:pPr algn="r" rtl="1" fontAlgn="t"/>
                      <a:r>
                        <a:rPr lang="ar-SA" sz="900" u="none" strike="noStrike" dirty="0"/>
                        <a:t>المصاريف </a:t>
                      </a:r>
                      <a:r>
                        <a:rPr lang="ar-SA" sz="900" u="none" strike="noStrike" dirty="0" err="1"/>
                        <a:t>المتغيرة:</a:t>
                      </a:r>
                      <a:endParaRPr lang="ar-SA" sz="900" b="0" i="0" u="none" strike="noStrike" dirty="0">
                        <a:solidFill>
                          <a:srgbClr val="0000FF"/>
                        </a:solidFill>
                        <a:latin typeface="Traditional Arabic"/>
                      </a:endParaRPr>
                    </a:p>
                  </a:txBody>
                  <a:tcPr marL="0" marR="0" marT="0" marB="0">
                    <a:solidFill>
                      <a:schemeClr val="accent1"/>
                    </a:solidFill>
                  </a:tcPr>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r>
              <a:tr h="235226">
                <a:tc>
                  <a:txBody>
                    <a:bodyPr/>
                    <a:lstStyle/>
                    <a:p>
                      <a:pPr algn="r" rtl="1" fontAlgn="t"/>
                      <a:r>
                        <a:rPr lang="ar-SA" sz="900" u="none" strike="noStrike" dirty="0"/>
                        <a:t>الإيجارات</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الرواتب</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الأجور</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المصروفات الإدارية والعمومية</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مصاريف التسويق</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a:t>المنافع العامة (مياة، كهرباء، بنزين)</a:t>
                      </a:r>
                      <a:endParaRPr lang="ar-SA" sz="900" b="0" i="0" u="none" strike="noStrike">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630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720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810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900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900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792</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المواد الأولية</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350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400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450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500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500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440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مواد التعبئة والتغليف</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الصيانة</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51</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58</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66</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73</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73</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64</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err="1"/>
                        <a:t>الإهلاكات</a:t>
                      </a:r>
                      <a:endParaRPr lang="ar-SA" sz="900" b="0" i="0" u="none" strike="noStrike" dirty="0">
                        <a:solidFill>
                          <a:srgbClr val="FF0000"/>
                        </a:solidFill>
                        <a:latin typeface="Traditional Arabic"/>
                      </a:endParaRPr>
                    </a:p>
                  </a:txBody>
                  <a:tcPr marL="0" marR="0" marT="0" marB="0">
                    <a:solidFill>
                      <a:schemeClr val="accent1"/>
                    </a:solidFill>
                  </a:tcPr>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fontAlgn="t"/>
                      <a:r>
                        <a:rPr lang="ar-SA" sz="900" u="none" strike="noStrike" dirty="0"/>
                        <a:t>إجمالي مصاريف التشغيل</a:t>
                      </a:r>
                      <a:endParaRPr lang="ar-SA" sz="900" b="0" i="0" u="none" strike="noStrike" dirty="0">
                        <a:solidFill>
                          <a:srgbClr val="0000FF"/>
                        </a:solidFill>
                        <a:latin typeface="Traditional Arabic"/>
                      </a:endParaRPr>
                    </a:p>
                  </a:txBody>
                  <a:tcPr marL="0" marR="0" marT="0" marB="0">
                    <a:solidFill>
                      <a:schemeClr val="accent1"/>
                    </a:solidFill>
                  </a:tcPr>
                </a:tc>
                <a:tc>
                  <a:txBody>
                    <a:bodyPr/>
                    <a:lstStyle/>
                    <a:p>
                      <a:pPr algn="ctr" rtl="1" fontAlgn="t"/>
                      <a:r>
                        <a:rPr lang="ar-SA" sz="900" u="none" strike="noStrike"/>
                        <a:t>164,423</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164,570</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164,718</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164,865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164,865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164,688</a:t>
                      </a:r>
                      <a:endParaRPr lang="ar-SA" sz="900" b="0" i="0" u="none" strike="noStrike">
                        <a:solidFill>
                          <a:srgbClr val="0000FF"/>
                        </a:solidFill>
                        <a:latin typeface="Traditional Arabic"/>
                      </a:endParaRPr>
                    </a:p>
                  </a:txBody>
                  <a:tcPr marL="0" marR="0" marT="0" marB="0"/>
                </a:tc>
              </a:tr>
              <a:tr h="235226">
                <a:tc>
                  <a:txBody>
                    <a:bodyPr/>
                    <a:lstStyle/>
                    <a:p>
                      <a:pPr algn="r" rtl="1" fontAlgn="t"/>
                      <a:r>
                        <a:rPr lang="ar-SA" sz="900" u="none" strike="noStrike" dirty="0"/>
                        <a:t>أرباح التشغيل</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279,377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342,630</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405,882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393,232</a:t>
                      </a:r>
                      <a:endParaRPr lang="ar-SA" sz="900" b="0" i="0" u="none" strike="noStrike">
                        <a:solidFill>
                          <a:srgbClr val="0000FF"/>
                        </a:solidFill>
                        <a:latin typeface="Traditional Arabic"/>
                      </a:endParaRPr>
                    </a:p>
                  </a:txBody>
                  <a:tcPr marL="0" marR="0" marT="0" marB="0"/>
                </a:tc>
              </a:tr>
              <a:tr h="235226">
                <a:tc>
                  <a:txBody>
                    <a:bodyPr/>
                    <a:lstStyle/>
                    <a:p>
                      <a:pPr algn="r" rtl="1" fontAlgn="t"/>
                      <a:r>
                        <a:rPr lang="ar-SA" sz="900" u="none" strike="noStrike" dirty="0"/>
                        <a:t>الزكاة</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6,984</a:t>
                      </a:r>
                      <a:endParaRPr lang="ar-SA" sz="900" b="0" i="0" u="none" strike="noStrike">
                        <a:latin typeface="Traditional Arabic"/>
                      </a:endParaRPr>
                    </a:p>
                  </a:txBody>
                  <a:tcPr marL="0" marR="0" marT="0" marB="0"/>
                </a:tc>
                <a:tc>
                  <a:txBody>
                    <a:bodyPr/>
                    <a:lstStyle/>
                    <a:p>
                      <a:pPr algn="ctr" rtl="1" fontAlgn="t"/>
                      <a:r>
                        <a:rPr lang="ar-SA" sz="900" u="none" strike="noStrike"/>
                        <a:t>8,566</a:t>
                      </a:r>
                      <a:endParaRPr lang="ar-SA" sz="900" b="0" i="0" u="none" strike="noStrike">
                        <a:latin typeface="Traditional Arabic"/>
                      </a:endParaRPr>
                    </a:p>
                  </a:txBody>
                  <a:tcPr marL="0" marR="0" marT="0" marB="0"/>
                </a:tc>
                <a:tc>
                  <a:txBody>
                    <a:bodyPr/>
                    <a:lstStyle/>
                    <a:p>
                      <a:pPr algn="ctr" rtl="1" fontAlgn="t"/>
                      <a:r>
                        <a:rPr lang="ar-SA" sz="900" u="none" strike="noStrike"/>
                        <a:t>10,147</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9,831</a:t>
                      </a:r>
                      <a:endParaRPr lang="ar-SA" sz="900" b="0" i="0" u="none" strike="noStrike">
                        <a:latin typeface="Traditional Arabic"/>
                      </a:endParaRPr>
                    </a:p>
                  </a:txBody>
                  <a:tcPr marL="0" marR="0" marT="0" marB="0"/>
                </a:tc>
              </a:tr>
              <a:tr h="235226">
                <a:tc>
                  <a:txBody>
                    <a:bodyPr/>
                    <a:lstStyle/>
                    <a:p>
                      <a:pPr algn="r" rtl="1" fontAlgn="t"/>
                      <a:r>
                        <a:rPr lang="ar-SA" sz="900" u="none" strike="noStrike" dirty="0"/>
                        <a:t>صافي الأرباح</a:t>
                      </a:r>
                      <a:endParaRPr lang="ar-SA" sz="900" b="0" i="0" u="none" strike="noStrike" dirty="0">
                        <a:solidFill>
                          <a:srgbClr val="0000FF"/>
                        </a:solidFill>
                        <a:latin typeface="Traditional Arabic"/>
                      </a:endParaRPr>
                    </a:p>
                  </a:txBody>
                  <a:tcPr marL="0" marR="0" marT="0" marB="0">
                    <a:solidFill>
                      <a:schemeClr val="accent1"/>
                    </a:solidFill>
                  </a:tcPr>
                </a:tc>
                <a:tc>
                  <a:txBody>
                    <a:bodyPr/>
                    <a:lstStyle/>
                    <a:p>
                      <a:pPr algn="ctr" rtl="1" fontAlgn="t"/>
                      <a:r>
                        <a:rPr lang="ar-SA" sz="900" u="none" strike="noStrike"/>
                        <a:t>272,392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334,064</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395,735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dirty="0"/>
                        <a:t>383,401</a:t>
                      </a:r>
                      <a:endParaRPr lang="ar-SA" sz="900" b="0" i="0" u="none" strike="noStrike" dirty="0">
                        <a:solidFill>
                          <a:srgbClr val="0000FF"/>
                        </a:solidFill>
                        <a:latin typeface="Traditional Arabic"/>
                      </a:endParaRPr>
                    </a:p>
                  </a:txBody>
                  <a:tcPr marL="0" marR="0" marT="0" marB="0"/>
                </a:tc>
              </a:tr>
            </a:tbl>
          </a:graphicData>
        </a:graphic>
      </p:graphicFrame>
    </p:spTree>
    <p:extLst>
      <p:ext uri="{BB962C8B-B14F-4D97-AF65-F5344CB8AC3E}">
        <p14:creationId xmlns:p14="http://schemas.microsoft.com/office/powerpoint/2010/main" xmlns="" val="3575041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قوائم التحليل المالي للمشروع</a:t>
            </a:r>
            <a:endParaRPr lang="ar-SA" dirty="0"/>
          </a:p>
        </p:txBody>
      </p:sp>
      <p:sp>
        <p:nvSpPr>
          <p:cNvPr id="3" name="عنصر نائب للمحتوى 2"/>
          <p:cNvSpPr>
            <a:spLocks noGrp="1"/>
          </p:cNvSpPr>
          <p:nvPr>
            <p:ph idx="1"/>
          </p:nvPr>
        </p:nvSpPr>
        <p:spPr/>
        <p:txBody>
          <a:bodyPr/>
          <a:lstStyle/>
          <a:p>
            <a:r>
              <a:rPr lang="ar-SA" b="1" dirty="0" smtClean="0"/>
              <a:t>تحليل التدفقات النقدية</a:t>
            </a:r>
            <a:endParaRPr lang="en-US" dirty="0" smtClean="0"/>
          </a:p>
          <a:p>
            <a:pPr lvl="0"/>
            <a:r>
              <a:rPr lang="ar-SA" dirty="0" smtClean="0"/>
              <a:t>تدفقات خارجة</a:t>
            </a:r>
            <a:endParaRPr lang="en-US" dirty="0" smtClean="0"/>
          </a:p>
          <a:p>
            <a:pPr lvl="0"/>
            <a:r>
              <a:rPr lang="ar-SA" dirty="0" smtClean="0"/>
              <a:t>أ-تكاليف الاستثمار</a:t>
            </a:r>
          </a:p>
          <a:p>
            <a:pPr lvl="0"/>
            <a:r>
              <a:rPr lang="ar-SA" dirty="0" smtClean="0"/>
              <a:t>ب-تكاليف التشغيل</a:t>
            </a:r>
            <a:endParaRPr lang="en-US" dirty="0" smtClean="0"/>
          </a:p>
          <a:p>
            <a:pPr>
              <a:buNone/>
            </a:pPr>
            <a:endParaRPr lang="ar-S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nvGraphicFramePr>
        <p:xfrm>
          <a:off x="1691680" y="881000"/>
          <a:ext cx="6096001" cy="5284304"/>
        </p:xfrm>
        <a:graphic>
          <a:graphicData uri="http://schemas.openxmlformats.org/drawingml/2006/table">
            <a:tbl>
              <a:tblPr rtl="1">
                <a:tableStyleId>{BC89EF96-8CEA-46FF-86C4-4CE0E7609802}</a:tableStyleId>
              </a:tblPr>
              <a:tblGrid>
                <a:gridCol w="1839697"/>
                <a:gridCol w="709384"/>
                <a:gridCol w="709384"/>
                <a:gridCol w="709384"/>
                <a:gridCol w="709384"/>
                <a:gridCol w="709384"/>
                <a:gridCol w="709384"/>
              </a:tblGrid>
              <a:tr h="235226">
                <a:tc gridSpan="3">
                  <a:txBody>
                    <a:bodyPr/>
                    <a:lstStyle/>
                    <a:p>
                      <a:pPr algn="ctr" rtl="1">
                        <a:lnSpc>
                          <a:spcPct val="115000"/>
                        </a:lnSpc>
                        <a:spcAft>
                          <a:spcPts val="0"/>
                        </a:spcAft>
                      </a:pPr>
                      <a:r>
                        <a:rPr lang="ar-SA" sz="1600" b="1" dirty="0">
                          <a:solidFill>
                            <a:srgbClr val="FF0000"/>
                          </a:solidFill>
                          <a:latin typeface="Calibri"/>
                          <a:ea typeface="Times New Roman"/>
                          <a:cs typeface="Traditional Arabic"/>
                        </a:rPr>
                        <a:t>التكاليف الاستثمارية في المشروع</a:t>
                      </a:r>
                      <a:endParaRPr lang="en-US" sz="1100" dirty="0">
                        <a:latin typeface="Calibri"/>
                        <a:ea typeface="Calibri"/>
                        <a:cs typeface="Arial"/>
                      </a:endParaRPr>
                    </a:p>
                  </a:txBody>
                  <a:tcPr marL="68580" marR="68580" marT="0" marB="0" anchor="b">
                    <a:solidFill>
                      <a:schemeClr val="accent1"/>
                    </a:solidFill>
                  </a:tcPr>
                </a:tc>
                <a:tc hMerge="1">
                  <a:txBody>
                    <a:bodyPr/>
                    <a:lstStyle/>
                    <a:p>
                      <a:pPr rtl="1"/>
                      <a:endParaRPr lang="ar-SA"/>
                    </a:p>
                  </a:txBody>
                  <a:tcPr/>
                </a:tc>
                <a:tc hMerge="1">
                  <a:txBody>
                    <a:bodyPr/>
                    <a:lstStyle/>
                    <a:p>
                      <a:pPr rtl="1"/>
                      <a:endParaRPr lang="ar-SA"/>
                    </a:p>
                  </a:txBody>
                  <a:tcPr/>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c>
                  <a:txBody>
                    <a:bodyPr/>
                    <a:lstStyle/>
                    <a:p>
                      <a:pPr algn="r" rtl="1" fontAlgn="t"/>
                      <a:r>
                        <a:rPr lang="ar-SA" sz="900" u="none" strike="noStrike"/>
                        <a:t> </a:t>
                      </a:r>
                      <a:endParaRPr lang="ar-SA" sz="900" b="0" i="0" u="none" strike="noStrike">
                        <a:latin typeface="Traditional Arabic"/>
                      </a:endParaRPr>
                    </a:p>
                  </a:txBody>
                  <a:tcPr marL="0" marR="0" marT="0" marB="0"/>
                </a:tc>
              </a:tr>
              <a:tr h="235226">
                <a:tc>
                  <a:txBody>
                    <a:bodyPr/>
                    <a:lstStyle/>
                    <a:p>
                      <a:pPr algn="r" rtl="1">
                        <a:lnSpc>
                          <a:spcPct val="115000"/>
                        </a:lnSpc>
                      </a:pPr>
                      <a:endParaRPr lang="en-US" sz="1100">
                        <a:latin typeface="Calibri"/>
                        <a:cs typeface="Arial"/>
                      </a:endParaRPr>
                    </a:p>
                  </a:txBody>
                  <a:tcPr marL="68580" marR="68580" marT="0" marB="0" anchor="b">
                    <a:solidFill>
                      <a:schemeClr val="accent1"/>
                    </a:solidFill>
                  </a:tcPr>
                </a:tc>
                <a:tc>
                  <a:txBody>
                    <a:bodyPr/>
                    <a:lstStyle/>
                    <a:p>
                      <a:pPr algn="r" rtl="1">
                        <a:lnSpc>
                          <a:spcPct val="115000"/>
                        </a:lnSpc>
                      </a:pPr>
                      <a:endParaRPr lang="en-US" sz="1100">
                        <a:latin typeface="Calibri"/>
                        <a:cs typeface="Arial"/>
                      </a:endParaRPr>
                    </a:p>
                  </a:txBody>
                  <a:tcPr marL="68580" marR="68580" marT="0" marB="0" anchor="b"/>
                </a:tc>
                <a:tc>
                  <a:txBody>
                    <a:bodyPr/>
                    <a:lstStyle/>
                    <a:p>
                      <a:pPr algn="r" rtl="1">
                        <a:lnSpc>
                          <a:spcPct val="115000"/>
                        </a:lnSpc>
                      </a:pPr>
                      <a:endParaRPr lang="en-US" sz="1100">
                        <a:latin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ctr" rtl="1">
                        <a:lnSpc>
                          <a:spcPct val="115000"/>
                        </a:lnSpc>
                        <a:spcAft>
                          <a:spcPts val="0"/>
                        </a:spcAft>
                      </a:pPr>
                      <a:r>
                        <a:rPr lang="ar-SA" sz="1600">
                          <a:latin typeface="Calibri"/>
                          <a:ea typeface="Times New Roman"/>
                          <a:cs typeface="Traditional Arabic"/>
                        </a:rPr>
                        <a:t>البيـان</a:t>
                      </a:r>
                      <a:endParaRPr lang="en-US" sz="1100">
                        <a:latin typeface="Calibri"/>
                        <a:ea typeface="Calibri"/>
                        <a:cs typeface="Arial"/>
                      </a:endParaRPr>
                    </a:p>
                  </a:txBody>
                  <a:tcPr marL="68580" marR="68580" marT="0" marB="0" anchor="b">
                    <a:solidFill>
                      <a:schemeClr val="accent1"/>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القيمة (ريال)</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النسبة من التكاليف</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التكاليف الرأسمالية</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68,000</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63.7%</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رأس المال العامل</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38,773</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36.3%</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إجمالي التكلفة الاستثمارية</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106,773</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100.0%</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pPr>
                      <a:endParaRPr lang="en-US" sz="1100">
                        <a:latin typeface="Calibri"/>
                        <a:cs typeface="Arial"/>
                      </a:endParaRPr>
                    </a:p>
                  </a:txBody>
                  <a:tcPr marL="68580" marR="68580" marT="0" marB="0" anchor="b">
                    <a:solidFill>
                      <a:schemeClr val="accent1"/>
                    </a:solidFill>
                  </a:tcPr>
                </a:tc>
                <a:tc>
                  <a:txBody>
                    <a:bodyPr/>
                    <a:lstStyle/>
                    <a:p>
                      <a:pPr algn="r" rtl="1">
                        <a:lnSpc>
                          <a:spcPct val="115000"/>
                        </a:lnSpc>
                      </a:pPr>
                      <a:endParaRPr lang="en-US" sz="1100">
                        <a:latin typeface="Calibri"/>
                        <a:cs typeface="Arial"/>
                      </a:endParaRPr>
                    </a:p>
                  </a:txBody>
                  <a:tcPr marL="68580" marR="68580" marT="0" marB="0" anchor="b"/>
                </a:tc>
                <a:tc>
                  <a:txBody>
                    <a:bodyPr/>
                    <a:lstStyle/>
                    <a:p>
                      <a:pPr algn="r" rtl="1">
                        <a:lnSpc>
                          <a:spcPct val="115000"/>
                        </a:lnSpc>
                      </a:pPr>
                      <a:endParaRPr lang="en-US" sz="1100">
                        <a:latin typeface="Calibri"/>
                        <a:cs typeface="Arial"/>
                      </a:endParaRPr>
                    </a:p>
                  </a:txBody>
                  <a:tcPr marL="68580" marR="68580" marT="0" marB="0" anchor="b"/>
                </a:tc>
                <a:tc>
                  <a:txBody>
                    <a:bodyPr/>
                    <a:lstStyle/>
                    <a:p>
                      <a:pPr algn="ctr" rtl="1" fontAlgn="t"/>
                      <a:r>
                        <a:rPr lang="ar-SA" sz="900" u="none" strike="noStrike"/>
                        <a:t>810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900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900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792</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b="1">
                          <a:solidFill>
                            <a:srgbClr val="0000FF"/>
                          </a:solidFill>
                          <a:latin typeface="Calibri"/>
                          <a:ea typeface="Times New Roman"/>
                          <a:cs typeface="Traditional Arabic"/>
                        </a:rPr>
                        <a:t>مصادر التمويل:</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b="1">
                          <a:solidFill>
                            <a:srgbClr val="0000FF"/>
                          </a:solidFill>
                          <a:latin typeface="Calibri"/>
                          <a:ea typeface="Times New Roman"/>
                          <a:cs typeface="Traditional Arabic"/>
                        </a:rPr>
                        <a:t> </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b="1">
                          <a:solidFill>
                            <a:srgbClr val="0000FF"/>
                          </a:solidFill>
                          <a:latin typeface="Calibri"/>
                          <a:ea typeface="Times New Roman"/>
                          <a:cs typeface="Traditional Arabic"/>
                        </a:rPr>
                        <a:t> </a:t>
                      </a:r>
                      <a:endParaRPr lang="en-US" sz="1100">
                        <a:latin typeface="Calibri"/>
                        <a:ea typeface="Calibri"/>
                        <a:cs typeface="Arial"/>
                      </a:endParaRPr>
                    </a:p>
                  </a:txBody>
                  <a:tcPr marL="68580" marR="68580" marT="0" marB="0" anchor="b"/>
                </a:tc>
                <a:tc>
                  <a:txBody>
                    <a:bodyPr/>
                    <a:lstStyle/>
                    <a:p>
                      <a:pPr algn="ctr" rtl="1" fontAlgn="t"/>
                      <a:r>
                        <a:rPr lang="ar-SA" sz="900" u="none" strike="noStrike"/>
                        <a:t>450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500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500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440</a:t>
                      </a:r>
                      <a:endParaRPr lang="ar-SA" sz="900" b="0" i="0" u="none" strike="noStrike">
                        <a:solidFill>
                          <a:srgbClr val="FF0000"/>
                        </a:solidFill>
                        <a:latin typeface="Traditional Arabic"/>
                      </a:endParaRPr>
                    </a:p>
                  </a:txBody>
                  <a:tcPr marL="0" marR="0" marT="0" marB="0"/>
                </a:tc>
              </a:tr>
              <a:tr h="235226">
                <a:tc>
                  <a:txBody>
                    <a:bodyPr/>
                    <a:lstStyle/>
                    <a:p>
                      <a:pPr algn="ctr" rtl="1">
                        <a:lnSpc>
                          <a:spcPct val="115000"/>
                        </a:lnSpc>
                        <a:spcAft>
                          <a:spcPts val="0"/>
                        </a:spcAft>
                      </a:pPr>
                      <a:r>
                        <a:rPr lang="ar-SA" sz="1600">
                          <a:latin typeface="Calibri"/>
                          <a:ea typeface="Times New Roman"/>
                          <a:cs typeface="Traditional Arabic"/>
                        </a:rPr>
                        <a:t>البيــان</a:t>
                      </a:r>
                      <a:endParaRPr lang="en-US" sz="1100">
                        <a:latin typeface="Calibri"/>
                        <a:ea typeface="Calibri"/>
                        <a:cs typeface="Arial"/>
                      </a:endParaRPr>
                    </a:p>
                  </a:txBody>
                  <a:tcPr marL="68580" marR="68580" marT="0" marB="0" anchor="b">
                    <a:solidFill>
                      <a:schemeClr val="accent1"/>
                    </a:solidFill>
                  </a:tcPr>
                </a:tc>
                <a:tc>
                  <a:txBody>
                    <a:bodyPr/>
                    <a:lstStyle/>
                    <a:p>
                      <a:pPr algn="ctr" rtl="1">
                        <a:lnSpc>
                          <a:spcPct val="115000"/>
                        </a:lnSpc>
                        <a:spcAft>
                          <a:spcPts val="0"/>
                        </a:spcAft>
                      </a:pPr>
                      <a:r>
                        <a:rPr lang="ar-SA" sz="1600">
                          <a:latin typeface="Calibri"/>
                          <a:ea typeface="Times New Roman"/>
                          <a:cs typeface="Traditional Arabic"/>
                        </a:rPr>
                        <a:t>النسبة المئوية</a:t>
                      </a:r>
                      <a:endParaRPr lang="en-US" sz="1100">
                        <a:latin typeface="Calibri"/>
                        <a:ea typeface="Calibri"/>
                        <a:cs typeface="Arial"/>
                      </a:endParaRPr>
                    </a:p>
                  </a:txBody>
                  <a:tcPr marL="68580" marR="68580" marT="0" marB="0" anchor="b"/>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القيمة (ريال)</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رأس المال المدفوع (تمويل ذاتي)</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latin typeface="Calibri"/>
                          <a:ea typeface="Times New Roman"/>
                          <a:cs typeface="Traditional Arabic"/>
                        </a:rPr>
                        <a:t>100.0%</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106,773</a:t>
                      </a:r>
                      <a:endParaRPr lang="en-US" sz="1100">
                        <a:latin typeface="Calibri"/>
                        <a:ea typeface="Calibri"/>
                        <a:cs typeface="Arial"/>
                      </a:endParaRPr>
                    </a:p>
                  </a:txBody>
                  <a:tcPr marL="68580" marR="68580" marT="0" marB="0" anchor="b"/>
                </a:tc>
                <a:tc>
                  <a:txBody>
                    <a:bodyPr/>
                    <a:lstStyle/>
                    <a:p>
                      <a:pPr algn="ctr" rtl="1" fontAlgn="t"/>
                      <a:r>
                        <a:rPr lang="ar-SA" sz="900" u="none" strike="noStrike"/>
                        <a:t>66</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73</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73</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64</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قروض</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latin typeface="Calibri"/>
                          <a:ea typeface="Times New Roman"/>
                          <a:cs typeface="Traditional Arabic"/>
                        </a:rPr>
                        <a:t>0.0%</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nchor="b"/>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ctr" rtl="1" fontAlgn="t"/>
                      <a:r>
                        <a:rPr lang="ar-SA" sz="900" u="none" strike="noStrike"/>
                        <a:t>0</a:t>
                      </a:r>
                      <a:endParaRPr lang="ar-SA" sz="900" b="0" i="0" u="none" strike="noStrike">
                        <a:solidFill>
                          <a:srgbClr val="FF0000"/>
                        </a:solidFill>
                        <a:latin typeface="Traditional Arabic"/>
                      </a:endParaRPr>
                    </a:p>
                  </a:txBody>
                  <a:tcPr marL="0" marR="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35226">
                <a:tc>
                  <a:txBody>
                    <a:bodyPr/>
                    <a:lstStyle/>
                    <a:p>
                      <a:pPr algn="r" rtl="1">
                        <a:lnSpc>
                          <a:spcPct val="115000"/>
                        </a:lnSpc>
                        <a:spcAft>
                          <a:spcPts val="0"/>
                        </a:spcAft>
                      </a:pPr>
                      <a:r>
                        <a:rPr lang="ar-SA" sz="1600">
                          <a:latin typeface="Calibri"/>
                          <a:ea typeface="Times New Roman"/>
                          <a:cs typeface="Traditional Arabic"/>
                        </a:rPr>
                        <a:t>الإجمالي</a:t>
                      </a:r>
                      <a:endParaRPr lang="en-US" sz="1100">
                        <a:latin typeface="Calibri"/>
                        <a:ea typeface="Calibri"/>
                        <a:cs typeface="Arial"/>
                      </a:endParaRPr>
                    </a:p>
                  </a:txBody>
                  <a:tcPr marL="68580" marR="68580" marT="0" marB="0" anchor="b">
                    <a:solidFill>
                      <a:schemeClr val="accent1"/>
                    </a:solidFill>
                  </a:tcPr>
                </a:tc>
                <a:tc>
                  <a:txBody>
                    <a:bodyPr/>
                    <a:lstStyle/>
                    <a:p>
                      <a:pPr algn="r" rtl="1">
                        <a:lnSpc>
                          <a:spcPct val="115000"/>
                        </a:lnSpc>
                        <a:spcAft>
                          <a:spcPts val="0"/>
                        </a:spcAft>
                      </a:pPr>
                      <a:r>
                        <a:rPr lang="ar-SA" sz="1600">
                          <a:latin typeface="Calibri"/>
                          <a:ea typeface="Times New Roman"/>
                          <a:cs typeface="Traditional Arabic"/>
                        </a:rPr>
                        <a:t>100.0%</a:t>
                      </a:r>
                      <a:endParaRPr lang="en-US" sz="1100">
                        <a:latin typeface="Calibri"/>
                        <a:ea typeface="Calibri"/>
                        <a:cs typeface="Arial"/>
                      </a:endParaRPr>
                    </a:p>
                  </a:txBody>
                  <a:tcPr marL="68580" marR="68580" marT="0" marB="0" anchor="b"/>
                </a:tc>
                <a:tc>
                  <a:txBody>
                    <a:bodyPr/>
                    <a:lstStyle/>
                    <a:p>
                      <a:pPr algn="r" rtl="1">
                        <a:lnSpc>
                          <a:spcPct val="115000"/>
                        </a:lnSpc>
                        <a:spcAft>
                          <a:spcPts val="0"/>
                        </a:spcAft>
                      </a:pPr>
                      <a:r>
                        <a:rPr lang="ar-SA" sz="1600" dirty="0">
                          <a:solidFill>
                            <a:srgbClr val="FF0000"/>
                          </a:solidFill>
                          <a:latin typeface="Calibri"/>
                          <a:ea typeface="Times New Roman"/>
                          <a:cs typeface="Traditional Arabic"/>
                        </a:rPr>
                        <a:t>106,773</a:t>
                      </a:r>
                      <a:endParaRPr lang="en-US" sz="1100" dirty="0">
                        <a:latin typeface="Calibri"/>
                        <a:ea typeface="Calibri"/>
                        <a:cs typeface="Arial"/>
                      </a:endParaRPr>
                    </a:p>
                  </a:txBody>
                  <a:tcPr marL="68580" marR="68580" marT="0" marB="0" anchor="b"/>
                </a:tc>
                <a:tc>
                  <a:txBody>
                    <a:bodyPr/>
                    <a:lstStyle/>
                    <a:p>
                      <a:pPr algn="ctr" rtl="1" fontAlgn="t"/>
                      <a:r>
                        <a:rPr lang="ar-SA" sz="900" u="none" strike="noStrike"/>
                        <a:t>164,718</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164,865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164,865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164,688</a:t>
                      </a:r>
                      <a:endParaRPr lang="ar-SA" sz="900" b="0" i="0" u="none" strike="noStrike">
                        <a:solidFill>
                          <a:srgbClr val="0000FF"/>
                        </a:solidFill>
                        <a:latin typeface="Traditional Arabic"/>
                      </a:endParaRPr>
                    </a:p>
                  </a:txBody>
                  <a:tcPr marL="0" marR="0" marT="0" marB="0"/>
                </a:tc>
              </a:tr>
              <a:tr h="235226">
                <a:tc>
                  <a:txBody>
                    <a:bodyPr/>
                    <a:lstStyle/>
                    <a:p>
                      <a:pPr algn="r" rtl="1" fontAlgn="t"/>
                      <a:r>
                        <a:rPr lang="ar-SA" sz="900" u="none" strike="noStrike" dirty="0"/>
                        <a:t>أرباح التشغيل</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279,377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342,630</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405,882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393,232</a:t>
                      </a:r>
                      <a:endParaRPr lang="ar-SA" sz="900" b="0" i="0" u="none" strike="noStrike">
                        <a:solidFill>
                          <a:srgbClr val="0000FF"/>
                        </a:solidFill>
                        <a:latin typeface="Traditional Arabic"/>
                      </a:endParaRPr>
                    </a:p>
                  </a:txBody>
                  <a:tcPr marL="0" marR="0" marT="0" marB="0"/>
                </a:tc>
              </a:tr>
              <a:tr h="235226">
                <a:tc>
                  <a:txBody>
                    <a:bodyPr/>
                    <a:lstStyle/>
                    <a:p>
                      <a:pPr algn="r" rtl="1" fontAlgn="t"/>
                      <a:r>
                        <a:rPr lang="ar-SA" sz="900" u="none" strike="noStrike" dirty="0"/>
                        <a:t>الزكاة</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6,984</a:t>
                      </a:r>
                      <a:endParaRPr lang="ar-SA" sz="900" b="0" i="0" u="none" strike="noStrike">
                        <a:latin typeface="Traditional Arabic"/>
                      </a:endParaRPr>
                    </a:p>
                  </a:txBody>
                  <a:tcPr marL="0" marR="0" marT="0" marB="0"/>
                </a:tc>
                <a:tc>
                  <a:txBody>
                    <a:bodyPr/>
                    <a:lstStyle/>
                    <a:p>
                      <a:pPr algn="ctr" rtl="1" fontAlgn="t"/>
                      <a:r>
                        <a:rPr lang="ar-SA" sz="900" u="none" strike="noStrike"/>
                        <a:t>8,566</a:t>
                      </a:r>
                      <a:endParaRPr lang="ar-SA" sz="900" b="0" i="0" u="none" strike="noStrike">
                        <a:latin typeface="Traditional Arabic"/>
                      </a:endParaRPr>
                    </a:p>
                  </a:txBody>
                  <a:tcPr marL="0" marR="0" marT="0" marB="0"/>
                </a:tc>
                <a:tc>
                  <a:txBody>
                    <a:bodyPr/>
                    <a:lstStyle/>
                    <a:p>
                      <a:pPr algn="ctr" rtl="1" fontAlgn="t"/>
                      <a:r>
                        <a:rPr lang="ar-SA" sz="900" u="none" strike="noStrike"/>
                        <a:t>10,147</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9,831</a:t>
                      </a:r>
                      <a:endParaRPr lang="ar-SA" sz="900" b="0" i="0" u="none" strike="noStrike">
                        <a:latin typeface="Traditional Arabic"/>
                      </a:endParaRPr>
                    </a:p>
                  </a:txBody>
                  <a:tcPr marL="0" marR="0" marT="0" marB="0"/>
                </a:tc>
              </a:tr>
              <a:tr h="109440">
                <a:tc>
                  <a:txBody>
                    <a:bodyPr/>
                    <a:lstStyle/>
                    <a:p>
                      <a:pPr algn="r" rtl="1" fontAlgn="t"/>
                      <a:r>
                        <a:rPr lang="ar-SA" sz="900" u="none" strike="noStrike" dirty="0"/>
                        <a:t>صافي الأرباح</a:t>
                      </a:r>
                      <a:endParaRPr lang="ar-SA" sz="900" b="0" i="0" u="none" strike="noStrike" dirty="0">
                        <a:solidFill>
                          <a:srgbClr val="0000FF"/>
                        </a:solidFill>
                        <a:latin typeface="Traditional Arabic"/>
                      </a:endParaRPr>
                    </a:p>
                  </a:txBody>
                  <a:tcPr marL="0" marR="0" marT="0" marB="0">
                    <a:solidFill>
                      <a:schemeClr val="accent1"/>
                    </a:solidFill>
                  </a:tcPr>
                </a:tc>
                <a:tc>
                  <a:txBody>
                    <a:bodyPr/>
                    <a:lstStyle/>
                    <a:p>
                      <a:pPr algn="ctr" rtl="1" fontAlgn="t"/>
                      <a:r>
                        <a:rPr lang="ar-SA" sz="900" u="none" strike="noStrike"/>
                        <a:t>272,392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334,064</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395,735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dirty="0"/>
                        <a:t>383,401</a:t>
                      </a:r>
                      <a:endParaRPr lang="ar-SA" sz="900" b="0" i="0" u="none" strike="noStrike" dirty="0">
                        <a:solidFill>
                          <a:srgbClr val="0000FF"/>
                        </a:solidFill>
                        <a:latin typeface="Traditional Arabic"/>
                      </a:endParaRPr>
                    </a:p>
                  </a:txBody>
                  <a:tcPr marL="0" marR="0" marT="0" marB="0"/>
                </a:tc>
              </a:tr>
            </a:tbl>
          </a:graphicData>
        </a:graphic>
      </p:graphicFrame>
    </p:spTree>
    <p:extLst>
      <p:ext uri="{BB962C8B-B14F-4D97-AF65-F5344CB8AC3E}">
        <p14:creationId xmlns:p14="http://schemas.microsoft.com/office/powerpoint/2010/main" xmlns="" val="3575041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nvGraphicFramePr>
        <p:xfrm>
          <a:off x="1691680" y="947676"/>
          <a:ext cx="6096001" cy="5027592"/>
        </p:xfrm>
        <a:graphic>
          <a:graphicData uri="http://schemas.openxmlformats.org/drawingml/2006/table">
            <a:tbl>
              <a:tblPr rtl="1">
                <a:tableStyleId>{BC89EF96-8CEA-46FF-86C4-4CE0E7609802}</a:tableStyleId>
              </a:tblPr>
              <a:tblGrid>
                <a:gridCol w="1839697"/>
                <a:gridCol w="709384"/>
                <a:gridCol w="709384"/>
                <a:gridCol w="709384"/>
                <a:gridCol w="709384"/>
                <a:gridCol w="709384"/>
                <a:gridCol w="709384"/>
              </a:tblGrid>
              <a:tr h="769730">
                <a:tc>
                  <a:txBody>
                    <a:bodyPr/>
                    <a:lstStyle/>
                    <a:p>
                      <a:pPr algn="ctr" rtl="1">
                        <a:lnSpc>
                          <a:spcPct val="115000"/>
                        </a:lnSpc>
                        <a:spcAft>
                          <a:spcPts val="0"/>
                        </a:spcAft>
                      </a:pPr>
                      <a:endParaRPr lang="ar-SA" sz="1600" dirty="0">
                        <a:latin typeface="Calibri"/>
                        <a:ea typeface="Times New Roman"/>
                        <a:cs typeface="Traditional Arabic"/>
                      </a:endParaRPr>
                    </a:p>
                    <a:p>
                      <a:pPr algn="ctr" rtl="1">
                        <a:lnSpc>
                          <a:spcPct val="115000"/>
                        </a:lnSpc>
                        <a:spcAft>
                          <a:spcPts val="0"/>
                        </a:spcAft>
                      </a:pPr>
                      <a:r>
                        <a:rPr lang="ar-SA" sz="1600" dirty="0">
                          <a:latin typeface="Calibri"/>
                          <a:ea typeface="Times New Roman"/>
                          <a:cs typeface="Traditional Arabic"/>
                        </a:rPr>
                        <a:t>عناصر التكاليف</a:t>
                      </a:r>
                      <a:endParaRPr lang="en-US" sz="1100" dirty="0">
                        <a:latin typeface="Calibri"/>
                        <a:ea typeface="Calibri"/>
                        <a:cs typeface="Arial"/>
                      </a:endParaRPr>
                    </a:p>
                  </a:txBody>
                  <a:tcPr marL="68580" marR="68580" marT="0" marB="0">
                    <a:solidFill>
                      <a:schemeClr val="accent1"/>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القيمة (ريال)</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latin typeface="Calibri"/>
                          <a:ea typeface="Times New Roman"/>
                          <a:cs typeface="Traditional Arabic"/>
                        </a:rPr>
                        <a:t>نسبة التكاليف الثابتة</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التكاليف الثابتة (ريال)</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latin typeface="Calibri"/>
                          <a:ea typeface="Times New Roman"/>
                          <a:cs typeface="Traditional Arabic"/>
                        </a:rPr>
                        <a:t>نسبة التكاليف المتغيرة</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التكاليف المتغيرة (ريال)</a:t>
                      </a:r>
                      <a:endParaRPr lang="en-US" sz="1100">
                        <a:latin typeface="Calibri"/>
                        <a:ea typeface="Calibri"/>
                        <a:cs typeface="Arial"/>
                      </a:endParaRPr>
                    </a:p>
                  </a:txBody>
                  <a:tcPr marL="68580" marR="68580" marT="0" marB="0"/>
                </a:tc>
                <a:tc>
                  <a:txBody>
                    <a:bodyPr/>
                    <a:lstStyle/>
                    <a:p>
                      <a:pPr algn="r" rtl="1" fontAlgn="t"/>
                      <a:r>
                        <a:rPr lang="ar-SA" sz="900" u="none" strike="noStrike"/>
                        <a:t> </a:t>
                      </a:r>
                      <a:endParaRPr lang="ar-SA" sz="900" b="0" i="0" u="none" strike="noStrike">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الإيجارات</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5,000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5,000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الرواتب</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19,200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19,200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الأجور</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78,000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78,000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المصروفات الإدارية والعمومية</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42,000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42,000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مصاريف التسويق</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513153">
                <a:tc>
                  <a:txBody>
                    <a:bodyPr/>
                    <a:lstStyle/>
                    <a:p>
                      <a:pPr algn="r" rtl="1">
                        <a:lnSpc>
                          <a:spcPct val="115000"/>
                        </a:lnSpc>
                        <a:spcAft>
                          <a:spcPts val="0"/>
                        </a:spcAft>
                      </a:pPr>
                      <a:r>
                        <a:rPr lang="ar-SA" sz="1600">
                          <a:latin typeface="Calibri"/>
                          <a:ea typeface="Times New Roman"/>
                          <a:cs typeface="Traditional Arabic"/>
                        </a:rPr>
                        <a:t>المنافع العامة (مياة، كهرباء، بنزين)</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3,600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3,600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25%</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900</a:t>
                      </a:r>
                      <a:endParaRPr lang="en-US" sz="1100">
                        <a:latin typeface="Calibri"/>
                        <a:ea typeface="Calibri"/>
                        <a:cs typeface="Arial"/>
                      </a:endParaRPr>
                    </a:p>
                  </a:txBody>
                  <a:tcPr marL="68580" marR="68580" marT="0" marB="0"/>
                </a:tc>
                <a:tc>
                  <a:txBody>
                    <a:bodyPr/>
                    <a:lstStyle/>
                    <a:p>
                      <a:pPr algn="r" rtl="1" fontAlgn="t"/>
                      <a:r>
                        <a:rPr lang="ar-SA" sz="900" u="none" strike="noStrike"/>
                        <a:t>792</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المواد الأولية</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2,000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2,000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25%</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500</a:t>
                      </a:r>
                      <a:endParaRPr lang="en-US" sz="1100">
                        <a:latin typeface="Calibri"/>
                        <a:ea typeface="Calibri"/>
                        <a:cs typeface="Arial"/>
                      </a:endParaRPr>
                    </a:p>
                  </a:txBody>
                  <a:tcPr marL="68580" marR="68580" marT="0" marB="0"/>
                </a:tc>
                <a:tc>
                  <a:txBody>
                    <a:bodyPr/>
                    <a:lstStyle/>
                    <a:p>
                      <a:pPr algn="r" rtl="1" fontAlgn="t"/>
                      <a:r>
                        <a:rPr lang="ar-SA" sz="900" u="none" strike="noStrike"/>
                        <a:t>440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مواد التعبئة والتغليف</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0070C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الصيانة</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292</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292</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25%</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73</a:t>
                      </a:r>
                      <a:endParaRPr lang="en-US" sz="1100">
                        <a:latin typeface="Calibri"/>
                        <a:ea typeface="Calibri"/>
                        <a:cs typeface="Arial"/>
                      </a:endParaRPr>
                    </a:p>
                  </a:txBody>
                  <a:tcPr marL="68580" marR="68580" marT="0" marB="0"/>
                </a:tc>
                <a:tc>
                  <a:txBody>
                    <a:bodyPr/>
                    <a:lstStyle/>
                    <a:p>
                      <a:pPr algn="r" rtl="1" fontAlgn="t"/>
                      <a:r>
                        <a:rPr lang="ar-SA" sz="900" u="none" strike="noStrike"/>
                        <a:t>64</a:t>
                      </a:r>
                      <a:endParaRPr lang="ar-SA" sz="900" b="0" i="0" u="none" strike="noStrike">
                        <a:solidFill>
                          <a:srgbClr val="FF0000"/>
                        </a:solidFill>
                        <a:latin typeface="Traditional Arabic"/>
                      </a:endParaRPr>
                    </a:p>
                  </a:txBody>
                  <a:tcPr marL="0" marR="0" marT="0" marB="0"/>
                </a:tc>
              </a:tr>
              <a:tr h="256577">
                <a:tc>
                  <a:txBody>
                    <a:bodyPr/>
                    <a:lstStyle/>
                    <a:p>
                      <a:pPr algn="r" rtl="1">
                        <a:lnSpc>
                          <a:spcPct val="115000"/>
                        </a:lnSpc>
                        <a:spcAft>
                          <a:spcPts val="0"/>
                        </a:spcAft>
                      </a:pPr>
                      <a:r>
                        <a:rPr lang="ar-SA" sz="1600">
                          <a:latin typeface="Calibri"/>
                          <a:ea typeface="Times New Roman"/>
                          <a:cs typeface="Traditional Arabic"/>
                        </a:rPr>
                        <a:t>الإهلاكات</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13,300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13,300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solidFill>
                            <a:srgbClr val="FF0000"/>
                          </a:solidFill>
                          <a:latin typeface="Calibri"/>
                          <a:ea typeface="Times New Roman"/>
                          <a:cs typeface="Traditional Arabic"/>
                        </a:rPr>
                        <a:t>0</a:t>
                      </a:r>
                      <a:endParaRPr lang="en-US" sz="1100">
                        <a:latin typeface="Calibri"/>
                        <a:ea typeface="Calibri"/>
                        <a:cs typeface="Arial"/>
                      </a:endParaRPr>
                    </a:p>
                  </a:txBody>
                  <a:tcPr marL="68580" marR="68580" marT="0" marB="0"/>
                </a:tc>
                <a:tc>
                  <a:txBody>
                    <a:bodyPr/>
                    <a:lstStyle/>
                    <a:p>
                      <a:pPr algn="r" rtl="1" fontAlgn="t"/>
                      <a:r>
                        <a:rPr lang="ar-SA" sz="900" u="none" strike="noStrike"/>
                        <a:t>0</a:t>
                      </a:r>
                      <a:endParaRPr lang="ar-SA" sz="900" b="0" i="0" u="none" strike="noStrike">
                        <a:solidFill>
                          <a:srgbClr val="FF0000"/>
                        </a:solidFill>
                        <a:latin typeface="Traditional Arabic"/>
                      </a:endParaRPr>
                    </a:p>
                  </a:txBody>
                  <a:tcPr marL="0" marR="0" marT="0" marB="0"/>
                </a:tc>
              </a:tr>
              <a:tr h="513153">
                <a:tc>
                  <a:txBody>
                    <a:bodyPr/>
                    <a:lstStyle/>
                    <a:p>
                      <a:pPr algn="r" rtl="1">
                        <a:lnSpc>
                          <a:spcPct val="115000"/>
                        </a:lnSpc>
                        <a:spcAft>
                          <a:spcPts val="0"/>
                        </a:spcAft>
                      </a:pPr>
                      <a:r>
                        <a:rPr lang="ar-SA" sz="1600">
                          <a:latin typeface="Calibri"/>
                          <a:ea typeface="Times New Roman"/>
                          <a:cs typeface="Traditional Arabic"/>
                        </a:rPr>
                        <a:t>إجمالي تكاليف التشغيل</a:t>
                      </a:r>
                      <a:endParaRPr lang="en-US" sz="1100">
                        <a:latin typeface="Calibri"/>
                        <a:ea typeface="Calibri"/>
                        <a:cs typeface="Arial"/>
                      </a:endParaRPr>
                    </a:p>
                  </a:txBody>
                  <a:tcPr marL="68580" marR="68580" marT="0" marB="0">
                    <a:solidFill>
                      <a:schemeClr val="accent1"/>
                    </a:solidFill>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163,392</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solidFill>
                            <a:srgbClr val="FF0000"/>
                          </a:solidFill>
                          <a:latin typeface="Calibri"/>
                          <a:ea typeface="Times New Roman"/>
                          <a:cs typeface="Traditional Arabic"/>
                        </a:rPr>
                        <a:t>163,392</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tc>
                <a:tc>
                  <a:txBody>
                    <a:bodyPr/>
                    <a:lstStyle/>
                    <a:p>
                      <a:pPr algn="ctr" rtl="1">
                        <a:lnSpc>
                          <a:spcPct val="115000"/>
                        </a:lnSpc>
                        <a:spcAft>
                          <a:spcPts val="0"/>
                        </a:spcAft>
                      </a:pPr>
                      <a:r>
                        <a:rPr lang="ar-SA" sz="1600" dirty="0">
                          <a:solidFill>
                            <a:srgbClr val="FF0000"/>
                          </a:solidFill>
                          <a:latin typeface="Calibri"/>
                          <a:ea typeface="Times New Roman"/>
                          <a:cs typeface="Traditional Arabic"/>
                        </a:rPr>
                        <a:t>1,473</a:t>
                      </a:r>
                      <a:endParaRPr lang="en-US" sz="1100" dirty="0">
                        <a:latin typeface="Calibri"/>
                        <a:ea typeface="Calibri"/>
                        <a:cs typeface="Arial"/>
                      </a:endParaRPr>
                    </a:p>
                  </a:txBody>
                  <a:tcPr marL="68580" marR="68580" marT="0" marB="0"/>
                </a:tc>
                <a:tc>
                  <a:txBody>
                    <a:bodyPr/>
                    <a:lstStyle/>
                    <a:p>
                      <a:pPr algn="ctr" rtl="1" fontAlgn="t"/>
                      <a:r>
                        <a:rPr lang="ar-SA" sz="900" u="none" strike="noStrike"/>
                        <a:t>164,688</a:t>
                      </a:r>
                      <a:endParaRPr lang="ar-SA" sz="900" b="0" i="0" u="none" strike="noStrike">
                        <a:solidFill>
                          <a:srgbClr val="0000FF"/>
                        </a:solidFill>
                        <a:latin typeface="Traditional Arabic"/>
                      </a:endParaRPr>
                    </a:p>
                  </a:txBody>
                  <a:tcPr marL="0" marR="0" marT="0" marB="0"/>
                </a:tc>
              </a:tr>
              <a:tr h="201888">
                <a:tc>
                  <a:txBody>
                    <a:bodyPr/>
                    <a:lstStyle/>
                    <a:p>
                      <a:pPr algn="r" rtl="1" fontAlgn="t"/>
                      <a:r>
                        <a:rPr lang="ar-SA" sz="900" u="none" strike="noStrike" dirty="0"/>
                        <a:t>أرباح التشغيل</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279,377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342,630</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405,882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469,135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393,232</a:t>
                      </a:r>
                      <a:endParaRPr lang="ar-SA" sz="900" b="0" i="0" u="none" strike="noStrike">
                        <a:solidFill>
                          <a:srgbClr val="0000FF"/>
                        </a:solidFill>
                        <a:latin typeface="Traditional Arabic"/>
                      </a:endParaRPr>
                    </a:p>
                  </a:txBody>
                  <a:tcPr marL="0" marR="0" marT="0" marB="0"/>
                </a:tc>
              </a:tr>
              <a:tr h="201888">
                <a:tc>
                  <a:txBody>
                    <a:bodyPr/>
                    <a:lstStyle/>
                    <a:p>
                      <a:pPr algn="r" rtl="1" fontAlgn="t"/>
                      <a:r>
                        <a:rPr lang="ar-SA" sz="900" u="none" strike="noStrike" dirty="0"/>
                        <a:t>الزكاة</a:t>
                      </a:r>
                      <a:endParaRPr lang="ar-SA" sz="900" b="0" i="0" u="none" strike="noStrike" dirty="0">
                        <a:latin typeface="Traditional Arabic"/>
                      </a:endParaRPr>
                    </a:p>
                  </a:txBody>
                  <a:tcPr marL="0" marR="0" marT="0" marB="0">
                    <a:solidFill>
                      <a:schemeClr val="accent1"/>
                    </a:solidFill>
                  </a:tcPr>
                </a:tc>
                <a:tc>
                  <a:txBody>
                    <a:bodyPr/>
                    <a:lstStyle/>
                    <a:p>
                      <a:pPr algn="ctr" rtl="1" fontAlgn="t"/>
                      <a:r>
                        <a:rPr lang="ar-SA" sz="900" u="none" strike="noStrike"/>
                        <a:t>6,984</a:t>
                      </a:r>
                      <a:endParaRPr lang="ar-SA" sz="900" b="0" i="0" u="none" strike="noStrike">
                        <a:latin typeface="Traditional Arabic"/>
                      </a:endParaRPr>
                    </a:p>
                  </a:txBody>
                  <a:tcPr marL="0" marR="0" marT="0" marB="0"/>
                </a:tc>
                <a:tc>
                  <a:txBody>
                    <a:bodyPr/>
                    <a:lstStyle/>
                    <a:p>
                      <a:pPr algn="ctr" rtl="1" fontAlgn="t"/>
                      <a:r>
                        <a:rPr lang="ar-SA" sz="900" u="none" strike="noStrike"/>
                        <a:t>8,566</a:t>
                      </a:r>
                      <a:endParaRPr lang="ar-SA" sz="900" b="0" i="0" u="none" strike="noStrike">
                        <a:latin typeface="Traditional Arabic"/>
                      </a:endParaRPr>
                    </a:p>
                  </a:txBody>
                  <a:tcPr marL="0" marR="0" marT="0" marB="0"/>
                </a:tc>
                <a:tc>
                  <a:txBody>
                    <a:bodyPr/>
                    <a:lstStyle/>
                    <a:p>
                      <a:pPr algn="ctr" rtl="1" fontAlgn="t"/>
                      <a:r>
                        <a:rPr lang="ar-SA" sz="900" u="none" strike="noStrike"/>
                        <a:t>10,147</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11,728</a:t>
                      </a:r>
                      <a:endParaRPr lang="ar-SA" sz="900" b="0" i="0" u="none" strike="noStrike">
                        <a:latin typeface="Traditional Arabic"/>
                      </a:endParaRPr>
                    </a:p>
                  </a:txBody>
                  <a:tcPr marL="0" marR="0" marT="0" marB="0"/>
                </a:tc>
                <a:tc>
                  <a:txBody>
                    <a:bodyPr/>
                    <a:lstStyle/>
                    <a:p>
                      <a:pPr algn="ctr" rtl="1" fontAlgn="t"/>
                      <a:r>
                        <a:rPr lang="ar-SA" sz="900" u="none" strike="noStrike"/>
                        <a:t>9,831</a:t>
                      </a:r>
                      <a:endParaRPr lang="ar-SA" sz="900" b="0" i="0" u="none" strike="noStrike">
                        <a:latin typeface="Traditional Arabic"/>
                      </a:endParaRPr>
                    </a:p>
                  </a:txBody>
                  <a:tcPr marL="0" marR="0" marT="0" marB="0"/>
                </a:tc>
              </a:tr>
              <a:tr h="125499">
                <a:tc>
                  <a:txBody>
                    <a:bodyPr/>
                    <a:lstStyle/>
                    <a:p>
                      <a:pPr algn="r" rtl="1" fontAlgn="t"/>
                      <a:r>
                        <a:rPr lang="ar-SA" sz="900" u="none" strike="noStrike" dirty="0"/>
                        <a:t>صافي الأرباح</a:t>
                      </a:r>
                      <a:endParaRPr lang="ar-SA" sz="900" b="0" i="0" u="none" strike="noStrike" dirty="0">
                        <a:solidFill>
                          <a:srgbClr val="0000FF"/>
                        </a:solidFill>
                        <a:latin typeface="Traditional Arabic"/>
                      </a:endParaRPr>
                    </a:p>
                  </a:txBody>
                  <a:tcPr marL="0" marR="0" marT="0" marB="0">
                    <a:solidFill>
                      <a:schemeClr val="accent1"/>
                    </a:solidFill>
                  </a:tcPr>
                </a:tc>
                <a:tc>
                  <a:txBody>
                    <a:bodyPr/>
                    <a:lstStyle/>
                    <a:p>
                      <a:pPr algn="ctr" rtl="1" fontAlgn="t"/>
                      <a:r>
                        <a:rPr lang="ar-SA" sz="900" u="none" strike="noStrike"/>
                        <a:t>272,392</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334,064</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395,735</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a:t>457,407</a:t>
                      </a:r>
                      <a:endParaRPr lang="ar-SA" sz="900" b="0" i="0" u="none" strike="noStrike">
                        <a:solidFill>
                          <a:srgbClr val="0000FF"/>
                        </a:solidFill>
                        <a:latin typeface="Traditional Arabic"/>
                      </a:endParaRPr>
                    </a:p>
                  </a:txBody>
                  <a:tcPr marL="0" marR="0" marT="0" marB="0"/>
                </a:tc>
                <a:tc>
                  <a:txBody>
                    <a:bodyPr/>
                    <a:lstStyle/>
                    <a:p>
                      <a:pPr algn="ctr" rtl="1" fontAlgn="t"/>
                      <a:r>
                        <a:rPr lang="ar-SA" sz="900" u="none" strike="noStrike" dirty="0"/>
                        <a:t>383,401</a:t>
                      </a:r>
                      <a:endParaRPr lang="ar-SA" sz="900" b="0" i="0" u="none" strike="noStrike" dirty="0">
                        <a:solidFill>
                          <a:srgbClr val="0000FF"/>
                        </a:solidFill>
                        <a:latin typeface="Traditional Arabic"/>
                      </a:endParaRPr>
                    </a:p>
                  </a:txBody>
                  <a:tcPr marL="0" marR="0" marT="0" marB="0"/>
                </a:tc>
              </a:tr>
            </a:tbl>
          </a:graphicData>
        </a:graphic>
      </p:graphicFrame>
    </p:spTree>
    <p:extLst>
      <p:ext uri="{BB962C8B-B14F-4D97-AF65-F5344CB8AC3E}">
        <p14:creationId xmlns:p14="http://schemas.microsoft.com/office/powerpoint/2010/main" xmlns="" val="3575041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123123" y="2727960"/>
          <a:ext cx="4897755" cy="1402080"/>
        </p:xfrm>
        <a:graphic>
          <a:graphicData uri="http://schemas.openxmlformats.org/drawingml/2006/table">
            <a:tbl>
              <a:tblPr rtl="1"/>
              <a:tblGrid>
                <a:gridCol w="1553210"/>
                <a:gridCol w="657860"/>
                <a:gridCol w="643255"/>
                <a:gridCol w="671830"/>
                <a:gridCol w="637540"/>
                <a:gridCol w="734060"/>
              </a:tblGrid>
              <a:tr h="640715">
                <a:tc>
                  <a:txBody>
                    <a:bodyPr/>
                    <a:lstStyle/>
                    <a:p>
                      <a:pPr algn="ctr" rtl="1">
                        <a:lnSpc>
                          <a:spcPct val="115000"/>
                        </a:lnSpc>
                        <a:spcAft>
                          <a:spcPts val="0"/>
                        </a:spcAft>
                      </a:pPr>
                      <a:r>
                        <a:rPr lang="ar-SA" sz="1600">
                          <a:latin typeface="Calibri"/>
                          <a:ea typeface="Times New Roman"/>
                          <a:cs typeface="Traditional Arabic"/>
                        </a:rPr>
                        <a:t>البيــان</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rtl="1">
                        <a:lnSpc>
                          <a:spcPct val="115000"/>
                        </a:lnSpc>
                        <a:spcAft>
                          <a:spcPts val="0"/>
                        </a:spcAft>
                      </a:pPr>
                      <a:r>
                        <a:rPr lang="ar-SA" sz="1600">
                          <a:latin typeface="Calibri"/>
                          <a:ea typeface="Times New Roman"/>
                          <a:cs typeface="Traditional Arabic"/>
                        </a:rPr>
                        <a:t>حجم المبيعات اليومية</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rtl="1">
                        <a:lnSpc>
                          <a:spcPct val="115000"/>
                        </a:lnSpc>
                        <a:spcAft>
                          <a:spcPts val="0"/>
                        </a:spcAft>
                      </a:pPr>
                      <a:r>
                        <a:rPr lang="ar-SA" sz="1600">
                          <a:latin typeface="Calibri"/>
                          <a:ea typeface="Times New Roman"/>
                          <a:cs typeface="Traditional Arabic"/>
                        </a:rPr>
                        <a:t>عدد أيام العمل السنوية</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حجم المبيعات السنوية</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1">
                        <a:lnSpc>
                          <a:spcPct val="115000"/>
                        </a:lnSpc>
                        <a:spcAft>
                          <a:spcPts val="0"/>
                        </a:spcAft>
                      </a:pPr>
                      <a:r>
                        <a:rPr lang="ar-SA" sz="1600">
                          <a:latin typeface="Calibri"/>
                          <a:ea typeface="Times New Roman"/>
                          <a:cs typeface="Traditional Arabic"/>
                        </a:rPr>
                        <a:t>السعر (ريال)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الإيرادات السنوية (ريال)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57175">
                <a:tc>
                  <a:txBody>
                    <a:bodyPr/>
                    <a:lstStyle/>
                    <a:p>
                      <a:pPr algn="r" rtl="1">
                        <a:lnSpc>
                          <a:spcPct val="115000"/>
                        </a:lnSpc>
                        <a:spcAft>
                          <a:spcPts val="1000"/>
                        </a:spcAft>
                      </a:pPr>
                      <a:r>
                        <a:rPr lang="ar-SA" sz="1600">
                          <a:latin typeface="Calibri"/>
                          <a:ea typeface="Calibri"/>
                          <a:cs typeface="Traditional Arabic"/>
                        </a:rPr>
                        <a:t>الاساور , الربطات , اعادة تدوير الاشياء القديمة.</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a:latin typeface="Calibri"/>
                          <a:ea typeface="Times New Roman"/>
                          <a:cs typeface="Traditional Arabic"/>
                        </a:rPr>
                        <a:t>100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a:latin typeface="Calibri"/>
                          <a:ea typeface="Times New Roman"/>
                          <a:cs typeface="Traditional Arabic"/>
                        </a:rPr>
                        <a:t>317</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a:solidFill>
                            <a:srgbClr val="FF0000"/>
                          </a:solidFill>
                          <a:latin typeface="Calibri"/>
                          <a:ea typeface="Times New Roman"/>
                          <a:cs typeface="Traditional Arabic"/>
                        </a:rPr>
                        <a:t>31700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1">
                        <a:lnSpc>
                          <a:spcPct val="115000"/>
                        </a:lnSpc>
                        <a:spcAft>
                          <a:spcPts val="0"/>
                        </a:spcAft>
                      </a:pPr>
                      <a:r>
                        <a:rPr lang="ar-SA" sz="1600">
                          <a:latin typeface="Calibri"/>
                          <a:ea typeface="Times New Roman"/>
                          <a:cs typeface="Traditional Arabic"/>
                        </a:rPr>
                        <a:t>20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dirty="0">
                          <a:solidFill>
                            <a:srgbClr val="FF0000"/>
                          </a:solidFill>
                          <a:latin typeface="Calibri"/>
                          <a:ea typeface="Times New Roman"/>
                          <a:cs typeface="Traditional Arabic"/>
                        </a:rPr>
                        <a:t>634000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026" name="Rectangle 2"/>
          <p:cNvSpPr>
            <a:spLocks noChangeArrowheads="1"/>
          </p:cNvSpPr>
          <p:nvPr/>
        </p:nvSpPr>
        <p:spPr bwMode="auto">
          <a:xfrm>
            <a:off x="6228185" y="107722"/>
            <a:ext cx="1779718"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lang="ar-SA" sz="1400" dirty="0" smtClean="0">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400" dirty="0" smtClean="0">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a:t>
            </a: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)تدفقات </a:t>
            </a:r>
            <a:r>
              <a:rPr kumimoji="0" lang="ar-SA"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داخلة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endParaRPr lang="ar-SA" sz="2400" dirty="0" smtClean="0">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الإيرادات</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75041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2793365" y="1490662"/>
          <a:ext cx="3557270" cy="3876675"/>
        </p:xfrm>
        <a:graphic>
          <a:graphicData uri="http://schemas.openxmlformats.org/drawingml/2006/table">
            <a:tbl>
              <a:tblPr rtl="1"/>
              <a:tblGrid>
                <a:gridCol w="2664460"/>
                <a:gridCol w="892810"/>
              </a:tblGrid>
              <a:tr h="352425">
                <a:tc>
                  <a:txBody>
                    <a:bodyPr/>
                    <a:lstStyle/>
                    <a:p>
                      <a:pPr algn="r" rtl="1">
                        <a:lnSpc>
                          <a:spcPct val="115000"/>
                        </a:lnSpc>
                        <a:spcAft>
                          <a:spcPts val="0"/>
                        </a:spcAft>
                      </a:pPr>
                      <a:r>
                        <a:rPr lang="ar-SA" sz="1600" b="1">
                          <a:solidFill>
                            <a:srgbClr val="0000FF"/>
                          </a:solidFill>
                          <a:latin typeface="Calibri"/>
                          <a:ea typeface="Times New Roman"/>
                          <a:cs typeface="Traditional Arabic"/>
                        </a:rPr>
                        <a:t>الأرباح الإجمالية للمشروع:</a:t>
                      </a:r>
                      <a:endParaRPr lang="en-US" sz="1100">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600" b="1">
                          <a:solidFill>
                            <a:srgbClr val="0000FF"/>
                          </a:solidFill>
                          <a:latin typeface="Calibri"/>
                          <a:ea typeface="Times New Roman"/>
                          <a:cs typeface="Traditional Arabic"/>
                        </a:rPr>
                        <a:t> </a:t>
                      </a:r>
                      <a:endParaRPr lang="en-US" sz="1100">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52425">
                <a:tc>
                  <a:txBody>
                    <a:bodyPr/>
                    <a:lstStyle/>
                    <a:p>
                      <a:pPr algn="ctr" rtl="1">
                        <a:lnSpc>
                          <a:spcPct val="115000"/>
                        </a:lnSpc>
                        <a:spcAft>
                          <a:spcPts val="0"/>
                        </a:spcAft>
                      </a:pPr>
                      <a:r>
                        <a:rPr lang="ar-SA" sz="1600">
                          <a:latin typeface="Calibri"/>
                          <a:ea typeface="Times New Roman"/>
                          <a:cs typeface="Traditional Arabic"/>
                        </a:rPr>
                        <a:t>البيـان</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القيمة (ريال)</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الإيرادات</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634,000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مصاريف التشغيل</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163,392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الأرباح = الإيرادات - مصاريف التشغيل</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470,608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rtl="1">
                        <a:lnSpc>
                          <a:spcPct val="115000"/>
                        </a:lnSpc>
                      </a:pPr>
                      <a:endParaRPr lang="en-US" sz="1100">
                        <a:latin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rtl="1">
                        <a:lnSpc>
                          <a:spcPct val="115000"/>
                        </a:lnSpc>
                      </a:pPr>
                      <a:endParaRPr lang="en-US" sz="1100">
                        <a:latin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52425">
                <a:tc>
                  <a:txBody>
                    <a:bodyPr/>
                    <a:lstStyle/>
                    <a:p>
                      <a:pPr algn="r" rtl="1">
                        <a:lnSpc>
                          <a:spcPct val="115000"/>
                        </a:lnSpc>
                        <a:spcAft>
                          <a:spcPts val="0"/>
                        </a:spcAft>
                      </a:pPr>
                      <a:r>
                        <a:rPr lang="ar-SA" sz="1600" b="1">
                          <a:solidFill>
                            <a:srgbClr val="0000FF"/>
                          </a:solidFill>
                          <a:latin typeface="Calibri"/>
                          <a:ea typeface="Times New Roman"/>
                          <a:cs typeface="Traditional Arabic"/>
                        </a:rPr>
                        <a:t>صافي الربح:</a:t>
                      </a:r>
                      <a:endParaRPr lang="en-US" sz="1100">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rtl="1">
                        <a:lnSpc>
                          <a:spcPct val="115000"/>
                        </a:lnSpc>
                      </a:pPr>
                      <a:endParaRPr lang="en-US" sz="1100">
                        <a:latin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52425">
                <a:tc>
                  <a:txBody>
                    <a:bodyPr/>
                    <a:lstStyle/>
                    <a:p>
                      <a:pPr algn="ctr" rtl="1">
                        <a:lnSpc>
                          <a:spcPct val="115000"/>
                        </a:lnSpc>
                        <a:spcAft>
                          <a:spcPts val="0"/>
                        </a:spcAft>
                      </a:pPr>
                      <a:r>
                        <a:rPr lang="ar-SA" sz="1600">
                          <a:latin typeface="Calibri"/>
                          <a:ea typeface="Times New Roman"/>
                          <a:cs typeface="Traditional Arabic"/>
                        </a:rPr>
                        <a:t>البيـان</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القيمة (ريال)</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الأرباح الإجمالية</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470,608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الزكاة 2.5% من الأرباح</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a:solidFill>
                            <a:srgbClr val="FF0000"/>
                          </a:solidFill>
                          <a:latin typeface="Calibri"/>
                          <a:ea typeface="Times New Roman"/>
                          <a:cs typeface="Traditional Arabic"/>
                        </a:rPr>
                        <a:t>11,765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52425">
                <a:tc>
                  <a:txBody>
                    <a:bodyPr/>
                    <a:lstStyle/>
                    <a:p>
                      <a:pPr algn="r" rtl="1">
                        <a:lnSpc>
                          <a:spcPct val="115000"/>
                        </a:lnSpc>
                        <a:spcAft>
                          <a:spcPts val="0"/>
                        </a:spcAft>
                      </a:pPr>
                      <a:r>
                        <a:rPr lang="ar-SA" sz="1600">
                          <a:latin typeface="Calibri"/>
                          <a:ea typeface="Times New Roman"/>
                          <a:cs typeface="Traditional Arabic"/>
                        </a:rPr>
                        <a:t>صافي الربح = إجمالي الربح - الزكاة</a:t>
                      </a:r>
                      <a:endParaRPr lang="en-US" sz="11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1">
                        <a:lnSpc>
                          <a:spcPct val="115000"/>
                        </a:lnSpc>
                        <a:spcAft>
                          <a:spcPts val="0"/>
                        </a:spcAft>
                      </a:pPr>
                      <a:r>
                        <a:rPr lang="ar-SA" sz="1600" dirty="0">
                          <a:solidFill>
                            <a:srgbClr val="FF0000"/>
                          </a:solidFill>
                          <a:latin typeface="Calibri"/>
                          <a:ea typeface="Times New Roman"/>
                          <a:cs typeface="Traditional Arabic"/>
                        </a:rPr>
                        <a:t>458,843</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xmlns="" val="3575041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solidFill>
                  <a:schemeClr val="accent1">
                    <a:lumMod val="50000"/>
                  </a:schemeClr>
                </a:solidFill>
              </a:rPr>
              <a:t>الربحية الاقتصادية</a:t>
            </a:r>
            <a:endParaRPr lang="en-US" dirty="0" smtClean="0">
              <a:solidFill>
                <a:schemeClr val="accent1">
                  <a:lumMod val="50000"/>
                </a:schemeClr>
              </a:solidFill>
            </a:endParaRPr>
          </a:p>
          <a:p>
            <a:r>
              <a:rPr lang="ar-SA" dirty="0" smtClean="0"/>
              <a:t>= الايراد الكلي بالسعر </a:t>
            </a:r>
            <a:r>
              <a:rPr lang="ar-SA" dirty="0" err="1" smtClean="0"/>
              <a:t>الحقيقي</a:t>
            </a:r>
            <a:r>
              <a:rPr lang="ar-SA" dirty="0" smtClean="0"/>
              <a:t> – التكاليف الكلية بالسعر </a:t>
            </a:r>
            <a:r>
              <a:rPr lang="ar-SA" dirty="0" err="1" smtClean="0"/>
              <a:t>الحقيقي</a:t>
            </a:r>
            <a:endParaRPr lang="en-US" dirty="0" smtClean="0"/>
          </a:p>
          <a:p>
            <a:r>
              <a:rPr lang="ar-SA" dirty="0" err="1" smtClean="0"/>
              <a:t>(</a:t>
            </a:r>
            <a:r>
              <a:rPr lang="en-US" dirty="0" smtClean="0"/>
              <a:t>634000 </a:t>
            </a:r>
            <a:r>
              <a:rPr lang="ar-SA" dirty="0" err="1" smtClean="0"/>
              <a:t>–</a:t>
            </a:r>
            <a:r>
              <a:rPr lang="ar-SA" dirty="0" smtClean="0"/>
              <a:t> </a:t>
            </a:r>
            <a:r>
              <a:rPr lang="en-US" dirty="0" smtClean="0"/>
              <a:t>164865</a:t>
            </a:r>
            <a:r>
              <a:rPr lang="ar-SA" dirty="0" smtClean="0"/>
              <a:t> </a:t>
            </a:r>
            <a:r>
              <a:rPr lang="ar-SA" dirty="0" err="1" smtClean="0"/>
              <a:t>)=</a:t>
            </a:r>
            <a:r>
              <a:rPr lang="en-US" dirty="0" smtClean="0"/>
              <a:t> 469135</a:t>
            </a:r>
            <a:endParaRPr lang="ar-SA" dirty="0" smtClean="0"/>
          </a:p>
          <a:p>
            <a:endParaRPr lang="ar-SA" dirty="0" smtClean="0"/>
          </a:p>
          <a:p>
            <a:r>
              <a:rPr lang="ar-SA" dirty="0" smtClean="0">
                <a:solidFill>
                  <a:schemeClr val="accent1">
                    <a:lumMod val="50000"/>
                  </a:schemeClr>
                </a:solidFill>
              </a:rPr>
              <a:t>معايير الربحية الاقتصادية </a:t>
            </a:r>
            <a:endParaRPr lang="ar-SA" dirty="0">
              <a:solidFill>
                <a:schemeClr val="accent1">
                  <a:lumMod val="50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709103" y="2184654"/>
          <a:ext cx="5725795" cy="2488692"/>
        </p:xfrm>
        <a:graphic>
          <a:graphicData uri="http://schemas.openxmlformats.org/drawingml/2006/table">
            <a:tbl>
              <a:tblPr rtl="1"/>
              <a:tblGrid>
                <a:gridCol w="3067050"/>
                <a:gridCol w="1731645"/>
                <a:gridCol w="927100"/>
              </a:tblGrid>
              <a:tr h="229235">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ctr" rtl="1">
                        <a:lnSpc>
                          <a:spcPct val="115000"/>
                        </a:lnSpc>
                        <a:spcAft>
                          <a:spcPts val="0"/>
                        </a:spcAft>
                      </a:pPr>
                      <a:r>
                        <a:rPr lang="ar-SA" sz="1600">
                          <a:latin typeface="Calibri"/>
                          <a:ea typeface="Times New Roman"/>
                          <a:cs typeface="Traditional Arabic"/>
                        </a:rPr>
                        <a:t>صافي الأرباح</a:t>
                      </a:r>
                      <a:endParaRPr lang="en-US" sz="1100">
                        <a:latin typeface="Calibri"/>
                        <a:ea typeface="Calibri"/>
                        <a:cs typeface="Arial"/>
                      </a:endParaRPr>
                    </a:p>
                  </a:txBody>
                  <a:tcPr marL="68580" marR="68580"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229235">
                <a:tc>
                  <a:txBody>
                    <a:bodyPr/>
                    <a:lstStyle/>
                    <a:p>
                      <a:pPr algn="r" rtl="1">
                        <a:lnSpc>
                          <a:spcPct val="115000"/>
                        </a:lnSpc>
                        <a:spcAft>
                          <a:spcPts val="0"/>
                        </a:spcAft>
                      </a:pPr>
                      <a:r>
                        <a:rPr lang="ar-SA" sz="1600">
                          <a:solidFill>
                            <a:srgbClr val="0000FF"/>
                          </a:solidFill>
                          <a:latin typeface="Calibri"/>
                          <a:ea typeface="Times New Roman"/>
                          <a:cs typeface="Traditional Arabic"/>
                        </a:rPr>
                        <a:t>العائد على الاستثمار(المعدل المتوسط للربح)</a:t>
                      </a:r>
                      <a:endParaRPr lang="en-US" sz="1100">
                        <a:latin typeface="Calibri"/>
                        <a:ea typeface="Calibri"/>
                        <a:cs typeface="Arial"/>
                      </a:endParaRPr>
                    </a:p>
                  </a:txBody>
                  <a:tcPr marL="68580" marR="6858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  ــــــــــ ×100 </a:t>
                      </a:r>
                      <a:endParaRPr lang="en-US" sz="1100">
                        <a:latin typeface="Calibri"/>
                        <a:ea typeface="Calibri"/>
                        <a:cs typeface="Arial"/>
                      </a:endParaRPr>
                    </a:p>
                  </a:txBody>
                  <a:tcPr marL="68580" marR="68580" marT="0" marB="0" anchor="b">
                    <a:lnL>
                      <a:noFill/>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a:noFill/>
                    </a:lnT>
                    <a:lnB>
                      <a:noFill/>
                    </a:lnB>
                  </a:tcPr>
                </a:tc>
              </a:tr>
              <a:tr h="229235">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rtl="1">
                        <a:lnSpc>
                          <a:spcPct val="115000"/>
                        </a:lnSpc>
                        <a:spcAft>
                          <a:spcPts val="0"/>
                        </a:spcAft>
                      </a:pPr>
                      <a:r>
                        <a:rPr lang="ar-SA" sz="1600">
                          <a:latin typeface="Calibri"/>
                          <a:ea typeface="Times New Roman"/>
                          <a:cs typeface="Traditional Arabic"/>
                        </a:rPr>
                        <a:t>التكاليف الاستثمارية</a:t>
                      </a:r>
                      <a:endParaRPr lang="en-US" sz="1100">
                        <a:latin typeface="Calibri"/>
                        <a:ea typeface="Calibri"/>
                        <a:cs typeface="Arial"/>
                      </a:endParaRPr>
                    </a:p>
                  </a:txBody>
                  <a:tcPr marL="68580" marR="68580" marT="0" marB="0" anchor="b">
                    <a:lnL>
                      <a:noFill/>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a:noFill/>
                    </a:lnT>
                    <a:lnB>
                      <a:noFill/>
                    </a:lnB>
                  </a:tcPr>
                </a:tc>
              </a:tr>
              <a:tr h="229235">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rtl="1">
                        <a:lnSpc>
                          <a:spcPct val="115000"/>
                        </a:lnSpc>
                        <a:spcAft>
                          <a:spcPts val="0"/>
                        </a:spcAft>
                      </a:pPr>
                      <a:r>
                        <a:rPr lang="ar-SA" sz="1600">
                          <a:latin typeface="Calibri"/>
                          <a:ea typeface="Times New Roman"/>
                          <a:cs typeface="Traditional Arabic"/>
                        </a:rPr>
                        <a:t>458,843</a:t>
                      </a:r>
                      <a:endParaRPr lang="en-US" sz="1100">
                        <a:latin typeface="Calibri"/>
                        <a:ea typeface="Calibri"/>
                        <a:cs typeface="Arial"/>
                      </a:endParaRPr>
                    </a:p>
                  </a:txBody>
                  <a:tcPr marL="68580" marR="68580" marT="0" marB="0" anchor="b">
                    <a:lnL>
                      <a:noFill/>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a:noFill/>
                    </a:lnT>
                    <a:lnB>
                      <a:noFill/>
                    </a:lnB>
                  </a:tcPr>
                </a:tc>
              </a:tr>
              <a:tr h="229235">
                <a:tc>
                  <a:txBody>
                    <a:bodyPr/>
                    <a:lstStyle/>
                    <a:p>
                      <a:pPr algn="r" rtl="1">
                        <a:lnSpc>
                          <a:spcPct val="115000"/>
                        </a:lnSpc>
                        <a:spcAft>
                          <a:spcPts val="0"/>
                        </a:spcAft>
                      </a:pPr>
                      <a:r>
                        <a:rPr lang="ar-SA" sz="1600">
                          <a:latin typeface="Calibri"/>
                          <a:ea typeface="Times New Roman"/>
                          <a:cs typeface="Traditional Arabic"/>
                        </a:rPr>
                        <a:t> </a:t>
                      </a:r>
                      <a:endParaRPr lang="en-US" sz="1100">
                        <a:latin typeface="Calibri"/>
                        <a:ea typeface="Calibri"/>
                        <a:cs typeface="Arial"/>
                      </a:endParaRPr>
                    </a:p>
                  </a:txBody>
                  <a:tcPr marL="68580" marR="6858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 ــــــــــ ×100 =</a:t>
                      </a:r>
                      <a:endParaRPr lang="en-US" sz="1100">
                        <a:latin typeface="Calibri"/>
                        <a:ea typeface="Calibri"/>
                        <a:cs typeface="Arial"/>
                      </a:endParaRPr>
                    </a:p>
                  </a:txBody>
                  <a:tcPr marL="68580" marR="68580" marT="0" marB="0" anchor="b">
                    <a:lnL>
                      <a:noFill/>
                    </a:lnL>
                    <a:lnR>
                      <a:noFill/>
                    </a:lnR>
                    <a:lnT>
                      <a:noFill/>
                    </a:lnT>
                    <a:lnB>
                      <a:noFill/>
                    </a:lnB>
                  </a:tcPr>
                </a:tc>
                <a:tc>
                  <a:txBody>
                    <a:bodyPr/>
                    <a:lstStyle/>
                    <a:p>
                      <a:pPr algn="r" rtl="1">
                        <a:lnSpc>
                          <a:spcPct val="115000"/>
                        </a:lnSpc>
                        <a:spcAft>
                          <a:spcPts val="0"/>
                        </a:spcAft>
                      </a:pPr>
                      <a:r>
                        <a:rPr lang="ar-SA" sz="1600">
                          <a:latin typeface="Calibri"/>
                          <a:ea typeface="Times New Roman"/>
                          <a:cs typeface="Traditional Arabic"/>
                        </a:rPr>
                        <a:t>429.7%</a:t>
                      </a:r>
                      <a:endParaRPr lang="en-US" sz="110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a:noFill/>
                    </a:lnT>
                    <a:lnB>
                      <a:noFill/>
                    </a:lnB>
                  </a:tcPr>
                </a:tc>
              </a:tr>
              <a:tr h="229235">
                <a:tc>
                  <a:txBody>
                    <a:bodyPr/>
                    <a:lstStyle/>
                    <a:p>
                      <a:pPr algn="r" rtl="1">
                        <a:lnSpc>
                          <a:spcPct val="115000"/>
                        </a:lnSpc>
                        <a:spcAft>
                          <a:spcPts val="0"/>
                        </a:spcAft>
                      </a:pPr>
                      <a:r>
                        <a:rPr lang="ar-SA" sz="1800">
                          <a:latin typeface="Calibri"/>
                          <a:ea typeface="Times New Roman"/>
                          <a:cs typeface="Traditional Arabic"/>
                        </a:rPr>
                        <a:t> </a:t>
                      </a:r>
                      <a:r>
                        <a:rPr lang="ar-SA" sz="1400">
                          <a:solidFill>
                            <a:srgbClr val="000000"/>
                          </a:solidFill>
                          <a:latin typeface="Calibri"/>
                          <a:ea typeface="Times New Roman"/>
                          <a:cs typeface="Arial"/>
                        </a:rPr>
                        <a:t>يتميز هذا المعيار أنه اخذ في الاعتبار المكاسب الكلية المتحققة خلال العمر الاقتصادي للمشروع، هنا نجد أن قيمة العائد على الاستثمار ( </a:t>
                      </a:r>
                      <a:r>
                        <a:rPr lang="ar-SA" sz="1600">
                          <a:latin typeface="Calibri"/>
                          <a:ea typeface="Times New Roman"/>
                          <a:cs typeface="Traditional Arabic"/>
                        </a:rPr>
                        <a:t>429.7%</a:t>
                      </a:r>
                      <a:r>
                        <a:rPr lang="ar-SA" sz="1400">
                          <a:solidFill>
                            <a:srgbClr val="000000"/>
                          </a:solidFill>
                          <a:latin typeface="Calibri"/>
                          <a:ea typeface="Times New Roman"/>
                          <a:cs typeface="Arial"/>
                        </a:rPr>
                        <a:t>) وهي نسبة مجدية للمشروع . </a:t>
                      </a:r>
                      <a:endParaRPr lang="en-US" sz="1100">
                        <a:latin typeface="Calibri"/>
                        <a:ea typeface="Times New Roman"/>
                        <a:cs typeface="Arial"/>
                      </a:endParaRPr>
                    </a:p>
                  </a:txBody>
                  <a:tcPr marL="68580" marR="68580"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r" rtl="1">
                        <a:lnSpc>
                          <a:spcPct val="115000"/>
                        </a:lnSpc>
                        <a:spcAft>
                          <a:spcPts val="1000"/>
                        </a:spcAft>
                      </a:pPr>
                      <a:r>
                        <a:rPr lang="ar-SA" sz="1600">
                          <a:latin typeface="Calibri"/>
                          <a:ea typeface="Calibri"/>
                          <a:cs typeface="Traditional Arabic"/>
                        </a:rPr>
                        <a:t>106,773</a:t>
                      </a:r>
                      <a:endParaRPr lang="en-US" sz="1100">
                        <a:latin typeface="Calibri"/>
                        <a:ea typeface="Calibri"/>
                        <a:cs typeface="Arial"/>
                      </a:endParaRPr>
                    </a:p>
                  </a:txBody>
                  <a:tcPr marL="68580" marR="68580"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r" rtl="1">
                        <a:lnSpc>
                          <a:spcPct val="115000"/>
                        </a:lnSpc>
                        <a:spcAft>
                          <a:spcPts val="0"/>
                        </a:spcAft>
                      </a:pPr>
                      <a:r>
                        <a:rPr lang="ar-SA" sz="1600" dirty="0">
                          <a:latin typeface="Calibri"/>
                          <a:ea typeface="Times New Roman"/>
                          <a:cs typeface="Traditional Arabic"/>
                        </a:rPr>
                        <a:t> </a:t>
                      </a:r>
                      <a:endParaRPr lang="en-US" sz="1100" dirty="0">
                        <a:latin typeface="Calibri"/>
                        <a:ea typeface="Calibri"/>
                        <a:cs typeface="Arial"/>
                      </a:endParaRPr>
                    </a:p>
                  </a:txBody>
                  <a:tcPr marL="68580" marR="68580"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524000" y="1847018"/>
          <a:ext cx="6096000" cy="3163963"/>
        </p:xfrm>
        <a:graphic>
          <a:graphicData uri="http://schemas.openxmlformats.org/drawingml/2006/table">
            <a:tbl>
              <a:tblPr rtl="1"/>
              <a:tblGrid>
                <a:gridCol w="2429908"/>
                <a:gridCol w="1850390"/>
                <a:gridCol w="888115"/>
                <a:gridCol w="927587"/>
              </a:tblGrid>
              <a:tr h="331922">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ctr" rtl="1">
                        <a:lnSpc>
                          <a:spcPct val="115000"/>
                        </a:lnSpc>
                        <a:spcAft>
                          <a:spcPts val="0"/>
                        </a:spcAft>
                      </a:pPr>
                      <a:r>
                        <a:rPr lang="ar-SA" sz="1500">
                          <a:latin typeface="Calibri"/>
                          <a:ea typeface="Times New Roman"/>
                          <a:cs typeface="Traditional Arabic"/>
                        </a:rPr>
                        <a:t>التكاليف الاستثمارية</a:t>
                      </a:r>
                      <a:endParaRPr lang="en-US" sz="1000">
                        <a:latin typeface="Calibri"/>
                        <a:ea typeface="Calibri"/>
                        <a:cs typeface="Arial"/>
                      </a:endParaRPr>
                    </a:p>
                  </a:txBody>
                  <a:tcPr marL="64590" marR="64590"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tr>
              <a:tr h="331922">
                <a:tc>
                  <a:txBody>
                    <a:bodyPr/>
                    <a:lstStyle/>
                    <a:p>
                      <a:pPr algn="r" rtl="1">
                        <a:lnSpc>
                          <a:spcPct val="115000"/>
                        </a:lnSpc>
                        <a:spcAft>
                          <a:spcPts val="0"/>
                        </a:spcAft>
                      </a:pPr>
                      <a:r>
                        <a:rPr lang="ar-SA" sz="1500">
                          <a:solidFill>
                            <a:srgbClr val="0000FF"/>
                          </a:solidFill>
                          <a:latin typeface="Calibri"/>
                          <a:ea typeface="Times New Roman"/>
                          <a:cs typeface="Traditional Arabic"/>
                        </a:rPr>
                        <a:t>فترة استرداد الاستثمارات</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  ـــــــــــــــ</a:t>
                      </a:r>
                      <a:endParaRPr lang="en-US" sz="1000">
                        <a:latin typeface="Calibri"/>
                        <a:ea typeface="Calibri"/>
                        <a:cs typeface="Arial"/>
                      </a:endParaRPr>
                    </a:p>
                  </a:txBody>
                  <a:tcPr marL="64590" marR="64590" marT="0" marB="0" anchor="b">
                    <a:lnL>
                      <a:noFill/>
                    </a:lnL>
                    <a:lnR>
                      <a:noFill/>
                    </a:lnR>
                    <a:lnT>
                      <a:noFill/>
                    </a:lnT>
                    <a:lnB>
                      <a:noFill/>
                    </a:lnB>
                  </a:tcPr>
                </a:tc>
                <a:tc>
                  <a:txBody>
                    <a:bodyPr/>
                    <a:lstStyle/>
                    <a:p>
                      <a:pPr algn="r" rtl="1">
                        <a:lnSpc>
                          <a:spcPct val="115000"/>
                        </a:lnSpc>
                      </a:pPr>
                      <a:endParaRPr lang="en-US" sz="1000">
                        <a:latin typeface="Calibri"/>
                        <a:cs typeface="Arial"/>
                      </a:endParaRPr>
                    </a:p>
                  </a:txBody>
                  <a:tcPr marL="64590" marR="64590" marT="0" marB="0" anchor="b">
                    <a:lnL>
                      <a:noFill/>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a:noFill/>
                    </a:lnT>
                    <a:lnB>
                      <a:noFill/>
                    </a:lnB>
                  </a:tcPr>
                </a:tc>
              </a:tr>
              <a:tr h="331922">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rtl="1">
                        <a:lnSpc>
                          <a:spcPct val="115000"/>
                        </a:lnSpc>
                        <a:spcAft>
                          <a:spcPts val="0"/>
                        </a:spcAft>
                      </a:pPr>
                      <a:r>
                        <a:rPr lang="ar-SA" sz="1500">
                          <a:latin typeface="Calibri"/>
                          <a:ea typeface="Times New Roman"/>
                          <a:cs typeface="Traditional Arabic"/>
                        </a:rPr>
                        <a:t>صافي الأرباح + الاستهلاكات</a:t>
                      </a:r>
                      <a:endParaRPr lang="en-US" sz="1000">
                        <a:latin typeface="Calibri"/>
                        <a:ea typeface="Calibri"/>
                        <a:cs typeface="Arial"/>
                      </a:endParaRPr>
                    </a:p>
                  </a:txBody>
                  <a:tcPr marL="64590" marR="64590" marT="0" marB="0" anchor="b">
                    <a:lnL>
                      <a:noFill/>
                    </a:lnL>
                    <a:lnR>
                      <a:noFill/>
                    </a:lnR>
                    <a:lnT>
                      <a:noFill/>
                    </a:lnT>
                    <a:lnB>
                      <a:noFill/>
                    </a:lnB>
                  </a:tcPr>
                </a:tc>
                <a:tc>
                  <a:txBody>
                    <a:bodyPr/>
                    <a:lstStyle/>
                    <a:p>
                      <a:pPr algn="r" rtl="1">
                        <a:lnSpc>
                          <a:spcPct val="115000"/>
                        </a:lnSpc>
                      </a:pPr>
                      <a:endParaRPr lang="en-US" sz="1000">
                        <a:latin typeface="Calibri"/>
                        <a:cs typeface="Arial"/>
                      </a:endParaRPr>
                    </a:p>
                  </a:txBody>
                  <a:tcPr marL="64590" marR="64590" marT="0" marB="0" anchor="b">
                    <a:lnL>
                      <a:noFill/>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a:noFill/>
                    </a:lnT>
                    <a:lnB>
                      <a:noFill/>
                    </a:lnB>
                  </a:tcPr>
                </a:tc>
              </a:tr>
              <a:tr h="331922">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rtl="1">
                        <a:lnSpc>
                          <a:spcPct val="115000"/>
                        </a:lnSpc>
                        <a:spcAft>
                          <a:spcPts val="0"/>
                        </a:spcAft>
                      </a:pPr>
                      <a:r>
                        <a:rPr lang="ar-SA" sz="1500">
                          <a:latin typeface="Calibri"/>
                          <a:ea typeface="Times New Roman"/>
                          <a:cs typeface="Traditional Arabic"/>
                        </a:rPr>
                        <a:t>106,773</a:t>
                      </a:r>
                      <a:endParaRPr lang="en-US" sz="1000">
                        <a:latin typeface="Calibri"/>
                        <a:ea typeface="Calibri"/>
                        <a:cs typeface="Arial"/>
                      </a:endParaRPr>
                    </a:p>
                  </a:txBody>
                  <a:tcPr marL="64590" marR="64590" marT="0" marB="0" anchor="b">
                    <a:lnL>
                      <a:noFill/>
                    </a:lnL>
                    <a:lnR>
                      <a:noFill/>
                    </a:lnR>
                    <a:lnT>
                      <a:noFill/>
                    </a:lnT>
                    <a:lnB>
                      <a:noFill/>
                    </a:lnB>
                  </a:tcPr>
                </a:tc>
                <a:tc>
                  <a:txBody>
                    <a:bodyPr/>
                    <a:lstStyle/>
                    <a:p>
                      <a:pPr algn="r" rtl="1">
                        <a:lnSpc>
                          <a:spcPct val="115000"/>
                        </a:lnSpc>
                      </a:pPr>
                      <a:endParaRPr lang="en-US" sz="1000">
                        <a:latin typeface="Calibri"/>
                        <a:cs typeface="Arial"/>
                      </a:endParaRPr>
                    </a:p>
                  </a:txBody>
                  <a:tcPr marL="64590" marR="64590" marT="0" marB="0" anchor="b">
                    <a:lnL>
                      <a:noFill/>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a:noFill/>
                    </a:lnT>
                    <a:lnB>
                      <a:noFill/>
                    </a:lnB>
                  </a:tcPr>
                </a:tc>
              </a:tr>
              <a:tr h="528204">
                <a:tc>
                  <a:txBody>
                    <a:bodyPr/>
                    <a:lstStyle/>
                    <a:p>
                      <a:pPr algn="r" rtl="1">
                        <a:lnSpc>
                          <a:spcPct val="115000"/>
                        </a:lnSpc>
                        <a:spcAft>
                          <a:spcPts val="0"/>
                        </a:spcAft>
                      </a:pPr>
                      <a:r>
                        <a:rPr lang="ar-SA" sz="1100">
                          <a:latin typeface="Calibri"/>
                          <a:ea typeface="Times New Roman"/>
                          <a:cs typeface="Traditional Arabic"/>
                        </a:rPr>
                        <a:t> </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 ــــــــــــــ =</a:t>
                      </a:r>
                      <a:endParaRPr lang="en-US" sz="1000">
                        <a:latin typeface="Calibri"/>
                        <a:ea typeface="Calibri"/>
                        <a:cs typeface="Arial"/>
                      </a:endParaRPr>
                    </a:p>
                  </a:txBody>
                  <a:tcPr marL="64590" marR="64590" marT="0" marB="0" anchor="b">
                    <a:lnL>
                      <a:noFill/>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0.2</a:t>
                      </a:r>
                      <a:endParaRPr lang="en-US" sz="1000">
                        <a:latin typeface="Calibri"/>
                        <a:ea typeface="Calibri"/>
                        <a:cs typeface="Arial"/>
                      </a:endParaRPr>
                    </a:p>
                  </a:txBody>
                  <a:tcPr marL="64590" marR="64590" marT="0" marB="0" anchor="b">
                    <a:lnL>
                      <a:noFill/>
                    </a:lnL>
                    <a:lnR>
                      <a:noFill/>
                    </a:lnR>
                    <a:lnT>
                      <a:noFill/>
                    </a:lnT>
                    <a:lnB>
                      <a:noFill/>
                    </a:lnB>
                  </a:tcPr>
                </a:tc>
                <a:tc>
                  <a:txBody>
                    <a:bodyPr/>
                    <a:lstStyle/>
                    <a:p>
                      <a:pPr algn="r" rtl="1">
                        <a:lnSpc>
                          <a:spcPct val="115000"/>
                        </a:lnSpc>
                        <a:spcAft>
                          <a:spcPts val="0"/>
                        </a:spcAft>
                      </a:pPr>
                      <a:r>
                        <a:rPr lang="ar-SA" sz="1500">
                          <a:latin typeface="Calibri"/>
                          <a:ea typeface="Times New Roman"/>
                          <a:cs typeface="Traditional Arabic"/>
                        </a:rPr>
                        <a:t>سنة من بدء التشغيل</a:t>
                      </a:r>
                      <a:endParaRPr lang="en-US" sz="100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a:noFill/>
                    </a:lnT>
                    <a:lnB>
                      <a:noFill/>
                    </a:lnB>
                  </a:tcPr>
                </a:tc>
              </a:tr>
              <a:tr h="1308071">
                <a:tc>
                  <a:txBody>
                    <a:bodyPr/>
                    <a:lstStyle/>
                    <a:p>
                      <a:pPr algn="r" rtl="1">
                        <a:lnSpc>
                          <a:spcPct val="115000"/>
                        </a:lnSpc>
                        <a:spcAft>
                          <a:spcPts val="1000"/>
                        </a:spcAft>
                      </a:pPr>
                      <a:r>
                        <a:rPr lang="ar-SA" sz="1100">
                          <a:latin typeface="Calibri"/>
                          <a:ea typeface="Calibri"/>
                          <a:cs typeface="Arial"/>
                        </a:rPr>
                        <a:t>يستطيع المشروع تغطية تكاليفه الاستثمارية الأولية خلال ثلاثة اشهر تقريبا أي في أقل من سنة ، وكلما كانت فترة الاسترداد أقل كان افضل ، مما يعني أن المشروع سيجني أرباح في أقل من سنة وفقا لمعيار فترة الاسترداد .</a:t>
                      </a:r>
                      <a:endParaRPr lang="en-US" sz="1000">
                        <a:latin typeface="Calibri"/>
                        <a:ea typeface="Calibri"/>
                        <a:cs typeface="Arial"/>
                      </a:endParaRPr>
                    </a:p>
                    <a:p>
                      <a:pPr algn="r" rtl="1">
                        <a:lnSpc>
                          <a:spcPct val="115000"/>
                        </a:lnSpc>
                        <a:spcAft>
                          <a:spcPts val="0"/>
                        </a:spcAft>
                      </a:pPr>
                      <a:r>
                        <a:rPr lang="ar-SA" sz="1100">
                          <a:latin typeface="Calibri"/>
                          <a:ea typeface="Times New Roman"/>
                          <a:cs typeface="Traditional Arabic"/>
                        </a:rPr>
                        <a:t> </a:t>
                      </a:r>
                      <a:endParaRPr lang="en-US" sz="1000">
                        <a:latin typeface="Calibri"/>
                        <a:ea typeface="Calibri"/>
                        <a:cs typeface="Arial"/>
                      </a:endParaRPr>
                    </a:p>
                  </a:txBody>
                  <a:tcPr marL="64590" marR="64590" marT="0"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ctr" rtl="1">
                        <a:lnSpc>
                          <a:spcPct val="115000"/>
                        </a:lnSpc>
                        <a:spcAft>
                          <a:spcPts val="0"/>
                        </a:spcAft>
                      </a:pPr>
                      <a:r>
                        <a:rPr lang="ar-SA" sz="1500">
                          <a:latin typeface="Calibri"/>
                          <a:ea typeface="Times New Roman"/>
                          <a:cs typeface="Traditional Arabic"/>
                        </a:rPr>
                        <a:t>472,143</a:t>
                      </a:r>
                      <a:endParaRPr lang="en-US" sz="1000">
                        <a:latin typeface="Calibri"/>
                        <a:ea typeface="Calibri"/>
                        <a:cs typeface="Arial"/>
                      </a:endParaRPr>
                    </a:p>
                  </a:txBody>
                  <a:tcPr marL="64590" marR="64590"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r" rtl="1">
                        <a:lnSpc>
                          <a:spcPct val="115000"/>
                        </a:lnSpc>
                        <a:spcAft>
                          <a:spcPts val="0"/>
                        </a:spcAft>
                      </a:pPr>
                      <a:r>
                        <a:rPr lang="ar-SA" sz="1500">
                          <a:latin typeface="Calibri"/>
                          <a:ea typeface="Times New Roman"/>
                          <a:cs typeface="Traditional Arabic"/>
                        </a:rPr>
                        <a:t> </a:t>
                      </a:r>
                      <a:endParaRPr lang="en-US" sz="1000">
                        <a:latin typeface="Calibri"/>
                        <a:ea typeface="Calibri"/>
                        <a:cs typeface="Arial"/>
                      </a:endParaRPr>
                    </a:p>
                  </a:txBody>
                  <a:tcPr marL="64590" marR="64590" marT="0"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r" rtl="1">
                        <a:lnSpc>
                          <a:spcPct val="115000"/>
                        </a:lnSpc>
                        <a:spcAft>
                          <a:spcPts val="0"/>
                        </a:spcAft>
                      </a:pPr>
                      <a:r>
                        <a:rPr lang="ar-SA" sz="1500" dirty="0">
                          <a:latin typeface="Calibri"/>
                          <a:ea typeface="Times New Roman"/>
                          <a:cs typeface="Traditional Arabic"/>
                        </a:rPr>
                        <a:t> </a:t>
                      </a:r>
                      <a:endParaRPr lang="en-US" sz="1000" dirty="0">
                        <a:latin typeface="Calibri"/>
                        <a:ea typeface="Calibri"/>
                        <a:cs typeface="Arial"/>
                      </a:endParaRPr>
                    </a:p>
                  </a:txBody>
                  <a:tcPr marL="64590" marR="64590" marT="0"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1524000" y="1515702"/>
          <a:ext cx="6096000" cy="4001362"/>
        </p:xfrm>
        <a:graphic>
          <a:graphicData uri="http://schemas.openxmlformats.org/drawingml/2006/table">
            <a:tbl>
              <a:tblPr rtl="1"/>
              <a:tblGrid>
                <a:gridCol w="2245255"/>
                <a:gridCol w="1567022"/>
                <a:gridCol w="1526531"/>
                <a:gridCol w="757192"/>
              </a:tblGrid>
              <a:tr h="280910">
                <a:tc>
                  <a:txBody>
                    <a:bodyPr/>
                    <a:lstStyle/>
                    <a:p>
                      <a:pPr algn="r" rtl="1">
                        <a:lnSpc>
                          <a:spcPct val="115000"/>
                        </a:lnSpc>
                        <a:spcAft>
                          <a:spcPts val="0"/>
                        </a:spcAft>
                      </a:pPr>
                      <a:r>
                        <a:rPr lang="ar-SA" sz="1300" dirty="0" smtClean="0">
                          <a:solidFill>
                            <a:schemeClr val="tx2"/>
                          </a:solidFill>
                          <a:latin typeface="Calibri"/>
                          <a:ea typeface="Times New Roman"/>
                          <a:cs typeface="Traditional Arabic"/>
                        </a:rPr>
                        <a:t>حجم</a:t>
                      </a:r>
                      <a:r>
                        <a:rPr lang="ar-SA" sz="1300" baseline="0" dirty="0" smtClean="0">
                          <a:solidFill>
                            <a:schemeClr val="tx2"/>
                          </a:solidFill>
                          <a:latin typeface="Calibri"/>
                          <a:ea typeface="Times New Roman"/>
                          <a:cs typeface="Traditional Arabic"/>
                        </a:rPr>
                        <a:t> التعادل</a:t>
                      </a:r>
                    </a:p>
                    <a:p>
                      <a:pPr algn="r" rtl="1">
                        <a:lnSpc>
                          <a:spcPct val="115000"/>
                        </a:lnSpc>
                        <a:spcAft>
                          <a:spcPts val="0"/>
                        </a:spcAft>
                      </a:pPr>
                      <a:r>
                        <a:rPr lang="ar-SA" sz="1300" dirty="0" smtClean="0">
                          <a:latin typeface="Calibri"/>
                          <a:ea typeface="Times New Roman"/>
                          <a:cs typeface="Traditional Arabic"/>
                        </a:rPr>
                        <a:t> </a:t>
                      </a:r>
                      <a:r>
                        <a:rPr lang="ar-SA" sz="1300" dirty="0">
                          <a:latin typeface="Calibri"/>
                          <a:ea typeface="Times New Roman"/>
                          <a:cs typeface="Traditional Arabic"/>
                        </a:rPr>
                        <a:t>بيانات جدول مصاريف التشغيل نجد التالي:</a:t>
                      </a:r>
                      <a:endParaRPr lang="en-US" sz="900" dirty="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just" rtl="1">
                        <a:lnSpc>
                          <a:spcPct val="115000"/>
                        </a:lnSpc>
                        <a:spcAft>
                          <a:spcPts val="0"/>
                        </a:spcAft>
                      </a:pPr>
                      <a:r>
                        <a:rPr lang="ar-SA" sz="1300">
                          <a:latin typeface="Calibri"/>
                          <a:ea typeface="Times New Roman"/>
                          <a:cs typeface="Traditional Arabic"/>
                        </a:rPr>
                        <a:t>تكاليف التشغيل</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163,392</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just" rtl="1">
                        <a:lnSpc>
                          <a:spcPct val="115000"/>
                        </a:lnSpc>
                        <a:spcAft>
                          <a:spcPts val="0"/>
                        </a:spcAft>
                      </a:pPr>
                      <a:r>
                        <a:rPr lang="ar-SA" sz="1300">
                          <a:latin typeface="Calibri"/>
                          <a:ea typeface="Times New Roman"/>
                          <a:cs typeface="Traditional Arabic"/>
                        </a:rPr>
                        <a:t>التكاليف الثابتة</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163,392</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just" rtl="1">
                        <a:lnSpc>
                          <a:spcPct val="115000"/>
                        </a:lnSpc>
                        <a:spcAft>
                          <a:spcPts val="0"/>
                        </a:spcAft>
                      </a:pPr>
                      <a:r>
                        <a:rPr lang="ar-SA" sz="1300">
                          <a:latin typeface="Calibri"/>
                          <a:ea typeface="Times New Roman"/>
                          <a:cs typeface="Traditional Arabic"/>
                        </a:rPr>
                        <a:t>التكاليف المتغيرة</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1,473</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just" rtl="1">
                        <a:lnSpc>
                          <a:spcPct val="115000"/>
                        </a:lnSpc>
                        <a:spcAft>
                          <a:spcPts val="0"/>
                        </a:spcAft>
                      </a:pPr>
                      <a:r>
                        <a:rPr lang="ar-SA" sz="1300">
                          <a:latin typeface="Calibri"/>
                          <a:ea typeface="Times New Roman"/>
                          <a:cs typeface="Traditional Arabic"/>
                        </a:rPr>
                        <a:t>الإيرادات</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824,200</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just" rtl="1">
                        <a:lnSpc>
                          <a:spcPct val="115000"/>
                        </a:lnSpc>
                        <a:spcAft>
                          <a:spcPts val="0"/>
                        </a:spcAft>
                      </a:pPr>
                      <a:r>
                        <a:rPr lang="ar-SA" sz="1300" dirty="0" err="1">
                          <a:latin typeface="Calibri"/>
                          <a:ea typeface="Times New Roman"/>
                          <a:cs typeface="Traditional Arabic"/>
                        </a:rPr>
                        <a:t>الإيرادات </a:t>
                      </a:r>
                      <a:r>
                        <a:rPr lang="ar-SA" sz="1300" dirty="0">
                          <a:latin typeface="Calibri"/>
                          <a:ea typeface="Times New Roman"/>
                          <a:cs typeface="Traditional Arabic"/>
                        </a:rPr>
                        <a:t>- التكاليف المتغيرة</a:t>
                      </a:r>
                      <a:endParaRPr lang="en-US" sz="900" dirty="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822,727</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التكاليف الثابتة</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163,392</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447026">
                <a:tc>
                  <a:txBody>
                    <a:bodyPr/>
                    <a:lstStyle/>
                    <a:p>
                      <a:pPr algn="r" rtl="1">
                        <a:lnSpc>
                          <a:spcPct val="115000"/>
                        </a:lnSpc>
                        <a:spcAft>
                          <a:spcPts val="0"/>
                        </a:spcAft>
                      </a:pPr>
                      <a:r>
                        <a:rPr lang="ar-SA" sz="1300">
                          <a:latin typeface="Calibri"/>
                          <a:ea typeface="Times New Roman"/>
                          <a:cs typeface="Traditional Arabic"/>
                        </a:rPr>
                        <a:t>نقطة التعادل</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 ــــــــــ=</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ــــــــــ=</a:t>
                      </a:r>
                      <a:endParaRPr lang="en-US" sz="900">
                        <a:latin typeface="Calibri"/>
                        <a:ea typeface="Calibri"/>
                        <a:cs typeface="Arial"/>
                      </a:endParaRPr>
                    </a:p>
                    <a:p>
                      <a:pPr algn="ctr" rtl="1">
                        <a:lnSpc>
                          <a:spcPct val="115000"/>
                        </a:lnSpc>
                        <a:spcAft>
                          <a:spcPts val="1000"/>
                        </a:spcAft>
                      </a:pPr>
                      <a:r>
                        <a:rPr lang="ar-SA" sz="1300">
                          <a:latin typeface="Calibri"/>
                          <a:ea typeface="Calibri"/>
                          <a:cs typeface="Traditional Arabic"/>
                        </a:rPr>
                        <a:t>25.8%</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19.9%</a:t>
                      </a:r>
                      <a:endParaRPr lang="en-US" sz="900">
                        <a:latin typeface="Calibri"/>
                        <a:ea typeface="Calibri"/>
                        <a:cs typeface="Arial"/>
                      </a:endParaRPr>
                    </a:p>
                  </a:txBody>
                  <a:tcPr marL="54664" marR="54664" marT="0" marB="0" anchor="b">
                    <a:lnL>
                      <a:noFill/>
                    </a:lnL>
                    <a:lnR>
                      <a:noFill/>
                    </a:lnR>
                    <a:lnT>
                      <a:noFill/>
                    </a:lnT>
                    <a:lnB>
                      <a:noFill/>
                    </a:lnB>
                  </a:tcPr>
                </a:tc>
              </a:tr>
              <a:tr h="280910">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الإيرادات - التكاليف المتغيرة</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1000"/>
                        </a:spcAft>
                      </a:pPr>
                      <a:r>
                        <a:rPr lang="ar-SA" sz="1300">
                          <a:latin typeface="Calibri"/>
                          <a:ea typeface="Calibri"/>
                          <a:cs typeface="Traditional Arabic"/>
                        </a:rPr>
                        <a:t>632,527</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r" rtl="1">
                        <a:lnSpc>
                          <a:spcPct val="115000"/>
                        </a:lnSpc>
                        <a:spcAft>
                          <a:spcPts val="0"/>
                        </a:spcAft>
                      </a:pPr>
                      <a:r>
                        <a:rPr lang="ar-SA" sz="1300">
                          <a:latin typeface="Calibri"/>
                          <a:ea typeface="Times New Roman"/>
                          <a:cs typeface="Traditional Arabic"/>
                        </a:rPr>
                        <a:t>هذا يعني أن المشروع يحقق ربحاً بعد أن يعمل بنسبة</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ctr" rtl="1">
                        <a:lnSpc>
                          <a:spcPct val="115000"/>
                        </a:lnSpc>
                        <a:spcAft>
                          <a:spcPts val="0"/>
                        </a:spcAft>
                      </a:pPr>
                      <a:r>
                        <a:rPr lang="ar-SA" sz="1300">
                          <a:latin typeface="Calibri"/>
                          <a:ea typeface="Times New Roman"/>
                          <a:cs typeface="Traditional Arabic"/>
                        </a:rPr>
                        <a:t>25.8%</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من طاقة التشغليلة  القصوى. </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a:txBody>
                    <a:bodyPr/>
                    <a:lstStyle/>
                    <a:p>
                      <a:pPr algn="r" rtl="1">
                        <a:lnSpc>
                          <a:spcPct val="115000"/>
                        </a:lnSpc>
                        <a:spcAft>
                          <a:spcPts val="0"/>
                        </a:spcAft>
                      </a:pPr>
                      <a:r>
                        <a:rPr lang="ar-SA" sz="1300">
                          <a:latin typeface="Calibri"/>
                          <a:ea typeface="Times New Roman"/>
                          <a:cs typeface="Traditional Arabic"/>
                        </a:rPr>
                        <a:t>عند ذلك يكون حجم التعادل كما يلي:</a:t>
                      </a:r>
                      <a:endParaRPr lang="en-US" sz="900">
                        <a:latin typeface="Calibri"/>
                        <a:ea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c>
                  <a:txBody>
                    <a:bodyPr/>
                    <a:lstStyle/>
                    <a:p>
                      <a:pPr rtl="1">
                        <a:lnSpc>
                          <a:spcPct val="115000"/>
                        </a:lnSpc>
                      </a:pPr>
                      <a:endParaRPr lang="en-US" sz="900">
                        <a:latin typeface="Calibri"/>
                        <a:cs typeface="Arial"/>
                      </a:endParaRPr>
                    </a:p>
                  </a:txBody>
                  <a:tcPr marL="54664" marR="54664" marT="0" marB="0" anchor="b">
                    <a:lnL>
                      <a:noFill/>
                    </a:lnL>
                    <a:lnR>
                      <a:noFill/>
                    </a:lnR>
                    <a:lnT>
                      <a:noFill/>
                    </a:lnT>
                    <a:lnB>
                      <a:noFill/>
                    </a:lnB>
                  </a:tcPr>
                </a:tc>
              </a:tr>
              <a:tr h="280910">
                <a:tc gridSpan="2">
                  <a:txBody>
                    <a:bodyPr/>
                    <a:lstStyle/>
                    <a:p>
                      <a:pPr algn="r" rtl="1">
                        <a:lnSpc>
                          <a:spcPct val="115000"/>
                        </a:lnSpc>
                        <a:spcAft>
                          <a:spcPts val="1000"/>
                        </a:spcAft>
                      </a:pPr>
                      <a:r>
                        <a:rPr lang="ar-SA" sz="1300">
                          <a:latin typeface="Calibri"/>
                          <a:ea typeface="Calibri"/>
                          <a:cs typeface="Traditional Arabic"/>
                        </a:rPr>
                        <a:t>الإيرادات عند التعادل = الإيرادات × حجم التعادل</a:t>
                      </a:r>
                      <a:endParaRPr lang="en-US" sz="900">
                        <a:latin typeface="Calibri"/>
                        <a:ea typeface="Calibri"/>
                        <a:cs typeface="Arial"/>
                      </a:endParaRPr>
                    </a:p>
                  </a:txBody>
                  <a:tcPr marL="54664" marR="54664" marT="0" marB="0">
                    <a:lnL>
                      <a:noFill/>
                    </a:lnL>
                    <a:lnR>
                      <a:noFill/>
                    </a:lnR>
                    <a:lnT>
                      <a:noFill/>
                    </a:lnT>
                    <a:lnB>
                      <a:noFill/>
                    </a:lnB>
                  </a:tcPr>
                </a:tc>
                <a:tc hMerge="1">
                  <a:txBody>
                    <a:bodyPr/>
                    <a:lstStyle/>
                    <a:p>
                      <a:pPr rtl="1"/>
                      <a:endParaRPr lang="ar-SA"/>
                    </a:p>
                  </a:txBody>
                  <a:tcPr/>
                </a:tc>
                <a:tc>
                  <a:txBody>
                    <a:bodyPr/>
                    <a:lstStyle/>
                    <a:p>
                      <a:pPr algn="r" rtl="1">
                        <a:lnSpc>
                          <a:spcPct val="115000"/>
                        </a:lnSpc>
                        <a:spcAft>
                          <a:spcPts val="1000"/>
                        </a:spcAft>
                      </a:pPr>
                      <a:r>
                        <a:rPr lang="ar-SA" sz="1300">
                          <a:latin typeface="Calibri"/>
                          <a:ea typeface="Calibri"/>
                          <a:cs typeface="Traditional Arabic"/>
                        </a:rPr>
                        <a:t>163,772</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a:latin typeface="Calibri"/>
                          <a:ea typeface="Times New Roman"/>
                          <a:cs typeface="Traditional Arabic"/>
                        </a:rPr>
                        <a:t>ريال.</a:t>
                      </a:r>
                      <a:endParaRPr lang="en-US" sz="900">
                        <a:latin typeface="Calibri"/>
                        <a:ea typeface="Calibri"/>
                        <a:cs typeface="Arial"/>
                      </a:endParaRPr>
                    </a:p>
                  </a:txBody>
                  <a:tcPr marL="54664" marR="54664" marT="0" marB="0" anchor="b">
                    <a:lnL>
                      <a:noFill/>
                    </a:lnL>
                    <a:lnR>
                      <a:noFill/>
                    </a:lnR>
                    <a:lnT>
                      <a:noFill/>
                    </a:lnT>
                    <a:lnB>
                      <a:noFill/>
                    </a:lnB>
                  </a:tcPr>
                </a:tc>
              </a:tr>
              <a:tr h="280910">
                <a:tc gridSpan="2">
                  <a:txBody>
                    <a:bodyPr/>
                    <a:lstStyle/>
                    <a:p>
                      <a:pPr algn="r" rtl="1">
                        <a:lnSpc>
                          <a:spcPct val="115000"/>
                        </a:lnSpc>
                        <a:spcAft>
                          <a:spcPts val="0"/>
                        </a:spcAft>
                      </a:pPr>
                      <a:r>
                        <a:rPr lang="ar-SA" sz="1300">
                          <a:latin typeface="Calibri"/>
                          <a:ea typeface="Times New Roman"/>
                          <a:cs typeface="Traditional Arabic"/>
                        </a:rPr>
                        <a:t>التكاليف عند التعادل = التكاليف المتغيرة × حجم التعادل + الثابتة</a:t>
                      </a:r>
                      <a:endParaRPr lang="en-US" sz="900">
                        <a:latin typeface="Calibri"/>
                        <a:ea typeface="Calibri"/>
                        <a:cs typeface="Arial"/>
                      </a:endParaRPr>
                    </a:p>
                  </a:txBody>
                  <a:tcPr marL="54664" marR="54664" marT="0" marB="0">
                    <a:lnL>
                      <a:noFill/>
                    </a:lnL>
                    <a:lnR>
                      <a:noFill/>
                    </a:lnR>
                    <a:lnT>
                      <a:noFill/>
                    </a:lnT>
                    <a:lnB>
                      <a:noFill/>
                    </a:lnB>
                  </a:tcPr>
                </a:tc>
                <a:tc hMerge="1">
                  <a:txBody>
                    <a:bodyPr/>
                    <a:lstStyle/>
                    <a:p>
                      <a:pPr rtl="1"/>
                      <a:endParaRPr lang="ar-SA"/>
                    </a:p>
                  </a:txBody>
                  <a:tcPr/>
                </a:tc>
                <a:tc>
                  <a:txBody>
                    <a:bodyPr/>
                    <a:lstStyle/>
                    <a:p>
                      <a:pPr algn="r" rtl="1">
                        <a:lnSpc>
                          <a:spcPct val="115000"/>
                        </a:lnSpc>
                        <a:spcAft>
                          <a:spcPts val="0"/>
                        </a:spcAft>
                      </a:pPr>
                      <a:r>
                        <a:rPr lang="ar-SA" sz="1300">
                          <a:latin typeface="Calibri"/>
                          <a:ea typeface="Times New Roman"/>
                          <a:cs typeface="Traditional Arabic"/>
                        </a:rPr>
                        <a:t>163,685</a:t>
                      </a:r>
                      <a:endParaRPr lang="en-US" sz="900">
                        <a:latin typeface="Calibri"/>
                        <a:ea typeface="Calibri"/>
                        <a:cs typeface="Arial"/>
                      </a:endParaRPr>
                    </a:p>
                  </a:txBody>
                  <a:tcPr marL="54664" marR="54664" marT="0" marB="0">
                    <a:lnL>
                      <a:noFill/>
                    </a:lnL>
                    <a:lnR>
                      <a:noFill/>
                    </a:lnR>
                    <a:lnT>
                      <a:noFill/>
                    </a:lnT>
                    <a:lnB>
                      <a:noFill/>
                    </a:lnB>
                  </a:tcPr>
                </a:tc>
                <a:tc>
                  <a:txBody>
                    <a:bodyPr/>
                    <a:lstStyle/>
                    <a:p>
                      <a:pPr algn="r" rtl="1">
                        <a:lnSpc>
                          <a:spcPct val="115000"/>
                        </a:lnSpc>
                        <a:spcAft>
                          <a:spcPts val="0"/>
                        </a:spcAft>
                      </a:pPr>
                      <a:r>
                        <a:rPr lang="ar-SA" sz="1300" dirty="0">
                          <a:latin typeface="Calibri"/>
                          <a:ea typeface="Times New Roman"/>
                          <a:cs typeface="Traditional Arabic"/>
                        </a:rPr>
                        <a:t>ريال.</a:t>
                      </a:r>
                      <a:endParaRPr lang="en-US" sz="900" dirty="0">
                        <a:latin typeface="Calibri"/>
                        <a:ea typeface="Calibri"/>
                        <a:cs typeface="Arial"/>
                      </a:endParaRPr>
                    </a:p>
                  </a:txBody>
                  <a:tcPr marL="54664" marR="54664" marT="0" marB="0" anchor="b">
                    <a:lnL>
                      <a:noFill/>
                    </a:lnL>
                    <a:lnR>
                      <a:noFill/>
                    </a:lnR>
                    <a:lnT>
                      <a:noFill/>
                    </a:lnT>
                    <a:lnB>
                      <a:noFill/>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484784"/>
            <a:ext cx="6196405" cy="3603812"/>
          </a:xfrm>
        </p:spPr>
        <p:txBody>
          <a:bodyPr>
            <a:normAutofit fontScale="92500"/>
          </a:bodyPr>
          <a:lstStyle/>
          <a:p>
            <a:pPr marL="0" indent="0">
              <a:buNone/>
            </a:pPr>
            <a:r>
              <a:rPr lang="ar-SA" dirty="0">
                <a:solidFill>
                  <a:schemeClr val="accent5"/>
                </a:solidFill>
              </a:rPr>
              <a:t>5-التموين للمدارس :</a:t>
            </a:r>
            <a:endParaRPr lang="en-US" dirty="0">
              <a:solidFill>
                <a:schemeClr val="accent5"/>
              </a:solidFill>
            </a:endParaRPr>
          </a:p>
          <a:p>
            <a:pPr marL="0" indent="0">
              <a:buNone/>
            </a:pPr>
            <a:endParaRPr lang="en-US" dirty="0"/>
          </a:p>
          <a:p>
            <a:pPr marL="0" indent="0">
              <a:buNone/>
            </a:pPr>
            <a:r>
              <a:rPr lang="ar-SA" dirty="0"/>
              <a:t>يتم التعاقد مع عدة مدارس حكومية أو أهلية لتموين وجبات متنوعة ومشروبات صحية يتم تقديمها بطريقة جذابة للطلاب وبالتالي سيكون عليها اقبال لأن فيها تغيير عن فطور المدارس المعتاد ، ويمكن عمل الوجبات في المنزل أو بمساعدة الأسر المنتجة ، ونحرص على أن تكون بأسعار معقولة تناسب الجميع مع المحافظة على معايير عالية تجعلنا بإذن الله مطلب الكثير من المدارس مستقبلاً ، و بالإمكان أن نتوسع في هذا المجال ونصبح نمول للجامعات والشركات وغيرها من المراكز والمؤسسات.</a:t>
            </a:r>
            <a:endParaRPr lang="en-US" dirty="0"/>
          </a:p>
          <a:p>
            <a:endParaRPr lang="ar-SA" dirty="0"/>
          </a:p>
        </p:txBody>
      </p:sp>
    </p:spTree>
    <p:extLst>
      <p:ext uri="{BB962C8B-B14F-4D97-AF65-F5344CB8AC3E}">
        <p14:creationId xmlns:p14="http://schemas.microsoft.com/office/powerpoint/2010/main" xmlns="" val="3446479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2728" y="1423807"/>
            <a:ext cx="5598543" cy="401038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699792" y="1268760"/>
          <a:ext cx="4745707" cy="1080120"/>
        </p:xfrm>
        <a:graphic>
          <a:graphicData uri="http://schemas.openxmlformats.org/drawingml/2006/table">
            <a:tbl>
              <a:tblPr rtl="1"/>
              <a:tblGrid>
                <a:gridCol w="2991440"/>
                <a:gridCol w="1754267"/>
              </a:tblGrid>
              <a:tr h="1080120">
                <a:tc>
                  <a:txBody>
                    <a:bodyPr/>
                    <a:lstStyle/>
                    <a:p>
                      <a:pPr algn="r" rtl="1">
                        <a:lnSpc>
                          <a:spcPct val="115000"/>
                        </a:lnSpc>
                        <a:spcAft>
                          <a:spcPts val="0"/>
                        </a:spcAft>
                      </a:pPr>
                      <a:r>
                        <a:rPr lang="ar-SA" sz="1400" b="1">
                          <a:latin typeface="Calibri"/>
                          <a:ea typeface="Times New Roman"/>
                          <a:cs typeface="Traditional Arabic"/>
                        </a:rPr>
                        <a:t>صافي القيمة الحالية </a:t>
                      </a:r>
                      <a:r>
                        <a:rPr lang="en-US" sz="1400" b="1">
                          <a:latin typeface="Traditional Arabic"/>
                          <a:ea typeface="Times New Roman"/>
                          <a:cs typeface="Arial"/>
                        </a:rPr>
                        <a:t>NPV</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1400" dirty="0">
                          <a:latin typeface="Calibri"/>
                          <a:ea typeface="Calibri"/>
                          <a:cs typeface="Traditional Arabic"/>
                        </a:rPr>
                        <a:t>1,270,414 </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81921" name="Rectangle 1"/>
          <p:cNvSpPr>
            <a:spLocks noChangeArrowheads="1"/>
          </p:cNvSpPr>
          <p:nvPr/>
        </p:nvSpPr>
        <p:spPr bwMode="auto">
          <a:xfrm>
            <a:off x="-828600" y="37890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صافي القيمة الحالية للمشروع موجبة </a:t>
            </a:r>
            <a:r>
              <a:rPr kumimoji="0" lang="ar-SA" sz="12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وقدرة </a:t>
            </a:r>
            <a:r>
              <a:rPr kumimoji="0" lang="ar-SA" sz="1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(1270414 </a:t>
            </a:r>
            <a:r>
              <a:rPr kumimoji="0" lang="ar-SA" sz="12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ريال </a:t>
            </a:r>
            <a:r>
              <a:rPr kumimoji="0" lang="ar-SA" sz="1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مما يعني ان المشروع مجدي </a:t>
            </a:r>
            <a:r>
              <a:rPr kumimoji="0" lang="ar-SA" sz="12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تجاريا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339752" y="1988840"/>
          <a:ext cx="4961731" cy="1152128"/>
        </p:xfrm>
        <a:graphic>
          <a:graphicData uri="http://schemas.openxmlformats.org/drawingml/2006/table">
            <a:tbl>
              <a:tblPr rtl="1"/>
              <a:tblGrid>
                <a:gridCol w="3127610"/>
                <a:gridCol w="1834121"/>
              </a:tblGrid>
              <a:tr h="1152128">
                <a:tc>
                  <a:txBody>
                    <a:bodyPr/>
                    <a:lstStyle/>
                    <a:p>
                      <a:pPr algn="r" rtl="1">
                        <a:lnSpc>
                          <a:spcPct val="115000"/>
                        </a:lnSpc>
                        <a:spcAft>
                          <a:spcPts val="0"/>
                        </a:spcAft>
                      </a:pPr>
                      <a:r>
                        <a:rPr lang="ar-SA" sz="1400" b="1">
                          <a:latin typeface="Calibri"/>
                          <a:ea typeface="Times New Roman"/>
                          <a:cs typeface="Traditional Arabic"/>
                        </a:rPr>
                        <a:t>معدل العائد الداخلي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ar-SA" sz="1400" dirty="0">
                          <a:latin typeface="Calibri"/>
                          <a:ea typeface="Calibri"/>
                          <a:cs typeface="Traditional Arabic"/>
                        </a:rPr>
                        <a:t>293.5%</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3" name="مستطيل 2"/>
          <p:cNvSpPr/>
          <p:nvPr/>
        </p:nvSpPr>
        <p:spPr>
          <a:xfrm>
            <a:off x="2286000" y="3573016"/>
            <a:ext cx="4572000" cy="1200329"/>
          </a:xfrm>
          <a:prstGeom prst="rect">
            <a:avLst/>
          </a:prstGeom>
        </p:spPr>
        <p:txBody>
          <a:bodyPr wrap="square">
            <a:spAutoFit/>
          </a:bodyPr>
          <a:lstStyle/>
          <a:p>
            <a:r>
              <a:rPr lang="ar-SA" b="1" dirty="0" smtClean="0">
                <a:solidFill>
                  <a:srgbClr val="FF0000"/>
                </a:solidFill>
              </a:rPr>
              <a:t>من خلال مقارنة معدل العائد الداخلي </a:t>
            </a:r>
            <a:r>
              <a:rPr lang="en-US" b="1" dirty="0" smtClean="0">
                <a:solidFill>
                  <a:srgbClr val="FF0000"/>
                </a:solidFill>
              </a:rPr>
              <a:t>IRR=293,5%)</a:t>
            </a:r>
            <a:r>
              <a:rPr lang="ar-SA" b="1" dirty="0" smtClean="0">
                <a:solidFill>
                  <a:srgbClr val="FF0000"/>
                </a:solidFill>
              </a:rPr>
              <a:t>) مع معدل العائد </a:t>
            </a:r>
            <a:r>
              <a:rPr lang="en-US" b="1" dirty="0" smtClean="0">
                <a:solidFill>
                  <a:srgbClr val="FF0000"/>
                </a:solidFill>
              </a:rPr>
              <a:t>r=10%)</a:t>
            </a:r>
            <a:r>
              <a:rPr lang="ar-SA" b="1" dirty="0" err="1" smtClean="0">
                <a:solidFill>
                  <a:srgbClr val="FF0000"/>
                </a:solidFill>
              </a:rPr>
              <a:t>) </a:t>
            </a:r>
            <a:r>
              <a:rPr lang="ar-SA" b="1" dirty="0" smtClean="0">
                <a:solidFill>
                  <a:srgbClr val="FF0000"/>
                </a:solidFill>
              </a:rPr>
              <a:t>، نجد أن معدل العائد الداخلي أكبر من معدل العائد وبالتالي فإن المشروع مجدي ومربح من الناحية التجارية </a:t>
            </a:r>
            <a:endParaRPr lang="ar-SA"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p:cNvSpPr>
          <p:nvPr/>
        </p:nvSpPr>
        <p:spPr bwMode="auto">
          <a:xfrm>
            <a:off x="1907704" y="1052736"/>
            <a:ext cx="4845050" cy="2952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400" b="0" i="0" u="none" strike="noStrike" cap="none" normalizeH="0" baseline="0" smtClean="0">
                <a:ln>
                  <a:noFill/>
                </a:ln>
                <a:solidFill>
                  <a:srgbClr val="FF0000"/>
                </a:solidFill>
                <a:effectLst/>
                <a:latin typeface="Arial" pitchFamily="34" charset="0"/>
                <a:ea typeface="Arial" pitchFamily="34" charset="0"/>
                <a:cs typeface="Arial" pitchFamily="34" charset="0"/>
              </a:rPr>
              <a:t>بعض مؤشرات الأداء الأخرى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صورة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3587" y="1412775"/>
            <a:ext cx="5276826" cy="487588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6012160" y="692696"/>
            <a:ext cx="228620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984806"/>
                </a:solidFill>
                <a:effectLst/>
                <a:latin typeface="Calibri" pitchFamily="34" charset="0"/>
                <a:ea typeface="Calibri" pitchFamily="34" charset="0"/>
                <a:cs typeface="Arial" pitchFamily="34" charset="0"/>
              </a:rPr>
              <a:t>تحليل الدخل</a:t>
            </a:r>
            <a:endParaRPr kumimoji="0" lang="ar-S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قائمة الدخل </a:t>
            </a:r>
            <a:r>
              <a:rPr kumimoji="0" lang="ar-S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المتوقعة </a:t>
            </a:r>
            <a:r>
              <a:rPr kumimoji="0" lang="ar-S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القيمة بالريال</a:t>
            </a:r>
            <a:r>
              <a:rPr kumimoji="0" lang="ar-S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3587" y="1268760"/>
            <a:ext cx="5276826" cy="482453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827584" y="797983"/>
            <a:ext cx="756084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984806"/>
                </a:solidFill>
                <a:effectLst/>
                <a:latin typeface="Calibri" pitchFamily="34" charset="0"/>
                <a:ea typeface="Calibri" pitchFamily="34" charset="0"/>
                <a:cs typeface="Arial" pitchFamily="34" charset="0"/>
              </a:rPr>
              <a:t>تحليل الحساسية</a:t>
            </a:r>
          </a:p>
          <a:p>
            <a:pPr marL="0" marR="0" lvl="0" indent="0" algn="r" defTabSz="914400" rtl="1" eaLnBrk="1" fontAlgn="base" latinLnBrk="0" hangingPunct="1">
              <a:lnSpc>
                <a:spcPct val="100000"/>
              </a:lnSpc>
              <a:spcBef>
                <a:spcPct val="0"/>
              </a:spcBef>
              <a:spcAft>
                <a:spcPct val="0"/>
              </a:spcAft>
              <a:buClrTx/>
              <a:buSzTx/>
              <a:buFontTx/>
              <a:buNone/>
              <a:tabLst/>
            </a:pPr>
            <a:endParaRPr lang="ar-SA" b="1" dirty="0" smtClean="0">
              <a:solidFill>
                <a:srgbClr val="984806"/>
              </a:solidFill>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800" b="1" i="0" u="none" strike="noStrike" cap="none" normalizeH="0" baseline="0" dirty="0" smtClean="0">
              <a:ln>
                <a:noFill/>
              </a:ln>
              <a:solidFill>
                <a:srgbClr val="984806"/>
              </a:solidFill>
              <a:effectLst/>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800" b="1" dirty="0" smtClean="0">
              <a:solidFill>
                <a:srgbClr val="984806"/>
              </a:solidFill>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84806"/>
                </a:solidFill>
                <a:effectLst/>
                <a:latin typeface="Calibri" pitchFamily="34" charset="0"/>
                <a:ea typeface="Calibri" pitchFamily="34" charset="0"/>
                <a:cs typeface="Arial" pitchFamily="34" charset="0"/>
              </a:rPr>
              <a:t>الهدف من تحليل الحساسية تحديد درجة تأثر المشروع وربحيته بالتغيرات غير المواتية في بعض المتغيرات </a:t>
            </a:r>
            <a:r>
              <a:rPr kumimoji="0" lang="ar-SA" sz="2000" b="0" i="0" u="none" strike="noStrike" cap="none" normalizeH="0" baseline="0" dirty="0" err="1" smtClean="0">
                <a:ln>
                  <a:noFill/>
                </a:ln>
                <a:solidFill>
                  <a:srgbClr val="984806"/>
                </a:solidFill>
                <a:effectLst/>
                <a:latin typeface="Calibri" pitchFamily="34" charset="0"/>
                <a:ea typeface="Calibri" pitchFamily="34" charset="0"/>
                <a:cs typeface="Arial" pitchFamily="34" charset="0"/>
              </a:rPr>
              <a:t>الأساسية </a:t>
            </a:r>
            <a:r>
              <a:rPr kumimoji="0" lang="ar-SA" sz="2000" b="0" i="0" u="none" strike="noStrike" cap="none" normalizeH="0" baseline="0" dirty="0" smtClean="0">
                <a:ln>
                  <a:noFill/>
                </a:ln>
                <a:solidFill>
                  <a:srgbClr val="984806"/>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984806"/>
                </a:solidFill>
                <a:effectLst/>
                <a:latin typeface="Calibri" pitchFamily="34" charset="0"/>
                <a:ea typeface="Calibri" pitchFamily="34" charset="0"/>
                <a:cs typeface="Arial" pitchFamily="34" charset="0"/>
              </a:rPr>
              <a:t>وهي :</a:t>
            </a:r>
            <a:endParaRPr kumimoji="0" lang="ar-SA" sz="2000" b="0" i="0" u="none" strike="noStrike" cap="none" normalizeH="0" baseline="0" dirty="0" smtClean="0">
              <a:ln>
                <a:noFill/>
              </a:ln>
              <a:solidFill>
                <a:srgbClr val="984806"/>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solidFill>
                <a:srgbClr val="984806"/>
              </a:solidFill>
              <a:latin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rgbClr val="984806"/>
              </a:solidFill>
              <a:effectLst/>
              <a:latin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solidFill>
                <a:srgbClr val="984806"/>
              </a:solidFill>
              <a:latin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حساسية الربحية لمعدل الخصم</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بما أن المشروع قائم على التمويل الذاتي من 5 شركاء يسهم كل منهم بمبلغ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14,000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ريال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أي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70,000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ريال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فهذا يعني عدم الحاجة لأخذ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قرض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ولكن لو افترضنا أننا قمنا بالاقتراض وكان العمر الاقتصادي 5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سنوات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ومعدل الخصم ارتفع من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10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إلى 25% فإنه يمكن حساب حساسية المشروع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كالتالي :</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619671" y="836712"/>
          <a:ext cx="6168008" cy="3600402"/>
        </p:xfrm>
        <a:graphic>
          <a:graphicData uri="http://schemas.openxmlformats.org/drawingml/2006/table">
            <a:tbl>
              <a:tblPr rtl="1"/>
              <a:tblGrid>
                <a:gridCol w="435204"/>
                <a:gridCol w="706009"/>
                <a:gridCol w="622684"/>
                <a:gridCol w="622684"/>
                <a:gridCol w="733596"/>
                <a:gridCol w="747672"/>
                <a:gridCol w="1122070"/>
                <a:gridCol w="1178089"/>
              </a:tblGrid>
              <a:tr h="654619">
                <a:tc>
                  <a:txBody>
                    <a:bodyPr/>
                    <a:lstStyle/>
                    <a:p>
                      <a:pPr algn="r" rtl="1">
                        <a:lnSpc>
                          <a:spcPct val="115000"/>
                        </a:lnSpc>
                        <a:spcAft>
                          <a:spcPts val="0"/>
                        </a:spcAft>
                      </a:pPr>
                      <a:r>
                        <a:rPr lang="ar-SA" sz="1000" dirty="0">
                          <a:latin typeface="Calibri"/>
                          <a:ea typeface="Times New Roman"/>
                          <a:cs typeface="Arial"/>
                        </a:rPr>
                        <a:t>السنة</a:t>
                      </a:r>
                      <a:endParaRPr lang="en-US" sz="1000" dirty="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الايرادات المتوقعة</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التكاليف المتوقعة</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صافي العائد</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معدل الخصم 10%</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معدل الخصم 25%</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صافي القيمة الحالية عند 10%</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algn="r" rtl="1">
                        <a:lnSpc>
                          <a:spcPct val="115000"/>
                        </a:lnSpc>
                        <a:spcAft>
                          <a:spcPts val="0"/>
                        </a:spcAft>
                      </a:pPr>
                      <a:r>
                        <a:rPr lang="ar-SA" sz="1000">
                          <a:latin typeface="Calibri"/>
                          <a:ea typeface="Times New Roman"/>
                          <a:cs typeface="Arial"/>
                        </a:rPr>
                        <a:t>صافي القيمة الحاليه عند 25%</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r>
              <a:tr h="654619">
                <a:tc>
                  <a:txBody>
                    <a:bodyPr/>
                    <a:lstStyle/>
                    <a:p>
                      <a:pPr algn="r" rtl="0">
                        <a:lnSpc>
                          <a:spcPct val="115000"/>
                        </a:lnSpc>
                        <a:spcAft>
                          <a:spcPts val="0"/>
                        </a:spcAft>
                      </a:pPr>
                      <a:r>
                        <a:rPr lang="en-US" sz="1000">
                          <a:latin typeface="Arial"/>
                          <a:ea typeface="Times New Roman"/>
                          <a:cs typeface="Arial"/>
                        </a:rPr>
                        <a:t>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106773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-106,773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-106773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-106773</a:t>
                      </a:r>
                      <a:endParaRPr lang="en-US" sz="1000">
                        <a:latin typeface="Calibri"/>
                        <a:ea typeface="Calibri"/>
                        <a:cs typeface="Arial"/>
                      </a:endParaRPr>
                    </a:p>
                  </a:txBody>
                  <a:tcPr marL="59830" marR="59830" marT="0" marB="0" anchor="b">
                    <a:lnL>
                      <a:noFill/>
                    </a:lnL>
                    <a:lnR>
                      <a:noFill/>
                    </a:lnR>
                    <a:lnT>
                      <a:noFill/>
                    </a:lnT>
                    <a:lnB>
                      <a:noFill/>
                    </a:lnB>
                  </a:tcPr>
                </a:tc>
              </a:tr>
              <a:tr h="327309">
                <a:tc>
                  <a:txBody>
                    <a:bodyPr/>
                    <a:lstStyle/>
                    <a:p>
                      <a:pPr algn="r" rtl="0">
                        <a:lnSpc>
                          <a:spcPct val="115000"/>
                        </a:lnSpc>
                        <a:spcAft>
                          <a:spcPts val="0"/>
                        </a:spcAft>
                      </a:pPr>
                      <a:r>
                        <a:rPr lang="en-US" sz="1000">
                          <a:latin typeface="Arial"/>
                          <a:ea typeface="Times New Roman"/>
                          <a:cs typeface="Arial"/>
                        </a:rPr>
                        <a:t>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443,800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151123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292,677</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1.25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266070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234141.6</a:t>
                      </a:r>
                      <a:endParaRPr lang="en-US" sz="1000">
                        <a:latin typeface="Calibri"/>
                        <a:ea typeface="Calibri"/>
                        <a:cs typeface="Arial"/>
                      </a:endParaRPr>
                    </a:p>
                  </a:txBody>
                  <a:tcPr marL="59830" marR="59830" marT="0" marB="0" anchor="b">
                    <a:lnL>
                      <a:noFill/>
                    </a:lnL>
                    <a:lnR>
                      <a:noFill/>
                    </a:lnR>
                    <a:lnT>
                      <a:noFill/>
                    </a:lnT>
                    <a:lnB>
                      <a:noFill/>
                    </a:lnB>
                  </a:tcPr>
                </a:tc>
              </a:tr>
              <a:tr h="327309">
                <a:tc>
                  <a:txBody>
                    <a:bodyPr/>
                    <a:lstStyle/>
                    <a:p>
                      <a:pPr algn="r" rtl="0">
                        <a:lnSpc>
                          <a:spcPct val="115000"/>
                        </a:lnSpc>
                        <a:spcAft>
                          <a:spcPts val="0"/>
                        </a:spcAft>
                      </a:pPr>
                      <a:r>
                        <a:rPr lang="en-US" sz="1000">
                          <a:latin typeface="Arial"/>
                          <a:ea typeface="Times New Roman"/>
                          <a:cs typeface="Arial"/>
                        </a:rPr>
                        <a:t>2</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507,200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151270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355,930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1.21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1.5625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294157.0248</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227795.2</a:t>
                      </a:r>
                      <a:endParaRPr lang="en-US" sz="1000">
                        <a:latin typeface="Calibri"/>
                        <a:ea typeface="Calibri"/>
                        <a:cs typeface="Arial"/>
                      </a:endParaRPr>
                    </a:p>
                  </a:txBody>
                  <a:tcPr marL="59830" marR="59830" marT="0" marB="0" anchor="b">
                    <a:lnL>
                      <a:noFill/>
                    </a:lnL>
                    <a:lnR>
                      <a:noFill/>
                    </a:lnR>
                    <a:lnT>
                      <a:noFill/>
                    </a:lnT>
                    <a:lnB>
                      <a:noFill/>
                    </a:lnB>
                  </a:tcPr>
                </a:tc>
              </a:tr>
              <a:tr h="327309">
                <a:tc>
                  <a:txBody>
                    <a:bodyPr/>
                    <a:lstStyle/>
                    <a:p>
                      <a:pPr algn="r" rtl="0">
                        <a:lnSpc>
                          <a:spcPct val="115000"/>
                        </a:lnSpc>
                        <a:spcAft>
                          <a:spcPts val="0"/>
                        </a:spcAft>
                      </a:pPr>
                      <a:r>
                        <a:rPr lang="en-US" sz="1000">
                          <a:latin typeface="Arial"/>
                          <a:ea typeface="Times New Roman"/>
                          <a:cs typeface="Arial"/>
                        </a:rPr>
                        <a:t>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570,600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151418</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419,182</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1.331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314937.6409</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209591</a:t>
                      </a:r>
                      <a:endParaRPr lang="en-US" sz="1000">
                        <a:latin typeface="Calibri"/>
                        <a:ea typeface="Calibri"/>
                        <a:cs typeface="Arial"/>
                      </a:endParaRPr>
                    </a:p>
                  </a:txBody>
                  <a:tcPr marL="59830" marR="59830" marT="0" marB="0" anchor="b">
                    <a:lnL>
                      <a:noFill/>
                    </a:lnL>
                    <a:lnR>
                      <a:noFill/>
                    </a:lnR>
                    <a:lnT>
                      <a:noFill/>
                    </a:lnT>
                    <a:lnB>
                      <a:noFill/>
                    </a:lnB>
                  </a:tcPr>
                </a:tc>
              </a:tr>
              <a:tr h="327309">
                <a:tc>
                  <a:txBody>
                    <a:bodyPr/>
                    <a:lstStyle/>
                    <a:p>
                      <a:pPr algn="r" rtl="0">
                        <a:lnSpc>
                          <a:spcPct val="115000"/>
                        </a:lnSpc>
                        <a:spcAft>
                          <a:spcPts val="0"/>
                        </a:spcAft>
                      </a:pPr>
                      <a:r>
                        <a:rPr lang="en-US" sz="1000">
                          <a:latin typeface="Arial"/>
                          <a:ea typeface="Times New Roman"/>
                          <a:cs typeface="Arial"/>
                        </a:rPr>
                        <a:t>4</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634,000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151565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482,435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1.4641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2.4414</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329509.5963</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197605.8819</a:t>
                      </a:r>
                      <a:endParaRPr lang="en-US" sz="1000">
                        <a:latin typeface="Calibri"/>
                        <a:ea typeface="Calibri"/>
                        <a:cs typeface="Arial"/>
                      </a:endParaRPr>
                    </a:p>
                  </a:txBody>
                  <a:tcPr marL="59830" marR="59830" marT="0" marB="0" anchor="b">
                    <a:lnL>
                      <a:noFill/>
                    </a:lnL>
                    <a:lnR>
                      <a:noFill/>
                    </a:lnR>
                    <a:lnT>
                      <a:noFill/>
                    </a:lnT>
                    <a:lnB>
                      <a:noFill/>
                    </a:lnB>
                  </a:tcPr>
                </a:tc>
              </a:tr>
              <a:tr h="327309">
                <a:tc>
                  <a:txBody>
                    <a:bodyPr/>
                    <a:lstStyle/>
                    <a:p>
                      <a:pPr algn="r" rtl="0">
                        <a:lnSpc>
                          <a:spcPct val="115000"/>
                        </a:lnSpc>
                        <a:spcAft>
                          <a:spcPts val="0"/>
                        </a:spcAft>
                      </a:pPr>
                      <a:r>
                        <a:rPr lang="en-US" sz="1000">
                          <a:latin typeface="Arial"/>
                          <a:ea typeface="Times New Roman"/>
                          <a:cs typeface="Arial"/>
                        </a:rPr>
                        <a:t>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634,000</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151,565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482,435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1.61051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3.1</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299554.1785</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155624.1935</a:t>
                      </a:r>
                      <a:endParaRPr lang="en-US" sz="1000">
                        <a:latin typeface="Calibri"/>
                        <a:ea typeface="Calibri"/>
                        <a:cs typeface="Arial"/>
                      </a:endParaRPr>
                    </a:p>
                  </a:txBody>
                  <a:tcPr marL="59830" marR="59830" marT="0" marB="0" anchor="b">
                    <a:lnL>
                      <a:noFill/>
                    </a:lnL>
                    <a:lnR>
                      <a:noFill/>
                    </a:lnR>
                    <a:lnT>
                      <a:noFill/>
                    </a:lnT>
                    <a:lnB>
                      <a:noFill/>
                    </a:lnB>
                  </a:tcPr>
                </a:tc>
              </a:tr>
              <a:tr h="654619">
                <a:tc>
                  <a:txBody>
                    <a:bodyPr/>
                    <a:lstStyle/>
                    <a:p>
                      <a:pPr algn="r" rtl="1">
                        <a:lnSpc>
                          <a:spcPct val="115000"/>
                        </a:lnSpc>
                        <a:spcAft>
                          <a:spcPts val="0"/>
                        </a:spcAft>
                      </a:pPr>
                      <a:r>
                        <a:rPr lang="ar-SA" sz="1000">
                          <a:latin typeface="Calibri"/>
                          <a:ea typeface="Times New Roman"/>
                          <a:cs typeface="Arial"/>
                        </a:rPr>
                        <a:t>المجموع</a:t>
                      </a:r>
                      <a:endParaRPr lang="en-US" sz="1000">
                        <a:latin typeface="Calibri"/>
                        <a:ea typeface="Calibri"/>
                        <a:cs typeface="Arial"/>
                      </a:endParaRPr>
                    </a:p>
                  </a:txBody>
                  <a:tcPr marL="59830" marR="59830" marT="0" marB="0" anchor="b">
                    <a:lnL>
                      <a:noFill/>
                    </a:lnL>
                    <a:lnR>
                      <a:noFill/>
                    </a:lnR>
                    <a:lnT>
                      <a:noFill/>
                    </a:lnT>
                    <a:lnB>
                      <a:noFill/>
                    </a:lnB>
                    <a:solidFill>
                      <a:srgbClr val="95B3D7"/>
                    </a:solidFill>
                  </a:tcPr>
                </a:tc>
                <a:tc>
                  <a:txBody>
                    <a:bodyPr/>
                    <a:lstStyle/>
                    <a:p>
                      <a:pPr rtl="1">
                        <a:lnSpc>
                          <a:spcPct val="115000"/>
                        </a:lnSpc>
                      </a:pPr>
                      <a:endParaRPr lang="en-US" sz="1000">
                        <a:latin typeface="Calibri"/>
                        <a:cs typeface="Arial"/>
                      </a:endParaRPr>
                    </a:p>
                  </a:txBody>
                  <a:tcPr marL="59830" marR="59830" marT="0" marB="0" anchor="b">
                    <a:lnL>
                      <a:noFill/>
                    </a:lnL>
                    <a:lnR>
                      <a:noFill/>
                    </a:lnR>
                    <a:lnT>
                      <a:noFill/>
                    </a:lnT>
                    <a:lnB>
                      <a:noFill/>
                    </a:lnB>
                  </a:tcPr>
                </a:tc>
                <a:tc>
                  <a:txBody>
                    <a:bodyPr/>
                    <a:lstStyle/>
                    <a:p>
                      <a:pPr rtl="1">
                        <a:lnSpc>
                          <a:spcPct val="115000"/>
                        </a:lnSpc>
                      </a:pPr>
                      <a:endParaRPr lang="en-US" sz="1000">
                        <a:latin typeface="Calibri"/>
                        <a:cs typeface="Arial"/>
                      </a:endParaRPr>
                    </a:p>
                  </a:txBody>
                  <a:tcPr marL="59830" marR="59830" marT="0" marB="0" anchor="b">
                    <a:lnL>
                      <a:noFill/>
                    </a:lnL>
                    <a:lnR>
                      <a:noFill/>
                    </a:lnR>
                    <a:lnT>
                      <a:noFill/>
                    </a:lnT>
                    <a:lnB>
                      <a:noFill/>
                    </a:lnB>
                  </a:tcPr>
                </a:tc>
                <a:tc>
                  <a:txBody>
                    <a:bodyPr/>
                    <a:lstStyle/>
                    <a:p>
                      <a:pPr rtl="1">
                        <a:lnSpc>
                          <a:spcPct val="115000"/>
                        </a:lnSpc>
                      </a:pPr>
                      <a:endParaRPr lang="en-US" sz="1000">
                        <a:latin typeface="Calibri"/>
                        <a:cs typeface="Arial"/>
                      </a:endParaRPr>
                    </a:p>
                  </a:txBody>
                  <a:tcPr marL="59830" marR="59830" marT="0" marB="0" anchor="b">
                    <a:lnL>
                      <a:noFill/>
                    </a:lnL>
                    <a:lnR>
                      <a:noFill/>
                    </a:lnR>
                    <a:lnT>
                      <a:noFill/>
                    </a:lnT>
                    <a:lnB>
                      <a:noFill/>
                    </a:lnB>
                  </a:tcPr>
                </a:tc>
                <a:tc>
                  <a:txBody>
                    <a:bodyPr/>
                    <a:lstStyle/>
                    <a:p>
                      <a:pPr rtl="1">
                        <a:lnSpc>
                          <a:spcPct val="115000"/>
                        </a:lnSpc>
                      </a:pPr>
                      <a:endParaRPr lang="en-US" sz="1000">
                        <a:latin typeface="Calibri"/>
                        <a:cs typeface="Arial"/>
                      </a:endParaRPr>
                    </a:p>
                  </a:txBody>
                  <a:tcPr marL="59830" marR="59830" marT="0" marB="0" anchor="b">
                    <a:lnL>
                      <a:noFill/>
                    </a:lnL>
                    <a:lnR>
                      <a:noFill/>
                    </a:lnR>
                    <a:lnT>
                      <a:noFill/>
                    </a:lnT>
                    <a:lnB>
                      <a:noFill/>
                    </a:lnB>
                  </a:tcPr>
                </a:tc>
                <a:tc>
                  <a:txBody>
                    <a:bodyPr/>
                    <a:lstStyle/>
                    <a:p>
                      <a:pPr rtl="1">
                        <a:lnSpc>
                          <a:spcPct val="115000"/>
                        </a:lnSpc>
                      </a:pPr>
                      <a:endParaRPr lang="en-US" sz="1000">
                        <a:latin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a:latin typeface="Arial"/>
                          <a:ea typeface="Times New Roman"/>
                          <a:cs typeface="Arial"/>
                        </a:rPr>
                        <a:t>1397455.44</a:t>
                      </a:r>
                      <a:endParaRPr lang="en-US" sz="1000">
                        <a:latin typeface="Calibri"/>
                        <a:ea typeface="Calibri"/>
                        <a:cs typeface="Arial"/>
                      </a:endParaRPr>
                    </a:p>
                  </a:txBody>
                  <a:tcPr marL="59830" marR="59830" marT="0" marB="0" anchor="b">
                    <a:lnL>
                      <a:noFill/>
                    </a:lnL>
                    <a:lnR>
                      <a:noFill/>
                    </a:lnR>
                    <a:lnT>
                      <a:noFill/>
                    </a:lnT>
                    <a:lnB>
                      <a:noFill/>
                    </a:lnB>
                  </a:tcPr>
                </a:tc>
                <a:tc>
                  <a:txBody>
                    <a:bodyPr/>
                    <a:lstStyle/>
                    <a:p>
                      <a:pPr algn="r" rtl="0">
                        <a:lnSpc>
                          <a:spcPct val="115000"/>
                        </a:lnSpc>
                        <a:spcAft>
                          <a:spcPts val="0"/>
                        </a:spcAft>
                      </a:pPr>
                      <a:r>
                        <a:rPr lang="en-US" sz="1000" dirty="0">
                          <a:latin typeface="Arial"/>
                          <a:ea typeface="Times New Roman"/>
                          <a:cs typeface="Arial"/>
                        </a:rPr>
                        <a:t>917984.8754</a:t>
                      </a:r>
                      <a:endParaRPr lang="en-US" sz="1000" dirty="0">
                        <a:latin typeface="Calibri"/>
                        <a:ea typeface="Calibri"/>
                        <a:cs typeface="Arial"/>
                      </a:endParaRPr>
                    </a:p>
                  </a:txBody>
                  <a:tcPr marL="59830" marR="59830" marT="0" marB="0" anchor="b">
                    <a:lnL>
                      <a:noFill/>
                    </a:lnL>
                    <a:lnR>
                      <a:noFill/>
                    </a:lnR>
                    <a:lnT>
                      <a:noFill/>
                    </a:lnT>
                    <a:lnB>
                      <a:noFill/>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124744"/>
            <a:ext cx="6196405" cy="4598325"/>
          </a:xfrm>
        </p:spPr>
        <p:txBody>
          <a:bodyPr>
            <a:normAutofit fontScale="85000" lnSpcReduction="20000"/>
          </a:bodyPr>
          <a:lstStyle/>
          <a:p>
            <a:r>
              <a:rPr lang="ar-SA" dirty="0" smtClean="0"/>
              <a:t>بما أن صافي القيمة الحالية عند معدل خصم </a:t>
            </a:r>
            <a:r>
              <a:rPr lang="ar-SA" dirty="0" err="1" smtClean="0"/>
              <a:t>10% </a:t>
            </a:r>
            <a:r>
              <a:rPr lang="ar-SA" dirty="0" smtClean="0"/>
              <a:t>= 1397455.44</a:t>
            </a:r>
          </a:p>
          <a:p>
            <a:r>
              <a:rPr lang="ar-SA" dirty="0" smtClean="0"/>
              <a:t>وصافي القيمة الحالية عند معدل خصم 25%= 917984.8754</a:t>
            </a:r>
          </a:p>
          <a:p>
            <a:r>
              <a:rPr lang="ar-SA" dirty="0" smtClean="0"/>
              <a:t>فلا يزال صافي القيمة الحالية موجبا رغم تغير معدل </a:t>
            </a:r>
            <a:r>
              <a:rPr lang="ar-SA" dirty="0" err="1" smtClean="0"/>
              <a:t>الخصم </a:t>
            </a:r>
            <a:r>
              <a:rPr lang="ar-SA" dirty="0" smtClean="0"/>
              <a:t>، مما يعني أن المشروع مازال مربحا رغم ارتفاع  معدل الخصم من 10% إلى </a:t>
            </a:r>
            <a:r>
              <a:rPr lang="ar-SA" dirty="0" err="1" smtClean="0"/>
              <a:t>25% .</a:t>
            </a:r>
            <a:endParaRPr lang="ar-SA" dirty="0" smtClean="0"/>
          </a:p>
          <a:p>
            <a:r>
              <a:rPr lang="ar-SA" dirty="0" smtClean="0"/>
              <a:t>لقياس درجة حساسية الربحية لتغير معدل الخصم عن طريق استخدام قانون </a:t>
            </a:r>
            <a:r>
              <a:rPr lang="ar-SA" dirty="0" err="1" smtClean="0"/>
              <a:t>المرونة </a:t>
            </a:r>
            <a:r>
              <a:rPr lang="ar-SA" dirty="0" smtClean="0"/>
              <a:t>( مرونة القوس</a:t>
            </a:r>
            <a:r>
              <a:rPr lang="ar-SA" dirty="0" err="1" smtClean="0"/>
              <a:t>) :</a:t>
            </a:r>
            <a:endParaRPr lang="ar-SA" dirty="0" smtClean="0"/>
          </a:p>
          <a:p>
            <a:r>
              <a:rPr lang="ar-SA" dirty="0" smtClean="0"/>
              <a:t>( التغير النسبي في صافي القيمة </a:t>
            </a:r>
            <a:r>
              <a:rPr lang="ar-SA" dirty="0" err="1" smtClean="0"/>
              <a:t>الحالية </a:t>
            </a:r>
            <a:r>
              <a:rPr lang="ar-SA" dirty="0" smtClean="0"/>
              <a:t>/مجموع صافي القيم </a:t>
            </a:r>
            <a:r>
              <a:rPr lang="ar-SA" dirty="0" err="1" smtClean="0"/>
              <a:t>الحالية ) ÷</a:t>
            </a:r>
            <a:r>
              <a:rPr lang="ar-SA" dirty="0" smtClean="0"/>
              <a:t>( التغير في معدل </a:t>
            </a:r>
            <a:r>
              <a:rPr lang="ar-SA" dirty="0" err="1" smtClean="0"/>
              <a:t>الخصم </a:t>
            </a:r>
            <a:r>
              <a:rPr lang="ar-SA" dirty="0" smtClean="0"/>
              <a:t>/ مجموع معدل </a:t>
            </a:r>
            <a:r>
              <a:rPr lang="ar-SA" dirty="0" err="1" smtClean="0"/>
              <a:t>الخصم )</a:t>
            </a:r>
            <a:endParaRPr lang="ar-SA" dirty="0" smtClean="0"/>
          </a:p>
          <a:p>
            <a:r>
              <a:rPr lang="ar-SA" dirty="0" err="1" smtClean="0"/>
              <a:t>-2.07=(  )÷( )</a:t>
            </a:r>
            <a:endParaRPr lang="ar-SA" dirty="0" smtClean="0"/>
          </a:p>
          <a:p>
            <a:r>
              <a:rPr lang="ar-SA" dirty="0" smtClean="0"/>
              <a:t>نستنتج أن ناتج </a:t>
            </a:r>
            <a:r>
              <a:rPr lang="ar-SA" dirty="0" err="1" smtClean="0"/>
              <a:t>المرونة </a:t>
            </a:r>
            <a:r>
              <a:rPr lang="ar-SA" dirty="0" smtClean="0"/>
              <a:t>&lt;1 والإشارة السالبة تدل على العلاقة العكسية بين صافي القيمة الحالية ومعدل </a:t>
            </a:r>
            <a:r>
              <a:rPr lang="ar-SA" dirty="0" err="1" smtClean="0"/>
              <a:t>الخصم </a:t>
            </a:r>
            <a:r>
              <a:rPr lang="ar-SA" dirty="0" smtClean="0"/>
              <a:t>، وبما أن ناتج المرونة اكبر من </a:t>
            </a:r>
            <a:r>
              <a:rPr lang="ar-SA" dirty="0" err="1" smtClean="0"/>
              <a:t>1 </a:t>
            </a:r>
            <a:r>
              <a:rPr lang="ar-SA" dirty="0" smtClean="0"/>
              <a:t>، فهذا يشير إلى ارتفاع درجة حساسية ربحية المشروع لتغير معدل </a:t>
            </a:r>
            <a:r>
              <a:rPr lang="ar-SA" dirty="0" err="1" smtClean="0"/>
              <a:t>الخصم .</a:t>
            </a:r>
            <a:r>
              <a:rPr lang="ar-SA" dirty="0" smtClean="0"/>
              <a:t> </a:t>
            </a:r>
          </a:p>
          <a:p>
            <a:r>
              <a:rPr lang="ar-SA" dirty="0" smtClean="0"/>
              <a:t>إذا تغير(انخفض) معدل الخصم بنسبة 1% يتغير(يرتفع) صافي القيمة الحالية </a:t>
            </a:r>
            <a:r>
              <a:rPr lang="ar-SA" dirty="0" err="1" smtClean="0"/>
              <a:t>بنسبة  </a:t>
            </a:r>
            <a:r>
              <a:rPr lang="ar-SA" dirty="0" smtClean="0"/>
              <a:t>%2.</a:t>
            </a:r>
            <a:r>
              <a:rPr lang="ar-SA" dirty="0" err="1" smtClean="0"/>
              <a:t>07بعلاقة</a:t>
            </a:r>
            <a:r>
              <a:rPr lang="ar-SA" dirty="0" smtClean="0"/>
              <a:t> </a:t>
            </a:r>
            <a:r>
              <a:rPr lang="ar-SA" dirty="0" err="1" smtClean="0"/>
              <a:t>عكسية .</a:t>
            </a:r>
            <a:r>
              <a:rPr lang="ar-SA" dirty="0" smtClean="0"/>
              <a:t> </a:t>
            </a:r>
            <a:endParaRPr lang="ar-S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259630" y="1716793"/>
          <a:ext cx="6984777" cy="3424414"/>
        </p:xfrm>
        <a:graphic>
          <a:graphicData uri="http://schemas.openxmlformats.org/drawingml/2006/table">
            <a:tbl>
              <a:tblPr rtl="1"/>
              <a:tblGrid>
                <a:gridCol w="1067612"/>
                <a:gridCol w="649487"/>
                <a:gridCol w="691998"/>
                <a:gridCol w="691998"/>
                <a:gridCol w="649487"/>
                <a:gridCol w="911512"/>
                <a:gridCol w="767259"/>
                <a:gridCol w="777712"/>
                <a:gridCol w="777712"/>
              </a:tblGrid>
              <a:tr h="805745">
                <a:tc>
                  <a:txBody>
                    <a:bodyPr/>
                    <a:lstStyle/>
                    <a:p>
                      <a:pPr marL="342900" lvl="0" indent="-342900" algn="r" rtl="1">
                        <a:lnSpc>
                          <a:spcPct val="115000"/>
                        </a:lnSpc>
                        <a:spcAft>
                          <a:spcPts val="0"/>
                        </a:spcAft>
                        <a:buFont typeface="+mj-lt"/>
                        <a:buAutoNum type="arabicParenR"/>
                      </a:pPr>
                      <a:r>
                        <a:rPr lang="ar-SA" sz="1100" dirty="0">
                          <a:latin typeface="Calibri"/>
                          <a:ea typeface="Times New Roman"/>
                          <a:cs typeface="Arial"/>
                        </a:rPr>
                        <a:t>السنة</a:t>
                      </a:r>
                      <a:endParaRPr lang="en-US" sz="1100" dirty="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الايرادات المتوقعة</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التكاليف المتوقعة</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صافي العائد</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الايرادات المتوقعه-10%</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التكاليف المتوقعه+10%</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صافي العائد بعد تغير الايرادات</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صافي العائد بعد تغير التكاليف</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c>
                  <a:txBody>
                    <a:bodyPr/>
                    <a:lstStyle/>
                    <a:p>
                      <a:pPr algn="r" rtl="1">
                        <a:lnSpc>
                          <a:spcPct val="115000"/>
                        </a:lnSpc>
                        <a:spcAft>
                          <a:spcPts val="0"/>
                        </a:spcAft>
                      </a:pPr>
                      <a:r>
                        <a:rPr lang="ar-SA" sz="1100">
                          <a:latin typeface="Calibri"/>
                          <a:ea typeface="Times New Roman"/>
                          <a:cs typeface="Arial"/>
                        </a:rPr>
                        <a:t>صافي العائد بعد تغير كليهما</a:t>
                      </a:r>
                      <a:endParaRPr lang="en-US" sz="1100">
                        <a:latin typeface="Calibri"/>
                        <a:ea typeface="Calibri"/>
                        <a:cs typeface="Arial"/>
                      </a:endParaRPr>
                    </a:p>
                  </a:txBody>
                  <a:tcPr marL="65686" marR="65686" marT="0" marB="0" anchor="b">
                    <a:lnL>
                      <a:noFill/>
                    </a:lnL>
                    <a:lnR>
                      <a:noFill/>
                    </a:lnR>
                    <a:lnT>
                      <a:noFill/>
                    </a:lnT>
                    <a:lnB>
                      <a:noFill/>
                    </a:lnB>
                    <a:solidFill>
                      <a:srgbClr val="95B3D7"/>
                    </a:solidFill>
                  </a:tcPr>
                </a:tc>
              </a:tr>
              <a:tr h="604309">
                <a:tc>
                  <a:txBody>
                    <a:bodyPr/>
                    <a:lstStyle/>
                    <a:p>
                      <a:pPr algn="r" rtl="0">
                        <a:lnSpc>
                          <a:spcPct val="115000"/>
                        </a:lnSpc>
                        <a:spcAft>
                          <a:spcPts val="0"/>
                        </a:spcAft>
                      </a:pPr>
                      <a:r>
                        <a:rPr lang="en-US" sz="1100">
                          <a:latin typeface="Arial"/>
                          <a:ea typeface="Times New Roman"/>
                          <a:cs typeface="Arial"/>
                        </a:rPr>
                        <a:t>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106773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-106,773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117450.3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-106773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-117450.3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-117450.3</a:t>
                      </a:r>
                      <a:endParaRPr lang="en-US" sz="1100">
                        <a:latin typeface="Calibri"/>
                        <a:ea typeface="Calibri"/>
                        <a:cs typeface="Arial"/>
                      </a:endParaRPr>
                    </a:p>
                  </a:txBody>
                  <a:tcPr marL="65686" marR="65686" marT="0" marB="0" anchor="b">
                    <a:lnL>
                      <a:noFill/>
                    </a:lnL>
                    <a:lnR>
                      <a:noFill/>
                    </a:lnR>
                    <a:lnT>
                      <a:noFill/>
                    </a:lnT>
                    <a:lnB>
                      <a:noFill/>
                    </a:lnB>
                  </a:tcPr>
                </a:tc>
              </a:tr>
              <a:tr h="402872">
                <a:tc>
                  <a:txBody>
                    <a:bodyPr/>
                    <a:lstStyle/>
                    <a:p>
                      <a:pPr algn="r" rtl="0">
                        <a:lnSpc>
                          <a:spcPct val="115000"/>
                        </a:lnSpc>
                        <a:spcAft>
                          <a:spcPts val="0"/>
                        </a:spcAft>
                      </a:pPr>
                      <a:r>
                        <a:rPr lang="en-US" sz="1100">
                          <a:latin typeface="Arial"/>
                          <a:ea typeface="Times New Roman"/>
                          <a:cs typeface="Arial"/>
                        </a:rPr>
                        <a:t>1</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443800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151123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292,677</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399420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166235.3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248297</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277564.7</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233184.7</a:t>
                      </a:r>
                      <a:endParaRPr lang="en-US" sz="1100">
                        <a:latin typeface="Calibri"/>
                        <a:ea typeface="Calibri"/>
                        <a:cs typeface="Arial"/>
                      </a:endParaRPr>
                    </a:p>
                  </a:txBody>
                  <a:tcPr marL="65686" marR="65686" marT="0" marB="0" anchor="b">
                    <a:lnL>
                      <a:noFill/>
                    </a:lnL>
                    <a:lnR>
                      <a:noFill/>
                    </a:lnR>
                    <a:lnT>
                      <a:noFill/>
                    </a:lnT>
                    <a:lnB>
                      <a:noFill/>
                    </a:lnB>
                  </a:tcPr>
                </a:tc>
              </a:tr>
              <a:tr h="402872">
                <a:tc>
                  <a:txBody>
                    <a:bodyPr/>
                    <a:lstStyle/>
                    <a:p>
                      <a:pPr algn="r" rtl="0">
                        <a:lnSpc>
                          <a:spcPct val="115000"/>
                        </a:lnSpc>
                        <a:spcAft>
                          <a:spcPts val="0"/>
                        </a:spcAft>
                      </a:pPr>
                      <a:r>
                        <a:rPr lang="en-US" sz="1100">
                          <a:latin typeface="Arial"/>
                          <a:ea typeface="Times New Roman"/>
                          <a:cs typeface="Arial"/>
                        </a:rPr>
                        <a:t>2</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507200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151270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355,930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456480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166397</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305210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340803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290083</a:t>
                      </a:r>
                      <a:endParaRPr lang="en-US" sz="1100">
                        <a:latin typeface="Calibri"/>
                        <a:ea typeface="Calibri"/>
                        <a:cs typeface="Arial"/>
                      </a:endParaRPr>
                    </a:p>
                  </a:txBody>
                  <a:tcPr marL="65686" marR="65686" marT="0" marB="0" anchor="b">
                    <a:lnL>
                      <a:noFill/>
                    </a:lnL>
                    <a:lnR>
                      <a:noFill/>
                    </a:lnR>
                    <a:lnT>
                      <a:noFill/>
                    </a:lnT>
                    <a:lnB>
                      <a:noFill/>
                    </a:lnB>
                  </a:tcPr>
                </a:tc>
              </a:tr>
              <a:tr h="402872">
                <a:tc>
                  <a:txBody>
                    <a:bodyPr/>
                    <a:lstStyle/>
                    <a:p>
                      <a:pPr algn="r" rtl="0">
                        <a:lnSpc>
                          <a:spcPct val="115000"/>
                        </a:lnSpc>
                        <a:spcAft>
                          <a:spcPts val="0"/>
                        </a:spcAft>
                      </a:pPr>
                      <a:r>
                        <a:rPr lang="en-US" sz="1100">
                          <a:latin typeface="Arial"/>
                          <a:ea typeface="Times New Roman"/>
                          <a:cs typeface="Arial"/>
                        </a:rPr>
                        <a:t>3</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570600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151418</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419,182</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513540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166559.8</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362122</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404040.2</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346980.2</a:t>
                      </a:r>
                      <a:endParaRPr lang="en-US" sz="1100">
                        <a:latin typeface="Calibri"/>
                        <a:ea typeface="Calibri"/>
                        <a:cs typeface="Arial"/>
                      </a:endParaRPr>
                    </a:p>
                  </a:txBody>
                  <a:tcPr marL="65686" marR="65686" marT="0" marB="0" anchor="b">
                    <a:lnL>
                      <a:noFill/>
                    </a:lnL>
                    <a:lnR>
                      <a:noFill/>
                    </a:lnR>
                    <a:lnT>
                      <a:noFill/>
                    </a:lnT>
                    <a:lnB>
                      <a:noFill/>
                    </a:lnB>
                  </a:tcPr>
                </a:tc>
              </a:tr>
              <a:tr h="402872">
                <a:tc>
                  <a:txBody>
                    <a:bodyPr/>
                    <a:lstStyle/>
                    <a:p>
                      <a:pPr algn="r" rtl="0">
                        <a:lnSpc>
                          <a:spcPct val="115000"/>
                        </a:lnSpc>
                        <a:spcAft>
                          <a:spcPts val="0"/>
                        </a:spcAft>
                      </a:pPr>
                      <a:r>
                        <a:rPr lang="en-US" sz="1100">
                          <a:latin typeface="Arial"/>
                          <a:ea typeface="Times New Roman"/>
                          <a:cs typeface="Arial"/>
                        </a:rPr>
                        <a:t>4</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634000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151565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482,435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570600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166721.5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419035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467278.5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403878.5</a:t>
                      </a:r>
                      <a:endParaRPr lang="en-US" sz="1100">
                        <a:latin typeface="Calibri"/>
                        <a:ea typeface="Calibri"/>
                        <a:cs typeface="Arial"/>
                      </a:endParaRPr>
                    </a:p>
                  </a:txBody>
                  <a:tcPr marL="65686" marR="65686" marT="0" marB="0" anchor="b">
                    <a:lnL>
                      <a:noFill/>
                    </a:lnL>
                    <a:lnR>
                      <a:noFill/>
                    </a:lnR>
                    <a:lnT>
                      <a:noFill/>
                    </a:lnT>
                    <a:lnB>
                      <a:noFill/>
                    </a:lnB>
                  </a:tcPr>
                </a:tc>
              </a:tr>
              <a:tr h="402872">
                <a:tc>
                  <a:txBody>
                    <a:bodyPr/>
                    <a:lstStyle/>
                    <a:p>
                      <a:pPr algn="r" rtl="0">
                        <a:lnSpc>
                          <a:spcPct val="115000"/>
                        </a:lnSpc>
                        <a:spcAft>
                          <a:spcPts val="0"/>
                        </a:spcAft>
                      </a:pPr>
                      <a:r>
                        <a:rPr lang="en-US" sz="1100">
                          <a:latin typeface="Arial"/>
                          <a:ea typeface="Times New Roman"/>
                          <a:cs typeface="Arial"/>
                        </a:rPr>
                        <a:t>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634000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151,565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482,435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570600</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166721.5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419035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a:latin typeface="Arial"/>
                          <a:ea typeface="Times New Roman"/>
                          <a:cs typeface="Arial"/>
                        </a:rPr>
                        <a:t>467278.5</a:t>
                      </a:r>
                      <a:endParaRPr lang="en-US" sz="1100">
                        <a:latin typeface="Calibri"/>
                        <a:ea typeface="Calibri"/>
                        <a:cs typeface="Arial"/>
                      </a:endParaRPr>
                    </a:p>
                  </a:txBody>
                  <a:tcPr marL="65686" marR="65686" marT="0" marB="0" anchor="b">
                    <a:lnL>
                      <a:noFill/>
                    </a:lnL>
                    <a:lnR>
                      <a:noFill/>
                    </a:lnR>
                    <a:lnT>
                      <a:noFill/>
                    </a:lnT>
                    <a:lnB>
                      <a:noFill/>
                    </a:lnB>
                  </a:tcPr>
                </a:tc>
                <a:tc>
                  <a:txBody>
                    <a:bodyPr/>
                    <a:lstStyle/>
                    <a:p>
                      <a:pPr algn="r" rtl="0">
                        <a:lnSpc>
                          <a:spcPct val="115000"/>
                        </a:lnSpc>
                        <a:spcAft>
                          <a:spcPts val="0"/>
                        </a:spcAft>
                      </a:pPr>
                      <a:r>
                        <a:rPr lang="en-US" sz="1100" dirty="0">
                          <a:latin typeface="Arial"/>
                          <a:ea typeface="Times New Roman"/>
                          <a:cs typeface="Arial"/>
                        </a:rPr>
                        <a:t>403878.5</a:t>
                      </a:r>
                      <a:endParaRPr lang="en-US" sz="1100" dirty="0">
                        <a:latin typeface="Calibri"/>
                        <a:ea typeface="Calibri"/>
                        <a:cs typeface="Arial"/>
                      </a:endParaRPr>
                    </a:p>
                  </a:txBody>
                  <a:tcPr marL="65686" marR="65686" marT="0" marB="0" anchor="b">
                    <a:lnL>
                      <a:noFill/>
                    </a:lnL>
                    <a:lnR>
                      <a:noFill/>
                    </a:lnR>
                    <a:lnT>
                      <a:noFill/>
                    </a:lnT>
                    <a:lnB>
                      <a:noFill/>
                    </a:lnB>
                  </a:tcPr>
                </a:tc>
              </a:tr>
            </a:tbl>
          </a:graphicData>
        </a:graphic>
      </p:graphicFrame>
      <p:sp>
        <p:nvSpPr>
          <p:cNvPr id="90113" name="Rectangle 1"/>
          <p:cNvSpPr>
            <a:spLocks noChangeArrowheads="1"/>
          </p:cNvSpPr>
          <p:nvPr/>
        </p:nvSpPr>
        <p:spPr bwMode="auto">
          <a:xfrm>
            <a:off x="467544" y="692696"/>
            <a:ext cx="78488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pP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حساسية الربحية </a:t>
            </a: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للايرادات</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 و التكاليف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16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-اثر التغير على صافي العائد</a:t>
            </a:r>
            <a:r>
              <a:rPr kumimoji="0" lang="ar-SA" sz="16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524000" y="1700764"/>
          <a:ext cx="6576392" cy="2272404"/>
        </p:xfrm>
        <a:graphic>
          <a:graphicData uri="http://schemas.openxmlformats.org/drawingml/2006/table">
            <a:tbl>
              <a:tblPr rtl="1"/>
              <a:tblGrid>
                <a:gridCol w="900403"/>
                <a:gridCol w="1229753"/>
                <a:gridCol w="1558440"/>
                <a:gridCol w="1482079"/>
                <a:gridCol w="1405717"/>
              </a:tblGrid>
              <a:tr h="475665">
                <a:tc>
                  <a:txBody>
                    <a:bodyPr/>
                    <a:lstStyle/>
                    <a:p>
                      <a:pPr algn="r" rtl="1">
                        <a:lnSpc>
                          <a:spcPct val="115000"/>
                        </a:lnSpc>
                        <a:spcAft>
                          <a:spcPts val="0"/>
                        </a:spcAft>
                      </a:pPr>
                      <a:r>
                        <a:rPr lang="ar-SA" sz="1400">
                          <a:latin typeface="Calibri"/>
                          <a:ea typeface="Times New Roman"/>
                          <a:cs typeface="Arial"/>
                        </a:rPr>
                        <a:t>معدل الخصم10%</a:t>
                      </a:r>
                      <a:endParaRPr lang="en-US" sz="1100">
                        <a:latin typeface="Calibri"/>
                        <a:ea typeface="Calibri"/>
                        <a:cs typeface="Arial"/>
                      </a:endParaRPr>
                    </a:p>
                  </a:txBody>
                  <a:tcPr marL="66475" marR="66475" marT="0" marB="0" anchor="b">
                    <a:lnL>
                      <a:noFill/>
                    </a:lnL>
                    <a:lnR>
                      <a:noFill/>
                    </a:lnR>
                    <a:lnT>
                      <a:noFill/>
                    </a:lnT>
                    <a:lnB>
                      <a:noFill/>
                    </a:lnB>
                    <a:solidFill>
                      <a:srgbClr val="95B3D7"/>
                    </a:solidFill>
                  </a:tcPr>
                </a:tc>
                <a:tc>
                  <a:txBody>
                    <a:bodyPr/>
                    <a:lstStyle/>
                    <a:p>
                      <a:pPr algn="r" rtl="1">
                        <a:lnSpc>
                          <a:spcPct val="115000"/>
                        </a:lnSpc>
                        <a:spcAft>
                          <a:spcPts val="0"/>
                        </a:spcAft>
                      </a:pPr>
                      <a:r>
                        <a:rPr lang="ar-SA" sz="1400">
                          <a:latin typeface="Calibri"/>
                          <a:ea typeface="Times New Roman"/>
                          <a:cs typeface="Arial"/>
                        </a:rPr>
                        <a:t>القيمة الحالية قبل التغير</a:t>
                      </a:r>
                      <a:endParaRPr lang="en-US" sz="1100">
                        <a:latin typeface="Calibri"/>
                        <a:ea typeface="Calibri"/>
                        <a:cs typeface="Arial"/>
                      </a:endParaRPr>
                    </a:p>
                  </a:txBody>
                  <a:tcPr marL="66475" marR="66475" marT="0" marB="0" anchor="b">
                    <a:lnL>
                      <a:noFill/>
                    </a:lnL>
                    <a:lnR>
                      <a:noFill/>
                    </a:lnR>
                    <a:lnT>
                      <a:noFill/>
                    </a:lnT>
                    <a:lnB>
                      <a:noFill/>
                    </a:lnB>
                    <a:solidFill>
                      <a:srgbClr val="95B3D7"/>
                    </a:solidFill>
                  </a:tcPr>
                </a:tc>
                <a:tc>
                  <a:txBody>
                    <a:bodyPr/>
                    <a:lstStyle/>
                    <a:p>
                      <a:pPr algn="r" rtl="1">
                        <a:lnSpc>
                          <a:spcPct val="115000"/>
                        </a:lnSpc>
                        <a:spcAft>
                          <a:spcPts val="0"/>
                        </a:spcAft>
                      </a:pPr>
                      <a:r>
                        <a:rPr lang="ar-SA" sz="1400">
                          <a:latin typeface="Calibri"/>
                          <a:ea typeface="Times New Roman"/>
                          <a:cs typeface="Arial"/>
                        </a:rPr>
                        <a:t>صافي القيمة الحالية بعد تغير الايرادات</a:t>
                      </a:r>
                      <a:endParaRPr lang="en-US" sz="1100">
                        <a:latin typeface="Calibri"/>
                        <a:ea typeface="Calibri"/>
                        <a:cs typeface="Arial"/>
                      </a:endParaRPr>
                    </a:p>
                  </a:txBody>
                  <a:tcPr marL="66475" marR="66475" marT="0" marB="0" anchor="b">
                    <a:lnL>
                      <a:noFill/>
                    </a:lnL>
                    <a:lnR>
                      <a:noFill/>
                    </a:lnR>
                    <a:lnT>
                      <a:noFill/>
                    </a:lnT>
                    <a:lnB>
                      <a:noFill/>
                    </a:lnB>
                    <a:solidFill>
                      <a:srgbClr val="95B3D7"/>
                    </a:solidFill>
                  </a:tcPr>
                </a:tc>
                <a:tc>
                  <a:txBody>
                    <a:bodyPr/>
                    <a:lstStyle/>
                    <a:p>
                      <a:pPr algn="r" rtl="1">
                        <a:lnSpc>
                          <a:spcPct val="115000"/>
                        </a:lnSpc>
                        <a:spcAft>
                          <a:spcPts val="0"/>
                        </a:spcAft>
                      </a:pPr>
                      <a:r>
                        <a:rPr lang="ar-SA" sz="1400">
                          <a:latin typeface="Calibri"/>
                          <a:ea typeface="Times New Roman"/>
                          <a:cs typeface="Arial"/>
                        </a:rPr>
                        <a:t>صافي القيمة الحاليه بعد تغير التكاليف</a:t>
                      </a:r>
                      <a:endParaRPr lang="en-US" sz="1100">
                        <a:latin typeface="Calibri"/>
                        <a:ea typeface="Calibri"/>
                        <a:cs typeface="Arial"/>
                      </a:endParaRPr>
                    </a:p>
                  </a:txBody>
                  <a:tcPr marL="66475" marR="66475" marT="0" marB="0" anchor="b">
                    <a:lnL>
                      <a:noFill/>
                    </a:lnL>
                    <a:lnR>
                      <a:noFill/>
                    </a:lnR>
                    <a:lnT>
                      <a:noFill/>
                    </a:lnT>
                    <a:lnB>
                      <a:noFill/>
                    </a:lnB>
                    <a:solidFill>
                      <a:srgbClr val="95B3D7"/>
                    </a:solidFill>
                  </a:tcPr>
                </a:tc>
                <a:tc>
                  <a:txBody>
                    <a:bodyPr/>
                    <a:lstStyle/>
                    <a:p>
                      <a:pPr algn="r" rtl="1">
                        <a:lnSpc>
                          <a:spcPct val="115000"/>
                        </a:lnSpc>
                        <a:spcAft>
                          <a:spcPts val="0"/>
                        </a:spcAft>
                      </a:pPr>
                      <a:r>
                        <a:rPr lang="ar-SA" sz="1400">
                          <a:latin typeface="Calibri"/>
                          <a:ea typeface="Times New Roman"/>
                          <a:cs typeface="Arial"/>
                        </a:rPr>
                        <a:t>صافي القيمة الحالية بعد تغير كليهما</a:t>
                      </a:r>
                      <a:endParaRPr lang="en-US" sz="1100">
                        <a:latin typeface="Calibri"/>
                        <a:ea typeface="Calibri"/>
                        <a:cs typeface="Arial"/>
                      </a:endParaRPr>
                    </a:p>
                  </a:txBody>
                  <a:tcPr marL="66475" marR="66475" marT="0" marB="0" anchor="b">
                    <a:lnL>
                      <a:noFill/>
                    </a:lnL>
                    <a:lnR>
                      <a:noFill/>
                    </a:lnR>
                    <a:lnT>
                      <a:noFill/>
                    </a:lnT>
                    <a:lnB>
                      <a:noFill/>
                    </a:lnB>
                    <a:solidFill>
                      <a:srgbClr val="95B3D7"/>
                    </a:solidFill>
                  </a:tcPr>
                </a:tc>
              </a:tr>
              <a:tr h="256052">
                <a:tc>
                  <a:txBody>
                    <a:bodyPr/>
                    <a:lstStyle/>
                    <a:p>
                      <a:pPr algn="r" rtl="0">
                        <a:lnSpc>
                          <a:spcPct val="115000"/>
                        </a:lnSpc>
                        <a:spcAft>
                          <a:spcPts val="0"/>
                        </a:spcAft>
                      </a:pPr>
                      <a:r>
                        <a:rPr lang="en-US" sz="1400">
                          <a:latin typeface="Arial"/>
                          <a:ea typeface="Times New Roman"/>
                          <a:cs typeface="Arial"/>
                        </a:rPr>
                        <a:t>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-106773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-106773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-117450.3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-117450.3</a:t>
                      </a:r>
                      <a:endParaRPr lang="en-US" sz="1100">
                        <a:latin typeface="Calibri"/>
                        <a:ea typeface="Calibri"/>
                        <a:cs typeface="Arial"/>
                      </a:endParaRPr>
                    </a:p>
                  </a:txBody>
                  <a:tcPr marL="66475" marR="66475" marT="0" marB="0" anchor="b">
                    <a:lnL>
                      <a:noFill/>
                    </a:lnL>
                    <a:lnR>
                      <a:noFill/>
                    </a:lnR>
                    <a:lnT>
                      <a:noFill/>
                    </a:lnT>
                    <a:lnB>
                      <a:noFill/>
                    </a:lnB>
                  </a:tcPr>
                </a:tc>
              </a:tr>
              <a:tr h="256052">
                <a:tc>
                  <a:txBody>
                    <a:bodyPr/>
                    <a:lstStyle/>
                    <a:p>
                      <a:pPr algn="r" rtl="0">
                        <a:lnSpc>
                          <a:spcPct val="115000"/>
                        </a:lnSpc>
                        <a:spcAft>
                          <a:spcPts val="0"/>
                        </a:spcAft>
                      </a:pPr>
                      <a:r>
                        <a:rPr lang="en-US" sz="1400">
                          <a:latin typeface="Arial"/>
                          <a:ea typeface="Times New Roman"/>
                          <a:cs typeface="Arial"/>
                        </a:rPr>
                        <a:t>1.1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266070</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225724.5455</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252331.5455</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211986.0909</a:t>
                      </a:r>
                      <a:endParaRPr lang="en-US" sz="1100">
                        <a:latin typeface="Calibri"/>
                        <a:ea typeface="Calibri"/>
                        <a:cs typeface="Arial"/>
                      </a:endParaRPr>
                    </a:p>
                  </a:txBody>
                  <a:tcPr marL="66475" marR="66475" marT="0" marB="0" anchor="b">
                    <a:lnL>
                      <a:noFill/>
                    </a:lnL>
                    <a:lnR>
                      <a:noFill/>
                    </a:lnR>
                    <a:lnT>
                      <a:noFill/>
                    </a:lnT>
                    <a:lnB>
                      <a:noFill/>
                    </a:lnB>
                  </a:tcPr>
                </a:tc>
              </a:tr>
              <a:tr h="256052">
                <a:tc>
                  <a:txBody>
                    <a:bodyPr/>
                    <a:lstStyle/>
                    <a:p>
                      <a:pPr algn="r" rtl="0">
                        <a:lnSpc>
                          <a:spcPct val="115000"/>
                        </a:lnSpc>
                        <a:spcAft>
                          <a:spcPts val="0"/>
                        </a:spcAft>
                      </a:pPr>
                      <a:r>
                        <a:rPr lang="en-US" sz="1400">
                          <a:latin typeface="Arial"/>
                          <a:ea typeface="Times New Roman"/>
                          <a:cs typeface="Arial"/>
                        </a:rPr>
                        <a:t>1.21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294157.0248</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252239.6694</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281655.3719</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239738.0165</a:t>
                      </a:r>
                      <a:endParaRPr lang="en-US" sz="1100">
                        <a:latin typeface="Calibri"/>
                        <a:ea typeface="Calibri"/>
                        <a:cs typeface="Arial"/>
                      </a:endParaRPr>
                    </a:p>
                  </a:txBody>
                  <a:tcPr marL="66475" marR="66475" marT="0" marB="0" anchor="b">
                    <a:lnL>
                      <a:noFill/>
                    </a:lnL>
                    <a:lnR>
                      <a:noFill/>
                    </a:lnR>
                    <a:lnT>
                      <a:noFill/>
                    </a:lnT>
                    <a:lnB>
                      <a:noFill/>
                    </a:lnB>
                  </a:tcPr>
                </a:tc>
              </a:tr>
              <a:tr h="256052">
                <a:tc>
                  <a:txBody>
                    <a:bodyPr/>
                    <a:lstStyle/>
                    <a:p>
                      <a:pPr algn="r" rtl="0">
                        <a:lnSpc>
                          <a:spcPct val="115000"/>
                        </a:lnSpc>
                        <a:spcAft>
                          <a:spcPts val="0"/>
                        </a:spcAft>
                      </a:pPr>
                      <a:r>
                        <a:rPr lang="en-US" sz="1400">
                          <a:latin typeface="Arial"/>
                          <a:ea typeface="Times New Roman"/>
                          <a:cs typeface="Arial"/>
                        </a:rPr>
                        <a:t>1.331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314937.6409</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272067.6183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303561.3824</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260691.3599</a:t>
                      </a:r>
                      <a:endParaRPr lang="en-US" sz="1100">
                        <a:latin typeface="Calibri"/>
                        <a:ea typeface="Calibri"/>
                        <a:cs typeface="Arial"/>
                      </a:endParaRPr>
                    </a:p>
                  </a:txBody>
                  <a:tcPr marL="66475" marR="66475" marT="0" marB="0" anchor="b">
                    <a:lnL>
                      <a:noFill/>
                    </a:lnL>
                    <a:lnR>
                      <a:noFill/>
                    </a:lnR>
                    <a:lnT>
                      <a:noFill/>
                    </a:lnT>
                    <a:lnB>
                      <a:noFill/>
                    </a:lnB>
                  </a:tcPr>
                </a:tc>
              </a:tr>
              <a:tr h="256052">
                <a:tc>
                  <a:txBody>
                    <a:bodyPr/>
                    <a:lstStyle/>
                    <a:p>
                      <a:pPr algn="r" rtl="0">
                        <a:lnSpc>
                          <a:spcPct val="115000"/>
                        </a:lnSpc>
                        <a:spcAft>
                          <a:spcPts val="0"/>
                        </a:spcAft>
                      </a:pPr>
                      <a:r>
                        <a:rPr lang="en-US" sz="1400">
                          <a:latin typeface="Arial"/>
                          <a:ea typeface="Times New Roman"/>
                          <a:cs typeface="Arial"/>
                        </a:rPr>
                        <a:t>1.4641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329509.5963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286206.5433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319157.5029</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275854.4498</a:t>
                      </a:r>
                      <a:endParaRPr lang="en-US" sz="1100">
                        <a:latin typeface="Calibri"/>
                        <a:ea typeface="Calibri"/>
                        <a:cs typeface="Arial"/>
                      </a:endParaRPr>
                    </a:p>
                  </a:txBody>
                  <a:tcPr marL="66475" marR="66475" marT="0" marB="0" anchor="b">
                    <a:lnL>
                      <a:noFill/>
                    </a:lnL>
                    <a:lnR>
                      <a:noFill/>
                    </a:lnR>
                    <a:lnT>
                      <a:noFill/>
                    </a:lnT>
                    <a:lnB>
                      <a:noFill/>
                    </a:lnB>
                  </a:tcPr>
                </a:tc>
              </a:tr>
              <a:tr h="256052">
                <a:tc>
                  <a:txBody>
                    <a:bodyPr/>
                    <a:lstStyle/>
                    <a:p>
                      <a:pPr algn="r" rtl="0">
                        <a:lnSpc>
                          <a:spcPct val="115000"/>
                        </a:lnSpc>
                        <a:spcAft>
                          <a:spcPts val="0"/>
                        </a:spcAft>
                      </a:pPr>
                      <a:r>
                        <a:rPr lang="en-US" sz="1400">
                          <a:latin typeface="Arial"/>
                          <a:ea typeface="Times New Roman"/>
                          <a:cs typeface="Arial"/>
                        </a:rPr>
                        <a:t>1.61051</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299554.1785</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260187.7666</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290143.1845</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250776.7726</a:t>
                      </a:r>
                      <a:endParaRPr lang="en-US" sz="1100">
                        <a:latin typeface="Calibri"/>
                        <a:ea typeface="Calibri"/>
                        <a:cs typeface="Arial"/>
                      </a:endParaRPr>
                    </a:p>
                  </a:txBody>
                  <a:tcPr marL="66475" marR="66475" marT="0" marB="0" anchor="b">
                    <a:lnL>
                      <a:noFill/>
                    </a:lnL>
                    <a:lnR>
                      <a:noFill/>
                    </a:lnR>
                    <a:lnT>
                      <a:noFill/>
                    </a:lnT>
                    <a:lnB>
                      <a:noFill/>
                    </a:lnB>
                  </a:tcPr>
                </a:tc>
              </a:tr>
              <a:tr h="237833">
                <a:tc>
                  <a:txBody>
                    <a:bodyPr/>
                    <a:lstStyle/>
                    <a:p>
                      <a:pPr rtl="1">
                        <a:lnSpc>
                          <a:spcPct val="115000"/>
                        </a:lnSpc>
                      </a:pPr>
                      <a:endParaRPr lang="en-US" sz="1100">
                        <a:latin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1397455.44</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1189653.143</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a:latin typeface="Arial"/>
                          <a:ea typeface="Times New Roman"/>
                          <a:cs typeface="Arial"/>
                        </a:rPr>
                        <a:t>1329398.687</a:t>
                      </a:r>
                      <a:endParaRPr lang="en-US" sz="1100">
                        <a:latin typeface="Calibri"/>
                        <a:ea typeface="Calibri"/>
                        <a:cs typeface="Arial"/>
                      </a:endParaRPr>
                    </a:p>
                  </a:txBody>
                  <a:tcPr marL="66475" marR="66475" marT="0" marB="0" anchor="b">
                    <a:lnL>
                      <a:noFill/>
                    </a:lnL>
                    <a:lnR>
                      <a:noFill/>
                    </a:lnR>
                    <a:lnT>
                      <a:noFill/>
                    </a:lnT>
                    <a:lnB>
                      <a:noFill/>
                    </a:lnB>
                  </a:tcPr>
                </a:tc>
                <a:tc>
                  <a:txBody>
                    <a:bodyPr/>
                    <a:lstStyle/>
                    <a:p>
                      <a:pPr algn="r" rtl="0">
                        <a:lnSpc>
                          <a:spcPct val="115000"/>
                        </a:lnSpc>
                        <a:spcAft>
                          <a:spcPts val="0"/>
                        </a:spcAft>
                      </a:pPr>
                      <a:r>
                        <a:rPr lang="en-US" sz="1400" dirty="0">
                          <a:latin typeface="Arial"/>
                          <a:ea typeface="Times New Roman"/>
                          <a:cs typeface="Arial"/>
                        </a:rPr>
                        <a:t>1121596.39</a:t>
                      </a:r>
                      <a:endParaRPr lang="en-US" sz="1100" dirty="0">
                        <a:latin typeface="Calibri"/>
                        <a:ea typeface="Calibri"/>
                        <a:cs typeface="Arial"/>
                      </a:endParaRPr>
                    </a:p>
                  </a:txBody>
                  <a:tcPr marL="66475" marR="66475" marT="0" marB="0" anchor="b">
                    <a:lnL>
                      <a:noFill/>
                    </a:lnL>
                    <a:lnR>
                      <a:noFill/>
                    </a:lnR>
                    <a:lnT>
                      <a:noFill/>
                    </a:lnT>
                    <a:lnB>
                      <a:noFill/>
                    </a:lnB>
                  </a:tcPr>
                </a:tc>
              </a:tr>
            </a:tbl>
          </a:graphicData>
        </a:graphic>
      </p:graphicFrame>
      <p:sp>
        <p:nvSpPr>
          <p:cNvPr id="94209" name="Rectangle 1"/>
          <p:cNvSpPr>
            <a:spLocks noChangeArrowheads="1"/>
          </p:cNvSpPr>
          <p:nvPr/>
        </p:nvSpPr>
        <p:spPr bwMode="auto">
          <a:xfrm>
            <a:off x="5220072" y="613520"/>
            <a:ext cx="324036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16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2-تحليل الحساسية بعد الخصم </a:t>
            </a:r>
            <a:r>
              <a:rPr kumimoji="0" lang="ar-SA" sz="16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10%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4210" name="Rectangle 2"/>
          <p:cNvSpPr>
            <a:spLocks noChangeArrowheads="1"/>
          </p:cNvSpPr>
          <p:nvPr/>
        </p:nvSpPr>
        <p:spPr bwMode="auto">
          <a:xfrm>
            <a:off x="-1044624" y="42930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القيم جميعها موجبة اذن المشروع و ارباحه غير حساس للتغير في الايرادات و التكاليف عند  سعر خصم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10%</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332656"/>
            <a:ext cx="6965245" cy="1202485"/>
          </a:xfrm>
        </p:spPr>
        <p:txBody>
          <a:bodyPr/>
          <a:lstStyle/>
          <a:p>
            <a:r>
              <a:rPr lang="x-none" b="1">
                <a:solidFill>
                  <a:schemeClr val="accent5">
                    <a:lumMod val="50000"/>
                  </a:schemeClr>
                </a:solidFill>
              </a:rPr>
              <a:t>مصفوفة اتخاذ القرار</a:t>
            </a:r>
            <a:endParaRPr lang="ar-SA" dirty="0">
              <a:solidFill>
                <a:schemeClr val="accent5">
                  <a:lumMod val="50000"/>
                </a:schemeClr>
              </a:solidFill>
            </a:endParaRPr>
          </a:p>
        </p:txBody>
      </p:sp>
      <p:graphicFrame>
        <p:nvGraphicFramePr>
          <p:cNvPr id="11" name="جدول 10"/>
          <p:cNvGraphicFramePr>
            <a:graphicFrameLocks noGrp="1"/>
          </p:cNvGraphicFramePr>
          <p:nvPr>
            <p:extLst>
              <p:ext uri="{D42A27DB-BD31-4B8C-83A1-F6EECF244321}">
                <p14:modId xmlns:p14="http://schemas.microsoft.com/office/powerpoint/2010/main" xmlns="" val="2945186643"/>
              </p:ext>
            </p:extLst>
          </p:nvPr>
        </p:nvGraphicFramePr>
        <p:xfrm>
          <a:off x="827584" y="1268762"/>
          <a:ext cx="7416825" cy="5040558"/>
        </p:xfrm>
        <a:graphic>
          <a:graphicData uri="http://schemas.openxmlformats.org/drawingml/2006/table">
            <a:tbl>
              <a:tblPr rtl="1" firstRow="1" firstCol="1" bandRow="1">
                <a:tableStyleId>{3B4B98B0-60AC-42C2-AFA5-B58CD77FA1E5}</a:tableStyleId>
              </a:tblPr>
              <a:tblGrid>
                <a:gridCol w="686397"/>
                <a:gridCol w="996294"/>
                <a:gridCol w="2271190"/>
                <a:gridCol w="903886"/>
                <a:gridCol w="683856"/>
                <a:gridCol w="683856"/>
                <a:gridCol w="595673"/>
                <a:gridCol w="595673"/>
              </a:tblGrid>
              <a:tr h="445265">
                <a:tc rowSpan="2">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م</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معايير التقويم الكلية</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معايير التقويم الجزئية</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5">
                  <a:txBody>
                    <a:bodyPr/>
                    <a:lstStyle/>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أفكار المشروعات</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675293">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ctr" rtl="1">
                        <a:lnSpc>
                          <a:spcPct val="115000"/>
                        </a:lnSpc>
                        <a:spcAft>
                          <a:spcPts val="0"/>
                        </a:spcAft>
                      </a:pPr>
                      <a:r>
                        <a:rPr lang="ar-SA" sz="1200" dirty="0">
                          <a:effectLst/>
                        </a:rPr>
                        <a:t>ميك آب متنقل</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موقع الهدية الذهبية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سيارة لتقديم المشروبات والبان كيك</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الأعمال اليدوية الفنية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تموين مدارس</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30028">
                <a:tc rowSpan="4">
                  <a:txBody>
                    <a:bodyPr/>
                    <a:lstStyle/>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4">
                  <a:txBody>
                    <a:bodyPr/>
                    <a:lstStyle/>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السوق</a:t>
                      </a:r>
                      <a:endParaRPr lang="en-US" sz="1200">
                        <a:effectLst/>
                      </a:endParaRPr>
                    </a:p>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en-US" sz="1200">
                          <a:effectLst/>
                        </a:rPr>
                        <a:t>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r" rtl="1">
                        <a:lnSpc>
                          <a:spcPct val="115000"/>
                        </a:lnSpc>
                        <a:spcAft>
                          <a:spcPts val="0"/>
                        </a:spcAft>
                      </a:pPr>
                      <a:r>
                        <a:rPr lang="ar-SA" sz="1200" dirty="0">
                          <a:effectLst/>
                        </a:rPr>
                        <a:t>(أ) مستوى الطلب المحلي</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30028">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dirty="0">
                          <a:effectLst/>
                        </a:rPr>
                        <a:t>(ب) امكانية التصدير</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46494">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(ج) مدى توافر منافذ التوزيع</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443592">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(د) احتمالات الطلب في المستقبل</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460058">
                <a:tc rowSpan="2">
                  <a:txBody>
                    <a:bodyPr/>
                    <a:lstStyle/>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التكاليف والربحية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r" rtl="1">
                        <a:lnSpc>
                          <a:spcPct val="115000"/>
                        </a:lnSpc>
                        <a:spcAft>
                          <a:spcPts val="0"/>
                        </a:spcAft>
                      </a:pPr>
                      <a:r>
                        <a:rPr lang="ar-SA" sz="1200">
                          <a:effectLst/>
                        </a:rPr>
                        <a:t>(أ)مدى تناسب التكاليف الاستثمارية مع الموارد المتاحة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74018">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(ب) معدلات الربحية للشركات المشابهة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30028">
                <a:tc rowSpan="3">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3</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3">
                  <a:txBody>
                    <a:bodyPr/>
                    <a:lstStyle/>
                    <a:p>
                      <a:pPr algn="ctr" rtl="1">
                        <a:lnSpc>
                          <a:spcPct val="115000"/>
                        </a:lnSpc>
                        <a:spcAft>
                          <a:spcPts val="0"/>
                        </a:spcAft>
                      </a:pPr>
                      <a:r>
                        <a:rPr lang="ar-SA" sz="1200">
                          <a:effectLst/>
                        </a:rPr>
                        <a:t> </a:t>
                      </a:r>
                      <a:endParaRPr lang="en-US" sz="1200">
                        <a:effectLst/>
                      </a:endParaRPr>
                    </a:p>
                    <a:p>
                      <a:pPr algn="ctr" rtl="1">
                        <a:lnSpc>
                          <a:spcPct val="115000"/>
                        </a:lnSpc>
                        <a:spcAft>
                          <a:spcPts val="0"/>
                        </a:spcAft>
                      </a:pPr>
                      <a:r>
                        <a:rPr lang="ar-SA" sz="1200">
                          <a:effectLst/>
                        </a:rPr>
                        <a:t>الجوانب الفنية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r" rtl="1">
                        <a:lnSpc>
                          <a:spcPct val="115000"/>
                        </a:lnSpc>
                        <a:spcAft>
                          <a:spcPts val="0"/>
                        </a:spcAft>
                      </a:pPr>
                      <a:r>
                        <a:rPr lang="ar-SA" sz="1200">
                          <a:effectLst/>
                        </a:rPr>
                        <a:t>(أ)مدى توفر المواد الخام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46494">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(ب) مدى توفر الخبرات الادارية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46494">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(ج) مدى توفر الخبرات الفنية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30028">
                <a:tc rowSpan="3">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4</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rowSpan="3">
                  <a:txBody>
                    <a:bodyPr/>
                    <a:lstStyle/>
                    <a:p>
                      <a:pPr algn="ctr" rtl="1">
                        <a:lnSpc>
                          <a:spcPct val="115000"/>
                        </a:lnSpc>
                        <a:spcAft>
                          <a:spcPts val="0"/>
                        </a:spcAft>
                      </a:pPr>
                      <a:r>
                        <a:rPr lang="ar-SA" sz="1200" dirty="0">
                          <a:effectLst/>
                        </a:rPr>
                        <a:t> </a:t>
                      </a:r>
                      <a:endParaRPr lang="en-US" sz="1200" dirty="0">
                        <a:effectLst/>
                      </a:endParaRPr>
                    </a:p>
                    <a:p>
                      <a:pPr algn="ctr" rtl="1">
                        <a:lnSpc>
                          <a:spcPct val="115000"/>
                        </a:lnSpc>
                        <a:spcAft>
                          <a:spcPts val="0"/>
                        </a:spcAft>
                      </a:pPr>
                      <a:r>
                        <a:rPr lang="ar-SA" sz="1200" dirty="0">
                          <a:effectLst/>
                        </a:rPr>
                        <a:t>الجوانب الاجتماعية</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r" rtl="1">
                        <a:lnSpc>
                          <a:spcPct val="115000"/>
                        </a:lnSpc>
                        <a:spcAft>
                          <a:spcPts val="0"/>
                        </a:spcAft>
                      </a:pPr>
                      <a:r>
                        <a:rPr lang="ar-SA" sz="1200">
                          <a:effectLst/>
                        </a:rPr>
                        <a:t>(أ) درجة تلويث البيئة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46494">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(ب) درجة الاعتماد على عمالة محلية</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dirty="0">
                          <a:effectLst/>
                        </a:rPr>
                        <a:t>5</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46494">
                <a:tc vMerge="1">
                  <a:txBody>
                    <a:bodyPr/>
                    <a:lstStyle/>
                    <a:p>
                      <a:pPr rtl="1"/>
                      <a:endParaRPr lang="ar-SA"/>
                    </a:p>
                  </a:txBody>
                  <a:tcPr/>
                </a:tc>
                <a:tc vMerge="1">
                  <a:txBody>
                    <a:bodyPr/>
                    <a:lstStyle/>
                    <a:p>
                      <a:pPr rtl="1"/>
                      <a:endParaRPr lang="ar-SA"/>
                    </a:p>
                  </a:txBody>
                  <a:tcPr/>
                </a:tc>
                <a:tc>
                  <a:txBody>
                    <a:bodyPr/>
                    <a:lstStyle/>
                    <a:p>
                      <a:pPr algn="r" rtl="1">
                        <a:lnSpc>
                          <a:spcPct val="115000"/>
                        </a:lnSpc>
                        <a:spcAft>
                          <a:spcPts val="0"/>
                        </a:spcAft>
                      </a:pPr>
                      <a:r>
                        <a:rPr lang="ar-SA" sz="1200">
                          <a:effectLst/>
                        </a:rPr>
                        <a:t>(ج) المنافع الجانبية للمشروع</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dirty="0">
                          <a:effectLst/>
                        </a:rPr>
                        <a:t>5</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230028">
                <a:tc>
                  <a:txBody>
                    <a:bodyPr/>
                    <a:lstStyle/>
                    <a:p>
                      <a:pPr algn="ctr" rtl="1">
                        <a:lnSpc>
                          <a:spcPct val="115000"/>
                        </a:lnSpc>
                        <a:spcAft>
                          <a:spcPts val="0"/>
                        </a:spcAft>
                      </a:pPr>
                      <a:r>
                        <a:rPr lang="en-US" sz="1200">
                          <a:effectLst/>
                        </a:rPr>
                        <a:t>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المجموع</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r" rtl="1">
                        <a:lnSpc>
                          <a:spcPct val="115000"/>
                        </a:lnSpc>
                        <a:spcAft>
                          <a:spcPts val="0"/>
                        </a:spcAft>
                      </a:pPr>
                      <a:r>
                        <a:rPr lang="en-US" sz="1200">
                          <a:effectLst/>
                        </a:rPr>
                        <a:t>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36</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38</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40</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56</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dirty="0">
                          <a:effectLst/>
                        </a:rPr>
                        <a:t>43</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r h="359722">
                <a:tc>
                  <a:txBody>
                    <a:bodyPr/>
                    <a:lstStyle/>
                    <a:p>
                      <a:pPr algn="ctr" rtl="1">
                        <a:lnSpc>
                          <a:spcPct val="115000"/>
                        </a:lnSpc>
                        <a:spcAft>
                          <a:spcPts val="0"/>
                        </a:spcAft>
                      </a:pPr>
                      <a:r>
                        <a:rPr lang="en-US" sz="1200">
                          <a:effectLst/>
                        </a:rPr>
                        <a:t>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a:effectLst/>
                        </a:rPr>
                        <a:t>الترتيب</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r" rtl="1">
                        <a:lnSpc>
                          <a:spcPct val="115000"/>
                        </a:lnSpc>
                        <a:spcAft>
                          <a:spcPts val="0"/>
                        </a:spcAft>
                      </a:pPr>
                      <a:r>
                        <a:rPr lang="en-US" sz="1200">
                          <a:effectLst/>
                        </a:rPr>
                        <a:t> </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3</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1">
                        <a:lnSpc>
                          <a:spcPct val="115000"/>
                        </a:lnSpc>
                        <a:spcAft>
                          <a:spcPts val="0"/>
                        </a:spcAft>
                      </a:pPr>
                      <a:r>
                        <a:rPr lang="ar-SA" sz="1200" dirty="0">
                          <a:effectLst/>
                        </a:rPr>
                        <a:t>2</a:t>
                      </a:r>
                      <a:endParaRPr lang="en-US" sz="1200" dirty="0">
                        <a:effectLst/>
                        <a:latin typeface="Calibri"/>
                        <a:ea typeface="Calibri"/>
                        <a:cs typeface="Arial"/>
                      </a:endParaRPr>
                    </a:p>
                  </a:txBody>
                  <a:tcPr marL="40085" marR="4008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22442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1043608" y="1996056"/>
            <a:ext cx="7200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1" eaLnBrk="1" fontAlgn="base" latinLnBrk="0" hangingPunct="1">
              <a:lnSpc>
                <a:spcPct val="100000"/>
              </a:lnSpc>
              <a:spcBef>
                <a:spcPct val="0"/>
              </a:spcBef>
              <a:spcAft>
                <a:spcPct val="0"/>
              </a:spcAft>
              <a:buClrTx/>
              <a:buSzTx/>
              <a:buFontTx/>
              <a:buNone/>
              <a:tabLst>
                <a:tab pos="573088" algn="l"/>
              </a:tabLst>
            </a:pPr>
            <a:r>
              <a:rPr kumimoji="0" lang="ar-SA" sz="20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3</a:t>
            </a:r>
            <a:r>
              <a:rPr kumimoji="0" lang="ar-SA"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-حساب </a:t>
            </a:r>
            <a:r>
              <a:rPr kumimoji="0" lang="ar-SA" sz="20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المرونات</a:t>
            </a:r>
            <a:r>
              <a:rPr kumimoji="0" lang="ar-SA" sz="20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0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ا </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 مرونة الربحية لتغير </a:t>
            </a: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الايراد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(1189653.143- 1397455.44)/ 1397455.44/-10% =1.49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ارتفاع درجة حساسية ربحية المشروع لانخفاض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الايرادات  </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اذا انخفض الايراد الكلي بنسبة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انخفضت الربحية بنسبة </a:t>
            </a: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1.49</a:t>
            </a:r>
            <a:r>
              <a:rPr kumimoji="0" lang="ar-SA" sz="1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ب </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 مرونة </a:t>
            </a: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الريحية</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 لتغير </a:t>
            </a: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التكاليف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(1329398.687- 1397455.44)/ 1397455.44/10% =-0.49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ارتفاع درجة حساسية ربحية المشروع لارتفاع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التكاليف  </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اذا ارتفعت التكاليف بنسبة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انخفضت الربحية بنسبة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0.49</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ج </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 مرونة تغير الايرادات و التكاليف </a:t>
            </a:r>
            <a:r>
              <a:rPr kumimoji="0" lang="ar-SA" sz="1400" b="0" i="0" u="none" strike="noStrike" cap="none" normalizeH="0" baseline="0" dirty="0" err="1" smtClean="0">
                <a:ln>
                  <a:noFill/>
                </a:ln>
                <a:solidFill>
                  <a:srgbClr val="E36C0A"/>
                </a:solidFill>
                <a:effectLst/>
                <a:latin typeface="Calibri" pitchFamily="34" charset="0"/>
                <a:ea typeface="Calibri" pitchFamily="34" charset="0"/>
                <a:cs typeface="Arial" pitchFamily="34" charset="0"/>
              </a:rPr>
              <a:t>كلاهما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1.49= 1.98</a:t>
            </a:r>
            <a:r>
              <a:rPr kumimoji="0" lang="ar-SA" sz="11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0.49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ارتفاع درجة حساسية ربحية المشروع لتغير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كلاهما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a:t>
            </a:r>
            <a:r>
              <a:rPr kumimoji="0" lang="ar-SA" sz="1400" b="0" i="0" u="none" strike="noStrike" cap="none" normalizeH="0" baseline="0" dirty="0" smtClean="0">
                <a:ln>
                  <a:noFill/>
                </a:ln>
                <a:solidFill>
                  <a:srgbClr val="E36C0A"/>
                </a:solidFill>
                <a:effectLst/>
                <a:latin typeface="Calibri" pitchFamily="34" charset="0"/>
                <a:ea typeface="Calibri" pitchFamily="34" charset="0"/>
                <a:cs typeface="Arial" pitchFamily="34" charset="0"/>
              </a:rPr>
              <a:t>حساسية الربحية للتغير في فترة الانشاء</a:t>
            </a:r>
            <a:r>
              <a:rPr kumimoji="0" lang="ar-SA"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1" eaLnBrk="0" fontAlgn="base" latinLnBrk="0" hangingPunct="0">
              <a:lnSpc>
                <a:spcPct val="100000"/>
              </a:lnSpc>
              <a:spcBef>
                <a:spcPct val="0"/>
              </a:spcBef>
              <a:spcAft>
                <a:spcPct val="0"/>
              </a:spcAft>
              <a:buClrTx/>
              <a:buSzTx/>
              <a:buFontTx/>
              <a:buNone/>
              <a:tabLst>
                <a:tab pos="573088" algn="l"/>
              </a:tabLst>
            </a:pP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بسبب قصر الفترة الإنشائية وان تضاعفت لتكون فترة 4 شهور وذلك لن يحدث تغيير في الأرباح بالتالي لا ضرورة  </a:t>
            </a: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لها  </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لأنها مازالت تقع في نفس السنة الأولى سنة التأسيس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100%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defTabSz="914400" rtl="0" eaLnBrk="0" fontAlgn="base" latinLnBrk="0" hangingPunct="0">
              <a:lnSpc>
                <a:spcPct val="100000"/>
              </a:lnSpc>
              <a:spcBef>
                <a:spcPct val="0"/>
              </a:spcBef>
              <a:spcAft>
                <a:spcPct val="0"/>
              </a:spcAft>
              <a:buClrTx/>
              <a:buSzTx/>
              <a:buFontTx/>
              <a:buNone/>
              <a:tabLst>
                <a:tab pos="573088"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1052736"/>
            <a:ext cx="6196405" cy="4670333"/>
          </a:xfrm>
        </p:spPr>
        <p:txBody>
          <a:bodyPr>
            <a:normAutofit fontScale="92500" lnSpcReduction="10000"/>
          </a:bodyPr>
          <a:lstStyle/>
          <a:p>
            <a:r>
              <a:rPr lang="ar-SA" b="1" dirty="0" smtClean="0">
                <a:solidFill>
                  <a:schemeClr val="accent1">
                    <a:lumMod val="75000"/>
                  </a:schemeClr>
                </a:solidFill>
              </a:rPr>
              <a:t>تقدير حدود الحساسية</a:t>
            </a:r>
            <a:endParaRPr lang="en-US" dirty="0" smtClean="0">
              <a:solidFill>
                <a:schemeClr val="accent1">
                  <a:lumMod val="75000"/>
                </a:schemeClr>
              </a:solidFill>
            </a:endParaRPr>
          </a:p>
          <a:p>
            <a:r>
              <a:rPr lang="ar-SA" b="1" dirty="0" smtClean="0"/>
              <a:t>    الايرادات الكلية= 634000</a:t>
            </a:r>
            <a:endParaRPr lang="en-US" dirty="0" smtClean="0"/>
          </a:p>
          <a:p>
            <a:r>
              <a:rPr lang="ar-SA" b="1" dirty="0" smtClean="0"/>
              <a:t>    التكاليف الكلية=164865	</a:t>
            </a:r>
            <a:endParaRPr lang="en-US" dirty="0" smtClean="0"/>
          </a:p>
          <a:p>
            <a:r>
              <a:rPr lang="ar-SA" b="1" dirty="0" smtClean="0"/>
              <a:t>1- نسبة المنافع إلى التكاليف</a:t>
            </a:r>
            <a:endParaRPr lang="en-US" dirty="0" smtClean="0"/>
          </a:p>
          <a:p>
            <a:r>
              <a:rPr lang="ar-SA" dirty="0" smtClean="0"/>
              <a:t>    نسبة المنافع إلى التكاليف= </a:t>
            </a:r>
            <a:r>
              <a:rPr lang="ar-SA" b="1" dirty="0" smtClean="0"/>
              <a:t>634000</a:t>
            </a:r>
            <a:r>
              <a:rPr lang="ar-SA" dirty="0" smtClean="0"/>
              <a:t>/ </a:t>
            </a:r>
            <a:r>
              <a:rPr lang="ar-SA" b="1" dirty="0" smtClean="0"/>
              <a:t>164865</a:t>
            </a:r>
            <a:r>
              <a:rPr lang="ar-SA" dirty="0" smtClean="0"/>
              <a:t>=3.85</a:t>
            </a:r>
            <a:endParaRPr lang="en-US" dirty="0" smtClean="0"/>
          </a:p>
          <a:p>
            <a:r>
              <a:rPr lang="ar-SA" b="1" dirty="0" smtClean="0"/>
              <a:t>الحد الأقصى لارتفاع التكاليف قبل أن يتحول المشروع من رابح إلى </a:t>
            </a:r>
            <a:r>
              <a:rPr lang="ar-SA" b="1" dirty="0" err="1" smtClean="0"/>
              <a:t>خسار</a:t>
            </a:r>
            <a:r>
              <a:rPr lang="ar-SA" b="1" dirty="0" smtClean="0"/>
              <a:t> هو 3.85%</a:t>
            </a:r>
            <a:endParaRPr lang="en-US" dirty="0" smtClean="0"/>
          </a:p>
          <a:p>
            <a:r>
              <a:rPr lang="ar-SA" b="1" dirty="0" smtClean="0"/>
              <a:t>2- نسبة التكاليف إلى المنافع</a:t>
            </a:r>
            <a:endParaRPr lang="en-US" dirty="0" smtClean="0"/>
          </a:p>
          <a:p>
            <a:r>
              <a:rPr lang="ar-SA" b="1" dirty="0" smtClean="0"/>
              <a:t>    </a:t>
            </a:r>
            <a:r>
              <a:rPr lang="ar-SA" dirty="0" smtClean="0"/>
              <a:t>نسبة التكاليف إلى </a:t>
            </a:r>
            <a:r>
              <a:rPr lang="ar-SA" dirty="0" err="1" smtClean="0"/>
              <a:t>المنافع </a:t>
            </a:r>
            <a:r>
              <a:rPr lang="ar-SA" dirty="0" smtClean="0"/>
              <a:t>= </a:t>
            </a:r>
            <a:r>
              <a:rPr lang="ar-SA" b="1" dirty="0" smtClean="0"/>
              <a:t>164865</a:t>
            </a:r>
            <a:r>
              <a:rPr lang="ar-SA" dirty="0" smtClean="0"/>
              <a:t>/ </a:t>
            </a:r>
            <a:r>
              <a:rPr lang="ar-SA" b="1" dirty="0" err="1" smtClean="0"/>
              <a:t>634000</a:t>
            </a:r>
            <a:r>
              <a:rPr lang="ar-SA" dirty="0" err="1" smtClean="0"/>
              <a:t> </a:t>
            </a:r>
            <a:r>
              <a:rPr lang="ar-SA" dirty="0" smtClean="0"/>
              <a:t>= 0.26</a:t>
            </a:r>
            <a:endParaRPr lang="en-US" dirty="0" smtClean="0"/>
          </a:p>
          <a:p>
            <a:r>
              <a:rPr lang="ar-SA" b="1" dirty="0" smtClean="0"/>
              <a:t>الحد الأقصى لانخفاض الإيرادات قبل أن يتحول المشروع من رابح إلى خاسر هو </a:t>
            </a:r>
            <a:r>
              <a:rPr lang="ar-SA" dirty="0" smtClean="0"/>
              <a:t>0.26</a:t>
            </a:r>
            <a:r>
              <a:rPr lang="ar-SA" b="1" dirty="0" smtClean="0"/>
              <a:t>%</a:t>
            </a:r>
            <a:endParaRPr lang="en-US" dirty="0" smtClean="0"/>
          </a:p>
          <a:p>
            <a:r>
              <a:rPr lang="ar-SA" b="1" dirty="0" smtClean="0"/>
              <a:t>3- الحد الأقصى لارتفاع معدل الخصم قبل أن يتحول المشروع من رابح إلى خاسر هو   </a:t>
            </a:r>
            <a:r>
              <a:rPr lang="ar-SA" b="1" dirty="0" err="1" smtClean="0"/>
              <a:t>293.5% </a:t>
            </a:r>
            <a:r>
              <a:rPr lang="ar-SA" b="1" dirty="0" smtClean="0"/>
              <a:t>(وهو معدل العائد الداخلي</a:t>
            </a:r>
            <a:r>
              <a:rPr lang="ar-SA" b="1" dirty="0" err="1" smtClean="0"/>
              <a:t>).</a:t>
            </a:r>
            <a:endParaRPr lang="ar-S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63040" y="908720"/>
            <a:ext cx="6196405" cy="4814349"/>
          </a:xfrm>
        </p:spPr>
        <p:txBody>
          <a:bodyPr/>
          <a:lstStyle/>
          <a:p>
            <a:r>
              <a:rPr lang="ar-SA" b="1" dirty="0" smtClean="0"/>
              <a:t>الدراسة </a:t>
            </a:r>
            <a:r>
              <a:rPr lang="ar-SA" b="1" dirty="0" err="1" smtClean="0"/>
              <a:t>الاجتماعية :</a:t>
            </a:r>
            <a:endParaRPr lang="en-US" dirty="0" smtClean="0"/>
          </a:p>
          <a:p>
            <a:r>
              <a:rPr lang="ar-SA" dirty="0" smtClean="0"/>
              <a:t>الربحية الاجتماعية </a:t>
            </a:r>
            <a:r>
              <a:rPr lang="ar-SA" dirty="0" err="1" smtClean="0"/>
              <a:t>للمشروع :</a:t>
            </a:r>
            <a:endParaRPr lang="en-US" dirty="0" smtClean="0"/>
          </a:p>
          <a:p>
            <a:r>
              <a:rPr lang="ar-SA" dirty="0" smtClean="0"/>
              <a:t>الربحية </a:t>
            </a:r>
            <a:r>
              <a:rPr lang="ar-SA" dirty="0" err="1" smtClean="0"/>
              <a:t>الاجتماعية </a:t>
            </a:r>
            <a:r>
              <a:rPr lang="ar-SA" dirty="0" smtClean="0"/>
              <a:t>= الربحية </a:t>
            </a:r>
            <a:r>
              <a:rPr lang="ar-SA" dirty="0" err="1" smtClean="0"/>
              <a:t>الاقتصادية </a:t>
            </a:r>
            <a:r>
              <a:rPr lang="ar-SA" dirty="0" smtClean="0"/>
              <a:t>+ فائض المستهلك </a:t>
            </a:r>
            <a:endParaRPr lang="en-US" dirty="0" smtClean="0"/>
          </a:p>
          <a:p>
            <a:r>
              <a:rPr lang="ar-SA" dirty="0" err="1" smtClean="0"/>
              <a:t>=</a:t>
            </a:r>
            <a:r>
              <a:rPr lang="ar-SA" dirty="0" smtClean="0"/>
              <a:t>( الايراد الكلي بالسعر </a:t>
            </a:r>
            <a:r>
              <a:rPr lang="ar-SA" dirty="0" err="1" smtClean="0"/>
              <a:t>الحقيقي</a:t>
            </a:r>
            <a:r>
              <a:rPr lang="ar-SA" dirty="0" smtClean="0"/>
              <a:t> – التكاليف الكلية بالسعر </a:t>
            </a:r>
            <a:r>
              <a:rPr lang="ar-SA" dirty="0" err="1" smtClean="0"/>
              <a:t>الحقيقي</a:t>
            </a:r>
            <a:r>
              <a:rPr lang="ar-SA" dirty="0" smtClean="0"/>
              <a:t> </a:t>
            </a:r>
            <a:r>
              <a:rPr lang="ar-SA" dirty="0" err="1" smtClean="0"/>
              <a:t>) + (</a:t>
            </a:r>
            <a:r>
              <a:rPr lang="en-US" dirty="0" smtClean="0"/>
              <a:t>2</a:t>
            </a:r>
            <a:r>
              <a:rPr lang="ar-SA" dirty="0" err="1" smtClean="0"/>
              <a:t>÷</a:t>
            </a:r>
            <a:r>
              <a:rPr lang="en-US" dirty="0" smtClean="0"/>
              <a:t>1</a:t>
            </a:r>
            <a:r>
              <a:rPr lang="ar-SA" dirty="0" smtClean="0"/>
              <a:t> حجم المبيعات المتوقعة  للمشروع </a:t>
            </a:r>
            <a:r>
              <a:rPr lang="en-US" dirty="0" smtClean="0"/>
              <a:t>x</a:t>
            </a:r>
            <a:r>
              <a:rPr lang="ar-SA" dirty="0" smtClean="0"/>
              <a:t> الفرق بين السعر قبل وبعد تقديم </a:t>
            </a:r>
            <a:r>
              <a:rPr lang="ar-SA" dirty="0" err="1" smtClean="0"/>
              <a:t>الخدمة )</a:t>
            </a:r>
            <a:endParaRPr lang="en-US" dirty="0" smtClean="0"/>
          </a:p>
          <a:p>
            <a:r>
              <a:rPr lang="ar-SA" dirty="0" err="1" smtClean="0"/>
              <a:t>= (</a:t>
            </a:r>
            <a:r>
              <a:rPr lang="en-US" dirty="0" smtClean="0"/>
              <a:t>634000 </a:t>
            </a:r>
            <a:r>
              <a:rPr lang="ar-SA" dirty="0" err="1" smtClean="0"/>
              <a:t>–</a:t>
            </a:r>
            <a:r>
              <a:rPr lang="ar-SA" dirty="0" smtClean="0"/>
              <a:t> </a:t>
            </a:r>
            <a:r>
              <a:rPr lang="en-US" dirty="0" smtClean="0"/>
              <a:t>164865</a:t>
            </a:r>
            <a:r>
              <a:rPr lang="ar-SA" dirty="0" smtClean="0"/>
              <a:t> </a:t>
            </a:r>
            <a:r>
              <a:rPr lang="ar-SA" dirty="0" err="1" smtClean="0"/>
              <a:t>) + ((</a:t>
            </a:r>
            <a:r>
              <a:rPr lang="en-US" dirty="0" smtClean="0"/>
              <a:t>0.5</a:t>
            </a:r>
            <a:r>
              <a:rPr lang="ar-SA" dirty="0" smtClean="0"/>
              <a:t> </a:t>
            </a:r>
            <a:r>
              <a:rPr lang="ar-SA" dirty="0" err="1" smtClean="0"/>
              <a:t>*</a:t>
            </a:r>
            <a:r>
              <a:rPr lang="ar-SA" dirty="0" smtClean="0"/>
              <a:t> </a:t>
            </a:r>
            <a:r>
              <a:rPr lang="en-US" dirty="0" smtClean="0"/>
              <a:t>( 717569.2  x</a:t>
            </a:r>
            <a:r>
              <a:rPr lang="ar-SA" dirty="0" smtClean="0"/>
              <a:t> </a:t>
            </a:r>
            <a:r>
              <a:rPr lang="ar-SA" dirty="0" err="1" smtClean="0"/>
              <a:t>(</a:t>
            </a:r>
            <a:r>
              <a:rPr lang="en-US" dirty="0" smtClean="0"/>
              <a:t>30 </a:t>
            </a:r>
            <a:r>
              <a:rPr lang="ar-SA" dirty="0" smtClean="0"/>
              <a:t> </a:t>
            </a:r>
            <a:r>
              <a:rPr lang="ar-SA" dirty="0" err="1" smtClean="0"/>
              <a:t>-</a:t>
            </a:r>
            <a:r>
              <a:rPr lang="ar-SA" dirty="0" smtClean="0"/>
              <a:t> </a:t>
            </a:r>
            <a:r>
              <a:rPr lang="en-US" dirty="0" smtClean="0"/>
              <a:t>20</a:t>
            </a:r>
            <a:r>
              <a:rPr lang="ar-SA" dirty="0" smtClean="0"/>
              <a:t> </a:t>
            </a:r>
            <a:r>
              <a:rPr lang="ar-SA" dirty="0" err="1" smtClean="0"/>
              <a:t>)</a:t>
            </a:r>
            <a:r>
              <a:rPr lang="ar-SA" dirty="0" smtClean="0"/>
              <a:t> </a:t>
            </a:r>
            <a:endParaRPr lang="en-US" dirty="0" smtClean="0"/>
          </a:p>
          <a:p>
            <a:r>
              <a:rPr lang="en-US" dirty="0" smtClean="0"/>
              <a:t>469135</a:t>
            </a:r>
            <a:r>
              <a:rPr lang="en-US" b="1" dirty="0" smtClean="0"/>
              <a:t>=</a:t>
            </a:r>
            <a:r>
              <a:rPr lang="en-US" dirty="0" smtClean="0"/>
              <a:t> </a:t>
            </a:r>
            <a:r>
              <a:rPr lang="ar-SA" dirty="0" smtClean="0"/>
              <a:t> </a:t>
            </a:r>
            <a:r>
              <a:rPr lang="ar-SA" dirty="0" err="1" smtClean="0"/>
              <a:t>+</a:t>
            </a:r>
            <a:r>
              <a:rPr lang="ar-SA" dirty="0" smtClean="0"/>
              <a:t> </a:t>
            </a:r>
            <a:r>
              <a:rPr lang="en-US" dirty="0" smtClean="0"/>
              <a:t> 3587846</a:t>
            </a:r>
            <a:r>
              <a:rPr lang="ar-SA" dirty="0" err="1" smtClean="0"/>
              <a:t>=</a:t>
            </a:r>
            <a:r>
              <a:rPr lang="ar-SA" dirty="0" smtClean="0"/>
              <a:t> </a:t>
            </a:r>
            <a:r>
              <a:rPr lang="en-US" dirty="0" smtClean="0"/>
              <a:t>4056981</a:t>
            </a:r>
          </a:p>
          <a:p>
            <a:r>
              <a:rPr lang="ar-SA" dirty="0" smtClean="0"/>
              <a:t>اذاً المشروع مربح اجتماعياً </a:t>
            </a:r>
            <a:endParaRPr lang="en-US" dirty="0" smtClean="0"/>
          </a:p>
          <a:p>
            <a:endParaRPr lang="ar-S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411760" y="2204864"/>
          <a:ext cx="4444125" cy="4073463"/>
        </p:xfrm>
        <a:graphic>
          <a:graphicData uri="http://schemas.openxmlformats.org/drawingml/2006/table">
            <a:tbl>
              <a:tblPr rtl="1"/>
              <a:tblGrid>
                <a:gridCol w="778733"/>
                <a:gridCol w="1274745"/>
                <a:gridCol w="2390647"/>
              </a:tblGrid>
              <a:tr h="287717">
                <a:tc>
                  <a:txBody>
                    <a:bodyPr/>
                    <a:lstStyle/>
                    <a:p>
                      <a:pPr algn="ctr" rtl="1">
                        <a:lnSpc>
                          <a:spcPct val="150000"/>
                        </a:lnSpc>
                        <a:spcAft>
                          <a:spcPts val="0"/>
                        </a:spcAft>
                      </a:pPr>
                      <a:r>
                        <a:rPr lang="ar-SA" sz="1300" b="1" dirty="0">
                          <a:latin typeface="Calibri"/>
                          <a:ea typeface="Calibri"/>
                          <a:cs typeface="Arial"/>
                        </a:rPr>
                        <a:t>الأهداف</a:t>
                      </a:r>
                      <a:endParaRPr lang="en-US" sz="900" dirty="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300" b="1" dirty="0">
                          <a:latin typeface="Calibri"/>
                          <a:ea typeface="Calibri"/>
                          <a:cs typeface="Arial"/>
                        </a:rPr>
                        <a:t>المعايير</a:t>
                      </a:r>
                      <a:endParaRPr lang="en-US" sz="900" dirty="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300" b="1">
                          <a:latin typeface="Calibri"/>
                          <a:ea typeface="Calibri"/>
                          <a:cs typeface="Arial"/>
                        </a:rPr>
                        <a:t>طريقة الحساب</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04">
                <a:tc>
                  <a:txBody>
                    <a:bodyPr/>
                    <a:lstStyle/>
                    <a:p>
                      <a:pPr algn="ctr" rtl="1">
                        <a:lnSpc>
                          <a:spcPct val="150000"/>
                        </a:lnSpc>
                        <a:spcAft>
                          <a:spcPts val="0"/>
                        </a:spcAft>
                      </a:pPr>
                      <a:r>
                        <a:rPr lang="ar-SA" sz="1100">
                          <a:latin typeface="Calibri"/>
                          <a:ea typeface="Calibri"/>
                          <a:cs typeface="Arial"/>
                        </a:rPr>
                        <a:t>نمو مستمر للدخل القومي</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القيمة المضافة</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قيمة المدخلات – قيمة المخرجات</a:t>
                      </a:r>
                      <a:endParaRPr lang="en-US" sz="900">
                        <a:latin typeface="Calibri"/>
                        <a:ea typeface="Calibri"/>
                        <a:cs typeface="Arial"/>
                      </a:endParaRPr>
                    </a:p>
                    <a:p>
                      <a:pPr algn="ctr" rtl="1">
                        <a:lnSpc>
                          <a:spcPct val="115000"/>
                        </a:lnSpc>
                        <a:spcAft>
                          <a:spcPts val="0"/>
                        </a:spcAft>
                      </a:pPr>
                      <a:r>
                        <a:rPr lang="ar-SA" sz="1100">
                          <a:latin typeface="Calibri"/>
                          <a:ea typeface="Calibri"/>
                          <a:cs typeface="Arial"/>
                        </a:rPr>
                        <a:t>634000– 151565 = 482435</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761">
                <a:tc>
                  <a:txBody>
                    <a:bodyPr/>
                    <a:lstStyle/>
                    <a:p>
                      <a:pPr algn="ctr" rtl="1">
                        <a:lnSpc>
                          <a:spcPct val="150000"/>
                        </a:lnSpc>
                        <a:spcAft>
                          <a:spcPts val="0"/>
                        </a:spcAft>
                      </a:pPr>
                      <a:r>
                        <a:rPr lang="ar-SA" sz="1100">
                          <a:latin typeface="Calibri"/>
                          <a:ea typeface="Calibri"/>
                          <a:cs typeface="Arial"/>
                        </a:rPr>
                        <a:t>التوظف</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الأثر الكلي للعمالة</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محدد الوظائف الجديدة داخل المشروع = 4</a:t>
                      </a:r>
                      <a:endParaRPr lang="en-US" sz="900">
                        <a:latin typeface="Calibri"/>
                        <a:ea typeface="Calibri"/>
                        <a:cs typeface="Arial"/>
                      </a:endParaRPr>
                    </a:p>
                    <a:p>
                      <a:pPr algn="ctr" rtl="1">
                        <a:lnSpc>
                          <a:spcPct val="150000"/>
                        </a:lnSpc>
                        <a:spcAft>
                          <a:spcPts val="0"/>
                        </a:spcAft>
                      </a:pPr>
                      <a:r>
                        <a:rPr lang="ar-SA" sz="1100">
                          <a:latin typeface="Calibri"/>
                          <a:ea typeface="Calibri"/>
                          <a:cs typeface="Arial"/>
                        </a:rPr>
                        <a:t>+ عدد الوظائف بالمشاريع المرتبطة = 50</a:t>
                      </a:r>
                      <a:endParaRPr lang="en-US" sz="900">
                        <a:latin typeface="Calibri"/>
                        <a:ea typeface="Calibri"/>
                        <a:cs typeface="Arial"/>
                      </a:endParaRPr>
                    </a:p>
                    <a:p>
                      <a:pPr algn="ctr" rtl="1">
                        <a:lnSpc>
                          <a:spcPct val="150000"/>
                        </a:lnSpc>
                        <a:spcAft>
                          <a:spcPts val="0"/>
                        </a:spcAft>
                      </a:pPr>
                      <a:r>
                        <a:rPr lang="ar-SA" sz="1100">
                          <a:latin typeface="Calibri"/>
                          <a:ea typeface="Calibri"/>
                          <a:cs typeface="Arial"/>
                        </a:rPr>
                        <a:t>(بافتراض توسع المشروع وتم بناء مصنع جانب المشروع يحتوي على 50 موظف لتمويل المشروع)</a:t>
                      </a:r>
                      <a:endParaRPr lang="en-US" sz="900">
                        <a:latin typeface="Calibri"/>
                        <a:ea typeface="Calibri"/>
                        <a:cs typeface="Arial"/>
                      </a:endParaRPr>
                    </a:p>
                    <a:p>
                      <a:pPr algn="ctr" rtl="1">
                        <a:lnSpc>
                          <a:spcPct val="150000"/>
                        </a:lnSpc>
                        <a:spcAft>
                          <a:spcPts val="0"/>
                        </a:spcAft>
                      </a:pPr>
                      <a:r>
                        <a:rPr lang="ar-SA" sz="1100">
                          <a:latin typeface="Calibri"/>
                          <a:ea typeface="Calibri"/>
                          <a:cs typeface="Arial"/>
                        </a:rPr>
                        <a:t>4 + 50 = 54</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8761">
                <a:tc>
                  <a:txBody>
                    <a:bodyPr/>
                    <a:lstStyle/>
                    <a:p>
                      <a:pPr algn="ctr" rtl="1">
                        <a:lnSpc>
                          <a:spcPct val="150000"/>
                        </a:lnSpc>
                        <a:spcAft>
                          <a:spcPts val="0"/>
                        </a:spcAft>
                      </a:pPr>
                      <a:r>
                        <a:rPr lang="ar-SA" sz="1100">
                          <a:latin typeface="Calibri"/>
                          <a:ea typeface="Calibri"/>
                          <a:cs typeface="Arial"/>
                        </a:rPr>
                        <a:t>العدالة الاجتماعية في توزيع الدخل</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بين أصحاب الدخول المرتفعة والمنخفضة</a:t>
                      </a:r>
                      <a:endParaRPr lang="en-US" sz="900">
                        <a:latin typeface="Calibri"/>
                        <a:ea typeface="Calibri"/>
                        <a:cs typeface="Arial"/>
                      </a:endParaRPr>
                    </a:p>
                    <a:p>
                      <a:pPr algn="ctr" rtl="1">
                        <a:lnSpc>
                          <a:spcPct val="150000"/>
                        </a:lnSpc>
                        <a:spcAft>
                          <a:spcPts val="0"/>
                        </a:spcAft>
                      </a:pPr>
                      <a:r>
                        <a:rPr lang="ar-SA" sz="1100">
                          <a:latin typeface="Calibri"/>
                          <a:ea typeface="Calibri"/>
                          <a:cs typeface="Arial"/>
                        </a:rPr>
                        <a:t>بين عناصر الانتاج : العمل ، رأس المال</a:t>
                      </a:r>
                      <a:endParaRPr lang="en-US" sz="900">
                        <a:latin typeface="Calibri"/>
                        <a:ea typeface="Calibri"/>
                        <a:cs typeface="Arial"/>
                      </a:endParaRPr>
                    </a:p>
                    <a:p>
                      <a:pPr algn="ctr" rtl="1">
                        <a:lnSpc>
                          <a:spcPct val="150000"/>
                        </a:lnSpc>
                        <a:spcAft>
                          <a:spcPts val="0"/>
                        </a:spcAft>
                      </a:pPr>
                      <a:r>
                        <a:rPr lang="ar-SA" sz="1100">
                          <a:latin typeface="Calibri"/>
                          <a:ea typeface="Calibri"/>
                          <a:cs typeface="Arial"/>
                        </a:rPr>
                        <a:t>بين المواطنين والأجانب</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نحاول الوصول إلى أسعار تكون متوازنة باختلاف درجات الدخول</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257">
                <a:tc>
                  <a:txBody>
                    <a:bodyPr/>
                    <a:lstStyle/>
                    <a:p>
                      <a:pPr algn="ctr" rtl="1">
                        <a:lnSpc>
                          <a:spcPct val="150000"/>
                        </a:lnSpc>
                        <a:spcAft>
                          <a:spcPts val="0"/>
                        </a:spcAft>
                      </a:pPr>
                      <a:r>
                        <a:rPr lang="ar-SA" sz="1100">
                          <a:latin typeface="Calibri"/>
                          <a:ea typeface="Calibri"/>
                          <a:cs typeface="Arial"/>
                        </a:rPr>
                        <a:t>توفير العملات الصعبة (النقد الأجنبي)</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a:latin typeface="Calibri"/>
                          <a:ea typeface="Calibri"/>
                          <a:cs typeface="Arial"/>
                        </a:rPr>
                        <a:t>التدفقات الداخلة للنقد الأجنبي بسبب المشروع – التدفقات الخارجة</a:t>
                      </a:r>
                      <a:endParaRPr lang="en-US" sz="90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100" dirty="0">
                          <a:latin typeface="Calibri"/>
                          <a:ea typeface="Calibri"/>
                          <a:cs typeface="Arial"/>
                        </a:rPr>
                        <a:t>لا يوجد لدينا صادرات للخارج</a:t>
                      </a:r>
                      <a:endParaRPr lang="en-US" sz="900" dirty="0">
                        <a:latin typeface="Calibri"/>
                        <a:ea typeface="Calibri"/>
                        <a:cs typeface="Arial"/>
                      </a:endParaRPr>
                    </a:p>
                  </a:txBody>
                  <a:tcPr marL="53947" marR="53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مستطيل 2"/>
          <p:cNvSpPr/>
          <p:nvPr/>
        </p:nvSpPr>
        <p:spPr>
          <a:xfrm>
            <a:off x="2627784" y="980728"/>
            <a:ext cx="4572000" cy="923330"/>
          </a:xfrm>
          <a:prstGeom prst="rect">
            <a:avLst/>
          </a:prstGeom>
        </p:spPr>
        <p:txBody>
          <a:bodyPr>
            <a:spAutoFit/>
          </a:bodyPr>
          <a:lstStyle/>
          <a:p>
            <a:r>
              <a:rPr lang="ar-SA" dirty="0" smtClean="0">
                <a:solidFill>
                  <a:schemeClr val="accent1">
                    <a:lumMod val="75000"/>
                  </a:schemeClr>
                </a:solidFill>
              </a:rPr>
              <a:t>الآثار التنموية للمشروع</a:t>
            </a:r>
            <a:r>
              <a:rPr lang="ar-SA" dirty="0" smtClean="0"/>
              <a:t>: مساهمة المشروع في تحقيق مجموعة من الأهداف، حيث أن المشروع يستهدف فئة الاناث في مدينة الرياض.</a:t>
            </a:r>
            <a:endParaRPr lang="ar-S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fontScale="92500" lnSpcReduction="20000"/>
          </a:bodyPr>
          <a:lstStyle/>
          <a:p>
            <a:pPr algn="ctr"/>
            <a:endParaRPr lang="ar-SA" b="1" dirty="0" smtClean="0">
              <a:solidFill>
                <a:srgbClr val="C00000"/>
              </a:solidFill>
            </a:endParaRPr>
          </a:p>
          <a:p>
            <a:pPr algn="ctr"/>
            <a:endParaRPr lang="ar-SA" b="1" dirty="0">
              <a:solidFill>
                <a:srgbClr val="C00000"/>
              </a:solidFill>
            </a:endParaRPr>
          </a:p>
          <a:p>
            <a:pPr algn="ctr"/>
            <a:endParaRPr lang="ar-SA" b="1" dirty="0" smtClean="0">
              <a:solidFill>
                <a:srgbClr val="C00000"/>
              </a:solidFill>
            </a:endParaRPr>
          </a:p>
          <a:p>
            <a:pPr algn="ctr"/>
            <a:endParaRPr lang="ar-SA" b="1" dirty="0">
              <a:solidFill>
                <a:srgbClr val="C00000"/>
              </a:solidFill>
            </a:endParaRPr>
          </a:p>
          <a:p>
            <a:pPr algn="ctr"/>
            <a:r>
              <a:rPr lang="ar-SA" b="1" dirty="0" smtClean="0">
                <a:solidFill>
                  <a:srgbClr val="C00000"/>
                </a:solidFill>
              </a:rPr>
              <a:t>اعداد الطالبات : </a:t>
            </a:r>
          </a:p>
          <a:p>
            <a:pPr algn="ctr"/>
            <a:r>
              <a:rPr lang="ar-SA" b="1" dirty="0" smtClean="0">
                <a:solidFill>
                  <a:srgbClr val="C00000"/>
                </a:solidFill>
              </a:rPr>
              <a:t>شريفة الشهري </a:t>
            </a:r>
          </a:p>
          <a:p>
            <a:pPr algn="ctr"/>
            <a:r>
              <a:rPr lang="ar-SA" b="1" dirty="0" smtClean="0">
                <a:solidFill>
                  <a:srgbClr val="C00000"/>
                </a:solidFill>
              </a:rPr>
              <a:t>لمى الضويحي </a:t>
            </a:r>
          </a:p>
          <a:p>
            <a:pPr algn="ctr"/>
            <a:r>
              <a:rPr lang="ar-SA" b="1" dirty="0" smtClean="0">
                <a:solidFill>
                  <a:srgbClr val="C00000"/>
                </a:solidFill>
              </a:rPr>
              <a:t>بشاير الدوسري </a:t>
            </a:r>
          </a:p>
          <a:p>
            <a:pPr algn="ctr"/>
            <a:r>
              <a:rPr lang="ar-SA" b="1" dirty="0" smtClean="0">
                <a:solidFill>
                  <a:srgbClr val="C00000"/>
                </a:solidFill>
              </a:rPr>
              <a:t>وجدان الشهراني </a:t>
            </a:r>
          </a:p>
          <a:p>
            <a:pPr algn="ctr"/>
            <a:r>
              <a:rPr lang="ar-SA" b="1" dirty="0" smtClean="0">
                <a:solidFill>
                  <a:srgbClr val="C00000"/>
                </a:solidFill>
              </a:rPr>
              <a:t>صيته الجبالي</a:t>
            </a:r>
            <a:r>
              <a:rPr lang="ar-SA" dirty="0" smtClean="0"/>
              <a:t> </a:t>
            </a:r>
            <a:endParaRPr lang="ar-SA" dirty="0"/>
          </a:p>
        </p:txBody>
      </p:sp>
      <p:pic>
        <p:nvPicPr>
          <p:cNvPr id="4"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620688"/>
            <a:ext cx="7488832" cy="2736304"/>
          </a:xfrm>
          <a:prstGeom prst="rect">
            <a:avLst/>
          </a:prstGeom>
        </p:spPr>
      </p:pic>
    </p:spTree>
    <p:extLst>
      <p:ext uri="{BB962C8B-B14F-4D97-AF65-F5344CB8AC3E}">
        <p14:creationId xmlns:p14="http://schemas.microsoft.com/office/powerpoint/2010/main" xmlns="" val="165319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b="1">
                <a:solidFill>
                  <a:schemeClr val="accent5">
                    <a:lumMod val="50000"/>
                  </a:schemeClr>
                </a:solidFill>
              </a:rPr>
              <a:t>دراسة الجدوى التفصيلية </a:t>
            </a:r>
            <a:endParaRPr lang="ar-SA" dirty="0">
              <a:solidFill>
                <a:schemeClr val="accent5">
                  <a:lumMod val="50000"/>
                </a:schemeClr>
              </a:solidFill>
            </a:endParaRPr>
          </a:p>
        </p:txBody>
      </p:sp>
      <p:sp>
        <p:nvSpPr>
          <p:cNvPr id="3" name="عنصر نائب للمحتوى 2"/>
          <p:cNvSpPr>
            <a:spLocks noGrp="1"/>
          </p:cNvSpPr>
          <p:nvPr>
            <p:ph idx="1"/>
          </p:nvPr>
        </p:nvSpPr>
        <p:spPr/>
        <p:txBody>
          <a:bodyPr>
            <a:normAutofit fontScale="85000" lnSpcReduction="20000"/>
          </a:bodyPr>
          <a:lstStyle/>
          <a:p>
            <a:r>
              <a:rPr lang="x-none" sz="2800" b="1"/>
              <a:t>أولًا : الدراسة التسويقية :</a:t>
            </a:r>
          </a:p>
          <a:p>
            <a:pPr marL="0" indent="0">
              <a:buNone/>
            </a:pPr>
            <a:r>
              <a:rPr lang="ar-SA" sz="2800" b="1" u="sng" dirty="0" smtClean="0">
                <a:solidFill>
                  <a:schemeClr val="accent1">
                    <a:lumMod val="75000"/>
                  </a:schemeClr>
                </a:solidFill>
              </a:rPr>
              <a:t>أدوات </a:t>
            </a:r>
            <a:r>
              <a:rPr lang="ar-SA" sz="2800" b="1" u="sng" dirty="0">
                <a:solidFill>
                  <a:schemeClr val="accent1">
                    <a:lumMod val="75000"/>
                  </a:schemeClr>
                </a:solidFill>
              </a:rPr>
              <a:t>التسويق :</a:t>
            </a:r>
            <a:endParaRPr lang="en-US" sz="2800" dirty="0">
              <a:solidFill>
                <a:schemeClr val="accent1">
                  <a:lumMod val="75000"/>
                </a:schemeClr>
              </a:solidFill>
            </a:endParaRPr>
          </a:p>
          <a:p>
            <a:r>
              <a:rPr lang="ar-SA" b="1" dirty="0">
                <a:solidFill>
                  <a:schemeClr val="accent5">
                    <a:lumMod val="60000"/>
                    <a:lumOff val="40000"/>
                  </a:schemeClr>
                </a:solidFill>
              </a:rPr>
              <a:t>المنتج </a:t>
            </a:r>
            <a:endParaRPr lang="en-US" dirty="0">
              <a:solidFill>
                <a:schemeClr val="accent5">
                  <a:lumMod val="60000"/>
                  <a:lumOff val="40000"/>
                </a:schemeClr>
              </a:solidFill>
            </a:endParaRPr>
          </a:p>
          <a:p>
            <a:pPr marL="0" indent="0">
              <a:buNone/>
            </a:pPr>
            <a:r>
              <a:rPr lang="ar-SA" dirty="0"/>
              <a:t>هو عبارة عن مشغولات يتم عملها يدوياً من ملابس وربطات شعر </a:t>
            </a:r>
            <a:r>
              <a:rPr lang="ar-SA" dirty="0" err="1"/>
              <a:t>واكسسوارات</a:t>
            </a:r>
            <a:r>
              <a:rPr lang="ar-SA" dirty="0"/>
              <a:t>  والخامات المستخدمة من الصوف والقطن والجلد والجوخ والخرز للأساور والتزيين </a:t>
            </a:r>
            <a:r>
              <a:rPr lang="ar-SA" dirty="0" smtClean="0"/>
              <a:t>، كما نهتم </a:t>
            </a:r>
            <a:r>
              <a:rPr lang="ar-SA" dirty="0"/>
              <a:t>بتصميم  وجودة المنتج . </a:t>
            </a:r>
            <a:r>
              <a:rPr lang="ar-SA" dirty="0" smtClean="0"/>
              <a:t>كذلك </a:t>
            </a:r>
            <a:r>
              <a:rPr lang="ar-SA" dirty="0"/>
              <a:t>نقدم خدمة اعادة تدوير اشياء الزبائن القديمة من تحف </a:t>
            </a:r>
            <a:r>
              <a:rPr lang="ar-SA" dirty="0" smtClean="0"/>
              <a:t>وملابس وغيرها  لإكسابها </a:t>
            </a:r>
            <a:r>
              <a:rPr lang="ar-SA" dirty="0"/>
              <a:t>مزايا جديدة .</a:t>
            </a:r>
            <a:endParaRPr lang="en-US" dirty="0"/>
          </a:p>
          <a:p>
            <a:r>
              <a:rPr lang="ar-SA" b="1" dirty="0">
                <a:solidFill>
                  <a:schemeClr val="accent5">
                    <a:lumMod val="60000"/>
                    <a:lumOff val="40000"/>
                  </a:schemeClr>
                </a:solidFill>
              </a:rPr>
              <a:t>السعر</a:t>
            </a:r>
            <a:endParaRPr lang="en-US" dirty="0">
              <a:solidFill>
                <a:schemeClr val="accent5">
                  <a:lumMod val="60000"/>
                  <a:lumOff val="40000"/>
                </a:schemeClr>
              </a:solidFill>
            </a:endParaRPr>
          </a:p>
          <a:p>
            <a:pPr marL="0" indent="0">
              <a:buNone/>
            </a:pPr>
            <a:r>
              <a:rPr lang="ar-SA" dirty="0"/>
              <a:t>يتم تحديد السعر وفقا للسعر السائد في السوق والسعر المناسب للتكلفة. كما نهتم بجذب الزبائن عن طريق تقديم الجودة العالية بسعر مناسب لجميع طبقات المجتمع</a:t>
            </a:r>
            <a:r>
              <a:rPr lang="x-none"/>
              <a:t>  </a:t>
            </a:r>
            <a:r>
              <a:rPr lang="ar-SA" dirty="0"/>
              <a:t>و تقديم طرق الدفع نقدا او عن طريق البطاقة</a:t>
            </a:r>
            <a:r>
              <a:rPr lang="ar-SA" dirty="0" smtClean="0"/>
              <a:t>.</a:t>
            </a:r>
            <a:endParaRPr lang="en-US" dirty="0"/>
          </a:p>
        </p:txBody>
      </p:sp>
    </p:spTree>
    <p:extLst>
      <p:ext uri="{BB962C8B-B14F-4D97-AF65-F5344CB8AC3E}">
        <p14:creationId xmlns:p14="http://schemas.microsoft.com/office/powerpoint/2010/main" xmlns="" val="160889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r>
              <a:rPr lang="ar-SA" b="1" dirty="0">
                <a:solidFill>
                  <a:schemeClr val="accent5">
                    <a:lumMod val="60000"/>
                    <a:lumOff val="40000"/>
                  </a:schemeClr>
                </a:solidFill>
              </a:rPr>
              <a:t>الترويج </a:t>
            </a:r>
            <a:endParaRPr lang="en-US" dirty="0">
              <a:solidFill>
                <a:schemeClr val="accent5">
                  <a:lumMod val="60000"/>
                  <a:lumOff val="40000"/>
                </a:schemeClr>
              </a:solidFill>
            </a:endParaRPr>
          </a:p>
          <a:p>
            <a:pPr marL="0" indent="0">
              <a:buNone/>
            </a:pPr>
            <a:r>
              <a:rPr lang="ar-SA" dirty="0"/>
              <a:t>الاعلان عن طريق مواقع التواصل  الاجتماعي  و التنويع في الألوان والتصاميم  ومنح الزبائن </a:t>
            </a:r>
            <a:r>
              <a:rPr lang="ar-SA" dirty="0" err="1"/>
              <a:t>كوبونات</a:t>
            </a:r>
            <a:r>
              <a:rPr lang="ar-SA" dirty="0"/>
              <a:t> خصم في المناسبات .</a:t>
            </a:r>
            <a:endParaRPr lang="en-US" dirty="0"/>
          </a:p>
          <a:p>
            <a:r>
              <a:rPr lang="ar-SA" b="1" dirty="0">
                <a:solidFill>
                  <a:schemeClr val="accent5">
                    <a:lumMod val="60000"/>
                    <a:lumOff val="40000"/>
                  </a:schemeClr>
                </a:solidFill>
              </a:rPr>
              <a:t>المكان والتوزيع</a:t>
            </a:r>
            <a:endParaRPr lang="en-US" dirty="0">
              <a:solidFill>
                <a:schemeClr val="accent5">
                  <a:lumMod val="60000"/>
                  <a:lumOff val="40000"/>
                </a:schemeClr>
              </a:solidFill>
            </a:endParaRPr>
          </a:p>
          <a:p>
            <a:pPr marL="0" indent="0">
              <a:buNone/>
            </a:pPr>
            <a:r>
              <a:rPr lang="ar-SA" dirty="0"/>
              <a:t>موقع المحل سيكون في مدينة الرياض </a:t>
            </a:r>
            <a:r>
              <a:rPr lang="ar-SA" dirty="0" smtClean="0"/>
              <a:t>كما </a:t>
            </a:r>
            <a:r>
              <a:rPr lang="ar-SA" dirty="0"/>
              <a:t>سنقوم بتوزيع المنتج لتجار التجزئة في المراكز التجارية وغيرها وعرض المنتجات في المعارض المؤقتة .</a:t>
            </a:r>
            <a:endParaRPr lang="en-US" dirty="0"/>
          </a:p>
          <a:p>
            <a:pPr marL="0" indent="0">
              <a:buNone/>
            </a:pPr>
            <a:r>
              <a:rPr lang="en-US" dirty="0" smtClean="0"/>
              <a:t>.</a:t>
            </a:r>
            <a:endParaRPr lang="en-US" dirty="0"/>
          </a:p>
          <a:p>
            <a:endParaRPr lang="ar-SA" dirty="0"/>
          </a:p>
        </p:txBody>
      </p:sp>
    </p:spTree>
    <p:extLst>
      <p:ext uri="{BB962C8B-B14F-4D97-AF65-F5344CB8AC3E}">
        <p14:creationId xmlns:p14="http://schemas.microsoft.com/office/powerpoint/2010/main" xmlns="" val="36868712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489</TotalTime>
  <Words>4797</Words>
  <Application>Microsoft Office PowerPoint</Application>
  <PresentationFormat>عرض على الشاشة (3:4)‏</PresentationFormat>
  <Paragraphs>1652</Paragraphs>
  <Slides>74</Slides>
  <Notes>0</Notes>
  <HiddenSlides>0</HiddenSlides>
  <MMClips>0</MMClips>
  <ScaleCrop>false</ScaleCrop>
  <HeadingPairs>
    <vt:vector size="4" baseType="variant">
      <vt:variant>
        <vt:lpstr>سمة</vt:lpstr>
      </vt:variant>
      <vt:variant>
        <vt:i4>1</vt:i4>
      </vt:variant>
      <vt:variant>
        <vt:lpstr>عناوين الشرائح</vt:lpstr>
      </vt:variant>
      <vt:variant>
        <vt:i4>74</vt:i4>
      </vt:variant>
    </vt:vector>
  </HeadingPairs>
  <TitlesOfParts>
    <vt:vector size="75" baseType="lpstr">
      <vt:lpstr>دبوس تثبيت</vt:lpstr>
      <vt:lpstr>الشريحة 1</vt:lpstr>
      <vt:lpstr>دراسة الجدوى التمهيدية</vt:lpstr>
      <vt:lpstr>الشريحة 3</vt:lpstr>
      <vt:lpstr>الشريحة 4</vt:lpstr>
      <vt:lpstr>الشريحة 5</vt:lpstr>
      <vt:lpstr>الشريحة 6</vt:lpstr>
      <vt:lpstr>مصفوفة اتخاذ القرار</vt:lpstr>
      <vt:lpstr>دراسة الجدوى التفصيلية </vt:lpstr>
      <vt:lpstr>الشريحة 9</vt:lpstr>
      <vt:lpstr>الشريحة 10</vt:lpstr>
      <vt:lpstr>الشريحة 11</vt:lpstr>
      <vt:lpstr>الشريحة 12</vt:lpstr>
      <vt:lpstr>الشريحة 13</vt:lpstr>
      <vt:lpstr>الشريحة 14</vt:lpstr>
      <vt:lpstr>الاستبيان</vt:lpstr>
      <vt:lpstr>الشريحة 16</vt:lpstr>
      <vt:lpstr>بخصوص تفضيل المستهلك والطلب المتوقع وحجم المبيعات المتوقعة</vt:lpstr>
      <vt:lpstr>بخصوص تفضيل المستهلك وتقدير الطلب المتوقع والمبيعات المتوقعة </vt:lpstr>
      <vt:lpstr>تفضيل المستهلك وتقدير حجم الطلب المتوقع والمبيعات المتوقعة</vt:lpstr>
      <vt:lpstr>الشريحة 20</vt:lpstr>
      <vt:lpstr>الشريحة 21</vt:lpstr>
      <vt:lpstr>الشريحة 22</vt:lpstr>
      <vt:lpstr>الشريحة 23</vt:lpstr>
      <vt:lpstr>الشريحة 24</vt:lpstr>
      <vt:lpstr>الشريحة 25</vt:lpstr>
      <vt:lpstr>الشريحة 26</vt:lpstr>
      <vt:lpstr>بخصوص المنافسة</vt:lpstr>
      <vt:lpstr>الشريحة 28</vt:lpstr>
      <vt:lpstr>الدراسة الفنية </vt:lpstr>
      <vt:lpstr>الشريحة 30</vt:lpstr>
      <vt:lpstr>الشريحة 31</vt:lpstr>
      <vt:lpstr>الشريحة 32</vt:lpstr>
      <vt:lpstr>الشريحة 33</vt:lpstr>
      <vt:lpstr>موقع المشروع </vt:lpstr>
      <vt:lpstr>موقع المشروع </vt:lpstr>
      <vt:lpstr>اختيار الفن الإنتاجي الملائم</vt:lpstr>
      <vt:lpstr>الشريحة 37</vt:lpstr>
      <vt:lpstr>تحديد متطلبات المشروع  من العناصر الأساسية</vt:lpstr>
      <vt:lpstr>تحديد متطلبات المشروع  من العناصر الأساسية</vt:lpstr>
      <vt:lpstr>تحديد متطلبات المشروع  من العناصر الأساسية</vt:lpstr>
      <vt:lpstr>تحديد متطلبات المشروع  من العناصر الأساسية</vt:lpstr>
      <vt:lpstr>التقويم البيئي للمشروع</vt:lpstr>
      <vt:lpstr>تقدير العمر الاقتصادي والانتاجي للمشروع</vt:lpstr>
      <vt:lpstr>تقدير تكاليف المشروع </vt:lpstr>
      <vt:lpstr>حساب نسبة الإستهلاك والصيانة</vt:lpstr>
      <vt:lpstr>إجمالي مصاريف التشغيل السنوية </vt:lpstr>
      <vt:lpstr>رأس المال العامل (ثلاثة شهور من مصاريف التشغيل ما عدا الإيجارات لمدة ستة أشهر):</vt:lpstr>
      <vt:lpstr>التكاليف الاستثمارية في المشروع </vt:lpstr>
      <vt:lpstr>قائمة الدخل المتوقعة ( القيمة بالريال )</vt:lpstr>
      <vt:lpstr>تابع قائمة الدخل </vt:lpstr>
      <vt:lpstr>قوائم التحليل المالي للمشروع</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ASOMA SYSTEM_ANA</dc:creator>
  <cp:lastModifiedBy>ksu</cp:lastModifiedBy>
  <cp:revision>91</cp:revision>
  <dcterms:created xsi:type="dcterms:W3CDTF">2016-11-12T03:11:40Z</dcterms:created>
  <dcterms:modified xsi:type="dcterms:W3CDTF">2017-02-05T08:45:05Z</dcterms:modified>
</cp:coreProperties>
</file>