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260" r:id="rId5"/>
    <p:sldId id="261" r:id="rId6"/>
    <p:sldId id="277" r:id="rId7"/>
    <p:sldId id="263" r:id="rId8"/>
    <p:sldId id="281" r:id="rId9"/>
    <p:sldId id="282" r:id="rId10"/>
    <p:sldId id="264" r:id="rId11"/>
    <p:sldId id="265" r:id="rId12"/>
    <p:sldId id="266" r:id="rId13"/>
    <p:sldId id="284" r:id="rId14"/>
    <p:sldId id="285" r:id="rId15"/>
    <p:sldId id="283" r:id="rId16"/>
    <p:sldId id="278" r:id="rId17"/>
    <p:sldId id="279" r:id="rId18"/>
    <p:sldId id="280" r:id="rId19"/>
    <p:sldId id="269" r:id="rId20"/>
    <p:sldId id="270" r:id="rId21"/>
    <p:sldId id="272" r:id="rId22"/>
  </p:sldIdLst>
  <p:sldSz cx="13004800" cy="9753600"/>
  <p:notesSz cx="6858000" cy="9144000"/>
  <p:defaultTextStyle>
    <a:lvl1pPr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26809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7000" spc="7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7000" spc="7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7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spc="0">
                <a:solidFill>
                  <a:srgbClr val="000000"/>
                </a:solidFill>
                <a:effectLst/>
              </a:defRPr>
            </a:pPr>
            <a:r>
              <a:rPr sz="3600"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70">
                <a:solidFill>
                  <a:srgbClr val="6E603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7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7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7000" spc="7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1pPr>
      <a:lvl2pPr indent="2286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2pPr>
      <a:lvl3pPr indent="4572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3pPr>
      <a:lvl4pPr indent="6858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4pPr>
      <a:lvl5pPr indent="9144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5pPr>
      <a:lvl6pPr indent="11430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6pPr>
      <a:lvl7pPr indent="13716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7pPr>
      <a:lvl8pPr indent="16002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8pPr>
      <a:lvl9pPr indent="1828800" algn="ctr" defTabSz="584200">
        <a:defRPr sz="7000" spc="7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9pPr>
    </p:titleStyle>
    <p:bodyStyle>
      <a:lvl1pPr marL="4445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1pPr>
      <a:lvl2pPr marL="8890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2pPr>
      <a:lvl3pPr marL="13335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3pPr>
      <a:lvl4pPr marL="17780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4pPr>
      <a:lvl5pPr marL="22225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5pPr>
      <a:lvl6pPr marL="26670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6pPr>
      <a:lvl7pPr marL="31115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7pPr>
      <a:lvl8pPr marL="35560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8pPr>
      <a:lvl9pPr marL="4000500" indent="-444500" defTabSz="584200">
        <a:spcBef>
          <a:spcPts val="3600"/>
        </a:spcBef>
        <a:buSzPct val="45000"/>
        <a:buFont typeface="American Typewriter"/>
        <a:buBlip>
          <a:blip r:embed="rId14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168400" y="838200"/>
            <a:ext cx="10464800" cy="365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defRPr sz="1800" spc="0">
                <a:solidFill>
                  <a:srgbClr val="000000"/>
                </a:solidFill>
                <a:effectLst/>
              </a:defRPr>
            </a:pPr>
            <a:r>
              <a:rPr sz="6600" b="1" i="1" smtClean="0">
                <a:solidFill>
                  <a:schemeClr val="tx1">
                    <a:lumMod val="20000"/>
                    <a:lumOff val="80000"/>
                  </a:schemeClr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Drosophila Melanogaster</a:t>
            </a:r>
            <a:r>
              <a:rPr lang="ar-SA" sz="6600" b="1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eorgia" pitchFamily="18" charset="0"/>
                <a:ea typeface="Calibri"/>
                <a:cs typeface="Calibri"/>
                <a:sym typeface="Calibri"/>
              </a:rPr>
              <a:t/>
            </a:r>
            <a:br>
              <a:rPr lang="ar-SA" sz="6600" b="1" i="1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Georgia" pitchFamily="18" charset="0"/>
                <a:ea typeface="Calibri"/>
                <a:cs typeface="Calibri"/>
                <a:sym typeface="Calibri"/>
              </a:rPr>
            </a:br>
            <a:endParaRPr sz="6600" b="1" i="1">
              <a:solidFill>
                <a:schemeClr val="tx1">
                  <a:lumMod val="20000"/>
                  <a:lumOff val="80000"/>
                </a:schemeClr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33" name="drosophilamelanogas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0" y="6096000"/>
            <a:ext cx="3191546" cy="319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Drosophila_melanogaster_-_side_(aka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800" y="6477000"/>
            <a:ext cx="3191546" cy="247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Drosophila melanogaster salvatg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8800" y="6477000"/>
            <a:ext cx="3533199" cy="237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8935" y="2363542"/>
            <a:ext cx="6703416" cy="6791816"/>
          </a:xfrm>
          <a:prstGeom prst="rect">
            <a:avLst/>
          </a:prstGeom>
        </p:spPr>
      </p:pic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320800" y="304800"/>
            <a:ext cx="9931731" cy="16002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rgbClr val="C00000"/>
                </a:solidFill>
                <a:latin typeface="Georgia" pitchFamily="18" charset="0"/>
              </a:rPr>
              <a:t>Identify males versus females</a:t>
            </a:r>
            <a:endParaRPr sz="4500" b="1" spc="45">
              <a:solidFill>
                <a:srgbClr val="C00000"/>
              </a:solidFill>
              <a:effectLst>
                <a:outerShdw blurRad="38100" dist="12700" dir="5400000" rotWithShape="0">
                  <a:srgbClr val="E0DEC7">
                    <a:alpha val="8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1092200" y="2590800"/>
            <a:ext cx="5041900" cy="6032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spcBef>
                <a:spcPts val="3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1-Size: </a:t>
            </a:r>
            <a:r>
              <a:rPr lang="en-US" sz="2800" b="1" dirty="0" smtClean="0">
                <a:latin typeface="Georgia" pitchFamily="18" charset="0"/>
              </a:rPr>
              <a:t>Female larger than the male.</a:t>
            </a:r>
            <a:endParaRPr sz="2800" b="1">
              <a:solidFill>
                <a:srgbClr val="93741C"/>
              </a:solidFill>
              <a:latin typeface="Georgia" pitchFamily="18" charset="0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416800" y="7620001"/>
            <a:ext cx="16764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Female </a:t>
            </a:r>
            <a:endParaRPr sz="2400" b="1">
              <a:solidFill>
                <a:schemeClr val="tx1">
                  <a:lumMod val="50000"/>
                </a:schemeClr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Shape 84"/>
          <p:cNvSpPr/>
          <p:nvPr/>
        </p:nvSpPr>
        <p:spPr>
          <a:xfrm>
            <a:off x="10464800" y="7620000"/>
            <a:ext cx="16764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5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Male  </a:t>
            </a:r>
            <a:endParaRPr sz="2400" b="1">
              <a:solidFill>
                <a:schemeClr val="tx1">
                  <a:lumMod val="50000"/>
                </a:schemeClr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2839" y="2546349"/>
            <a:ext cx="4904562" cy="6426201"/>
          </a:xfrm>
          <a:prstGeom prst="rect">
            <a:avLst/>
          </a:prstGeom>
        </p:spPr>
      </p:pic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1651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4800" b="1" dirty="0" smtClean="0">
                <a:solidFill>
                  <a:srgbClr val="C00000"/>
                </a:solidFill>
                <a:latin typeface="Georgia" pitchFamily="18" charset="0"/>
              </a:rPr>
              <a:t>Identify males versus females</a:t>
            </a:r>
            <a:endParaRPr sz="4500" b="1" spc="45">
              <a:solidFill>
                <a:srgbClr val="B44C34"/>
              </a:solidFill>
              <a:effectLst>
                <a:outerShdw blurRad="38100" dist="12700" dir="5400000" rotWithShape="0">
                  <a:srgbClr val="E0DEC7">
                    <a:alpha val="80000"/>
                  </a:srgbClr>
                </a:outerShdw>
              </a:effectLst>
            </a:endParaRP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1320800" y="2209800"/>
            <a:ext cx="5041900" cy="6032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 defTabSz="461518" rtl="1">
              <a:spcBef>
                <a:spcPts val="2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2- Shape of abdomen:  </a:t>
            </a:r>
            <a:r>
              <a:rPr lang="en-US" sz="2800" b="1" dirty="0" smtClean="0">
                <a:latin typeface="Georgia" pitchFamily="18" charset="0"/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female</a:t>
            </a:r>
            <a:r>
              <a:rPr lang="en-US" sz="2800" b="1" dirty="0" smtClean="0">
                <a:latin typeface="Georgia" pitchFamily="18" charset="0"/>
              </a:rPr>
              <a:t> abdomen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curves</a:t>
            </a:r>
            <a:r>
              <a:rPr lang="en-US" sz="2800" b="1" dirty="0" smtClean="0">
                <a:latin typeface="Georgia" pitchFamily="18" charset="0"/>
              </a:rPr>
              <a:t> to a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point</a:t>
            </a:r>
            <a:r>
              <a:rPr lang="en-US" sz="2800" b="1" dirty="0" smtClean="0">
                <a:latin typeface="Georgia" pitchFamily="18" charset="0"/>
              </a:rPr>
              <a:t>; the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male</a:t>
            </a:r>
            <a:r>
              <a:rPr lang="en-US" sz="2800" b="1" dirty="0" smtClean="0">
                <a:latin typeface="Georgia" pitchFamily="18" charset="0"/>
              </a:rPr>
              <a:t> abdomen 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round</a:t>
            </a:r>
            <a:r>
              <a:rPr lang="en-US" sz="2800" b="1" dirty="0" smtClean="0">
                <a:latin typeface="Georgia" pitchFamily="18" charset="0"/>
              </a:rPr>
              <a:t>.</a:t>
            </a:r>
          </a:p>
          <a:p>
            <a:pPr marL="0" lvl="0" indent="0" algn="l" defTabSz="461518" rtl="1">
              <a:spcBef>
                <a:spcPts val="28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3- Markings on the abdomen:  </a:t>
            </a:r>
            <a:r>
              <a:rPr lang="en-US" sz="2800" b="1" dirty="0" smtClean="0">
                <a:latin typeface="Georgia" pitchFamily="18" charset="0"/>
              </a:rPr>
              <a:t>Alternating </a:t>
            </a:r>
            <a:r>
              <a:rPr lang="en-US" sz="2800" b="1" u="sng" dirty="0" smtClean="0">
                <a:latin typeface="Georgia" pitchFamily="18" charset="0"/>
              </a:rPr>
              <a:t>dark and light bands </a:t>
            </a:r>
            <a:r>
              <a:rPr lang="en-US" sz="2800" b="1" dirty="0" smtClean="0">
                <a:latin typeface="Georgia" pitchFamily="18" charset="0"/>
              </a:rPr>
              <a:t>can be seen on the entire rear portion of the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female</a:t>
            </a:r>
            <a:r>
              <a:rPr lang="en-US" sz="2800" b="1" dirty="0" smtClean="0">
                <a:latin typeface="Georgia" pitchFamily="18" charset="0"/>
              </a:rPr>
              <a:t>; the last few segments of the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male</a:t>
            </a:r>
            <a:r>
              <a:rPr lang="en-US" sz="2800" b="1" dirty="0" smtClean="0">
                <a:latin typeface="Georgia" pitchFamily="18" charset="0"/>
              </a:rPr>
              <a:t> are </a:t>
            </a:r>
            <a:r>
              <a:rPr lang="en-US" sz="2800" b="1" u="sng" dirty="0" smtClean="0">
                <a:latin typeface="Georgia" pitchFamily="18" charset="0"/>
              </a:rPr>
              <a:t>fused and dark bands.</a:t>
            </a:r>
            <a:r>
              <a:rPr lang="en-US" sz="2800" b="1" dirty="0" smtClean="0">
                <a:latin typeface="Georgia" pitchFamily="18" charset="0"/>
              </a:rPr>
              <a:t>   . </a:t>
            </a:r>
            <a:endParaRPr lang="ar-SA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0600" y="298068"/>
            <a:ext cx="5698919" cy="4244840"/>
          </a:xfrm>
          <a:prstGeom prst="rect">
            <a:avLst/>
          </a:prstGeom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839047" y="407093"/>
            <a:ext cx="6112426" cy="203130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 spc="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C00000"/>
                </a:solidFill>
                <a:latin typeface="Georgia" pitchFamily="18" charset="0"/>
              </a:rPr>
              <a:t>Identify males versus females</a:t>
            </a:r>
            <a:endParaRPr sz="4400" b="1" spc="45">
              <a:solidFill>
                <a:srgbClr val="C00000"/>
              </a:solidFill>
              <a:effectLst>
                <a:outerShdw blurRad="38100" dist="12700" dir="5400000" rotWithShape="0">
                  <a:srgbClr val="E0DEC7">
                    <a:alpha val="8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863600" y="2514600"/>
            <a:ext cx="6324600" cy="5943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3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lang="en-US" sz="2800" b="1" i="1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4- External genitalia on abdomen: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Located at the </a:t>
            </a:r>
            <a:r>
              <a:rPr lang="en-US" sz="2800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tip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of the abdomen, the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ovipositor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of the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female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is </a:t>
            </a:r>
            <a:r>
              <a:rPr lang="en-US" sz="2800" b="1" u="sng" dirty="0" smtClean="0">
                <a:solidFill>
                  <a:srgbClr val="C00000"/>
                </a:solidFill>
                <a:latin typeface="Georgia" pitchFamily="18" charset="0"/>
              </a:rPr>
              <a:t>pointed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.  The </a:t>
            </a:r>
            <a:r>
              <a:rPr lang="en-US" sz="2800" b="1" u="sng" dirty="0" smtClean="0">
                <a:solidFill>
                  <a:srgbClr val="C00000"/>
                </a:solidFill>
                <a:latin typeface="Georgia" pitchFamily="18" charset="0"/>
              </a:rPr>
              <a:t>claspers of the male are  darkly pigmented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, arranged in circular form, and located just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ventral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to the tip. </a:t>
            </a:r>
            <a:endParaRPr lang="ar-SA" sz="2800" b="1" dirty="0" smtClean="0">
              <a:solidFill>
                <a:schemeClr val="tx1">
                  <a:lumMod val="50000"/>
                </a:schemeClr>
              </a:solidFill>
              <a:latin typeface="Georgia" pitchFamily="18" charset="0"/>
            </a:endParaRPr>
          </a:p>
          <a:p>
            <a:pPr marL="0" lvl="0" indent="0" algn="l">
              <a:spcBef>
                <a:spcPts val="36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5- Appearance of sex comb: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On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males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 there is 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a </a:t>
            </a:r>
            <a:r>
              <a:rPr lang="en-US" sz="2800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tiny </a:t>
            </a:r>
            <a:r>
              <a:rPr lang="en-US" sz="2800" b="1" u="sng" dirty="0" smtClean="0">
                <a:solidFill>
                  <a:schemeClr val="tx1">
                    <a:lumMod val="50000"/>
                  </a:schemeClr>
                </a:solidFill>
                <a:latin typeface="Georgia" pitchFamily="18" charset="0"/>
              </a:rPr>
              <a:t>tuft of hairs on the </a:t>
            </a:r>
            <a:r>
              <a:rPr lang="en-US" sz="2800" b="1" u="sng" dirty="0" smtClean="0">
                <a:solidFill>
                  <a:srgbClr val="C00000"/>
                </a:solidFill>
                <a:latin typeface="Georgia" pitchFamily="18" charset="0"/>
              </a:rPr>
              <a:t>front legs</a:t>
            </a:r>
            <a:endParaRPr sz="2800" b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3" name="Picture 9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4458" y="4289418"/>
            <a:ext cx="4459733" cy="54525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Joan M Miyazaki\Desktop\flies\Edited\female side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831" y="1553351"/>
            <a:ext cx="10322560" cy="82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930368" y="519082"/>
            <a:ext cx="10180860" cy="15804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982" dirty="0">
                <a:solidFill>
                  <a:schemeClr val="accent2">
                    <a:lumMod val="20000"/>
                    <a:lumOff val="80000"/>
                  </a:schemeClr>
                </a:solidFill>
                <a:latin typeface="Snap ITC" pitchFamily="82" charset="0"/>
              </a:rPr>
              <a:t>This is a *female* fruit fly</a:t>
            </a:r>
          </a:p>
          <a:p>
            <a:pPr algn="ctr"/>
            <a:r>
              <a:rPr lang="en-US" sz="2844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Notice the tiger-striped abdomen and the</a:t>
            </a:r>
          </a:p>
          <a:p>
            <a:pPr algn="ctr"/>
            <a:r>
              <a:rPr lang="en-US" sz="2844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simple tag-like tip on the abdomen.</a:t>
            </a:r>
          </a:p>
        </p:txBody>
      </p:sp>
      <p:sp>
        <p:nvSpPr>
          <p:cNvPr id="4100" name="Freeform 6"/>
          <p:cNvSpPr>
            <a:spLocks/>
          </p:cNvSpPr>
          <p:nvPr/>
        </p:nvSpPr>
        <p:spPr bwMode="auto">
          <a:xfrm>
            <a:off x="3225236" y="3340629"/>
            <a:ext cx="2384213" cy="3251200"/>
          </a:xfrm>
          <a:custGeom>
            <a:avLst/>
            <a:gdLst>
              <a:gd name="T0" fmla="*/ 2147483647 w 1056"/>
              <a:gd name="T1" fmla="*/ 0 h 1440"/>
              <a:gd name="T2" fmla="*/ 483869975 w 1056"/>
              <a:gd name="T3" fmla="*/ 1451609905 h 1440"/>
              <a:gd name="T4" fmla="*/ 0 w 1056"/>
              <a:gd name="T5" fmla="*/ 2147483647 h 1440"/>
              <a:gd name="T6" fmla="*/ 0 60000 65536"/>
              <a:gd name="T7" fmla="*/ 0 60000 65536"/>
              <a:gd name="T8" fmla="*/ 0 60000 65536"/>
              <a:gd name="T9" fmla="*/ 0 w 1056"/>
              <a:gd name="T10" fmla="*/ 0 h 1440"/>
              <a:gd name="T11" fmla="*/ 1056 w 1056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1440">
                <a:moveTo>
                  <a:pt x="1056" y="0"/>
                </a:moveTo>
                <a:cubicBezTo>
                  <a:pt x="712" y="168"/>
                  <a:pt x="368" y="336"/>
                  <a:pt x="192" y="576"/>
                </a:cubicBezTo>
                <a:cubicBezTo>
                  <a:pt x="16" y="816"/>
                  <a:pt x="32" y="1296"/>
                  <a:pt x="0" y="14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5120"/>
          </a:p>
        </p:txBody>
      </p:sp>
    </p:spTree>
    <p:extLst>
      <p:ext uri="{BB962C8B-B14F-4D97-AF65-F5344CB8AC3E}">
        <p14:creationId xmlns="" xmlns:p14="http://schemas.microsoft.com/office/powerpoint/2010/main" val="4159099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Joan M Miyazaki\Desktop\flies\Edited\male side 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347" y="3251201"/>
            <a:ext cx="9401387" cy="60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493285" y="548641"/>
            <a:ext cx="10530448" cy="16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551" dirty="0">
                <a:solidFill>
                  <a:schemeClr val="tx1">
                    <a:lumMod val="60000"/>
                    <a:lumOff val="40000"/>
                  </a:schemeClr>
                </a:solidFill>
                <a:latin typeface="Snap ITC" pitchFamily="82" charset="0"/>
              </a:rPr>
              <a:t>This is a mature male fruit fly</a:t>
            </a:r>
          </a:p>
          <a:p>
            <a:pPr algn="ctr"/>
            <a:r>
              <a:rPr lang="en-US" sz="2844" dirty="0"/>
              <a:t>Mature males have a prominent </a:t>
            </a:r>
            <a:r>
              <a:rPr lang="en-US" sz="2844" dirty="0">
                <a:solidFill>
                  <a:srgbClr val="C00000"/>
                </a:solidFill>
              </a:rPr>
              <a:t>black abdominal end</a:t>
            </a:r>
            <a:r>
              <a:rPr lang="en-US" sz="2844" dirty="0"/>
              <a:t>.</a:t>
            </a:r>
          </a:p>
          <a:p>
            <a:pPr algn="ctr"/>
            <a:r>
              <a:rPr lang="en-US" sz="2844" dirty="0"/>
              <a:t>Males also have tiny “sex combs” on their front pair of legs.</a:t>
            </a:r>
          </a:p>
        </p:txBody>
      </p:sp>
      <p:sp>
        <p:nvSpPr>
          <p:cNvPr id="6148" name="Freeform 6"/>
          <p:cNvSpPr>
            <a:spLocks/>
          </p:cNvSpPr>
          <p:nvPr/>
        </p:nvSpPr>
        <p:spPr bwMode="auto">
          <a:xfrm>
            <a:off x="8633742" y="1679787"/>
            <a:ext cx="3630507" cy="5201920"/>
          </a:xfrm>
          <a:custGeom>
            <a:avLst/>
            <a:gdLst>
              <a:gd name="T0" fmla="*/ 2147483647 w 1608"/>
              <a:gd name="T1" fmla="*/ 302418721 h 2304"/>
              <a:gd name="T2" fmla="*/ 2147483647 w 1608"/>
              <a:gd name="T3" fmla="*/ 786288615 h 2304"/>
              <a:gd name="T4" fmla="*/ 2147483647 w 1608"/>
              <a:gd name="T5" fmla="*/ 2147483647 h 2304"/>
              <a:gd name="T6" fmla="*/ 403224977 w 1608"/>
              <a:gd name="T7" fmla="*/ 2147483647 h 2304"/>
              <a:gd name="T8" fmla="*/ 282257514 w 1608"/>
              <a:gd name="T9" fmla="*/ 2147483647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8"/>
              <a:gd name="T16" fmla="*/ 0 h 2304"/>
              <a:gd name="T17" fmla="*/ 1608 w 1608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8" h="2304">
                <a:moveTo>
                  <a:pt x="1120" y="120"/>
                </a:moveTo>
                <a:cubicBezTo>
                  <a:pt x="1364" y="60"/>
                  <a:pt x="1608" y="0"/>
                  <a:pt x="1600" y="312"/>
                </a:cubicBezTo>
                <a:cubicBezTo>
                  <a:pt x="1592" y="624"/>
                  <a:pt x="1312" y="1680"/>
                  <a:pt x="1072" y="1992"/>
                </a:cubicBezTo>
                <a:cubicBezTo>
                  <a:pt x="832" y="2304"/>
                  <a:pt x="320" y="2152"/>
                  <a:pt x="160" y="2184"/>
                </a:cubicBezTo>
                <a:cubicBezTo>
                  <a:pt x="0" y="2216"/>
                  <a:pt x="56" y="2200"/>
                  <a:pt x="112" y="218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5120"/>
          </a:p>
        </p:txBody>
      </p:sp>
      <p:sp>
        <p:nvSpPr>
          <p:cNvPr id="6149" name="Freeform 7"/>
          <p:cNvSpPr>
            <a:spLocks/>
          </p:cNvSpPr>
          <p:nvPr/>
        </p:nvSpPr>
        <p:spPr bwMode="auto">
          <a:xfrm>
            <a:off x="885049" y="2709333"/>
            <a:ext cx="4858738" cy="4533618"/>
          </a:xfrm>
          <a:custGeom>
            <a:avLst/>
            <a:gdLst>
              <a:gd name="T0" fmla="*/ 2147483647 w 2152"/>
              <a:gd name="T1" fmla="*/ 0 h 2008"/>
              <a:gd name="T2" fmla="*/ 705643628 w 2152"/>
              <a:gd name="T3" fmla="*/ 1209675103 h 2008"/>
              <a:gd name="T4" fmla="*/ 1189513607 w 2152"/>
              <a:gd name="T5" fmla="*/ 2147483647 h 2008"/>
              <a:gd name="T6" fmla="*/ 2147483647 w 2152"/>
              <a:gd name="T7" fmla="*/ 2147483647 h 2008"/>
              <a:gd name="T8" fmla="*/ 0 60000 65536"/>
              <a:gd name="T9" fmla="*/ 0 60000 65536"/>
              <a:gd name="T10" fmla="*/ 0 60000 65536"/>
              <a:gd name="T11" fmla="*/ 0 60000 65536"/>
              <a:gd name="T12" fmla="*/ 0 w 2152"/>
              <a:gd name="T13" fmla="*/ 0 h 2008"/>
              <a:gd name="T14" fmla="*/ 2152 w 2152"/>
              <a:gd name="T15" fmla="*/ 2008 h 2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52" h="2008">
                <a:moveTo>
                  <a:pt x="2152" y="0"/>
                </a:moveTo>
                <a:cubicBezTo>
                  <a:pt x="1356" y="92"/>
                  <a:pt x="560" y="184"/>
                  <a:pt x="280" y="480"/>
                </a:cubicBezTo>
                <a:cubicBezTo>
                  <a:pt x="0" y="776"/>
                  <a:pt x="288" y="1544"/>
                  <a:pt x="472" y="1776"/>
                </a:cubicBezTo>
                <a:cubicBezTo>
                  <a:pt x="656" y="2008"/>
                  <a:pt x="1020" y="1940"/>
                  <a:pt x="1384" y="1872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5120"/>
          </a:p>
        </p:txBody>
      </p:sp>
    </p:spTree>
    <p:extLst>
      <p:ext uri="{BB962C8B-B14F-4D97-AF65-F5344CB8AC3E}">
        <p14:creationId xmlns="" xmlns:p14="http://schemas.microsoft.com/office/powerpoint/2010/main" val="412009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an M Miyazaki\Desktop\flies\Edited\male female 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733" y="2138116"/>
            <a:ext cx="11270827" cy="664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3112" y="519082"/>
            <a:ext cx="10310836" cy="1142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982" dirty="0">
                <a:solidFill>
                  <a:srgbClr val="FFFFFF"/>
                </a:solidFill>
                <a:latin typeface="Snap ITC" pitchFamily="82" charset="0"/>
              </a:rPr>
              <a:t>Ventral view of a male and female</a:t>
            </a:r>
            <a:r>
              <a:rPr lang="en-US" sz="3982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844" dirty="0">
                <a:solidFill>
                  <a:srgbClr val="FFFFFF"/>
                </a:solidFill>
              </a:rPr>
              <a:t>Find their distinguishing features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219787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5459" y="1542742"/>
            <a:ext cx="2494312" cy="3104044"/>
          </a:xfrm>
          <a:prstGeom prst="rect">
            <a:avLst/>
          </a:prstGeom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0" y="0"/>
            <a:ext cx="10464800" cy="16002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ct val="80000"/>
              </a:lnSpc>
              <a:defRPr sz="5100" b="1" spc="51">
                <a:solidFill>
                  <a:srgbClr val="B44C34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  <a:effectLst/>
              </a:defRPr>
            </a:pP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Dealing with the fruit fly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787400" y="1981200"/>
            <a:ext cx="5842000" cy="6794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Materials used:</a:t>
            </a:r>
          </a:p>
          <a:p>
            <a:pPr marL="0" lvl="0" indent="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Dissecting microscope.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Tools and material insects anesthesia (anesthetic for insects Fly Nap).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Tweezers.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Special fine hair brushes.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Needle- wand.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A4 paper.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Glass cup contains 70% alcohol.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Breeding vials or flask.</a:t>
            </a: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Incubator .</a:t>
            </a:r>
            <a:endParaRPr lang="en-US" sz="2400" b="1" dirty="0" smtClean="0">
              <a:solidFill>
                <a:srgbClr val="000000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  <a:p>
            <a:pPr marL="0" lvl="0" indent="0" algn="l" defTabSz="914400" rtl="0">
              <a:spcBef>
                <a:spcPts val="0"/>
              </a:spcBef>
              <a:buSzTx/>
              <a:buFont typeface="Wingdings" pitchFamily="2" charset="2"/>
              <a:buChar char="q"/>
              <a:defRPr sz="1800">
                <a:solidFill>
                  <a:srgbClr val="000000"/>
                </a:solidFill>
              </a:defRPr>
            </a:pPr>
            <a:endParaRPr sz="2400" b="1">
              <a:solidFill>
                <a:srgbClr val="000000"/>
              </a:solidFill>
              <a:latin typeface="Georgia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98" name="Picture 9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8681" y="6926750"/>
            <a:ext cx="3939076" cy="2823828"/>
          </a:xfrm>
          <a:prstGeom prst="rect">
            <a:avLst/>
          </a:prstGeom>
        </p:spPr>
      </p:pic>
      <p:grpSp>
        <p:nvGrpSpPr>
          <p:cNvPr id="2" name="Group 101"/>
          <p:cNvGrpSpPr/>
          <p:nvPr/>
        </p:nvGrpSpPr>
        <p:grpSpPr>
          <a:xfrm>
            <a:off x="6654800" y="2133600"/>
            <a:ext cx="1996343" cy="3132172"/>
            <a:chOff x="6886472" y="-1236055"/>
            <a:chExt cx="1996341" cy="3132171"/>
          </a:xfrm>
        </p:grpSpPr>
        <p:pic>
          <p:nvPicPr>
            <p:cNvPr id="99" name="Picture 98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86472" y="-1236056"/>
              <a:ext cx="1996343" cy="1656590"/>
            </a:xfrm>
            <a:prstGeom prst="rect">
              <a:avLst/>
            </a:prstGeom>
            <a:effectLst/>
          </p:spPr>
        </p:pic>
        <p:pic>
          <p:nvPicPr>
            <p:cNvPr id="100" name="Picture 9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886472" y="350214"/>
              <a:ext cx="1996343" cy="1545902"/>
            </a:xfrm>
            <a:prstGeom prst="rect">
              <a:avLst/>
            </a:prstGeom>
            <a:effectLst/>
          </p:spPr>
        </p:pic>
      </p:grpSp>
      <p:pic>
        <p:nvPicPr>
          <p:cNvPr id="102" name="Picture 101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81445" y="2397510"/>
            <a:ext cx="1606722" cy="2167504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83419" y="4645776"/>
            <a:ext cx="3149601" cy="25101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244600" y="457200"/>
            <a:ext cx="10464800" cy="1447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ct val="80000"/>
              </a:lnSpc>
              <a:defRPr sz="4600" b="1" spc="45">
                <a:solidFill>
                  <a:srgbClr val="B44C34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 algn="l">
              <a:defRPr sz="1800" b="0" spc="0">
                <a:solidFill>
                  <a:srgbClr val="000000"/>
                </a:solidFill>
                <a:effectLst/>
              </a:defRPr>
            </a:pP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Method </a:t>
            </a:r>
            <a:endParaRPr sz="6600" spc="45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292600" y="1981200"/>
            <a:ext cx="3429000" cy="954107"/>
          </a:xfrm>
          <a:prstGeom prst="rect">
            <a:avLst/>
          </a:prstGeom>
          <a:solidFill>
            <a:srgbClr val="A8AB6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endParaRPr lang="en-US" sz="1200" dirty="0" smtClean="0">
              <a:solidFill>
                <a:srgbClr val="FFFF00"/>
              </a:solidFill>
              <a:latin typeface="Georgia" pitchFamily="18" charset="0"/>
            </a:endParaRP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dirty="0" smtClean="0">
                <a:solidFill>
                  <a:srgbClr val="FFFF00"/>
                </a:solidFill>
                <a:latin typeface="Georgia" pitchFamily="18" charset="0"/>
              </a:rPr>
              <a:t>Anesthetizing</a:t>
            </a:r>
          </a:p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endParaRPr sz="3600">
              <a:solidFill>
                <a:srgbClr val="FFFF00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3454400" y="3276600"/>
            <a:ext cx="457200" cy="30777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</a:rPr>
              <a:t>2</a:t>
            </a:r>
            <a:endParaRPr sz="4000" b="1">
              <a:solidFill>
                <a:srgbClr val="FFFF00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9702800" y="2667000"/>
            <a:ext cx="445816" cy="30777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sz="4400" b="1">
              <a:solidFill>
                <a:srgbClr val="FFFF00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366000" y="3124200"/>
            <a:ext cx="515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C7044"/>
                </a:solidFill>
                <a:latin typeface="Georgia" pitchFamily="18" charset="0"/>
              </a:rPr>
              <a:t>Anesthetized the flies by ether </a:t>
            </a:r>
            <a:endParaRPr lang="ar-SA" sz="3200" dirty="0">
              <a:latin typeface="Georgia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06400" y="4343400"/>
            <a:ext cx="650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8C7044"/>
                </a:solidFill>
                <a:latin typeface="Georgia" pitchFamily="18" charset="0"/>
              </a:rPr>
              <a:t>Anesthetized the flies by </a:t>
            </a:r>
            <a:r>
              <a:rPr lang="en-US" sz="3200" b="1" dirty="0" err="1" smtClean="0">
                <a:solidFill>
                  <a:srgbClr val="8C7044"/>
                </a:solidFill>
                <a:latin typeface="Georgia" pitchFamily="18" charset="0"/>
              </a:rPr>
              <a:t>FlyNap</a:t>
            </a:r>
            <a:endParaRPr lang="ar-SA" sz="3200" dirty="0">
              <a:latin typeface="Georgia" pitchFamily="18" charset="0"/>
            </a:endParaRPr>
          </a:p>
        </p:txBody>
      </p:sp>
      <p:pic>
        <p:nvPicPr>
          <p:cNvPr id="2050" name="Picture 2" descr="https://www.connecticutvalleybiological.com/isotope/b/br611-7baff1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3200" y="6172200"/>
            <a:ext cx="3810000" cy="253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i00.i.aliimg.com/photo/v0/50008211660/Solvent_Ether_IP_B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21800" y="4800600"/>
            <a:ext cx="219075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8120" y="1981200"/>
            <a:ext cx="3766680" cy="4823255"/>
          </a:xfrm>
          <a:prstGeom prst="rect">
            <a:avLst/>
          </a:prstGeom>
        </p:spPr>
      </p:pic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168400" y="0"/>
            <a:ext cx="10464800" cy="2349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0000"/>
              </a:lnSpc>
              <a:defRPr sz="4600" b="1" spc="45">
                <a:solidFill>
                  <a:srgbClr val="B44C34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algn="l">
              <a:defRPr sz="1800" b="0" spc="0">
                <a:solidFill>
                  <a:srgbClr val="000000"/>
                </a:solidFill>
                <a:effectLst/>
              </a:defRPr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Anesthetized the flies by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FlyNap</a:t>
            </a:r>
            <a:r>
              <a:rPr lang="ar-S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ar-SA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Method </a:t>
            </a:r>
            <a:endParaRPr sz="8000" spc="45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501608" y="2233594"/>
            <a:ext cx="8724920" cy="3548399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ar-SA" sz="2400" b="1" dirty="0" smtClean="0">
                <a:solidFill>
                  <a:srgbClr val="8C7044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rgbClr val="8C7044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Anesthetized the flies by using Fly Nap, then Dip wand into Fly Nap.</a:t>
            </a: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Insert the Fly Nap loaded wand into the inner surface of the breeding vial.</a:t>
            </a: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Observe the vial carefully! When all flies have stopped moving, wait about 4 minutes. </a:t>
            </a: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Open  spongy plug and dump them onto white paper to identified the characteristics of napped flies.</a:t>
            </a: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While  we are  re putting  the flies in breeding vial.</a:t>
            </a:r>
          </a:p>
          <a:p>
            <a:pPr marL="342900" lvl="0" indent="-342900" algn="l" defTabSz="914400" rtl="0">
              <a:spcBef>
                <a:spcPts val="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endParaRPr lang="ar-SA" sz="2800" b="1" dirty="0" smtClean="0">
              <a:solidFill>
                <a:srgbClr val="8C7044"/>
              </a:solidFill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001806" y="8522494"/>
            <a:ext cx="10425122" cy="123110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algn="l" rtl="1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rgbClr val="000000"/>
                </a:solidFill>
                <a:latin typeface="Georgia" pitchFamily="18" charset="0"/>
              </a:rPr>
              <a:t>Note :</a:t>
            </a:r>
          </a:p>
          <a:p>
            <a:pPr algn="l" rtl="1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- While re insects to the vials, we must take into account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Place the vial </a:t>
            </a:r>
            <a:r>
              <a:rPr lang="en-US" sz="2000" b="1" dirty="0" smtClean="0">
                <a:solidFill>
                  <a:srgbClr val="C00000"/>
                </a:solidFill>
                <a:latin typeface="Georgia" pitchFamily="18" charset="0"/>
              </a:rPr>
              <a:t>ON ITS SIDE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pPr lvl="0" algn="l" rtl="1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Do NOT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leave the vial </a:t>
            </a:r>
            <a:r>
              <a:rPr lang="en-US" sz="2000" b="1" dirty="0" smtClean="0">
                <a:solidFill>
                  <a:srgbClr val="C00000"/>
                </a:solidFill>
                <a:latin typeface="Georgia" pitchFamily="18" charset="0"/>
              </a:rPr>
              <a:t>upright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. (The flies will fall into the food and get stuck!!) .</a:t>
            </a:r>
            <a:endParaRPr sz="2000" b="1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7600" y="4876800"/>
            <a:ext cx="6401202" cy="4464702"/>
          </a:xfrm>
          <a:prstGeom prst="rect">
            <a:avLst/>
          </a:prstGeom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0" y="0"/>
            <a:ext cx="10464800" cy="234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700" b="1" spc="37">
                <a:solidFill>
                  <a:srgbClr val="B44C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C00000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Wild type</a:t>
            </a:r>
            <a:endParaRPr lang="en-US" sz="5400" dirty="0">
              <a:solidFill>
                <a:srgbClr val="C00000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978400" y="3505200"/>
            <a:ext cx="2974211" cy="369332"/>
          </a:xfrm>
          <a:prstGeom prst="rect">
            <a:avLst/>
          </a:prstGeom>
          <a:solidFill>
            <a:srgbClr val="A65C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mtClean="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Wild </a:t>
            </a:r>
            <a:r>
              <a:rPr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type</a:t>
            </a:r>
          </a:p>
        </p:txBody>
      </p:sp>
      <p:pic>
        <p:nvPicPr>
          <p:cNvPr id="119" name="Picture 11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800" y="5181600"/>
            <a:ext cx="3866107" cy="41805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3019412"/>
            <a:ext cx="12674600" cy="643416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   Drosophila </a:t>
            </a:r>
            <a:r>
              <a:rPr lang="en-US" sz="2800" b="1" i="1" dirty="0" err="1" smtClean="0">
                <a:solidFill>
                  <a:srgbClr val="000000"/>
                </a:solidFill>
                <a:latin typeface="Georgia" pitchFamily="18" charset="0"/>
              </a:rPr>
              <a:t>melanogaster</a:t>
            </a: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is classified in the Family: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Drosophilidae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and Order: </a:t>
            </a:r>
            <a:r>
              <a:rPr lang="en-US" sz="2800" b="1" dirty="0" err="1" smtClean="0">
                <a:solidFill>
                  <a:srgbClr val="FF0000"/>
                </a:solidFill>
                <a:latin typeface="Georgia" pitchFamily="18" charset="0"/>
              </a:rPr>
              <a:t>Diptera</a:t>
            </a:r>
            <a:r>
              <a:rPr lang="en-US" sz="2800" b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ar-SA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Drosophila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Georgia" pitchFamily="18" charset="0"/>
              </a:rPr>
              <a:t>melanogaster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, the common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fruit fly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, is a commonly used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model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research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organism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in genetics.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They are found near ripe fruit. In the wild,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adults and larvae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feed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yeasts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and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bacteria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growing on </a:t>
            </a:r>
            <a:r>
              <a:rPr lang="en-US" sz="2800" b="1" u="sng" dirty="0" smtClean="0">
                <a:solidFill>
                  <a:srgbClr val="FF0000"/>
                </a:solidFill>
                <a:latin typeface="Georgia" pitchFamily="18" charset="0"/>
              </a:rPr>
              <a:t>rotting fruit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. </a:t>
            </a:r>
          </a:p>
          <a:p>
            <a:pPr algn="l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In the 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Lab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they can be fed on the 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yeast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cells growing on a high 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carbohydrate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prepared 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diet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algn="ctr">
              <a:buFont typeface="Wingdings" pitchFamily="2" charset="2"/>
              <a:buChar char="q"/>
            </a:pPr>
            <a:endParaRPr lang="ar-SA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" name="Picture 3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2928" y="0"/>
            <a:ext cx="2082800" cy="17526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Georgia" pitchFamily="18" charset="0"/>
              </a:rPr>
              <a:t>Why work with </a:t>
            </a:r>
            <a:r>
              <a:rPr lang="en-US" sz="4400" b="1" i="1" dirty="0" smtClean="0">
                <a:solidFill>
                  <a:srgbClr val="C00000"/>
                </a:solidFill>
                <a:latin typeface="Georgia" pitchFamily="18" charset="0"/>
              </a:rPr>
              <a:t>Drosophila?</a:t>
            </a:r>
            <a:br>
              <a:rPr lang="en-US" sz="4400" b="1" i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ar-SA" sz="44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8121542" y="2002579"/>
            <a:ext cx="4044828" cy="4488022"/>
          </a:xfrm>
          <a:prstGeom prst="rect">
            <a:avLst/>
          </a:prstGeom>
        </p:spPr>
      </p:pic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3700" b="1" spc="37">
                <a:solidFill>
                  <a:srgbClr val="B44C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 smtClean="0">
                <a:solidFill>
                  <a:srgbClr val="C00000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Mutant type </a:t>
            </a:r>
            <a:endParaRPr lang="en-US" sz="4400" dirty="0">
              <a:solidFill>
                <a:srgbClr val="C00000"/>
              </a:solidFill>
              <a:effectLst>
                <a:outerShdw blurRad="25400" dist="12700" dir="16200000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734753" y="4196079"/>
            <a:ext cx="3302190" cy="584775"/>
          </a:xfrm>
          <a:prstGeom prst="rect">
            <a:avLst/>
          </a:prstGeom>
          <a:solidFill>
            <a:srgbClr val="A65C2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b="1" smtClean="0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Mutant </a:t>
            </a:r>
            <a:r>
              <a:rPr sz="3200" b="1">
                <a:solidFill>
                  <a:srgbClr val="FFFDEF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type </a:t>
            </a:r>
          </a:p>
        </p:txBody>
      </p:sp>
      <p:pic>
        <p:nvPicPr>
          <p:cNvPr id="124" name="Picture 12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3333" y="6207272"/>
            <a:ext cx="4931327" cy="3485605"/>
          </a:xfrm>
          <a:prstGeom prst="rect">
            <a:avLst/>
          </a:prstGeom>
        </p:spPr>
      </p:pic>
      <p:pic>
        <p:nvPicPr>
          <p:cNvPr id="125" name="Picture 12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40912" y="2437818"/>
            <a:ext cx="4157485" cy="3860996"/>
          </a:xfrm>
          <a:prstGeom prst="rect">
            <a:avLst/>
          </a:prstGeom>
        </p:spPr>
      </p:pic>
      <p:pic>
        <p:nvPicPr>
          <p:cNvPr id="126" name="Picture 12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4168" y="6259479"/>
            <a:ext cx="4313518" cy="33811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270000" y="2805238"/>
            <a:ext cx="104648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E603B"/>
                </a:solidFill>
              </a:rPr>
              <a:t>“Thank you”</a:t>
            </a:r>
          </a:p>
        </p:txBody>
      </p:sp>
      <p:pic>
        <p:nvPicPr>
          <p:cNvPr id="131" name="Picture 13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9286" y="1523797"/>
            <a:ext cx="8081228" cy="6223406"/>
          </a:xfrm>
          <a:prstGeom prst="rect">
            <a:avLst/>
          </a:prstGeom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711200" y="254000"/>
            <a:ext cx="11341100" cy="1979594"/>
          </a:xfrm>
          <a:prstGeom prst="rect">
            <a:avLst/>
          </a:prstGeom>
          <a:ln w="50800">
            <a:solidFill>
              <a:srgbClr val="938563"/>
            </a:solidFill>
          </a:ln>
          <a:effectLst>
            <a:reflection stA="37945" endPos="40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Georgia" pitchFamily="18" charset="0"/>
              </a:rPr>
              <a:t>Drosophila</a:t>
            </a:r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  <a:t> was one of the first organisms to be studied genetically, why?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215856" y="2590784"/>
            <a:ext cx="12788944" cy="64008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21208" lvl="0" indent="-521208" algn="l" defTabSz="443991" rtl="0">
              <a:spcBef>
                <a:spcPts val="27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Ready availability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: it's cheap and easy to keep large numbers of the fruit  flies in lap. (they can be fed on the yeast cells growing on a high carbohydrate) </a:t>
            </a:r>
            <a:endParaRPr lang="ar-SA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21208" indent="-521208" algn="l" defTabSz="443991" rtl="0">
              <a:spcBef>
                <a:spcPts val="27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They have a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short life-cycle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of  just two weeks,   (10 ~14 days at 25oC)</a:t>
            </a:r>
          </a:p>
          <a:p>
            <a:pPr marL="521208" indent="-521208" algn="l" defTabSz="443991" rtl="0">
              <a:spcBef>
                <a:spcPts val="27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Short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generation time.</a:t>
            </a:r>
          </a:p>
          <a:p>
            <a:pPr marL="521208" indent="-521208" algn="l" defTabSz="443991" rtl="0">
              <a:spcBef>
                <a:spcPts val="27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Produce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high amounts of offspring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(an adult female can lay 400-500  eggs in 10 days).</a:t>
            </a:r>
            <a:endParaRPr lang="en-US" sz="2800" b="1" dirty="0">
              <a:solidFill>
                <a:srgbClr val="000000"/>
              </a:solidFill>
              <a:latin typeface="Georgia" pitchFamily="18" charset="0"/>
            </a:endParaRPr>
          </a:p>
          <a:p>
            <a:pPr marL="521208" indent="-521208" algn="l" defTabSz="443991" rtl="0">
              <a:spcBef>
                <a:spcPts val="27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It has </a:t>
            </a:r>
            <a:r>
              <a:rPr lang="en-US" sz="2800" b="1" i="1" dirty="0" smtClean="0">
                <a:solidFill>
                  <a:srgbClr val="C00000"/>
                </a:solidFill>
                <a:latin typeface="Georgia" pitchFamily="18" charset="0"/>
              </a:rPr>
              <a:t>four pairs of chromosomes</a:t>
            </a: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: the X/Y sex chromosomes and the </a:t>
            </a:r>
            <a:r>
              <a:rPr lang="en-US" sz="2800" b="1" i="1" dirty="0" err="1" smtClean="0">
                <a:solidFill>
                  <a:srgbClr val="000000"/>
                </a:solidFill>
                <a:latin typeface="Georgia" pitchFamily="18" charset="0"/>
              </a:rPr>
              <a:t>autosomes</a:t>
            </a:r>
            <a:r>
              <a:rPr lang="en-US" sz="28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2, 3, and 4.</a:t>
            </a:r>
          </a:p>
          <a:p>
            <a:pPr marL="521208" indent="-521208" algn="l" defTabSz="443991" rtl="0">
              <a:spcBef>
                <a:spcPts val="2700"/>
              </a:spcBef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kern="1200" dirty="0" err="1" smtClean="0">
                <a:solidFill>
                  <a:srgbClr val="C00000"/>
                </a:solidFill>
                <a:latin typeface="Georgia" pitchFamily="18" charset="0"/>
              </a:rPr>
              <a:t>Gaint</a:t>
            </a:r>
            <a:r>
              <a:rPr lang="en-US" sz="2800" b="1" kern="1200" dirty="0" smtClean="0">
                <a:solidFill>
                  <a:srgbClr val="C00000"/>
                </a:solidFill>
                <a:latin typeface="Georgia" pitchFamily="18" charset="0"/>
              </a:rPr>
              <a:t>  or </a:t>
            </a:r>
            <a:r>
              <a:rPr lang="en-US" sz="2800" b="1" kern="1200" dirty="0" err="1" smtClean="0">
                <a:solidFill>
                  <a:srgbClr val="C00000"/>
                </a:solidFill>
                <a:latin typeface="Georgia" pitchFamily="18" charset="0"/>
              </a:rPr>
              <a:t>Polytene</a:t>
            </a:r>
            <a:r>
              <a:rPr lang="en-US" sz="2800" b="1" kern="1200" dirty="0" smtClean="0">
                <a:solidFill>
                  <a:srgbClr val="C00000"/>
                </a:solidFill>
                <a:latin typeface="Georgia" pitchFamily="18" charset="0"/>
              </a:rPr>
              <a:t> chromosomes </a:t>
            </a:r>
            <a:r>
              <a:rPr lang="en-US" sz="2800" b="1" kern="1200" dirty="0" smtClean="0">
                <a:solidFill>
                  <a:srgbClr val="000000"/>
                </a:solidFill>
                <a:latin typeface="Georgia" pitchFamily="18" charset="0"/>
              </a:rPr>
              <a:t>found in the  larval salivary gland.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1092200" y="990600"/>
            <a:ext cx="10464800" cy="23495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>
            <a:lvl1pPr>
              <a:lnSpc>
                <a:spcPct val="80000"/>
              </a:lnSpc>
              <a:defRPr sz="5600" b="1" spc="56">
                <a:solidFill>
                  <a:srgbClr val="B44C34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fontAlgn="base"/>
            <a:r>
              <a:rPr lang="en-US" sz="5400" dirty="0" smtClean="0">
                <a:latin typeface="Georgia" pitchFamily="18" charset="0"/>
              </a:rPr>
              <a:t>Culture media </a:t>
            </a:r>
            <a:endParaRPr sz="5600" b="1" spc="56">
              <a:solidFill>
                <a:srgbClr val="B44C34"/>
              </a:solidFill>
              <a:effectLst>
                <a:outerShdw blurRad="38100" dist="12700" dir="5400000" rotWithShape="0">
                  <a:srgbClr val="E0DEC7">
                    <a:alpha val="8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625600" y="4343400"/>
            <a:ext cx="9857376" cy="3077766"/>
          </a:xfrm>
          <a:prstGeom prst="rect">
            <a:avLst/>
          </a:prstGeom>
          <a:solidFill>
            <a:srgbClr val="E4C973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35000" lvl="0" indent="-635000" algn="l" rtl="0">
              <a:buSzPct val="100000"/>
              <a:buAutoNum type="alphaUcPeriod"/>
              <a:defRPr sz="180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000000"/>
                </a:solidFill>
                <a:latin typeface="Georgia" pitchFamily="18" charset="0"/>
              </a:rPr>
              <a:t>Cornmeal-Molasses-Agar Medium.</a:t>
            </a:r>
          </a:p>
          <a:p>
            <a:pPr marL="635000" lvl="0" indent="-635000" algn="l" rtl="0">
              <a:buSzPct val="100000"/>
              <a:defRPr sz="1800">
                <a:solidFill>
                  <a:srgbClr val="000000"/>
                </a:solidFill>
              </a:defRPr>
            </a:pPr>
            <a:endParaRPr lang="en-US" sz="4000" b="1" dirty="0" smtClean="0">
              <a:latin typeface="Georgia" pitchFamily="18" charset="0"/>
            </a:endParaRPr>
          </a:p>
          <a:p>
            <a:pPr marL="635000" lvl="0" indent="-635000" algn="l" rtl="0">
              <a:buSzPct val="100000"/>
              <a:defRPr sz="1800">
                <a:solidFill>
                  <a:srgbClr val="000000"/>
                </a:solidFill>
              </a:defRPr>
            </a:pPr>
            <a:endParaRPr lang="en-US" sz="4000" b="1" dirty="0" smtClean="0">
              <a:latin typeface="Georgia" pitchFamily="18" charset="0"/>
            </a:endParaRPr>
          </a:p>
          <a:p>
            <a:pPr marL="635000" lvl="0" indent="-635000" algn="l" rtl="0">
              <a:buSzPct val="100000"/>
              <a:defRPr sz="1800">
                <a:solidFill>
                  <a:srgbClr val="000000"/>
                </a:solidFill>
              </a:defRPr>
            </a:pPr>
            <a:r>
              <a:rPr lang="en-US" sz="4000" b="1" dirty="0" smtClean="0">
                <a:latin typeface="Georgia" pitchFamily="18" charset="0"/>
              </a:rPr>
              <a:t>B. Instant </a:t>
            </a:r>
            <a:r>
              <a:rPr lang="en-US" sz="4000" b="1" i="1" dirty="0" smtClean="0">
                <a:latin typeface="Georgia" pitchFamily="18" charset="0"/>
              </a:rPr>
              <a:t>Drosophila</a:t>
            </a:r>
            <a:r>
              <a:rPr lang="en-US" sz="4000" b="1" dirty="0" smtClean="0">
                <a:latin typeface="Georgia" pitchFamily="18" charset="0"/>
              </a:rPr>
              <a:t> Medium.</a:t>
            </a:r>
            <a:endParaRPr sz="4000" b="1" smtClean="0">
              <a:solidFill>
                <a:srgbClr val="6E603B"/>
              </a:solidFill>
              <a:latin typeface="Georgia" pitchFamily="18" charset="0"/>
            </a:endParaRPr>
          </a:p>
          <a:p>
            <a:pPr marL="635000" lvl="0" indent="-635000" algn="l" rtl="0">
              <a:buSzPct val="100000"/>
              <a:defRPr sz="1800">
                <a:solidFill>
                  <a:srgbClr val="000000"/>
                </a:solidFill>
              </a:defRPr>
            </a:pPr>
            <a:endParaRPr sz="4000" b="1">
              <a:solidFill>
                <a:srgbClr val="6E603B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1473200" y="304800"/>
            <a:ext cx="10464800" cy="11429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ct val="80000"/>
              </a:lnSpc>
              <a:defRPr sz="5600" b="1" spc="56">
                <a:solidFill>
                  <a:srgbClr val="B44C34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marL="635000" lvl="0" indent="-635000" rtl="0"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C00000"/>
                </a:solidFill>
                <a:latin typeface="Georgia" pitchFamily="18" charset="0"/>
              </a:rPr>
              <a:t>Instant </a:t>
            </a:r>
            <a:r>
              <a:rPr lang="en-US" sz="5400" i="1" dirty="0" smtClean="0">
                <a:solidFill>
                  <a:srgbClr val="C00000"/>
                </a:solidFill>
                <a:latin typeface="Georgia" pitchFamily="18" charset="0"/>
              </a:rPr>
              <a:t>Drosophila</a:t>
            </a:r>
            <a:r>
              <a:rPr lang="en-US" sz="5400" dirty="0" smtClean="0">
                <a:solidFill>
                  <a:srgbClr val="C00000"/>
                </a:solidFill>
                <a:latin typeface="Georgia" pitchFamily="18" charset="0"/>
              </a:rPr>
              <a:t> Medium</a:t>
            </a:r>
            <a:endParaRPr lang="en-US" sz="8800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30200" y="1804966"/>
            <a:ext cx="12674600" cy="6032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514350" lvl="0" indent="-514350" algn="l" defTabSz="914400" rtl="0">
              <a:spcBef>
                <a:spcPts val="0"/>
              </a:spcBef>
              <a:buSzTx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We Can be obtained media from some companies then we need to mix 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equal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amount  of 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media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 in same  amount  of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distilled water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.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2. Add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cs typeface="Calibri"/>
                <a:sym typeface="Calibri"/>
              </a:rPr>
              <a:t>6-8 ml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cs typeface="Calibri"/>
                <a:sym typeface="Calibri"/>
              </a:rPr>
              <a:t> from </a:t>
            </a:r>
            <a:r>
              <a:rPr lang="en-US" sz="2800" b="1" dirty="0" err="1" smtClean="0">
                <a:solidFill>
                  <a:srgbClr val="C00000"/>
                </a:solidFill>
                <a:latin typeface="Georgia" pitchFamily="18" charset="0"/>
              </a:rPr>
              <a:t>propionic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 acid 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(Inhibiting the growth of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fungi</a:t>
            </a:r>
            <a:r>
              <a:rPr lang="en-US" sz="2800" b="1" u="sng" dirty="0" smtClean="0">
                <a:solidFill>
                  <a:srgbClr val="000000"/>
                </a:solidFill>
                <a:latin typeface="Georgia" pitchFamily="18" charset="0"/>
              </a:rPr>
              <a:t> and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microorganisms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) and add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.5 ml of </a:t>
            </a:r>
            <a:r>
              <a:rPr lang="en-US" sz="2800" b="1" dirty="0" err="1" smtClean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mycostatin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inhibition of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fungal growth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) into the appropriate bottle filled by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water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to a total volume of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1 L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.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3. poured equal amounts of the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papered media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into fly vials to a depth of about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2-3 cm and </a:t>
            </a:r>
            <a:r>
              <a:rPr lang="en-US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Add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the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equal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amounts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from the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solution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that prepared in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step 2 into 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the new media in the breeding vial.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4. Use the cultured vials after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a minute 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or two</a:t>
            </a: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of  preparation.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14350" lvl="0" indent="-514350" algn="l" defTabSz="914400" rtl="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0000"/>
                </a:solidFill>
                <a:latin typeface="Georgia" pitchFamily="18" charset="0"/>
              </a:rPr>
              <a:t> 5.  Clean  the lap and tools .</a:t>
            </a:r>
          </a:p>
          <a:p>
            <a:pPr marL="514350" lvl="0" indent="-514350" algn="l" defTabSz="914400" rtl="0">
              <a:spcBef>
                <a:spcPts val="0"/>
              </a:spcBef>
              <a:buSzTx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marL="514350" lvl="0" indent="-514350" algn="l" defTabSz="914400" rtl="0">
              <a:spcBef>
                <a:spcPts val="0"/>
              </a:spcBef>
              <a:buSzTx/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endParaRPr lang="en-US" sz="2800" b="1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1" name="image6.jpeg" descr="ZEN-FFculture11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6846" y="7010400"/>
            <a:ext cx="2919406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image5.jpg" descr="509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8126" y="6734188"/>
            <a:ext cx="2396674" cy="3019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172720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Georgia" pitchFamily="18" charset="0"/>
              </a:rPr>
              <a:t>life cycle of </a:t>
            </a:r>
            <a:r>
              <a:rPr lang="en-US" sz="5400" b="1" i="1" dirty="0" smtClean="0">
                <a:solidFill>
                  <a:srgbClr val="C00000"/>
                </a:solidFill>
                <a:latin typeface="Georgia" pitchFamily="18" charset="0"/>
              </a:rPr>
              <a:t>Drosophila </a:t>
            </a:r>
            <a:endParaRPr lang="ar-SA" sz="5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44484" y="2947974"/>
            <a:ext cx="11277600" cy="5410200"/>
          </a:xfrm>
        </p:spPr>
        <p:txBody>
          <a:bodyPr>
            <a:noAutofit/>
          </a:bodyPr>
          <a:lstStyle/>
          <a:p>
            <a:endParaRPr lang="en-US" sz="2800" b="1" dirty="0" smtClean="0">
              <a:latin typeface="Georgia" pitchFamily="18" charset="0"/>
            </a:endParaRPr>
          </a:p>
          <a:p>
            <a:r>
              <a:rPr lang="en-US" sz="3200" b="1" u="sng" dirty="0" smtClean="0">
                <a:latin typeface="Georgia" pitchFamily="18" charset="0"/>
              </a:rPr>
              <a:t>The  fruit fly’s life cycle has many stages: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Georgia" pitchFamily="18" charset="0"/>
              </a:rPr>
              <a:t>The egg: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 Eggs are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small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oval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shaped, and have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two filaments 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at one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end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 b="1" dirty="0" smtClean="0">
                <a:latin typeface="Georgia" pitchFamily="18" charset="0"/>
              </a:rPr>
              <a:t>The larval stage: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 The larva look like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worms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.  They use black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mouth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hooks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to eat. </a:t>
            </a:r>
            <a:r>
              <a:rPr lang="en-US" sz="2800" b="1" u="sng" dirty="0" smtClean="0">
                <a:solidFill>
                  <a:schemeClr val="tx1"/>
                </a:solidFill>
                <a:latin typeface="Georgia" pitchFamily="18" charset="0"/>
              </a:rPr>
              <a:t>Three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larval stages.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The </a:t>
            </a:r>
            <a:r>
              <a:rPr lang="en-US" sz="2800" b="1" dirty="0" err="1" smtClean="0">
                <a:latin typeface="Georgia" pitchFamily="18" charset="0"/>
              </a:rPr>
              <a:t>pupal</a:t>
            </a:r>
            <a:r>
              <a:rPr lang="en-US" sz="2800" b="1" dirty="0" smtClean="0">
                <a:latin typeface="Georgia" pitchFamily="18" charset="0"/>
              </a:rPr>
              <a:t> stage: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A pupa undergoes four days of metamorphosis.  They form a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hard and dark </a:t>
            </a:r>
            <a:r>
              <a:rPr lang="en-US" sz="2800" b="1" dirty="0" err="1" smtClean="0">
                <a:solidFill>
                  <a:srgbClr val="C00000"/>
                </a:solidFill>
                <a:latin typeface="Georgia" pitchFamily="18" charset="0"/>
              </a:rPr>
              <a:t>pupal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 case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The adult stage: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Adult flies have a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head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thorax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abdomen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, six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legs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, and two </a:t>
            </a:r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wings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  <a:endParaRPr lang="en-US" sz="2800" b="1" dirty="0" smtClean="0">
              <a:latin typeface="Georgia" pitchFamily="18" charset="0"/>
            </a:endParaRPr>
          </a:p>
          <a:p>
            <a:endParaRPr lang="ar-SA" sz="28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7.jpg" descr="2993342324_3066810af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0" y="195606"/>
            <a:ext cx="9790652" cy="8838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0" y="0"/>
            <a:ext cx="13004800" cy="1625600"/>
          </a:xfrm>
          <a:prstGeom prst="rect">
            <a:avLst/>
          </a:prstGeom>
        </p:spPr>
        <p:txBody>
          <a:bodyPr/>
          <a:lstStyle/>
          <a:p>
            <a:pPr defTabSz="1300460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689" b="1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Egg Laying in </a:t>
            </a:r>
            <a:r>
              <a:rPr lang="en-US" sz="5689" b="1" i="1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D. </a:t>
            </a:r>
            <a:r>
              <a:rPr lang="en-US" sz="5689" b="1" i="1" dirty="0" err="1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melanogastor</a:t>
            </a:r>
            <a:endParaRPr lang="en-US" sz="5689" b="1" i="1" dirty="0">
              <a:solidFill>
                <a:schemeClr val="tx2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3" name="Picture 1027" descr="C:\FPUSER\Startup\My Documents\Fruit Fly Material\eggla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8853"/>
            <a:ext cx="13004800" cy="8344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568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tor.JOAN\Desktop\Flies\larva to pup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914400"/>
            <a:ext cx="9861973" cy="75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33974" y="758614"/>
            <a:ext cx="6935893" cy="1408853"/>
          </a:xfrm>
        </p:spPr>
        <p:txBody>
          <a:bodyPr/>
          <a:lstStyle/>
          <a:p>
            <a:pPr eaLnBrk="1" hangingPunct="1"/>
            <a:r>
              <a:rPr lang="en-US" sz="4551">
                <a:solidFill>
                  <a:srgbClr val="333399"/>
                </a:solidFill>
                <a:latin typeface="Snap ITC" pitchFamily="82" charset="0"/>
              </a:rPr>
              <a:t>Larva to Pupa Stages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723964" y="2275841"/>
            <a:ext cx="2518638" cy="44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76" dirty="0">
                <a:solidFill>
                  <a:schemeClr val="accent1">
                    <a:lumMod val="50000"/>
                  </a:schemeClr>
                </a:solidFill>
              </a:rPr>
              <a:t>Larvae are mobile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10217182" y="5960534"/>
            <a:ext cx="1043876" cy="7927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76" dirty="0" err="1"/>
              <a:t>Pupal</a:t>
            </a:r>
            <a:endParaRPr lang="en-US" sz="2276" dirty="0"/>
          </a:p>
          <a:p>
            <a:pPr algn="ctr"/>
            <a:r>
              <a:rPr lang="en-US" sz="2276" dirty="0"/>
              <a:t>stages</a:t>
            </a:r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>
            <a:off x="4009813" y="2926080"/>
            <a:ext cx="541867" cy="650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5120"/>
          </a:p>
        </p:txBody>
      </p:sp>
    </p:spTree>
    <p:extLst>
      <p:ext uri="{BB962C8B-B14F-4D97-AF65-F5344CB8AC3E}">
        <p14:creationId xmlns="" xmlns:p14="http://schemas.microsoft.com/office/powerpoint/2010/main" val="2109043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875</Words>
  <Application>Microsoft Office PowerPoint</Application>
  <PresentationFormat>مخصص</PresentationFormat>
  <Paragraphs>99</Paragraphs>
  <Slides>21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HardCover</vt:lpstr>
      <vt:lpstr>Drosophila Melanogaster </vt:lpstr>
      <vt:lpstr>الشريحة 2</vt:lpstr>
      <vt:lpstr>Drosophila was one of the first organisms to be studied genetically, why?</vt:lpstr>
      <vt:lpstr>Culture media </vt:lpstr>
      <vt:lpstr>Instant Drosophila Medium</vt:lpstr>
      <vt:lpstr>life cycle of Drosophila </vt:lpstr>
      <vt:lpstr>الشريحة 7</vt:lpstr>
      <vt:lpstr>الشريحة 8</vt:lpstr>
      <vt:lpstr>Larva to Pupa Stages</vt:lpstr>
      <vt:lpstr>Identify males versus females</vt:lpstr>
      <vt:lpstr>Identify males versus females</vt:lpstr>
      <vt:lpstr>Identify males versus females</vt:lpstr>
      <vt:lpstr>الشريحة 13</vt:lpstr>
      <vt:lpstr>الشريحة 14</vt:lpstr>
      <vt:lpstr>الشريحة 15</vt:lpstr>
      <vt:lpstr>Dealing with the fruit fly</vt:lpstr>
      <vt:lpstr>   Method </vt:lpstr>
      <vt:lpstr>Anesthetized the flies by FlyNap  Method </vt:lpstr>
      <vt:lpstr>Wild type</vt:lpstr>
      <vt:lpstr>Mutant type 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ذبابة الخل (حشرة الدروسوفيلا) Drosophila Melanogaster</dc:title>
  <dc:creator>Nouf K Alsultan</dc:creator>
  <cp:lastModifiedBy>win7</cp:lastModifiedBy>
  <cp:revision>14</cp:revision>
  <dcterms:modified xsi:type="dcterms:W3CDTF">2017-03-13T10:57:03Z</dcterms:modified>
</cp:coreProperties>
</file>