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5"/>
  </p:notesMasterIdLst>
  <p:sldIdLst>
    <p:sldId id="257" r:id="rId2"/>
    <p:sldId id="258" r:id="rId3"/>
    <p:sldId id="259" r:id="rId4"/>
    <p:sldId id="262" r:id="rId5"/>
    <p:sldId id="264" r:id="rId6"/>
    <p:sldId id="268" r:id="rId7"/>
    <p:sldId id="269" r:id="rId8"/>
    <p:sldId id="280" r:id="rId9"/>
    <p:sldId id="270" r:id="rId10"/>
    <p:sldId id="271" r:id="rId11"/>
    <p:sldId id="272" r:id="rId12"/>
    <p:sldId id="273" r:id="rId13"/>
    <p:sldId id="303" r:id="rId14"/>
    <p:sldId id="274" r:id="rId15"/>
    <p:sldId id="275" r:id="rId16"/>
    <p:sldId id="276" r:id="rId17"/>
    <p:sldId id="304" r:id="rId18"/>
    <p:sldId id="278" r:id="rId19"/>
    <p:sldId id="281" r:id="rId20"/>
    <p:sldId id="282" r:id="rId21"/>
    <p:sldId id="283" r:id="rId22"/>
    <p:sldId id="263" r:id="rId23"/>
    <p:sldId id="265" r:id="rId24"/>
    <p:sldId id="266" r:id="rId25"/>
    <p:sldId id="285" r:id="rId26"/>
    <p:sldId id="286" r:id="rId27"/>
    <p:sldId id="287" r:id="rId28"/>
    <p:sldId id="289" r:id="rId29"/>
    <p:sldId id="290" r:id="rId30"/>
    <p:sldId id="291" r:id="rId31"/>
    <p:sldId id="292" r:id="rId32"/>
    <p:sldId id="293" r:id="rId33"/>
    <p:sldId id="294" r:id="rId34"/>
    <p:sldId id="295" r:id="rId35"/>
    <p:sldId id="296" r:id="rId36"/>
    <p:sldId id="298" r:id="rId37"/>
    <p:sldId id="299" r:id="rId38"/>
    <p:sldId id="300" r:id="rId39"/>
    <p:sldId id="301" r:id="rId40"/>
    <p:sldId id="302" r:id="rId41"/>
    <p:sldId id="267" r:id="rId42"/>
    <p:sldId id="279" r:id="rId43"/>
    <p:sldId id="284" r:id="rId4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99"/>
    <a:srgbClr val="FFCC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74" autoAdjust="0"/>
    <p:restoredTop sz="94660"/>
  </p:normalViewPr>
  <p:slideViewPr>
    <p:cSldViewPr>
      <p:cViewPr varScale="1">
        <p:scale>
          <a:sx n="66" d="100"/>
          <a:sy n="66" d="100"/>
        </p:scale>
        <p:origin x="-1524"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36F0D53-B3D5-4D9F-A90C-DC7EAD47247D}" type="doc">
      <dgm:prSet loTypeId="urn:microsoft.com/office/officeart/2005/8/layout/vProcess5" loCatId="process" qsTypeId="urn:microsoft.com/office/officeart/2005/8/quickstyle/simple1" qsCatId="simple" csTypeId="urn:microsoft.com/office/officeart/2005/8/colors/colorful3" csCatId="colorful" phldr="1"/>
      <dgm:spPr/>
      <dgm:t>
        <a:bodyPr/>
        <a:lstStyle/>
        <a:p>
          <a:endParaRPr lang="en-GB"/>
        </a:p>
      </dgm:t>
    </dgm:pt>
    <dgm:pt modelId="{47F448D7-767A-4F12-BCB3-92E12FF68963}">
      <dgm:prSet phldrT="[نص]" custT="1"/>
      <dgm:spPr/>
      <dgm:t>
        <a:bodyPr/>
        <a:lstStyle/>
        <a:p>
          <a:pPr rtl="1"/>
          <a:r>
            <a:rPr lang="ar-SA" sz="2800" dirty="0" smtClean="0">
              <a:solidFill>
                <a:schemeClr val="bg1"/>
              </a:solidFill>
            </a:rPr>
            <a:t>ملاحظة الذات </a:t>
          </a:r>
          <a:endParaRPr lang="en-GB" sz="2800" dirty="0">
            <a:solidFill>
              <a:schemeClr val="bg1"/>
            </a:solidFill>
          </a:endParaRPr>
        </a:p>
      </dgm:t>
    </dgm:pt>
    <dgm:pt modelId="{3CEB3FD3-8BB4-45CA-89B7-19E3B4CC7876}" type="parTrans" cxnId="{842BB453-DA6D-4C56-8348-1DB047962412}">
      <dgm:prSet/>
      <dgm:spPr/>
      <dgm:t>
        <a:bodyPr/>
        <a:lstStyle/>
        <a:p>
          <a:pPr rtl="1"/>
          <a:endParaRPr lang="en-GB" sz="2800"/>
        </a:p>
      </dgm:t>
    </dgm:pt>
    <dgm:pt modelId="{FDB52713-8B31-40B8-85E0-97B6570366B6}" type="sibTrans" cxnId="{842BB453-DA6D-4C56-8348-1DB047962412}">
      <dgm:prSet custT="1"/>
      <dgm:spPr/>
      <dgm:t>
        <a:bodyPr/>
        <a:lstStyle/>
        <a:p>
          <a:pPr rtl="1"/>
          <a:endParaRPr lang="en-GB" sz="2800"/>
        </a:p>
      </dgm:t>
    </dgm:pt>
    <dgm:pt modelId="{708220A7-D874-4FB9-99BB-C10B321EB360}">
      <dgm:prSet phldrT="[نص]" custT="1"/>
      <dgm:spPr/>
      <dgm:t>
        <a:bodyPr/>
        <a:lstStyle/>
        <a:p>
          <a:pPr rtl="1"/>
          <a:r>
            <a:rPr lang="ar-SA" sz="2800" dirty="0" err="1" smtClean="0">
              <a:solidFill>
                <a:schemeClr val="bg1"/>
              </a:solidFill>
            </a:rPr>
            <a:t>تفييم</a:t>
          </a:r>
          <a:r>
            <a:rPr lang="ar-SA" sz="2800" dirty="0" smtClean="0">
              <a:solidFill>
                <a:schemeClr val="bg1"/>
              </a:solidFill>
            </a:rPr>
            <a:t> </a:t>
          </a:r>
          <a:r>
            <a:rPr lang="ar-SA" sz="2800" dirty="0" err="1" smtClean="0">
              <a:solidFill>
                <a:schemeClr val="bg1"/>
              </a:solidFill>
            </a:rPr>
            <a:t>الذات </a:t>
          </a:r>
          <a:r>
            <a:rPr lang="ar-SA" sz="2800" dirty="0" smtClean="0">
              <a:solidFill>
                <a:schemeClr val="bg1"/>
              </a:solidFill>
            </a:rPr>
            <a:t>– تقييم المستوى الحالي للسلوك</a:t>
          </a:r>
          <a:endParaRPr lang="en-GB" sz="2800" dirty="0">
            <a:solidFill>
              <a:schemeClr val="bg1"/>
            </a:solidFill>
          </a:endParaRPr>
        </a:p>
      </dgm:t>
    </dgm:pt>
    <dgm:pt modelId="{7C1E47C7-964E-4783-A67A-85807C5BB133}" type="parTrans" cxnId="{4E3E7DD5-894A-4401-B84C-44C319776375}">
      <dgm:prSet/>
      <dgm:spPr/>
      <dgm:t>
        <a:bodyPr/>
        <a:lstStyle/>
        <a:p>
          <a:pPr rtl="1"/>
          <a:endParaRPr lang="en-GB" sz="2800"/>
        </a:p>
      </dgm:t>
    </dgm:pt>
    <dgm:pt modelId="{F0C6F4B1-0C94-41B5-9A1C-83570911F226}" type="sibTrans" cxnId="{4E3E7DD5-894A-4401-B84C-44C319776375}">
      <dgm:prSet custT="1"/>
      <dgm:spPr/>
      <dgm:t>
        <a:bodyPr/>
        <a:lstStyle/>
        <a:p>
          <a:pPr rtl="1"/>
          <a:endParaRPr lang="en-GB" sz="2800"/>
        </a:p>
      </dgm:t>
    </dgm:pt>
    <dgm:pt modelId="{606EE043-F18A-49A5-A68B-578AAE4EF749}">
      <dgm:prSet phldrT="[نص]" custT="1"/>
      <dgm:spPr/>
      <dgm:t>
        <a:bodyPr/>
        <a:lstStyle/>
        <a:p>
          <a:pPr rtl="1"/>
          <a:r>
            <a:rPr lang="ar-SA" sz="2800" dirty="0" smtClean="0">
              <a:solidFill>
                <a:schemeClr val="bg1"/>
              </a:solidFill>
            </a:rPr>
            <a:t>ضبط المثير</a:t>
          </a:r>
          <a:endParaRPr lang="en-GB" sz="2800" dirty="0">
            <a:solidFill>
              <a:schemeClr val="bg1"/>
            </a:solidFill>
          </a:endParaRPr>
        </a:p>
      </dgm:t>
    </dgm:pt>
    <dgm:pt modelId="{087A0917-CB22-4766-9CB2-ED9F96C8E5C7}" type="parTrans" cxnId="{B6E69C88-2F96-4E57-B746-A42016F06687}">
      <dgm:prSet/>
      <dgm:spPr/>
      <dgm:t>
        <a:bodyPr/>
        <a:lstStyle/>
        <a:p>
          <a:pPr rtl="1"/>
          <a:endParaRPr lang="en-GB" sz="2800"/>
        </a:p>
      </dgm:t>
    </dgm:pt>
    <dgm:pt modelId="{C2C5E4B5-5930-4932-90DD-8881C3C5B102}" type="sibTrans" cxnId="{B6E69C88-2F96-4E57-B746-A42016F06687}">
      <dgm:prSet custT="1"/>
      <dgm:spPr/>
      <dgm:t>
        <a:bodyPr/>
        <a:lstStyle/>
        <a:p>
          <a:pPr rtl="1"/>
          <a:endParaRPr lang="en-GB" sz="2800"/>
        </a:p>
      </dgm:t>
    </dgm:pt>
    <dgm:pt modelId="{977076B9-05A1-42D4-8F59-50FFF242467F}">
      <dgm:prSet phldrT="[نص]" custT="1"/>
      <dgm:spPr/>
      <dgm:t>
        <a:bodyPr/>
        <a:lstStyle/>
        <a:p>
          <a:pPr rtl="1"/>
          <a:r>
            <a:rPr lang="ar-SA" sz="2800" dirty="0" smtClean="0">
              <a:solidFill>
                <a:schemeClr val="bg1"/>
              </a:solidFill>
            </a:rPr>
            <a:t>تقييم المستوى الجديد للسلوك</a:t>
          </a:r>
          <a:endParaRPr lang="en-GB" sz="2800" dirty="0">
            <a:solidFill>
              <a:schemeClr val="bg1"/>
            </a:solidFill>
          </a:endParaRPr>
        </a:p>
      </dgm:t>
    </dgm:pt>
    <dgm:pt modelId="{B9D63DDD-D068-4CFD-848A-487A36AB6015}" type="parTrans" cxnId="{17E1E9EF-4C31-491D-9986-DCFB0AF92C8A}">
      <dgm:prSet/>
      <dgm:spPr/>
      <dgm:t>
        <a:bodyPr/>
        <a:lstStyle/>
        <a:p>
          <a:pPr rtl="1"/>
          <a:endParaRPr lang="en-GB" sz="2800"/>
        </a:p>
      </dgm:t>
    </dgm:pt>
    <dgm:pt modelId="{F4D3478F-7E25-4545-9BD4-94A056013043}" type="sibTrans" cxnId="{17E1E9EF-4C31-491D-9986-DCFB0AF92C8A}">
      <dgm:prSet custT="1"/>
      <dgm:spPr/>
      <dgm:t>
        <a:bodyPr/>
        <a:lstStyle/>
        <a:p>
          <a:pPr rtl="1"/>
          <a:endParaRPr lang="en-GB" sz="2800"/>
        </a:p>
      </dgm:t>
    </dgm:pt>
    <dgm:pt modelId="{0D7DBCA8-5650-40A5-97C6-88B0548F3064}">
      <dgm:prSet phldrT="[نص]" custT="1"/>
      <dgm:spPr/>
      <dgm:t>
        <a:bodyPr/>
        <a:lstStyle/>
        <a:p>
          <a:pPr rtl="1"/>
          <a:r>
            <a:rPr lang="ar-SA" sz="2800" dirty="0" smtClean="0">
              <a:solidFill>
                <a:schemeClr val="bg1"/>
              </a:solidFill>
            </a:rPr>
            <a:t>تعزيز الذات ايجابيا أو عقابها </a:t>
          </a:r>
          <a:endParaRPr lang="en-GB" sz="2800" dirty="0">
            <a:solidFill>
              <a:schemeClr val="bg1"/>
            </a:solidFill>
          </a:endParaRPr>
        </a:p>
      </dgm:t>
    </dgm:pt>
    <dgm:pt modelId="{5C8EDA4E-EF3B-48A4-B5A2-4718B49CE150}" type="parTrans" cxnId="{6CB90340-1D25-46CB-BB01-A4AD205F276B}">
      <dgm:prSet/>
      <dgm:spPr/>
      <dgm:t>
        <a:bodyPr/>
        <a:lstStyle/>
        <a:p>
          <a:pPr rtl="1"/>
          <a:endParaRPr lang="en-GB" sz="2800"/>
        </a:p>
      </dgm:t>
    </dgm:pt>
    <dgm:pt modelId="{2F5870FC-DFEE-40A7-92E7-7C4A59ADBB16}" type="sibTrans" cxnId="{6CB90340-1D25-46CB-BB01-A4AD205F276B}">
      <dgm:prSet/>
      <dgm:spPr/>
      <dgm:t>
        <a:bodyPr/>
        <a:lstStyle/>
        <a:p>
          <a:pPr rtl="1"/>
          <a:endParaRPr lang="en-GB" sz="2800"/>
        </a:p>
      </dgm:t>
    </dgm:pt>
    <dgm:pt modelId="{EDACA08B-ED59-4C38-B24E-6405746BBD8A}" type="pres">
      <dgm:prSet presAssocID="{736F0D53-B3D5-4D9F-A90C-DC7EAD47247D}" presName="outerComposite" presStyleCnt="0">
        <dgm:presLayoutVars>
          <dgm:chMax val="5"/>
          <dgm:dir/>
          <dgm:resizeHandles val="exact"/>
        </dgm:presLayoutVars>
      </dgm:prSet>
      <dgm:spPr/>
      <dgm:t>
        <a:bodyPr/>
        <a:lstStyle/>
        <a:p>
          <a:pPr rtl="1"/>
          <a:endParaRPr lang="ar-SA"/>
        </a:p>
      </dgm:t>
    </dgm:pt>
    <dgm:pt modelId="{D17C1F3E-21F6-46E4-953A-DA030ADFA448}" type="pres">
      <dgm:prSet presAssocID="{736F0D53-B3D5-4D9F-A90C-DC7EAD47247D}" presName="dummyMaxCanvas" presStyleCnt="0">
        <dgm:presLayoutVars/>
      </dgm:prSet>
      <dgm:spPr/>
    </dgm:pt>
    <dgm:pt modelId="{F29CDEE8-37FA-4B5A-A435-54AEB2ABDBF4}" type="pres">
      <dgm:prSet presAssocID="{736F0D53-B3D5-4D9F-A90C-DC7EAD47247D}" presName="FiveNodes_1" presStyleLbl="node1" presStyleIdx="0" presStyleCnt="5">
        <dgm:presLayoutVars>
          <dgm:bulletEnabled val="1"/>
        </dgm:presLayoutVars>
      </dgm:prSet>
      <dgm:spPr/>
      <dgm:t>
        <a:bodyPr/>
        <a:lstStyle/>
        <a:p>
          <a:pPr rtl="1"/>
          <a:endParaRPr lang="ar-SA"/>
        </a:p>
      </dgm:t>
    </dgm:pt>
    <dgm:pt modelId="{40839848-7983-46EC-B84A-A30E02E0AFBE}" type="pres">
      <dgm:prSet presAssocID="{736F0D53-B3D5-4D9F-A90C-DC7EAD47247D}" presName="FiveNodes_2" presStyleLbl="node1" presStyleIdx="1" presStyleCnt="5">
        <dgm:presLayoutVars>
          <dgm:bulletEnabled val="1"/>
        </dgm:presLayoutVars>
      </dgm:prSet>
      <dgm:spPr/>
      <dgm:t>
        <a:bodyPr/>
        <a:lstStyle/>
        <a:p>
          <a:pPr rtl="1"/>
          <a:endParaRPr lang="ar-SA"/>
        </a:p>
      </dgm:t>
    </dgm:pt>
    <dgm:pt modelId="{E72A8B41-E760-4E79-AD16-F4E8ADE8DC63}" type="pres">
      <dgm:prSet presAssocID="{736F0D53-B3D5-4D9F-A90C-DC7EAD47247D}" presName="FiveNodes_3" presStyleLbl="node1" presStyleIdx="2" presStyleCnt="5">
        <dgm:presLayoutVars>
          <dgm:bulletEnabled val="1"/>
        </dgm:presLayoutVars>
      </dgm:prSet>
      <dgm:spPr/>
      <dgm:t>
        <a:bodyPr/>
        <a:lstStyle/>
        <a:p>
          <a:pPr rtl="1"/>
          <a:endParaRPr lang="ar-SA"/>
        </a:p>
      </dgm:t>
    </dgm:pt>
    <dgm:pt modelId="{4BC082E9-E0C2-4C3A-931B-C3848C93A914}" type="pres">
      <dgm:prSet presAssocID="{736F0D53-B3D5-4D9F-A90C-DC7EAD47247D}" presName="FiveNodes_4" presStyleLbl="node1" presStyleIdx="3" presStyleCnt="5">
        <dgm:presLayoutVars>
          <dgm:bulletEnabled val="1"/>
        </dgm:presLayoutVars>
      </dgm:prSet>
      <dgm:spPr/>
      <dgm:t>
        <a:bodyPr/>
        <a:lstStyle/>
        <a:p>
          <a:pPr rtl="1"/>
          <a:endParaRPr lang="ar-SA"/>
        </a:p>
      </dgm:t>
    </dgm:pt>
    <dgm:pt modelId="{1AB3B29C-AFAA-4C4A-ABC3-394CB251474A}" type="pres">
      <dgm:prSet presAssocID="{736F0D53-B3D5-4D9F-A90C-DC7EAD47247D}" presName="FiveNodes_5" presStyleLbl="node1" presStyleIdx="4" presStyleCnt="5">
        <dgm:presLayoutVars>
          <dgm:bulletEnabled val="1"/>
        </dgm:presLayoutVars>
      </dgm:prSet>
      <dgm:spPr/>
      <dgm:t>
        <a:bodyPr/>
        <a:lstStyle/>
        <a:p>
          <a:endParaRPr lang="en-GB"/>
        </a:p>
      </dgm:t>
    </dgm:pt>
    <dgm:pt modelId="{F62AD1DE-45E5-4C79-9A33-BECEAAF6AB8C}" type="pres">
      <dgm:prSet presAssocID="{736F0D53-B3D5-4D9F-A90C-DC7EAD47247D}" presName="FiveConn_1-2" presStyleLbl="fgAccFollowNode1" presStyleIdx="0" presStyleCnt="4">
        <dgm:presLayoutVars>
          <dgm:bulletEnabled val="1"/>
        </dgm:presLayoutVars>
      </dgm:prSet>
      <dgm:spPr/>
      <dgm:t>
        <a:bodyPr/>
        <a:lstStyle/>
        <a:p>
          <a:pPr rtl="1"/>
          <a:endParaRPr lang="ar-SA"/>
        </a:p>
      </dgm:t>
    </dgm:pt>
    <dgm:pt modelId="{AE529577-E0D2-42A9-B614-783BAF3335C6}" type="pres">
      <dgm:prSet presAssocID="{736F0D53-B3D5-4D9F-A90C-DC7EAD47247D}" presName="FiveConn_2-3" presStyleLbl="fgAccFollowNode1" presStyleIdx="1" presStyleCnt="4">
        <dgm:presLayoutVars>
          <dgm:bulletEnabled val="1"/>
        </dgm:presLayoutVars>
      </dgm:prSet>
      <dgm:spPr/>
      <dgm:t>
        <a:bodyPr/>
        <a:lstStyle/>
        <a:p>
          <a:pPr rtl="1"/>
          <a:endParaRPr lang="ar-SA"/>
        </a:p>
      </dgm:t>
    </dgm:pt>
    <dgm:pt modelId="{B361418F-4D34-4987-9DF4-AD9B96561FCD}" type="pres">
      <dgm:prSet presAssocID="{736F0D53-B3D5-4D9F-A90C-DC7EAD47247D}" presName="FiveConn_3-4" presStyleLbl="fgAccFollowNode1" presStyleIdx="2" presStyleCnt="4">
        <dgm:presLayoutVars>
          <dgm:bulletEnabled val="1"/>
        </dgm:presLayoutVars>
      </dgm:prSet>
      <dgm:spPr/>
      <dgm:t>
        <a:bodyPr/>
        <a:lstStyle/>
        <a:p>
          <a:pPr rtl="1"/>
          <a:endParaRPr lang="ar-SA"/>
        </a:p>
      </dgm:t>
    </dgm:pt>
    <dgm:pt modelId="{3D13D460-83A7-4BB0-93EA-D35F17E4E9C4}" type="pres">
      <dgm:prSet presAssocID="{736F0D53-B3D5-4D9F-A90C-DC7EAD47247D}" presName="FiveConn_4-5" presStyleLbl="fgAccFollowNode1" presStyleIdx="3" presStyleCnt="4">
        <dgm:presLayoutVars>
          <dgm:bulletEnabled val="1"/>
        </dgm:presLayoutVars>
      </dgm:prSet>
      <dgm:spPr/>
      <dgm:t>
        <a:bodyPr/>
        <a:lstStyle/>
        <a:p>
          <a:pPr rtl="1"/>
          <a:endParaRPr lang="ar-SA"/>
        </a:p>
      </dgm:t>
    </dgm:pt>
    <dgm:pt modelId="{FD7222D7-FC77-47E0-A382-28C6E530D045}" type="pres">
      <dgm:prSet presAssocID="{736F0D53-B3D5-4D9F-A90C-DC7EAD47247D}" presName="FiveNodes_1_text" presStyleLbl="node1" presStyleIdx="4" presStyleCnt="5">
        <dgm:presLayoutVars>
          <dgm:bulletEnabled val="1"/>
        </dgm:presLayoutVars>
      </dgm:prSet>
      <dgm:spPr/>
      <dgm:t>
        <a:bodyPr/>
        <a:lstStyle/>
        <a:p>
          <a:pPr rtl="1"/>
          <a:endParaRPr lang="ar-SA"/>
        </a:p>
      </dgm:t>
    </dgm:pt>
    <dgm:pt modelId="{3EE1FD72-434F-4136-8652-080EE42BADDB}" type="pres">
      <dgm:prSet presAssocID="{736F0D53-B3D5-4D9F-A90C-DC7EAD47247D}" presName="FiveNodes_2_text" presStyleLbl="node1" presStyleIdx="4" presStyleCnt="5">
        <dgm:presLayoutVars>
          <dgm:bulletEnabled val="1"/>
        </dgm:presLayoutVars>
      </dgm:prSet>
      <dgm:spPr/>
      <dgm:t>
        <a:bodyPr/>
        <a:lstStyle/>
        <a:p>
          <a:pPr rtl="1"/>
          <a:endParaRPr lang="ar-SA"/>
        </a:p>
      </dgm:t>
    </dgm:pt>
    <dgm:pt modelId="{4A3FBADD-F320-4522-8D6C-32654FFF0C8F}" type="pres">
      <dgm:prSet presAssocID="{736F0D53-B3D5-4D9F-A90C-DC7EAD47247D}" presName="FiveNodes_3_text" presStyleLbl="node1" presStyleIdx="4" presStyleCnt="5">
        <dgm:presLayoutVars>
          <dgm:bulletEnabled val="1"/>
        </dgm:presLayoutVars>
      </dgm:prSet>
      <dgm:spPr/>
      <dgm:t>
        <a:bodyPr/>
        <a:lstStyle/>
        <a:p>
          <a:pPr rtl="1"/>
          <a:endParaRPr lang="ar-SA"/>
        </a:p>
      </dgm:t>
    </dgm:pt>
    <dgm:pt modelId="{B9DA4675-5228-4310-8F87-124E303BB1F5}" type="pres">
      <dgm:prSet presAssocID="{736F0D53-B3D5-4D9F-A90C-DC7EAD47247D}" presName="FiveNodes_4_text" presStyleLbl="node1" presStyleIdx="4" presStyleCnt="5">
        <dgm:presLayoutVars>
          <dgm:bulletEnabled val="1"/>
        </dgm:presLayoutVars>
      </dgm:prSet>
      <dgm:spPr/>
      <dgm:t>
        <a:bodyPr/>
        <a:lstStyle/>
        <a:p>
          <a:pPr rtl="1"/>
          <a:endParaRPr lang="ar-SA"/>
        </a:p>
      </dgm:t>
    </dgm:pt>
    <dgm:pt modelId="{B70ED8AE-2DCD-42A1-84CE-4FAA5DD24305}" type="pres">
      <dgm:prSet presAssocID="{736F0D53-B3D5-4D9F-A90C-DC7EAD47247D}" presName="FiveNodes_5_text" presStyleLbl="node1" presStyleIdx="4" presStyleCnt="5">
        <dgm:presLayoutVars>
          <dgm:bulletEnabled val="1"/>
        </dgm:presLayoutVars>
      </dgm:prSet>
      <dgm:spPr/>
      <dgm:t>
        <a:bodyPr/>
        <a:lstStyle/>
        <a:p>
          <a:endParaRPr lang="en-GB"/>
        </a:p>
      </dgm:t>
    </dgm:pt>
  </dgm:ptLst>
  <dgm:cxnLst>
    <dgm:cxn modelId="{EF3523F3-8AA1-4AE8-837B-0B1A86A46738}" type="presOf" srcId="{C2C5E4B5-5930-4932-90DD-8881C3C5B102}" destId="{B361418F-4D34-4987-9DF4-AD9B96561FCD}" srcOrd="0" destOrd="0" presId="urn:microsoft.com/office/officeart/2005/8/layout/vProcess5"/>
    <dgm:cxn modelId="{F6611D3F-8FB9-40FD-ACF0-F9D1E14FDE34}" type="presOf" srcId="{736F0D53-B3D5-4D9F-A90C-DC7EAD47247D}" destId="{EDACA08B-ED59-4C38-B24E-6405746BBD8A}" srcOrd="0" destOrd="0" presId="urn:microsoft.com/office/officeart/2005/8/layout/vProcess5"/>
    <dgm:cxn modelId="{FCE4116B-9C17-4329-BD98-EB3CDAA39BBF}" type="presOf" srcId="{606EE043-F18A-49A5-A68B-578AAE4EF749}" destId="{E72A8B41-E760-4E79-AD16-F4E8ADE8DC63}" srcOrd="0" destOrd="0" presId="urn:microsoft.com/office/officeart/2005/8/layout/vProcess5"/>
    <dgm:cxn modelId="{16132AD2-8B1E-4855-8319-CD725EA9AF2C}" type="presOf" srcId="{977076B9-05A1-42D4-8F59-50FFF242467F}" destId="{4BC082E9-E0C2-4C3A-931B-C3848C93A914}" srcOrd="0" destOrd="0" presId="urn:microsoft.com/office/officeart/2005/8/layout/vProcess5"/>
    <dgm:cxn modelId="{842BB453-DA6D-4C56-8348-1DB047962412}" srcId="{736F0D53-B3D5-4D9F-A90C-DC7EAD47247D}" destId="{47F448D7-767A-4F12-BCB3-92E12FF68963}" srcOrd="0" destOrd="0" parTransId="{3CEB3FD3-8BB4-45CA-89B7-19E3B4CC7876}" sibTransId="{FDB52713-8B31-40B8-85E0-97B6570366B6}"/>
    <dgm:cxn modelId="{4E3E7DD5-894A-4401-B84C-44C319776375}" srcId="{736F0D53-B3D5-4D9F-A90C-DC7EAD47247D}" destId="{708220A7-D874-4FB9-99BB-C10B321EB360}" srcOrd="1" destOrd="0" parTransId="{7C1E47C7-964E-4783-A67A-85807C5BB133}" sibTransId="{F0C6F4B1-0C94-41B5-9A1C-83570911F226}"/>
    <dgm:cxn modelId="{4D6114C7-57F7-4EAD-834B-2F369ACE775F}" type="presOf" srcId="{606EE043-F18A-49A5-A68B-578AAE4EF749}" destId="{4A3FBADD-F320-4522-8D6C-32654FFF0C8F}" srcOrd="1" destOrd="0" presId="urn:microsoft.com/office/officeart/2005/8/layout/vProcess5"/>
    <dgm:cxn modelId="{B6E69C88-2F96-4E57-B746-A42016F06687}" srcId="{736F0D53-B3D5-4D9F-A90C-DC7EAD47247D}" destId="{606EE043-F18A-49A5-A68B-578AAE4EF749}" srcOrd="2" destOrd="0" parTransId="{087A0917-CB22-4766-9CB2-ED9F96C8E5C7}" sibTransId="{C2C5E4B5-5930-4932-90DD-8881C3C5B102}"/>
    <dgm:cxn modelId="{05F2C2A0-3A21-4DCD-9C82-4B8E1E48B256}" type="presOf" srcId="{708220A7-D874-4FB9-99BB-C10B321EB360}" destId="{40839848-7983-46EC-B84A-A30E02E0AFBE}" srcOrd="0" destOrd="0" presId="urn:microsoft.com/office/officeart/2005/8/layout/vProcess5"/>
    <dgm:cxn modelId="{17E1E9EF-4C31-491D-9986-DCFB0AF92C8A}" srcId="{736F0D53-B3D5-4D9F-A90C-DC7EAD47247D}" destId="{977076B9-05A1-42D4-8F59-50FFF242467F}" srcOrd="3" destOrd="0" parTransId="{B9D63DDD-D068-4CFD-848A-487A36AB6015}" sibTransId="{F4D3478F-7E25-4545-9BD4-94A056013043}"/>
    <dgm:cxn modelId="{9A53837C-2F61-43C4-953F-45AF299A3ECE}" type="presOf" srcId="{47F448D7-767A-4F12-BCB3-92E12FF68963}" destId="{F29CDEE8-37FA-4B5A-A435-54AEB2ABDBF4}" srcOrd="0" destOrd="0" presId="urn:microsoft.com/office/officeart/2005/8/layout/vProcess5"/>
    <dgm:cxn modelId="{5D1F939B-70BA-4E96-A820-2BF7F9D42A1F}" type="presOf" srcId="{708220A7-D874-4FB9-99BB-C10B321EB360}" destId="{3EE1FD72-434F-4136-8652-080EE42BADDB}" srcOrd="1" destOrd="0" presId="urn:microsoft.com/office/officeart/2005/8/layout/vProcess5"/>
    <dgm:cxn modelId="{5C6C8573-7483-45D7-816F-EF03A76F8360}" type="presOf" srcId="{F4D3478F-7E25-4545-9BD4-94A056013043}" destId="{3D13D460-83A7-4BB0-93EA-D35F17E4E9C4}" srcOrd="0" destOrd="0" presId="urn:microsoft.com/office/officeart/2005/8/layout/vProcess5"/>
    <dgm:cxn modelId="{6CB90340-1D25-46CB-BB01-A4AD205F276B}" srcId="{736F0D53-B3D5-4D9F-A90C-DC7EAD47247D}" destId="{0D7DBCA8-5650-40A5-97C6-88B0548F3064}" srcOrd="4" destOrd="0" parTransId="{5C8EDA4E-EF3B-48A4-B5A2-4718B49CE150}" sibTransId="{2F5870FC-DFEE-40A7-92E7-7C4A59ADBB16}"/>
    <dgm:cxn modelId="{D0FF1F28-3AF8-47C9-A6DF-6CDAA70C4AD5}" type="presOf" srcId="{F0C6F4B1-0C94-41B5-9A1C-83570911F226}" destId="{AE529577-E0D2-42A9-B614-783BAF3335C6}" srcOrd="0" destOrd="0" presId="urn:microsoft.com/office/officeart/2005/8/layout/vProcess5"/>
    <dgm:cxn modelId="{66845747-DEE1-4B14-8694-E7DB194CBDE0}" type="presOf" srcId="{0D7DBCA8-5650-40A5-97C6-88B0548F3064}" destId="{1AB3B29C-AFAA-4C4A-ABC3-394CB251474A}" srcOrd="0" destOrd="0" presId="urn:microsoft.com/office/officeart/2005/8/layout/vProcess5"/>
    <dgm:cxn modelId="{B886FDB8-96C7-4B4D-AA41-B58E838A6DE0}" type="presOf" srcId="{0D7DBCA8-5650-40A5-97C6-88B0548F3064}" destId="{B70ED8AE-2DCD-42A1-84CE-4FAA5DD24305}" srcOrd="1" destOrd="0" presId="urn:microsoft.com/office/officeart/2005/8/layout/vProcess5"/>
    <dgm:cxn modelId="{8DE2D194-2F0B-4672-9A1F-7F9BD7A764BE}" type="presOf" srcId="{977076B9-05A1-42D4-8F59-50FFF242467F}" destId="{B9DA4675-5228-4310-8F87-124E303BB1F5}" srcOrd="1" destOrd="0" presId="urn:microsoft.com/office/officeart/2005/8/layout/vProcess5"/>
    <dgm:cxn modelId="{0A5FE753-A203-40A0-A912-32BB47A84F38}" type="presOf" srcId="{FDB52713-8B31-40B8-85E0-97B6570366B6}" destId="{F62AD1DE-45E5-4C79-9A33-BECEAAF6AB8C}" srcOrd="0" destOrd="0" presId="urn:microsoft.com/office/officeart/2005/8/layout/vProcess5"/>
    <dgm:cxn modelId="{C59C9E2C-F84D-4934-B1F7-F3EB00F1C9CE}" type="presOf" srcId="{47F448D7-767A-4F12-BCB3-92E12FF68963}" destId="{FD7222D7-FC77-47E0-A382-28C6E530D045}" srcOrd="1" destOrd="0" presId="urn:microsoft.com/office/officeart/2005/8/layout/vProcess5"/>
    <dgm:cxn modelId="{70C8691D-91B7-4D34-911F-EDE9FD1D2714}" type="presParOf" srcId="{EDACA08B-ED59-4C38-B24E-6405746BBD8A}" destId="{D17C1F3E-21F6-46E4-953A-DA030ADFA448}" srcOrd="0" destOrd="0" presId="urn:microsoft.com/office/officeart/2005/8/layout/vProcess5"/>
    <dgm:cxn modelId="{8F059EC3-1223-463F-88B9-D86B0A07551A}" type="presParOf" srcId="{EDACA08B-ED59-4C38-B24E-6405746BBD8A}" destId="{F29CDEE8-37FA-4B5A-A435-54AEB2ABDBF4}" srcOrd="1" destOrd="0" presId="urn:microsoft.com/office/officeart/2005/8/layout/vProcess5"/>
    <dgm:cxn modelId="{3DCDC180-0762-4D7F-9D31-22538FFCC049}" type="presParOf" srcId="{EDACA08B-ED59-4C38-B24E-6405746BBD8A}" destId="{40839848-7983-46EC-B84A-A30E02E0AFBE}" srcOrd="2" destOrd="0" presId="urn:microsoft.com/office/officeart/2005/8/layout/vProcess5"/>
    <dgm:cxn modelId="{9EF1CC09-3628-4861-854E-828D63F1337A}" type="presParOf" srcId="{EDACA08B-ED59-4C38-B24E-6405746BBD8A}" destId="{E72A8B41-E760-4E79-AD16-F4E8ADE8DC63}" srcOrd="3" destOrd="0" presId="urn:microsoft.com/office/officeart/2005/8/layout/vProcess5"/>
    <dgm:cxn modelId="{6A5CC855-877B-42FF-AC71-BF265985E8EC}" type="presParOf" srcId="{EDACA08B-ED59-4C38-B24E-6405746BBD8A}" destId="{4BC082E9-E0C2-4C3A-931B-C3848C93A914}" srcOrd="4" destOrd="0" presId="urn:microsoft.com/office/officeart/2005/8/layout/vProcess5"/>
    <dgm:cxn modelId="{6FD173E5-0637-4463-A44D-3D1679857981}" type="presParOf" srcId="{EDACA08B-ED59-4C38-B24E-6405746BBD8A}" destId="{1AB3B29C-AFAA-4C4A-ABC3-394CB251474A}" srcOrd="5" destOrd="0" presId="urn:microsoft.com/office/officeart/2005/8/layout/vProcess5"/>
    <dgm:cxn modelId="{08E5B819-ACE9-48BF-937F-19BE10D1ACBF}" type="presParOf" srcId="{EDACA08B-ED59-4C38-B24E-6405746BBD8A}" destId="{F62AD1DE-45E5-4C79-9A33-BECEAAF6AB8C}" srcOrd="6" destOrd="0" presId="urn:microsoft.com/office/officeart/2005/8/layout/vProcess5"/>
    <dgm:cxn modelId="{87175E98-A609-4515-A7EE-E10106B54762}" type="presParOf" srcId="{EDACA08B-ED59-4C38-B24E-6405746BBD8A}" destId="{AE529577-E0D2-42A9-B614-783BAF3335C6}" srcOrd="7" destOrd="0" presId="urn:microsoft.com/office/officeart/2005/8/layout/vProcess5"/>
    <dgm:cxn modelId="{506BF5CF-203B-4EB7-9588-A4877F2CAACE}" type="presParOf" srcId="{EDACA08B-ED59-4C38-B24E-6405746BBD8A}" destId="{B361418F-4D34-4987-9DF4-AD9B96561FCD}" srcOrd="8" destOrd="0" presId="urn:microsoft.com/office/officeart/2005/8/layout/vProcess5"/>
    <dgm:cxn modelId="{F3B0F8BC-8245-4718-9F38-C0E552079505}" type="presParOf" srcId="{EDACA08B-ED59-4C38-B24E-6405746BBD8A}" destId="{3D13D460-83A7-4BB0-93EA-D35F17E4E9C4}" srcOrd="9" destOrd="0" presId="urn:microsoft.com/office/officeart/2005/8/layout/vProcess5"/>
    <dgm:cxn modelId="{A407F00E-8139-4E2D-9C6B-17348EE10122}" type="presParOf" srcId="{EDACA08B-ED59-4C38-B24E-6405746BBD8A}" destId="{FD7222D7-FC77-47E0-A382-28C6E530D045}" srcOrd="10" destOrd="0" presId="urn:microsoft.com/office/officeart/2005/8/layout/vProcess5"/>
    <dgm:cxn modelId="{64CF0A09-5406-48BA-9A7F-26275F59D9A6}" type="presParOf" srcId="{EDACA08B-ED59-4C38-B24E-6405746BBD8A}" destId="{3EE1FD72-434F-4136-8652-080EE42BADDB}" srcOrd="11" destOrd="0" presId="urn:microsoft.com/office/officeart/2005/8/layout/vProcess5"/>
    <dgm:cxn modelId="{9E6D13FC-0C1B-456E-A989-1A88DCAD00D4}" type="presParOf" srcId="{EDACA08B-ED59-4C38-B24E-6405746BBD8A}" destId="{4A3FBADD-F320-4522-8D6C-32654FFF0C8F}" srcOrd="12" destOrd="0" presId="urn:microsoft.com/office/officeart/2005/8/layout/vProcess5"/>
    <dgm:cxn modelId="{3E2EA141-39F4-43E0-B448-422284944BD5}" type="presParOf" srcId="{EDACA08B-ED59-4C38-B24E-6405746BBD8A}" destId="{B9DA4675-5228-4310-8F87-124E303BB1F5}" srcOrd="13" destOrd="0" presId="urn:microsoft.com/office/officeart/2005/8/layout/vProcess5"/>
    <dgm:cxn modelId="{98D9E30B-544F-40A9-93BC-526A87E56C13}" type="presParOf" srcId="{EDACA08B-ED59-4C38-B24E-6405746BBD8A}" destId="{B70ED8AE-2DCD-42A1-84CE-4FAA5DD24305}" srcOrd="14" destOrd="0" presId="urn:microsoft.com/office/officeart/2005/8/layout/vProcess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60B1597-C37C-459E-87EA-93DBDD2FC6E4}" type="doc">
      <dgm:prSet loTypeId="urn:microsoft.com/office/officeart/2005/8/layout/venn3" loCatId="relationship" qsTypeId="urn:microsoft.com/office/officeart/2005/8/quickstyle/simple1" qsCatId="simple" csTypeId="urn:microsoft.com/office/officeart/2005/8/colors/accent1_2" csCatId="accent1" phldr="1"/>
      <dgm:spPr/>
      <dgm:t>
        <a:bodyPr/>
        <a:lstStyle/>
        <a:p>
          <a:endParaRPr lang="en-GB"/>
        </a:p>
      </dgm:t>
    </dgm:pt>
    <dgm:pt modelId="{0613C236-3378-466A-BE98-3C5CA1A8C809}">
      <dgm:prSet phldrT="[نص]" custT="1"/>
      <dgm:spPr/>
      <dgm:t>
        <a:bodyPr/>
        <a:lstStyle/>
        <a:p>
          <a:r>
            <a:rPr lang="ar-SA" sz="2800" dirty="0" smtClean="0">
              <a:solidFill>
                <a:schemeClr val="bg1"/>
              </a:solidFill>
            </a:rPr>
            <a:t>الخوف من الفشل</a:t>
          </a:r>
          <a:endParaRPr lang="en-GB" sz="2800" dirty="0">
            <a:solidFill>
              <a:schemeClr val="bg1"/>
            </a:solidFill>
          </a:endParaRPr>
        </a:p>
      </dgm:t>
    </dgm:pt>
    <dgm:pt modelId="{622CA521-0B7E-4D14-845C-D0C27144C52F}" type="parTrans" cxnId="{F72138CF-CB5C-4439-AEB6-E9BA40956770}">
      <dgm:prSet/>
      <dgm:spPr/>
      <dgm:t>
        <a:bodyPr/>
        <a:lstStyle/>
        <a:p>
          <a:endParaRPr lang="en-GB" sz="2800"/>
        </a:p>
      </dgm:t>
    </dgm:pt>
    <dgm:pt modelId="{D18CCC66-00E1-4113-938B-E66CAD0156D4}" type="sibTrans" cxnId="{F72138CF-CB5C-4439-AEB6-E9BA40956770}">
      <dgm:prSet/>
      <dgm:spPr/>
      <dgm:t>
        <a:bodyPr/>
        <a:lstStyle/>
        <a:p>
          <a:endParaRPr lang="en-GB" sz="2800"/>
        </a:p>
      </dgm:t>
    </dgm:pt>
    <dgm:pt modelId="{FA3E678E-E5DF-46BA-9450-9919C367120F}">
      <dgm:prSet phldrT="[نص]" custT="1"/>
      <dgm:spPr/>
      <dgm:t>
        <a:bodyPr/>
        <a:lstStyle/>
        <a:p>
          <a:r>
            <a:rPr lang="ar-SA" sz="2800" dirty="0" smtClean="0">
              <a:solidFill>
                <a:schemeClr val="bg1"/>
              </a:solidFill>
            </a:rPr>
            <a:t>نقص الدافعية و الرغبة في التغيير </a:t>
          </a:r>
          <a:endParaRPr lang="en-GB" sz="2800" dirty="0">
            <a:solidFill>
              <a:schemeClr val="bg1"/>
            </a:solidFill>
          </a:endParaRPr>
        </a:p>
      </dgm:t>
    </dgm:pt>
    <dgm:pt modelId="{6925ECF9-A500-4BDC-898C-1A51B47BC9C5}" type="parTrans" cxnId="{80320D43-1B2A-4A4B-8FFB-8380AA6576CF}">
      <dgm:prSet/>
      <dgm:spPr/>
      <dgm:t>
        <a:bodyPr/>
        <a:lstStyle/>
        <a:p>
          <a:endParaRPr lang="en-GB" sz="2800"/>
        </a:p>
      </dgm:t>
    </dgm:pt>
    <dgm:pt modelId="{0E047D99-7519-4E4E-8C38-F43FC2971C1A}" type="sibTrans" cxnId="{80320D43-1B2A-4A4B-8FFB-8380AA6576CF}">
      <dgm:prSet/>
      <dgm:spPr/>
      <dgm:t>
        <a:bodyPr/>
        <a:lstStyle/>
        <a:p>
          <a:endParaRPr lang="en-GB" sz="2800"/>
        </a:p>
      </dgm:t>
    </dgm:pt>
    <dgm:pt modelId="{9FF0B855-5AA7-4A89-A454-04B53FAC759E}">
      <dgm:prSet phldrT="[نص]" custT="1"/>
      <dgm:spPr/>
      <dgm:t>
        <a:bodyPr/>
        <a:lstStyle/>
        <a:p>
          <a:r>
            <a:rPr lang="ar-SA" sz="2800" dirty="0" smtClean="0">
              <a:solidFill>
                <a:schemeClr val="bg1"/>
              </a:solidFill>
            </a:rPr>
            <a:t>الضغوط الاجتماعية</a:t>
          </a:r>
          <a:endParaRPr lang="en-GB" sz="2800" dirty="0">
            <a:solidFill>
              <a:schemeClr val="bg1"/>
            </a:solidFill>
          </a:endParaRPr>
        </a:p>
      </dgm:t>
    </dgm:pt>
    <dgm:pt modelId="{50E4804C-86C6-482D-977B-C24F3F1ECE74}" type="parTrans" cxnId="{8A00D5E6-FD59-4A3C-91A2-C535B6C586F6}">
      <dgm:prSet/>
      <dgm:spPr/>
      <dgm:t>
        <a:bodyPr/>
        <a:lstStyle/>
        <a:p>
          <a:endParaRPr lang="en-GB" sz="2800"/>
        </a:p>
      </dgm:t>
    </dgm:pt>
    <dgm:pt modelId="{D0ECAC80-104A-4A14-9139-836BDD974839}" type="sibTrans" cxnId="{8A00D5E6-FD59-4A3C-91A2-C535B6C586F6}">
      <dgm:prSet/>
      <dgm:spPr/>
      <dgm:t>
        <a:bodyPr/>
        <a:lstStyle/>
        <a:p>
          <a:endParaRPr lang="en-GB" sz="2800"/>
        </a:p>
      </dgm:t>
    </dgm:pt>
    <dgm:pt modelId="{9F18142F-5D58-401A-B7D0-A3FC30DCF90F}">
      <dgm:prSet phldrT="[نص]" custT="1"/>
      <dgm:spPr/>
      <dgm:t>
        <a:bodyPr/>
        <a:lstStyle/>
        <a:p>
          <a:r>
            <a:rPr lang="ar-SA" sz="2800" dirty="0" smtClean="0">
              <a:solidFill>
                <a:schemeClr val="bg1"/>
              </a:solidFill>
            </a:rPr>
            <a:t>عدم توقع الاخطاء في التطبيق</a:t>
          </a:r>
          <a:endParaRPr lang="en-GB" sz="2800" dirty="0">
            <a:solidFill>
              <a:schemeClr val="bg1"/>
            </a:solidFill>
          </a:endParaRPr>
        </a:p>
      </dgm:t>
    </dgm:pt>
    <dgm:pt modelId="{A17104BC-DCBB-487D-8CC9-EC8BAE07464B}" type="parTrans" cxnId="{F0190D58-13A6-48A8-94CC-7FF5E64D977E}">
      <dgm:prSet/>
      <dgm:spPr/>
      <dgm:t>
        <a:bodyPr/>
        <a:lstStyle/>
        <a:p>
          <a:endParaRPr lang="en-GB" sz="2800"/>
        </a:p>
      </dgm:t>
    </dgm:pt>
    <dgm:pt modelId="{52CEC000-7AF6-4647-A4C4-F9572E533DC0}" type="sibTrans" cxnId="{F0190D58-13A6-48A8-94CC-7FF5E64D977E}">
      <dgm:prSet/>
      <dgm:spPr/>
      <dgm:t>
        <a:bodyPr/>
        <a:lstStyle/>
        <a:p>
          <a:endParaRPr lang="en-GB" sz="2800"/>
        </a:p>
      </dgm:t>
    </dgm:pt>
    <dgm:pt modelId="{107489C1-C368-4891-A298-8386D13AA22C}">
      <dgm:prSet phldrT="[نص]" custT="1"/>
      <dgm:spPr/>
      <dgm:t>
        <a:bodyPr/>
        <a:lstStyle/>
        <a:p>
          <a:r>
            <a:rPr lang="ar-SA" sz="2800" dirty="0" smtClean="0">
              <a:solidFill>
                <a:schemeClr val="bg1"/>
              </a:solidFill>
            </a:rPr>
            <a:t>عدم بذل الجهد الكافي</a:t>
          </a:r>
          <a:endParaRPr lang="en-GB" sz="2800" dirty="0">
            <a:solidFill>
              <a:schemeClr val="bg1"/>
            </a:solidFill>
          </a:endParaRPr>
        </a:p>
      </dgm:t>
    </dgm:pt>
    <dgm:pt modelId="{01174034-7C88-4E04-A63C-5F13EE2C777A}" type="parTrans" cxnId="{F3BAE13B-AC01-4BA7-9F06-9D24068C619F}">
      <dgm:prSet/>
      <dgm:spPr/>
      <dgm:t>
        <a:bodyPr/>
        <a:lstStyle/>
        <a:p>
          <a:endParaRPr lang="en-GB" sz="2800"/>
        </a:p>
      </dgm:t>
    </dgm:pt>
    <dgm:pt modelId="{BFA39A00-1003-4ECD-B81C-D914FC95DE29}" type="sibTrans" cxnId="{F3BAE13B-AC01-4BA7-9F06-9D24068C619F}">
      <dgm:prSet/>
      <dgm:spPr/>
      <dgm:t>
        <a:bodyPr/>
        <a:lstStyle/>
        <a:p>
          <a:endParaRPr lang="en-GB" sz="2800"/>
        </a:p>
      </dgm:t>
    </dgm:pt>
    <dgm:pt modelId="{77E81E75-83EC-4BF4-BD86-5F74C0020028}" type="pres">
      <dgm:prSet presAssocID="{B60B1597-C37C-459E-87EA-93DBDD2FC6E4}" presName="Name0" presStyleCnt="0">
        <dgm:presLayoutVars>
          <dgm:dir/>
          <dgm:resizeHandles val="exact"/>
        </dgm:presLayoutVars>
      </dgm:prSet>
      <dgm:spPr/>
      <dgm:t>
        <a:bodyPr/>
        <a:lstStyle/>
        <a:p>
          <a:pPr rtl="1"/>
          <a:endParaRPr lang="ar-SA"/>
        </a:p>
      </dgm:t>
    </dgm:pt>
    <dgm:pt modelId="{697ABBB6-116F-4CFD-9290-F0D2C743B0DB}" type="pres">
      <dgm:prSet presAssocID="{0613C236-3378-466A-BE98-3C5CA1A8C809}" presName="Name5" presStyleLbl="vennNode1" presStyleIdx="0" presStyleCnt="5">
        <dgm:presLayoutVars>
          <dgm:bulletEnabled val="1"/>
        </dgm:presLayoutVars>
      </dgm:prSet>
      <dgm:spPr/>
      <dgm:t>
        <a:bodyPr/>
        <a:lstStyle/>
        <a:p>
          <a:pPr rtl="1"/>
          <a:endParaRPr lang="ar-SA"/>
        </a:p>
      </dgm:t>
    </dgm:pt>
    <dgm:pt modelId="{61438567-B8ED-4A7A-8A38-A2D1C3EDB324}" type="pres">
      <dgm:prSet presAssocID="{D18CCC66-00E1-4113-938B-E66CAD0156D4}" presName="space" presStyleCnt="0"/>
      <dgm:spPr/>
    </dgm:pt>
    <dgm:pt modelId="{BD9ECC37-E88B-4D7E-9D45-AB0665099253}" type="pres">
      <dgm:prSet presAssocID="{FA3E678E-E5DF-46BA-9450-9919C367120F}" presName="Name5" presStyleLbl="vennNode1" presStyleIdx="1" presStyleCnt="5">
        <dgm:presLayoutVars>
          <dgm:bulletEnabled val="1"/>
        </dgm:presLayoutVars>
      </dgm:prSet>
      <dgm:spPr/>
      <dgm:t>
        <a:bodyPr/>
        <a:lstStyle/>
        <a:p>
          <a:pPr rtl="1"/>
          <a:endParaRPr lang="ar-SA"/>
        </a:p>
      </dgm:t>
    </dgm:pt>
    <dgm:pt modelId="{F1A994B0-DD47-4E85-9059-F4E324574078}" type="pres">
      <dgm:prSet presAssocID="{0E047D99-7519-4E4E-8C38-F43FC2971C1A}" presName="space" presStyleCnt="0"/>
      <dgm:spPr/>
    </dgm:pt>
    <dgm:pt modelId="{873C4A8F-B444-4EFE-B0C6-550229371593}" type="pres">
      <dgm:prSet presAssocID="{9FF0B855-5AA7-4A89-A454-04B53FAC759E}" presName="Name5" presStyleLbl="vennNode1" presStyleIdx="2" presStyleCnt="5">
        <dgm:presLayoutVars>
          <dgm:bulletEnabled val="1"/>
        </dgm:presLayoutVars>
      </dgm:prSet>
      <dgm:spPr/>
      <dgm:t>
        <a:bodyPr/>
        <a:lstStyle/>
        <a:p>
          <a:pPr rtl="1"/>
          <a:endParaRPr lang="ar-SA"/>
        </a:p>
      </dgm:t>
    </dgm:pt>
    <dgm:pt modelId="{12860805-7D41-459B-821B-C760B391F873}" type="pres">
      <dgm:prSet presAssocID="{D0ECAC80-104A-4A14-9139-836BDD974839}" presName="space" presStyleCnt="0"/>
      <dgm:spPr/>
    </dgm:pt>
    <dgm:pt modelId="{6CFB1A57-7D86-418E-9235-02580633BABE}" type="pres">
      <dgm:prSet presAssocID="{107489C1-C368-4891-A298-8386D13AA22C}" presName="Name5" presStyleLbl="vennNode1" presStyleIdx="3" presStyleCnt="5">
        <dgm:presLayoutVars>
          <dgm:bulletEnabled val="1"/>
        </dgm:presLayoutVars>
      </dgm:prSet>
      <dgm:spPr/>
      <dgm:t>
        <a:bodyPr/>
        <a:lstStyle/>
        <a:p>
          <a:endParaRPr lang="en-GB"/>
        </a:p>
      </dgm:t>
    </dgm:pt>
    <dgm:pt modelId="{B5614089-FB5A-4FAB-B908-09CACD3106B5}" type="pres">
      <dgm:prSet presAssocID="{BFA39A00-1003-4ECD-B81C-D914FC95DE29}" presName="space" presStyleCnt="0"/>
      <dgm:spPr/>
    </dgm:pt>
    <dgm:pt modelId="{9939F292-CB48-47FC-8820-87559E9E7CC0}" type="pres">
      <dgm:prSet presAssocID="{9F18142F-5D58-401A-B7D0-A3FC30DCF90F}" presName="Name5" presStyleLbl="vennNode1" presStyleIdx="4" presStyleCnt="5">
        <dgm:presLayoutVars>
          <dgm:bulletEnabled val="1"/>
        </dgm:presLayoutVars>
      </dgm:prSet>
      <dgm:spPr/>
      <dgm:t>
        <a:bodyPr/>
        <a:lstStyle/>
        <a:p>
          <a:pPr rtl="1"/>
          <a:endParaRPr lang="ar-SA"/>
        </a:p>
      </dgm:t>
    </dgm:pt>
  </dgm:ptLst>
  <dgm:cxnLst>
    <dgm:cxn modelId="{F0190D58-13A6-48A8-94CC-7FF5E64D977E}" srcId="{B60B1597-C37C-459E-87EA-93DBDD2FC6E4}" destId="{9F18142F-5D58-401A-B7D0-A3FC30DCF90F}" srcOrd="4" destOrd="0" parTransId="{A17104BC-DCBB-487D-8CC9-EC8BAE07464B}" sibTransId="{52CEC000-7AF6-4647-A4C4-F9572E533DC0}"/>
    <dgm:cxn modelId="{75818824-0A2F-4728-9DE8-31E27CAECE27}" type="presOf" srcId="{9F18142F-5D58-401A-B7D0-A3FC30DCF90F}" destId="{9939F292-CB48-47FC-8820-87559E9E7CC0}" srcOrd="0" destOrd="0" presId="urn:microsoft.com/office/officeart/2005/8/layout/venn3"/>
    <dgm:cxn modelId="{F72138CF-CB5C-4439-AEB6-E9BA40956770}" srcId="{B60B1597-C37C-459E-87EA-93DBDD2FC6E4}" destId="{0613C236-3378-466A-BE98-3C5CA1A8C809}" srcOrd="0" destOrd="0" parTransId="{622CA521-0B7E-4D14-845C-D0C27144C52F}" sibTransId="{D18CCC66-00E1-4113-938B-E66CAD0156D4}"/>
    <dgm:cxn modelId="{73DC5518-89DF-4E3D-AA92-F970268679D9}" type="presOf" srcId="{9FF0B855-5AA7-4A89-A454-04B53FAC759E}" destId="{873C4A8F-B444-4EFE-B0C6-550229371593}" srcOrd="0" destOrd="0" presId="urn:microsoft.com/office/officeart/2005/8/layout/venn3"/>
    <dgm:cxn modelId="{0D34EFC4-AD47-462B-B85B-9A47E214E2D5}" type="presOf" srcId="{107489C1-C368-4891-A298-8386D13AA22C}" destId="{6CFB1A57-7D86-418E-9235-02580633BABE}" srcOrd="0" destOrd="0" presId="urn:microsoft.com/office/officeart/2005/8/layout/venn3"/>
    <dgm:cxn modelId="{C6E4E63F-0238-4CBE-AB09-A2798209B834}" type="presOf" srcId="{0613C236-3378-466A-BE98-3C5CA1A8C809}" destId="{697ABBB6-116F-4CFD-9290-F0D2C743B0DB}" srcOrd="0" destOrd="0" presId="urn:microsoft.com/office/officeart/2005/8/layout/venn3"/>
    <dgm:cxn modelId="{80320D43-1B2A-4A4B-8FFB-8380AA6576CF}" srcId="{B60B1597-C37C-459E-87EA-93DBDD2FC6E4}" destId="{FA3E678E-E5DF-46BA-9450-9919C367120F}" srcOrd="1" destOrd="0" parTransId="{6925ECF9-A500-4BDC-898C-1A51B47BC9C5}" sibTransId="{0E047D99-7519-4E4E-8C38-F43FC2971C1A}"/>
    <dgm:cxn modelId="{3061BCC6-EC98-45EB-808E-6F3547E0D24A}" type="presOf" srcId="{FA3E678E-E5DF-46BA-9450-9919C367120F}" destId="{BD9ECC37-E88B-4D7E-9D45-AB0665099253}" srcOrd="0" destOrd="0" presId="urn:microsoft.com/office/officeart/2005/8/layout/venn3"/>
    <dgm:cxn modelId="{ECA3D7E3-9172-49FC-890D-894359BD4A28}" type="presOf" srcId="{B60B1597-C37C-459E-87EA-93DBDD2FC6E4}" destId="{77E81E75-83EC-4BF4-BD86-5F74C0020028}" srcOrd="0" destOrd="0" presId="urn:microsoft.com/office/officeart/2005/8/layout/venn3"/>
    <dgm:cxn modelId="{8A00D5E6-FD59-4A3C-91A2-C535B6C586F6}" srcId="{B60B1597-C37C-459E-87EA-93DBDD2FC6E4}" destId="{9FF0B855-5AA7-4A89-A454-04B53FAC759E}" srcOrd="2" destOrd="0" parTransId="{50E4804C-86C6-482D-977B-C24F3F1ECE74}" sibTransId="{D0ECAC80-104A-4A14-9139-836BDD974839}"/>
    <dgm:cxn modelId="{F3BAE13B-AC01-4BA7-9F06-9D24068C619F}" srcId="{B60B1597-C37C-459E-87EA-93DBDD2FC6E4}" destId="{107489C1-C368-4891-A298-8386D13AA22C}" srcOrd="3" destOrd="0" parTransId="{01174034-7C88-4E04-A63C-5F13EE2C777A}" sibTransId="{BFA39A00-1003-4ECD-B81C-D914FC95DE29}"/>
    <dgm:cxn modelId="{40A6227F-9F28-4643-A436-A25519929E20}" type="presParOf" srcId="{77E81E75-83EC-4BF4-BD86-5F74C0020028}" destId="{697ABBB6-116F-4CFD-9290-F0D2C743B0DB}" srcOrd="0" destOrd="0" presId="urn:microsoft.com/office/officeart/2005/8/layout/venn3"/>
    <dgm:cxn modelId="{779FDE40-4480-4EF1-9C5D-3E5F05C9039D}" type="presParOf" srcId="{77E81E75-83EC-4BF4-BD86-5F74C0020028}" destId="{61438567-B8ED-4A7A-8A38-A2D1C3EDB324}" srcOrd="1" destOrd="0" presId="urn:microsoft.com/office/officeart/2005/8/layout/venn3"/>
    <dgm:cxn modelId="{226029C8-291E-4998-B792-B0D6CC9B379C}" type="presParOf" srcId="{77E81E75-83EC-4BF4-BD86-5F74C0020028}" destId="{BD9ECC37-E88B-4D7E-9D45-AB0665099253}" srcOrd="2" destOrd="0" presId="urn:microsoft.com/office/officeart/2005/8/layout/venn3"/>
    <dgm:cxn modelId="{17EDA095-C75C-438B-B82D-0D28EA9684CF}" type="presParOf" srcId="{77E81E75-83EC-4BF4-BD86-5F74C0020028}" destId="{F1A994B0-DD47-4E85-9059-F4E324574078}" srcOrd="3" destOrd="0" presId="urn:microsoft.com/office/officeart/2005/8/layout/venn3"/>
    <dgm:cxn modelId="{5779CF52-0BE4-4907-AA67-B984C6A6E20A}" type="presParOf" srcId="{77E81E75-83EC-4BF4-BD86-5F74C0020028}" destId="{873C4A8F-B444-4EFE-B0C6-550229371593}" srcOrd="4" destOrd="0" presId="urn:microsoft.com/office/officeart/2005/8/layout/venn3"/>
    <dgm:cxn modelId="{179C7752-7A72-438A-B2F7-969296B8CFAB}" type="presParOf" srcId="{77E81E75-83EC-4BF4-BD86-5F74C0020028}" destId="{12860805-7D41-459B-821B-C760B391F873}" srcOrd="5" destOrd="0" presId="urn:microsoft.com/office/officeart/2005/8/layout/venn3"/>
    <dgm:cxn modelId="{4B68B3F9-AFA9-4D1B-97AC-592562F5BCA8}" type="presParOf" srcId="{77E81E75-83EC-4BF4-BD86-5F74C0020028}" destId="{6CFB1A57-7D86-418E-9235-02580633BABE}" srcOrd="6" destOrd="0" presId="urn:microsoft.com/office/officeart/2005/8/layout/venn3"/>
    <dgm:cxn modelId="{A8469C1F-88D2-4A25-8788-215949606B07}" type="presParOf" srcId="{77E81E75-83EC-4BF4-BD86-5F74C0020028}" destId="{B5614089-FB5A-4FAB-B908-09CACD3106B5}" srcOrd="7" destOrd="0" presId="urn:microsoft.com/office/officeart/2005/8/layout/venn3"/>
    <dgm:cxn modelId="{83F0C8C3-D990-4BD1-8093-B519D60F600C}" type="presParOf" srcId="{77E81E75-83EC-4BF4-BD86-5F74C0020028}" destId="{9939F292-CB48-47FC-8820-87559E9E7CC0}" srcOrd="8" destOrd="0" presId="urn:microsoft.com/office/officeart/2005/8/layout/venn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29CDEE8-37FA-4B5A-A435-54AEB2ABDBF4}">
      <dsp:nvSpPr>
        <dsp:cNvPr id="0" name=""/>
        <dsp:cNvSpPr/>
      </dsp:nvSpPr>
      <dsp:spPr>
        <a:xfrm>
          <a:off x="0" y="0"/>
          <a:ext cx="5750052" cy="814673"/>
        </a:xfrm>
        <a:prstGeom prst="roundRect">
          <a:avLst>
            <a:gd name="adj" fmla="val 100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1">
            <a:lnSpc>
              <a:spcPct val="90000"/>
            </a:lnSpc>
            <a:spcBef>
              <a:spcPct val="0"/>
            </a:spcBef>
            <a:spcAft>
              <a:spcPct val="35000"/>
            </a:spcAft>
          </a:pPr>
          <a:r>
            <a:rPr lang="ar-SA" sz="2800" kern="1200" dirty="0" smtClean="0">
              <a:solidFill>
                <a:schemeClr val="bg1"/>
              </a:solidFill>
            </a:rPr>
            <a:t>ملاحظة الذات </a:t>
          </a:r>
          <a:endParaRPr lang="en-GB" sz="2800" kern="1200" dirty="0">
            <a:solidFill>
              <a:schemeClr val="bg1"/>
            </a:solidFill>
          </a:endParaRPr>
        </a:p>
      </dsp:txBody>
      <dsp:txXfrm>
        <a:off x="0" y="0"/>
        <a:ext cx="4823361" cy="814673"/>
      </dsp:txXfrm>
    </dsp:sp>
    <dsp:sp modelId="{40839848-7983-46EC-B84A-A30E02E0AFBE}">
      <dsp:nvSpPr>
        <dsp:cNvPr id="0" name=""/>
        <dsp:cNvSpPr/>
      </dsp:nvSpPr>
      <dsp:spPr>
        <a:xfrm>
          <a:off x="429387" y="927822"/>
          <a:ext cx="5750052" cy="814673"/>
        </a:xfrm>
        <a:prstGeom prst="roundRect">
          <a:avLst>
            <a:gd name="adj" fmla="val 10000"/>
          </a:avLst>
        </a:prstGeom>
        <a:solidFill>
          <a:schemeClr val="accent3">
            <a:hueOff val="-2419866"/>
            <a:satOff val="809"/>
            <a:lumOff val="-353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1">
            <a:lnSpc>
              <a:spcPct val="90000"/>
            </a:lnSpc>
            <a:spcBef>
              <a:spcPct val="0"/>
            </a:spcBef>
            <a:spcAft>
              <a:spcPct val="35000"/>
            </a:spcAft>
          </a:pPr>
          <a:r>
            <a:rPr lang="ar-SA" sz="2800" kern="1200" dirty="0" err="1" smtClean="0">
              <a:solidFill>
                <a:schemeClr val="bg1"/>
              </a:solidFill>
            </a:rPr>
            <a:t>تفييم</a:t>
          </a:r>
          <a:r>
            <a:rPr lang="ar-SA" sz="2800" kern="1200" dirty="0" smtClean="0">
              <a:solidFill>
                <a:schemeClr val="bg1"/>
              </a:solidFill>
            </a:rPr>
            <a:t> </a:t>
          </a:r>
          <a:r>
            <a:rPr lang="ar-SA" sz="2800" kern="1200" dirty="0" err="1" smtClean="0">
              <a:solidFill>
                <a:schemeClr val="bg1"/>
              </a:solidFill>
            </a:rPr>
            <a:t>الذات </a:t>
          </a:r>
          <a:r>
            <a:rPr lang="ar-SA" sz="2800" kern="1200" dirty="0" smtClean="0">
              <a:solidFill>
                <a:schemeClr val="bg1"/>
              </a:solidFill>
            </a:rPr>
            <a:t>– تقييم المستوى الحالي للسلوك</a:t>
          </a:r>
          <a:endParaRPr lang="en-GB" sz="2800" kern="1200" dirty="0">
            <a:solidFill>
              <a:schemeClr val="bg1"/>
            </a:solidFill>
          </a:endParaRPr>
        </a:p>
      </dsp:txBody>
      <dsp:txXfrm>
        <a:off x="429387" y="927822"/>
        <a:ext cx="4791127" cy="814673"/>
      </dsp:txXfrm>
    </dsp:sp>
    <dsp:sp modelId="{E72A8B41-E760-4E79-AD16-F4E8ADE8DC63}">
      <dsp:nvSpPr>
        <dsp:cNvPr id="0" name=""/>
        <dsp:cNvSpPr/>
      </dsp:nvSpPr>
      <dsp:spPr>
        <a:xfrm>
          <a:off x="858774" y="1855644"/>
          <a:ext cx="5750052" cy="814673"/>
        </a:xfrm>
        <a:prstGeom prst="roundRect">
          <a:avLst>
            <a:gd name="adj" fmla="val 10000"/>
          </a:avLst>
        </a:prstGeom>
        <a:solidFill>
          <a:schemeClr val="accent3">
            <a:hueOff val="-4839731"/>
            <a:satOff val="1619"/>
            <a:lumOff val="-7059"/>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1">
            <a:lnSpc>
              <a:spcPct val="90000"/>
            </a:lnSpc>
            <a:spcBef>
              <a:spcPct val="0"/>
            </a:spcBef>
            <a:spcAft>
              <a:spcPct val="35000"/>
            </a:spcAft>
          </a:pPr>
          <a:r>
            <a:rPr lang="ar-SA" sz="2800" kern="1200" dirty="0" smtClean="0">
              <a:solidFill>
                <a:schemeClr val="bg1"/>
              </a:solidFill>
            </a:rPr>
            <a:t>ضبط المثير</a:t>
          </a:r>
          <a:endParaRPr lang="en-GB" sz="2800" kern="1200" dirty="0">
            <a:solidFill>
              <a:schemeClr val="bg1"/>
            </a:solidFill>
          </a:endParaRPr>
        </a:p>
      </dsp:txBody>
      <dsp:txXfrm>
        <a:off x="858774" y="1855644"/>
        <a:ext cx="4791127" cy="814673"/>
      </dsp:txXfrm>
    </dsp:sp>
    <dsp:sp modelId="{4BC082E9-E0C2-4C3A-931B-C3848C93A914}">
      <dsp:nvSpPr>
        <dsp:cNvPr id="0" name=""/>
        <dsp:cNvSpPr/>
      </dsp:nvSpPr>
      <dsp:spPr>
        <a:xfrm>
          <a:off x="1288161" y="2783467"/>
          <a:ext cx="5750052" cy="814673"/>
        </a:xfrm>
        <a:prstGeom prst="roundRect">
          <a:avLst>
            <a:gd name="adj" fmla="val 10000"/>
          </a:avLst>
        </a:prstGeom>
        <a:solidFill>
          <a:schemeClr val="accent3">
            <a:hueOff val="-7259597"/>
            <a:satOff val="2428"/>
            <a:lumOff val="-10589"/>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1">
            <a:lnSpc>
              <a:spcPct val="90000"/>
            </a:lnSpc>
            <a:spcBef>
              <a:spcPct val="0"/>
            </a:spcBef>
            <a:spcAft>
              <a:spcPct val="35000"/>
            </a:spcAft>
          </a:pPr>
          <a:r>
            <a:rPr lang="ar-SA" sz="2800" kern="1200" dirty="0" smtClean="0">
              <a:solidFill>
                <a:schemeClr val="bg1"/>
              </a:solidFill>
            </a:rPr>
            <a:t>تقييم المستوى الجديد للسلوك</a:t>
          </a:r>
          <a:endParaRPr lang="en-GB" sz="2800" kern="1200" dirty="0">
            <a:solidFill>
              <a:schemeClr val="bg1"/>
            </a:solidFill>
          </a:endParaRPr>
        </a:p>
      </dsp:txBody>
      <dsp:txXfrm>
        <a:off x="1288161" y="2783467"/>
        <a:ext cx="4791127" cy="814673"/>
      </dsp:txXfrm>
    </dsp:sp>
    <dsp:sp modelId="{1AB3B29C-AFAA-4C4A-ABC3-394CB251474A}">
      <dsp:nvSpPr>
        <dsp:cNvPr id="0" name=""/>
        <dsp:cNvSpPr/>
      </dsp:nvSpPr>
      <dsp:spPr>
        <a:xfrm>
          <a:off x="1717548" y="3711289"/>
          <a:ext cx="5750052" cy="814673"/>
        </a:xfrm>
        <a:prstGeom prst="roundRect">
          <a:avLst>
            <a:gd name="adj" fmla="val 10000"/>
          </a:avLst>
        </a:prstGeom>
        <a:solidFill>
          <a:schemeClr val="accent3">
            <a:hueOff val="-9679462"/>
            <a:satOff val="3238"/>
            <a:lumOff val="-14118"/>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1">
            <a:lnSpc>
              <a:spcPct val="90000"/>
            </a:lnSpc>
            <a:spcBef>
              <a:spcPct val="0"/>
            </a:spcBef>
            <a:spcAft>
              <a:spcPct val="35000"/>
            </a:spcAft>
          </a:pPr>
          <a:r>
            <a:rPr lang="ar-SA" sz="2800" kern="1200" dirty="0" smtClean="0">
              <a:solidFill>
                <a:schemeClr val="bg1"/>
              </a:solidFill>
            </a:rPr>
            <a:t>تعزيز الذات ايجابيا أو عقابها </a:t>
          </a:r>
          <a:endParaRPr lang="en-GB" sz="2800" kern="1200" dirty="0">
            <a:solidFill>
              <a:schemeClr val="bg1"/>
            </a:solidFill>
          </a:endParaRPr>
        </a:p>
      </dsp:txBody>
      <dsp:txXfrm>
        <a:off x="1717548" y="3711289"/>
        <a:ext cx="4791127" cy="814673"/>
      </dsp:txXfrm>
    </dsp:sp>
    <dsp:sp modelId="{F62AD1DE-45E5-4C79-9A33-BECEAAF6AB8C}">
      <dsp:nvSpPr>
        <dsp:cNvPr id="0" name=""/>
        <dsp:cNvSpPr/>
      </dsp:nvSpPr>
      <dsp:spPr>
        <a:xfrm>
          <a:off x="5220514" y="595164"/>
          <a:ext cx="529537" cy="529537"/>
        </a:xfrm>
        <a:prstGeom prst="downArrow">
          <a:avLst>
            <a:gd name="adj1" fmla="val 55000"/>
            <a:gd name="adj2" fmla="val 45000"/>
          </a:avLst>
        </a:prstGeom>
        <a:solidFill>
          <a:schemeClr val="accent3">
            <a:tint val="40000"/>
            <a:alpha val="90000"/>
            <a:hueOff val="0"/>
            <a:satOff val="0"/>
            <a:lumOff val="0"/>
            <a:alphaOff val="0"/>
          </a:schemeClr>
        </a:solidFill>
        <a:ln w="1905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lvl="0" algn="ctr" defTabSz="1244600" rtl="1">
            <a:lnSpc>
              <a:spcPct val="90000"/>
            </a:lnSpc>
            <a:spcBef>
              <a:spcPct val="0"/>
            </a:spcBef>
            <a:spcAft>
              <a:spcPct val="35000"/>
            </a:spcAft>
          </a:pPr>
          <a:endParaRPr lang="en-GB" sz="2800" kern="1200"/>
        </a:p>
      </dsp:txBody>
      <dsp:txXfrm>
        <a:off x="5220514" y="595164"/>
        <a:ext cx="529537" cy="529537"/>
      </dsp:txXfrm>
    </dsp:sp>
    <dsp:sp modelId="{AE529577-E0D2-42A9-B614-783BAF3335C6}">
      <dsp:nvSpPr>
        <dsp:cNvPr id="0" name=""/>
        <dsp:cNvSpPr/>
      </dsp:nvSpPr>
      <dsp:spPr>
        <a:xfrm>
          <a:off x="5649901" y="1522986"/>
          <a:ext cx="529537" cy="529537"/>
        </a:xfrm>
        <a:prstGeom prst="downArrow">
          <a:avLst>
            <a:gd name="adj1" fmla="val 55000"/>
            <a:gd name="adj2" fmla="val 45000"/>
          </a:avLst>
        </a:prstGeom>
        <a:solidFill>
          <a:schemeClr val="accent3">
            <a:tint val="40000"/>
            <a:alpha val="90000"/>
            <a:hueOff val="-3158065"/>
            <a:satOff val="-541"/>
            <a:lumOff val="-976"/>
            <a:alphaOff val="0"/>
          </a:schemeClr>
        </a:solidFill>
        <a:ln w="19050" cap="flat" cmpd="sng" algn="ctr">
          <a:solidFill>
            <a:schemeClr val="accent3">
              <a:tint val="40000"/>
              <a:alpha val="90000"/>
              <a:hueOff val="-3158065"/>
              <a:satOff val="-541"/>
              <a:lumOff val="-97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lvl="0" algn="ctr" defTabSz="1244600" rtl="1">
            <a:lnSpc>
              <a:spcPct val="90000"/>
            </a:lnSpc>
            <a:spcBef>
              <a:spcPct val="0"/>
            </a:spcBef>
            <a:spcAft>
              <a:spcPct val="35000"/>
            </a:spcAft>
          </a:pPr>
          <a:endParaRPr lang="en-GB" sz="2800" kern="1200"/>
        </a:p>
      </dsp:txBody>
      <dsp:txXfrm>
        <a:off x="5649901" y="1522986"/>
        <a:ext cx="529537" cy="529537"/>
      </dsp:txXfrm>
    </dsp:sp>
    <dsp:sp modelId="{B361418F-4D34-4987-9DF4-AD9B96561FCD}">
      <dsp:nvSpPr>
        <dsp:cNvPr id="0" name=""/>
        <dsp:cNvSpPr/>
      </dsp:nvSpPr>
      <dsp:spPr>
        <a:xfrm>
          <a:off x="6079288" y="2437231"/>
          <a:ext cx="529537" cy="529537"/>
        </a:xfrm>
        <a:prstGeom prst="downArrow">
          <a:avLst>
            <a:gd name="adj1" fmla="val 55000"/>
            <a:gd name="adj2" fmla="val 45000"/>
          </a:avLst>
        </a:prstGeom>
        <a:solidFill>
          <a:schemeClr val="accent3">
            <a:tint val="40000"/>
            <a:alpha val="90000"/>
            <a:hueOff val="-6316129"/>
            <a:satOff val="-1083"/>
            <a:lumOff val="-1953"/>
            <a:alphaOff val="0"/>
          </a:schemeClr>
        </a:solidFill>
        <a:ln w="19050" cap="flat" cmpd="sng" algn="ctr">
          <a:solidFill>
            <a:schemeClr val="accent3">
              <a:tint val="40000"/>
              <a:alpha val="90000"/>
              <a:hueOff val="-6316129"/>
              <a:satOff val="-1083"/>
              <a:lumOff val="-195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lvl="0" algn="ctr" defTabSz="1244600" rtl="1">
            <a:lnSpc>
              <a:spcPct val="90000"/>
            </a:lnSpc>
            <a:spcBef>
              <a:spcPct val="0"/>
            </a:spcBef>
            <a:spcAft>
              <a:spcPct val="35000"/>
            </a:spcAft>
          </a:pPr>
          <a:endParaRPr lang="en-GB" sz="2800" kern="1200"/>
        </a:p>
      </dsp:txBody>
      <dsp:txXfrm>
        <a:off x="6079288" y="2437231"/>
        <a:ext cx="529537" cy="529537"/>
      </dsp:txXfrm>
    </dsp:sp>
    <dsp:sp modelId="{3D13D460-83A7-4BB0-93EA-D35F17E4E9C4}">
      <dsp:nvSpPr>
        <dsp:cNvPr id="0" name=""/>
        <dsp:cNvSpPr/>
      </dsp:nvSpPr>
      <dsp:spPr>
        <a:xfrm>
          <a:off x="6508675" y="3374105"/>
          <a:ext cx="529537" cy="529537"/>
        </a:xfrm>
        <a:prstGeom prst="downArrow">
          <a:avLst>
            <a:gd name="adj1" fmla="val 55000"/>
            <a:gd name="adj2" fmla="val 45000"/>
          </a:avLst>
        </a:prstGeom>
        <a:solidFill>
          <a:schemeClr val="accent3">
            <a:tint val="40000"/>
            <a:alpha val="90000"/>
            <a:hueOff val="-9474194"/>
            <a:satOff val="-1624"/>
            <a:lumOff val="-2929"/>
            <a:alphaOff val="0"/>
          </a:schemeClr>
        </a:solidFill>
        <a:ln w="19050" cap="flat" cmpd="sng" algn="ctr">
          <a:solidFill>
            <a:schemeClr val="accent3">
              <a:tint val="40000"/>
              <a:alpha val="90000"/>
              <a:hueOff val="-9474194"/>
              <a:satOff val="-1624"/>
              <a:lumOff val="-2929"/>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lvl="0" algn="ctr" defTabSz="1244600" rtl="1">
            <a:lnSpc>
              <a:spcPct val="90000"/>
            </a:lnSpc>
            <a:spcBef>
              <a:spcPct val="0"/>
            </a:spcBef>
            <a:spcAft>
              <a:spcPct val="35000"/>
            </a:spcAft>
          </a:pPr>
          <a:endParaRPr lang="en-GB" sz="2800" kern="1200"/>
        </a:p>
      </dsp:txBody>
      <dsp:txXfrm>
        <a:off x="6508675" y="3374105"/>
        <a:ext cx="529537" cy="529537"/>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97ABBB6-116F-4CFD-9290-F0D2C743B0DB}">
      <dsp:nvSpPr>
        <dsp:cNvPr id="0" name=""/>
        <dsp:cNvSpPr/>
      </dsp:nvSpPr>
      <dsp:spPr>
        <a:xfrm>
          <a:off x="1029" y="1588333"/>
          <a:ext cx="2007909" cy="2007909"/>
        </a:xfrm>
        <a:prstGeom prst="ellipse">
          <a:avLst/>
        </a:prstGeom>
        <a:solidFill>
          <a:schemeClr val="accent1">
            <a:alpha val="50000"/>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10502" tIns="35560" rIns="110502" bIns="35560" numCol="1" spcCol="1270" anchor="ctr" anchorCtr="0">
          <a:noAutofit/>
        </a:bodyPr>
        <a:lstStyle/>
        <a:p>
          <a:pPr lvl="0" algn="ctr" defTabSz="1244600">
            <a:lnSpc>
              <a:spcPct val="90000"/>
            </a:lnSpc>
            <a:spcBef>
              <a:spcPct val="0"/>
            </a:spcBef>
            <a:spcAft>
              <a:spcPct val="35000"/>
            </a:spcAft>
          </a:pPr>
          <a:r>
            <a:rPr lang="ar-SA" sz="2800" kern="1200" dirty="0" smtClean="0">
              <a:solidFill>
                <a:schemeClr val="bg1"/>
              </a:solidFill>
            </a:rPr>
            <a:t>الخوف من الفشل</a:t>
          </a:r>
          <a:endParaRPr lang="en-GB" sz="2800" kern="1200" dirty="0">
            <a:solidFill>
              <a:schemeClr val="bg1"/>
            </a:solidFill>
          </a:endParaRPr>
        </a:p>
      </dsp:txBody>
      <dsp:txXfrm>
        <a:off x="1029" y="1588333"/>
        <a:ext cx="2007909" cy="2007909"/>
      </dsp:txXfrm>
    </dsp:sp>
    <dsp:sp modelId="{BD9ECC37-E88B-4D7E-9D45-AB0665099253}">
      <dsp:nvSpPr>
        <dsp:cNvPr id="0" name=""/>
        <dsp:cNvSpPr/>
      </dsp:nvSpPr>
      <dsp:spPr>
        <a:xfrm>
          <a:off x="1607357" y="1588333"/>
          <a:ext cx="2007909" cy="2007909"/>
        </a:xfrm>
        <a:prstGeom prst="ellipse">
          <a:avLst/>
        </a:prstGeom>
        <a:solidFill>
          <a:schemeClr val="accent1">
            <a:alpha val="50000"/>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10502" tIns="35560" rIns="110502" bIns="35560" numCol="1" spcCol="1270" anchor="ctr" anchorCtr="0">
          <a:noAutofit/>
        </a:bodyPr>
        <a:lstStyle/>
        <a:p>
          <a:pPr lvl="0" algn="ctr" defTabSz="1244600">
            <a:lnSpc>
              <a:spcPct val="90000"/>
            </a:lnSpc>
            <a:spcBef>
              <a:spcPct val="0"/>
            </a:spcBef>
            <a:spcAft>
              <a:spcPct val="35000"/>
            </a:spcAft>
          </a:pPr>
          <a:r>
            <a:rPr lang="ar-SA" sz="2800" kern="1200" dirty="0" smtClean="0">
              <a:solidFill>
                <a:schemeClr val="bg1"/>
              </a:solidFill>
            </a:rPr>
            <a:t>نقص الدافعية و الرغبة في التغيير </a:t>
          </a:r>
          <a:endParaRPr lang="en-GB" sz="2800" kern="1200" dirty="0">
            <a:solidFill>
              <a:schemeClr val="bg1"/>
            </a:solidFill>
          </a:endParaRPr>
        </a:p>
      </dsp:txBody>
      <dsp:txXfrm>
        <a:off x="1607357" y="1588333"/>
        <a:ext cx="2007909" cy="2007909"/>
      </dsp:txXfrm>
    </dsp:sp>
    <dsp:sp modelId="{873C4A8F-B444-4EFE-B0C6-550229371593}">
      <dsp:nvSpPr>
        <dsp:cNvPr id="0" name=""/>
        <dsp:cNvSpPr/>
      </dsp:nvSpPr>
      <dsp:spPr>
        <a:xfrm>
          <a:off x="3213685" y="1588333"/>
          <a:ext cx="2007909" cy="2007909"/>
        </a:xfrm>
        <a:prstGeom prst="ellipse">
          <a:avLst/>
        </a:prstGeom>
        <a:solidFill>
          <a:schemeClr val="accent1">
            <a:alpha val="50000"/>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10502" tIns="35560" rIns="110502" bIns="35560" numCol="1" spcCol="1270" anchor="ctr" anchorCtr="0">
          <a:noAutofit/>
        </a:bodyPr>
        <a:lstStyle/>
        <a:p>
          <a:pPr lvl="0" algn="ctr" defTabSz="1244600">
            <a:lnSpc>
              <a:spcPct val="90000"/>
            </a:lnSpc>
            <a:spcBef>
              <a:spcPct val="0"/>
            </a:spcBef>
            <a:spcAft>
              <a:spcPct val="35000"/>
            </a:spcAft>
          </a:pPr>
          <a:r>
            <a:rPr lang="ar-SA" sz="2800" kern="1200" dirty="0" smtClean="0">
              <a:solidFill>
                <a:schemeClr val="bg1"/>
              </a:solidFill>
            </a:rPr>
            <a:t>الضغوط الاجتماعية</a:t>
          </a:r>
          <a:endParaRPr lang="en-GB" sz="2800" kern="1200" dirty="0">
            <a:solidFill>
              <a:schemeClr val="bg1"/>
            </a:solidFill>
          </a:endParaRPr>
        </a:p>
      </dsp:txBody>
      <dsp:txXfrm>
        <a:off x="3213685" y="1588333"/>
        <a:ext cx="2007909" cy="2007909"/>
      </dsp:txXfrm>
    </dsp:sp>
    <dsp:sp modelId="{6CFB1A57-7D86-418E-9235-02580633BABE}">
      <dsp:nvSpPr>
        <dsp:cNvPr id="0" name=""/>
        <dsp:cNvSpPr/>
      </dsp:nvSpPr>
      <dsp:spPr>
        <a:xfrm>
          <a:off x="4820012" y="1588333"/>
          <a:ext cx="2007909" cy="2007909"/>
        </a:xfrm>
        <a:prstGeom prst="ellipse">
          <a:avLst/>
        </a:prstGeom>
        <a:solidFill>
          <a:schemeClr val="accent1">
            <a:alpha val="50000"/>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10502" tIns="35560" rIns="110502" bIns="35560" numCol="1" spcCol="1270" anchor="ctr" anchorCtr="0">
          <a:noAutofit/>
        </a:bodyPr>
        <a:lstStyle/>
        <a:p>
          <a:pPr lvl="0" algn="ctr" defTabSz="1244600">
            <a:lnSpc>
              <a:spcPct val="90000"/>
            </a:lnSpc>
            <a:spcBef>
              <a:spcPct val="0"/>
            </a:spcBef>
            <a:spcAft>
              <a:spcPct val="35000"/>
            </a:spcAft>
          </a:pPr>
          <a:r>
            <a:rPr lang="ar-SA" sz="2800" kern="1200" dirty="0" smtClean="0">
              <a:solidFill>
                <a:schemeClr val="bg1"/>
              </a:solidFill>
            </a:rPr>
            <a:t>عدم بذل الجهد الكافي</a:t>
          </a:r>
          <a:endParaRPr lang="en-GB" sz="2800" kern="1200" dirty="0">
            <a:solidFill>
              <a:schemeClr val="bg1"/>
            </a:solidFill>
          </a:endParaRPr>
        </a:p>
      </dsp:txBody>
      <dsp:txXfrm>
        <a:off x="4820012" y="1588333"/>
        <a:ext cx="2007909" cy="2007909"/>
      </dsp:txXfrm>
    </dsp:sp>
    <dsp:sp modelId="{9939F292-CB48-47FC-8820-87559E9E7CC0}">
      <dsp:nvSpPr>
        <dsp:cNvPr id="0" name=""/>
        <dsp:cNvSpPr/>
      </dsp:nvSpPr>
      <dsp:spPr>
        <a:xfrm>
          <a:off x="6426340" y="1588333"/>
          <a:ext cx="2007909" cy="2007909"/>
        </a:xfrm>
        <a:prstGeom prst="ellipse">
          <a:avLst/>
        </a:prstGeom>
        <a:solidFill>
          <a:schemeClr val="accent1">
            <a:alpha val="50000"/>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10502" tIns="35560" rIns="110502" bIns="35560" numCol="1" spcCol="1270" anchor="ctr" anchorCtr="0">
          <a:noAutofit/>
        </a:bodyPr>
        <a:lstStyle/>
        <a:p>
          <a:pPr lvl="0" algn="ctr" defTabSz="1244600">
            <a:lnSpc>
              <a:spcPct val="90000"/>
            </a:lnSpc>
            <a:spcBef>
              <a:spcPct val="0"/>
            </a:spcBef>
            <a:spcAft>
              <a:spcPct val="35000"/>
            </a:spcAft>
          </a:pPr>
          <a:r>
            <a:rPr lang="ar-SA" sz="2800" kern="1200" dirty="0" smtClean="0">
              <a:solidFill>
                <a:schemeClr val="bg1"/>
              </a:solidFill>
            </a:rPr>
            <a:t>عدم توقع الاخطاء في التطبيق</a:t>
          </a:r>
          <a:endParaRPr lang="en-GB" sz="2800" kern="1200" dirty="0">
            <a:solidFill>
              <a:schemeClr val="bg1"/>
            </a:solidFill>
          </a:endParaRPr>
        </a:p>
      </dsp:txBody>
      <dsp:txXfrm>
        <a:off x="6426340" y="1588333"/>
        <a:ext cx="2007909" cy="2007909"/>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عنصر نائب للتاريخ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07FAC8C-53A6-4405-9CDC-01173B33CDCD}" type="datetimeFigureOut">
              <a:rPr lang="en-GB" smtClean="0"/>
              <a:pPr/>
              <a:t>19/02/2016</a:t>
            </a:fld>
            <a:endParaRPr lang="en-GB"/>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GB"/>
          </a:p>
        </p:txBody>
      </p:sp>
      <p:sp>
        <p:nvSpPr>
          <p:cNvPr id="6" name="عنصر نائب للتذييل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عنصر نائب لرقم الشريحة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CDCBC0F-E812-4500-960F-0708B4F0B3AB}" type="slidenum">
              <a:rPr lang="en-GB" smtClean="0"/>
              <a:pPr/>
              <a:t>‹#›</a:t>
            </a:fld>
            <a:endParaRPr lang="en-GB"/>
          </a:p>
        </p:txBody>
      </p:sp>
    </p:spTree>
    <p:extLst>
      <p:ext uri="{BB962C8B-B14F-4D97-AF65-F5344CB8AC3E}">
        <p14:creationId xmlns:p14="http://schemas.microsoft.com/office/powerpoint/2010/main" xmlns="" val="5343648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7" name="شكل حر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شكل حر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عنوان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ar-SA" smtClean="0"/>
              <a:t>انقر لتحرير نمط العنوان الرئيسي</a:t>
            </a:r>
            <a:endParaRPr kumimoji="0" lang="en-US"/>
          </a:p>
        </p:txBody>
      </p:sp>
      <p:sp>
        <p:nvSpPr>
          <p:cNvPr id="17" name="عنوان فرعي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عنصر نائب للتاريخ 29"/>
          <p:cNvSpPr>
            <a:spLocks noGrp="1"/>
          </p:cNvSpPr>
          <p:nvPr>
            <p:ph type="dt" sz="half" idx="10"/>
          </p:nvPr>
        </p:nvSpPr>
        <p:spPr/>
        <p:txBody>
          <a:bodyPr/>
          <a:lstStyle/>
          <a:p>
            <a:r>
              <a:rPr lang="en-US" smtClean="0"/>
              <a:t>30/03/2012</a:t>
            </a:r>
            <a:endParaRPr lang="en-GB"/>
          </a:p>
        </p:txBody>
      </p:sp>
      <p:sp>
        <p:nvSpPr>
          <p:cNvPr id="19" name="عنصر نائب للتذييل 18"/>
          <p:cNvSpPr>
            <a:spLocks noGrp="1"/>
          </p:cNvSpPr>
          <p:nvPr>
            <p:ph type="ftr" sz="quarter" idx="11"/>
          </p:nvPr>
        </p:nvSpPr>
        <p:spPr/>
        <p:txBody>
          <a:bodyPr/>
          <a:lstStyle/>
          <a:p>
            <a:r>
              <a:rPr lang="en-GB" smtClean="0"/>
              <a:t>Abeer Alharbi</a:t>
            </a:r>
            <a:endParaRPr lang="en-GB"/>
          </a:p>
        </p:txBody>
      </p:sp>
      <p:sp>
        <p:nvSpPr>
          <p:cNvPr id="27" name="عنصر نائب لرقم الشريحة 26"/>
          <p:cNvSpPr>
            <a:spLocks noGrp="1"/>
          </p:cNvSpPr>
          <p:nvPr>
            <p:ph type="sldNum" sz="quarter" idx="12"/>
          </p:nvPr>
        </p:nvSpPr>
        <p:spPr/>
        <p:txBody>
          <a:bodyPr/>
          <a:lstStyle/>
          <a:p>
            <a:fld id="{D8903E8A-E245-4174-8E01-CA9EEE27BBFE}"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r>
              <a:rPr lang="en-US" smtClean="0"/>
              <a:t>30/03/2012</a:t>
            </a:r>
            <a:endParaRPr lang="en-GB"/>
          </a:p>
        </p:txBody>
      </p:sp>
      <p:sp>
        <p:nvSpPr>
          <p:cNvPr id="5" name="عنصر نائب للتذييل 4"/>
          <p:cNvSpPr>
            <a:spLocks noGrp="1"/>
          </p:cNvSpPr>
          <p:nvPr>
            <p:ph type="ftr" sz="quarter" idx="11"/>
          </p:nvPr>
        </p:nvSpPr>
        <p:spPr/>
        <p:txBody>
          <a:bodyPr/>
          <a:lstStyle/>
          <a:p>
            <a:r>
              <a:rPr lang="en-GB" smtClean="0"/>
              <a:t>Abeer Alharbi</a:t>
            </a:r>
            <a:endParaRPr lang="en-GB"/>
          </a:p>
        </p:txBody>
      </p:sp>
      <p:sp>
        <p:nvSpPr>
          <p:cNvPr id="6" name="عنصر نائب لرقم الشريحة 5"/>
          <p:cNvSpPr>
            <a:spLocks noGrp="1"/>
          </p:cNvSpPr>
          <p:nvPr>
            <p:ph type="sldNum" sz="quarter" idx="12"/>
          </p:nvPr>
        </p:nvSpPr>
        <p:spPr/>
        <p:txBody>
          <a:bodyPr/>
          <a:lstStyle/>
          <a:p>
            <a:fld id="{D8903E8A-E245-4174-8E01-CA9EEE27BBFE}"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r>
              <a:rPr lang="en-US" smtClean="0"/>
              <a:t>30/03/2012</a:t>
            </a:r>
            <a:endParaRPr lang="en-GB"/>
          </a:p>
        </p:txBody>
      </p:sp>
      <p:sp>
        <p:nvSpPr>
          <p:cNvPr id="5" name="عنصر نائب للتذييل 4"/>
          <p:cNvSpPr>
            <a:spLocks noGrp="1"/>
          </p:cNvSpPr>
          <p:nvPr>
            <p:ph type="ftr" sz="quarter" idx="11"/>
          </p:nvPr>
        </p:nvSpPr>
        <p:spPr/>
        <p:txBody>
          <a:bodyPr/>
          <a:lstStyle/>
          <a:p>
            <a:r>
              <a:rPr lang="en-GB" smtClean="0"/>
              <a:t>Abeer Alharbi</a:t>
            </a:r>
            <a:endParaRPr lang="en-GB"/>
          </a:p>
        </p:txBody>
      </p:sp>
      <p:sp>
        <p:nvSpPr>
          <p:cNvPr id="6" name="عنصر نائب لرقم الشريحة 5"/>
          <p:cNvSpPr>
            <a:spLocks noGrp="1"/>
          </p:cNvSpPr>
          <p:nvPr>
            <p:ph type="sldNum" sz="quarter" idx="12"/>
          </p:nvPr>
        </p:nvSpPr>
        <p:spPr/>
        <p:txBody>
          <a:bodyPr/>
          <a:lstStyle/>
          <a:p>
            <a:fld id="{D8903E8A-E245-4174-8E01-CA9EEE27BBFE}"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lgn="l">
              <a:defRPr/>
            </a:lvl1p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r>
              <a:rPr lang="en-US" smtClean="0"/>
              <a:t>30/03/2012</a:t>
            </a:r>
            <a:endParaRPr lang="en-GB"/>
          </a:p>
        </p:txBody>
      </p:sp>
      <p:sp>
        <p:nvSpPr>
          <p:cNvPr id="5" name="عنصر نائب للتذييل 4"/>
          <p:cNvSpPr>
            <a:spLocks noGrp="1"/>
          </p:cNvSpPr>
          <p:nvPr>
            <p:ph type="ftr" sz="quarter" idx="11"/>
          </p:nvPr>
        </p:nvSpPr>
        <p:spPr/>
        <p:txBody>
          <a:bodyPr/>
          <a:lstStyle/>
          <a:p>
            <a:r>
              <a:rPr lang="en-GB" smtClean="0"/>
              <a:t>Abeer Alharbi</a:t>
            </a:r>
            <a:endParaRPr lang="en-GB"/>
          </a:p>
        </p:txBody>
      </p:sp>
      <p:sp>
        <p:nvSpPr>
          <p:cNvPr id="6" name="عنصر نائب لرقم الشريحة 5"/>
          <p:cNvSpPr>
            <a:spLocks noGrp="1"/>
          </p:cNvSpPr>
          <p:nvPr>
            <p:ph type="sldNum" sz="quarter" idx="12"/>
          </p:nvPr>
        </p:nvSpPr>
        <p:spPr/>
        <p:txBody>
          <a:bodyPr/>
          <a:lstStyle/>
          <a:p>
            <a:fld id="{D8903E8A-E245-4174-8E01-CA9EEE27BBFE}"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7" name="شكل حر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شكل حر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عنوان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p>
            <a:r>
              <a:rPr lang="en-US" smtClean="0"/>
              <a:t>30/03/2012</a:t>
            </a:r>
            <a:endParaRPr lang="en-GB"/>
          </a:p>
        </p:txBody>
      </p:sp>
      <p:sp>
        <p:nvSpPr>
          <p:cNvPr id="5" name="عنصر نائب للتذييل 4"/>
          <p:cNvSpPr>
            <a:spLocks noGrp="1"/>
          </p:cNvSpPr>
          <p:nvPr>
            <p:ph type="ftr" sz="quarter" idx="11"/>
          </p:nvPr>
        </p:nvSpPr>
        <p:spPr/>
        <p:txBody>
          <a:bodyPr/>
          <a:lstStyle/>
          <a:p>
            <a:r>
              <a:rPr lang="en-GB" smtClean="0"/>
              <a:t>Abeer Alharbi</a:t>
            </a:r>
            <a:endParaRPr lang="en-GB"/>
          </a:p>
        </p:txBody>
      </p:sp>
      <p:sp>
        <p:nvSpPr>
          <p:cNvPr id="6" name="عنصر نائب لرقم الشريحة 5"/>
          <p:cNvSpPr>
            <a:spLocks noGrp="1"/>
          </p:cNvSpPr>
          <p:nvPr>
            <p:ph type="sldNum" sz="quarter" idx="12"/>
          </p:nvPr>
        </p:nvSpPr>
        <p:spPr/>
        <p:txBody>
          <a:bodyPr/>
          <a:lstStyle/>
          <a:p>
            <a:fld id="{D8903E8A-E245-4174-8E01-CA9EEE27BBFE}"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7467600" cy="1143000"/>
          </a:xfrm>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r>
              <a:rPr lang="en-US" smtClean="0"/>
              <a:t>30/03/2012</a:t>
            </a:r>
            <a:endParaRPr lang="en-GB"/>
          </a:p>
        </p:txBody>
      </p:sp>
      <p:sp>
        <p:nvSpPr>
          <p:cNvPr id="6" name="عنصر نائب للتذييل 5"/>
          <p:cNvSpPr>
            <a:spLocks noGrp="1"/>
          </p:cNvSpPr>
          <p:nvPr>
            <p:ph type="ftr" sz="quarter" idx="11"/>
          </p:nvPr>
        </p:nvSpPr>
        <p:spPr/>
        <p:txBody>
          <a:bodyPr/>
          <a:lstStyle/>
          <a:p>
            <a:r>
              <a:rPr lang="en-GB" smtClean="0"/>
              <a:t>Abeer Alharbi</a:t>
            </a:r>
            <a:endParaRPr lang="en-GB"/>
          </a:p>
        </p:txBody>
      </p:sp>
      <p:sp>
        <p:nvSpPr>
          <p:cNvPr id="7" name="عنصر نائب لرقم الشريحة 6"/>
          <p:cNvSpPr>
            <a:spLocks noGrp="1"/>
          </p:cNvSpPr>
          <p:nvPr>
            <p:ph type="sldNum" sz="quarter" idx="12"/>
          </p:nvPr>
        </p:nvSpPr>
        <p:spPr/>
        <p:txBody>
          <a:bodyPr/>
          <a:lstStyle/>
          <a:p>
            <a:fld id="{D8903E8A-E245-4174-8E01-CA9EEE27BBFE}"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8229600" cy="1143000"/>
          </a:xfrm>
        </p:spPr>
        <p:txBody>
          <a:bodyPr anchor="ctr"/>
          <a:lstStyle>
            <a:lvl1pPr>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p>
            <a:r>
              <a:rPr lang="en-US" smtClean="0"/>
              <a:t>30/03/2012</a:t>
            </a:r>
            <a:endParaRPr lang="en-GB"/>
          </a:p>
        </p:txBody>
      </p:sp>
      <p:sp>
        <p:nvSpPr>
          <p:cNvPr id="8" name="عنصر نائب للتذييل 7"/>
          <p:cNvSpPr>
            <a:spLocks noGrp="1"/>
          </p:cNvSpPr>
          <p:nvPr>
            <p:ph type="ftr" sz="quarter" idx="11"/>
          </p:nvPr>
        </p:nvSpPr>
        <p:spPr/>
        <p:txBody>
          <a:bodyPr/>
          <a:lstStyle/>
          <a:p>
            <a:r>
              <a:rPr lang="en-GB" smtClean="0"/>
              <a:t>Abeer Alharbi</a:t>
            </a:r>
            <a:endParaRPr lang="en-GB"/>
          </a:p>
        </p:txBody>
      </p:sp>
      <p:sp>
        <p:nvSpPr>
          <p:cNvPr id="9" name="عنصر نائب لرقم الشريحة 8"/>
          <p:cNvSpPr>
            <a:spLocks noGrp="1"/>
          </p:cNvSpPr>
          <p:nvPr>
            <p:ph type="sldNum" sz="quarter" idx="12"/>
          </p:nvPr>
        </p:nvSpPr>
        <p:spPr/>
        <p:txBody>
          <a:bodyPr/>
          <a:lstStyle/>
          <a:p>
            <a:fld id="{D8903E8A-E245-4174-8E01-CA9EEE27BBFE}"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320"/>
            <a:ext cx="7470648" cy="1143000"/>
          </a:xfrm>
        </p:spPr>
        <p:txBody>
          <a:bodyPr anchor="ctr"/>
          <a:lstStyle>
            <a:lvl1pPr algn="l">
              <a:defRPr sz="4600"/>
            </a:lvl1pPr>
          </a:lstStyle>
          <a:p>
            <a:r>
              <a:rPr kumimoji="0" lang="ar-SA" smtClean="0"/>
              <a:t>انقر لتحرير نمط العنوان الرئيسي</a:t>
            </a:r>
            <a:endParaRPr kumimoji="0" lang="en-US"/>
          </a:p>
        </p:txBody>
      </p:sp>
      <p:sp>
        <p:nvSpPr>
          <p:cNvPr id="7" name="عنصر نائب للتاريخ 6"/>
          <p:cNvSpPr>
            <a:spLocks noGrp="1"/>
          </p:cNvSpPr>
          <p:nvPr>
            <p:ph type="dt" sz="half" idx="10"/>
          </p:nvPr>
        </p:nvSpPr>
        <p:spPr/>
        <p:txBody>
          <a:bodyPr/>
          <a:lstStyle/>
          <a:p>
            <a:r>
              <a:rPr lang="en-US" smtClean="0"/>
              <a:t>30/03/2012</a:t>
            </a:r>
            <a:endParaRPr lang="en-GB"/>
          </a:p>
        </p:txBody>
      </p:sp>
      <p:sp>
        <p:nvSpPr>
          <p:cNvPr id="8" name="عنصر نائب لرقم الشريحة 7"/>
          <p:cNvSpPr>
            <a:spLocks noGrp="1"/>
          </p:cNvSpPr>
          <p:nvPr>
            <p:ph type="sldNum" sz="quarter" idx="11"/>
          </p:nvPr>
        </p:nvSpPr>
        <p:spPr/>
        <p:txBody>
          <a:bodyPr/>
          <a:lstStyle/>
          <a:p>
            <a:fld id="{D8903E8A-E245-4174-8E01-CA9EEE27BBFE}" type="slidenum">
              <a:rPr lang="en-GB" smtClean="0"/>
              <a:pPr/>
              <a:t>‹#›</a:t>
            </a:fld>
            <a:endParaRPr lang="en-GB"/>
          </a:p>
        </p:txBody>
      </p:sp>
      <p:sp>
        <p:nvSpPr>
          <p:cNvPr id="9" name="عنصر نائب للتذييل 8"/>
          <p:cNvSpPr>
            <a:spLocks noGrp="1"/>
          </p:cNvSpPr>
          <p:nvPr>
            <p:ph type="ftr" sz="quarter" idx="12"/>
          </p:nvPr>
        </p:nvSpPr>
        <p:spPr/>
        <p:txBody>
          <a:bodyPr/>
          <a:lstStyle/>
          <a:p>
            <a:r>
              <a:rPr lang="en-GB" smtClean="0"/>
              <a:t>Abeer Alharbi</a:t>
            </a:r>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r>
              <a:rPr lang="en-US" smtClean="0"/>
              <a:t>30/03/2012</a:t>
            </a:r>
            <a:endParaRPr lang="en-GB"/>
          </a:p>
        </p:txBody>
      </p:sp>
      <p:sp>
        <p:nvSpPr>
          <p:cNvPr id="3" name="عنصر نائب للتذييل 2"/>
          <p:cNvSpPr>
            <a:spLocks noGrp="1"/>
          </p:cNvSpPr>
          <p:nvPr>
            <p:ph type="ftr" sz="quarter" idx="11"/>
          </p:nvPr>
        </p:nvSpPr>
        <p:spPr/>
        <p:txBody>
          <a:bodyPr/>
          <a:lstStyle/>
          <a:p>
            <a:r>
              <a:rPr lang="en-GB" smtClean="0"/>
              <a:t>Abeer Alharbi</a:t>
            </a:r>
            <a:endParaRPr lang="en-GB"/>
          </a:p>
        </p:txBody>
      </p:sp>
      <p:sp>
        <p:nvSpPr>
          <p:cNvPr id="4" name="عنصر نائب لرقم الشريحة 3"/>
          <p:cNvSpPr>
            <a:spLocks noGrp="1"/>
          </p:cNvSpPr>
          <p:nvPr>
            <p:ph type="sldNum" sz="quarter" idx="12"/>
          </p:nvPr>
        </p:nvSpPr>
        <p:spPr/>
        <p:txBody>
          <a:bodyPr/>
          <a:lstStyle/>
          <a:p>
            <a:fld id="{D8903E8A-E245-4174-8E01-CA9EEE27BBFE}"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r>
              <a:rPr lang="en-US" smtClean="0"/>
              <a:t>30/03/2012</a:t>
            </a:r>
            <a:endParaRPr lang="en-GB"/>
          </a:p>
        </p:txBody>
      </p:sp>
      <p:sp>
        <p:nvSpPr>
          <p:cNvPr id="6" name="عنصر نائب للتذييل 5"/>
          <p:cNvSpPr>
            <a:spLocks noGrp="1"/>
          </p:cNvSpPr>
          <p:nvPr>
            <p:ph type="ftr" sz="quarter" idx="11"/>
          </p:nvPr>
        </p:nvSpPr>
        <p:spPr/>
        <p:txBody>
          <a:bodyPr/>
          <a:lstStyle/>
          <a:p>
            <a:r>
              <a:rPr lang="en-GB" smtClean="0"/>
              <a:t>Abeer Alharbi</a:t>
            </a:r>
            <a:endParaRPr lang="en-GB"/>
          </a:p>
        </p:txBody>
      </p:sp>
      <p:sp>
        <p:nvSpPr>
          <p:cNvPr id="7" name="عنصر نائب لرقم الشريحة 6"/>
          <p:cNvSpPr>
            <a:spLocks noGrp="1"/>
          </p:cNvSpPr>
          <p:nvPr>
            <p:ph type="sldNum" sz="quarter" idx="12"/>
          </p:nvPr>
        </p:nvSpPr>
        <p:spPr>
          <a:xfrm>
            <a:off x="8156448" y="6422064"/>
            <a:ext cx="762000" cy="365125"/>
          </a:xfrm>
        </p:spPr>
        <p:txBody>
          <a:bodyPr/>
          <a:lstStyle/>
          <a:p>
            <a:fld id="{D8903E8A-E245-4174-8E01-CA9EEE27BBFE}"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ar-SA" smtClean="0"/>
              <a:t>انقر لتحرير نمط العنوان الرئيسي</a:t>
            </a:r>
            <a:endParaRPr kumimoji="0" lang="en-US"/>
          </a:p>
        </p:txBody>
      </p:sp>
      <p:sp>
        <p:nvSpPr>
          <p:cNvPr id="3" name="عنصر نائب للصورة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ar-SA" smtClean="0"/>
              <a:t>انقر فوق الرمز لإضافة صورة</a:t>
            </a:r>
            <a:endParaRPr kumimoji="0" lang="en-US" dirty="0"/>
          </a:p>
        </p:txBody>
      </p:sp>
      <p:sp>
        <p:nvSpPr>
          <p:cNvPr id="4" name="عنصر نائب للنص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a:xfrm>
            <a:off x="457200" y="6422064"/>
            <a:ext cx="2133600" cy="365125"/>
          </a:xfrm>
        </p:spPr>
        <p:txBody>
          <a:bodyPr/>
          <a:lstStyle/>
          <a:p>
            <a:r>
              <a:rPr lang="en-US" smtClean="0"/>
              <a:t>30/03/2012</a:t>
            </a:r>
            <a:endParaRPr lang="en-GB"/>
          </a:p>
        </p:txBody>
      </p:sp>
      <p:sp>
        <p:nvSpPr>
          <p:cNvPr id="6" name="عنصر نائب للتذييل 5"/>
          <p:cNvSpPr>
            <a:spLocks noGrp="1"/>
          </p:cNvSpPr>
          <p:nvPr>
            <p:ph type="ftr" sz="quarter" idx="11"/>
          </p:nvPr>
        </p:nvSpPr>
        <p:spPr/>
        <p:txBody>
          <a:bodyPr/>
          <a:lstStyle/>
          <a:p>
            <a:r>
              <a:rPr lang="en-GB" smtClean="0"/>
              <a:t>Abeer Alharbi</a:t>
            </a:r>
            <a:endParaRPr lang="en-GB"/>
          </a:p>
        </p:txBody>
      </p:sp>
      <p:sp>
        <p:nvSpPr>
          <p:cNvPr id="7" name="عنصر نائب لرقم الشريحة 6"/>
          <p:cNvSpPr>
            <a:spLocks noGrp="1"/>
          </p:cNvSpPr>
          <p:nvPr>
            <p:ph type="sldNum" sz="quarter" idx="12"/>
          </p:nvPr>
        </p:nvSpPr>
        <p:spPr/>
        <p:txBody>
          <a:bodyPr/>
          <a:lstStyle/>
          <a:p>
            <a:fld id="{D8903E8A-E245-4174-8E01-CA9EEE27BBFE}"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2" name="شكل حر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شكل حر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عنصر نائب للعنوان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ar-SA" smtClean="0"/>
              <a:t>انقر لتحرير نمط العنوان الرئيسي</a:t>
            </a:r>
            <a:endParaRPr kumimoji="0" lang="en-US"/>
          </a:p>
        </p:txBody>
      </p:sp>
      <p:sp>
        <p:nvSpPr>
          <p:cNvPr id="30" name="عنصر نائب للنص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عنصر نائب للتاريخ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r>
              <a:rPr lang="en-US" smtClean="0"/>
              <a:t>30/03/2012</a:t>
            </a:r>
            <a:endParaRPr lang="en-GB"/>
          </a:p>
        </p:txBody>
      </p:sp>
      <p:sp>
        <p:nvSpPr>
          <p:cNvPr id="22" name="عنصر نائب للتذييل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r>
              <a:rPr lang="en-GB" smtClean="0"/>
              <a:t>Abeer Alharbi</a:t>
            </a:r>
            <a:endParaRPr lang="en-GB"/>
          </a:p>
        </p:txBody>
      </p:sp>
      <p:sp>
        <p:nvSpPr>
          <p:cNvPr id="18" name="عنصر نائب لرقم الشريحة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D8903E8A-E245-4174-8E01-CA9EEE27BBFE}" type="slidenum">
              <a:rPr lang="en-GB" smtClean="0"/>
              <a:pPr/>
              <a:t>‹#›</a:t>
            </a:fld>
            <a:endParaRPr lang="en-GB"/>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251520" y="404664"/>
            <a:ext cx="8568952" cy="3744416"/>
          </a:xfrm>
        </p:spPr>
        <p:txBody>
          <a:bodyPr>
            <a:normAutofit/>
          </a:bodyPr>
          <a:lstStyle/>
          <a:p>
            <a:pPr algn="ctr"/>
            <a:r>
              <a:rPr lang="ar-SA" sz="4400" dirty="0" smtClean="0">
                <a:solidFill>
                  <a:schemeClr val="accent1">
                    <a:lumMod val="40000"/>
                    <a:lumOff val="60000"/>
                  </a:schemeClr>
                </a:solidFill>
              </a:rPr>
              <a:t>إدارة و ضبط </a:t>
            </a:r>
            <a:r>
              <a:rPr lang="ar-BH" sz="4400" b="1" dirty="0" smtClean="0">
                <a:solidFill>
                  <a:schemeClr val="accent1">
                    <a:lumMod val="40000"/>
                    <a:lumOff val="60000"/>
                  </a:schemeClr>
                </a:solidFill>
              </a:rPr>
              <a:t>السلوك </a:t>
            </a:r>
            <a:r>
              <a:rPr lang="en-US" sz="4400" b="1" dirty="0" smtClean="0">
                <a:solidFill>
                  <a:schemeClr val="accent1">
                    <a:lumMod val="40000"/>
                    <a:lumOff val="60000"/>
                  </a:schemeClr>
                </a:solidFill>
              </a:rPr>
              <a:t/>
            </a:r>
            <a:br>
              <a:rPr lang="en-US" sz="4400" b="1" dirty="0" smtClean="0">
                <a:solidFill>
                  <a:schemeClr val="accent1">
                    <a:lumMod val="40000"/>
                    <a:lumOff val="60000"/>
                  </a:schemeClr>
                </a:solidFill>
              </a:rPr>
            </a:br>
            <a:r>
              <a:rPr lang="ar-BH" sz="4400" b="1" dirty="0" smtClean="0">
                <a:solidFill>
                  <a:schemeClr val="accent1">
                    <a:lumMod val="40000"/>
                    <a:lumOff val="60000"/>
                  </a:schemeClr>
                </a:solidFill>
              </a:rPr>
              <a:t>المشكل</a:t>
            </a:r>
            <a:r>
              <a:rPr lang="en-US" sz="4400" b="1" dirty="0" smtClean="0">
                <a:solidFill>
                  <a:schemeClr val="accent1">
                    <a:lumMod val="40000"/>
                    <a:lumOff val="60000"/>
                  </a:schemeClr>
                </a:solidFill>
              </a:rPr>
              <a:t/>
            </a:r>
            <a:br>
              <a:rPr lang="en-US" sz="4400" b="1" dirty="0" smtClean="0">
                <a:solidFill>
                  <a:schemeClr val="accent1">
                    <a:lumMod val="40000"/>
                    <a:lumOff val="60000"/>
                  </a:schemeClr>
                </a:solidFill>
              </a:rPr>
            </a:br>
            <a:r>
              <a:rPr lang="en-US" sz="4400" dirty="0" smtClean="0">
                <a:solidFill>
                  <a:schemeClr val="accent1">
                    <a:lumMod val="40000"/>
                    <a:lumOff val="60000"/>
                  </a:schemeClr>
                </a:solidFill>
              </a:rPr>
              <a:t>management and modification of troubled </a:t>
            </a:r>
            <a:r>
              <a:rPr lang="en-GB" sz="4400" dirty="0" smtClean="0">
                <a:solidFill>
                  <a:schemeClr val="accent1">
                    <a:lumMod val="40000"/>
                    <a:lumOff val="60000"/>
                  </a:schemeClr>
                </a:solidFill>
              </a:rPr>
              <a:t>behaviour</a:t>
            </a:r>
            <a:r>
              <a:rPr lang="en-US" sz="4400" dirty="0" smtClean="0">
                <a:solidFill>
                  <a:schemeClr val="accent1">
                    <a:lumMod val="40000"/>
                    <a:lumOff val="60000"/>
                  </a:schemeClr>
                </a:solidFill>
              </a:rPr>
              <a:t> </a:t>
            </a:r>
            <a:endParaRPr lang="en-GB" sz="4400" dirty="0">
              <a:solidFill>
                <a:schemeClr val="accent1">
                  <a:lumMod val="40000"/>
                  <a:lumOff val="60000"/>
                </a:schemeClr>
              </a:solidFill>
            </a:endParaRPr>
          </a:p>
        </p:txBody>
      </p:sp>
      <p:sp>
        <p:nvSpPr>
          <p:cNvPr id="3" name="عنوان فرعي 2"/>
          <p:cNvSpPr>
            <a:spLocks noGrp="1"/>
          </p:cNvSpPr>
          <p:nvPr>
            <p:ph type="subTitle" idx="1"/>
          </p:nvPr>
        </p:nvSpPr>
        <p:spPr>
          <a:xfrm>
            <a:off x="1691680" y="4653136"/>
            <a:ext cx="6480048" cy="1512168"/>
          </a:xfrm>
        </p:spPr>
        <p:txBody>
          <a:bodyPr>
            <a:normAutofit/>
          </a:bodyPr>
          <a:lstStyle/>
          <a:p>
            <a:pPr algn="ctr"/>
            <a:r>
              <a:rPr lang="ar-SA" sz="1800" dirty="0" smtClean="0">
                <a:solidFill>
                  <a:schemeClr val="bg1"/>
                </a:solidFill>
              </a:rPr>
              <a:t>إدارة و ضبط السلوك </a:t>
            </a:r>
            <a:endParaRPr lang="en-US" sz="1800" dirty="0" smtClean="0">
              <a:solidFill>
                <a:schemeClr val="bg1"/>
              </a:solidFill>
            </a:endParaRPr>
          </a:p>
          <a:p>
            <a:pPr algn="ctr"/>
            <a:r>
              <a:rPr lang="en-US" sz="1800" dirty="0" smtClean="0">
                <a:solidFill>
                  <a:schemeClr val="bg1"/>
                </a:solidFill>
              </a:rPr>
              <a:t>Behaviour management and modification </a:t>
            </a:r>
          </a:p>
          <a:p>
            <a:pPr algn="ctr"/>
            <a:r>
              <a:rPr lang="ar-SA" sz="1800" dirty="0" err="1" smtClean="0">
                <a:solidFill>
                  <a:schemeClr val="bg1"/>
                </a:solidFill>
              </a:rPr>
              <a:t>المحاضرة </a:t>
            </a:r>
            <a:r>
              <a:rPr lang="ar-SA" sz="1800" dirty="0" smtClean="0">
                <a:solidFill>
                  <a:schemeClr val="bg1"/>
                </a:solidFill>
              </a:rPr>
              <a:t>– 6- </a:t>
            </a:r>
            <a:r>
              <a:rPr lang="ar-SA" sz="1800" dirty="0" err="1" smtClean="0">
                <a:solidFill>
                  <a:schemeClr val="bg1"/>
                </a:solidFill>
              </a:rPr>
              <a:t>و </a:t>
            </a:r>
            <a:r>
              <a:rPr lang="ar-SA" sz="1800" dirty="0" smtClean="0">
                <a:solidFill>
                  <a:schemeClr val="bg1"/>
                </a:solidFill>
              </a:rPr>
              <a:t>-7-</a:t>
            </a:r>
            <a:endParaRPr lang="en-GB" sz="1800" dirty="0">
              <a:solidFill>
                <a:schemeClr val="bg1"/>
              </a:solidFill>
            </a:endParaRPr>
          </a:p>
        </p:txBody>
      </p:sp>
      <p:sp>
        <p:nvSpPr>
          <p:cNvPr id="4" name="عنصر نائب للتاريخ 3"/>
          <p:cNvSpPr>
            <a:spLocks noGrp="1"/>
          </p:cNvSpPr>
          <p:nvPr>
            <p:ph type="dt" sz="half" idx="10"/>
          </p:nvPr>
        </p:nvSpPr>
        <p:spPr/>
        <p:txBody>
          <a:bodyPr/>
          <a:lstStyle/>
          <a:p>
            <a:r>
              <a:rPr lang="en-US" smtClean="0"/>
              <a:t>30/03/2012</a:t>
            </a:r>
            <a:endParaRPr lang="en-GB"/>
          </a:p>
        </p:txBody>
      </p:sp>
      <p:sp>
        <p:nvSpPr>
          <p:cNvPr id="5" name="عنصر نائب لرقم الشريحة 4"/>
          <p:cNvSpPr>
            <a:spLocks noGrp="1"/>
          </p:cNvSpPr>
          <p:nvPr>
            <p:ph type="sldNum" sz="quarter" idx="12"/>
          </p:nvPr>
        </p:nvSpPr>
        <p:spPr/>
        <p:txBody>
          <a:bodyPr/>
          <a:lstStyle/>
          <a:p>
            <a:fld id="{856C68D8-01A6-43DA-9949-34C570FBEBF5}" type="slidenum">
              <a:rPr lang="en-GB" smtClean="0"/>
              <a:pPr/>
              <a:t>1</a:t>
            </a:fld>
            <a:endParaRPr lang="en-GB"/>
          </a:p>
        </p:txBody>
      </p:sp>
      <p:sp>
        <p:nvSpPr>
          <p:cNvPr id="6" name="عنصر نائب للتذييل 5"/>
          <p:cNvSpPr>
            <a:spLocks noGrp="1"/>
          </p:cNvSpPr>
          <p:nvPr>
            <p:ph type="ftr" sz="quarter" idx="11"/>
          </p:nvPr>
        </p:nvSpPr>
        <p:spPr/>
        <p:txBody>
          <a:bodyPr/>
          <a:lstStyle/>
          <a:p>
            <a:r>
              <a:rPr lang="en-GB" smtClean="0"/>
              <a:t>Abeer Alharbi</a:t>
            </a:r>
            <a:endParaRPr lang="en-GB"/>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1772816"/>
            <a:ext cx="8291264" cy="4464496"/>
          </a:xfrm>
        </p:spPr>
        <p:txBody>
          <a:bodyPr anchor="ctr">
            <a:normAutofit/>
          </a:bodyPr>
          <a:lstStyle/>
          <a:p>
            <a:pPr marL="834390" lvl="1" indent="-514350" algn="r" rtl="1">
              <a:buNone/>
            </a:pPr>
            <a:r>
              <a:rPr lang="en-GB" sz="2800" dirty="0" smtClean="0">
                <a:solidFill>
                  <a:schemeClr val="bg1"/>
                </a:solidFill>
              </a:rPr>
              <a:t> 2. </a:t>
            </a:r>
            <a:r>
              <a:rPr lang="ar-LY" sz="2800" dirty="0" smtClean="0">
                <a:solidFill>
                  <a:schemeClr val="bg1"/>
                </a:solidFill>
              </a:rPr>
              <a:t>تحديد اهداف تعليمية واضحة :</a:t>
            </a:r>
          </a:p>
          <a:p>
            <a:pPr algn="r" rtl="1">
              <a:buNone/>
            </a:pPr>
            <a:endParaRPr lang="ar-LY" sz="2800" dirty="0" smtClean="0">
              <a:solidFill>
                <a:schemeClr val="bg1"/>
              </a:solidFill>
            </a:endParaRPr>
          </a:p>
          <a:p>
            <a:pPr marL="1108710" lvl="2" indent="-514350" algn="r" rtl="1"/>
            <a:r>
              <a:rPr lang="ar-LY" sz="2800" dirty="0" smtClean="0">
                <a:solidFill>
                  <a:schemeClr val="bg1"/>
                </a:solidFill>
              </a:rPr>
              <a:t>صياغة و تقديم أهداف تعليمية واضحة.</a:t>
            </a:r>
          </a:p>
          <a:p>
            <a:pPr marL="1108710" lvl="2" indent="-514350" algn="r" rtl="1"/>
            <a:r>
              <a:rPr lang="ar-LY" sz="2800" dirty="0" smtClean="0">
                <a:solidFill>
                  <a:schemeClr val="bg1"/>
                </a:solidFill>
              </a:rPr>
              <a:t>تقديم تغذية راجعه مستمرة حول هذه الأهداف.</a:t>
            </a:r>
          </a:p>
          <a:p>
            <a:pPr marL="1108710" lvl="2" indent="-514350" algn="r" rtl="1"/>
            <a:r>
              <a:rPr lang="ar-LY" sz="2800" dirty="0" smtClean="0">
                <a:solidFill>
                  <a:schemeClr val="bg1"/>
                </a:solidFill>
              </a:rPr>
              <a:t>مراجعة الأهداف بإستمرار.</a:t>
            </a:r>
          </a:p>
          <a:p>
            <a:pPr marL="1108710" lvl="2" indent="-514350" algn="r" rtl="1"/>
            <a:r>
              <a:rPr lang="ar-LY" sz="2800" dirty="0" smtClean="0">
                <a:solidFill>
                  <a:schemeClr val="bg1"/>
                </a:solidFill>
              </a:rPr>
              <a:t>تقديم تغذية راجعه نهائية حول هذه الأهداف.</a:t>
            </a:r>
          </a:p>
          <a:p>
            <a:pPr marL="834390" lvl="1" indent="-514350" algn="r" rtl="1">
              <a:buNone/>
            </a:pPr>
            <a:r>
              <a:rPr lang="ar-LY" sz="2800" dirty="0" smtClean="0"/>
              <a:t> </a:t>
            </a:r>
          </a:p>
          <a:p>
            <a:pPr marL="834390" lvl="1" indent="-514350" algn="r" rtl="1">
              <a:buFont typeface="+mj-lt"/>
              <a:buAutoNum type="arabicPeriod"/>
            </a:pPr>
            <a:endParaRPr lang="en-GB" sz="2800" dirty="0"/>
          </a:p>
        </p:txBody>
      </p:sp>
      <p:sp>
        <p:nvSpPr>
          <p:cNvPr id="4" name="Slide Number Placeholder 3"/>
          <p:cNvSpPr>
            <a:spLocks noGrp="1"/>
          </p:cNvSpPr>
          <p:nvPr>
            <p:ph type="sldNum" sz="quarter" idx="12"/>
          </p:nvPr>
        </p:nvSpPr>
        <p:spPr/>
        <p:txBody>
          <a:bodyPr>
            <a:normAutofit/>
          </a:bodyPr>
          <a:lstStyle/>
          <a:p>
            <a:fld id="{EA386E25-4D67-4074-8D58-5F9E3ED744AD}" type="slidenum">
              <a:rPr lang="en-GB" smtClean="0"/>
              <a:pPr/>
              <a:t>10</a:t>
            </a:fld>
            <a:endParaRPr lang="en-GB"/>
          </a:p>
        </p:txBody>
      </p:sp>
      <p:sp>
        <p:nvSpPr>
          <p:cNvPr id="5" name="عنصر نائب للتاريخ 4"/>
          <p:cNvSpPr>
            <a:spLocks noGrp="1"/>
          </p:cNvSpPr>
          <p:nvPr>
            <p:ph type="dt" sz="half" idx="10"/>
          </p:nvPr>
        </p:nvSpPr>
        <p:spPr/>
        <p:txBody>
          <a:bodyPr/>
          <a:lstStyle/>
          <a:p>
            <a:r>
              <a:rPr lang="en-US" smtClean="0"/>
              <a:t>30/03/2012</a:t>
            </a:r>
            <a:endParaRPr lang="en-GB"/>
          </a:p>
        </p:txBody>
      </p:sp>
      <p:sp>
        <p:nvSpPr>
          <p:cNvPr id="6" name="عنصر نائب للتذييل 5"/>
          <p:cNvSpPr>
            <a:spLocks noGrp="1"/>
          </p:cNvSpPr>
          <p:nvPr>
            <p:ph type="ftr" sz="quarter" idx="11"/>
          </p:nvPr>
        </p:nvSpPr>
        <p:spPr/>
        <p:txBody>
          <a:bodyPr/>
          <a:lstStyle/>
          <a:p>
            <a:r>
              <a:rPr lang="en-GB" smtClean="0"/>
              <a:t>Abeer Alharbi</a:t>
            </a:r>
            <a:endParaRPr lang="en-GB"/>
          </a:p>
        </p:txBody>
      </p:sp>
      <p:sp>
        <p:nvSpPr>
          <p:cNvPr id="8" name="Title 1"/>
          <p:cNvSpPr>
            <a:spLocks noGrp="1"/>
          </p:cNvSpPr>
          <p:nvPr>
            <p:ph type="title"/>
          </p:nvPr>
        </p:nvSpPr>
        <p:spPr>
          <a:xfrm>
            <a:off x="323528" y="269776"/>
            <a:ext cx="8424936" cy="1143000"/>
          </a:xfrm>
        </p:spPr>
        <p:txBody>
          <a:bodyPr>
            <a:noAutofit/>
          </a:bodyPr>
          <a:lstStyle/>
          <a:p>
            <a:pPr algn="ctr"/>
            <a:r>
              <a:rPr lang="ar-SA" sz="3600" b="1" dirty="0" smtClean="0">
                <a:solidFill>
                  <a:srgbClr val="FF6699"/>
                </a:solidFill>
              </a:rPr>
              <a:t>العلاقات الايجابية بين المعلمين و المتعلمين</a:t>
            </a:r>
            <a:br>
              <a:rPr lang="ar-SA" sz="3600" b="1" dirty="0" smtClean="0">
                <a:solidFill>
                  <a:srgbClr val="FF6699"/>
                </a:solidFill>
              </a:rPr>
            </a:br>
            <a:r>
              <a:rPr lang="en-GB" sz="3600" b="1" dirty="0" smtClean="0">
                <a:solidFill>
                  <a:srgbClr val="FF6699"/>
                </a:solidFill>
              </a:rPr>
              <a:t>positive relationships between teachers and learners </a:t>
            </a:r>
            <a:r>
              <a:rPr lang="ar-SA" sz="3600" b="1" dirty="0" smtClean="0">
                <a:solidFill>
                  <a:srgbClr val="FF6699"/>
                </a:solidFill>
              </a:rPr>
              <a:t> </a:t>
            </a:r>
            <a:endParaRPr lang="en-GB" sz="3600" b="1" dirty="0">
              <a:solidFill>
                <a:srgbClr val="FF6699"/>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1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1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10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1916832"/>
            <a:ext cx="8363272" cy="4392488"/>
          </a:xfrm>
        </p:spPr>
        <p:txBody>
          <a:bodyPr>
            <a:normAutofit/>
          </a:bodyPr>
          <a:lstStyle/>
          <a:p>
            <a:pPr marL="834390" lvl="1" indent="-514350" algn="r" rtl="1">
              <a:buNone/>
            </a:pPr>
            <a:r>
              <a:rPr lang="ar-LY" sz="2800" dirty="0" smtClean="0">
                <a:solidFill>
                  <a:schemeClr val="bg1"/>
                </a:solidFill>
              </a:rPr>
              <a:t>3. إظهار السلوك التوكيدي (</a:t>
            </a:r>
            <a:r>
              <a:rPr lang="en-GB" sz="2800" dirty="0" smtClean="0">
                <a:solidFill>
                  <a:schemeClr val="bg1"/>
                </a:solidFill>
              </a:rPr>
              <a:t>Assertive behaviour </a:t>
            </a:r>
            <a:r>
              <a:rPr lang="ar-LY" sz="2800" dirty="0" smtClean="0">
                <a:solidFill>
                  <a:schemeClr val="bg1"/>
                </a:solidFill>
              </a:rPr>
              <a:t>)</a:t>
            </a:r>
          </a:p>
          <a:p>
            <a:pPr marL="1108710" lvl="2" indent="-514350" algn="r" rtl="1"/>
            <a:r>
              <a:rPr lang="ar-LY" sz="2800" dirty="0" smtClean="0">
                <a:solidFill>
                  <a:schemeClr val="bg1"/>
                </a:solidFill>
              </a:rPr>
              <a:t>استخدم لغة جسد توكيدية (المسافة المناسبة، طريقة الوقوف ، تعبيرات الوجه).</a:t>
            </a:r>
          </a:p>
          <a:p>
            <a:pPr marL="1108710" lvl="2" indent="-514350" algn="r" rtl="1"/>
            <a:r>
              <a:rPr lang="ar-LY" sz="2800" dirty="0" smtClean="0">
                <a:solidFill>
                  <a:schemeClr val="bg1"/>
                </a:solidFill>
              </a:rPr>
              <a:t>استخدم طبقة الصوت واللهجة المناسبة و راعي عدم ظهور الانفعالات على الوجه أو الصوت.</a:t>
            </a:r>
          </a:p>
          <a:p>
            <a:pPr marL="1108710" lvl="2" indent="-514350" algn="r" rtl="1"/>
            <a:r>
              <a:rPr lang="ar-LY" sz="2800" dirty="0" smtClean="0">
                <a:solidFill>
                  <a:schemeClr val="bg1"/>
                </a:solidFill>
              </a:rPr>
              <a:t>استمر حتى يُظهر الطالب السلوك المرغوب (لاتتنازل أو تتجاهل السلوك المرغوب</a:t>
            </a:r>
            <a:r>
              <a:rPr lang="ar-SA" sz="2800" dirty="0" smtClean="0">
                <a:solidFill>
                  <a:schemeClr val="bg1"/>
                </a:solidFill>
              </a:rPr>
              <a:t>)</a:t>
            </a:r>
            <a:r>
              <a:rPr lang="ar-LY" sz="2800" dirty="0" smtClean="0">
                <a:solidFill>
                  <a:schemeClr val="bg1"/>
                </a:solidFill>
              </a:rPr>
              <a:t>.</a:t>
            </a:r>
          </a:p>
          <a:p>
            <a:pPr marL="1108710" lvl="2" indent="-514350" algn="r" rtl="1"/>
            <a:r>
              <a:rPr lang="ar-LY" sz="2800" dirty="0" smtClean="0">
                <a:solidFill>
                  <a:schemeClr val="bg1"/>
                </a:solidFill>
              </a:rPr>
              <a:t>اتح الفرصة للطالب بتبرير أو شرح موقفه. </a:t>
            </a:r>
          </a:p>
          <a:p>
            <a:pPr marL="1108710" lvl="2" indent="-514350" algn="r" rtl="1">
              <a:buFont typeface="+mj-lt"/>
              <a:buAutoNum type="arabicPeriod"/>
            </a:pPr>
            <a:endParaRPr lang="en-GB" sz="2800" dirty="0" smtClean="0"/>
          </a:p>
          <a:p>
            <a:pPr algn="r" rtl="1"/>
            <a:endParaRPr lang="en-GB" sz="2800" dirty="0"/>
          </a:p>
        </p:txBody>
      </p:sp>
      <p:sp>
        <p:nvSpPr>
          <p:cNvPr id="4" name="Slide Number Placeholder 3"/>
          <p:cNvSpPr>
            <a:spLocks noGrp="1"/>
          </p:cNvSpPr>
          <p:nvPr>
            <p:ph type="sldNum" sz="quarter" idx="12"/>
          </p:nvPr>
        </p:nvSpPr>
        <p:spPr/>
        <p:txBody>
          <a:bodyPr>
            <a:normAutofit/>
          </a:bodyPr>
          <a:lstStyle/>
          <a:p>
            <a:fld id="{EA386E25-4D67-4074-8D58-5F9E3ED744AD}" type="slidenum">
              <a:rPr lang="en-GB" smtClean="0"/>
              <a:pPr/>
              <a:t>11</a:t>
            </a:fld>
            <a:endParaRPr lang="en-GB"/>
          </a:p>
        </p:txBody>
      </p:sp>
      <p:sp>
        <p:nvSpPr>
          <p:cNvPr id="5" name="عنصر نائب للتاريخ 4"/>
          <p:cNvSpPr>
            <a:spLocks noGrp="1"/>
          </p:cNvSpPr>
          <p:nvPr>
            <p:ph type="dt" sz="half" idx="10"/>
          </p:nvPr>
        </p:nvSpPr>
        <p:spPr/>
        <p:txBody>
          <a:bodyPr/>
          <a:lstStyle/>
          <a:p>
            <a:r>
              <a:rPr lang="en-US" smtClean="0"/>
              <a:t>30/03/2012</a:t>
            </a:r>
            <a:endParaRPr lang="en-GB"/>
          </a:p>
        </p:txBody>
      </p:sp>
      <p:sp>
        <p:nvSpPr>
          <p:cNvPr id="6" name="عنصر نائب للتذييل 5"/>
          <p:cNvSpPr>
            <a:spLocks noGrp="1"/>
          </p:cNvSpPr>
          <p:nvPr>
            <p:ph type="ftr" sz="quarter" idx="11"/>
          </p:nvPr>
        </p:nvSpPr>
        <p:spPr/>
        <p:txBody>
          <a:bodyPr/>
          <a:lstStyle/>
          <a:p>
            <a:r>
              <a:rPr lang="en-GB" smtClean="0"/>
              <a:t>Abeer Alharbi</a:t>
            </a:r>
            <a:endParaRPr lang="en-GB"/>
          </a:p>
        </p:txBody>
      </p:sp>
      <p:sp>
        <p:nvSpPr>
          <p:cNvPr id="9" name="Title 1"/>
          <p:cNvSpPr>
            <a:spLocks noGrp="1"/>
          </p:cNvSpPr>
          <p:nvPr>
            <p:ph type="title"/>
          </p:nvPr>
        </p:nvSpPr>
        <p:spPr>
          <a:xfrm>
            <a:off x="323528" y="269776"/>
            <a:ext cx="8424936" cy="1143000"/>
          </a:xfrm>
        </p:spPr>
        <p:txBody>
          <a:bodyPr>
            <a:noAutofit/>
          </a:bodyPr>
          <a:lstStyle/>
          <a:p>
            <a:pPr algn="ctr"/>
            <a:r>
              <a:rPr lang="ar-SA" sz="3600" b="1" dirty="0" smtClean="0">
                <a:solidFill>
                  <a:srgbClr val="FF6699"/>
                </a:solidFill>
              </a:rPr>
              <a:t>العلاقات الايجابية بين المعلمين و المتعلمين</a:t>
            </a:r>
            <a:br>
              <a:rPr lang="ar-SA" sz="3600" b="1" dirty="0" smtClean="0">
                <a:solidFill>
                  <a:srgbClr val="FF6699"/>
                </a:solidFill>
              </a:rPr>
            </a:br>
            <a:r>
              <a:rPr lang="en-GB" sz="3600" b="1" dirty="0" smtClean="0">
                <a:solidFill>
                  <a:srgbClr val="FF6699"/>
                </a:solidFill>
              </a:rPr>
              <a:t>positive relationships between teachers and learners </a:t>
            </a:r>
            <a:r>
              <a:rPr lang="ar-SA" sz="3600" b="1" dirty="0" smtClean="0">
                <a:solidFill>
                  <a:srgbClr val="FF6699"/>
                </a:solidFill>
              </a:rPr>
              <a:t> </a:t>
            </a:r>
            <a:endParaRPr lang="en-GB" sz="3600" b="1" dirty="0">
              <a:solidFill>
                <a:srgbClr val="FF6699"/>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1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51520" y="1844824"/>
            <a:ext cx="8712968" cy="4637112"/>
          </a:xfrm>
        </p:spPr>
        <p:txBody>
          <a:bodyPr>
            <a:noAutofit/>
          </a:bodyPr>
          <a:lstStyle/>
          <a:p>
            <a:pPr algn="r" rtl="1"/>
            <a:r>
              <a:rPr lang="ar-LY" sz="2800" dirty="0" smtClean="0">
                <a:solidFill>
                  <a:schemeClr val="bg1"/>
                </a:solidFill>
              </a:rPr>
              <a:t>العلاقة الايجابية بين المعلم و المتعلم قد تكون نتاج الشراكة الملائمة بين المتعلم و المعلم من خلال :</a:t>
            </a:r>
          </a:p>
          <a:p>
            <a:pPr marL="834390" lvl="1" indent="-514350" algn="r" rtl="1">
              <a:buFont typeface="+mj-lt"/>
              <a:buAutoNum type="arabicPeriod"/>
            </a:pPr>
            <a:r>
              <a:rPr lang="ar-LY" sz="2800" dirty="0" smtClean="0">
                <a:solidFill>
                  <a:schemeClr val="bg1"/>
                </a:solidFill>
              </a:rPr>
              <a:t>وفر اهداف تعليمية مرنة من خلال أتاحة الفرصة للمتعلمين بوضع أهداف التعليم وخاصة في بداية الوحدة .</a:t>
            </a:r>
          </a:p>
          <a:p>
            <a:pPr marL="834390" lvl="1" indent="-514350" algn="r" rtl="1">
              <a:buFont typeface="+mj-lt"/>
              <a:buAutoNum type="arabicPeriod"/>
            </a:pPr>
            <a:r>
              <a:rPr lang="ar-LY" sz="2800" dirty="0" smtClean="0">
                <a:solidFill>
                  <a:schemeClr val="bg1"/>
                </a:solidFill>
              </a:rPr>
              <a:t>إظهار الاهتمام الشخصي بالمتعلمين: </a:t>
            </a:r>
          </a:p>
          <a:p>
            <a:pPr marL="1108710" lvl="2" indent="-514350" algn="r" rtl="1"/>
            <a:r>
              <a:rPr lang="ar-LY" sz="2800" dirty="0" smtClean="0">
                <a:solidFill>
                  <a:schemeClr val="bg1"/>
                </a:solidFill>
              </a:rPr>
              <a:t>تكلم مع الطلبة عن اهتماماتهم داخل و خارج الفصل.</a:t>
            </a:r>
          </a:p>
          <a:p>
            <a:pPr marL="1108710" lvl="2" indent="-514350" algn="r" rtl="1"/>
            <a:r>
              <a:rPr lang="ar-LY" sz="2800" dirty="0" smtClean="0">
                <a:solidFill>
                  <a:schemeClr val="bg1"/>
                </a:solidFill>
              </a:rPr>
              <a:t>استقبل الطلبة عند باب الفصل ، قمت بتحيتهم و مناداتهم </a:t>
            </a:r>
            <a:r>
              <a:rPr lang="ar-LY" sz="2800" dirty="0" err="1" smtClean="0">
                <a:solidFill>
                  <a:schemeClr val="bg1"/>
                </a:solidFill>
              </a:rPr>
              <a:t>باسمائهم.</a:t>
            </a:r>
            <a:endParaRPr lang="ar-LY" sz="2800" dirty="0" smtClean="0">
              <a:solidFill>
                <a:schemeClr val="bg1"/>
              </a:solidFill>
            </a:endParaRPr>
          </a:p>
        </p:txBody>
      </p:sp>
      <p:sp>
        <p:nvSpPr>
          <p:cNvPr id="4" name="Slide Number Placeholder 3"/>
          <p:cNvSpPr>
            <a:spLocks noGrp="1"/>
          </p:cNvSpPr>
          <p:nvPr>
            <p:ph type="sldNum" sz="quarter" idx="12"/>
          </p:nvPr>
        </p:nvSpPr>
        <p:spPr/>
        <p:txBody>
          <a:bodyPr>
            <a:normAutofit/>
          </a:bodyPr>
          <a:lstStyle/>
          <a:p>
            <a:fld id="{EA386E25-4D67-4074-8D58-5F9E3ED744AD}" type="slidenum">
              <a:rPr lang="en-GB" smtClean="0"/>
              <a:pPr/>
              <a:t>12</a:t>
            </a:fld>
            <a:endParaRPr lang="en-GB"/>
          </a:p>
        </p:txBody>
      </p:sp>
      <p:sp>
        <p:nvSpPr>
          <p:cNvPr id="5" name="عنصر نائب للتاريخ 4"/>
          <p:cNvSpPr>
            <a:spLocks noGrp="1"/>
          </p:cNvSpPr>
          <p:nvPr>
            <p:ph type="dt" sz="half" idx="10"/>
          </p:nvPr>
        </p:nvSpPr>
        <p:spPr/>
        <p:txBody>
          <a:bodyPr/>
          <a:lstStyle/>
          <a:p>
            <a:r>
              <a:rPr lang="en-US" smtClean="0"/>
              <a:t>30/03/2012</a:t>
            </a:r>
            <a:endParaRPr lang="en-GB"/>
          </a:p>
        </p:txBody>
      </p:sp>
      <p:sp>
        <p:nvSpPr>
          <p:cNvPr id="6" name="عنصر نائب للتذييل 5"/>
          <p:cNvSpPr>
            <a:spLocks noGrp="1"/>
          </p:cNvSpPr>
          <p:nvPr>
            <p:ph type="ftr" sz="quarter" idx="11"/>
          </p:nvPr>
        </p:nvSpPr>
        <p:spPr/>
        <p:txBody>
          <a:bodyPr/>
          <a:lstStyle/>
          <a:p>
            <a:r>
              <a:rPr lang="en-GB" smtClean="0"/>
              <a:t>Abeer Alharbi</a:t>
            </a:r>
            <a:endParaRPr lang="en-GB"/>
          </a:p>
        </p:txBody>
      </p:sp>
      <p:sp>
        <p:nvSpPr>
          <p:cNvPr id="9" name="Title 1"/>
          <p:cNvSpPr>
            <a:spLocks noGrp="1"/>
          </p:cNvSpPr>
          <p:nvPr>
            <p:ph type="title"/>
          </p:nvPr>
        </p:nvSpPr>
        <p:spPr>
          <a:xfrm>
            <a:off x="323528" y="269776"/>
            <a:ext cx="8424936" cy="1143000"/>
          </a:xfrm>
        </p:spPr>
        <p:txBody>
          <a:bodyPr>
            <a:noAutofit/>
          </a:bodyPr>
          <a:lstStyle/>
          <a:p>
            <a:pPr algn="ctr"/>
            <a:r>
              <a:rPr lang="ar-SA" sz="3600" b="1" dirty="0" smtClean="0">
                <a:solidFill>
                  <a:srgbClr val="FF6699"/>
                </a:solidFill>
              </a:rPr>
              <a:t>العلاقات الايجابية بين المعلمين و المتعلمين</a:t>
            </a:r>
            <a:br>
              <a:rPr lang="ar-SA" sz="3600" b="1" dirty="0" smtClean="0">
                <a:solidFill>
                  <a:srgbClr val="FF6699"/>
                </a:solidFill>
              </a:rPr>
            </a:br>
            <a:r>
              <a:rPr lang="en-GB" sz="3600" b="1" dirty="0" smtClean="0">
                <a:solidFill>
                  <a:srgbClr val="FF6699"/>
                </a:solidFill>
              </a:rPr>
              <a:t>positive relationships between teachers and learners </a:t>
            </a:r>
            <a:r>
              <a:rPr lang="ar-SA" sz="3600" b="1" dirty="0" smtClean="0">
                <a:solidFill>
                  <a:srgbClr val="FF6699"/>
                </a:solidFill>
              </a:rPr>
              <a:t> </a:t>
            </a:r>
            <a:endParaRPr lang="en-GB" sz="3600" b="1" dirty="0">
              <a:solidFill>
                <a:srgbClr val="FF6699"/>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1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51520" y="1988840"/>
            <a:ext cx="8712968" cy="4493096"/>
          </a:xfrm>
        </p:spPr>
        <p:txBody>
          <a:bodyPr>
            <a:noAutofit/>
          </a:bodyPr>
          <a:lstStyle/>
          <a:p>
            <a:pPr marL="1108710" lvl="2" indent="-514350" algn="r" rtl="1"/>
            <a:r>
              <a:rPr lang="ar-LY" sz="2800" dirty="0" smtClean="0">
                <a:solidFill>
                  <a:schemeClr val="bg1"/>
                </a:solidFill>
              </a:rPr>
              <a:t>عزز وشجع الطلبة على انجازاتهم الأكاديمية وغير الأكاديمية.</a:t>
            </a:r>
          </a:p>
          <a:p>
            <a:pPr marL="1108710" lvl="2" indent="-514350" algn="r" rtl="1"/>
            <a:r>
              <a:rPr lang="ar-LY" sz="2800" dirty="0" smtClean="0">
                <a:solidFill>
                  <a:schemeClr val="bg1"/>
                </a:solidFill>
              </a:rPr>
              <a:t>تحدث و علق على مناسبات مهمة في حياة الطلبة.</a:t>
            </a:r>
          </a:p>
          <a:p>
            <a:pPr marL="1108710" lvl="2" indent="-514350" algn="r" rtl="1"/>
            <a:r>
              <a:rPr lang="ar-LY" sz="2800" dirty="0" smtClean="0">
                <a:solidFill>
                  <a:schemeClr val="bg1"/>
                </a:solidFill>
              </a:rPr>
              <a:t>استهدف كل يوم مجموعة من الطلبة اثناء الفسحة و تحدث معهم عن موضوعات مختلفة.  </a:t>
            </a:r>
            <a:endParaRPr lang="en-GB" sz="2800" dirty="0">
              <a:solidFill>
                <a:schemeClr val="bg1"/>
              </a:solidFill>
            </a:endParaRPr>
          </a:p>
        </p:txBody>
      </p:sp>
      <p:sp>
        <p:nvSpPr>
          <p:cNvPr id="4" name="Slide Number Placeholder 3"/>
          <p:cNvSpPr>
            <a:spLocks noGrp="1"/>
          </p:cNvSpPr>
          <p:nvPr>
            <p:ph type="sldNum" sz="quarter" idx="12"/>
          </p:nvPr>
        </p:nvSpPr>
        <p:spPr/>
        <p:txBody>
          <a:bodyPr>
            <a:normAutofit/>
          </a:bodyPr>
          <a:lstStyle/>
          <a:p>
            <a:fld id="{EA386E25-4D67-4074-8D58-5F9E3ED744AD}" type="slidenum">
              <a:rPr lang="en-GB" smtClean="0"/>
              <a:pPr/>
              <a:t>13</a:t>
            </a:fld>
            <a:endParaRPr lang="en-GB"/>
          </a:p>
        </p:txBody>
      </p:sp>
      <p:sp>
        <p:nvSpPr>
          <p:cNvPr id="5" name="عنصر نائب للتاريخ 4"/>
          <p:cNvSpPr>
            <a:spLocks noGrp="1"/>
          </p:cNvSpPr>
          <p:nvPr>
            <p:ph type="dt" sz="half" idx="10"/>
          </p:nvPr>
        </p:nvSpPr>
        <p:spPr/>
        <p:txBody>
          <a:bodyPr/>
          <a:lstStyle/>
          <a:p>
            <a:r>
              <a:rPr lang="en-US" smtClean="0"/>
              <a:t>30/03/2012</a:t>
            </a:r>
            <a:endParaRPr lang="en-GB"/>
          </a:p>
        </p:txBody>
      </p:sp>
      <p:sp>
        <p:nvSpPr>
          <p:cNvPr id="6" name="عنصر نائب للتذييل 5"/>
          <p:cNvSpPr>
            <a:spLocks noGrp="1"/>
          </p:cNvSpPr>
          <p:nvPr>
            <p:ph type="ftr" sz="quarter" idx="11"/>
          </p:nvPr>
        </p:nvSpPr>
        <p:spPr/>
        <p:txBody>
          <a:bodyPr/>
          <a:lstStyle/>
          <a:p>
            <a:r>
              <a:rPr lang="en-GB" smtClean="0"/>
              <a:t>Abeer Alharbi</a:t>
            </a:r>
            <a:endParaRPr lang="en-GB"/>
          </a:p>
        </p:txBody>
      </p:sp>
      <p:sp>
        <p:nvSpPr>
          <p:cNvPr id="9" name="Title 1"/>
          <p:cNvSpPr>
            <a:spLocks noGrp="1"/>
          </p:cNvSpPr>
          <p:nvPr>
            <p:ph type="title"/>
          </p:nvPr>
        </p:nvSpPr>
        <p:spPr>
          <a:xfrm>
            <a:off x="323528" y="269776"/>
            <a:ext cx="8424936" cy="1143000"/>
          </a:xfrm>
        </p:spPr>
        <p:txBody>
          <a:bodyPr>
            <a:noAutofit/>
          </a:bodyPr>
          <a:lstStyle/>
          <a:p>
            <a:pPr algn="ctr"/>
            <a:r>
              <a:rPr lang="ar-SA" sz="3600" b="1" dirty="0" smtClean="0">
                <a:solidFill>
                  <a:srgbClr val="FF6699"/>
                </a:solidFill>
              </a:rPr>
              <a:t>العلاقات الايجابية بين المعلمين و المتعلمين</a:t>
            </a:r>
            <a:br>
              <a:rPr lang="ar-SA" sz="3600" b="1" dirty="0" smtClean="0">
                <a:solidFill>
                  <a:srgbClr val="FF6699"/>
                </a:solidFill>
              </a:rPr>
            </a:br>
            <a:r>
              <a:rPr lang="en-GB" sz="3600" b="1" dirty="0" smtClean="0">
                <a:solidFill>
                  <a:srgbClr val="FF6699"/>
                </a:solidFill>
              </a:rPr>
              <a:t>positive relationships between teachers and learners </a:t>
            </a:r>
            <a:r>
              <a:rPr lang="ar-SA" sz="3600" b="1" dirty="0" smtClean="0">
                <a:solidFill>
                  <a:srgbClr val="FF6699"/>
                </a:solidFill>
              </a:rPr>
              <a:t> </a:t>
            </a:r>
            <a:endParaRPr lang="en-GB" sz="3600" b="1" dirty="0">
              <a:solidFill>
                <a:srgbClr val="FF6699"/>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23528" y="1844824"/>
            <a:ext cx="8568952" cy="4392488"/>
          </a:xfrm>
        </p:spPr>
        <p:txBody>
          <a:bodyPr>
            <a:normAutofit/>
          </a:bodyPr>
          <a:lstStyle/>
          <a:p>
            <a:pPr marL="834390" lvl="1" indent="-514350" algn="r" rtl="1">
              <a:buNone/>
            </a:pPr>
            <a:r>
              <a:rPr lang="ar-LY" sz="2800" dirty="0" smtClean="0">
                <a:solidFill>
                  <a:schemeClr val="accent1"/>
                </a:solidFill>
              </a:rPr>
              <a:t>3</a:t>
            </a:r>
            <a:r>
              <a:rPr lang="ar-LY" sz="2800" dirty="0" smtClean="0"/>
              <a:t>. </a:t>
            </a:r>
            <a:r>
              <a:rPr lang="ar-LY" sz="2800" dirty="0" smtClean="0">
                <a:solidFill>
                  <a:schemeClr val="bg1"/>
                </a:solidFill>
              </a:rPr>
              <a:t>تفاعل ايجابيا مع الطلبة في الفصل من خلال :</a:t>
            </a:r>
          </a:p>
          <a:p>
            <a:pPr marL="1108710" lvl="2" indent="-514350" algn="r" rtl="1"/>
            <a:r>
              <a:rPr lang="ar-LY" sz="2800" dirty="0" smtClean="0">
                <a:solidFill>
                  <a:schemeClr val="bg1"/>
                </a:solidFill>
              </a:rPr>
              <a:t>انظر في اعين كل الطلبة.</a:t>
            </a:r>
          </a:p>
          <a:p>
            <a:pPr marL="1108710" lvl="2" indent="-514350" algn="r" rtl="1"/>
            <a:r>
              <a:rPr lang="ar-LY" sz="2800" dirty="0" smtClean="0">
                <a:solidFill>
                  <a:schemeClr val="bg1"/>
                </a:solidFill>
              </a:rPr>
              <a:t>شجع كل الطلبة على الاستجابة على الأسئلة.</a:t>
            </a:r>
          </a:p>
          <a:p>
            <a:pPr marL="1108710" lvl="2" indent="-514350" algn="r" rtl="1"/>
            <a:r>
              <a:rPr lang="ar-LY" sz="2800" dirty="0" smtClean="0">
                <a:solidFill>
                  <a:schemeClr val="bg1"/>
                </a:solidFill>
              </a:rPr>
              <a:t>أرجع الأفكار للطلبة أثناء التعليق عليها.</a:t>
            </a:r>
          </a:p>
          <a:p>
            <a:pPr marL="1108710" lvl="2" indent="-514350" algn="r" rtl="1"/>
            <a:r>
              <a:rPr lang="ar-LY" sz="2800" dirty="0" smtClean="0">
                <a:solidFill>
                  <a:schemeClr val="bg1"/>
                </a:solidFill>
              </a:rPr>
              <a:t>تجول داخل الفصل و كن قريب من كل طالب في أوقات مختلفة من الدرس.</a:t>
            </a:r>
          </a:p>
          <a:p>
            <a:pPr marL="1108710" lvl="2" indent="-514350" algn="r" rtl="1"/>
            <a:r>
              <a:rPr lang="ar-LY" sz="2800" dirty="0" smtClean="0">
                <a:solidFill>
                  <a:schemeClr val="bg1"/>
                </a:solidFill>
              </a:rPr>
              <a:t>اتح الوقت الكافي لكل طالب بالاستجابة على السؤال بغض النظر عن توقعاتك و خبراتك بالطلبة.  </a:t>
            </a:r>
            <a:endParaRPr lang="en-GB" sz="2800" dirty="0">
              <a:solidFill>
                <a:schemeClr val="bg1"/>
              </a:solidFill>
            </a:endParaRPr>
          </a:p>
        </p:txBody>
      </p:sp>
      <p:sp>
        <p:nvSpPr>
          <p:cNvPr id="4" name="Slide Number Placeholder 3"/>
          <p:cNvSpPr>
            <a:spLocks noGrp="1"/>
          </p:cNvSpPr>
          <p:nvPr>
            <p:ph type="sldNum" sz="quarter" idx="12"/>
          </p:nvPr>
        </p:nvSpPr>
        <p:spPr/>
        <p:txBody>
          <a:bodyPr>
            <a:normAutofit/>
          </a:bodyPr>
          <a:lstStyle/>
          <a:p>
            <a:fld id="{EA386E25-4D67-4074-8D58-5F9E3ED744AD}" type="slidenum">
              <a:rPr lang="en-GB" smtClean="0"/>
              <a:pPr/>
              <a:t>14</a:t>
            </a:fld>
            <a:endParaRPr lang="en-GB"/>
          </a:p>
        </p:txBody>
      </p:sp>
      <p:sp>
        <p:nvSpPr>
          <p:cNvPr id="8" name="عنصر نائب للتاريخ 7"/>
          <p:cNvSpPr>
            <a:spLocks noGrp="1"/>
          </p:cNvSpPr>
          <p:nvPr>
            <p:ph type="dt" sz="half" idx="10"/>
          </p:nvPr>
        </p:nvSpPr>
        <p:spPr/>
        <p:txBody>
          <a:bodyPr/>
          <a:lstStyle/>
          <a:p>
            <a:r>
              <a:rPr lang="en-US" smtClean="0"/>
              <a:t>30/03/2012</a:t>
            </a:r>
            <a:endParaRPr lang="en-GB"/>
          </a:p>
        </p:txBody>
      </p:sp>
      <p:sp>
        <p:nvSpPr>
          <p:cNvPr id="9" name="عنصر نائب للتذييل 8"/>
          <p:cNvSpPr>
            <a:spLocks noGrp="1"/>
          </p:cNvSpPr>
          <p:nvPr>
            <p:ph type="ftr" sz="quarter" idx="11"/>
          </p:nvPr>
        </p:nvSpPr>
        <p:spPr/>
        <p:txBody>
          <a:bodyPr/>
          <a:lstStyle/>
          <a:p>
            <a:r>
              <a:rPr lang="en-GB" smtClean="0"/>
              <a:t>Abeer Alharbi</a:t>
            </a:r>
            <a:endParaRPr lang="en-GB"/>
          </a:p>
        </p:txBody>
      </p:sp>
      <p:sp>
        <p:nvSpPr>
          <p:cNvPr id="7" name="Title 1"/>
          <p:cNvSpPr>
            <a:spLocks noGrp="1"/>
          </p:cNvSpPr>
          <p:nvPr>
            <p:ph type="title"/>
          </p:nvPr>
        </p:nvSpPr>
        <p:spPr>
          <a:xfrm>
            <a:off x="323528" y="269776"/>
            <a:ext cx="8424936" cy="1143000"/>
          </a:xfrm>
        </p:spPr>
        <p:txBody>
          <a:bodyPr>
            <a:noAutofit/>
          </a:bodyPr>
          <a:lstStyle/>
          <a:p>
            <a:pPr algn="ctr"/>
            <a:r>
              <a:rPr lang="ar-SA" sz="3600" b="1" dirty="0" smtClean="0">
                <a:solidFill>
                  <a:srgbClr val="FF6699"/>
                </a:solidFill>
              </a:rPr>
              <a:t>العلاقات الايجابية بين المعلمين و المتعلمين</a:t>
            </a:r>
            <a:br>
              <a:rPr lang="ar-SA" sz="3600" b="1" dirty="0" smtClean="0">
                <a:solidFill>
                  <a:srgbClr val="FF6699"/>
                </a:solidFill>
              </a:rPr>
            </a:br>
            <a:r>
              <a:rPr lang="en-GB" sz="3600" b="1" dirty="0" smtClean="0">
                <a:solidFill>
                  <a:srgbClr val="FF6699"/>
                </a:solidFill>
              </a:rPr>
              <a:t>positive relationships between teachers and learners </a:t>
            </a:r>
            <a:r>
              <a:rPr lang="ar-SA" sz="3600" b="1" dirty="0" smtClean="0">
                <a:solidFill>
                  <a:srgbClr val="FF6699"/>
                </a:solidFill>
              </a:rPr>
              <a:t> </a:t>
            </a:r>
            <a:endParaRPr lang="en-GB" sz="3600" b="1" dirty="0">
              <a:solidFill>
                <a:srgbClr val="FF6699"/>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51520" y="1916832"/>
            <a:ext cx="8712968" cy="4176464"/>
          </a:xfrm>
        </p:spPr>
        <p:txBody>
          <a:bodyPr>
            <a:noAutofit/>
          </a:bodyPr>
          <a:lstStyle/>
          <a:p>
            <a:pPr algn="r" rtl="1"/>
            <a:r>
              <a:rPr lang="ar-LY" sz="2800" dirty="0" smtClean="0">
                <a:solidFill>
                  <a:schemeClr val="bg1"/>
                </a:solidFill>
              </a:rPr>
              <a:t>العلاقات الإيجابية بين المعلم و المتعلم ترجع أيضاً لوعي المعلم بإحتياجات االمتعلمين من خلال :</a:t>
            </a:r>
          </a:p>
          <a:p>
            <a:pPr marL="834390" lvl="1" indent="-514350" algn="r" rtl="1">
              <a:buFont typeface="+mj-lt"/>
              <a:buAutoNum type="arabicPeriod"/>
            </a:pPr>
            <a:r>
              <a:rPr lang="ar-LY" sz="2800" dirty="0" smtClean="0">
                <a:solidFill>
                  <a:schemeClr val="bg1"/>
                </a:solidFill>
              </a:rPr>
              <a:t>الطالب المنسحب خوفا من الفشل أو العلاقات الاجتماعية :</a:t>
            </a:r>
          </a:p>
          <a:p>
            <a:pPr marL="1108710" lvl="2" indent="-514350" algn="r" rtl="1"/>
            <a:r>
              <a:rPr lang="ar-LY" sz="2800" dirty="0" smtClean="0">
                <a:solidFill>
                  <a:schemeClr val="bg1"/>
                </a:solidFill>
              </a:rPr>
              <a:t>قم بتشجيع نجاحاته الصغيره.</a:t>
            </a:r>
          </a:p>
          <a:p>
            <a:pPr marL="1108710" lvl="2" indent="-514350" algn="r" rtl="1"/>
            <a:r>
              <a:rPr lang="ar-LY" sz="2800" dirty="0" smtClean="0">
                <a:solidFill>
                  <a:schemeClr val="bg1"/>
                </a:solidFill>
              </a:rPr>
              <a:t> وفر له بيئة آمنه.</a:t>
            </a:r>
          </a:p>
          <a:p>
            <a:pPr marL="1108710" lvl="2" indent="-514350" algn="r" rtl="1"/>
            <a:r>
              <a:rPr lang="ar-LY" sz="2800" dirty="0" smtClean="0">
                <a:solidFill>
                  <a:schemeClr val="bg1"/>
                </a:solidFill>
              </a:rPr>
              <a:t>قلل و راعي النقد الموجه له.</a:t>
            </a:r>
          </a:p>
          <a:p>
            <a:pPr marL="834390" lvl="1" indent="-514350" algn="r" rtl="1">
              <a:buFont typeface="+mj-lt"/>
              <a:buAutoNum type="arabicPeriod"/>
            </a:pPr>
            <a:r>
              <a:rPr lang="ar-LY" sz="2800" dirty="0" smtClean="0">
                <a:solidFill>
                  <a:schemeClr val="bg1"/>
                </a:solidFill>
              </a:rPr>
              <a:t>الطالب العدواني وقد يكون عنيف، متحدي، غير واضح:</a:t>
            </a:r>
          </a:p>
          <a:p>
            <a:pPr marL="1108710" lvl="2" indent="-514350" algn="r" rtl="1"/>
            <a:r>
              <a:rPr lang="ar-LY" sz="2800" dirty="0" smtClean="0">
                <a:solidFill>
                  <a:schemeClr val="bg1"/>
                </a:solidFill>
              </a:rPr>
              <a:t>استخدم التعاقد السلوكي و النتائج الفورية.</a:t>
            </a:r>
          </a:p>
          <a:p>
            <a:pPr marL="1108710" lvl="2" indent="-514350" algn="r" rtl="1"/>
            <a:r>
              <a:rPr lang="ar-LY" sz="2800" dirty="0" smtClean="0">
                <a:solidFill>
                  <a:schemeClr val="bg1"/>
                </a:solidFill>
              </a:rPr>
              <a:t>لاتنسى انك تتعامل مع أطفال يعبرون عن خوفهم او المهم.</a:t>
            </a:r>
          </a:p>
        </p:txBody>
      </p:sp>
      <p:sp>
        <p:nvSpPr>
          <p:cNvPr id="4" name="Slide Number Placeholder 3"/>
          <p:cNvSpPr>
            <a:spLocks noGrp="1"/>
          </p:cNvSpPr>
          <p:nvPr>
            <p:ph type="sldNum" sz="quarter" idx="12"/>
          </p:nvPr>
        </p:nvSpPr>
        <p:spPr/>
        <p:txBody>
          <a:bodyPr>
            <a:normAutofit/>
          </a:bodyPr>
          <a:lstStyle/>
          <a:p>
            <a:fld id="{EA386E25-4D67-4074-8D58-5F9E3ED744AD}" type="slidenum">
              <a:rPr lang="en-GB" smtClean="0"/>
              <a:pPr/>
              <a:t>15</a:t>
            </a:fld>
            <a:endParaRPr lang="en-GB"/>
          </a:p>
        </p:txBody>
      </p:sp>
      <p:sp>
        <p:nvSpPr>
          <p:cNvPr id="7" name="عنصر نائب للتاريخ 6"/>
          <p:cNvSpPr>
            <a:spLocks noGrp="1"/>
          </p:cNvSpPr>
          <p:nvPr>
            <p:ph type="dt" sz="half" idx="10"/>
          </p:nvPr>
        </p:nvSpPr>
        <p:spPr/>
        <p:txBody>
          <a:bodyPr/>
          <a:lstStyle/>
          <a:p>
            <a:r>
              <a:rPr lang="en-US" smtClean="0"/>
              <a:t>30/03/2012</a:t>
            </a:r>
            <a:endParaRPr lang="en-GB"/>
          </a:p>
        </p:txBody>
      </p:sp>
      <p:sp>
        <p:nvSpPr>
          <p:cNvPr id="8" name="عنصر نائب للتذييل 7"/>
          <p:cNvSpPr>
            <a:spLocks noGrp="1"/>
          </p:cNvSpPr>
          <p:nvPr>
            <p:ph type="ftr" sz="quarter" idx="11"/>
          </p:nvPr>
        </p:nvSpPr>
        <p:spPr/>
        <p:txBody>
          <a:bodyPr/>
          <a:lstStyle/>
          <a:p>
            <a:r>
              <a:rPr lang="en-GB" smtClean="0"/>
              <a:t>Abeer Alharbi</a:t>
            </a:r>
            <a:endParaRPr lang="en-GB"/>
          </a:p>
        </p:txBody>
      </p:sp>
      <p:sp>
        <p:nvSpPr>
          <p:cNvPr id="10" name="Title 1"/>
          <p:cNvSpPr>
            <a:spLocks noGrp="1"/>
          </p:cNvSpPr>
          <p:nvPr>
            <p:ph type="title"/>
          </p:nvPr>
        </p:nvSpPr>
        <p:spPr>
          <a:xfrm>
            <a:off x="323528" y="269776"/>
            <a:ext cx="8424936" cy="1143000"/>
          </a:xfrm>
        </p:spPr>
        <p:txBody>
          <a:bodyPr>
            <a:noAutofit/>
          </a:bodyPr>
          <a:lstStyle/>
          <a:p>
            <a:pPr algn="ctr"/>
            <a:r>
              <a:rPr lang="ar-SA" sz="3600" b="1" dirty="0" smtClean="0">
                <a:solidFill>
                  <a:srgbClr val="FF6699"/>
                </a:solidFill>
              </a:rPr>
              <a:t>العلاقات الايجابية بين المعلمين و المتعلمين</a:t>
            </a:r>
            <a:br>
              <a:rPr lang="ar-SA" sz="3600" b="1" dirty="0" smtClean="0">
                <a:solidFill>
                  <a:srgbClr val="FF6699"/>
                </a:solidFill>
              </a:rPr>
            </a:br>
            <a:r>
              <a:rPr lang="en-GB" sz="3600" b="1" dirty="0" smtClean="0">
                <a:solidFill>
                  <a:srgbClr val="FF6699"/>
                </a:solidFill>
              </a:rPr>
              <a:t>positive relationships between teachers and learners </a:t>
            </a:r>
            <a:r>
              <a:rPr lang="ar-SA" sz="3600" b="1" dirty="0" smtClean="0">
                <a:solidFill>
                  <a:srgbClr val="FF6699"/>
                </a:solidFill>
              </a:rPr>
              <a:t> </a:t>
            </a:r>
            <a:endParaRPr lang="en-GB" sz="3600" b="1" dirty="0">
              <a:solidFill>
                <a:srgbClr val="FF6699"/>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right)">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right)">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right)">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2"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right)">
                                      <p:cBhvr>
                                        <p:cTn id="22" dur="1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2"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right)">
                                      <p:cBhvr>
                                        <p:cTn id="27" dur="1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2"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right)">
                                      <p:cBhvr>
                                        <p:cTn id="32" dur="1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2"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right)">
                                      <p:cBhvr>
                                        <p:cTn id="37" dur="1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2"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right)">
                                      <p:cBhvr>
                                        <p:cTn id="42"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51520" y="1844824"/>
            <a:ext cx="8640960" cy="4464496"/>
          </a:xfrm>
        </p:spPr>
        <p:txBody>
          <a:bodyPr>
            <a:noAutofit/>
          </a:bodyPr>
          <a:lstStyle/>
          <a:p>
            <a:pPr marL="834390" lvl="1" indent="-514350" algn="r" rtl="1">
              <a:buNone/>
            </a:pPr>
            <a:r>
              <a:rPr lang="ar-LY" sz="2800" dirty="0" smtClean="0">
                <a:solidFill>
                  <a:schemeClr val="bg1"/>
                </a:solidFill>
              </a:rPr>
              <a:t>3. الطالب ذو مشكلات الانتباه و قد يكون لديه فرط حركة أو تشتت انتباه:</a:t>
            </a:r>
          </a:p>
          <a:p>
            <a:pPr marL="1108710" lvl="2" indent="-514350" algn="r" rtl="1"/>
            <a:r>
              <a:rPr lang="ar-LY" sz="2800" dirty="0" smtClean="0">
                <a:solidFill>
                  <a:schemeClr val="bg1"/>
                </a:solidFill>
              </a:rPr>
              <a:t>التعاقد السلوكي.</a:t>
            </a:r>
          </a:p>
          <a:p>
            <a:pPr marL="1108710" lvl="2" indent="-514350" algn="r" rtl="1"/>
            <a:r>
              <a:rPr lang="ar-LY" sz="2800" dirty="0" smtClean="0">
                <a:solidFill>
                  <a:schemeClr val="bg1"/>
                </a:solidFill>
              </a:rPr>
              <a:t>تعليمهم مهارات التفكير و التعلم والانتباه.</a:t>
            </a:r>
          </a:p>
          <a:p>
            <a:pPr marL="1108710" lvl="2" indent="-514350" algn="r" rtl="1"/>
            <a:r>
              <a:rPr lang="ar-LY" sz="2800" dirty="0" smtClean="0">
                <a:solidFill>
                  <a:schemeClr val="bg1"/>
                </a:solidFill>
              </a:rPr>
              <a:t>جزأ المهاره التعليمية.</a:t>
            </a:r>
          </a:p>
          <a:p>
            <a:pPr marL="1108710" lvl="2" indent="-514350" algn="r" rtl="1"/>
            <a:r>
              <a:rPr lang="ar-LY" sz="2800" dirty="0" smtClean="0">
                <a:solidFill>
                  <a:schemeClr val="bg1"/>
                </a:solidFill>
              </a:rPr>
              <a:t>عزز نجاحاته.</a:t>
            </a:r>
          </a:p>
          <a:p>
            <a:pPr marL="1108710" lvl="2" indent="-514350" algn="r" rtl="1"/>
            <a:r>
              <a:rPr lang="ar-LY" sz="2800" dirty="0" smtClean="0">
                <a:solidFill>
                  <a:schemeClr val="bg1"/>
                </a:solidFill>
              </a:rPr>
              <a:t>ضعه في مجموعات التعلم </a:t>
            </a:r>
            <a:r>
              <a:rPr lang="ar-LY" sz="2800" dirty="0" err="1" smtClean="0">
                <a:solidFill>
                  <a:schemeClr val="bg1"/>
                </a:solidFill>
              </a:rPr>
              <a:t>بالأقران.</a:t>
            </a:r>
            <a:r>
              <a:rPr lang="ar-LY" sz="2800" dirty="0" smtClean="0">
                <a:solidFill>
                  <a:schemeClr val="bg1"/>
                </a:solidFill>
              </a:rPr>
              <a:t> </a:t>
            </a:r>
          </a:p>
          <a:p>
            <a:pPr marL="834390" lvl="1" indent="-514350" algn="r" rtl="1">
              <a:buNone/>
            </a:pPr>
            <a:endParaRPr lang="en-GB" sz="2800" dirty="0"/>
          </a:p>
        </p:txBody>
      </p:sp>
      <p:sp>
        <p:nvSpPr>
          <p:cNvPr id="4" name="Slide Number Placeholder 3"/>
          <p:cNvSpPr>
            <a:spLocks noGrp="1"/>
          </p:cNvSpPr>
          <p:nvPr>
            <p:ph type="sldNum" sz="quarter" idx="12"/>
          </p:nvPr>
        </p:nvSpPr>
        <p:spPr/>
        <p:txBody>
          <a:bodyPr>
            <a:normAutofit/>
          </a:bodyPr>
          <a:lstStyle/>
          <a:p>
            <a:fld id="{EA386E25-4D67-4074-8D58-5F9E3ED744AD}" type="slidenum">
              <a:rPr lang="en-GB" smtClean="0"/>
              <a:pPr/>
              <a:t>16</a:t>
            </a:fld>
            <a:endParaRPr lang="en-GB"/>
          </a:p>
        </p:txBody>
      </p:sp>
      <p:sp>
        <p:nvSpPr>
          <p:cNvPr id="5" name="عنصر نائب للتاريخ 4"/>
          <p:cNvSpPr>
            <a:spLocks noGrp="1"/>
          </p:cNvSpPr>
          <p:nvPr>
            <p:ph type="dt" sz="half" idx="10"/>
          </p:nvPr>
        </p:nvSpPr>
        <p:spPr/>
        <p:txBody>
          <a:bodyPr/>
          <a:lstStyle/>
          <a:p>
            <a:r>
              <a:rPr lang="en-US" smtClean="0"/>
              <a:t>30/03/2012</a:t>
            </a:r>
            <a:endParaRPr lang="en-GB"/>
          </a:p>
        </p:txBody>
      </p:sp>
      <p:sp>
        <p:nvSpPr>
          <p:cNvPr id="6" name="عنصر نائب للتذييل 5"/>
          <p:cNvSpPr>
            <a:spLocks noGrp="1"/>
          </p:cNvSpPr>
          <p:nvPr>
            <p:ph type="ftr" sz="quarter" idx="11"/>
          </p:nvPr>
        </p:nvSpPr>
        <p:spPr/>
        <p:txBody>
          <a:bodyPr/>
          <a:lstStyle/>
          <a:p>
            <a:r>
              <a:rPr lang="en-GB" smtClean="0"/>
              <a:t>Abeer Alharbi</a:t>
            </a:r>
            <a:endParaRPr lang="en-GB"/>
          </a:p>
        </p:txBody>
      </p:sp>
      <p:sp>
        <p:nvSpPr>
          <p:cNvPr id="9" name="Title 1"/>
          <p:cNvSpPr>
            <a:spLocks noGrp="1"/>
          </p:cNvSpPr>
          <p:nvPr>
            <p:ph type="title"/>
          </p:nvPr>
        </p:nvSpPr>
        <p:spPr>
          <a:xfrm>
            <a:off x="323528" y="269776"/>
            <a:ext cx="8424936" cy="1143000"/>
          </a:xfrm>
        </p:spPr>
        <p:txBody>
          <a:bodyPr>
            <a:noAutofit/>
          </a:bodyPr>
          <a:lstStyle/>
          <a:p>
            <a:pPr algn="ctr"/>
            <a:r>
              <a:rPr lang="ar-SA" sz="3600" b="1" dirty="0" smtClean="0">
                <a:solidFill>
                  <a:srgbClr val="FF6699"/>
                </a:solidFill>
              </a:rPr>
              <a:t>العلاقات الايجابية بين المعلمين و المتعلمين</a:t>
            </a:r>
            <a:br>
              <a:rPr lang="ar-SA" sz="3600" b="1" dirty="0" smtClean="0">
                <a:solidFill>
                  <a:srgbClr val="FF6699"/>
                </a:solidFill>
              </a:rPr>
            </a:br>
            <a:r>
              <a:rPr lang="en-GB" sz="3600" b="1" dirty="0" smtClean="0">
                <a:solidFill>
                  <a:srgbClr val="FF6699"/>
                </a:solidFill>
              </a:rPr>
              <a:t>positive relationships between teachers and learners </a:t>
            </a:r>
            <a:r>
              <a:rPr lang="ar-SA" sz="3600" b="1" dirty="0" smtClean="0">
                <a:solidFill>
                  <a:srgbClr val="FF6699"/>
                </a:solidFill>
              </a:rPr>
              <a:t> </a:t>
            </a:r>
            <a:endParaRPr lang="en-GB" sz="3600" b="1" dirty="0">
              <a:solidFill>
                <a:srgbClr val="FF6699"/>
              </a:solidFill>
            </a:endParaRPr>
          </a:p>
        </p:txBody>
      </p:sp>
    </p:spTree>
  </p:cSld>
  <p:clrMapOvr>
    <a:masterClrMapping/>
  </p:clrMapOvr>
  <p:transition>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51520" y="1700808"/>
            <a:ext cx="8640960" cy="4464496"/>
          </a:xfrm>
        </p:spPr>
        <p:txBody>
          <a:bodyPr>
            <a:noAutofit/>
          </a:bodyPr>
          <a:lstStyle/>
          <a:p>
            <a:pPr marL="834390" lvl="1" indent="-514350" algn="r" rtl="1">
              <a:buNone/>
            </a:pPr>
            <a:r>
              <a:rPr lang="ar-LY" sz="2800" dirty="0" err="1" smtClean="0">
                <a:solidFill>
                  <a:schemeClr val="bg1"/>
                </a:solidFill>
              </a:rPr>
              <a:t>4.</a:t>
            </a:r>
            <a:r>
              <a:rPr lang="ar-LY" sz="2800" dirty="0" smtClean="0">
                <a:solidFill>
                  <a:schemeClr val="bg1"/>
                </a:solidFill>
              </a:rPr>
              <a:t> الطالب المثالي يجد نفسه مدفوع</a:t>
            </a:r>
            <a:r>
              <a:rPr lang="ar-SA" sz="2800" dirty="0" smtClean="0">
                <a:solidFill>
                  <a:schemeClr val="bg1"/>
                </a:solidFill>
              </a:rPr>
              <a:t>اً</a:t>
            </a:r>
            <a:r>
              <a:rPr lang="ar-LY" sz="2800" dirty="0" smtClean="0">
                <a:solidFill>
                  <a:schemeClr val="bg1"/>
                </a:solidFill>
              </a:rPr>
              <a:t> لتحقيق أهداف غير ممكن تحقيقها :</a:t>
            </a:r>
          </a:p>
          <a:p>
            <a:pPr marL="1108710" lvl="2" indent="-514350" algn="r" rtl="1"/>
            <a:r>
              <a:rPr lang="ar-LY" sz="2800" dirty="0" smtClean="0">
                <a:solidFill>
                  <a:schemeClr val="bg1"/>
                </a:solidFill>
              </a:rPr>
              <a:t>تشجيعه على تقبل الخطأ.</a:t>
            </a:r>
          </a:p>
          <a:p>
            <a:pPr marL="1108710" lvl="2" indent="-514350" algn="r" rtl="1"/>
            <a:r>
              <a:rPr lang="ar-LY" sz="2800" dirty="0" smtClean="0">
                <a:solidFill>
                  <a:schemeClr val="bg1"/>
                </a:solidFill>
              </a:rPr>
              <a:t>مساعدته لوضع أهداف معقوله.</a:t>
            </a:r>
          </a:p>
          <a:p>
            <a:pPr marL="1108710" lvl="2" indent="-514350" algn="r" rtl="1"/>
            <a:r>
              <a:rPr lang="ar-LY" sz="2800" dirty="0" smtClean="0">
                <a:solidFill>
                  <a:schemeClr val="bg1"/>
                </a:solidFill>
              </a:rPr>
              <a:t>أعطاءهم الفرصة لتعليم أقرانهم</a:t>
            </a:r>
            <a:endParaRPr lang="ar-SA" sz="2800" dirty="0" smtClean="0">
              <a:solidFill>
                <a:schemeClr val="bg1"/>
              </a:solidFill>
            </a:endParaRPr>
          </a:p>
          <a:p>
            <a:pPr marL="514350" indent="-514350" algn="r" rtl="1">
              <a:buNone/>
            </a:pPr>
            <a:r>
              <a:rPr lang="ar-SA" sz="2800" dirty="0" err="1" smtClean="0">
                <a:solidFill>
                  <a:schemeClr val="bg1"/>
                </a:solidFill>
              </a:rPr>
              <a:t>5-</a:t>
            </a:r>
            <a:r>
              <a:rPr lang="ar-SA" sz="2800" dirty="0" smtClean="0">
                <a:solidFill>
                  <a:schemeClr val="bg1"/>
                </a:solidFill>
              </a:rPr>
              <a:t> </a:t>
            </a:r>
            <a:r>
              <a:rPr lang="ar-LY" sz="2800" dirty="0" smtClean="0">
                <a:solidFill>
                  <a:schemeClr val="bg1"/>
                </a:solidFill>
              </a:rPr>
              <a:t>الطالب ذو المشكلات </a:t>
            </a:r>
            <a:r>
              <a:rPr lang="ar-LY" sz="2800" dirty="0" err="1" smtClean="0">
                <a:solidFill>
                  <a:schemeClr val="bg1"/>
                </a:solidFill>
              </a:rPr>
              <a:t>الاجتماعية </a:t>
            </a:r>
            <a:r>
              <a:rPr lang="ar-LY" sz="2800" dirty="0" smtClean="0">
                <a:solidFill>
                  <a:schemeClr val="bg1"/>
                </a:solidFill>
              </a:rPr>
              <a:t>، ي</a:t>
            </a:r>
            <a:r>
              <a:rPr lang="ar-SA" sz="2800" dirty="0" smtClean="0">
                <a:solidFill>
                  <a:schemeClr val="bg1"/>
                </a:solidFill>
              </a:rPr>
              <a:t>ُ</a:t>
            </a:r>
            <a:r>
              <a:rPr lang="ar-LY" sz="2800" dirty="0" smtClean="0">
                <a:solidFill>
                  <a:schemeClr val="bg1"/>
                </a:solidFill>
              </a:rPr>
              <a:t>صدر سلوكيات اجتماعية غير مرغوبة و </a:t>
            </a:r>
            <a:r>
              <a:rPr lang="ar-LY" sz="2800" dirty="0" err="1" smtClean="0">
                <a:solidFill>
                  <a:schemeClr val="bg1"/>
                </a:solidFill>
              </a:rPr>
              <a:t>لايمكنه</a:t>
            </a:r>
            <a:r>
              <a:rPr lang="ar-LY" sz="2800" dirty="0" smtClean="0">
                <a:solidFill>
                  <a:schemeClr val="bg1"/>
                </a:solidFill>
              </a:rPr>
              <a:t> تكوين أو المحافظة على </a:t>
            </a:r>
            <a:r>
              <a:rPr lang="ar-LY" sz="2800" dirty="0" err="1" smtClean="0">
                <a:solidFill>
                  <a:schemeClr val="bg1"/>
                </a:solidFill>
              </a:rPr>
              <a:t>الأصدقاء:</a:t>
            </a:r>
            <a:endParaRPr lang="ar-LY" sz="2800" dirty="0" smtClean="0">
              <a:solidFill>
                <a:schemeClr val="bg1"/>
              </a:solidFill>
            </a:endParaRPr>
          </a:p>
          <a:p>
            <a:pPr marL="1108710" lvl="2" indent="-514350" algn="r" rtl="1"/>
            <a:r>
              <a:rPr lang="ar-LY" sz="2800" dirty="0" smtClean="0">
                <a:solidFill>
                  <a:schemeClr val="bg1"/>
                </a:solidFill>
              </a:rPr>
              <a:t>مساعدته للتمييز بين السلوكيات الاجتماعية المرغوبة و غير المرغوبة.</a:t>
            </a:r>
          </a:p>
          <a:p>
            <a:pPr marL="1108710" lvl="2" indent="-514350" algn="r" rtl="1"/>
            <a:r>
              <a:rPr lang="ar-LY" sz="2800" dirty="0" smtClean="0">
                <a:solidFill>
                  <a:schemeClr val="bg1"/>
                </a:solidFill>
              </a:rPr>
              <a:t>ارشاده للتغلب على مشكلاته  الاجتماعية.</a:t>
            </a:r>
          </a:p>
          <a:p>
            <a:pPr marL="1108710" lvl="2" indent="-514350" algn="r" rtl="1"/>
            <a:r>
              <a:rPr lang="ar-LY" sz="2800" dirty="0" smtClean="0">
                <a:solidFill>
                  <a:schemeClr val="bg1"/>
                </a:solidFill>
              </a:rPr>
              <a:t>تدريسه المهارات الاجتماعية.</a:t>
            </a:r>
          </a:p>
          <a:p>
            <a:pPr marL="1108710" lvl="2" indent="-514350" algn="r" rtl="1"/>
            <a:endParaRPr lang="ar-LY" sz="2800" dirty="0" smtClean="0">
              <a:solidFill>
                <a:schemeClr val="bg1"/>
              </a:solidFill>
            </a:endParaRPr>
          </a:p>
          <a:p>
            <a:pPr algn="r" rtl="1">
              <a:buNone/>
            </a:pPr>
            <a:endParaRPr lang="en-GB" sz="2800" dirty="0"/>
          </a:p>
        </p:txBody>
      </p:sp>
      <p:sp>
        <p:nvSpPr>
          <p:cNvPr id="4" name="Slide Number Placeholder 3"/>
          <p:cNvSpPr>
            <a:spLocks noGrp="1"/>
          </p:cNvSpPr>
          <p:nvPr>
            <p:ph type="sldNum" sz="quarter" idx="12"/>
          </p:nvPr>
        </p:nvSpPr>
        <p:spPr/>
        <p:txBody>
          <a:bodyPr>
            <a:normAutofit/>
          </a:bodyPr>
          <a:lstStyle/>
          <a:p>
            <a:fld id="{EA386E25-4D67-4074-8D58-5F9E3ED744AD}" type="slidenum">
              <a:rPr lang="en-GB" smtClean="0"/>
              <a:pPr/>
              <a:t>17</a:t>
            </a:fld>
            <a:endParaRPr lang="en-GB"/>
          </a:p>
        </p:txBody>
      </p:sp>
      <p:sp>
        <p:nvSpPr>
          <p:cNvPr id="5" name="عنصر نائب للتاريخ 4"/>
          <p:cNvSpPr>
            <a:spLocks noGrp="1"/>
          </p:cNvSpPr>
          <p:nvPr>
            <p:ph type="dt" sz="half" idx="10"/>
          </p:nvPr>
        </p:nvSpPr>
        <p:spPr/>
        <p:txBody>
          <a:bodyPr/>
          <a:lstStyle/>
          <a:p>
            <a:r>
              <a:rPr lang="en-US" smtClean="0"/>
              <a:t>30/03/2012</a:t>
            </a:r>
            <a:endParaRPr lang="en-GB"/>
          </a:p>
        </p:txBody>
      </p:sp>
      <p:sp>
        <p:nvSpPr>
          <p:cNvPr id="6" name="عنصر نائب للتذييل 5"/>
          <p:cNvSpPr>
            <a:spLocks noGrp="1"/>
          </p:cNvSpPr>
          <p:nvPr>
            <p:ph type="ftr" sz="quarter" idx="11"/>
          </p:nvPr>
        </p:nvSpPr>
        <p:spPr/>
        <p:txBody>
          <a:bodyPr/>
          <a:lstStyle/>
          <a:p>
            <a:r>
              <a:rPr lang="en-GB" smtClean="0"/>
              <a:t>Abeer Alharbi</a:t>
            </a:r>
            <a:endParaRPr lang="en-GB"/>
          </a:p>
        </p:txBody>
      </p:sp>
      <p:sp>
        <p:nvSpPr>
          <p:cNvPr id="9" name="Title 1"/>
          <p:cNvSpPr>
            <a:spLocks noGrp="1"/>
          </p:cNvSpPr>
          <p:nvPr>
            <p:ph type="title"/>
          </p:nvPr>
        </p:nvSpPr>
        <p:spPr>
          <a:xfrm>
            <a:off x="323528" y="269776"/>
            <a:ext cx="8424936" cy="1143000"/>
          </a:xfrm>
        </p:spPr>
        <p:txBody>
          <a:bodyPr>
            <a:noAutofit/>
          </a:bodyPr>
          <a:lstStyle/>
          <a:p>
            <a:pPr algn="ctr"/>
            <a:r>
              <a:rPr lang="ar-SA" sz="3600" b="1" dirty="0" smtClean="0">
                <a:solidFill>
                  <a:srgbClr val="FF6699"/>
                </a:solidFill>
              </a:rPr>
              <a:t>العلاقات الايجابية بين المعلمين و المتعلمين</a:t>
            </a:r>
            <a:br>
              <a:rPr lang="ar-SA" sz="3600" b="1" dirty="0" smtClean="0">
                <a:solidFill>
                  <a:srgbClr val="FF6699"/>
                </a:solidFill>
              </a:rPr>
            </a:br>
            <a:r>
              <a:rPr lang="en-GB" sz="3600" b="1" dirty="0" smtClean="0">
                <a:solidFill>
                  <a:srgbClr val="FF6699"/>
                </a:solidFill>
              </a:rPr>
              <a:t>positive relationships between teachers and learners </a:t>
            </a:r>
            <a:r>
              <a:rPr lang="ar-SA" sz="3600" b="1" dirty="0" smtClean="0">
                <a:solidFill>
                  <a:srgbClr val="FF6699"/>
                </a:solidFill>
              </a:rPr>
              <a:t> </a:t>
            </a:r>
            <a:endParaRPr lang="en-GB" sz="3600" b="1" dirty="0">
              <a:solidFill>
                <a:srgbClr val="FF6699"/>
              </a:solidFill>
            </a:endParaRPr>
          </a:p>
        </p:txBody>
      </p:sp>
    </p:spTree>
  </p:cSld>
  <p:clrMapOvr>
    <a:masterClrMapping/>
  </p:clrMapOvr>
  <p:transition>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fade">
                                      <p:cBhvr>
                                        <p:cTn id="30" dur="1000"/>
                                        <p:tgtEl>
                                          <p:spTgt spid="3">
                                            <p:txEl>
                                              <p:pRg st="5" end="5"/>
                                            </p:txEl>
                                          </p:spTgt>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fade">
                                      <p:cBhvr>
                                        <p:cTn id="33" dur="1000"/>
                                        <p:tgtEl>
                                          <p:spTgt spid="3">
                                            <p:txEl>
                                              <p:pRg st="6" end="6"/>
                                            </p:txEl>
                                          </p:spTgt>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Effect transition="in" filter="fade">
                                      <p:cBhvr>
                                        <p:cTn id="36"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ar-LY" sz="3600" b="1" dirty="0" err="1" smtClean="0">
                <a:solidFill>
                  <a:srgbClr val="FF6699"/>
                </a:solidFill>
              </a:rPr>
              <a:t>نشاط -</a:t>
            </a:r>
            <a:r>
              <a:rPr lang="ar-SA" sz="3600" b="1" dirty="0" smtClean="0">
                <a:solidFill>
                  <a:srgbClr val="FF6699"/>
                </a:solidFill>
              </a:rPr>
              <a:t>2</a:t>
            </a:r>
            <a:r>
              <a:rPr lang="ar-LY" sz="3600" b="1" dirty="0" err="1" smtClean="0">
                <a:solidFill>
                  <a:srgbClr val="FF6699"/>
                </a:solidFill>
              </a:rPr>
              <a:t>-</a:t>
            </a:r>
            <a:r>
              <a:rPr lang="ar-SA" sz="3600" b="1" dirty="0" smtClean="0">
                <a:solidFill>
                  <a:srgbClr val="FF6699"/>
                </a:solidFill>
              </a:rPr>
              <a:t/>
            </a:r>
            <a:br>
              <a:rPr lang="ar-SA" sz="3600" b="1" dirty="0" smtClean="0">
                <a:solidFill>
                  <a:srgbClr val="FF6699"/>
                </a:solidFill>
              </a:rPr>
            </a:br>
            <a:r>
              <a:rPr lang="en-GB" sz="3600" b="1" dirty="0" smtClean="0">
                <a:solidFill>
                  <a:srgbClr val="FF6699"/>
                </a:solidFill>
              </a:rPr>
              <a:t>Activity -2-</a:t>
            </a:r>
            <a:endParaRPr lang="en-GB" sz="3600" b="1" dirty="0">
              <a:solidFill>
                <a:srgbClr val="FF6699"/>
              </a:solidFill>
            </a:endParaRPr>
          </a:p>
        </p:txBody>
      </p:sp>
      <p:sp>
        <p:nvSpPr>
          <p:cNvPr id="3" name="Content Placeholder 2"/>
          <p:cNvSpPr>
            <a:spLocks noGrp="1"/>
          </p:cNvSpPr>
          <p:nvPr>
            <p:ph sz="quarter" idx="1"/>
          </p:nvPr>
        </p:nvSpPr>
        <p:spPr>
          <a:xfrm>
            <a:off x="457200" y="1844824"/>
            <a:ext cx="8075240" cy="4281339"/>
          </a:xfrm>
        </p:spPr>
        <p:txBody>
          <a:bodyPr>
            <a:normAutofit/>
          </a:bodyPr>
          <a:lstStyle/>
          <a:p>
            <a:pPr algn="r" rtl="1"/>
            <a:r>
              <a:rPr lang="ar-LY" b="1" dirty="0" smtClean="0">
                <a:solidFill>
                  <a:schemeClr val="bg1"/>
                </a:solidFill>
              </a:rPr>
              <a:t> برأيك أي المعلمين أنا ؟</a:t>
            </a:r>
          </a:p>
          <a:p>
            <a:pPr algn="r" rtl="1">
              <a:buNone/>
            </a:pPr>
            <a:endParaRPr lang="ar-LY" b="1" dirty="0" smtClean="0">
              <a:solidFill>
                <a:schemeClr val="bg1"/>
              </a:solidFill>
            </a:endParaRPr>
          </a:p>
          <a:p>
            <a:pPr algn="r" rtl="1"/>
            <a:r>
              <a:rPr lang="ar-LY" b="1" dirty="0" smtClean="0">
                <a:solidFill>
                  <a:schemeClr val="bg1"/>
                </a:solidFill>
              </a:rPr>
              <a:t> برأيك أي المعلمين أنت ؟</a:t>
            </a:r>
          </a:p>
          <a:p>
            <a:pPr algn="r" rtl="1">
              <a:buNone/>
            </a:pPr>
            <a:endParaRPr lang="ar-LY" b="1" dirty="0" smtClean="0">
              <a:solidFill>
                <a:schemeClr val="bg1"/>
              </a:solidFill>
            </a:endParaRPr>
          </a:p>
          <a:p>
            <a:pPr algn="r" rtl="1"/>
            <a:r>
              <a:rPr lang="ar-LY" b="1" dirty="0" smtClean="0">
                <a:solidFill>
                  <a:schemeClr val="bg1"/>
                </a:solidFill>
              </a:rPr>
              <a:t> ماهي فلسفتك في </a:t>
            </a:r>
            <a:r>
              <a:rPr lang="ar-SA" b="1" dirty="0" smtClean="0">
                <a:solidFill>
                  <a:schemeClr val="bg1"/>
                </a:solidFill>
              </a:rPr>
              <a:t>بناء العلاقات الاجتماعية مع الطلاب</a:t>
            </a:r>
            <a:r>
              <a:rPr lang="ar-LY" b="1" dirty="0" err="1" smtClean="0">
                <a:solidFill>
                  <a:schemeClr val="bg1"/>
                </a:solidFill>
              </a:rPr>
              <a:t>؟</a:t>
            </a:r>
            <a:r>
              <a:rPr lang="ar-LY" b="1" dirty="0" smtClean="0">
                <a:solidFill>
                  <a:schemeClr val="bg1"/>
                </a:solidFill>
              </a:rPr>
              <a:t> </a:t>
            </a:r>
            <a:endParaRPr lang="en-GB" b="1" dirty="0" smtClean="0">
              <a:solidFill>
                <a:schemeClr val="bg1"/>
              </a:solidFill>
            </a:endParaRPr>
          </a:p>
          <a:p>
            <a:pPr algn="r" rtl="1">
              <a:buNone/>
            </a:pPr>
            <a:endParaRPr lang="en-GB" b="1" dirty="0"/>
          </a:p>
        </p:txBody>
      </p:sp>
      <p:sp>
        <p:nvSpPr>
          <p:cNvPr id="4" name="Slide Number Placeholder 3"/>
          <p:cNvSpPr>
            <a:spLocks noGrp="1"/>
          </p:cNvSpPr>
          <p:nvPr>
            <p:ph type="sldNum" sz="quarter" idx="12"/>
          </p:nvPr>
        </p:nvSpPr>
        <p:spPr/>
        <p:txBody>
          <a:bodyPr>
            <a:normAutofit/>
          </a:bodyPr>
          <a:lstStyle/>
          <a:p>
            <a:fld id="{EA386E25-4D67-4074-8D58-5F9E3ED744AD}" type="slidenum">
              <a:rPr lang="en-GB" smtClean="0"/>
              <a:pPr/>
              <a:t>18</a:t>
            </a:fld>
            <a:endParaRPr lang="en-GB"/>
          </a:p>
        </p:txBody>
      </p:sp>
      <p:sp>
        <p:nvSpPr>
          <p:cNvPr id="5" name="عنصر نائب للتاريخ 4"/>
          <p:cNvSpPr>
            <a:spLocks noGrp="1"/>
          </p:cNvSpPr>
          <p:nvPr>
            <p:ph type="dt" sz="half" idx="10"/>
          </p:nvPr>
        </p:nvSpPr>
        <p:spPr/>
        <p:txBody>
          <a:bodyPr/>
          <a:lstStyle/>
          <a:p>
            <a:r>
              <a:rPr lang="en-US" smtClean="0"/>
              <a:t>30/03/2012</a:t>
            </a:r>
            <a:endParaRPr lang="en-GB"/>
          </a:p>
        </p:txBody>
      </p:sp>
      <p:sp>
        <p:nvSpPr>
          <p:cNvPr id="6" name="عنصر نائب للتذييل 5"/>
          <p:cNvSpPr>
            <a:spLocks noGrp="1"/>
          </p:cNvSpPr>
          <p:nvPr>
            <p:ph type="ftr" sz="quarter" idx="11"/>
          </p:nvPr>
        </p:nvSpPr>
        <p:spPr/>
        <p:txBody>
          <a:bodyPr/>
          <a:lstStyle/>
          <a:p>
            <a:r>
              <a:rPr lang="en-GB" smtClean="0"/>
              <a:t>Abeer Alharbi</a:t>
            </a:r>
            <a:endParaRPr lang="en-GB"/>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up)">
                                      <p:cBhvr>
                                        <p:cTn id="12" dur="1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up)">
                                      <p:cBhvr>
                                        <p:cTn id="17"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a:spLocks noGrp="1"/>
          </p:cNvSpPr>
          <p:nvPr>
            <p:ph type="title"/>
          </p:nvPr>
        </p:nvSpPr>
        <p:spPr>
          <a:xfrm>
            <a:off x="755576" y="260648"/>
            <a:ext cx="7467600" cy="1143000"/>
          </a:xfrm>
        </p:spPr>
        <p:txBody>
          <a:bodyPr>
            <a:normAutofit fontScale="90000"/>
          </a:bodyPr>
          <a:lstStyle/>
          <a:p>
            <a:pPr algn="ctr"/>
            <a:r>
              <a:rPr lang="ar-SA" sz="3600" b="1" dirty="0" smtClean="0">
                <a:solidFill>
                  <a:srgbClr val="FF6699"/>
                </a:solidFill>
              </a:rPr>
              <a:t>التفاعل اللفظي داخل الصف الدراسي</a:t>
            </a:r>
            <a:br>
              <a:rPr lang="ar-SA" sz="3600" b="1" dirty="0" smtClean="0">
                <a:solidFill>
                  <a:srgbClr val="FF6699"/>
                </a:solidFill>
              </a:rPr>
            </a:br>
            <a:r>
              <a:rPr lang="en-GB" sz="3600" b="1" dirty="0" smtClean="0">
                <a:solidFill>
                  <a:srgbClr val="FF6699"/>
                </a:solidFill>
              </a:rPr>
              <a:t>verbal interaction in the classroom</a:t>
            </a:r>
            <a:r>
              <a:rPr lang="ar-SA" sz="3600" b="1" dirty="0" smtClean="0">
                <a:solidFill>
                  <a:srgbClr val="FF6699"/>
                </a:solidFill>
              </a:rPr>
              <a:t> </a:t>
            </a:r>
            <a:endParaRPr lang="en-GB" sz="3600" b="1" dirty="0">
              <a:solidFill>
                <a:srgbClr val="FF6699"/>
              </a:solidFill>
            </a:endParaRPr>
          </a:p>
        </p:txBody>
      </p:sp>
      <p:sp>
        <p:nvSpPr>
          <p:cNvPr id="3" name="عنصر نائب للمحتوى 2"/>
          <p:cNvSpPr>
            <a:spLocks noGrp="1"/>
          </p:cNvSpPr>
          <p:nvPr>
            <p:ph idx="1"/>
          </p:nvPr>
        </p:nvSpPr>
        <p:spPr>
          <a:xfrm>
            <a:off x="323528" y="1600200"/>
            <a:ext cx="8496944" cy="4925144"/>
          </a:xfrm>
        </p:spPr>
        <p:txBody>
          <a:bodyPr>
            <a:normAutofit/>
          </a:bodyPr>
          <a:lstStyle/>
          <a:p>
            <a:pPr algn="r" rtl="1"/>
            <a:r>
              <a:rPr lang="ar-SA" sz="2800" dirty="0" smtClean="0">
                <a:solidFill>
                  <a:schemeClr val="bg1"/>
                </a:solidFill>
              </a:rPr>
              <a:t>التفاعل اللفظي </a:t>
            </a:r>
            <a:r>
              <a:rPr lang="ar-SA" sz="2800" dirty="0" err="1" smtClean="0">
                <a:solidFill>
                  <a:schemeClr val="bg1"/>
                </a:solidFill>
              </a:rPr>
              <a:t>الصفي:</a:t>
            </a:r>
            <a:endParaRPr lang="ar-SA" sz="2800" dirty="0" smtClean="0">
              <a:solidFill>
                <a:schemeClr val="bg1"/>
              </a:solidFill>
            </a:endParaRPr>
          </a:p>
          <a:p>
            <a:pPr algn="r" rtl="1">
              <a:buFont typeface="Wingdings" pitchFamily="2" charset="2"/>
              <a:buChar char="§"/>
            </a:pPr>
            <a:r>
              <a:rPr lang="ar-SA" sz="2800" dirty="0" smtClean="0">
                <a:solidFill>
                  <a:schemeClr val="bg1"/>
                </a:solidFill>
              </a:rPr>
              <a:t>الكلام غير </a:t>
            </a:r>
            <a:r>
              <a:rPr lang="ar-SA" sz="2800" dirty="0" err="1" smtClean="0">
                <a:solidFill>
                  <a:schemeClr val="bg1"/>
                </a:solidFill>
              </a:rPr>
              <a:t>المباشر:</a:t>
            </a:r>
            <a:endParaRPr lang="ar-SA" sz="2800" dirty="0" smtClean="0">
              <a:solidFill>
                <a:schemeClr val="bg1"/>
              </a:solidFill>
            </a:endParaRPr>
          </a:p>
          <a:p>
            <a:pPr marL="1136142" lvl="2" indent="-514350" algn="r" rtl="1">
              <a:buFont typeface="+mj-lt"/>
              <a:buAutoNum type="arabicPeriod"/>
            </a:pPr>
            <a:r>
              <a:rPr lang="ar-SA" sz="2800" dirty="0" smtClean="0">
                <a:solidFill>
                  <a:schemeClr val="bg1"/>
                </a:solidFill>
              </a:rPr>
              <a:t>تقبل المشاعر ثم توجيهها </a:t>
            </a:r>
          </a:p>
          <a:p>
            <a:pPr marL="1136142" lvl="2" indent="-514350" algn="r" rtl="1">
              <a:buFont typeface="+mj-lt"/>
              <a:buAutoNum type="arabicPeriod"/>
            </a:pPr>
            <a:r>
              <a:rPr lang="ar-SA" sz="2800" dirty="0" smtClean="0">
                <a:solidFill>
                  <a:schemeClr val="bg1"/>
                </a:solidFill>
              </a:rPr>
              <a:t>تقبل الأفكار وتشجيعها</a:t>
            </a:r>
          </a:p>
          <a:p>
            <a:pPr marL="1136142" lvl="2" indent="-514350" algn="r" rtl="1">
              <a:buFont typeface="+mj-lt"/>
              <a:buAutoNum type="arabicPeriod"/>
            </a:pPr>
            <a:r>
              <a:rPr lang="ar-SA" sz="2800" dirty="0" smtClean="0">
                <a:solidFill>
                  <a:schemeClr val="bg1"/>
                </a:solidFill>
              </a:rPr>
              <a:t>طرح الأسئلة محدودة </a:t>
            </a:r>
            <a:r>
              <a:rPr lang="ar-SA" sz="2800" dirty="0" err="1" smtClean="0">
                <a:solidFill>
                  <a:schemeClr val="bg1"/>
                </a:solidFill>
              </a:rPr>
              <a:t>الإجابة </a:t>
            </a:r>
            <a:r>
              <a:rPr lang="ar-SA" sz="2800" dirty="0" smtClean="0">
                <a:solidFill>
                  <a:schemeClr val="bg1"/>
                </a:solidFill>
              </a:rPr>
              <a:t>، و الاسئلة المفتوحة </a:t>
            </a:r>
          </a:p>
          <a:p>
            <a:pPr marL="550926" indent="-514350" algn="r" rtl="1">
              <a:buFont typeface="Wingdings" pitchFamily="2" charset="2"/>
              <a:buChar char="§"/>
            </a:pPr>
            <a:r>
              <a:rPr lang="ar-SA" sz="2800" dirty="0" smtClean="0">
                <a:solidFill>
                  <a:schemeClr val="bg1"/>
                </a:solidFill>
              </a:rPr>
              <a:t>الكلام </a:t>
            </a:r>
            <a:r>
              <a:rPr lang="ar-SA" sz="2800" dirty="0" err="1" smtClean="0">
                <a:solidFill>
                  <a:schemeClr val="bg1"/>
                </a:solidFill>
              </a:rPr>
              <a:t>المباشر:</a:t>
            </a:r>
            <a:endParaRPr lang="ar-SA" sz="2800" dirty="0" smtClean="0">
              <a:solidFill>
                <a:schemeClr val="bg1"/>
              </a:solidFill>
            </a:endParaRPr>
          </a:p>
          <a:p>
            <a:pPr marL="1136142" lvl="2" indent="-514350" algn="r" rtl="1">
              <a:buFont typeface="+mj-lt"/>
              <a:buAutoNum type="arabicPeriod"/>
            </a:pPr>
            <a:r>
              <a:rPr lang="ar-SA" sz="2800" dirty="0" smtClean="0">
                <a:solidFill>
                  <a:schemeClr val="bg1"/>
                </a:solidFill>
              </a:rPr>
              <a:t>المحاضرة </a:t>
            </a:r>
          </a:p>
          <a:p>
            <a:pPr marL="1136142" lvl="2" indent="-514350" algn="r" rtl="1">
              <a:buFont typeface="+mj-lt"/>
              <a:buAutoNum type="arabicPeriod"/>
            </a:pPr>
            <a:r>
              <a:rPr lang="ar-SA" sz="2800" dirty="0" smtClean="0">
                <a:solidFill>
                  <a:schemeClr val="bg1"/>
                </a:solidFill>
              </a:rPr>
              <a:t>التوجيهات </a:t>
            </a:r>
            <a:endParaRPr lang="en-GB" sz="2800" dirty="0">
              <a:solidFill>
                <a:schemeClr val="bg1"/>
              </a:solidFill>
            </a:endParaRPr>
          </a:p>
        </p:txBody>
      </p:sp>
      <p:sp>
        <p:nvSpPr>
          <p:cNvPr id="4" name="عنصر نائب للتاريخ 3"/>
          <p:cNvSpPr>
            <a:spLocks noGrp="1"/>
          </p:cNvSpPr>
          <p:nvPr>
            <p:ph type="dt" sz="half" idx="10"/>
          </p:nvPr>
        </p:nvSpPr>
        <p:spPr/>
        <p:txBody>
          <a:bodyPr/>
          <a:lstStyle/>
          <a:p>
            <a:r>
              <a:rPr lang="en-US" smtClean="0"/>
              <a:t>30/03/2012</a:t>
            </a:r>
            <a:endParaRPr lang="en-GB"/>
          </a:p>
        </p:txBody>
      </p:sp>
      <p:sp>
        <p:nvSpPr>
          <p:cNvPr id="5" name="عنصر نائب للتذييل 4"/>
          <p:cNvSpPr>
            <a:spLocks noGrp="1"/>
          </p:cNvSpPr>
          <p:nvPr>
            <p:ph type="ftr" sz="quarter" idx="11"/>
          </p:nvPr>
        </p:nvSpPr>
        <p:spPr/>
        <p:txBody>
          <a:bodyPr/>
          <a:lstStyle/>
          <a:p>
            <a:r>
              <a:rPr lang="en-GB" smtClean="0"/>
              <a:t>Abeer Alharbi</a:t>
            </a:r>
            <a:endParaRPr lang="en-GB"/>
          </a:p>
        </p:txBody>
      </p:sp>
      <p:sp>
        <p:nvSpPr>
          <p:cNvPr id="6" name="عنصر نائب لرقم الشريحة 5"/>
          <p:cNvSpPr>
            <a:spLocks noGrp="1"/>
          </p:cNvSpPr>
          <p:nvPr>
            <p:ph type="sldNum" sz="quarter" idx="12"/>
          </p:nvPr>
        </p:nvSpPr>
        <p:spPr/>
        <p:txBody>
          <a:bodyPr/>
          <a:lstStyle/>
          <a:p>
            <a:fld id="{D8903E8A-E245-4174-8E01-CA9EEE27BBFE}" type="slidenum">
              <a:rPr lang="en-GB" smtClean="0"/>
              <a:pPr/>
              <a:t>19</a:t>
            </a:fld>
            <a:endParaRPr lang="en-GB"/>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a:spLocks noGrp="1"/>
          </p:cNvSpPr>
          <p:nvPr>
            <p:ph type="title"/>
          </p:nvPr>
        </p:nvSpPr>
        <p:spPr>
          <a:xfrm>
            <a:off x="971600" y="260648"/>
            <a:ext cx="7467600" cy="1143000"/>
          </a:xfrm>
        </p:spPr>
        <p:txBody>
          <a:bodyPr>
            <a:noAutofit/>
          </a:bodyPr>
          <a:lstStyle/>
          <a:p>
            <a:pPr algn="ctr"/>
            <a:r>
              <a:rPr lang="ar-SA" sz="3600" b="1" dirty="0" err="1" smtClean="0">
                <a:solidFill>
                  <a:srgbClr val="FF6699"/>
                </a:solidFill>
              </a:rPr>
              <a:t>نشاط -1-</a:t>
            </a:r>
            <a:r>
              <a:rPr lang="ar-SA" sz="3600" b="1" dirty="0" smtClean="0">
                <a:solidFill>
                  <a:srgbClr val="FF6699"/>
                </a:solidFill>
              </a:rPr>
              <a:t/>
            </a:r>
            <a:br>
              <a:rPr lang="ar-SA" sz="3600" b="1" dirty="0" smtClean="0">
                <a:solidFill>
                  <a:srgbClr val="FF6699"/>
                </a:solidFill>
              </a:rPr>
            </a:br>
            <a:r>
              <a:rPr lang="en-GB" sz="3600" b="1" dirty="0" smtClean="0">
                <a:solidFill>
                  <a:srgbClr val="FF6699"/>
                </a:solidFill>
              </a:rPr>
              <a:t>activity -1-</a:t>
            </a:r>
            <a:r>
              <a:rPr lang="ar-SA" sz="3600" b="1" dirty="0" smtClean="0">
                <a:solidFill>
                  <a:srgbClr val="FF6699"/>
                </a:solidFill>
              </a:rPr>
              <a:t> </a:t>
            </a:r>
            <a:endParaRPr lang="en-GB" sz="3600" b="1" dirty="0">
              <a:solidFill>
                <a:srgbClr val="FF6699"/>
              </a:solidFill>
            </a:endParaRPr>
          </a:p>
        </p:txBody>
      </p:sp>
      <p:sp>
        <p:nvSpPr>
          <p:cNvPr id="3" name="عنصر نائب للمحتوى 2"/>
          <p:cNvSpPr>
            <a:spLocks noGrp="1"/>
          </p:cNvSpPr>
          <p:nvPr>
            <p:ph idx="1"/>
          </p:nvPr>
        </p:nvSpPr>
        <p:spPr>
          <a:xfrm>
            <a:off x="457200" y="1600200"/>
            <a:ext cx="8219256" cy="4525963"/>
          </a:xfrm>
        </p:spPr>
        <p:txBody>
          <a:bodyPr>
            <a:normAutofit/>
          </a:bodyPr>
          <a:lstStyle/>
          <a:p>
            <a:pPr algn="r" rtl="1"/>
            <a:r>
              <a:rPr lang="ar-SA" sz="2800" dirty="0" smtClean="0">
                <a:solidFill>
                  <a:schemeClr val="bg1"/>
                </a:solidFill>
              </a:rPr>
              <a:t>مثال مكتوب في ملف سعيد بأن  سعيد هو طفل عمره 13 سنة دوما ما يقاطع زملائه عند اجابتهم على أسئلة المعلمة.</a:t>
            </a:r>
          </a:p>
          <a:p>
            <a:pPr algn="r" rtl="1">
              <a:buNone/>
            </a:pPr>
            <a:endParaRPr lang="ar-SA" sz="2800" dirty="0" smtClean="0">
              <a:solidFill>
                <a:schemeClr val="bg1"/>
              </a:solidFill>
            </a:endParaRPr>
          </a:p>
          <a:p>
            <a:pPr algn="r" rtl="1"/>
            <a:r>
              <a:rPr lang="ar-SA" sz="2800" dirty="0" smtClean="0">
                <a:solidFill>
                  <a:schemeClr val="bg1"/>
                </a:solidFill>
              </a:rPr>
              <a:t>كيف </a:t>
            </a:r>
            <a:r>
              <a:rPr lang="ar-SA" sz="2800" dirty="0" err="1" smtClean="0">
                <a:solidFill>
                  <a:schemeClr val="bg1"/>
                </a:solidFill>
              </a:rPr>
              <a:t>تتعاملي</a:t>
            </a:r>
            <a:r>
              <a:rPr lang="ar-SA" sz="2800" dirty="0" smtClean="0">
                <a:solidFill>
                  <a:schemeClr val="bg1"/>
                </a:solidFill>
              </a:rPr>
              <a:t> مع </a:t>
            </a:r>
            <a:r>
              <a:rPr lang="ar-SA" sz="2800" dirty="0" err="1" smtClean="0">
                <a:solidFill>
                  <a:schemeClr val="bg1"/>
                </a:solidFill>
              </a:rPr>
              <a:t>سعيد ؟</a:t>
            </a:r>
            <a:endParaRPr lang="ar-SA" sz="2800" dirty="0" smtClean="0">
              <a:solidFill>
                <a:schemeClr val="bg1"/>
              </a:solidFill>
            </a:endParaRPr>
          </a:p>
          <a:p>
            <a:pPr algn="r" rtl="1"/>
            <a:r>
              <a:rPr lang="ar-SA" sz="2800" dirty="0" smtClean="0">
                <a:solidFill>
                  <a:schemeClr val="bg1"/>
                </a:solidFill>
              </a:rPr>
              <a:t>برأيك هل يسمى هذا إدارة أو ضبط </a:t>
            </a:r>
            <a:r>
              <a:rPr lang="ar-SA" sz="2800" dirty="0" err="1" smtClean="0">
                <a:solidFill>
                  <a:schemeClr val="bg1"/>
                </a:solidFill>
              </a:rPr>
              <a:t>سلوك ؟</a:t>
            </a:r>
            <a:endParaRPr lang="ar-SA" sz="2800" dirty="0" smtClean="0">
              <a:solidFill>
                <a:schemeClr val="bg1"/>
              </a:solidFill>
            </a:endParaRPr>
          </a:p>
          <a:p>
            <a:pPr algn="r" rtl="1"/>
            <a:endParaRPr lang="en-GB" sz="2800" dirty="0"/>
          </a:p>
        </p:txBody>
      </p:sp>
      <p:sp>
        <p:nvSpPr>
          <p:cNvPr id="4" name="عنصر نائب للتاريخ 3"/>
          <p:cNvSpPr>
            <a:spLocks noGrp="1"/>
          </p:cNvSpPr>
          <p:nvPr>
            <p:ph type="dt" sz="half" idx="10"/>
          </p:nvPr>
        </p:nvSpPr>
        <p:spPr/>
        <p:txBody>
          <a:bodyPr/>
          <a:lstStyle/>
          <a:p>
            <a:r>
              <a:rPr lang="en-US" smtClean="0"/>
              <a:t>30/03/2012</a:t>
            </a:r>
            <a:endParaRPr lang="en-GB"/>
          </a:p>
        </p:txBody>
      </p:sp>
      <p:sp>
        <p:nvSpPr>
          <p:cNvPr id="5" name="عنصر نائب لرقم الشريحة 4"/>
          <p:cNvSpPr>
            <a:spLocks noGrp="1"/>
          </p:cNvSpPr>
          <p:nvPr>
            <p:ph type="sldNum" sz="quarter" idx="12"/>
          </p:nvPr>
        </p:nvSpPr>
        <p:spPr/>
        <p:txBody>
          <a:bodyPr/>
          <a:lstStyle/>
          <a:p>
            <a:fld id="{D8903E8A-E245-4174-8E01-CA9EEE27BBFE}" type="slidenum">
              <a:rPr lang="en-GB" smtClean="0"/>
              <a:pPr/>
              <a:t>2</a:t>
            </a:fld>
            <a:endParaRPr lang="en-GB"/>
          </a:p>
        </p:txBody>
      </p:sp>
      <p:sp>
        <p:nvSpPr>
          <p:cNvPr id="6" name="عنصر نائب للتذييل 5"/>
          <p:cNvSpPr>
            <a:spLocks noGrp="1"/>
          </p:cNvSpPr>
          <p:nvPr>
            <p:ph type="ftr" sz="quarter" idx="11"/>
          </p:nvPr>
        </p:nvSpPr>
        <p:spPr/>
        <p:txBody>
          <a:bodyPr/>
          <a:lstStyle/>
          <a:p>
            <a:r>
              <a:rPr lang="en-GB" smtClean="0"/>
              <a:t>Abeer Alharbi</a:t>
            </a:r>
            <a:endParaRPr lang="en-GB"/>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600200"/>
            <a:ext cx="8147248" cy="4525963"/>
          </a:xfrm>
        </p:spPr>
        <p:txBody>
          <a:bodyPr>
            <a:normAutofit/>
          </a:bodyPr>
          <a:lstStyle/>
          <a:p>
            <a:pPr algn="r" rtl="1"/>
            <a:r>
              <a:rPr lang="ar-SA" sz="2800" dirty="0" smtClean="0">
                <a:solidFill>
                  <a:schemeClr val="bg1"/>
                </a:solidFill>
              </a:rPr>
              <a:t>استجابات التلاميذ </a:t>
            </a:r>
            <a:r>
              <a:rPr lang="ar-SA" sz="2800" dirty="0" err="1" smtClean="0">
                <a:solidFill>
                  <a:schemeClr val="bg1"/>
                </a:solidFill>
              </a:rPr>
              <a:t>المباشرة </a:t>
            </a:r>
            <a:r>
              <a:rPr lang="ar-SA" sz="2800" dirty="0" smtClean="0">
                <a:solidFill>
                  <a:schemeClr val="bg1"/>
                </a:solidFill>
              </a:rPr>
              <a:t>: الاجوبة على تساؤلات المعلم</a:t>
            </a:r>
          </a:p>
          <a:p>
            <a:pPr algn="r" rtl="1">
              <a:buNone/>
            </a:pPr>
            <a:endParaRPr lang="ar-SA" sz="2800" dirty="0" smtClean="0">
              <a:solidFill>
                <a:schemeClr val="bg1"/>
              </a:solidFill>
            </a:endParaRPr>
          </a:p>
          <a:p>
            <a:pPr algn="r" rtl="1"/>
            <a:r>
              <a:rPr lang="ar-SA" sz="2800" dirty="0" smtClean="0">
                <a:solidFill>
                  <a:schemeClr val="bg1"/>
                </a:solidFill>
              </a:rPr>
              <a:t>استجابات التلاميذ غير </a:t>
            </a:r>
            <a:r>
              <a:rPr lang="ar-SA" sz="2800" dirty="0" err="1" smtClean="0">
                <a:solidFill>
                  <a:schemeClr val="bg1"/>
                </a:solidFill>
              </a:rPr>
              <a:t>المباشرة </a:t>
            </a:r>
            <a:r>
              <a:rPr lang="ar-SA" sz="2800" dirty="0" smtClean="0">
                <a:solidFill>
                  <a:schemeClr val="bg1"/>
                </a:solidFill>
              </a:rPr>
              <a:t>: الانماط الكلامية التي تعبر عن افكارهم ومشاعرهم</a:t>
            </a:r>
          </a:p>
          <a:p>
            <a:pPr algn="r" rtl="1">
              <a:buNone/>
            </a:pPr>
            <a:endParaRPr lang="ar-SA" sz="2800" dirty="0" smtClean="0">
              <a:solidFill>
                <a:schemeClr val="bg1"/>
              </a:solidFill>
            </a:endParaRPr>
          </a:p>
          <a:p>
            <a:pPr algn="r" rtl="1"/>
            <a:r>
              <a:rPr lang="ar-SA" sz="2800" dirty="0" smtClean="0">
                <a:solidFill>
                  <a:schemeClr val="bg1"/>
                </a:solidFill>
              </a:rPr>
              <a:t>مشاركة التلاميذ </a:t>
            </a:r>
            <a:r>
              <a:rPr lang="ar-SA" sz="2800" dirty="0" err="1" smtClean="0">
                <a:solidFill>
                  <a:schemeClr val="bg1"/>
                </a:solidFill>
              </a:rPr>
              <a:t>التلقائية </a:t>
            </a:r>
            <a:r>
              <a:rPr lang="ar-SA" sz="2800" dirty="0" smtClean="0">
                <a:solidFill>
                  <a:schemeClr val="bg1"/>
                </a:solidFill>
              </a:rPr>
              <a:t>: بدون </a:t>
            </a:r>
            <a:r>
              <a:rPr lang="ar-SA" sz="2800" dirty="0" err="1" smtClean="0">
                <a:solidFill>
                  <a:schemeClr val="bg1"/>
                </a:solidFill>
              </a:rPr>
              <a:t>أسئلة </a:t>
            </a:r>
            <a:r>
              <a:rPr lang="ar-SA" sz="2800" dirty="0" smtClean="0">
                <a:solidFill>
                  <a:schemeClr val="bg1"/>
                </a:solidFill>
              </a:rPr>
              <a:t>، مبادرات التلاميذ في الحديث</a:t>
            </a:r>
            <a:endParaRPr lang="en-GB" sz="2800" dirty="0">
              <a:solidFill>
                <a:schemeClr val="bg1"/>
              </a:solidFill>
            </a:endParaRPr>
          </a:p>
        </p:txBody>
      </p:sp>
      <p:sp>
        <p:nvSpPr>
          <p:cNvPr id="4" name="عنصر نائب للتاريخ 3"/>
          <p:cNvSpPr>
            <a:spLocks noGrp="1"/>
          </p:cNvSpPr>
          <p:nvPr>
            <p:ph type="dt" sz="half" idx="10"/>
          </p:nvPr>
        </p:nvSpPr>
        <p:spPr/>
        <p:txBody>
          <a:bodyPr/>
          <a:lstStyle/>
          <a:p>
            <a:r>
              <a:rPr lang="en-US" smtClean="0"/>
              <a:t>30/03/2012</a:t>
            </a:r>
            <a:endParaRPr lang="en-GB"/>
          </a:p>
        </p:txBody>
      </p:sp>
      <p:sp>
        <p:nvSpPr>
          <p:cNvPr id="5" name="عنصر نائب للتذييل 4"/>
          <p:cNvSpPr>
            <a:spLocks noGrp="1"/>
          </p:cNvSpPr>
          <p:nvPr>
            <p:ph type="ftr" sz="quarter" idx="11"/>
          </p:nvPr>
        </p:nvSpPr>
        <p:spPr/>
        <p:txBody>
          <a:bodyPr/>
          <a:lstStyle/>
          <a:p>
            <a:r>
              <a:rPr lang="en-GB" dirty="0" err="1" smtClean="0"/>
              <a:t>Abeer</a:t>
            </a:r>
            <a:r>
              <a:rPr lang="en-GB" dirty="0" smtClean="0"/>
              <a:t> </a:t>
            </a:r>
            <a:r>
              <a:rPr lang="en-GB" dirty="0" err="1" smtClean="0"/>
              <a:t>Alharbi</a:t>
            </a:r>
            <a:endParaRPr lang="en-GB" dirty="0"/>
          </a:p>
        </p:txBody>
      </p:sp>
      <p:sp>
        <p:nvSpPr>
          <p:cNvPr id="6" name="عنصر نائب لرقم الشريحة 5"/>
          <p:cNvSpPr>
            <a:spLocks noGrp="1"/>
          </p:cNvSpPr>
          <p:nvPr>
            <p:ph type="sldNum" sz="quarter" idx="12"/>
          </p:nvPr>
        </p:nvSpPr>
        <p:spPr/>
        <p:txBody>
          <a:bodyPr/>
          <a:lstStyle/>
          <a:p>
            <a:fld id="{D8903E8A-E245-4174-8E01-CA9EEE27BBFE}" type="slidenum">
              <a:rPr lang="en-GB" smtClean="0"/>
              <a:pPr/>
              <a:t>20</a:t>
            </a:fld>
            <a:endParaRPr lang="en-GB"/>
          </a:p>
        </p:txBody>
      </p:sp>
      <p:sp>
        <p:nvSpPr>
          <p:cNvPr id="9" name="عنوان 1"/>
          <p:cNvSpPr>
            <a:spLocks noGrp="1"/>
          </p:cNvSpPr>
          <p:nvPr>
            <p:ph type="title"/>
          </p:nvPr>
        </p:nvSpPr>
        <p:spPr>
          <a:xfrm>
            <a:off x="755576" y="260648"/>
            <a:ext cx="7467600" cy="1143000"/>
          </a:xfrm>
        </p:spPr>
        <p:txBody>
          <a:bodyPr>
            <a:normAutofit fontScale="90000"/>
          </a:bodyPr>
          <a:lstStyle/>
          <a:p>
            <a:pPr algn="ctr"/>
            <a:r>
              <a:rPr lang="ar-SA" sz="3600" b="1" dirty="0" smtClean="0">
                <a:solidFill>
                  <a:srgbClr val="FF6699"/>
                </a:solidFill>
              </a:rPr>
              <a:t>التفاعل اللفظي داخل الصف الدراسي</a:t>
            </a:r>
            <a:br>
              <a:rPr lang="ar-SA" sz="3600" b="1" dirty="0" smtClean="0">
                <a:solidFill>
                  <a:srgbClr val="FF6699"/>
                </a:solidFill>
              </a:rPr>
            </a:br>
            <a:r>
              <a:rPr lang="en-GB" sz="3600" b="1" dirty="0" smtClean="0">
                <a:solidFill>
                  <a:srgbClr val="FF6699"/>
                </a:solidFill>
              </a:rPr>
              <a:t>verbal interaction in the classroom</a:t>
            </a:r>
            <a:r>
              <a:rPr lang="ar-SA" sz="3600" b="1" dirty="0" smtClean="0">
                <a:solidFill>
                  <a:srgbClr val="FF6699"/>
                </a:solidFill>
              </a:rPr>
              <a:t> </a:t>
            </a:r>
            <a:endParaRPr lang="en-GB" sz="3600" b="1" dirty="0">
              <a:solidFill>
                <a:srgbClr val="FF6699"/>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23528" y="1772816"/>
            <a:ext cx="8424936" cy="4353347"/>
          </a:xfrm>
        </p:spPr>
        <p:txBody>
          <a:bodyPr>
            <a:normAutofit/>
          </a:bodyPr>
          <a:lstStyle/>
          <a:p>
            <a:pPr marL="550926" indent="-514350" algn="r" rtl="1"/>
            <a:r>
              <a:rPr lang="ar-SA" sz="2800" dirty="0" smtClean="0">
                <a:solidFill>
                  <a:schemeClr val="bg1"/>
                </a:solidFill>
              </a:rPr>
              <a:t>الكلام </a:t>
            </a:r>
            <a:r>
              <a:rPr lang="ar-SA" sz="2800" dirty="0" err="1" smtClean="0">
                <a:solidFill>
                  <a:schemeClr val="bg1"/>
                </a:solidFill>
              </a:rPr>
              <a:t>الإداري </a:t>
            </a:r>
            <a:r>
              <a:rPr lang="ar-SA" sz="2800" dirty="0" smtClean="0">
                <a:solidFill>
                  <a:schemeClr val="bg1"/>
                </a:solidFill>
              </a:rPr>
              <a:t>: قراءة الاسماء </a:t>
            </a:r>
          </a:p>
          <a:p>
            <a:pPr marL="550926" indent="-514350" algn="r" rtl="1">
              <a:buNone/>
            </a:pPr>
            <a:endParaRPr lang="ar-SA" sz="2800" dirty="0" smtClean="0">
              <a:solidFill>
                <a:schemeClr val="bg1"/>
              </a:solidFill>
            </a:endParaRPr>
          </a:p>
          <a:p>
            <a:pPr marL="550926" indent="-514350" algn="r" rtl="1"/>
            <a:r>
              <a:rPr lang="ar-SA" sz="2800" dirty="0" err="1" smtClean="0">
                <a:solidFill>
                  <a:schemeClr val="bg1"/>
                </a:solidFill>
              </a:rPr>
              <a:t>الصمت </a:t>
            </a:r>
            <a:r>
              <a:rPr lang="ar-SA" sz="2800" dirty="0" smtClean="0">
                <a:solidFill>
                  <a:schemeClr val="bg1"/>
                </a:solidFill>
              </a:rPr>
              <a:t>: فترات الصمت القصيرة </a:t>
            </a:r>
          </a:p>
          <a:p>
            <a:pPr marL="550926" indent="-514350" algn="r" rtl="1"/>
            <a:endParaRPr lang="ar-SA" sz="2800" dirty="0" smtClean="0">
              <a:solidFill>
                <a:schemeClr val="bg1"/>
              </a:solidFill>
            </a:endParaRPr>
          </a:p>
          <a:p>
            <a:pPr marL="550926" indent="-514350" algn="r" rtl="1"/>
            <a:r>
              <a:rPr lang="ar-SA" sz="2800" dirty="0" err="1" smtClean="0">
                <a:solidFill>
                  <a:schemeClr val="bg1"/>
                </a:solidFill>
              </a:rPr>
              <a:t>التشويش </a:t>
            </a:r>
            <a:r>
              <a:rPr lang="ar-SA" sz="2800" dirty="0" smtClean="0">
                <a:solidFill>
                  <a:schemeClr val="bg1"/>
                </a:solidFill>
              </a:rPr>
              <a:t>: اختلاط الكلام و يصعب فهم الحديث </a:t>
            </a:r>
          </a:p>
          <a:p>
            <a:pPr marL="550926" indent="-514350" algn="r" rtl="1">
              <a:buNone/>
            </a:pPr>
            <a:endParaRPr lang="en-GB" sz="2800" dirty="0"/>
          </a:p>
        </p:txBody>
      </p:sp>
      <p:sp>
        <p:nvSpPr>
          <p:cNvPr id="4" name="عنصر نائب للتاريخ 3"/>
          <p:cNvSpPr>
            <a:spLocks noGrp="1"/>
          </p:cNvSpPr>
          <p:nvPr>
            <p:ph type="dt" sz="half" idx="10"/>
          </p:nvPr>
        </p:nvSpPr>
        <p:spPr/>
        <p:txBody>
          <a:bodyPr/>
          <a:lstStyle/>
          <a:p>
            <a:r>
              <a:rPr lang="en-US" smtClean="0"/>
              <a:t>30/03/2012</a:t>
            </a:r>
            <a:endParaRPr lang="en-GB"/>
          </a:p>
        </p:txBody>
      </p:sp>
      <p:sp>
        <p:nvSpPr>
          <p:cNvPr id="5" name="عنصر نائب للتذييل 4"/>
          <p:cNvSpPr>
            <a:spLocks noGrp="1"/>
          </p:cNvSpPr>
          <p:nvPr>
            <p:ph type="ftr" sz="quarter" idx="11"/>
          </p:nvPr>
        </p:nvSpPr>
        <p:spPr/>
        <p:txBody>
          <a:bodyPr/>
          <a:lstStyle/>
          <a:p>
            <a:r>
              <a:rPr lang="en-GB" smtClean="0"/>
              <a:t>Abeer Alharbi</a:t>
            </a:r>
            <a:endParaRPr lang="en-GB"/>
          </a:p>
        </p:txBody>
      </p:sp>
      <p:sp>
        <p:nvSpPr>
          <p:cNvPr id="6" name="عنصر نائب لرقم الشريحة 5"/>
          <p:cNvSpPr>
            <a:spLocks noGrp="1"/>
          </p:cNvSpPr>
          <p:nvPr>
            <p:ph type="sldNum" sz="quarter" idx="12"/>
          </p:nvPr>
        </p:nvSpPr>
        <p:spPr/>
        <p:txBody>
          <a:bodyPr/>
          <a:lstStyle/>
          <a:p>
            <a:fld id="{D8903E8A-E245-4174-8E01-CA9EEE27BBFE}" type="slidenum">
              <a:rPr lang="en-GB" smtClean="0"/>
              <a:pPr/>
              <a:t>21</a:t>
            </a:fld>
            <a:endParaRPr lang="en-GB"/>
          </a:p>
        </p:txBody>
      </p:sp>
      <p:sp>
        <p:nvSpPr>
          <p:cNvPr id="9" name="عنوان 1"/>
          <p:cNvSpPr>
            <a:spLocks noGrp="1"/>
          </p:cNvSpPr>
          <p:nvPr>
            <p:ph type="title"/>
          </p:nvPr>
        </p:nvSpPr>
        <p:spPr>
          <a:xfrm>
            <a:off x="251520" y="260648"/>
            <a:ext cx="8352928" cy="1143000"/>
          </a:xfrm>
        </p:spPr>
        <p:txBody>
          <a:bodyPr>
            <a:normAutofit fontScale="90000"/>
          </a:bodyPr>
          <a:lstStyle/>
          <a:p>
            <a:pPr algn="ctr"/>
            <a:r>
              <a:rPr lang="ar-SA" sz="3600" b="1" dirty="0" smtClean="0">
                <a:solidFill>
                  <a:srgbClr val="FF6699"/>
                </a:solidFill>
              </a:rPr>
              <a:t>مراحل التفاعل اللفظي داخل الصف الدراسي</a:t>
            </a:r>
            <a:br>
              <a:rPr lang="ar-SA" sz="3600" b="1" dirty="0" smtClean="0">
                <a:solidFill>
                  <a:srgbClr val="FF6699"/>
                </a:solidFill>
              </a:rPr>
            </a:br>
            <a:r>
              <a:rPr lang="en-GB" sz="3600" b="1" dirty="0" smtClean="0">
                <a:solidFill>
                  <a:srgbClr val="FF6699"/>
                </a:solidFill>
              </a:rPr>
              <a:t>phases of verbal interaction in the classroom</a:t>
            </a:r>
            <a:r>
              <a:rPr lang="ar-SA" sz="3600" b="1" dirty="0" smtClean="0">
                <a:solidFill>
                  <a:srgbClr val="FF6699"/>
                </a:solidFill>
              </a:rPr>
              <a:t> </a:t>
            </a:r>
            <a:endParaRPr lang="en-GB" sz="3600" b="1" dirty="0">
              <a:solidFill>
                <a:srgbClr val="FF6699"/>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67544" y="274638"/>
            <a:ext cx="8352928" cy="1143000"/>
          </a:xfrm>
        </p:spPr>
        <p:txBody>
          <a:bodyPr>
            <a:noAutofit/>
          </a:bodyPr>
          <a:lstStyle/>
          <a:p>
            <a:pPr algn="ctr"/>
            <a:r>
              <a:rPr lang="ar-SA" sz="3600" b="1" dirty="0" smtClean="0">
                <a:solidFill>
                  <a:srgbClr val="FF6699"/>
                </a:solidFill>
              </a:rPr>
              <a:t>الاستراتيجيات العلاجية</a:t>
            </a:r>
            <a:br>
              <a:rPr lang="ar-SA" sz="3600" b="1" dirty="0" smtClean="0">
                <a:solidFill>
                  <a:srgbClr val="FF6699"/>
                </a:solidFill>
              </a:rPr>
            </a:br>
            <a:r>
              <a:rPr lang="en-GB" sz="3600" b="1" dirty="0" smtClean="0">
                <a:solidFill>
                  <a:srgbClr val="FF6699"/>
                </a:solidFill>
              </a:rPr>
              <a:t>remedial strategies </a:t>
            </a:r>
            <a:r>
              <a:rPr lang="ar-SA" sz="3600" b="1" dirty="0" smtClean="0">
                <a:solidFill>
                  <a:srgbClr val="FF6699"/>
                </a:solidFill>
              </a:rPr>
              <a:t> </a:t>
            </a:r>
            <a:endParaRPr lang="en-GB" sz="3600" b="1" dirty="0">
              <a:solidFill>
                <a:srgbClr val="FF6699"/>
              </a:solidFill>
            </a:endParaRPr>
          </a:p>
        </p:txBody>
      </p:sp>
      <p:sp>
        <p:nvSpPr>
          <p:cNvPr id="3" name="عنصر نائب للمحتوى 2"/>
          <p:cNvSpPr>
            <a:spLocks noGrp="1"/>
          </p:cNvSpPr>
          <p:nvPr>
            <p:ph idx="1"/>
          </p:nvPr>
        </p:nvSpPr>
        <p:spPr>
          <a:xfrm>
            <a:off x="457200" y="1600200"/>
            <a:ext cx="8291264" cy="4525963"/>
          </a:xfrm>
        </p:spPr>
        <p:txBody>
          <a:bodyPr>
            <a:normAutofit/>
          </a:bodyPr>
          <a:lstStyle/>
          <a:p>
            <a:pPr algn="r" rtl="1"/>
            <a:r>
              <a:rPr lang="ar-SA" sz="2800" dirty="0" smtClean="0">
                <a:solidFill>
                  <a:schemeClr val="bg1"/>
                </a:solidFill>
              </a:rPr>
              <a:t>تقديم خدمات اضافية في المدرسة تساعد على تقليل السلوكيات غير المرغوبة </a:t>
            </a:r>
          </a:p>
          <a:p>
            <a:pPr algn="r" rtl="1">
              <a:buNone/>
            </a:pPr>
            <a:endParaRPr lang="ar-SA" sz="2800" dirty="0" smtClean="0">
              <a:solidFill>
                <a:schemeClr val="bg1"/>
              </a:solidFill>
            </a:endParaRPr>
          </a:p>
          <a:p>
            <a:pPr algn="r" rtl="1"/>
            <a:r>
              <a:rPr lang="ar-SA" sz="2800" dirty="0" smtClean="0">
                <a:solidFill>
                  <a:schemeClr val="bg1"/>
                </a:solidFill>
              </a:rPr>
              <a:t>إجراءات تعديل السلوك و تقنياته من أجل زيادة السلوك المرغوب و تقليل السلوك غير المرغوب </a:t>
            </a:r>
          </a:p>
          <a:p>
            <a:pPr algn="r" rtl="1">
              <a:buNone/>
            </a:pPr>
            <a:endParaRPr lang="ar-SA" sz="2800" dirty="0" smtClean="0"/>
          </a:p>
        </p:txBody>
      </p:sp>
      <p:sp>
        <p:nvSpPr>
          <p:cNvPr id="4" name="عنصر نائب للتاريخ 3"/>
          <p:cNvSpPr>
            <a:spLocks noGrp="1"/>
          </p:cNvSpPr>
          <p:nvPr>
            <p:ph type="dt" sz="half" idx="10"/>
          </p:nvPr>
        </p:nvSpPr>
        <p:spPr/>
        <p:txBody>
          <a:bodyPr/>
          <a:lstStyle/>
          <a:p>
            <a:r>
              <a:rPr lang="en-US" smtClean="0"/>
              <a:t>30/03/2012</a:t>
            </a:r>
            <a:endParaRPr lang="en-GB"/>
          </a:p>
        </p:txBody>
      </p:sp>
      <p:sp>
        <p:nvSpPr>
          <p:cNvPr id="5" name="عنصر نائب للتذييل 4"/>
          <p:cNvSpPr>
            <a:spLocks noGrp="1"/>
          </p:cNvSpPr>
          <p:nvPr>
            <p:ph type="ftr" sz="quarter" idx="11"/>
          </p:nvPr>
        </p:nvSpPr>
        <p:spPr/>
        <p:txBody>
          <a:bodyPr/>
          <a:lstStyle/>
          <a:p>
            <a:r>
              <a:rPr lang="en-GB" smtClean="0"/>
              <a:t>Abeer Alharbi</a:t>
            </a:r>
            <a:endParaRPr lang="en-GB"/>
          </a:p>
        </p:txBody>
      </p:sp>
      <p:sp>
        <p:nvSpPr>
          <p:cNvPr id="6" name="عنصر نائب لرقم الشريحة 5"/>
          <p:cNvSpPr>
            <a:spLocks noGrp="1"/>
          </p:cNvSpPr>
          <p:nvPr>
            <p:ph type="sldNum" sz="quarter" idx="12"/>
          </p:nvPr>
        </p:nvSpPr>
        <p:spPr/>
        <p:txBody>
          <a:bodyPr/>
          <a:lstStyle/>
          <a:p>
            <a:fld id="{D8903E8A-E245-4174-8E01-CA9EEE27BBFE}" type="slidenum">
              <a:rPr lang="en-GB" smtClean="0"/>
              <a:pPr/>
              <a:t>22</a:t>
            </a:fld>
            <a:endParaRPr lang="en-GB"/>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600200"/>
            <a:ext cx="8435280" cy="4853136"/>
          </a:xfrm>
        </p:spPr>
        <p:txBody>
          <a:bodyPr>
            <a:normAutofit/>
          </a:bodyPr>
          <a:lstStyle/>
          <a:p>
            <a:pPr algn="r" rtl="1"/>
            <a:r>
              <a:rPr lang="ar-SA" sz="2800" dirty="0" smtClean="0">
                <a:solidFill>
                  <a:schemeClr val="bg1"/>
                </a:solidFill>
              </a:rPr>
              <a:t>دراسة </a:t>
            </a:r>
            <a:r>
              <a:rPr lang="en-GB" sz="2800" dirty="0" err="1" smtClean="0">
                <a:solidFill>
                  <a:schemeClr val="bg1"/>
                </a:solidFill>
              </a:rPr>
              <a:t>Martella</a:t>
            </a:r>
            <a:r>
              <a:rPr lang="en-GB" sz="2800" dirty="0" smtClean="0">
                <a:solidFill>
                  <a:schemeClr val="bg1"/>
                </a:solidFill>
              </a:rPr>
              <a:t> , </a:t>
            </a:r>
            <a:r>
              <a:rPr lang="en-GB" sz="2800" dirty="0" err="1" smtClean="0">
                <a:solidFill>
                  <a:schemeClr val="bg1"/>
                </a:solidFill>
              </a:rPr>
              <a:t>Marchband</a:t>
            </a:r>
            <a:r>
              <a:rPr lang="en-GB" sz="2800" dirty="0" smtClean="0">
                <a:solidFill>
                  <a:schemeClr val="bg1"/>
                </a:solidFill>
              </a:rPr>
              <a:t>- </a:t>
            </a:r>
            <a:r>
              <a:rPr lang="en-GB" sz="2800" dirty="0" err="1" smtClean="0">
                <a:solidFill>
                  <a:schemeClr val="bg1"/>
                </a:solidFill>
              </a:rPr>
              <a:t>Martellia</a:t>
            </a:r>
            <a:r>
              <a:rPr lang="en-GB" sz="2800" dirty="0" smtClean="0">
                <a:solidFill>
                  <a:schemeClr val="bg1"/>
                </a:solidFill>
              </a:rPr>
              <a:t> and Miller (1995)</a:t>
            </a:r>
          </a:p>
          <a:p>
            <a:pPr algn="r" rtl="1"/>
            <a:r>
              <a:rPr lang="ar-SA" sz="2800" dirty="0" smtClean="0">
                <a:solidFill>
                  <a:schemeClr val="bg1"/>
                </a:solidFill>
              </a:rPr>
              <a:t>اشارت الدراسة بعد استخدام صوت هادئ مريح و التعزيز الايجابي </a:t>
            </a:r>
            <a:r>
              <a:rPr lang="ar-SA" sz="2800" dirty="0" err="1" smtClean="0">
                <a:solidFill>
                  <a:schemeClr val="bg1"/>
                </a:solidFill>
              </a:rPr>
              <a:t>للسلوك :</a:t>
            </a:r>
            <a:endParaRPr lang="ar-SA" sz="2800" dirty="0" smtClean="0">
              <a:solidFill>
                <a:schemeClr val="bg1"/>
              </a:solidFill>
            </a:endParaRPr>
          </a:p>
          <a:p>
            <a:pPr lvl="1" algn="r" rtl="1"/>
            <a:r>
              <a:rPr lang="ar-SA" sz="2800" dirty="0" smtClean="0">
                <a:solidFill>
                  <a:schemeClr val="bg1"/>
                </a:solidFill>
              </a:rPr>
              <a:t> ان استجابة التلاميذ لتعليمات المعلمين زادت من 39% الى </a:t>
            </a:r>
            <a:r>
              <a:rPr lang="ar-SA" sz="2800" dirty="0" err="1" smtClean="0">
                <a:solidFill>
                  <a:schemeClr val="bg1"/>
                </a:solidFill>
              </a:rPr>
              <a:t>73%</a:t>
            </a:r>
            <a:endParaRPr lang="ar-SA" sz="2800" dirty="0" smtClean="0">
              <a:solidFill>
                <a:schemeClr val="bg1"/>
              </a:solidFill>
            </a:endParaRPr>
          </a:p>
          <a:p>
            <a:pPr lvl="1" algn="r" rtl="1"/>
            <a:r>
              <a:rPr lang="ar-SA" sz="2800" dirty="0" smtClean="0">
                <a:solidFill>
                  <a:schemeClr val="bg1"/>
                </a:solidFill>
              </a:rPr>
              <a:t>و أن نسبة الازعاجات قلت من </a:t>
            </a:r>
            <a:r>
              <a:rPr lang="en-GB" sz="2800" dirty="0" smtClean="0">
                <a:solidFill>
                  <a:schemeClr val="bg1"/>
                </a:solidFill>
              </a:rPr>
              <a:t> 05</a:t>
            </a:r>
            <a:r>
              <a:rPr lang="ar-SA" sz="2800" dirty="0" smtClean="0">
                <a:solidFill>
                  <a:schemeClr val="bg1"/>
                </a:solidFill>
              </a:rPr>
              <a:t> إلى 03 مرات في الدقيقة الواحدة.</a:t>
            </a:r>
          </a:p>
          <a:p>
            <a:pPr lvl="1" algn="r" rtl="1"/>
            <a:r>
              <a:rPr lang="ar-SA" sz="2800" dirty="0" smtClean="0">
                <a:solidFill>
                  <a:schemeClr val="bg1"/>
                </a:solidFill>
              </a:rPr>
              <a:t>كما قل السلوك الفوضوي من 5 مرات اسبوعيا إلى إلى أقل من </a:t>
            </a:r>
            <a:r>
              <a:rPr lang="ar-SA" sz="2800" dirty="0" err="1" smtClean="0">
                <a:solidFill>
                  <a:schemeClr val="bg1"/>
                </a:solidFill>
              </a:rPr>
              <a:t>مرة.</a:t>
            </a:r>
            <a:r>
              <a:rPr lang="ar-SA" sz="2800" dirty="0" smtClean="0">
                <a:solidFill>
                  <a:schemeClr val="bg1"/>
                </a:solidFill>
              </a:rPr>
              <a:t> </a:t>
            </a:r>
          </a:p>
        </p:txBody>
      </p:sp>
      <p:sp>
        <p:nvSpPr>
          <p:cNvPr id="4" name="عنصر نائب للتاريخ 3"/>
          <p:cNvSpPr>
            <a:spLocks noGrp="1"/>
          </p:cNvSpPr>
          <p:nvPr>
            <p:ph type="dt" sz="half" idx="10"/>
          </p:nvPr>
        </p:nvSpPr>
        <p:spPr/>
        <p:txBody>
          <a:bodyPr/>
          <a:lstStyle/>
          <a:p>
            <a:r>
              <a:rPr lang="en-US" dirty="0" smtClean="0"/>
              <a:t>30/03/2012</a:t>
            </a:r>
            <a:endParaRPr lang="en-GB" dirty="0"/>
          </a:p>
        </p:txBody>
      </p:sp>
      <p:sp>
        <p:nvSpPr>
          <p:cNvPr id="5" name="عنصر نائب للتذييل 4"/>
          <p:cNvSpPr>
            <a:spLocks noGrp="1"/>
          </p:cNvSpPr>
          <p:nvPr>
            <p:ph type="ftr" sz="quarter" idx="11"/>
          </p:nvPr>
        </p:nvSpPr>
        <p:spPr/>
        <p:txBody>
          <a:bodyPr/>
          <a:lstStyle/>
          <a:p>
            <a:r>
              <a:rPr lang="en-GB" dirty="0" err="1" smtClean="0"/>
              <a:t>Abeer</a:t>
            </a:r>
            <a:r>
              <a:rPr lang="en-GB" dirty="0" smtClean="0"/>
              <a:t> </a:t>
            </a:r>
            <a:r>
              <a:rPr lang="en-GB" dirty="0" err="1" smtClean="0"/>
              <a:t>Alharbi</a:t>
            </a:r>
            <a:endParaRPr lang="en-GB" dirty="0"/>
          </a:p>
        </p:txBody>
      </p:sp>
      <p:sp>
        <p:nvSpPr>
          <p:cNvPr id="6" name="عنصر نائب لرقم الشريحة 5"/>
          <p:cNvSpPr>
            <a:spLocks noGrp="1"/>
          </p:cNvSpPr>
          <p:nvPr>
            <p:ph type="sldNum" sz="quarter" idx="12"/>
          </p:nvPr>
        </p:nvSpPr>
        <p:spPr/>
        <p:txBody>
          <a:bodyPr/>
          <a:lstStyle/>
          <a:p>
            <a:fld id="{D8903E8A-E245-4174-8E01-CA9EEE27BBFE}" type="slidenum">
              <a:rPr lang="en-GB" smtClean="0"/>
              <a:pPr/>
              <a:t>23</a:t>
            </a:fld>
            <a:endParaRPr lang="en-GB" dirty="0"/>
          </a:p>
        </p:txBody>
      </p:sp>
      <p:sp>
        <p:nvSpPr>
          <p:cNvPr id="9" name="عنوان 1"/>
          <p:cNvSpPr>
            <a:spLocks noGrp="1"/>
          </p:cNvSpPr>
          <p:nvPr>
            <p:ph type="title"/>
          </p:nvPr>
        </p:nvSpPr>
        <p:spPr>
          <a:xfrm>
            <a:off x="467544" y="274638"/>
            <a:ext cx="8352928" cy="1143000"/>
          </a:xfrm>
        </p:spPr>
        <p:txBody>
          <a:bodyPr>
            <a:noAutofit/>
          </a:bodyPr>
          <a:lstStyle/>
          <a:p>
            <a:pPr algn="ctr"/>
            <a:r>
              <a:rPr lang="ar-SA" sz="3600" b="1" dirty="0" smtClean="0">
                <a:solidFill>
                  <a:srgbClr val="FF6699"/>
                </a:solidFill>
              </a:rPr>
              <a:t>الاستراتيجيات العلاجية</a:t>
            </a:r>
            <a:br>
              <a:rPr lang="ar-SA" sz="3600" b="1" dirty="0" smtClean="0">
                <a:solidFill>
                  <a:srgbClr val="FF6699"/>
                </a:solidFill>
              </a:rPr>
            </a:br>
            <a:r>
              <a:rPr lang="en-GB" sz="3600" b="1" dirty="0" smtClean="0">
                <a:solidFill>
                  <a:srgbClr val="FF6699"/>
                </a:solidFill>
              </a:rPr>
              <a:t>remedial strategies </a:t>
            </a:r>
            <a:r>
              <a:rPr lang="ar-SA" sz="3600" b="1" dirty="0" smtClean="0">
                <a:solidFill>
                  <a:srgbClr val="FF6699"/>
                </a:solidFill>
              </a:rPr>
              <a:t> </a:t>
            </a:r>
            <a:endParaRPr lang="en-GB" sz="3600" b="1" dirty="0">
              <a:solidFill>
                <a:srgbClr val="FF6699"/>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51520" y="273050"/>
            <a:ext cx="8712968" cy="1715790"/>
          </a:xfrm>
        </p:spPr>
        <p:txBody>
          <a:bodyPr>
            <a:noAutofit/>
          </a:bodyPr>
          <a:lstStyle/>
          <a:p>
            <a:pPr algn="ctr"/>
            <a:r>
              <a:rPr lang="ar-SA" sz="3600" b="1" dirty="0" smtClean="0">
                <a:solidFill>
                  <a:srgbClr val="FF6699"/>
                </a:solidFill>
              </a:rPr>
              <a:t>التفاعل القهري مقابل التفاعل التبادلي </a:t>
            </a:r>
            <a:br>
              <a:rPr lang="ar-SA" sz="3600" b="1" dirty="0" smtClean="0">
                <a:solidFill>
                  <a:srgbClr val="FF6699"/>
                </a:solidFill>
              </a:rPr>
            </a:br>
            <a:r>
              <a:rPr lang="en-GB" sz="3600" b="1" dirty="0" smtClean="0">
                <a:solidFill>
                  <a:srgbClr val="FF6699"/>
                </a:solidFill>
              </a:rPr>
              <a:t>coercive interaction vs. </a:t>
            </a:r>
            <a:r>
              <a:rPr lang="en-GB" sz="3600" b="1" dirty="0" smtClean="0">
                <a:solidFill>
                  <a:srgbClr val="FF6699"/>
                </a:solidFill>
              </a:rPr>
              <a:t>reciprocal </a:t>
            </a:r>
            <a:r>
              <a:rPr lang="en-GB" sz="3600" b="1" dirty="0" smtClean="0">
                <a:solidFill>
                  <a:srgbClr val="FF6699"/>
                </a:solidFill>
              </a:rPr>
              <a:t>interaction</a:t>
            </a:r>
            <a:endParaRPr lang="en-GB" sz="3600" b="1" dirty="0">
              <a:solidFill>
                <a:srgbClr val="FF6699"/>
              </a:solidFill>
            </a:endParaRPr>
          </a:p>
        </p:txBody>
      </p:sp>
      <p:sp>
        <p:nvSpPr>
          <p:cNvPr id="17" name="عنصر نائب للنص 16"/>
          <p:cNvSpPr>
            <a:spLocks noGrp="1"/>
          </p:cNvSpPr>
          <p:nvPr>
            <p:ph type="body" idx="1"/>
          </p:nvPr>
        </p:nvSpPr>
        <p:spPr>
          <a:xfrm>
            <a:off x="395536" y="2446784"/>
            <a:ext cx="4040188" cy="838200"/>
          </a:xfrm>
        </p:spPr>
        <p:txBody>
          <a:bodyPr>
            <a:normAutofit/>
          </a:bodyPr>
          <a:lstStyle/>
          <a:p>
            <a:pPr algn="ctr"/>
            <a:r>
              <a:rPr lang="ar-SA" sz="3000" dirty="0" smtClean="0"/>
              <a:t>التفاعل التبادلي </a:t>
            </a:r>
            <a:endParaRPr lang="en-GB" sz="3000" dirty="0"/>
          </a:p>
        </p:txBody>
      </p:sp>
      <p:sp>
        <p:nvSpPr>
          <p:cNvPr id="18" name="عنصر نائب للنص 17"/>
          <p:cNvSpPr>
            <a:spLocks noGrp="1"/>
          </p:cNvSpPr>
          <p:nvPr>
            <p:ph type="body" sz="half" idx="3"/>
          </p:nvPr>
        </p:nvSpPr>
        <p:spPr>
          <a:xfrm>
            <a:off x="4644008" y="2420888"/>
            <a:ext cx="4041775" cy="838200"/>
          </a:xfrm>
        </p:spPr>
        <p:txBody>
          <a:bodyPr>
            <a:normAutofit/>
          </a:bodyPr>
          <a:lstStyle/>
          <a:p>
            <a:pPr algn="ctr"/>
            <a:r>
              <a:rPr lang="ar-SA" sz="3000" dirty="0" smtClean="0"/>
              <a:t>التفاعل القهري </a:t>
            </a:r>
            <a:endParaRPr lang="en-GB" sz="3000" dirty="0"/>
          </a:p>
        </p:txBody>
      </p:sp>
      <p:sp>
        <p:nvSpPr>
          <p:cNvPr id="3" name="عنصر نائب للمحتوى 2"/>
          <p:cNvSpPr>
            <a:spLocks noGrp="1"/>
          </p:cNvSpPr>
          <p:nvPr>
            <p:ph sz="quarter" idx="2"/>
          </p:nvPr>
        </p:nvSpPr>
        <p:spPr>
          <a:xfrm>
            <a:off x="467544" y="3231653"/>
            <a:ext cx="4040188" cy="2717627"/>
          </a:xfrm>
        </p:spPr>
        <p:txBody>
          <a:bodyPr>
            <a:normAutofit/>
          </a:bodyPr>
          <a:lstStyle/>
          <a:p>
            <a:pPr algn="r" rtl="1"/>
            <a:r>
              <a:rPr lang="ar-SA" sz="2800" dirty="0" smtClean="0">
                <a:solidFill>
                  <a:schemeClr val="bg1"/>
                </a:solidFill>
              </a:rPr>
              <a:t>تقديم الاستجابة الايجابية لمثير ايجابي </a:t>
            </a:r>
            <a:endParaRPr lang="en-GB" sz="2800" dirty="0">
              <a:solidFill>
                <a:schemeClr val="bg1"/>
              </a:solidFill>
            </a:endParaRPr>
          </a:p>
        </p:txBody>
      </p:sp>
      <p:sp>
        <p:nvSpPr>
          <p:cNvPr id="19" name="عنصر نائب للمحتوى 18"/>
          <p:cNvSpPr>
            <a:spLocks noGrp="1"/>
          </p:cNvSpPr>
          <p:nvPr>
            <p:ph sz="quarter" idx="4"/>
          </p:nvPr>
        </p:nvSpPr>
        <p:spPr>
          <a:xfrm>
            <a:off x="4644008" y="3212976"/>
            <a:ext cx="4041775" cy="2808312"/>
          </a:xfrm>
        </p:spPr>
        <p:txBody>
          <a:bodyPr>
            <a:normAutofit/>
          </a:bodyPr>
          <a:lstStyle/>
          <a:p>
            <a:pPr algn="r" rtl="1"/>
            <a:r>
              <a:rPr lang="ar-SA" sz="2800" dirty="0" smtClean="0">
                <a:solidFill>
                  <a:schemeClr val="bg1"/>
                </a:solidFill>
              </a:rPr>
              <a:t>تقديم الاستجابة السلبية لمثير سلبي </a:t>
            </a:r>
            <a:endParaRPr lang="en-GB" sz="2800" dirty="0" smtClean="0">
              <a:solidFill>
                <a:schemeClr val="bg1"/>
              </a:solidFill>
            </a:endParaRPr>
          </a:p>
          <a:p>
            <a:pPr algn="r" rtl="1">
              <a:buNone/>
            </a:pPr>
            <a:endParaRPr lang="en-GB" sz="2800" dirty="0"/>
          </a:p>
        </p:txBody>
      </p:sp>
      <p:sp>
        <p:nvSpPr>
          <p:cNvPr id="4" name="عنصر نائب للتاريخ 3"/>
          <p:cNvSpPr>
            <a:spLocks noGrp="1"/>
          </p:cNvSpPr>
          <p:nvPr>
            <p:ph type="dt" sz="half" idx="10"/>
          </p:nvPr>
        </p:nvSpPr>
        <p:spPr/>
        <p:txBody>
          <a:bodyPr/>
          <a:lstStyle/>
          <a:p>
            <a:r>
              <a:rPr lang="en-US" smtClean="0"/>
              <a:t>30/03/2012</a:t>
            </a:r>
            <a:endParaRPr lang="en-GB"/>
          </a:p>
        </p:txBody>
      </p:sp>
      <p:sp>
        <p:nvSpPr>
          <p:cNvPr id="5" name="عنصر نائب للتذييل 4"/>
          <p:cNvSpPr>
            <a:spLocks noGrp="1"/>
          </p:cNvSpPr>
          <p:nvPr>
            <p:ph type="ftr" sz="quarter" idx="11"/>
          </p:nvPr>
        </p:nvSpPr>
        <p:spPr/>
        <p:txBody>
          <a:bodyPr/>
          <a:lstStyle/>
          <a:p>
            <a:r>
              <a:rPr lang="en-GB" smtClean="0"/>
              <a:t>Abeer Alharbi</a:t>
            </a:r>
            <a:endParaRPr lang="en-GB"/>
          </a:p>
        </p:txBody>
      </p:sp>
      <p:sp>
        <p:nvSpPr>
          <p:cNvPr id="6" name="عنصر نائب لرقم الشريحة 5"/>
          <p:cNvSpPr>
            <a:spLocks noGrp="1"/>
          </p:cNvSpPr>
          <p:nvPr>
            <p:ph type="sldNum" sz="quarter" idx="12"/>
          </p:nvPr>
        </p:nvSpPr>
        <p:spPr/>
        <p:txBody>
          <a:bodyPr/>
          <a:lstStyle/>
          <a:p>
            <a:fld id="{D8903E8A-E245-4174-8E01-CA9EEE27BBFE}" type="slidenum">
              <a:rPr lang="en-GB" smtClean="0"/>
              <a:pPr/>
              <a:t>24</a:t>
            </a:fld>
            <a:endParaRPr lang="en-GB"/>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مربع نص 1"/>
          <p:cNvSpPr txBox="1"/>
          <p:nvPr/>
        </p:nvSpPr>
        <p:spPr>
          <a:xfrm>
            <a:off x="1547664" y="188640"/>
            <a:ext cx="5760640" cy="1200329"/>
          </a:xfrm>
          <a:prstGeom prst="rect">
            <a:avLst/>
          </a:prstGeom>
          <a:noFill/>
        </p:spPr>
        <p:txBody>
          <a:bodyPr wrap="square" rtlCol="1">
            <a:spAutoFit/>
          </a:bodyPr>
          <a:lstStyle/>
          <a:p>
            <a:pPr algn="ctr"/>
            <a:r>
              <a:rPr lang="ar-SA" sz="3600" b="1" u="sng" dirty="0" smtClean="0">
                <a:solidFill>
                  <a:srgbClr val="FF6699"/>
                </a:solidFill>
                <a:cs typeface="+mj-cs"/>
              </a:rPr>
              <a:t>النظرية </a:t>
            </a:r>
            <a:r>
              <a:rPr lang="ar-SA" sz="3600" b="1" u="sng" dirty="0" err="1" smtClean="0">
                <a:solidFill>
                  <a:srgbClr val="FF6699"/>
                </a:solidFill>
                <a:cs typeface="+mj-cs"/>
              </a:rPr>
              <a:t>السلوكية </a:t>
            </a:r>
            <a:r>
              <a:rPr lang="ar-SA" sz="3600" b="1" u="sng" dirty="0" smtClean="0">
                <a:solidFill>
                  <a:srgbClr val="FF6699"/>
                </a:solidFill>
                <a:cs typeface="+mj-cs"/>
              </a:rPr>
              <a:t>(</a:t>
            </a:r>
            <a:r>
              <a:rPr lang="ar-SA" sz="3600" b="1" u="sng" dirty="0" err="1" smtClean="0">
                <a:solidFill>
                  <a:srgbClr val="FF6699"/>
                </a:solidFill>
                <a:cs typeface="+mj-cs"/>
              </a:rPr>
              <a:t>بافلوف</a:t>
            </a:r>
            <a:r>
              <a:rPr lang="ar-SA" sz="3600" b="1" u="sng" dirty="0" smtClean="0">
                <a:solidFill>
                  <a:srgbClr val="FF6699"/>
                </a:solidFill>
                <a:cs typeface="+mj-cs"/>
              </a:rPr>
              <a:t>، </a:t>
            </a:r>
            <a:r>
              <a:rPr lang="ar-SA" sz="3600" b="1" u="sng" dirty="0" err="1" smtClean="0">
                <a:solidFill>
                  <a:srgbClr val="FF6699"/>
                </a:solidFill>
                <a:cs typeface="+mj-cs"/>
              </a:rPr>
              <a:t>سكنر):</a:t>
            </a:r>
            <a:endParaRPr lang="ar-SA" sz="3600" b="1" u="sng" dirty="0" smtClean="0">
              <a:solidFill>
                <a:srgbClr val="FF6699"/>
              </a:solidFill>
              <a:cs typeface="+mj-cs"/>
            </a:endParaRPr>
          </a:p>
          <a:p>
            <a:pPr algn="ctr"/>
            <a:r>
              <a:rPr lang="en-GB" sz="3600" b="1" u="sng" dirty="0" smtClean="0">
                <a:solidFill>
                  <a:srgbClr val="FF6699"/>
                </a:solidFill>
                <a:cs typeface="+mj-cs"/>
              </a:rPr>
              <a:t>Behaviourism theory  </a:t>
            </a:r>
            <a:endParaRPr lang="ar-SA" sz="3600" b="1" u="sng" dirty="0">
              <a:solidFill>
                <a:srgbClr val="FF6699"/>
              </a:solidFill>
              <a:cs typeface="+mj-cs"/>
            </a:endParaRPr>
          </a:p>
        </p:txBody>
      </p:sp>
      <p:pic>
        <p:nvPicPr>
          <p:cNvPr id="13" name="صورة 12" descr="Ivan_Pavlov.jpg"/>
          <p:cNvPicPr>
            <a:picLocks noChangeAspect="1"/>
          </p:cNvPicPr>
          <p:nvPr/>
        </p:nvPicPr>
        <p:blipFill>
          <a:blip r:embed="rId2" cstate="print"/>
          <a:stretch>
            <a:fillRect/>
          </a:stretch>
        </p:blipFill>
        <p:spPr>
          <a:xfrm>
            <a:off x="251520" y="1556792"/>
            <a:ext cx="2520280" cy="2808312"/>
          </a:xfrm>
          <a:prstGeom prst="rect">
            <a:avLst/>
          </a:prstGeom>
        </p:spPr>
      </p:pic>
      <p:sp>
        <p:nvSpPr>
          <p:cNvPr id="14" name="مربع نص 13"/>
          <p:cNvSpPr txBox="1"/>
          <p:nvPr/>
        </p:nvSpPr>
        <p:spPr>
          <a:xfrm>
            <a:off x="971600" y="2204864"/>
            <a:ext cx="6408712" cy="3970318"/>
          </a:xfrm>
          <a:prstGeom prst="rect">
            <a:avLst/>
          </a:prstGeom>
          <a:noFill/>
        </p:spPr>
        <p:txBody>
          <a:bodyPr wrap="square" rtlCol="1">
            <a:spAutoFit/>
          </a:bodyPr>
          <a:lstStyle/>
          <a:p>
            <a:pPr lvl="0" algn="ctr" rtl="1">
              <a:buFont typeface="Wingdings" pitchFamily="2" charset="2"/>
              <a:buChar char="ü"/>
            </a:pPr>
            <a:r>
              <a:rPr lang="ar-SA" sz="2800" b="1" dirty="0" smtClean="0">
                <a:solidFill>
                  <a:schemeClr val="bg1"/>
                </a:solidFill>
              </a:rPr>
              <a:t>الاكتساب.</a:t>
            </a:r>
          </a:p>
          <a:p>
            <a:pPr lvl="0" algn="ctr" rtl="1">
              <a:buFont typeface="Wingdings" pitchFamily="2" charset="2"/>
              <a:buChar char="ü"/>
            </a:pPr>
            <a:r>
              <a:rPr lang="ar-SA" sz="2800" b="1" dirty="0" smtClean="0">
                <a:solidFill>
                  <a:schemeClr val="bg1"/>
                </a:solidFill>
              </a:rPr>
              <a:t>التدعيم.</a:t>
            </a:r>
          </a:p>
          <a:p>
            <a:pPr lvl="0" algn="ctr" rtl="1">
              <a:buFont typeface="Wingdings" pitchFamily="2" charset="2"/>
              <a:buChar char="ü"/>
            </a:pPr>
            <a:r>
              <a:rPr lang="ar-SA" sz="2800" b="1" dirty="0" smtClean="0">
                <a:solidFill>
                  <a:schemeClr val="bg1"/>
                </a:solidFill>
              </a:rPr>
              <a:t>التكرار.</a:t>
            </a:r>
          </a:p>
          <a:p>
            <a:pPr lvl="0" algn="ctr" rtl="1">
              <a:buFont typeface="Wingdings" pitchFamily="2" charset="2"/>
              <a:buChar char="ü"/>
            </a:pPr>
            <a:r>
              <a:rPr lang="ar-SA" sz="2800" b="1" dirty="0" smtClean="0">
                <a:solidFill>
                  <a:schemeClr val="bg1"/>
                </a:solidFill>
              </a:rPr>
              <a:t>الاطفاء.</a:t>
            </a:r>
          </a:p>
          <a:p>
            <a:pPr lvl="0" algn="ctr" rtl="1">
              <a:buFont typeface="Wingdings" pitchFamily="2" charset="2"/>
              <a:buChar char="ü"/>
            </a:pPr>
            <a:r>
              <a:rPr lang="ar-SA" sz="2800" b="1" dirty="0" smtClean="0">
                <a:solidFill>
                  <a:schemeClr val="bg1"/>
                </a:solidFill>
              </a:rPr>
              <a:t>الاسترجاع التلقائي.</a:t>
            </a:r>
          </a:p>
          <a:p>
            <a:pPr lvl="0" algn="ctr" rtl="1">
              <a:buFont typeface="Wingdings" pitchFamily="2" charset="2"/>
              <a:buChar char="ü"/>
            </a:pPr>
            <a:r>
              <a:rPr lang="ar-SA" sz="2800" b="1" dirty="0" smtClean="0">
                <a:solidFill>
                  <a:schemeClr val="bg1"/>
                </a:solidFill>
              </a:rPr>
              <a:t>الدرجات العليا للتعلم الشرطي.</a:t>
            </a:r>
          </a:p>
          <a:p>
            <a:pPr lvl="0" algn="ctr" rtl="1">
              <a:buFont typeface="Wingdings" pitchFamily="2" charset="2"/>
              <a:buChar char="ü"/>
            </a:pPr>
            <a:r>
              <a:rPr lang="ar-SA" sz="2800" b="1" dirty="0" smtClean="0">
                <a:solidFill>
                  <a:schemeClr val="bg1"/>
                </a:solidFill>
              </a:rPr>
              <a:t>التعميم.</a:t>
            </a:r>
          </a:p>
          <a:p>
            <a:pPr lvl="0" algn="ctr" rtl="1">
              <a:buFont typeface="Wingdings" pitchFamily="2" charset="2"/>
              <a:buChar char="ü"/>
            </a:pPr>
            <a:r>
              <a:rPr lang="ar-SA" sz="2800" b="1" dirty="0" smtClean="0">
                <a:solidFill>
                  <a:schemeClr val="bg1"/>
                </a:solidFill>
              </a:rPr>
              <a:t>التمييز.</a:t>
            </a:r>
          </a:p>
          <a:p>
            <a:pPr lvl="0" algn="ctr" rtl="1">
              <a:buFont typeface="Wingdings" pitchFamily="2" charset="2"/>
              <a:buChar char="ü"/>
            </a:pPr>
            <a:r>
              <a:rPr lang="ar-SA" sz="2800" b="1" dirty="0" smtClean="0">
                <a:solidFill>
                  <a:schemeClr val="bg1"/>
                </a:solidFill>
              </a:rPr>
              <a:t>العصاب التجريبي</a:t>
            </a:r>
            <a:endParaRPr lang="ar-SA" sz="2400" b="1" dirty="0">
              <a:solidFill>
                <a:schemeClr val="bg1"/>
              </a:solidFill>
            </a:endParaRPr>
          </a:p>
        </p:txBody>
      </p:sp>
      <p:pic>
        <p:nvPicPr>
          <p:cNvPr id="15" name="صورة 14" descr="B_F__Skinner_at_Harvard_circa_1950.jpg"/>
          <p:cNvPicPr>
            <a:picLocks noChangeAspect="1"/>
          </p:cNvPicPr>
          <p:nvPr/>
        </p:nvPicPr>
        <p:blipFill>
          <a:blip r:embed="rId3" cstate="print"/>
          <a:stretch>
            <a:fillRect/>
          </a:stretch>
        </p:blipFill>
        <p:spPr>
          <a:xfrm>
            <a:off x="6156176" y="1556792"/>
            <a:ext cx="2781300" cy="3048000"/>
          </a:xfrm>
          <a:prstGeom prst="rect">
            <a:avLst/>
          </a:prstGeom>
        </p:spPr>
      </p:pic>
      <p:sp>
        <p:nvSpPr>
          <p:cNvPr id="7" name="عنصر نائب للتاريخ 6"/>
          <p:cNvSpPr>
            <a:spLocks noGrp="1"/>
          </p:cNvSpPr>
          <p:nvPr>
            <p:ph type="dt" sz="half" idx="10"/>
          </p:nvPr>
        </p:nvSpPr>
        <p:spPr/>
        <p:txBody>
          <a:bodyPr/>
          <a:lstStyle/>
          <a:p>
            <a:fld id="{771FB881-801D-4A97-AAEA-5159D97832AE}" type="datetime1">
              <a:rPr lang="ar-SA" smtClean="0"/>
              <a:pPr/>
              <a:t>11/05/1437</a:t>
            </a:fld>
            <a:endParaRPr lang="ar-SA"/>
          </a:p>
        </p:txBody>
      </p:sp>
      <p:sp>
        <p:nvSpPr>
          <p:cNvPr id="8" name="عنصر نائب لرقم الشريحة 7"/>
          <p:cNvSpPr>
            <a:spLocks noGrp="1"/>
          </p:cNvSpPr>
          <p:nvPr>
            <p:ph type="sldNum" sz="quarter" idx="12"/>
          </p:nvPr>
        </p:nvSpPr>
        <p:spPr/>
        <p:txBody>
          <a:bodyPr/>
          <a:lstStyle/>
          <a:p>
            <a:fld id="{9288A817-FA39-4941-826F-6EA64144F368}" type="slidenum">
              <a:rPr lang="ar-SA" smtClean="0"/>
              <a:pPr/>
              <a:t>25</a:t>
            </a:fld>
            <a:endParaRPr lang="ar-SA"/>
          </a:p>
        </p:txBody>
      </p:sp>
      <p:sp>
        <p:nvSpPr>
          <p:cNvPr id="9" name="مربع نص 8"/>
          <p:cNvSpPr txBox="1"/>
          <p:nvPr/>
        </p:nvSpPr>
        <p:spPr>
          <a:xfrm>
            <a:off x="2195736" y="6444044"/>
            <a:ext cx="4248472" cy="369332"/>
          </a:xfrm>
          <a:prstGeom prst="rect">
            <a:avLst/>
          </a:prstGeom>
          <a:noFill/>
        </p:spPr>
        <p:txBody>
          <a:bodyPr wrap="square" rtlCol="0">
            <a:spAutoFit/>
          </a:bodyPr>
          <a:lstStyle/>
          <a:p>
            <a:r>
              <a:rPr lang="ar-SA" dirty="0" smtClean="0">
                <a:solidFill>
                  <a:schemeClr val="bg1"/>
                </a:solidFill>
              </a:rPr>
              <a:t>بتصرف من رشة تعديل السلوك 2011 لـ هند </a:t>
            </a:r>
            <a:r>
              <a:rPr lang="ar-SA" dirty="0" err="1" smtClean="0">
                <a:solidFill>
                  <a:schemeClr val="bg1"/>
                </a:solidFill>
              </a:rPr>
              <a:t>العثمان</a:t>
            </a:r>
            <a:r>
              <a:rPr lang="ar-SA" dirty="0" smtClean="0">
                <a:solidFill>
                  <a:schemeClr val="bg1"/>
                </a:solidFill>
              </a:rPr>
              <a:t> </a:t>
            </a:r>
            <a:endParaRPr lang="en-GB"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nodeType="clickEffect">
                                  <p:stCondLst>
                                    <p:cond delay="0"/>
                                  </p:stCondLst>
                                  <p:childTnLst>
                                    <p:set>
                                      <p:cBhvr>
                                        <p:cTn id="13" dur="1" fill="hold">
                                          <p:stCondLst>
                                            <p:cond delay="0"/>
                                          </p:stCondLst>
                                        </p:cTn>
                                        <p:tgtEl>
                                          <p:spTgt spid="13"/>
                                        </p:tgtEl>
                                        <p:attrNameLst>
                                          <p:attrName>style.visibility</p:attrName>
                                        </p:attrNameLst>
                                      </p:cBhvr>
                                      <p:to>
                                        <p:strVal val="visible"/>
                                      </p:to>
                                    </p:set>
                                    <p:anim calcmode="lin" valueType="num">
                                      <p:cBhvr>
                                        <p:cTn id="14" dur="1000" fill="hold"/>
                                        <p:tgtEl>
                                          <p:spTgt spid="13"/>
                                        </p:tgtEl>
                                        <p:attrNameLst>
                                          <p:attrName>ppt_w</p:attrName>
                                        </p:attrNameLst>
                                      </p:cBhvr>
                                      <p:tavLst>
                                        <p:tav tm="0">
                                          <p:val>
                                            <p:strVal val="#ppt_w+.3"/>
                                          </p:val>
                                        </p:tav>
                                        <p:tav tm="100000">
                                          <p:val>
                                            <p:strVal val="#ppt_w"/>
                                          </p:val>
                                        </p:tav>
                                      </p:tavLst>
                                    </p:anim>
                                    <p:anim calcmode="lin" valueType="num">
                                      <p:cBhvr>
                                        <p:cTn id="15" dur="1000" fill="hold"/>
                                        <p:tgtEl>
                                          <p:spTgt spid="13"/>
                                        </p:tgtEl>
                                        <p:attrNameLst>
                                          <p:attrName>ppt_h</p:attrName>
                                        </p:attrNameLst>
                                      </p:cBhvr>
                                      <p:tavLst>
                                        <p:tav tm="0">
                                          <p:val>
                                            <p:strVal val="#ppt_h"/>
                                          </p:val>
                                        </p:tav>
                                        <p:tav tm="100000">
                                          <p:val>
                                            <p:strVal val="#ppt_h"/>
                                          </p:val>
                                        </p:tav>
                                      </p:tavLst>
                                    </p:anim>
                                    <p:animEffect transition="in" filter="fade">
                                      <p:cBhvr>
                                        <p:cTn id="16" dur="1000"/>
                                        <p:tgtEl>
                                          <p:spTgt spid="13"/>
                                        </p:tgtEl>
                                      </p:cBhvr>
                                    </p:animEffect>
                                  </p:childTnLst>
                                </p:cTn>
                              </p:par>
                              <p:par>
                                <p:cTn id="17" presetID="1" presetClass="entr" presetSubtype="0" fill="hold" nodeType="with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par>
                                <p:cTn id="19" presetID="50" presetClass="entr" presetSubtype="0" decel="100000"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anim calcmode="lin" valueType="num">
                                      <p:cBhvr>
                                        <p:cTn id="21" dur="1000" fill="hold"/>
                                        <p:tgtEl>
                                          <p:spTgt spid="14"/>
                                        </p:tgtEl>
                                        <p:attrNameLst>
                                          <p:attrName>ppt_w</p:attrName>
                                        </p:attrNameLst>
                                      </p:cBhvr>
                                      <p:tavLst>
                                        <p:tav tm="0">
                                          <p:val>
                                            <p:strVal val="#ppt_w+.3"/>
                                          </p:val>
                                        </p:tav>
                                        <p:tav tm="100000">
                                          <p:val>
                                            <p:strVal val="#ppt_w"/>
                                          </p:val>
                                        </p:tav>
                                      </p:tavLst>
                                    </p:anim>
                                    <p:anim calcmode="lin" valueType="num">
                                      <p:cBhvr>
                                        <p:cTn id="22" dur="1000" fill="hold"/>
                                        <p:tgtEl>
                                          <p:spTgt spid="14"/>
                                        </p:tgtEl>
                                        <p:attrNameLst>
                                          <p:attrName>ppt_h</p:attrName>
                                        </p:attrNameLst>
                                      </p:cBhvr>
                                      <p:tavLst>
                                        <p:tav tm="0">
                                          <p:val>
                                            <p:strVal val="#ppt_h"/>
                                          </p:val>
                                        </p:tav>
                                        <p:tav tm="100000">
                                          <p:val>
                                            <p:strVal val="#ppt_h"/>
                                          </p:val>
                                        </p:tav>
                                      </p:tavLst>
                                    </p:anim>
                                    <p:animEffect transition="in" filter="fade">
                                      <p:cBhvr>
                                        <p:cTn id="23" dur="1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4" grpId="0"/>
    </p:bld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مربع نص 1"/>
          <p:cNvSpPr txBox="1"/>
          <p:nvPr/>
        </p:nvSpPr>
        <p:spPr>
          <a:xfrm>
            <a:off x="1619672" y="188640"/>
            <a:ext cx="5760640" cy="1200329"/>
          </a:xfrm>
          <a:prstGeom prst="rect">
            <a:avLst/>
          </a:prstGeom>
          <a:noFill/>
        </p:spPr>
        <p:txBody>
          <a:bodyPr wrap="square" rtlCol="1">
            <a:spAutoFit/>
          </a:bodyPr>
          <a:lstStyle/>
          <a:p>
            <a:pPr algn="ctr"/>
            <a:r>
              <a:rPr lang="ar-SA" sz="3600" b="1" u="sng" dirty="0" smtClean="0">
                <a:solidFill>
                  <a:srgbClr val="FF6699"/>
                </a:solidFill>
                <a:cs typeface="+mj-cs"/>
              </a:rPr>
              <a:t>النظرية الاجتماعية(باندورا, </a:t>
            </a:r>
            <a:r>
              <a:rPr lang="ar-SA" sz="3600" b="1" u="sng" dirty="0" err="1" smtClean="0">
                <a:solidFill>
                  <a:srgbClr val="FF6699"/>
                </a:solidFill>
                <a:cs typeface="+mj-cs"/>
              </a:rPr>
              <a:t>روتر)</a:t>
            </a:r>
            <a:endParaRPr lang="ar-SA" sz="3600" b="1" u="sng" dirty="0" smtClean="0">
              <a:solidFill>
                <a:srgbClr val="FF6699"/>
              </a:solidFill>
              <a:cs typeface="+mj-cs"/>
            </a:endParaRPr>
          </a:p>
          <a:p>
            <a:pPr algn="ctr"/>
            <a:r>
              <a:rPr lang="en-GB" sz="3600" b="1" u="sng" dirty="0" smtClean="0">
                <a:solidFill>
                  <a:srgbClr val="FF6699"/>
                </a:solidFill>
                <a:cs typeface="+mj-cs"/>
              </a:rPr>
              <a:t>Social learning theory </a:t>
            </a:r>
            <a:endParaRPr lang="ar-SA" sz="3600" b="1" u="sng" dirty="0" smtClean="0">
              <a:solidFill>
                <a:srgbClr val="FF6699"/>
              </a:solidFill>
              <a:cs typeface="+mj-cs"/>
            </a:endParaRPr>
          </a:p>
        </p:txBody>
      </p:sp>
      <p:sp>
        <p:nvSpPr>
          <p:cNvPr id="14" name="مربع نص 13"/>
          <p:cNvSpPr txBox="1"/>
          <p:nvPr/>
        </p:nvSpPr>
        <p:spPr>
          <a:xfrm>
            <a:off x="3491880" y="2492896"/>
            <a:ext cx="5256584" cy="954107"/>
          </a:xfrm>
          <a:prstGeom prst="rect">
            <a:avLst/>
          </a:prstGeom>
          <a:noFill/>
        </p:spPr>
        <p:txBody>
          <a:bodyPr wrap="square" rtlCol="1">
            <a:spAutoFit/>
          </a:bodyPr>
          <a:lstStyle/>
          <a:p>
            <a:pPr algn="ctr"/>
            <a:r>
              <a:rPr lang="ar-SA" sz="2800" b="1" dirty="0" smtClean="0">
                <a:solidFill>
                  <a:schemeClr val="bg1"/>
                </a:solidFill>
              </a:rPr>
              <a:t>نستخدم النمذجة لتعديل السلوك .</a:t>
            </a:r>
            <a:endParaRPr lang="en-US" sz="2800" b="1" dirty="0" smtClean="0">
              <a:solidFill>
                <a:schemeClr val="bg1"/>
              </a:solidFill>
            </a:endParaRPr>
          </a:p>
          <a:p>
            <a:pPr lvl="0" algn="ctr"/>
            <a:endParaRPr lang="ar-SA" sz="2800" b="1" dirty="0"/>
          </a:p>
        </p:txBody>
      </p:sp>
      <p:pic>
        <p:nvPicPr>
          <p:cNvPr id="7" name="صورة 6" descr="باندوراe_ph.jpg"/>
          <p:cNvPicPr>
            <a:picLocks noChangeAspect="1"/>
          </p:cNvPicPr>
          <p:nvPr/>
        </p:nvPicPr>
        <p:blipFill>
          <a:blip r:embed="rId2" cstate="print"/>
          <a:stretch>
            <a:fillRect/>
          </a:stretch>
        </p:blipFill>
        <p:spPr>
          <a:xfrm>
            <a:off x="755576" y="1700809"/>
            <a:ext cx="3096344" cy="2736304"/>
          </a:xfrm>
          <a:prstGeom prst="rect">
            <a:avLst/>
          </a:prstGeom>
        </p:spPr>
      </p:pic>
      <p:sp>
        <p:nvSpPr>
          <p:cNvPr id="6" name="عنصر نائب للتاريخ 5"/>
          <p:cNvSpPr>
            <a:spLocks noGrp="1"/>
          </p:cNvSpPr>
          <p:nvPr>
            <p:ph type="dt" sz="half" idx="10"/>
          </p:nvPr>
        </p:nvSpPr>
        <p:spPr/>
        <p:txBody>
          <a:bodyPr/>
          <a:lstStyle/>
          <a:p>
            <a:fld id="{6B0DA07D-87D3-46D7-AE0A-83ADDF0EB89E}" type="datetime1">
              <a:rPr lang="ar-SA" smtClean="0"/>
              <a:pPr/>
              <a:t>11/05/1437</a:t>
            </a:fld>
            <a:endParaRPr lang="ar-SA"/>
          </a:p>
        </p:txBody>
      </p:sp>
      <p:sp>
        <p:nvSpPr>
          <p:cNvPr id="8" name="عنصر نائب لرقم الشريحة 7"/>
          <p:cNvSpPr>
            <a:spLocks noGrp="1"/>
          </p:cNvSpPr>
          <p:nvPr>
            <p:ph type="sldNum" sz="quarter" idx="12"/>
          </p:nvPr>
        </p:nvSpPr>
        <p:spPr/>
        <p:txBody>
          <a:bodyPr/>
          <a:lstStyle/>
          <a:p>
            <a:fld id="{9288A817-FA39-4941-826F-6EA64144F368}" type="slidenum">
              <a:rPr lang="ar-SA" smtClean="0"/>
              <a:pPr/>
              <a:t>26</a:t>
            </a:fld>
            <a:endParaRPr lang="ar-SA"/>
          </a:p>
        </p:txBody>
      </p:sp>
      <p:sp>
        <p:nvSpPr>
          <p:cNvPr id="9" name="مربع نص 8"/>
          <p:cNvSpPr txBox="1"/>
          <p:nvPr/>
        </p:nvSpPr>
        <p:spPr>
          <a:xfrm>
            <a:off x="2195736" y="6444044"/>
            <a:ext cx="4248472" cy="369332"/>
          </a:xfrm>
          <a:prstGeom prst="rect">
            <a:avLst/>
          </a:prstGeom>
          <a:noFill/>
        </p:spPr>
        <p:txBody>
          <a:bodyPr wrap="square" rtlCol="0">
            <a:spAutoFit/>
          </a:bodyPr>
          <a:lstStyle/>
          <a:p>
            <a:r>
              <a:rPr lang="ar-SA" dirty="0" smtClean="0">
                <a:solidFill>
                  <a:schemeClr val="bg1"/>
                </a:solidFill>
              </a:rPr>
              <a:t>بتصرف من رشة تعديل السلوك 2011 لـ هند </a:t>
            </a:r>
            <a:r>
              <a:rPr lang="ar-SA" dirty="0" err="1" smtClean="0">
                <a:solidFill>
                  <a:schemeClr val="bg1"/>
                </a:solidFill>
              </a:rPr>
              <a:t>العثمان</a:t>
            </a:r>
            <a:r>
              <a:rPr lang="ar-SA" dirty="0" smtClean="0">
                <a:solidFill>
                  <a:schemeClr val="bg1"/>
                </a:solidFill>
              </a:rPr>
              <a:t> </a:t>
            </a:r>
            <a:endParaRPr lang="en-GB"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nodeType="click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p:cTn id="14" dur="1000" fill="hold"/>
                                        <p:tgtEl>
                                          <p:spTgt spid="7"/>
                                        </p:tgtEl>
                                        <p:attrNameLst>
                                          <p:attrName>ppt_w</p:attrName>
                                        </p:attrNameLst>
                                      </p:cBhvr>
                                      <p:tavLst>
                                        <p:tav tm="0">
                                          <p:val>
                                            <p:strVal val="#ppt_w+.3"/>
                                          </p:val>
                                        </p:tav>
                                        <p:tav tm="100000">
                                          <p:val>
                                            <p:strVal val="#ppt_w"/>
                                          </p:val>
                                        </p:tav>
                                      </p:tavLst>
                                    </p:anim>
                                    <p:anim calcmode="lin" valueType="num">
                                      <p:cBhvr>
                                        <p:cTn id="15" dur="1000" fill="hold"/>
                                        <p:tgtEl>
                                          <p:spTgt spid="7"/>
                                        </p:tgtEl>
                                        <p:attrNameLst>
                                          <p:attrName>ppt_h</p:attrName>
                                        </p:attrNameLst>
                                      </p:cBhvr>
                                      <p:tavLst>
                                        <p:tav tm="0">
                                          <p:val>
                                            <p:strVal val="#ppt_h"/>
                                          </p:val>
                                        </p:tav>
                                        <p:tav tm="100000">
                                          <p:val>
                                            <p:strVal val="#ppt_h"/>
                                          </p:val>
                                        </p:tav>
                                      </p:tavLst>
                                    </p:anim>
                                    <p:animEffect transition="in" filter="fade">
                                      <p:cBhvr>
                                        <p:cTn id="16" dur="1000"/>
                                        <p:tgtEl>
                                          <p:spTgt spid="7"/>
                                        </p:tgtEl>
                                      </p:cBhvr>
                                    </p:animEffect>
                                  </p:childTnLst>
                                </p:cTn>
                              </p:par>
                              <p:par>
                                <p:cTn id="17" presetID="50" presetClass="entr" presetSubtype="0" decel="100000" fill="hold" grpId="0" nodeType="with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p:cTn id="19" dur="1000" fill="hold"/>
                                        <p:tgtEl>
                                          <p:spTgt spid="14"/>
                                        </p:tgtEl>
                                        <p:attrNameLst>
                                          <p:attrName>ppt_w</p:attrName>
                                        </p:attrNameLst>
                                      </p:cBhvr>
                                      <p:tavLst>
                                        <p:tav tm="0">
                                          <p:val>
                                            <p:strVal val="#ppt_w+.3"/>
                                          </p:val>
                                        </p:tav>
                                        <p:tav tm="100000">
                                          <p:val>
                                            <p:strVal val="#ppt_w"/>
                                          </p:val>
                                        </p:tav>
                                      </p:tavLst>
                                    </p:anim>
                                    <p:anim calcmode="lin" valueType="num">
                                      <p:cBhvr>
                                        <p:cTn id="20" dur="1000" fill="hold"/>
                                        <p:tgtEl>
                                          <p:spTgt spid="14"/>
                                        </p:tgtEl>
                                        <p:attrNameLst>
                                          <p:attrName>ppt_h</p:attrName>
                                        </p:attrNameLst>
                                      </p:cBhvr>
                                      <p:tavLst>
                                        <p:tav tm="0">
                                          <p:val>
                                            <p:strVal val="#ppt_h"/>
                                          </p:val>
                                        </p:tav>
                                        <p:tav tm="100000">
                                          <p:val>
                                            <p:strVal val="#ppt_h"/>
                                          </p:val>
                                        </p:tav>
                                      </p:tavLst>
                                    </p:anim>
                                    <p:animEffect transition="in" filter="fade">
                                      <p:cBhvr>
                                        <p:cTn id="21" dur="1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4" grpId="0"/>
    </p:bld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مربع نص 1"/>
          <p:cNvSpPr txBox="1"/>
          <p:nvPr/>
        </p:nvSpPr>
        <p:spPr>
          <a:xfrm>
            <a:off x="1547664" y="260648"/>
            <a:ext cx="5760640" cy="1754326"/>
          </a:xfrm>
          <a:prstGeom prst="rect">
            <a:avLst/>
          </a:prstGeom>
          <a:noFill/>
        </p:spPr>
        <p:txBody>
          <a:bodyPr wrap="square" rtlCol="1">
            <a:spAutoFit/>
          </a:bodyPr>
          <a:lstStyle/>
          <a:p>
            <a:pPr algn="ctr"/>
            <a:r>
              <a:rPr lang="ar-SA" sz="3600" b="1" u="sng" dirty="0" smtClean="0">
                <a:solidFill>
                  <a:srgbClr val="FF6699"/>
                </a:solidFill>
                <a:cs typeface="+mj-cs"/>
              </a:rPr>
              <a:t>النظرية المعرفية(</a:t>
            </a:r>
            <a:r>
              <a:rPr lang="ar-SA" sz="3600" b="1" u="sng" dirty="0" err="1" smtClean="0">
                <a:solidFill>
                  <a:srgbClr val="FF6699"/>
                </a:solidFill>
                <a:cs typeface="+mj-cs"/>
              </a:rPr>
              <a:t>بياجيه</a:t>
            </a:r>
            <a:r>
              <a:rPr lang="ar-SA" sz="3600" b="1" u="sng" dirty="0" smtClean="0">
                <a:solidFill>
                  <a:srgbClr val="FF6699"/>
                </a:solidFill>
                <a:cs typeface="+mj-cs"/>
              </a:rPr>
              <a:t>،</a:t>
            </a:r>
            <a:r>
              <a:rPr lang="ar-SA" sz="3600" b="1" u="sng" dirty="0" err="1" smtClean="0">
                <a:solidFill>
                  <a:srgbClr val="FF6699"/>
                </a:solidFill>
                <a:cs typeface="+mj-cs"/>
              </a:rPr>
              <a:t>كوهلر):</a:t>
            </a:r>
            <a:endParaRPr lang="ar-SA" sz="3600" b="1" u="sng" dirty="0" smtClean="0">
              <a:solidFill>
                <a:srgbClr val="FF6699"/>
              </a:solidFill>
              <a:cs typeface="+mj-cs"/>
            </a:endParaRPr>
          </a:p>
          <a:p>
            <a:pPr algn="ctr"/>
            <a:r>
              <a:rPr lang="en-GB" sz="3600" b="1" u="sng" dirty="0" smtClean="0">
                <a:solidFill>
                  <a:srgbClr val="FF6699"/>
                </a:solidFill>
                <a:cs typeface="+mj-cs"/>
              </a:rPr>
              <a:t>Cognitive theories </a:t>
            </a:r>
            <a:endParaRPr lang="ar-SA" sz="3600" b="1" u="sng" dirty="0" smtClean="0">
              <a:solidFill>
                <a:srgbClr val="FF6699"/>
              </a:solidFill>
              <a:cs typeface="+mj-cs"/>
            </a:endParaRPr>
          </a:p>
          <a:p>
            <a:pPr algn="ctr"/>
            <a:endParaRPr lang="ar-SA" sz="3600" b="1" u="sng" dirty="0">
              <a:solidFill>
                <a:srgbClr val="FF6699"/>
              </a:solidFill>
              <a:cs typeface="+mj-cs"/>
            </a:endParaRPr>
          </a:p>
        </p:txBody>
      </p:sp>
      <p:sp>
        <p:nvSpPr>
          <p:cNvPr id="14" name="مربع نص 13"/>
          <p:cNvSpPr txBox="1"/>
          <p:nvPr/>
        </p:nvSpPr>
        <p:spPr>
          <a:xfrm>
            <a:off x="3635896" y="1412776"/>
            <a:ext cx="5256584" cy="2677656"/>
          </a:xfrm>
          <a:prstGeom prst="rect">
            <a:avLst/>
          </a:prstGeom>
          <a:noFill/>
        </p:spPr>
        <p:txBody>
          <a:bodyPr wrap="square" rtlCol="1">
            <a:spAutoFit/>
          </a:bodyPr>
          <a:lstStyle/>
          <a:p>
            <a:pPr lvl="0" algn="r" rtl="1">
              <a:buFont typeface="Wingdings" pitchFamily="2" charset="2"/>
              <a:buChar char="ü"/>
            </a:pPr>
            <a:r>
              <a:rPr lang="ar-SA" sz="2800" b="1" dirty="0" smtClean="0">
                <a:solidFill>
                  <a:schemeClr val="bg1"/>
                </a:solidFill>
              </a:rPr>
              <a:t>النمو العقلي.</a:t>
            </a:r>
          </a:p>
          <a:p>
            <a:pPr lvl="0" algn="r" rtl="1">
              <a:buFont typeface="Wingdings" pitchFamily="2" charset="2"/>
              <a:buChar char="ü"/>
            </a:pPr>
            <a:r>
              <a:rPr lang="ar-SA" sz="2800" b="1" dirty="0" smtClean="0">
                <a:solidFill>
                  <a:schemeClr val="bg1"/>
                </a:solidFill>
              </a:rPr>
              <a:t>الذكاء.</a:t>
            </a:r>
          </a:p>
          <a:p>
            <a:pPr lvl="0" algn="r" rtl="1">
              <a:buFont typeface="Wingdings" pitchFamily="2" charset="2"/>
              <a:buChar char="ü"/>
            </a:pPr>
            <a:r>
              <a:rPr lang="ar-SA" sz="2800" b="1" dirty="0" smtClean="0">
                <a:solidFill>
                  <a:schemeClr val="bg1"/>
                </a:solidFill>
              </a:rPr>
              <a:t>أهمية البيئة وتعديلها ودورها في اكتساب</a:t>
            </a:r>
          </a:p>
          <a:p>
            <a:pPr lvl="0" algn="r" rtl="1">
              <a:buFont typeface="Wingdings" pitchFamily="2" charset="2"/>
              <a:buChar char="ü"/>
            </a:pPr>
            <a:r>
              <a:rPr lang="ar-SA" sz="2800" b="1" dirty="0" smtClean="0">
                <a:solidFill>
                  <a:schemeClr val="bg1"/>
                </a:solidFill>
              </a:rPr>
              <a:t>الفرد للذكاء والمعلومات .</a:t>
            </a:r>
          </a:p>
          <a:p>
            <a:pPr lvl="0" algn="r" rtl="1">
              <a:buFont typeface="Wingdings" pitchFamily="2" charset="2"/>
              <a:buChar char="ü"/>
            </a:pPr>
            <a:r>
              <a:rPr lang="ar-SA" sz="2800" b="1" dirty="0" smtClean="0">
                <a:solidFill>
                  <a:schemeClr val="bg1"/>
                </a:solidFill>
              </a:rPr>
              <a:t>الخبرات السابقة .</a:t>
            </a:r>
            <a:endParaRPr lang="en-US" sz="2800" b="1" dirty="0" smtClean="0">
              <a:solidFill>
                <a:schemeClr val="bg1"/>
              </a:solidFill>
            </a:endParaRPr>
          </a:p>
          <a:p>
            <a:pPr lvl="0" algn="ctr" rtl="1"/>
            <a:endParaRPr lang="ar-SA" sz="2800" b="1" dirty="0"/>
          </a:p>
        </p:txBody>
      </p:sp>
      <p:pic>
        <p:nvPicPr>
          <p:cNvPr id="5" name="صورة 4" descr="جان بياااجيه.jpg"/>
          <p:cNvPicPr>
            <a:picLocks noChangeAspect="1"/>
          </p:cNvPicPr>
          <p:nvPr/>
        </p:nvPicPr>
        <p:blipFill>
          <a:blip r:embed="rId2" cstate="print"/>
          <a:stretch>
            <a:fillRect/>
          </a:stretch>
        </p:blipFill>
        <p:spPr>
          <a:xfrm>
            <a:off x="323528" y="1512937"/>
            <a:ext cx="3168352" cy="2924175"/>
          </a:xfrm>
          <a:prstGeom prst="rect">
            <a:avLst/>
          </a:prstGeom>
        </p:spPr>
      </p:pic>
      <p:pic>
        <p:nvPicPr>
          <p:cNvPr id="6" name="صورة 5" descr="كوهللر.jpg"/>
          <p:cNvPicPr>
            <a:picLocks noChangeAspect="1"/>
          </p:cNvPicPr>
          <p:nvPr/>
        </p:nvPicPr>
        <p:blipFill>
          <a:blip r:embed="rId3" cstate="print"/>
          <a:stretch>
            <a:fillRect/>
          </a:stretch>
        </p:blipFill>
        <p:spPr>
          <a:xfrm>
            <a:off x="5364088" y="3789040"/>
            <a:ext cx="3024336" cy="2736304"/>
          </a:xfrm>
          <a:prstGeom prst="rect">
            <a:avLst/>
          </a:prstGeom>
        </p:spPr>
      </p:pic>
      <p:sp>
        <p:nvSpPr>
          <p:cNvPr id="8" name="مربع نص 7"/>
          <p:cNvSpPr txBox="1"/>
          <p:nvPr/>
        </p:nvSpPr>
        <p:spPr>
          <a:xfrm>
            <a:off x="539552" y="4797152"/>
            <a:ext cx="4464496" cy="954107"/>
          </a:xfrm>
          <a:prstGeom prst="rect">
            <a:avLst/>
          </a:prstGeom>
          <a:noFill/>
        </p:spPr>
        <p:txBody>
          <a:bodyPr wrap="square" rtlCol="1">
            <a:spAutoFit/>
          </a:bodyPr>
          <a:lstStyle/>
          <a:p>
            <a:pPr algn="ctr"/>
            <a:r>
              <a:rPr lang="ar-SA" sz="2800" b="1" dirty="0" smtClean="0">
                <a:solidFill>
                  <a:schemeClr val="bg1"/>
                </a:solidFill>
              </a:rPr>
              <a:t>التعلم عن طريق القدرات العقلية العليا ( الاستبصار )  والخبرة.</a:t>
            </a:r>
            <a:endParaRPr lang="ar-SA" sz="2800" b="1" dirty="0">
              <a:solidFill>
                <a:schemeClr val="bg1"/>
              </a:solidFill>
            </a:endParaRPr>
          </a:p>
        </p:txBody>
      </p:sp>
      <p:sp>
        <p:nvSpPr>
          <p:cNvPr id="9" name="عنصر نائب للتاريخ 8"/>
          <p:cNvSpPr>
            <a:spLocks noGrp="1"/>
          </p:cNvSpPr>
          <p:nvPr>
            <p:ph type="dt" sz="half" idx="10"/>
          </p:nvPr>
        </p:nvSpPr>
        <p:spPr/>
        <p:txBody>
          <a:bodyPr/>
          <a:lstStyle/>
          <a:p>
            <a:fld id="{7892919B-578A-4DA7-9DC9-B9E3103FB8F3}" type="datetime1">
              <a:rPr lang="ar-SA" smtClean="0"/>
              <a:pPr/>
              <a:t>11/05/1437</a:t>
            </a:fld>
            <a:endParaRPr lang="ar-SA"/>
          </a:p>
        </p:txBody>
      </p:sp>
      <p:sp>
        <p:nvSpPr>
          <p:cNvPr id="10" name="عنصر نائب لرقم الشريحة 9"/>
          <p:cNvSpPr>
            <a:spLocks noGrp="1"/>
          </p:cNvSpPr>
          <p:nvPr>
            <p:ph type="sldNum" sz="quarter" idx="12"/>
          </p:nvPr>
        </p:nvSpPr>
        <p:spPr/>
        <p:txBody>
          <a:bodyPr/>
          <a:lstStyle/>
          <a:p>
            <a:fld id="{9288A817-FA39-4941-826F-6EA64144F368}" type="slidenum">
              <a:rPr lang="ar-SA" smtClean="0"/>
              <a:pPr/>
              <a:t>27</a:t>
            </a:fld>
            <a:endParaRPr lang="ar-SA"/>
          </a:p>
        </p:txBody>
      </p:sp>
      <p:sp>
        <p:nvSpPr>
          <p:cNvPr id="11" name="مربع نص 10"/>
          <p:cNvSpPr txBox="1"/>
          <p:nvPr/>
        </p:nvSpPr>
        <p:spPr>
          <a:xfrm>
            <a:off x="2195736" y="6444044"/>
            <a:ext cx="4248472" cy="369332"/>
          </a:xfrm>
          <a:prstGeom prst="rect">
            <a:avLst/>
          </a:prstGeom>
          <a:noFill/>
        </p:spPr>
        <p:txBody>
          <a:bodyPr wrap="square" rtlCol="0">
            <a:spAutoFit/>
          </a:bodyPr>
          <a:lstStyle/>
          <a:p>
            <a:r>
              <a:rPr lang="ar-SA" dirty="0" smtClean="0">
                <a:solidFill>
                  <a:schemeClr val="bg1"/>
                </a:solidFill>
              </a:rPr>
              <a:t>بتصرف من رشة تعديل السلوك 2011 لـ هند </a:t>
            </a:r>
            <a:r>
              <a:rPr lang="ar-SA" dirty="0" err="1" smtClean="0">
                <a:solidFill>
                  <a:schemeClr val="bg1"/>
                </a:solidFill>
              </a:rPr>
              <a:t>العثمان</a:t>
            </a:r>
            <a:r>
              <a:rPr lang="ar-SA" dirty="0" smtClean="0">
                <a:solidFill>
                  <a:schemeClr val="bg1"/>
                </a:solidFill>
              </a:rPr>
              <a:t> </a:t>
            </a:r>
            <a:endParaRPr lang="en-GB"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childTnLst>
                                </p:cTn>
                              </p:par>
                              <p:par>
                                <p:cTn id="14" presetID="50" presetClass="entr" presetSubtype="0" decel="100000" fill="hold" grpId="0" nodeType="withEffect">
                                  <p:stCondLst>
                                    <p:cond delay="0"/>
                                  </p:stCondLst>
                                  <p:childTnLst>
                                    <p:set>
                                      <p:cBhvr>
                                        <p:cTn id="15" dur="1" fill="hold">
                                          <p:stCondLst>
                                            <p:cond delay="0"/>
                                          </p:stCondLst>
                                        </p:cTn>
                                        <p:tgtEl>
                                          <p:spTgt spid="14"/>
                                        </p:tgtEl>
                                        <p:attrNameLst>
                                          <p:attrName>style.visibility</p:attrName>
                                        </p:attrNameLst>
                                      </p:cBhvr>
                                      <p:to>
                                        <p:strVal val="visible"/>
                                      </p:to>
                                    </p:set>
                                    <p:anim calcmode="lin" valueType="num">
                                      <p:cBhvr>
                                        <p:cTn id="16" dur="1000" fill="hold"/>
                                        <p:tgtEl>
                                          <p:spTgt spid="14"/>
                                        </p:tgtEl>
                                        <p:attrNameLst>
                                          <p:attrName>ppt_w</p:attrName>
                                        </p:attrNameLst>
                                      </p:cBhvr>
                                      <p:tavLst>
                                        <p:tav tm="0">
                                          <p:val>
                                            <p:strVal val="#ppt_w+.3"/>
                                          </p:val>
                                        </p:tav>
                                        <p:tav tm="100000">
                                          <p:val>
                                            <p:strVal val="#ppt_w"/>
                                          </p:val>
                                        </p:tav>
                                      </p:tavLst>
                                    </p:anim>
                                    <p:anim calcmode="lin" valueType="num">
                                      <p:cBhvr>
                                        <p:cTn id="17" dur="1000" fill="hold"/>
                                        <p:tgtEl>
                                          <p:spTgt spid="14"/>
                                        </p:tgtEl>
                                        <p:attrNameLst>
                                          <p:attrName>ppt_h</p:attrName>
                                        </p:attrNameLst>
                                      </p:cBhvr>
                                      <p:tavLst>
                                        <p:tav tm="0">
                                          <p:val>
                                            <p:strVal val="#ppt_h"/>
                                          </p:val>
                                        </p:tav>
                                        <p:tav tm="100000">
                                          <p:val>
                                            <p:strVal val="#ppt_h"/>
                                          </p:val>
                                        </p:tav>
                                      </p:tavLst>
                                    </p:anim>
                                    <p:animEffect transition="in" filter="fade">
                                      <p:cBhvr>
                                        <p:cTn id="18" dur="1000"/>
                                        <p:tgtEl>
                                          <p:spTgt spid="14"/>
                                        </p:tgtEl>
                                      </p:cBhvr>
                                    </p:animEffect>
                                  </p:childTnLst>
                                </p:cTn>
                              </p:par>
                            </p:childTnLst>
                          </p:cTn>
                        </p:par>
                      </p:childTnLst>
                    </p:cTn>
                  </p:par>
                  <p:par>
                    <p:cTn id="19" fill="hold">
                      <p:stCondLst>
                        <p:cond delay="indefinite"/>
                      </p:stCondLst>
                      <p:childTnLst>
                        <p:par>
                          <p:cTn id="20" fill="hold">
                            <p:stCondLst>
                              <p:cond delay="0"/>
                            </p:stCondLst>
                            <p:childTnLst>
                              <p:par>
                                <p:cTn id="21" presetID="50" presetClass="entr" presetSubtype="0" decel="100000"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anim calcmode="lin" valueType="num">
                                      <p:cBhvr>
                                        <p:cTn id="23" dur="1000" fill="hold"/>
                                        <p:tgtEl>
                                          <p:spTgt spid="6"/>
                                        </p:tgtEl>
                                        <p:attrNameLst>
                                          <p:attrName>ppt_w</p:attrName>
                                        </p:attrNameLst>
                                      </p:cBhvr>
                                      <p:tavLst>
                                        <p:tav tm="0">
                                          <p:val>
                                            <p:strVal val="#ppt_w+.3"/>
                                          </p:val>
                                        </p:tav>
                                        <p:tav tm="100000">
                                          <p:val>
                                            <p:strVal val="#ppt_w"/>
                                          </p:val>
                                        </p:tav>
                                      </p:tavLst>
                                    </p:anim>
                                    <p:anim calcmode="lin" valueType="num">
                                      <p:cBhvr>
                                        <p:cTn id="24" dur="1000" fill="hold"/>
                                        <p:tgtEl>
                                          <p:spTgt spid="6"/>
                                        </p:tgtEl>
                                        <p:attrNameLst>
                                          <p:attrName>ppt_h</p:attrName>
                                        </p:attrNameLst>
                                      </p:cBhvr>
                                      <p:tavLst>
                                        <p:tav tm="0">
                                          <p:val>
                                            <p:strVal val="#ppt_h"/>
                                          </p:val>
                                        </p:tav>
                                        <p:tav tm="100000">
                                          <p:val>
                                            <p:strVal val="#ppt_h"/>
                                          </p:val>
                                        </p:tav>
                                      </p:tavLst>
                                    </p:anim>
                                    <p:animEffect transition="in" filter="fade">
                                      <p:cBhvr>
                                        <p:cTn id="25" dur="1000"/>
                                        <p:tgtEl>
                                          <p:spTgt spid="6"/>
                                        </p:tgtEl>
                                      </p:cBhvr>
                                    </p:animEffect>
                                  </p:childTnLst>
                                </p:cTn>
                              </p:par>
                              <p:par>
                                <p:cTn id="26" presetID="50" presetClass="entr" presetSubtype="0" decel="100000" fill="hold" grpId="0" nodeType="withEffect">
                                  <p:stCondLst>
                                    <p:cond delay="0"/>
                                  </p:stCondLst>
                                  <p:childTnLst>
                                    <p:set>
                                      <p:cBhvr>
                                        <p:cTn id="27" dur="1" fill="hold">
                                          <p:stCondLst>
                                            <p:cond delay="0"/>
                                          </p:stCondLst>
                                        </p:cTn>
                                        <p:tgtEl>
                                          <p:spTgt spid="8"/>
                                        </p:tgtEl>
                                        <p:attrNameLst>
                                          <p:attrName>style.visibility</p:attrName>
                                        </p:attrNameLst>
                                      </p:cBhvr>
                                      <p:to>
                                        <p:strVal val="visible"/>
                                      </p:to>
                                    </p:set>
                                    <p:anim calcmode="lin" valueType="num">
                                      <p:cBhvr>
                                        <p:cTn id="28" dur="1000" fill="hold"/>
                                        <p:tgtEl>
                                          <p:spTgt spid="8"/>
                                        </p:tgtEl>
                                        <p:attrNameLst>
                                          <p:attrName>ppt_w</p:attrName>
                                        </p:attrNameLst>
                                      </p:cBhvr>
                                      <p:tavLst>
                                        <p:tav tm="0">
                                          <p:val>
                                            <p:strVal val="#ppt_w+.3"/>
                                          </p:val>
                                        </p:tav>
                                        <p:tav tm="100000">
                                          <p:val>
                                            <p:strVal val="#ppt_w"/>
                                          </p:val>
                                        </p:tav>
                                      </p:tavLst>
                                    </p:anim>
                                    <p:anim calcmode="lin" valueType="num">
                                      <p:cBhvr>
                                        <p:cTn id="29" dur="1000" fill="hold"/>
                                        <p:tgtEl>
                                          <p:spTgt spid="8"/>
                                        </p:tgtEl>
                                        <p:attrNameLst>
                                          <p:attrName>ppt_h</p:attrName>
                                        </p:attrNameLst>
                                      </p:cBhvr>
                                      <p:tavLst>
                                        <p:tav tm="0">
                                          <p:val>
                                            <p:strVal val="#ppt_h"/>
                                          </p:val>
                                        </p:tav>
                                        <p:tav tm="100000">
                                          <p:val>
                                            <p:strVal val="#ppt_h"/>
                                          </p:val>
                                        </p:tav>
                                      </p:tavLst>
                                    </p:anim>
                                    <p:animEffect transition="in" filter="fade">
                                      <p:cBhvr>
                                        <p:cTn id="30"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4" grpId="0"/>
      <p:bldP spid="8" grpId="0"/>
    </p:bld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مربع نص 1"/>
          <p:cNvSpPr txBox="1"/>
          <p:nvPr/>
        </p:nvSpPr>
        <p:spPr>
          <a:xfrm>
            <a:off x="323528" y="260648"/>
            <a:ext cx="8424936" cy="1200329"/>
          </a:xfrm>
          <a:prstGeom prst="rect">
            <a:avLst/>
          </a:prstGeom>
          <a:noFill/>
        </p:spPr>
        <p:txBody>
          <a:bodyPr wrap="square" rtlCol="1">
            <a:spAutoFit/>
          </a:bodyPr>
          <a:lstStyle/>
          <a:p>
            <a:pPr algn="ctr"/>
            <a:r>
              <a:rPr lang="ar-SA" sz="3600" b="1" dirty="0" smtClean="0">
                <a:solidFill>
                  <a:srgbClr val="FF6699"/>
                </a:solidFill>
              </a:rPr>
              <a:t> </a:t>
            </a:r>
            <a:r>
              <a:rPr lang="ar-SA" sz="3600" b="1" u="sng" dirty="0" smtClean="0">
                <a:solidFill>
                  <a:srgbClr val="FF6699"/>
                </a:solidFill>
              </a:rPr>
              <a:t>أفعال الإنسان هي محصلة ثلاثة عوامل</a:t>
            </a:r>
          </a:p>
          <a:p>
            <a:pPr algn="ctr"/>
            <a:r>
              <a:rPr lang="en-GB" sz="3600" b="1" u="sng" dirty="0" smtClean="0">
                <a:solidFill>
                  <a:srgbClr val="FF6699"/>
                </a:solidFill>
              </a:rPr>
              <a:t>Human action the result of 3 factors </a:t>
            </a:r>
            <a:r>
              <a:rPr lang="ar-SA" sz="3600" b="1" u="sng" dirty="0" smtClean="0">
                <a:solidFill>
                  <a:srgbClr val="FF6699"/>
                </a:solidFill>
              </a:rPr>
              <a:t> </a:t>
            </a:r>
            <a:endParaRPr lang="ar-SA" sz="3600" b="1" u="sng" dirty="0">
              <a:solidFill>
                <a:srgbClr val="FF6699"/>
              </a:solidFill>
              <a:cs typeface="+mj-cs"/>
            </a:endParaRPr>
          </a:p>
        </p:txBody>
      </p:sp>
      <p:sp>
        <p:nvSpPr>
          <p:cNvPr id="5" name="شكل بيضاوي 4"/>
          <p:cNvSpPr/>
          <p:nvPr/>
        </p:nvSpPr>
        <p:spPr>
          <a:xfrm>
            <a:off x="5652120" y="1628800"/>
            <a:ext cx="3312368" cy="16561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6" name="مربع نص 5"/>
          <p:cNvSpPr txBox="1"/>
          <p:nvPr/>
        </p:nvSpPr>
        <p:spPr>
          <a:xfrm>
            <a:off x="6084168" y="2276872"/>
            <a:ext cx="2232248" cy="523220"/>
          </a:xfrm>
          <a:prstGeom prst="rect">
            <a:avLst/>
          </a:prstGeom>
          <a:noFill/>
        </p:spPr>
        <p:txBody>
          <a:bodyPr wrap="square" rtlCol="1">
            <a:spAutoFit/>
          </a:bodyPr>
          <a:lstStyle/>
          <a:p>
            <a:pPr algn="ctr"/>
            <a:r>
              <a:rPr lang="ar-SA" sz="2800" b="1" dirty="0" smtClean="0">
                <a:solidFill>
                  <a:schemeClr val="bg1"/>
                </a:solidFill>
              </a:rPr>
              <a:t>السلوك</a:t>
            </a:r>
            <a:endParaRPr lang="ar-SA" sz="2800" b="1" dirty="0">
              <a:solidFill>
                <a:schemeClr val="bg1"/>
              </a:solidFill>
            </a:endParaRPr>
          </a:p>
        </p:txBody>
      </p:sp>
      <p:sp>
        <p:nvSpPr>
          <p:cNvPr id="9" name="شكل بيضاوي 8"/>
          <p:cNvSpPr/>
          <p:nvPr/>
        </p:nvSpPr>
        <p:spPr>
          <a:xfrm>
            <a:off x="3131840" y="4293096"/>
            <a:ext cx="3312368" cy="16561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b="1" dirty="0"/>
          </a:p>
        </p:txBody>
      </p:sp>
      <p:sp>
        <p:nvSpPr>
          <p:cNvPr id="10" name="شكل بيضاوي 9"/>
          <p:cNvSpPr/>
          <p:nvPr/>
        </p:nvSpPr>
        <p:spPr>
          <a:xfrm>
            <a:off x="611560" y="1700808"/>
            <a:ext cx="3312368" cy="16561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مربع نص 10"/>
          <p:cNvSpPr txBox="1"/>
          <p:nvPr/>
        </p:nvSpPr>
        <p:spPr>
          <a:xfrm>
            <a:off x="3707904" y="4869160"/>
            <a:ext cx="2232248" cy="523220"/>
          </a:xfrm>
          <a:prstGeom prst="rect">
            <a:avLst/>
          </a:prstGeom>
          <a:noFill/>
        </p:spPr>
        <p:txBody>
          <a:bodyPr wrap="square" rtlCol="1">
            <a:spAutoFit/>
          </a:bodyPr>
          <a:lstStyle/>
          <a:p>
            <a:pPr algn="ctr"/>
            <a:r>
              <a:rPr lang="ar-SA" sz="2800" b="1" dirty="0" smtClean="0">
                <a:solidFill>
                  <a:schemeClr val="bg1"/>
                </a:solidFill>
              </a:rPr>
              <a:t>العوامل المعرفية</a:t>
            </a:r>
            <a:endParaRPr lang="ar-SA" sz="2800" b="1" dirty="0">
              <a:solidFill>
                <a:schemeClr val="bg1"/>
              </a:solidFill>
            </a:endParaRPr>
          </a:p>
        </p:txBody>
      </p:sp>
      <p:sp>
        <p:nvSpPr>
          <p:cNvPr id="12" name="مربع نص 11"/>
          <p:cNvSpPr txBox="1"/>
          <p:nvPr/>
        </p:nvSpPr>
        <p:spPr>
          <a:xfrm>
            <a:off x="1043608" y="2348880"/>
            <a:ext cx="2448272" cy="523220"/>
          </a:xfrm>
          <a:prstGeom prst="rect">
            <a:avLst/>
          </a:prstGeom>
          <a:noFill/>
        </p:spPr>
        <p:txBody>
          <a:bodyPr wrap="square" rtlCol="1">
            <a:spAutoFit/>
          </a:bodyPr>
          <a:lstStyle/>
          <a:p>
            <a:pPr algn="ctr"/>
            <a:r>
              <a:rPr lang="ar-SA" sz="2800" b="1" dirty="0" smtClean="0">
                <a:solidFill>
                  <a:schemeClr val="bg1"/>
                </a:solidFill>
              </a:rPr>
              <a:t>البيئة</a:t>
            </a:r>
            <a:endParaRPr lang="ar-SA" sz="2800" b="1" dirty="0">
              <a:solidFill>
                <a:schemeClr val="bg1"/>
              </a:solidFill>
            </a:endParaRPr>
          </a:p>
        </p:txBody>
      </p:sp>
      <p:sp>
        <p:nvSpPr>
          <p:cNvPr id="14" name="عنصر نائب للتاريخ 13"/>
          <p:cNvSpPr>
            <a:spLocks noGrp="1"/>
          </p:cNvSpPr>
          <p:nvPr>
            <p:ph type="dt" sz="half" idx="10"/>
          </p:nvPr>
        </p:nvSpPr>
        <p:spPr/>
        <p:txBody>
          <a:bodyPr/>
          <a:lstStyle/>
          <a:p>
            <a:fld id="{6BBD6665-E28E-436F-A9A7-8D82745D73CC}" type="datetime1">
              <a:rPr lang="ar-SA" smtClean="0"/>
              <a:pPr/>
              <a:t>11/05/1437</a:t>
            </a:fld>
            <a:endParaRPr lang="ar-SA"/>
          </a:p>
        </p:txBody>
      </p:sp>
      <p:sp>
        <p:nvSpPr>
          <p:cNvPr id="15" name="عنصر نائب لرقم الشريحة 14"/>
          <p:cNvSpPr>
            <a:spLocks noGrp="1"/>
          </p:cNvSpPr>
          <p:nvPr>
            <p:ph type="sldNum" sz="quarter" idx="12"/>
          </p:nvPr>
        </p:nvSpPr>
        <p:spPr/>
        <p:txBody>
          <a:bodyPr/>
          <a:lstStyle/>
          <a:p>
            <a:fld id="{9288A817-FA39-4941-826F-6EA64144F368}" type="slidenum">
              <a:rPr lang="ar-SA" smtClean="0"/>
              <a:pPr/>
              <a:t>28</a:t>
            </a:fld>
            <a:endParaRPr lang="ar-SA"/>
          </a:p>
        </p:txBody>
      </p:sp>
      <p:sp>
        <p:nvSpPr>
          <p:cNvPr id="13" name="مربع نص 12"/>
          <p:cNvSpPr txBox="1"/>
          <p:nvPr/>
        </p:nvSpPr>
        <p:spPr>
          <a:xfrm>
            <a:off x="2195736" y="6444044"/>
            <a:ext cx="4248472" cy="369332"/>
          </a:xfrm>
          <a:prstGeom prst="rect">
            <a:avLst/>
          </a:prstGeom>
          <a:noFill/>
        </p:spPr>
        <p:txBody>
          <a:bodyPr wrap="square" rtlCol="0">
            <a:spAutoFit/>
          </a:bodyPr>
          <a:lstStyle/>
          <a:p>
            <a:r>
              <a:rPr lang="ar-SA" dirty="0" smtClean="0">
                <a:solidFill>
                  <a:schemeClr val="bg1"/>
                </a:solidFill>
              </a:rPr>
              <a:t>بتصرف من رشة تعديل السلوك 2011 لـ هند </a:t>
            </a:r>
            <a:r>
              <a:rPr lang="ar-SA" dirty="0" err="1" smtClean="0">
                <a:solidFill>
                  <a:schemeClr val="bg1"/>
                </a:solidFill>
              </a:rPr>
              <a:t>العثمان</a:t>
            </a:r>
            <a:r>
              <a:rPr lang="ar-SA" dirty="0" smtClean="0">
                <a:solidFill>
                  <a:schemeClr val="bg1"/>
                </a:solidFill>
              </a:rPr>
              <a:t> </a:t>
            </a:r>
            <a:endParaRPr lang="en-GB"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p:cTn id="14" dur="1000" fill="hold"/>
                                        <p:tgtEl>
                                          <p:spTgt spid="5"/>
                                        </p:tgtEl>
                                        <p:attrNameLst>
                                          <p:attrName>ppt_w</p:attrName>
                                        </p:attrNameLst>
                                      </p:cBhvr>
                                      <p:tavLst>
                                        <p:tav tm="0">
                                          <p:val>
                                            <p:strVal val="#ppt_w+.3"/>
                                          </p:val>
                                        </p:tav>
                                        <p:tav tm="100000">
                                          <p:val>
                                            <p:strVal val="#ppt_w"/>
                                          </p:val>
                                        </p:tav>
                                      </p:tavLst>
                                    </p:anim>
                                    <p:anim calcmode="lin" valueType="num">
                                      <p:cBhvr>
                                        <p:cTn id="15" dur="1000" fill="hold"/>
                                        <p:tgtEl>
                                          <p:spTgt spid="5"/>
                                        </p:tgtEl>
                                        <p:attrNameLst>
                                          <p:attrName>ppt_h</p:attrName>
                                        </p:attrNameLst>
                                      </p:cBhvr>
                                      <p:tavLst>
                                        <p:tav tm="0">
                                          <p:val>
                                            <p:strVal val="#ppt_h"/>
                                          </p:val>
                                        </p:tav>
                                        <p:tav tm="100000">
                                          <p:val>
                                            <p:strVal val="#ppt_h"/>
                                          </p:val>
                                        </p:tav>
                                      </p:tavLst>
                                    </p:anim>
                                    <p:animEffect transition="in" filter="fade">
                                      <p:cBhvr>
                                        <p:cTn id="16" dur="1000"/>
                                        <p:tgtEl>
                                          <p:spTgt spid="5"/>
                                        </p:tgtEl>
                                      </p:cBhvr>
                                    </p:animEffect>
                                  </p:childTnLst>
                                </p:cTn>
                              </p:par>
                              <p:par>
                                <p:cTn id="17" presetID="50" presetClass="entr" presetSubtype="0" decel="100000" fill="hold" grpId="0" nodeType="with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p:cTn id="19" dur="1000" fill="hold"/>
                                        <p:tgtEl>
                                          <p:spTgt spid="6"/>
                                        </p:tgtEl>
                                        <p:attrNameLst>
                                          <p:attrName>ppt_w</p:attrName>
                                        </p:attrNameLst>
                                      </p:cBhvr>
                                      <p:tavLst>
                                        <p:tav tm="0">
                                          <p:val>
                                            <p:strVal val="#ppt_w+.3"/>
                                          </p:val>
                                        </p:tav>
                                        <p:tav tm="100000">
                                          <p:val>
                                            <p:strVal val="#ppt_w"/>
                                          </p:val>
                                        </p:tav>
                                      </p:tavLst>
                                    </p:anim>
                                    <p:anim calcmode="lin" valueType="num">
                                      <p:cBhvr>
                                        <p:cTn id="20" dur="1000" fill="hold"/>
                                        <p:tgtEl>
                                          <p:spTgt spid="6"/>
                                        </p:tgtEl>
                                        <p:attrNameLst>
                                          <p:attrName>ppt_h</p:attrName>
                                        </p:attrNameLst>
                                      </p:cBhvr>
                                      <p:tavLst>
                                        <p:tav tm="0">
                                          <p:val>
                                            <p:strVal val="#ppt_h"/>
                                          </p:val>
                                        </p:tav>
                                        <p:tav tm="100000">
                                          <p:val>
                                            <p:strVal val="#ppt_h"/>
                                          </p:val>
                                        </p:tav>
                                      </p:tavLst>
                                    </p:anim>
                                    <p:animEffect transition="in" filter="fade">
                                      <p:cBhvr>
                                        <p:cTn id="21" dur="1000"/>
                                        <p:tgtEl>
                                          <p:spTgt spid="6"/>
                                        </p:tgtEl>
                                      </p:cBhvr>
                                    </p:animEffect>
                                  </p:childTnLst>
                                </p:cTn>
                              </p:par>
                            </p:childTnLst>
                          </p:cTn>
                        </p:par>
                      </p:childTnLst>
                    </p:cTn>
                  </p:par>
                  <p:par>
                    <p:cTn id="22" fill="hold">
                      <p:stCondLst>
                        <p:cond delay="indefinite"/>
                      </p:stCondLst>
                      <p:childTnLst>
                        <p:par>
                          <p:cTn id="23" fill="hold">
                            <p:stCondLst>
                              <p:cond delay="0"/>
                            </p:stCondLst>
                            <p:childTnLst>
                              <p:par>
                                <p:cTn id="24" presetID="50" presetClass="entr" presetSubtype="0" decel="100000" fill="hold" grpId="0" nodeType="clickEffect">
                                  <p:stCondLst>
                                    <p:cond delay="0"/>
                                  </p:stCondLst>
                                  <p:childTnLst>
                                    <p:set>
                                      <p:cBhvr>
                                        <p:cTn id="25" dur="1" fill="hold">
                                          <p:stCondLst>
                                            <p:cond delay="0"/>
                                          </p:stCondLst>
                                        </p:cTn>
                                        <p:tgtEl>
                                          <p:spTgt spid="10"/>
                                        </p:tgtEl>
                                        <p:attrNameLst>
                                          <p:attrName>style.visibility</p:attrName>
                                        </p:attrNameLst>
                                      </p:cBhvr>
                                      <p:to>
                                        <p:strVal val="visible"/>
                                      </p:to>
                                    </p:set>
                                    <p:anim calcmode="lin" valueType="num">
                                      <p:cBhvr>
                                        <p:cTn id="26" dur="1000" fill="hold"/>
                                        <p:tgtEl>
                                          <p:spTgt spid="10"/>
                                        </p:tgtEl>
                                        <p:attrNameLst>
                                          <p:attrName>ppt_w</p:attrName>
                                        </p:attrNameLst>
                                      </p:cBhvr>
                                      <p:tavLst>
                                        <p:tav tm="0">
                                          <p:val>
                                            <p:strVal val="#ppt_w+.3"/>
                                          </p:val>
                                        </p:tav>
                                        <p:tav tm="100000">
                                          <p:val>
                                            <p:strVal val="#ppt_w"/>
                                          </p:val>
                                        </p:tav>
                                      </p:tavLst>
                                    </p:anim>
                                    <p:anim calcmode="lin" valueType="num">
                                      <p:cBhvr>
                                        <p:cTn id="27" dur="1000" fill="hold"/>
                                        <p:tgtEl>
                                          <p:spTgt spid="10"/>
                                        </p:tgtEl>
                                        <p:attrNameLst>
                                          <p:attrName>ppt_h</p:attrName>
                                        </p:attrNameLst>
                                      </p:cBhvr>
                                      <p:tavLst>
                                        <p:tav tm="0">
                                          <p:val>
                                            <p:strVal val="#ppt_h"/>
                                          </p:val>
                                        </p:tav>
                                        <p:tav tm="100000">
                                          <p:val>
                                            <p:strVal val="#ppt_h"/>
                                          </p:val>
                                        </p:tav>
                                      </p:tavLst>
                                    </p:anim>
                                    <p:animEffect transition="in" filter="fade">
                                      <p:cBhvr>
                                        <p:cTn id="28" dur="1000"/>
                                        <p:tgtEl>
                                          <p:spTgt spid="10"/>
                                        </p:tgtEl>
                                      </p:cBhvr>
                                    </p:animEffect>
                                  </p:childTnLst>
                                </p:cTn>
                              </p:par>
                              <p:par>
                                <p:cTn id="29" presetID="50" presetClass="entr" presetSubtype="0" decel="100000" fill="hold" grpId="0" nodeType="withEffect">
                                  <p:stCondLst>
                                    <p:cond delay="0"/>
                                  </p:stCondLst>
                                  <p:childTnLst>
                                    <p:set>
                                      <p:cBhvr>
                                        <p:cTn id="30" dur="1" fill="hold">
                                          <p:stCondLst>
                                            <p:cond delay="0"/>
                                          </p:stCondLst>
                                        </p:cTn>
                                        <p:tgtEl>
                                          <p:spTgt spid="12"/>
                                        </p:tgtEl>
                                        <p:attrNameLst>
                                          <p:attrName>style.visibility</p:attrName>
                                        </p:attrNameLst>
                                      </p:cBhvr>
                                      <p:to>
                                        <p:strVal val="visible"/>
                                      </p:to>
                                    </p:set>
                                    <p:anim calcmode="lin" valueType="num">
                                      <p:cBhvr>
                                        <p:cTn id="31" dur="1000" fill="hold"/>
                                        <p:tgtEl>
                                          <p:spTgt spid="12"/>
                                        </p:tgtEl>
                                        <p:attrNameLst>
                                          <p:attrName>ppt_w</p:attrName>
                                        </p:attrNameLst>
                                      </p:cBhvr>
                                      <p:tavLst>
                                        <p:tav tm="0">
                                          <p:val>
                                            <p:strVal val="#ppt_w+.3"/>
                                          </p:val>
                                        </p:tav>
                                        <p:tav tm="100000">
                                          <p:val>
                                            <p:strVal val="#ppt_w"/>
                                          </p:val>
                                        </p:tav>
                                      </p:tavLst>
                                    </p:anim>
                                    <p:anim calcmode="lin" valueType="num">
                                      <p:cBhvr>
                                        <p:cTn id="32" dur="1000" fill="hold"/>
                                        <p:tgtEl>
                                          <p:spTgt spid="12"/>
                                        </p:tgtEl>
                                        <p:attrNameLst>
                                          <p:attrName>ppt_h</p:attrName>
                                        </p:attrNameLst>
                                      </p:cBhvr>
                                      <p:tavLst>
                                        <p:tav tm="0">
                                          <p:val>
                                            <p:strVal val="#ppt_h"/>
                                          </p:val>
                                        </p:tav>
                                        <p:tav tm="100000">
                                          <p:val>
                                            <p:strVal val="#ppt_h"/>
                                          </p:val>
                                        </p:tav>
                                      </p:tavLst>
                                    </p:anim>
                                    <p:animEffect transition="in" filter="fade">
                                      <p:cBhvr>
                                        <p:cTn id="33" dur="1000"/>
                                        <p:tgtEl>
                                          <p:spTgt spid="12"/>
                                        </p:tgtEl>
                                      </p:cBhvr>
                                    </p:animEffect>
                                  </p:childTnLst>
                                </p:cTn>
                              </p:par>
                            </p:childTnLst>
                          </p:cTn>
                        </p:par>
                      </p:childTnLst>
                    </p:cTn>
                  </p:par>
                  <p:par>
                    <p:cTn id="34" fill="hold">
                      <p:stCondLst>
                        <p:cond delay="indefinite"/>
                      </p:stCondLst>
                      <p:childTnLst>
                        <p:par>
                          <p:cTn id="35" fill="hold">
                            <p:stCondLst>
                              <p:cond delay="0"/>
                            </p:stCondLst>
                            <p:childTnLst>
                              <p:par>
                                <p:cTn id="36" presetID="50" presetClass="entr" presetSubtype="0" decel="100000" fill="hold" grpId="0" nodeType="clickEffect">
                                  <p:stCondLst>
                                    <p:cond delay="0"/>
                                  </p:stCondLst>
                                  <p:childTnLst>
                                    <p:set>
                                      <p:cBhvr>
                                        <p:cTn id="37" dur="1" fill="hold">
                                          <p:stCondLst>
                                            <p:cond delay="0"/>
                                          </p:stCondLst>
                                        </p:cTn>
                                        <p:tgtEl>
                                          <p:spTgt spid="9"/>
                                        </p:tgtEl>
                                        <p:attrNameLst>
                                          <p:attrName>style.visibility</p:attrName>
                                        </p:attrNameLst>
                                      </p:cBhvr>
                                      <p:to>
                                        <p:strVal val="visible"/>
                                      </p:to>
                                    </p:set>
                                    <p:anim calcmode="lin" valueType="num">
                                      <p:cBhvr>
                                        <p:cTn id="38" dur="1000" fill="hold"/>
                                        <p:tgtEl>
                                          <p:spTgt spid="9"/>
                                        </p:tgtEl>
                                        <p:attrNameLst>
                                          <p:attrName>ppt_w</p:attrName>
                                        </p:attrNameLst>
                                      </p:cBhvr>
                                      <p:tavLst>
                                        <p:tav tm="0">
                                          <p:val>
                                            <p:strVal val="#ppt_w+.3"/>
                                          </p:val>
                                        </p:tav>
                                        <p:tav tm="100000">
                                          <p:val>
                                            <p:strVal val="#ppt_w"/>
                                          </p:val>
                                        </p:tav>
                                      </p:tavLst>
                                    </p:anim>
                                    <p:anim calcmode="lin" valueType="num">
                                      <p:cBhvr>
                                        <p:cTn id="39" dur="1000" fill="hold"/>
                                        <p:tgtEl>
                                          <p:spTgt spid="9"/>
                                        </p:tgtEl>
                                        <p:attrNameLst>
                                          <p:attrName>ppt_h</p:attrName>
                                        </p:attrNameLst>
                                      </p:cBhvr>
                                      <p:tavLst>
                                        <p:tav tm="0">
                                          <p:val>
                                            <p:strVal val="#ppt_h"/>
                                          </p:val>
                                        </p:tav>
                                        <p:tav tm="100000">
                                          <p:val>
                                            <p:strVal val="#ppt_h"/>
                                          </p:val>
                                        </p:tav>
                                      </p:tavLst>
                                    </p:anim>
                                    <p:animEffect transition="in" filter="fade">
                                      <p:cBhvr>
                                        <p:cTn id="40" dur="1000"/>
                                        <p:tgtEl>
                                          <p:spTgt spid="9"/>
                                        </p:tgtEl>
                                      </p:cBhvr>
                                    </p:animEffect>
                                  </p:childTnLst>
                                </p:cTn>
                              </p:par>
                              <p:par>
                                <p:cTn id="41" presetID="50" presetClass="entr" presetSubtype="0" decel="100000" fill="hold" grpId="0" nodeType="withEffect">
                                  <p:stCondLst>
                                    <p:cond delay="0"/>
                                  </p:stCondLst>
                                  <p:childTnLst>
                                    <p:set>
                                      <p:cBhvr>
                                        <p:cTn id="42" dur="1" fill="hold">
                                          <p:stCondLst>
                                            <p:cond delay="0"/>
                                          </p:stCondLst>
                                        </p:cTn>
                                        <p:tgtEl>
                                          <p:spTgt spid="11"/>
                                        </p:tgtEl>
                                        <p:attrNameLst>
                                          <p:attrName>style.visibility</p:attrName>
                                        </p:attrNameLst>
                                      </p:cBhvr>
                                      <p:to>
                                        <p:strVal val="visible"/>
                                      </p:to>
                                    </p:set>
                                    <p:anim calcmode="lin" valueType="num">
                                      <p:cBhvr>
                                        <p:cTn id="43" dur="1000" fill="hold"/>
                                        <p:tgtEl>
                                          <p:spTgt spid="11"/>
                                        </p:tgtEl>
                                        <p:attrNameLst>
                                          <p:attrName>ppt_w</p:attrName>
                                        </p:attrNameLst>
                                      </p:cBhvr>
                                      <p:tavLst>
                                        <p:tav tm="0">
                                          <p:val>
                                            <p:strVal val="#ppt_w+.3"/>
                                          </p:val>
                                        </p:tav>
                                        <p:tav tm="100000">
                                          <p:val>
                                            <p:strVal val="#ppt_w"/>
                                          </p:val>
                                        </p:tav>
                                      </p:tavLst>
                                    </p:anim>
                                    <p:anim calcmode="lin" valueType="num">
                                      <p:cBhvr>
                                        <p:cTn id="44" dur="1000" fill="hold"/>
                                        <p:tgtEl>
                                          <p:spTgt spid="11"/>
                                        </p:tgtEl>
                                        <p:attrNameLst>
                                          <p:attrName>ppt_h</p:attrName>
                                        </p:attrNameLst>
                                      </p:cBhvr>
                                      <p:tavLst>
                                        <p:tav tm="0">
                                          <p:val>
                                            <p:strVal val="#ppt_h"/>
                                          </p:val>
                                        </p:tav>
                                        <p:tav tm="100000">
                                          <p:val>
                                            <p:strVal val="#ppt_h"/>
                                          </p:val>
                                        </p:tav>
                                      </p:tavLst>
                                    </p:anim>
                                    <p:animEffect transition="in" filter="fade">
                                      <p:cBhvr>
                                        <p:cTn id="45"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animBg="1"/>
      <p:bldP spid="6" grpId="0"/>
      <p:bldP spid="9" grpId="0" animBg="1"/>
      <p:bldP spid="10" grpId="0" animBg="1"/>
      <p:bldP spid="11" grpId="0"/>
      <p:bldP spid="12" grpId="0"/>
    </p:bld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مربع نص 1"/>
          <p:cNvSpPr txBox="1"/>
          <p:nvPr/>
        </p:nvSpPr>
        <p:spPr>
          <a:xfrm>
            <a:off x="1259632" y="2060848"/>
            <a:ext cx="5832648" cy="553998"/>
          </a:xfrm>
          <a:prstGeom prst="rect">
            <a:avLst/>
          </a:prstGeom>
          <a:noFill/>
        </p:spPr>
        <p:txBody>
          <a:bodyPr wrap="square" rtlCol="1">
            <a:spAutoFit/>
          </a:bodyPr>
          <a:lstStyle/>
          <a:p>
            <a:pPr algn="ctr"/>
            <a:r>
              <a:rPr lang="ar-SA" sz="3000" b="1" u="sng" dirty="0" smtClean="0">
                <a:solidFill>
                  <a:schemeClr val="accent1"/>
                </a:solidFill>
                <a:cs typeface="+mj-cs"/>
              </a:rPr>
              <a:t>تعريف تعديل السلوك</a:t>
            </a:r>
          </a:p>
        </p:txBody>
      </p:sp>
      <p:sp>
        <p:nvSpPr>
          <p:cNvPr id="3" name="مربع نص 2"/>
          <p:cNvSpPr txBox="1"/>
          <p:nvPr/>
        </p:nvSpPr>
        <p:spPr>
          <a:xfrm>
            <a:off x="323528" y="2780928"/>
            <a:ext cx="7992888" cy="1200329"/>
          </a:xfrm>
          <a:prstGeom prst="rect">
            <a:avLst/>
          </a:prstGeom>
          <a:noFill/>
        </p:spPr>
        <p:txBody>
          <a:bodyPr wrap="square" rtlCol="1">
            <a:spAutoFit/>
          </a:bodyPr>
          <a:lstStyle/>
          <a:p>
            <a:pPr algn="ctr"/>
            <a:r>
              <a:rPr lang="ar-SA" sz="2400" b="1" dirty="0" smtClean="0">
                <a:solidFill>
                  <a:schemeClr val="bg1"/>
                </a:solidFill>
              </a:rPr>
              <a:t>تغير السلوك الغير مرغوب بطريقة مدروسة وهو نوع من العلاج السلوكي يعتمد على التطبيق المباشر لمبادئ التعلم والتدعيمات الايجابية والسلبية بهدف تعديل السلوك الغير مرغوب</a:t>
            </a:r>
            <a:r>
              <a:rPr lang="en-US" sz="2400" b="1" dirty="0" smtClean="0">
                <a:solidFill>
                  <a:schemeClr val="bg1"/>
                </a:solidFill>
              </a:rPr>
              <a:t> .</a:t>
            </a:r>
            <a:endParaRPr lang="ar-SA" sz="2400" b="1" dirty="0">
              <a:solidFill>
                <a:schemeClr val="bg1"/>
              </a:solidFill>
              <a:cs typeface="+mj-cs"/>
            </a:endParaRPr>
          </a:p>
        </p:txBody>
      </p:sp>
      <p:sp>
        <p:nvSpPr>
          <p:cNvPr id="4" name="مربع نص 3"/>
          <p:cNvSpPr txBox="1"/>
          <p:nvPr/>
        </p:nvSpPr>
        <p:spPr>
          <a:xfrm>
            <a:off x="1475656" y="3933056"/>
            <a:ext cx="5832648" cy="553998"/>
          </a:xfrm>
          <a:prstGeom prst="rect">
            <a:avLst/>
          </a:prstGeom>
          <a:noFill/>
        </p:spPr>
        <p:txBody>
          <a:bodyPr wrap="square" rtlCol="1">
            <a:spAutoFit/>
          </a:bodyPr>
          <a:lstStyle/>
          <a:p>
            <a:pPr algn="ctr"/>
            <a:r>
              <a:rPr lang="ar-SA" sz="3000" b="1" u="sng" dirty="0" smtClean="0">
                <a:solidFill>
                  <a:schemeClr val="accent1"/>
                </a:solidFill>
                <a:cs typeface="+mj-cs"/>
              </a:rPr>
              <a:t>ويهدف إلى :</a:t>
            </a:r>
            <a:endParaRPr lang="ar-SA" sz="3000" b="1" u="sng" dirty="0">
              <a:solidFill>
                <a:schemeClr val="accent1"/>
              </a:solidFill>
              <a:cs typeface="+mj-cs"/>
            </a:endParaRPr>
          </a:p>
        </p:txBody>
      </p:sp>
      <p:sp>
        <p:nvSpPr>
          <p:cNvPr id="5" name="مربع نص 4"/>
          <p:cNvSpPr txBox="1"/>
          <p:nvPr/>
        </p:nvSpPr>
        <p:spPr>
          <a:xfrm>
            <a:off x="467544" y="4509120"/>
            <a:ext cx="7992888" cy="1815882"/>
          </a:xfrm>
          <a:prstGeom prst="rect">
            <a:avLst/>
          </a:prstGeom>
          <a:noFill/>
        </p:spPr>
        <p:txBody>
          <a:bodyPr wrap="square" rtlCol="1">
            <a:spAutoFit/>
          </a:bodyPr>
          <a:lstStyle/>
          <a:p>
            <a:pPr lvl="0" algn="ctr" rtl="1">
              <a:buFont typeface="Wingdings" pitchFamily="2" charset="2"/>
              <a:buChar char="ü"/>
            </a:pPr>
            <a:r>
              <a:rPr lang="ar-SA" sz="2800" b="1" dirty="0" smtClean="0">
                <a:solidFill>
                  <a:schemeClr val="bg1"/>
                </a:solidFill>
              </a:rPr>
              <a:t>زيادة السلوك المقبول.</a:t>
            </a:r>
          </a:p>
          <a:p>
            <a:pPr lvl="0" algn="ctr" rtl="1">
              <a:buFont typeface="Wingdings" pitchFamily="2" charset="2"/>
              <a:buChar char="ü"/>
            </a:pPr>
            <a:r>
              <a:rPr lang="ar-SA" sz="2800" b="1" dirty="0" smtClean="0">
                <a:solidFill>
                  <a:schemeClr val="bg1"/>
                </a:solidFill>
              </a:rPr>
              <a:t>تشكيل السلوك الجديد المراد تعلمه.</a:t>
            </a:r>
          </a:p>
          <a:p>
            <a:pPr lvl="0" algn="ctr" rtl="1">
              <a:buFont typeface="Wingdings" pitchFamily="2" charset="2"/>
              <a:buChar char="ü"/>
            </a:pPr>
            <a:r>
              <a:rPr lang="ar-SA" sz="2800" b="1" dirty="0" smtClean="0">
                <a:solidFill>
                  <a:schemeClr val="bg1"/>
                </a:solidFill>
              </a:rPr>
              <a:t>إضعاف للسلوك الغير مقبول .</a:t>
            </a:r>
            <a:endParaRPr lang="en-US" sz="2800" b="1" dirty="0" smtClean="0">
              <a:solidFill>
                <a:schemeClr val="bg1"/>
              </a:solidFill>
            </a:endParaRPr>
          </a:p>
          <a:p>
            <a:pPr algn="ctr" rtl="1"/>
            <a:endParaRPr lang="ar-SA" sz="2800" b="1" dirty="0">
              <a:cs typeface="+mj-cs"/>
            </a:endParaRPr>
          </a:p>
        </p:txBody>
      </p:sp>
      <p:sp>
        <p:nvSpPr>
          <p:cNvPr id="7" name="عنصر نائب للتاريخ 6"/>
          <p:cNvSpPr>
            <a:spLocks noGrp="1"/>
          </p:cNvSpPr>
          <p:nvPr>
            <p:ph type="dt" sz="half" idx="10"/>
          </p:nvPr>
        </p:nvSpPr>
        <p:spPr/>
        <p:txBody>
          <a:bodyPr/>
          <a:lstStyle/>
          <a:p>
            <a:fld id="{B9BCA1A3-17F5-4D80-9CAB-B79FBF34C8D5}" type="datetime1">
              <a:rPr lang="ar-SA" smtClean="0"/>
              <a:pPr/>
              <a:t>11/05/1437</a:t>
            </a:fld>
            <a:endParaRPr lang="ar-SA"/>
          </a:p>
        </p:txBody>
      </p:sp>
      <p:sp>
        <p:nvSpPr>
          <p:cNvPr id="8" name="عنصر نائب لرقم الشريحة 7"/>
          <p:cNvSpPr>
            <a:spLocks noGrp="1"/>
          </p:cNvSpPr>
          <p:nvPr>
            <p:ph type="sldNum" sz="quarter" idx="12"/>
          </p:nvPr>
        </p:nvSpPr>
        <p:spPr/>
        <p:txBody>
          <a:bodyPr/>
          <a:lstStyle/>
          <a:p>
            <a:fld id="{9288A817-FA39-4941-826F-6EA64144F368}" type="slidenum">
              <a:rPr lang="ar-SA" smtClean="0"/>
              <a:pPr/>
              <a:t>29</a:t>
            </a:fld>
            <a:endParaRPr lang="ar-SA"/>
          </a:p>
        </p:txBody>
      </p:sp>
      <p:sp>
        <p:nvSpPr>
          <p:cNvPr id="9" name="مربع نص 8"/>
          <p:cNvSpPr txBox="1"/>
          <p:nvPr/>
        </p:nvSpPr>
        <p:spPr>
          <a:xfrm>
            <a:off x="2195736" y="6444044"/>
            <a:ext cx="4248472" cy="369332"/>
          </a:xfrm>
          <a:prstGeom prst="rect">
            <a:avLst/>
          </a:prstGeom>
          <a:noFill/>
        </p:spPr>
        <p:txBody>
          <a:bodyPr wrap="square" rtlCol="0">
            <a:spAutoFit/>
          </a:bodyPr>
          <a:lstStyle/>
          <a:p>
            <a:r>
              <a:rPr lang="ar-SA" dirty="0" smtClean="0">
                <a:solidFill>
                  <a:schemeClr val="bg1"/>
                </a:solidFill>
              </a:rPr>
              <a:t>بتصرف من رشة تعديل السلوك 2011 لـ هند </a:t>
            </a:r>
            <a:r>
              <a:rPr lang="ar-SA" dirty="0" err="1" smtClean="0">
                <a:solidFill>
                  <a:schemeClr val="bg1"/>
                </a:solidFill>
              </a:rPr>
              <a:t>العثمان</a:t>
            </a:r>
            <a:r>
              <a:rPr lang="ar-SA" dirty="0" smtClean="0">
                <a:solidFill>
                  <a:schemeClr val="bg1"/>
                </a:solidFill>
              </a:rPr>
              <a:t> </a:t>
            </a:r>
            <a:endParaRPr lang="en-GB" dirty="0">
              <a:solidFill>
                <a:schemeClr val="bg1"/>
              </a:solidFill>
            </a:endParaRPr>
          </a:p>
        </p:txBody>
      </p:sp>
      <p:sp>
        <p:nvSpPr>
          <p:cNvPr id="10" name="مربع نص 9"/>
          <p:cNvSpPr txBox="1"/>
          <p:nvPr/>
        </p:nvSpPr>
        <p:spPr>
          <a:xfrm>
            <a:off x="251520" y="188640"/>
            <a:ext cx="8712968" cy="1754326"/>
          </a:xfrm>
          <a:prstGeom prst="rect">
            <a:avLst/>
          </a:prstGeom>
          <a:noFill/>
        </p:spPr>
        <p:txBody>
          <a:bodyPr wrap="square" rtlCol="0">
            <a:spAutoFit/>
          </a:bodyPr>
          <a:lstStyle/>
          <a:p>
            <a:pPr algn="ctr"/>
            <a:r>
              <a:rPr lang="ar-SA" sz="3600" b="1" dirty="0" smtClean="0">
                <a:solidFill>
                  <a:srgbClr val="FF6699"/>
                </a:solidFill>
              </a:rPr>
              <a:t>تعريف تعديل السلوك و اهدافه </a:t>
            </a:r>
            <a:endParaRPr lang="en-GB" sz="3600" b="1" dirty="0" smtClean="0">
              <a:solidFill>
                <a:srgbClr val="FF6699"/>
              </a:solidFill>
            </a:endParaRPr>
          </a:p>
          <a:p>
            <a:pPr algn="ctr"/>
            <a:r>
              <a:rPr lang="en-GB" sz="3600" b="1" dirty="0" smtClean="0">
                <a:solidFill>
                  <a:srgbClr val="FF6699"/>
                </a:solidFill>
              </a:rPr>
              <a:t>definition and goals of Behaviour modification</a:t>
            </a:r>
            <a:endParaRPr lang="en-GB" sz="3600" b="1" dirty="0">
              <a:solidFill>
                <a:srgbClr val="FF669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additive="base">
                                        <p:cTn id="14" dur="1000" fill="hold"/>
                                        <p:tgtEl>
                                          <p:spTgt spid="3"/>
                                        </p:tgtEl>
                                        <p:attrNameLst>
                                          <p:attrName>ppt_x</p:attrName>
                                        </p:attrNameLst>
                                      </p:cBhvr>
                                      <p:tavLst>
                                        <p:tav tm="0">
                                          <p:val>
                                            <p:strVal val="#ppt_x"/>
                                          </p:val>
                                        </p:tav>
                                        <p:tav tm="100000">
                                          <p:val>
                                            <p:strVal val="#ppt_x"/>
                                          </p:val>
                                        </p:tav>
                                      </p:tavLst>
                                    </p:anim>
                                    <p:anim calcmode="lin" valueType="num">
                                      <p:cBhvr additive="base">
                                        <p:cTn id="15" dur="10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53" presetClass="entr" presetSubtype="0"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 calcmode="lin" valueType="num">
                                      <p:cBhvr>
                                        <p:cTn id="20" dur="1000" fill="hold"/>
                                        <p:tgtEl>
                                          <p:spTgt spid="4"/>
                                        </p:tgtEl>
                                        <p:attrNameLst>
                                          <p:attrName>ppt_w</p:attrName>
                                        </p:attrNameLst>
                                      </p:cBhvr>
                                      <p:tavLst>
                                        <p:tav tm="0">
                                          <p:val>
                                            <p:fltVal val="0"/>
                                          </p:val>
                                        </p:tav>
                                        <p:tav tm="100000">
                                          <p:val>
                                            <p:strVal val="#ppt_w"/>
                                          </p:val>
                                        </p:tav>
                                      </p:tavLst>
                                    </p:anim>
                                    <p:anim calcmode="lin" valueType="num">
                                      <p:cBhvr>
                                        <p:cTn id="21" dur="1000" fill="hold"/>
                                        <p:tgtEl>
                                          <p:spTgt spid="4"/>
                                        </p:tgtEl>
                                        <p:attrNameLst>
                                          <p:attrName>ppt_h</p:attrName>
                                        </p:attrNameLst>
                                      </p:cBhvr>
                                      <p:tavLst>
                                        <p:tav tm="0">
                                          <p:val>
                                            <p:fltVal val="0"/>
                                          </p:val>
                                        </p:tav>
                                        <p:tav tm="100000">
                                          <p:val>
                                            <p:strVal val="#ppt_h"/>
                                          </p:val>
                                        </p:tav>
                                      </p:tavLst>
                                    </p:anim>
                                    <p:animEffect transition="in" filter="fade">
                                      <p:cBhvr>
                                        <p:cTn id="22" dur="10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 calcmode="lin" valueType="num">
                                      <p:cBhvr additive="base">
                                        <p:cTn id="27" dur="1000" fill="hold"/>
                                        <p:tgtEl>
                                          <p:spTgt spid="5"/>
                                        </p:tgtEl>
                                        <p:attrNameLst>
                                          <p:attrName>ppt_x</p:attrName>
                                        </p:attrNameLst>
                                      </p:cBhvr>
                                      <p:tavLst>
                                        <p:tav tm="0">
                                          <p:val>
                                            <p:strVal val="#ppt_x"/>
                                          </p:val>
                                        </p:tav>
                                        <p:tav tm="100000">
                                          <p:val>
                                            <p:strVal val="#ppt_x"/>
                                          </p:val>
                                        </p:tav>
                                      </p:tavLst>
                                    </p:anim>
                                    <p:anim calcmode="lin" valueType="num">
                                      <p:cBhvr additive="base">
                                        <p:cTn id="28" dur="10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Autofit/>
          </a:bodyPr>
          <a:lstStyle/>
          <a:p>
            <a:pPr algn="ctr"/>
            <a:r>
              <a:rPr lang="ar-SA" sz="3600" b="1" dirty="0" smtClean="0">
                <a:solidFill>
                  <a:srgbClr val="FF6699"/>
                </a:solidFill>
              </a:rPr>
              <a:t>الفرق بين إدارة و ضبط الصف</a:t>
            </a:r>
            <a:br>
              <a:rPr lang="ar-SA" sz="3600" b="1" dirty="0" smtClean="0">
                <a:solidFill>
                  <a:srgbClr val="FF6699"/>
                </a:solidFill>
              </a:rPr>
            </a:br>
            <a:r>
              <a:rPr lang="en-GB" sz="3600" b="1" dirty="0" smtClean="0">
                <a:solidFill>
                  <a:srgbClr val="FF6699"/>
                </a:solidFill>
              </a:rPr>
              <a:t>difference between behaviour management and regulation  </a:t>
            </a:r>
            <a:r>
              <a:rPr lang="ar-SA" sz="3600" b="1" dirty="0" smtClean="0">
                <a:solidFill>
                  <a:srgbClr val="FF6699"/>
                </a:solidFill>
              </a:rPr>
              <a:t> </a:t>
            </a:r>
            <a:endParaRPr lang="en-GB" sz="3600" b="1" dirty="0">
              <a:solidFill>
                <a:srgbClr val="FF6699"/>
              </a:solidFill>
            </a:endParaRPr>
          </a:p>
        </p:txBody>
      </p:sp>
      <p:sp>
        <p:nvSpPr>
          <p:cNvPr id="3" name="عنصر نائب للنص 2"/>
          <p:cNvSpPr>
            <a:spLocks noGrp="1"/>
          </p:cNvSpPr>
          <p:nvPr>
            <p:ph type="body" idx="1"/>
          </p:nvPr>
        </p:nvSpPr>
        <p:spPr>
          <a:xfrm>
            <a:off x="539552" y="2060848"/>
            <a:ext cx="4040188" cy="838200"/>
          </a:xfrm>
        </p:spPr>
        <p:txBody>
          <a:bodyPr>
            <a:normAutofit/>
          </a:bodyPr>
          <a:lstStyle/>
          <a:p>
            <a:pPr algn="ctr"/>
            <a:r>
              <a:rPr lang="ar-SA" sz="3000" dirty="0" smtClean="0"/>
              <a:t>ضبط السلوك </a:t>
            </a:r>
            <a:endParaRPr lang="en-GB" sz="3000" dirty="0"/>
          </a:p>
        </p:txBody>
      </p:sp>
      <p:sp>
        <p:nvSpPr>
          <p:cNvPr id="4" name="عنصر نائب للنص 3"/>
          <p:cNvSpPr>
            <a:spLocks noGrp="1"/>
          </p:cNvSpPr>
          <p:nvPr>
            <p:ph type="body" sz="half" idx="3"/>
          </p:nvPr>
        </p:nvSpPr>
        <p:spPr>
          <a:xfrm>
            <a:off x="4860032" y="1988840"/>
            <a:ext cx="3718247" cy="838200"/>
          </a:xfrm>
        </p:spPr>
        <p:txBody>
          <a:bodyPr>
            <a:normAutofit/>
          </a:bodyPr>
          <a:lstStyle/>
          <a:p>
            <a:pPr algn="ctr"/>
            <a:r>
              <a:rPr lang="ar-SA" sz="3000" dirty="0" smtClean="0"/>
              <a:t>إدارة  السلوك</a:t>
            </a:r>
          </a:p>
          <a:p>
            <a:pPr algn="ctr"/>
            <a:endParaRPr lang="ar-SA" sz="3000" dirty="0" smtClean="0"/>
          </a:p>
          <a:p>
            <a:pPr algn="ctr"/>
            <a:endParaRPr lang="en-US" sz="3000" dirty="0" smtClean="0"/>
          </a:p>
        </p:txBody>
      </p:sp>
      <p:sp>
        <p:nvSpPr>
          <p:cNvPr id="5" name="عنصر نائب للمحتوى 4"/>
          <p:cNvSpPr>
            <a:spLocks noGrp="1"/>
          </p:cNvSpPr>
          <p:nvPr>
            <p:ph sz="quarter" idx="2"/>
          </p:nvPr>
        </p:nvSpPr>
        <p:spPr>
          <a:xfrm>
            <a:off x="395536" y="2852936"/>
            <a:ext cx="4040188" cy="3725739"/>
          </a:xfrm>
        </p:spPr>
        <p:txBody>
          <a:bodyPr>
            <a:normAutofit/>
          </a:bodyPr>
          <a:lstStyle/>
          <a:p>
            <a:pPr algn="r" rtl="1"/>
            <a:r>
              <a:rPr lang="ar-SA" sz="2800" dirty="0" smtClean="0">
                <a:solidFill>
                  <a:schemeClr val="bg1"/>
                </a:solidFill>
              </a:rPr>
              <a:t>تعديل السلوك غير المرغوب بعد أن يظهر </a:t>
            </a:r>
            <a:endParaRPr lang="en-GB" sz="2800" dirty="0">
              <a:solidFill>
                <a:schemeClr val="bg1"/>
              </a:solidFill>
            </a:endParaRPr>
          </a:p>
        </p:txBody>
      </p:sp>
      <p:sp>
        <p:nvSpPr>
          <p:cNvPr id="6" name="عنصر نائب للمحتوى 5"/>
          <p:cNvSpPr>
            <a:spLocks noGrp="1"/>
          </p:cNvSpPr>
          <p:nvPr>
            <p:ph sz="quarter" idx="4"/>
          </p:nvPr>
        </p:nvSpPr>
        <p:spPr>
          <a:xfrm>
            <a:off x="4716016" y="2799605"/>
            <a:ext cx="4041775" cy="2933651"/>
          </a:xfrm>
        </p:spPr>
        <p:txBody>
          <a:bodyPr>
            <a:normAutofit/>
          </a:bodyPr>
          <a:lstStyle/>
          <a:p>
            <a:pPr algn="r" rtl="1"/>
            <a:r>
              <a:rPr lang="ar-SA" sz="2800" dirty="0" smtClean="0">
                <a:solidFill>
                  <a:schemeClr val="bg1"/>
                </a:solidFill>
              </a:rPr>
              <a:t>التحكم بالسلوك غير المرغوب قبل أن يظهر </a:t>
            </a:r>
            <a:endParaRPr lang="en-GB" sz="2800" dirty="0">
              <a:solidFill>
                <a:schemeClr val="bg1"/>
              </a:solidFill>
            </a:endParaRPr>
          </a:p>
        </p:txBody>
      </p:sp>
      <p:sp>
        <p:nvSpPr>
          <p:cNvPr id="7" name="عنصر نائب للتاريخ 6"/>
          <p:cNvSpPr>
            <a:spLocks noGrp="1"/>
          </p:cNvSpPr>
          <p:nvPr>
            <p:ph type="dt" sz="half" idx="10"/>
          </p:nvPr>
        </p:nvSpPr>
        <p:spPr/>
        <p:txBody>
          <a:bodyPr/>
          <a:lstStyle/>
          <a:p>
            <a:r>
              <a:rPr lang="en-US" smtClean="0"/>
              <a:t>30/03/2012</a:t>
            </a:r>
            <a:endParaRPr lang="en-GB"/>
          </a:p>
        </p:txBody>
      </p:sp>
      <p:sp>
        <p:nvSpPr>
          <p:cNvPr id="8" name="عنصر نائب للتذييل 7"/>
          <p:cNvSpPr>
            <a:spLocks noGrp="1"/>
          </p:cNvSpPr>
          <p:nvPr>
            <p:ph type="ftr" sz="quarter" idx="11"/>
          </p:nvPr>
        </p:nvSpPr>
        <p:spPr/>
        <p:txBody>
          <a:bodyPr/>
          <a:lstStyle/>
          <a:p>
            <a:r>
              <a:rPr lang="en-GB" smtClean="0"/>
              <a:t>Abeer Alharbi</a:t>
            </a:r>
            <a:endParaRPr lang="en-GB"/>
          </a:p>
        </p:txBody>
      </p:sp>
      <p:sp>
        <p:nvSpPr>
          <p:cNvPr id="9" name="عنصر نائب لرقم الشريحة 8"/>
          <p:cNvSpPr>
            <a:spLocks noGrp="1"/>
          </p:cNvSpPr>
          <p:nvPr>
            <p:ph type="sldNum" sz="quarter" idx="12"/>
          </p:nvPr>
        </p:nvSpPr>
        <p:spPr/>
        <p:txBody>
          <a:bodyPr/>
          <a:lstStyle/>
          <a:p>
            <a:fld id="{D8903E8A-E245-4174-8E01-CA9EEE27BBFE}" type="slidenum">
              <a:rPr lang="en-GB" smtClean="0"/>
              <a:pPr/>
              <a:t>3</a:t>
            </a:fld>
            <a:endParaRPr lang="en-GB"/>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سهم إلى اليسار 2"/>
          <p:cNvSpPr/>
          <p:nvPr/>
        </p:nvSpPr>
        <p:spPr>
          <a:xfrm>
            <a:off x="5148064" y="1340768"/>
            <a:ext cx="3600400" cy="1728192"/>
          </a:xfrm>
          <a:prstGeom prst="leftArrow">
            <a:avLst/>
          </a:prstGeom>
          <a:solidFill>
            <a:schemeClr val="accent1">
              <a:alpha val="57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6" name="مربع نص 5"/>
          <p:cNvSpPr txBox="1"/>
          <p:nvPr/>
        </p:nvSpPr>
        <p:spPr>
          <a:xfrm>
            <a:off x="6012160" y="1988840"/>
            <a:ext cx="2520280" cy="523220"/>
          </a:xfrm>
          <a:prstGeom prst="rect">
            <a:avLst/>
          </a:prstGeom>
          <a:noFill/>
        </p:spPr>
        <p:txBody>
          <a:bodyPr wrap="square" rtlCol="1">
            <a:spAutoFit/>
          </a:bodyPr>
          <a:lstStyle/>
          <a:p>
            <a:pPr algn="ctr"/>
            <a:r>
              <a:rPr lang="ar-SA" sz="2800" b="1" dirty="0" smtClean="0">
                <a:solidFill>
                  <a:schemeClr val="bg1"/>
                </a:solidFill>
                <a:cs typeface="+mj-cs"/>
              </a:rPr>
              <a:t>مبدأ التعزيز:</a:t>
            </a:r>
            <a:endParaRPr lang="ar-SA" sz="2800" b="1" dirty="0">
              <a:solidFill>
                <a:schemeClr val="bg1"/>
              </a:solidFill>
              <a:cs typeface="+mj-cs"/>
            </a:endParaRPr>
          </a:p>
        </p:txBody>
      </p:sp>
      <p:sp>
        <p:nvSpPr>
          <p:cNvPr id="9" name="مربع نص 8"/>
          <p:cNvSpPr txBox="1"/>
          <p:nvPr/>
        </p:nvSpPr>
        <p:spPr>
          <a:xfrm>
            <a:off x="395536" y="3140968"/>
            <a:ext cx="6696744" cy="954107"/>
          </a:xfrm>
          <a:prstGeom prst="rect">
            <a:avLst/>
          </a:prstGeom>
          <a:noFill/>
        </p:spPr>
        <p:txBody>
          <a:bodyPr wrap="square" rtlCol="1">
            <a:spAutoFit/>
          </a:bodyPr>
          <a:lstStyle/>
          <a:p>
            <a:pPr algn="ctr"/>
            <a:r>
              <a:rPr lang="ar-SA" sz="2800" b="1" dirty="0" smtClean="0">
                <a:solidFill>
                  <a:schemeClr val="bg1"/>
                </a:solidFill>
              </a:rPr>
              <a:t>تقوية السلوك من خلال إضافة مثيرات ايجابية أو إزالة مثيرات منفّرة.</a:t>
            </a:r>
            <a:endParaRPr lang="ar-SA" sz="2800" b="1" dirty="0">
              <a:solidFill>
                <a:schemeClr val="bg1"/>
              </a:solidFill>
              <a:cs typeface="+mj-cs"/>
            </a:endParaRPr>
          </a:p>
        </p:txBody>
      </p:sp>
      <p:sp>
        <p:nvSpPr>
          <p:cNvPr id="13" name="مربع نص 12"/>
          <p:cNvSpPr txBox="1"/>
          <p:nvPr/>
        </p:nvSpPr>
        <p:spPr>
          <a:xfrm>
            <a:off x="467544" y="4509120"/>
            <a:ext cx="5112568" cy="1815882"/>
          </a:xfrm>
          <a:prstGeom prst="rect">
            <a:avLst/>
          </a:prstGeom>
          <a:noFill/>
        </p:spPr>
        <p:txBody>
          <a:bodyPr wrap="square" rtlCol="1">
            <a:spAutoFit/>
          </a:bodyPr>
          <a:lstStyle/>
          <a:p>
            <a:pPr algn="ctr"/>
            <a:r>
              <a:rPr lang="ar-SA" sz="2800" b="1" dirty="0" smtClean="0">
                <a:solidFill>
                  <a:schemeClr val="bg1"/>
                </a:solidFill>
              </a:rPr>
              <a:t>مثال: ثناء الأم على ابنتها عندما تحصل درجات مرتفعة، أو تبديل قناة الأخبار إلى قناة رسوم متحركة.</a:t>
            </a:r>
            <a:endParaRPr lang="en-US" sz="2800" b="1" dirty="0" smtClean="0">
              <a:solidFill>
                <a:schemeClr val="bg1"/>
              </a:solidFill>
            </a:endParaRPr>
          </a:p>
          <a:p>
            <a:pPr algn="ctr"/>
            <a:endParaRPr lang="ar-SA" sz="2800" b="1" dirty="0">
              <a:solidFill>
                <a:schemeClr val="bg1"/>
              </a:solidFill>
              <a:cs typeface="+mj-cs"/>
            </a:endParaRPr>
          </a:p>
        </p:txBody>
      </p:sp>
      <p:pic>
        <p:nvPicPr>
          <p:cNvPr id="15" name="صورة 14" descr="6.jpg"/>
          <p:cNvPicPr>
            <a:picLocks noChangeAspect="1"/>
          </p:cNvPicPr>
          <p:nvPr/>
        </p:nvPicPr>
        <p:blipFill>
          <a:blip r:embed="rId2" cstate="print"/>
          <a:stretch>
            <a:fillRect/>
          </a:stretch>
        </p:blipFill>
        <p:spPr>
          <a:xfrm>
            <a:off x="5724128" y="4221088"/>
            <a:ext cx="2771800" cy="2283296"/>
          </a:xfrm>
          <a:prstGeom prst="rect">
            <a:avLst/>
          </a:prstGeom>
        </p:spPr>
      </p:pic>
      <p:sp>
        <p:nvSpPr>
          <p:cNvPr id="8" name="عنصر نائب للتاريخ 7"/>
          <p:cNvSpPr>
            <a:spLocks noGrp="1"/>
          </p:cNvSpPr>
          <p:nvPr>
            <p:ph type="dt" sz="half" idx="10"/>
          </p:nvPr>
        </p:nvSpPr>
        <p:spPr/>
        <p:txBody>
          <a:bodyPr/>
          <a:lstStyle/>
          <a:p>
            <a:fld id="{7C7BCB35-A55A-470D-AA9D-D3F8257BE6F2}" type="datetime1">
              <a:rPr lang="ar-SA" smtClean="0"/>
              <a:pPr/>
              <a:t>11/05/1437</a:t>
            </a:fld>
            <a:endParaRPr lang="ar-SA"/>
          </a:p>
        </p:txBody>
      </p:sp>
      <p:sp>
        <p:nvSpPr>
          <p:cNvPr id="10" name="عنصر نائب لرقم الشريحة 9"/>
          <p:cNvSpPr>
            <a:spLocks noGrp="1"/>
          </p:cNvSpPr>
          <p:nvPr>
            <p:ph type="sldNum" sz="quarter" idx="12"/>
          </p:nvPr>
        </p:nvSpPr>
        <p:spPr/>
        <p:txBody>
          <a:bodyPr/>
          <a:lstStyle/>
          <a:p>
            <a:fld id="{9288A817-FA39-4941-826F-6EA64144F368}" type="slidenum">
              <a:rPr lang="ar-SA" smtClean="0"/>
              <a:pPr/>
              <a:t>30</a:t>
            </a:fld>
            <a:endParaRPr lang="ar-SA"/>
          </a:p>
        </p:txBody>
      </p:sp>
      <p:sp>
        <p:nvSpPr>
          <p:cNvPr id="11" name="مربع نص 10"/>
          <p:cNvSpPr txBox="1"/>
          <p:nvPr/>
        </p:nvSpPr>
        <p:spPr>
          <a:xfrm>
            <a:off x="2195736" y="6444044"/>
            <a:ext cx="4248472" cy="369332"/>
          </a:xfrm>
          <a:prstGeom prst="rect">
            <a:avLst/>
          </a:prstGeom>
          <a:noFill/>
        </p:spPr>
        <p:txBody>
          <a:bodyPr wrap="square" rtlCol="0">
            <a:spAutoFit/>
          </a:bodyPr>
          <a:lstStyle/>
          <a:p>
            <a:r>
              <a:rPr lang="ar-SA" dirty="0" smtClean="0">
                <a:solidFill>
                  <a:schemeClr val="bg1">
                    <a:lumMod val="75000"/>
                    <a:lumOff val="25000"/>
                  </a:schemeClr>
                </a:solidFill>
              </a:rPr>
              <a:t>بتصرف من رشة تعديل السلوك 2011 لـ هند </a:t>
            </a:r>
            <a:r>
              <a:rPr lang="ar-SA" dirty="0" err="1" smtClean="0">
                <a:solidFill>
                  <a:schemeClr val="bg1">
                    <a:lumMod val="75000"/>
                    <a:lumOff val="25000"/>
                  </a:schemeClr>
                </a:solidFill>
              </a:rPr>
              <a:t>العثمان</a:t>
            </a:r>
            <a:r>
              <a:rPr lang="ar-SA" dirty="0" smtClean="0">
                <a:solidFill>
                  <a:schemeClr val="bg1">
                    <a:lumMod val="75000"/>
                    <a:lumOff val="25000"/>
                  </a:schemeClr>
                </a:solidFill>
              </a:rPr>
              <a:t> </a:t>
            </a:r>
            <a:endParaRPr lang="en-GB" dirty="0">
              <a:solidFill>
                <a:schemeClr val="bg1">
                  <a:lumMod val="75000"/>
                  <a:lumOff val="25000"/>
                </a:schemeClr>
              </a:solidFill>
            </a:endParaRPr>
          </a:p>
        </p:txBody>
      </p:sp>
      <p:sp>
        <p:nvSpPr>
          <p:cNvPr id="12" name="مربع نص 11"/>
          <p:cNvSpPr txBox="1"/>
          <p:nvPr/>
        </p:nvSpPr>
        <p:spPr>
          <a:xfrm>
            <a:off x="179512" y="188640"/>
            <a:ext cx="8712968" cy="1200329"/>
          </a:xfrm>
          <a:prstGeom prst="rect">
            <a:avLst/>
          </a:prstGeom>
          <a:noFill/>
        </p:spPr>
        <p:txBody>
          <a:bodyPr wrap="square" rtlCol="0">
            <a:spAutoFit/>
          </a:bodyPr>
          <a:lstStyle/>
          <a:p>
            <a:pPr algn="ctr"/>
            <a:r>
              <a:rPr lang="ar-SA" sz="3600" b="1" dirty="0" smtClean="0">
                <a:solidFill>
                  <a:srgbClr val="FF6699"/>
                </a:solidFill>
              </a:rPr>
              <a:t>مبادئ تعديل السلوك</a:t>
            </a:r>
            <a:endParaRPr lang="en-GB" sz="3600" b="1" dirty="0" smtClean="0">
              <a:solidFill>
                <a:srgbClr val="FF6699"/>
              </a:solidFill>
            </a:endParaRPr>
          </a:p>
          <a:p>
            <a:pPr algn="ctr"/>
            <a:r>
              <a:rPr lang="en-GB" sz="3600" b="1" dirty="0" smtClean="0">
                <a:solidFill>
                  <a:srgbClr val="FF6699"/>
                </a:solidFill>
              </a:rPr>
              <a:t>Behaviour modification principles </a:t>
            </a:r>
            <a:endParaRPr lang="en-GB" sz="3600" b="1" dirty="0">
              <a:solidFill>
                <a:srgbClr val="FF669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2"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slide(fromRight)">
                                      <p:cBhvr>
                                        <p:cTn id="7" dur="1000"/>
                                        <p:tgtEl>
                                          <p:spTgt spid="3"/>
                                        </p:tgtEl>
                                      </p:cBhvr>
                                    </p:animEffect>
                                  </p:childTnLst>
                                </p:cTn>
                              </p:par>
                              <p:par>
                                <p:cTn id="8" presetID="12" presetClass="entr" presetSubtype="2"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slide(fromRight)">
                                      <p:cBhvr>
                                        <p:cTn id="10" dur="10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2"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slide(fromRight)">
                                      <p:cBhvr>
                                        <p:cTn id="15" dur="1000"/>
                                        <p:tgtEl>
                                          <p:spTgt spid="9"/>
                                        </p:tgtEl>
                                      </p:cBhvr>
                                    </p:animEffect>
                                  </p:childTnLst>
                                </p:cTn>
                              </p:par>
                              <p:par>
                                <p:cTn id="16" presetID="12" presetClass="entr" presetSubtype="2" fill="hold" grpId="0" nodeType="with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slide(fromRight)">
                                      <p:cBhvr>
                                        <p:cTn id="18" dur="1000"/>
                                        <p:tgtEl>
                                          <p:spTgt spid="13"/>
                                        </p:tgtEl>
                                      </p:cBhvr>
                                    </p:animEffect>
                                  </p:childTnLst>
                                </p:cTn>
                              </p:par>
                              <p:par>
                                <p:cTn id="19" presetID="50" presetClass="entr" presetSubtype="0" decel="100000" fill="hold" nodeType="withEffect">
                                  <p:stCondLst>
                                    <p:cond delay="0"/>
                                  </p:stCondLst>
                                  <p:childTnLst>
                                    <p:set>
                                      <p:cBhvr>
                                        <p:cTn id="20" dur="1" fill="hold">
                                          <p:stCondLst>
                                            <p:cond delay="0"/>
                                          </p:stCondLst>
                                        </p:cTn>
                                        <p:tgtEl>
                                          <p:spTgt spid="15"/>
                                        </p:tgtEl>
                                        <p:attrNameLst>
                                          <p:attrName>style.visibility</p:attrName>
                                        </p:attrNameLst>
                                      </p:cBhvr>
                                      <p:to>
                                        <p:strVal val="visible"/>
                                      </p:to>
                                    </p:set>
                                    <p:anim calcmode="lin" valueType="num">
                                      <p:cBhvr>
                                        <p:cTn id="21" dur="1000" fill="hold"/>
                                        <p:tgtEl>
                                          <p:spTgt spid="15"/>
                                        </p:tgtEl>
                                        <p:attrNameLst>
                                          <p:attrName>ppt_w</p:attrName>
                                        </p:attrNameLst>
                                      </p:cBhvr>
                                      <p:tavLst>
                                        <p:tav tm="0">
                                          <p:val>
                                            <p:strVal val="#ppt_w+.3"/>
                                          </p:val>
                                        </p:tav>
                                        <p:tav tm="100000">
                                          <p:val>
                                            <p:strVal val="#ppt_w"/>
                                          </p:val>
                                        </p:tav>
                                      </p:tavLst>
                                    </p:anim>
                                    <p:anim calcmode="lin" valueType="num">
                                      <p:cBhvr>
                                        <p:cTn id="22" dur="1000" fill="hold"/>
                                        <p:tgtEl>
                                          <p:spTgt spid="15"/>
                                        </p:tgtEl>
                                        <p:attrNameLst>
                                          <p:attrName>ppt_h</p:attrName>
                                        </p:attrNameLst>
                                      </p:cBhvr>
                                      <p:tavLst>
                                        <p:tav tm="0">
                                          <p:val>
                                            <p:strVal val="#ppt_h"/>
                                          </p:val>
                                        </p:tav>
                                        <p:tav tm="100000">
                                          <p:val>
                                            <p:strVal val="#ppt_h"/>
                                          </p:val>
                                        </p:tav>
                                      </p:tavLst>
                                    </p:anim>
                                    <p:animEffect transition="in" filter="fade">
                                      <p:cBhvr>
                                        <p:cTn id="23" dur="1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 grpId="0"/>
      <p:bldP spid="9" grpId="0"/>
      <p:bldP spid="13" grpId="0"/>
    </p:bldLst>
  </p:timing>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سهم إلى اليسار 2"/>
          <p:cNvSpPr/>
          <p:nvPr/>
        </p:nvSpPr>
        <p:spPr>
          <a:xfrm>
            <a:off x="5220072" y="1340768"/>
            <a:ext cx="3600400" cy="1728192"/>
          </a:xfrm>
          <a:prstGeom prst="leftArrow">
            <a:avLst/>
          </a:prstGeom>
          <a:solidFill>
            <a:schemeClr val="accent1">
              <a:alpha val="57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6" name="مربع نص 5"/>
          <p:cNvSpPr txBox="1"/>
          <p:nvPr/>
        </p:nvSpPr>
        <p:spPr>
          <a:xfrm>
            <a:off x="6156176" y="1916832"/>
            <a:ext cx="2520280" cy="523220"/>
          </a:xfrm>
          <a:prstGeom prst="rect">
            <a:avLst/>
          </a:prstGeom>
          <a:noFill/>
        </p:spPr>
        <p:txBody>
          <a:bodyPr wrap="square" rtlCol="1">
            <a:spAutoFit/>
          </a:bodyPr>
          <a:lstStyle/>
          <a:p>
            <a:pPr algn="ctr"/>
            <a:r>
              <a:rPr lang="ar-SA" sz="2800" b="1" dirty="0" smtClean="0">
                <a:solidFill>
                  <a:schemeClr val="bg1"/>
                </a:solidFill>
                <a:cs typeface="+mj-cs"/>
              </a:rPr>
              <a:t>مبدأ العقاب:</a:t>
            </a:r>
            <a:endParaRPr lang="ar-SA" sz="2800" b="1" dirty="0">
              <a:solidFill>
                <a:schemeClr val="bg1"/>
              </a:solidFill>
              <a:cs typeface="+mj-cs"/>
            </a:endParaRPr>
          </a:p>
        </p:txBody>
      </p:sp>
      <p:sp>
        <p:nvSpPr>
          <p:cNvPr id="9" name="مربع نص 8"/>
          <p:cNvSpPr txBox="1"/>
          <p:nvPr/>
        </p:nvSpPr>
        <p:spPr>
          <a:xfrm>
            <a:off x="395536" y="2996952"/>
            <a:ext cx="6696744" cy="954107"/>
          </a:xfrm>
          <a:prstGeom prst="rect">
            <a:avLst/>
          </a:prstGeom>
          <a:noFill/>
        </p:spPr>
        <p:txBody>
          <a:bodyPr wrap="square" rtlCol="1">
            <a:spAutoFit/>
          </a:bodyPr>
          <a:lstStyle/>
          <a:p>
            <a:pPr algn="ctr"/>
            <a:r>
              <a:rPr lang="ar-SA" sz="2800" b="1" dirty="0" smtClean="0">
                <a:solidFill>
                  <a:schemeClr val="bg1"/>
                </a:solidFill>
              </a:rPr>
              <a:t>اضعاف السلوك الغير مرغوب من خلال إضافة مثير منفّر أو إزالة مثير إيجابي.</a:t>
            </a:r>
            <a:endParaRPr lang="ar-SA" sz="2800" b="1" dirty="0">
              <a:solidFill>
                <a:schemeClr val="bg1"/>
              </a:solidFill>
              <a:cs typeface="+mj-cs"/>
            </a:endParaRPr>
          </a:p>
        </p:txBody>
      </p:sp>
      <p:sp>
        <p:nvSpPr>
          <p:cNvPr id="13" name="مربع نص 12"/>
          <p:cNvSpPr txBox="1"/>
          <p:nvPr/>
        </p:nvSpPr>
        <p:spPr>
          <a:xfrm>
            <a:off x="179512" y="4365104"/>
            <a:ext cx="6048672" cy="1384995"/>
          </a:xfrm>
          <a:prstGeom prst="rect">
            <a:avLst/>
          </a:prstGeom>
          <a:noFill/>
        </p:spPr>
        <p:txBody>
          <a:bodyPr wrap="square" rtlCol="1">
            <a:spAutoFit/>
          </a:bodyPr>
          <a:lstStyle/>
          <a:p>
            <a:pPr algn="ctr"/>
            <a:r>
              <a:rPr lang="ar-SA" sz="2800" b="1" dirty="0" smtClean="0">
                <a:solidFill>
                  <a:schemeClr val="bg1"/>
                </a:solidFill>
              </a:rPr>
              <a:t>مثال:عزل الطفل عن بقية زملاءه, أو حرمانه من الخروج للفسحة.</a:t>
            </a:r>
            <a:endParaRPr lang="en-US" sz="2800" b="1" dirty="0" smtClean="0">
              <a:solidFill>
                <a:schemeClr val="bg1"/>
              </a:solidFill>
            </a:endParaRPr>
          </a:p>
          <a:p>
            <a:pPr algn="ctr"/>
            <a:endParaRPr lang="ar-SA" sz="2800" b="1" dirty="0">
              <a:solidFill>
                <a:schemeClr val="bg1"/>
              </a:solidFill>
              <a:cs typeface="+mj-cs"/>
            </a:endParaRPr>
          </a:p>
        </p:txBody>
      </p:sp>
      <p:pic>
        <p:nvPicPr>
          <p:cNvPr id="7" name="صورة 6" descr="Positive_discipline2.jpg"/>
          <p:cNvPicPr>
            <a:picLocks noChangeAspect="1"/>
          </p:cNvPicPr>
          <p:nvPr/>
        </p:nvPicPr>
        <p:blipFill>
          <a:blip r:embed="rId2" cstate="print"/>
          <a:stretch>
            <a:fillRect/>
          </a:stretch>
        </p:blipFill>
        <p:spPr>
          <a:xfrm>
            <a:off x="6084168" y="3933056"/>
            <a:ext cx="2448272" cy="2627387"/>
          </a:xfrm>
          <a:prstGeom prst="rect">
            <a:avLst/>
          </a:prstGeom>
        </p:spPr>
      </p:pic>
      <p:sp>
        <p:nvSpPr>
          <p:cNvPr id="10" name="عنصر نائب للتاريخ 9"/>
          <p:cNvSpPr>
            <a:spLocks noGrp="1"/>
          </p:cNvSpPr>
          <p:nvPr>
            <p:ph type="dt" sz="half" idx="10"/>
          </p:nvPr>
        </p:nvSpPr>
        <p:spPr/>
        <p:txBody>
          <a:bodyPr/>
          <a:lstStyle/>
          <a:p>
            <a:fld id="{7CFA0E2F-163F-476A-A8FA-674F31665E13}" type="datetime1">
              <a:rPr lang="ar-SA" smtClean="0"/>
              <a:pPr/>
              <a:t>11/05/1437</a:t>
            </a:fld>
            <a:endParaRPr lang="ar-SA"/>
          </a:p>
        </p:txBody>
      </p:sp>
      <p:sp>
        <p:nvSpPr>
          <p:cNvPr id="11" name="عنصر نائب لرقم الشريحة 10"/>
          <p:cNvSpPr>
            <a:spLocks noGrp="1"/>
          </p:cNvSpPr>
          <p:nvPr>
            <p:ph type="sldNum" sz="quarter" idx="12"/>
          </p:nvPr>
        </p:nvSpPr>
        <p:spPr/>
        <p:txBody>
          <a:bodyPr/>
          <a:lstStyle/>
          <a:p>
            <a:fld id="{9288A817-FA39-4941-826F-6EA64144F368}" type="slidenum">
              <a:rPr lang="ar-SA" smtClean="0"/>
              <a:pPr/>
              <a:t>31</a:t>
            </a:fld>
            <a:endParaRPr lang="ar-SA"/>
          </a:p>
        </p:txBody>
      </p:sp>
      <p:sp>
        <p:nvSpPr>
          <p:cNvPr id="12" name="مربع نص 11"/>
          <p:cNvSpPr txBox="1"/>
          <p:nvPr/>
        </p:nvSpPr>
        <p:spPr>
          <a:xfrm>
            <a:off x="2195736" y="6444044"/>
            <a:ext cx="4248472" cy="369332"/>
          </a:xfrm>
          <a:prstGeom prst="rect">
            <a:avLst/>
          </a:prstGeom>
          <a:noFill/>
        </p:spPr>
        <p:txBody>
          <a:bodyPr wrap="square" rtlCol="0">
            <a:spAutoFit/>
          </a:bodyPr>
          <a:lstStyle/>
          <a:p>
            <a:r>
              <a:rPr lang="ar-SA" dirty="0" smtClean="0">
                <a:solidFill>
                  <a:schemeClr val="bg1">
                    <a:lumMod val="75000"/>
                    <a:lumOff val="25000"/>
                  </a:schemeClr>
                </a:solidFill>
              </a:rPr>
              <a:t>بتصرف من رشة تعديل السلوك 2011 لـ هند </a:t>
            </a:r>
            <a:r>
              <a:rPr lang="ar-SA" dirty="0" err="1" smtClean="0">
                <a:solidFill>
                  <a:schemeClr val="bg1">
                    <a:lumMod val="75000"/>
                    <a:lumOff val="25000"/>
                  </a:schemeClr>
                </a:solidFill>
              </a:rPr>
              <a:t>العثمان</a:t>
            </a:r>
            <a:r>
              <a:rPr lang="ar-SA" dirty="0" smtClean="0">
                <a:solidFill>
                  <a:schemeClr val="bg1">
                    <a:lumMod val="75000"/>
                    <a:lumOff val="25000"/>
                  </a:schemeClr>
                </a:solidFill>
              </a:rPr>
              <a:t> </a:t>
            </a:r>
            <a:endParaRPr lang="en-GB" dirty="0">
              <a:solidFill>
                <a:schemeClr val="bg1">
                  <a:lumMod val="75000"/>
                  <a:lumOff val="25000"/>
                </a:schemeClr>
              </a:solidFill>
            </a:endParaRPr>
          </a:p>
        </p:txBody>
      </p:sp>
      <p:sp>
        <p:nvSpPr>
          <p:cNvPr id="14" name="مربع نص 13"/>
          <p:cNvSpPr txBox="1"/>
          <p:nvPr/>
        </p:nvSpPr>
        <p:spPr>
          <a:xfrm>
            <a:off x="179512" y="188640"/>
            <a:ext cx="8712968" cy="1200329"/>
          </a:xfrm>
          <a:prstGeom prst="rect">
            <a:avLst/>
          </a:prstGeom>
          <a:noFill/>
        </p:spPr>
        <p:txBody>
          <a:bodyPr wrap="square" rtlCol="0">
            <a:spAutoFit/>
          </a:bodyPr>
          <a:lstStyle/>
          <a:p>
            <a:pPr algn="ctr"/>
            <a:r>
              <a:rPr lang="ar-SA" sz="3600" b="1" dirty="0" smtClean="0">
                <a:solidFill>
                  <a:srgbClr val="FF6699"/>
                </a:solidFill>
              </a:rPr>
              <a:t>مبادئ تعديل السلوك</a:t>
            </a:r>
            <a:endParaRPr lang="en-GB" sz="3600" b="1" dirty="0" smtClean="0">
              <a:solidFill>
                <a:srgbClr val="FF6699"/>
              </a:solidFill>
            </a:endParaRPr>
          </a:p>
          <a:p>
            <a:pPr algn="ctr"/>
            <a:r>
              <a:rPr lang="en-GB" sz="3600" b="1" dirty="0" smtClean="0">
                <a:solidFill>
                  <a:srgbClr val="FF6699"/>
                </a:solidFill>
              </a:rPr>
              <a:t>Behaviour modification principles </a:t>
            </a:r>
            <a:endParaRPr lang="en-GB" sz="3600" b="1" dirty="0">
              <a:solidFill>
                <a:srgbClr val="FF669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2"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slide(fromRight)">
                                      <p:cBhvr>
                                        <p:cTn id="7" dur="1000"/>
                                        <p:tgtEl>
                                          <p:spTgt spid="3"/>
                                        </p:tgtEl>
                                      </p:cBhvr>
                                    </p:animEffect>
                                  </p:childTnLst>
                                </p:cTn>
                              </p:par>
                              <p:par>
                                <p:cTn id="8" presetID="12" presetClass="entr" presetSubtype="2"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slide(fromRight)">
                                      <p:cBhvr>
                                        <p:cTn id="10" dur="10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2"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slide(fromRight)">
                                      <p:cBhvr>
                                        <p:cTn id="15" dur="1000"/>
                                        <p:tgtEl>
                                          <p:spTgt spid="9"/>
                                        </p:tgtEl>
                                      </p:cBhvr>
                                    </p:animEffect>
                                  </p:childTnLst>
                                </p:cTn>
                              </p:par>
                              <p:par>
                                <p:cTn id="16" presetID="12" presetClass="entr" presetSubtype="2" fill="hold" grpId="0" nodeType="with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slide(fromRight)">
                                      <p:cBhvr>
                                        <p:cTn id="18" dur="1000"/>
                                        <p:tgtEl>
                                          <p:spTgt spid="13"/>
                                        </p:tgtEl>
                                      </p:cBhvr>
                                    </p:animEffect>
                                  </p:childTnLst>
                                </p:cTn>
                              </p:par>
                              <p:par>
                                <p:cTn id="19" presetID="50" presetClass="entr" presetSubtype="0" decel="100000" fill="hold" nodeType="with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p:cTn id="21" dur="1000" fill="hold"/>
                                        <p:tgtEl>
                                          <p:spTgt spid="7"/>
                                        </p:tgtEl>
                                        <p:attrNameLst>
                                          <p:attrName>ppt_w</p:attrName>
                                        </p:attrNameLst>
                                      </p:cBhvr>
                                      <p:tavLst>
                                        <p:tav tm="0">
                                          <p:val>
                                            <p:strVal val="#ppt_w+.3"/>
                                          </p:val>
                                        </p:tav>
                                        <p:tav tm="100000">
                                          <p:val>
                                            <p:strVal val="#ppt_w"/>
                                          </p:val>
                                        </p:tav>
                                      </p:tavLst>
                                    </p:anim>
                                    <p:anim calcmode="lin" valueType="num">
                                      <p:cBhvr>
                                        <p:cTn id="22" dur="1000" fill="hold"/>
                                        <p:tgtEl>
                                          <p:spTgt spid="7"/>
                                        </p:tgtEl>
                                        <p:attrNameLst>
                                          <p:attrName>ppt_h</p:attrName>
                                        </p:attrNameLst>
                                      </p:cBhvr>
                                      <p:tavLst>
                                        <p:tav tm="0">
                                          <p:val>
                                            <p:strVal val="#ppt_h"/>
                                          </p:val>
                                        </p:tav>
                                        <p:tav tm="100000">
                                          <p:val>
                                            <p:strVal val="#ppt_h"/>
                                          </p:val>
                                        </p:tav>
                                      </p:tavLst>
                                    </p:anim>
                                    <p:animEffect transition="in" filter="fade">
                                      <p:cBhvr>
                                        <p:cTn id="23"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 grpId="0"/>
      <p:bldP spid="9" grpId="0"/>
      <p:bldP spid="13" grpId="0"/>
    </p:bldLst>
  </p:timing>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سهم إلى اليسار 2"/>
          <p:cNvSpPr/>
          <p:nvPr/>
        </p:nvSpPr>
        <p:spPr>
          <a:xfrm>
            <a:off x="5220072" y="1340768"/>
            <a:ext cx="3600400" cy="1728192"/>
          </a:xfrm>
          <a:prstGeom prst="leftArrow">
            <a:avLst/>
          </a:prstGeom>
          <a:solidFill>
            <a:schemeClr val="accent1">
              <a:alpha val="57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6" name="مربع نص 5"/>
          <p:cNvSpPr txBox="1"/>
          <p:nvPr/>
        </p:nvSpPr>
        <p:spPr>
          <a:xfrm>
            <a:off x="6084168" y="1916832"/>
            <a:ext cx="2520280" cy="523220"/>
          </a:xfrm>
          <a:prstGeom prst="rect">
            <a:avLst/>
          </a:prstGeom>
          <a:noFill/>
        </p:spPr>
        <p:txBody>
          <a:bodyPr wrap="square" rtlCol="1">
            <a:spAutoFit/>
          </a:bodyPr>
          <a:lstStyle/>
          <a:p>
            <a:pPr algn="ctr"/>
            <a:r>
              <a:rPr lang="ar-SA" sz="2800" b="1" dirty="0" smtClean="0">
                <a:solidFill>
                  <a:schemeClr val="bg1"/>
                </a:solidFill>
                <a:cs typeface="+mj-cs"/>
              </a:rPr>
              <a:t>مبدأ التجاهل,المحو:</a:t>
            </a:r>
            <a:endParaRPr lang="ar-SA" sz="2800" b="1" dirty="0">
              <a:solidFill>
                <a:schemeClr val="bg1"/>
              </a:solidFill>
              <a:cs typeface="+mj-cs"/>
            </a:endParaRPr>
          </a:p>
        </p:txBody>
      </p:sp>
      <p:sp>
        <p:nvSpPr>
          <p:cNvPr id="9" name="مربع نص 8"/>
          <p:cNvSpPr txBox="1"/>
          <p:nvPr/>
        </p:nvSpPr>
        <p:spPr>
          <a:xfrm>
            <a:off x="179512" y="2996952"/>
            <a:ext cx="7632848" cy="954107"/>
          </a:xfrm>
          <a:prstGeom prst="rect">
            <a:avLst/>
          </a:prstGeom>
          <a:noFill/>
        </p:spPr>
        <p:txBody>
          <a:bodyPr wrap="square" rtlCol="1">
            <a:spAutoFit/>
          </a:bodyPr>
          <a:lstStyle/>
          <a:p>
            <a:pPr algn="ctr"/>
            <a:r>
              <a:rPr lang="ar-SA" sz="2800" b="1" dirty="0" smtClean="0">
                <a:solidFill>
                  <a:schemeClr val="bg1"/>
                </a:solidFill>
              </a:rPr>
              <a:t>اضعاف السلوك الغير مرغوب من خلال إلغاء المعززات التي تحافظ على استمراريته</a:t>
            </a:r>
            <a:endParaRPr lang="ar-SA" sz="2800" b="1" dirty="0">
              <a:solidFill>
                <a:schemeClr val="bg1"/>
              </a:solidFill>
              <a:cs typeface="+mj-cs"/>
            </a:endParaRPr>
          </a:p>
        </p:txBody>
      </p:sp>
      <p:sp>
        <p:nvSpPr>
          <p:cNvPr id="13" name="مربع نص 12"/>
          <p:cNvSpPr txBox="1"/>
          <p:nvPr/>
        </p:nvSpPr>
        <p:spPr>
          <a:xfrm>
            <a:off x="179512" y="4149080"/>
            <a:ext cx="5256584" cy="1384995"/>
          </a:xfrm>
          <a:prstGeom prst="rect">
            <a:avLst/>
          </a:prstGeom>
          <a:noFill/>
        </p:spPr>
        <p:txBody>
          <a:bodyPr wrap="square" rtlCol="1">
            <a:spAutoFit/>
          </a:bodyPr>
          <a:lstStyle/>
          <a:p>
            <a:pPr algn="ctr"/>
            <a:r>
              <a:rPr lang="ar-SA" sz="2800" b="1" dirty="0" smtClean="0">
                <a:solidFill>
                  <a:schemeClr val="bg1"/>
                </a:solidFill>
              </a:rPr>
              <a:t>مثال:طفل يبكي لأنه يريد الحصول على شيء فأتجاهله ولا ألبّي له ما يريد.</a:t>
            </a:r>
            <a:endParaRPr lang="en-US" sz="2800" b="1" dirty="0" smtClean="0">
              <a:solidFill>
                <a:schemeClr val="bg1"/>
              </a:solidFill>
            </a:endParaRPr>
          </a:p>
          <a:p>
            <a:pPr algn="ctr"/>
            <a:endParaRPr lang="ar-SA" sz="2800" b="1" dirty="0">
              <a:solidFill>
                <a:schemeClr val="bg1"/>
              </a:solidFill>
              <a:cs typeface="+mj-cs"/>
            </a:endParaRPr>
          </a:p>
        </p:txBody>
      </p:sp>
      <p:pic>
        <p:nvPicPr>
          <p:cNvPr id="8" name="صورة 7" descr="sad_face.jpg"/>
          <p:cNvPicPr>
            <a:picLocks noChangeAspect="1"/>
          </p:cNvPicPr>
          <p:nvPr/>
        </p:nvPicPr>
        <p:blipFill>
          <a:blip r:embed="rId2" cstate="print"/>
          <a:stretch>
            <a:fillRect/>
          </a:stretch>
        </p:blipFill>
        <p:spPr>
          <a:xfrm>
            <a:off x="5868144" y="4005064"/>
            <a:ext cx="2520280" cy="2353056"/>
          </a:xfrm>
          <a:prstGeom prst="rect">
            <a:avLst/>
          </a:prstGeom>
        </p:spPr>
      </p:pic>
      <p:sp>
        <p:nvSpPr>
          <p:cNvPr id="10" name="عنصر نائب للتاريخ 9"/>
          <p:cNvSpPr>
            <a:spLocks noGrp="1"/>
          </p:cNvSpPr>
          <p:nvPr>
            <p:ph type="dt" sz="half" idx="10"/>
          </p:nvPr>
        </p:nvSpPr>
        <p:spPr/>
        <p:txBody>
          <a:bodyPr/>
          <a:lstStyle/>
          <a:p>
            <a:fld id="{3E659460-10B9-497D-81E3-B60F1AD52E9D}" type="datetime1">
              <a:rPr lang="ar-SA" smtClean="0"/>
              <a:pPr/>
              <a:t>11/05/1437</a:t>
            </a:fld>
            <a:endParaRPr lang="ar-SA"/>
          </a:p>
        </p:txBody>
      </p:sp>
      <p:sp>
        <p:nvSpPr>
          <p:cNvPr id="11" name="عنصر نائب لرقم الشريحة 10"/>
          <p:cNvSpPr>
            <a:spLocks noGrp="1"/>
          </p:cNvSpPr>
          <p:nvPr>
            <p:ph type="sldNum" sz="quarter" idx="12"/>
          </p:nvPr>
        </p:nvSpPr>
        <p:spPr/>
        <p:txBody>
          <a:bodyPr/>
          <a:lstStyle/>
          <a:p>
            <a:fld id="{9288A817-FA39-4941-826F-6EA64144F368}" type="slidenum">
              <a:rPr lang="ar-SA" smtClean="0"/>
              <a:pPr/>
              <a:t>32</a:t>
            </a:fld>
            <a:endParaRPr lang="ar-SA"/>
          </a:p>
        </p:txBody>
      </p:sp>
      <p:sp>
        <p:nvSpPr>
          <p:cNvPr id="12" name="مربع نص 11"/>
          <p:cNvSpPr txBox="1"/>
          <p:nvPr/>
        </p:nvSpPr>
        <p:spPr>
          <a:xfrm>
            <a:off x="2195736" y="6444044"/>
            <a:ext cx="4248472" cy="369332"/>
          </a:xfrm>
          <a:prstGeom prst="rect">
            <a:avLst/>
          </a:prstGeom>
          <a:noFill/>
        </p:spPr>
        <p:txBody>
          <a:bodyPr wrap="square" rtlCol="0">
            <a:spAutoFit/>
          </a:bodyPr>
          <a:lstStyle/>
          <a:p>
            <a:r>
              <a:rPr lang="ar-SA" dirty="0" smtClean="0">
                <a:solidFill>
                  <a:schemeClr val="bg1">
                    <a:lumMod val="75000"/>
                    <a:lumOff val="25000"/>
                  </a:schemeClr>
                </a:solidFill>
              </a:rPr>
              <a:t>بتصرف من رشة تعديل السلوك 2011 لـ هند </a:t>
            </a:r>
            <a:r>
              <a:rPr lang="ar-SA" dirty="0" err="1" smtClean="0">
                <a:solidFill>
                  <a:schemeClr val="bg1">
                    <a:lumMod val="75000"/>
                    <a:lumOff val="25000"/>
                  </a:schemeClr>
                </a:solidFill>
              </a:rPr>
              <a:t>العثمان</a:t>
            </a:r>
            <a:r>
              <a:rPr lang="ar-SA" dirty="0" smtClean="0">
                <a:solidFill>
                  <a:schemeClr val="bg1">
                    <a:lumMod val="75000"/>
                    <a:lumOff val="25000"/>
                  </a:schemeClr>
                </a:solidFill>
              </a:rPr>
              <a:t> </a:t>
            </a:r>
            <a:endParaRPr lang="en-GB" dirty="0">
              <a:solidFill>
                <a:schemeClr val="bg1">
                  <a:lumMod val="75000"/>
                  <a:lumOff val="25000"/>
                </a:schemeClr>
              </a:solidFill>
            </a:endParaRPr>
          </a:p>
        </p:txBody>
      </p:sp>
      <p:sp>
        <p:nvSpPr>
          <p:cNvPr id="14" name="مربع نص 13"/>
          <p:cNvSpPr txBox="1"/>
          <p:nvPr/>
        </p:nvSpPr>
        <p:spPr>
          <a:xfrm>
            <a:off x="179512" y="188640"/>
            <a:ext cx="8712968" cy="1200329"/>
          </a:xfrm>
          <a:prstGeom prst="rect">
            <a:avLst/>
          </a:prstGeom>
          <a:noFill/>
        </p:spPr>
        <p:txBody>
          <a:bodyPr wrap="square" rtlCol="0">
            <a:spAutoFit/>
          </a:bodyPr>
          <a:lstStyle/>
          <a:p>
            <a:pPr algn="ctr"/>
            <a:r>
              <a:rPr lang="ar-SA" sz="3600" b="1" dirty="0" smtClean="0">
                <a:solidFill>
                  <a:srgbClr val="FF6699"/>
                </a:solidFill>
              </a:rPr>
              <a:t>مبادئ تعديل السلوك</a:t>
            </a:r>
            <a:endParaRPr lang="en-GB" sz="3600" b="1" dirty="0" smtClean="0">
              <a:solidFill>
                <a:srgbClr val="FF6699"/>
              </a:solidFill>
            </a:endParaRPr>
          </a:p>
          <a:p>
            <a:pPr algn="ctr"/>
            <a:r>
              <a:rPr lang="en-GB" sz="3600" b="1" dirty="0" smtClean="0">
                <a:solidFill>
                  <a:srgbClr val="FF6699"/>
                </a:solidFill>
              </a:rPr>
              <a:t>Behaviour modification principles </a:t>
            </a:r>
            <a:endParaRPr lang="en-GB" sz="3600" b="1" dirty="0">
              <a:solidFill>
                <a:srgbClr val="FF669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2"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slide(fromRight)">
                                      <p:cBhvr>
                                        <p:cTn id="7" dur="1000"/>
                                        <p:tgtEl>
                                          <p:spTgt spid="3"/>
                                        </p:tgtEl>
                                      </p:cBhvr>
                                    </p:animEffect>
                                  </p:childTnLst>
                                </p:cTn>
                              </p:par>
                              <p:par>
                                <p:cTn id="8" presetID="12" presetClass="entr" presetSubtype="2"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slide(fromRight)">
                                      <p:cBhvr>
                                        <p:cTn id="10" dur="10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2"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slide(fromRight)">
                                      <p:cBhvr>
                                        <p:cTn id="15" dur="1000"/>
                                        <p:tgtEl>
                                          <p:spTgt spid="9"/>
                                        </p:tgtEl>
                                      </p:cBhvr>
                                    </p:animEffect>
                                  </p:childTnLst>
                                </p:cTn>
                              </p:par>
                              <p:par>
                                <p:cTn id="16" presetID="12" presetClass="entr" presetSubtype="2" fill="hold" grpId="0" nodeType="with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slide(fromRight)">
                                      <p:cBhvr>
                                        <p:cTn id="18" dur="1000"/>
                                        <p:tgtEl>
                                          <p:spTgt spid="13"/>
                                        </p:tgtEl>
                                      </p:cBhvr>
                                    </p:animEffect>
                                  </p:childTnLst>
                                </p:cTn>
                              </p:par>
                              <p:par>
                                <p:cTn id="19" presetID="50" presetClass="entr" presetSubtype="0" decel="100000" fill="hold" nodeType="withEffect">
                                  <p:stCondLst>
                                    <p:cond delay="0"/>
                                  </p:stCondLst>
                                  <p:childTnLst>
                                    <p:set>
                                      <p:cBhvr>
                                        <p:cTn id="20" dur="1" fill="hold">
                                          <p:stCondLst>
                                            <p:cond delay="0"/>
                                          </p:stCondLst>
                                        </p:cTn>
                                        <p:tgtEl>
                                          <p:spTgt spid="8"/>
                                        </p:tgtEl>
                                        <p:attrNameLst>
                                          <p:attrName>style.visibility</p:attrName>
                                        </p:attrNameLst>
                                      </p:cBhvr>
                                      <p:to>
                                        <p:strVal val="visible"/>
                                      </p:to>
                                    </p:set>
                                    <p:anim calcmode="lin" valueType="num">
                                      <p:cBhvr>
                                        <p:cTn id="21" dur="1000" fill="hold"/>
                                        <p:tgtEl>
                                          <p:spTgt spid="8"/>
                                        </p:tgtEl>
                                        <p:attrNameLst>
                                          <p:attrName>ppt_w</p:attrName>
                                        </p:attrNameLst>
                                      </p:cBhvr>
                                      <p:tavLst>
                                        <p:tav tm="0">
                                          <p:val>
                                            <p:strVal val="#ppt_w+.3"/>
                                          </p:val>
                                        </p:tav>
                                        <p:tav tm="100000">
                                          <p:val>
                                            <p:strVal val="#ppt_w"/>
                                          </p:val>
                                        </p:tav>
                                      </p:tavLst>
                                    </p:anim>
                                    <p:anim calcmode="lin" valueType="num">
                                      <p:cBhvr>
                                        <p:cTn id="22" dur="1000" fill="hold"/>
                                        <p:tgtEl>
                                          <p:spTgt spid="8"/>
                                        </p:tgtEl>
                                        <p:attrNameLst>
                                          <p:attrName>ppt_h</p:attrName>
                                        </p:attrNameLst>
                                      </p:cBhvr>
                                      <p:tavLst>
                                        <p:tav tm="0">
                                          <p:val>
                                            <p:strVal val="#ppt_h"/>
                                          </p:val>
                                        </p:tav>
                                        <p:tav tm="100000">
                                          <p:val>
                                            <p:strVal val="#ppt_h"/>
                                          </p:val>
                                        </p:tav>
                                      </p:tavLst>
                                    </p:anim>
                                    <p:animEffect transition="in" filter="fade">
                                      <p:cBhvr>
                                        <p:cTn id="23"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 grpId="0"/>
      <p:bldP spid="9" grpId="0"/>
      <p:bldP spid="13" grpId="0"/>
    </p:bldLst>
  </p:timing>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سهم إلى اليسار 2"/>
          <p:cNvSpPr/>
          <p:nvPr/>
        </p:nvSpPr>
        <p:spPr>
          <a:xfrm>
            <a:off x="5292080" y="1340768"/>
            <a:ext cx="3600400" cy="1728192"/>
          </a:xfrm>
          <a:prstGeom prst="leftArrow">
            <a:avLst/>
          </a:prstGeom>
          <a:solidFill>
            <a:schemeClr val="accent1">
              <a:alpha val="57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6" name="مربع نص 5"/>
          <p:cNvSpPr txBox="1"/>
          <p:nvPr/>
        </p:nvSpPr>
        <p:spPr>
          <a:xfrm>
            <a:off x="6156176" y="1988840"/>
            <a:ext cx="2520280" cy="523220"/>
          </a:xfrm>
          <a:prstGeom prst="rect">
            <a:avLst/>
          </a:prstGeom>
          <a:noFill/>
        </p:spPr>
        <p:txBody>
          <a:bodyPr wrap="square" rtlCol="1">
            <a:spAutoFit/>
          </a:bodyPr>
          <a:lstStyle/>
          <a:p>
            <a:pPr algn="ctr"/>
            <a:r>
              <a:rPr lang="ar-SA" sz="2800" b="1" dirty="0" smtClean="0">
                <a:solidFill>
                  <a:schemeClr val="bg1"/>
                </a:solidFill>
                <a:cs typeface="+mj-cs"/>
              </a:rPr>
              <a:t>مبدأ ضبط المثير:</a:t>
            </a:r>
            <a:endParaRPr lang="ar-SA" sz="2800" b="1" dirty="0">
              <a:solidFill>
                <a:schemeClr val="bg1"/>
              </a:solidFill>
              <a:cs typeface="+mj-cs"/>
            </a:endParaRPr>
          </a:p>
        </p:txBody>
      </p:sp>
      <p:sp>
        <p:nvSpPr>
          <p:cNvPr id="9" name="مربع نص 8"/>
          <p:cNvSpPr txBox="1"/>
          <p:nvPr/>
        </p:nvSpPr>
        <p:spPr>
          <a:xfrm>
            <a:off x="467544" y="3068960"/>
            <a:ext cx="6696744" cy="523220"/>
          </a:xfrm>
          <a:prstGeom prst="rect">
            <a:avLst/>
          </a:prstGeom>
          <a:noFill/>
        </p:spPr>
        <p:txBody>
          <a:bodyPr wrap="square" rtlCol="1">
            <a:spAutoFit/>
          </a:bodyPr>
          <a:lstStyle/>
          <a:p>
            <a:pPr algn="ctr"/>
            <a:r>
              <a:rPr lang="ar-SA" sz="2800" b="1" dirty="0" smtClean="0">
                <a:solidFill>
                  <a:schemeClr val="bg1"/>
                </a:solidFill>
              </a:rPr>
              <a:t>ضبط السلوك من خلال التحكم في المثيرات التي تسبقه</a:t>
            </a:r>
            <a:endParaRPr lang="ar-SA" sz="2800" b="1" dirty="0">
              <a:solidFill>
                <a:schemeClr val="bg1"/>
              </a:solidFill>
              <a:cs typeface="+mj-cs"/>
            </a:endParaRPr>
          </a:p>
        </p:txBody>
      </p:sp>
      <p:sp>
        <p:nvSpPr>
          <p:cNvPr id="13" name="مربع نص 12"/>
          <p:cNvSpPr txBox="1"/>
          <p:nvPr/>
        </p:nvSpPr>
        <p:spPr>
          <a:xfrm>
            <a:off x="323528" y="3717032"/>
            <a:ext cx="4536504" cy="2677656"/>
          </a:xfrm>
          <a:prstGeom prst="rect">
            <a:avLst/>
          </a:prstGeom>
          <a:noFill/>
        </p:spPr>
        <p:txBody>
          <a:bodyPr wrap="square" rtlCol="1">
            <a:spAutoFit/>
          </a:bodyPr>
          <a:lstStyle/>
          <a:p>
            <a:pPr algn="ctr"/>
            <a:r>
              <a:rPr lang="ar-SA" sz="2800" b="1" dirty="0" smtClean="0">
                <a:solidFill>
                  <a:schemeClr val="bg1"/>
                </a:solidFill>
              </a:rPr>
              <a:t>مثال: الطفلة تبكي في الطابور </a:t>
            </a:r>
            <a:r>
              <a:rPr lang="ar-SA" sz="2800" b="1" dirty="0" smtClean="0">
                <a:solidFill>
                  <a:schemeClr val="bg1"/>
                </a:solidFill>
              </a:rPr>
              <a:t>الصباحي، والسبب </a:t>
            </a:r>
            <a:r>
              <a:rPr lang="ar-SA" sz="2800" b="1" dirty="0" smtClean="0">
                <a:solidFill>
                  <a:schemeClr val="bg1"/>
                </a:solidFill>
              </a:rPr>
              <a:t>أنها ترى الباب الخارجي و ترغب في </a:t>
            </a:r>
            <a:r>
              <a:rPr lang="ar-SA" sz="2800" b="1" dirty="0" smtClean="0">
                <a:solidFill>
                  <a:schemeClr val="bg1"/>
                </a:solidFill>
              </a:rPr>
              <a:t>الخروج، </a:t>
            </a:r>
            <a:r>
              <a:rPr lang="ar-SA" sz="2800" b="1" dirty="0" smtClean="0">
                <a:solidFill>
                  <a:schemeClr val="bg1"/>
                </a:solidFill>
              </a:rPr>
              <a:t>فتقوم المعلمة بوضع حاجز وضبط البيئة ونتيجة ذلك انخفض السلوك (البكاء).</a:t>
            </a:r>
            <a:endParaRPr lang="en-US" sz="2800" b="1" dirty="0" smtClean="0">
              <a:solidFill>
                <a:schemeClr val="bg1"/>
              </a:solidFill>
            </a:endParaRPr>
          </a:p>
          <a:p>
            <a:pPr algn="ctr"/>
            <a:endParaRPr lang="ar-SA" sz="2800" b="1" dirty="0">
              <a:solidFill>
                <a:schemeClr val="bg1"/>
              </a:solidFill>
              <a:cs typeface="+mj-cs"/>
            </a:endParaRPr>
          </a:p>
        </p:txBody>
      </p:sp>
      <p:pic>
        <p:nvPicPr>
          <p:cNvPr id="7" name="صورة 6" descr="093404684814.jpg"/>
          <p:cNvPicPr>
            <a:picLocks noChangeAspect="1"/>
          </p:cNvPicPr>
          <p:nvPr/>
        </p:nvPicPr>
        <p:blipFill>
          <a:blip r:embed="rId2" cstate="print"/>
          <a:stretch>
            <a:fillRect/>
          </a:stretch>
        </p:blipFill>
        <p:spPr>
          <a:xfrm>
            <a:off x="4860032" y="4005064"/>
            <a:ext cx="3986386" cy="2503735"/>
          </a:xfrm>
          <a:prstGeom prst="rect">
            <a:avLst/>
          </a:prstGeom>
        </p:spPr>
      </p:pic>
      <p:sp>
        <p:nvSpPr>
          <p:cNvPr id="10" name="عنصر نائب للتاريخ 9"/>
          <p:cNvSpPr>
            <a:spLocks noGrp="1"/>
          </p:cNvSpPr>
          <p:nvPr>
            <p:ph type="dt" sz="half" idx="10"/>
          </p:nvPr>
        </p:nvSpPr>
        <p:spPr/>
        <p:txBody>
          <a:bodyPr/>
          <a:lstStyle/>
          <a:p>
            <a:fld id="{04C21434-08FF-4158-93EA-FB08596B929A}" type="datetime1">
              <a:rPr lang="ar-SA" smtClean="0"/>
              <a:pPr/>
              <a:t>11/05/1437</a:t>
            </a:fld>
            <a:endParaRPr lang="ar-SA"/>
          </a:p>
        </p:txBody>
      </p:sp>
      <p:sp>
        <p:nvSpPr>
          <p:cNvPr id="11" name="عنصر نائب لرقم الشريحة 10"/>
          <p:cNvSpPr>
            <a:spLocks noGrp="1"/>
          </p:cNvSpPr>
          <p:nvPr>
            <p:ph type="sldNum" sz="quarter" idx="12"/>
          </p:nvPr>
        </p:nvSpPr>
        <p:spPr/>
        <p:txBody>
          <a:bodyPr/>
          <a:lstStyle/>
          <a:p>
            <a:fld id="{9288A817-FA39-4941-826F-6EA64144F368}" type="slidenum">
              <a:rPr lang="ar-SA" smtClean="0"/>
              <a:pPr/>
              <a:t>33</a:t>
            </a:fld>
            <a:endParaRPr lang="ar-SA"/>
          </a:p>
        </p:txBody>
      </p:sp>
      <p:sp>
        <p:nvSpPr>
          <p:cNvPr id="12" name="مربع نص 11"/>
          <p:cNvSpPr txBox="1"/>
          <p:nvPr/>
        </p:nvSpPr>
        <p:spPr>
          <a:xfrm>
            <a:off x="2195736" y="6444044"/>
            <a:ext cx="4248472" cy="369332"/>
          </a:xfrm>
          <a:prstGeom prst="rect">
            <a:avLst/>
          </a:prstGeom>
          <a:noFill/>
        </p:spPr>
        <p:txBody>
          <a:bodyPr wrap="square" rtlCol="0">
            <a:spAutoFit/>
          </a:bodyPr>
          <a:lstStyle/>
          <a:p>
            <a:r>
              <a:rPr lang="ar-SA" dirty="0" smtClean="0">
                <a:solidFill>
                  <a:schemeClr val="bg1">
                    <a:lumMod val="75000"/>
                    <a:lumOff val="25000"/>
                  </a:schemeClr>
                </a:solidFill>
              </a:rPr>
              <a:t>بتصرف من رشة تعديل السلوك 2011 لـ هند </a:t>
            </a:r>
            <a:r>
              <a:rPr lang="ar-SA" dirty="0" err="1" smtClean="0">
                <a:solidFill>
                  <a:schemeClr val="bg1">
                    <a:lumMod val="75000"/>
                    <a:lumOff val="25000"/>
                  </a:schemeClr>
                </a:solidFill>
              </a:rPr>
              <a:t>العثمان</a:t>
            </a:r>
            <a:r>
              <a:rPr lang="ar-SA" dirty="0" smtClean="0">
                <a:solidFill>
                  <a:schemeClr val="bg1">
                    <a:lumMod val="75000"/>
                    <a:lumOff val="25000"/>
                  </a:schemeClr>
                </a:solidFill>
              </a:rPr>
              <a:t> </a:t>
            </a:r>
            <a:endParaRPr lang="en-GB" dirty="0">
              <a:solidFill>
                <a:schemeClr val="bg1">
                  <a:lumMod val="75000"/>
                  <a:lumOff val="25000"/>
                </a:schemeClr>
              </a:solidFill>
            </a:endParaRPr>
          </a:p>
        </p:txBody>
      </p:sp>
      <p:sp>
        <p:nvSpPr>
          <p:cNvPr id="14" name="مربع نص 13"/>
          <p:cNvSpPr txBox="1"/>
          <p:nvPr/>
        </p:nvSpPr>
        <p:spPr>
          <a:xfrm>
            <a:off x="179512" y="188640"/>
            <a:ext cx="8712968" cy="1200329"/>
          </a:xfrm>
          <a:prstGeom prst="rect">
            <a:avLst/>
          </a:prstGeom>
          <a:noFill/>
        </p:spPr>
        <p:txBody>
          <a:bodyPr wrap="square" rtlCol="0">
            <a:spAutoFit/>
          </a:bodyPr>
          <a:lstStyle/>
          <a:p>
            <a:pPr algn="ctr"/>
            <a:r>
              <a:rPr lang="ar-SA" sz="3600" b="1" dirty="0" smtClean="0">
                <a:solidFill>
                  <a:srgbClr val="FF6699"/>
                </a:solidFill>
              </a:rPr>
              <a:t>مبادئ تعديل السلوك</a:t>
            </a:r>
            <a:endParaRPr lang="en-GB" sz="3600" b="1" dirty="0" smtClean="0">
              <a:solidFill>
                <a:srgbClr val="FF6699"/>
              </a:solidFill>
            </a:endParaRPr>
          </a:p>
          <a:p>
            <a:pPr algn="ctr"/>
            <a:r>
              <a:rPr lang="en-GB" sz="3600" b="1" dirty="0" smtClean="0">
                <a:solidFill>
                  <a:srgbClr val="FF6699"/>
                </a:solidFill>
              </a:rPr>
              <a:t>Behaviour modification principles </a:t>
            </a:r>
            <a:endParaRPr lang="en-GB" sz="3600" b="1" dirty="0">
              <a:solidFill>
                <a:srgbClr val="FF669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2"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slide(fromRight)">
                                      <p:cBhvr>
                                        <p:cTn id="7" dur="1000"/>
                                        <p:tgtEl>
                                          <p:spTgt spid="3"/>
                                        </p:tgtEl>
                                      </p:cBhvr>
                                    </p:animEffect>
                                  </p:childTnLst>
                                </p:cTn>
                              </p:par>
                              <p:par>
                                <p:cTn id="8" presetID="12" presetClass="entr" presetSubtype="2"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slide(fromRight)">
                                      <p:cBhvr>
                                        <p:cTn id="10" dur="10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2"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slide(fromRight)">
                                      <p:cBhvr>
                                        <p:cTn id="15" dur="1000"/>
                                        <p:tgtEl>
                                          <p:spTgt spid="9"/>
                                        </p:tgtEl>
                                      </p:cBhvr>
                                    </p:animEffect>
                                  </p:childTnLst>
                                </p:cTn>
                              </p:par>
                              <p:par>
                                <p:cTn id="16" presetID="12" presetClass="entr" presetSubtype="2" fill="hold" grpId="0" nodeType="with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slide(fromRight)">
                                      <p:cBhvr>
                                        <p:cTn id="18" dur="1000"/>
                                        <p:tgtEl>
                                          <p:spTgt spid="13"/>
                                        </p:tgtEl>
                                      </p:cBhvr>
                                    </p:animEffect>
                                  </p:childTnLst>
                                </p:cTn>
                              </p:par>
                              <p:par>
                                <p:cTn id="19" presetID="50" presetClass="entr" presetSubtype="0" decel="100000" fill="hold" nodeType="with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p:cTn id="21" dur="1000" fill="hold"/>
                                        <p:tgtEl>
                                          <p:spTgt spid="7"/>
                                        </p:tgtEl>
                                        <p:attrNameLst>
                                          <p:attrName>ppt_w</p:attrName>
                                        </p:attrNameLst>
                                      </p:cBhvr>
                                      <p:tavLst>
                                        <p:tav tm="0">
                                          <p:val>
                                            <p:strVal val="#ppt_w+.3"/>
                                          </p:val>
                                        </p:tav>
                                        <p:tav tm="100000">
                                          <p:val>
                                            <p:strVal val="#ppt_w"/>
                                          </p:val>
                                        </p:tav>
                                      </p:tavLst>
                                    </p:anim>
                                    <p:anim calcmode="lin" valueType="num">
                                      <p:cBhvr>
                                        <p:cTn id="22" dur="1000" fill="hold"/>
                                        <p:tgtEl>
                                          <p:spTgt spid="7"/>
                                        </p:tgtEl>
                                        <p:attrNameLst>
                                          <p:attrName>ppt_h</p:attrName>
                                        </p:attrNameLst>
                                      </p:cBhvr>
                                      <p:tavLst>
                                        <p:tav tm="0">
                                          <p:val>
                                            <p:strVal val="#ppt_h"/>
                                          </p:val>
                                        </p:tav>
                                        <p:tav tm="100000">
                                          <p:val>
                                            <p:strVal val="#ppt_h"/>
                                          </p:val>
                                        </p:tav>
                                      </p:tavLst>
                                    </p:anim>
                                    <p:animEffect transition="in" filter="fade">
                                      <p:cBhvr>
                                        <p:cTn id="23"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 grpId="0"/>
      <p:bldP spid="9" grpId="0"/>
      <p:bldP spid="13" grpId="0"/>
    </p:bldLst>
  </p:timing>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سهم إلى اليسار 2"/>
          <p:cNvSpPr/>
          <p:nvPr/>
        </p:nvSpPr>
        <p:spPr>
          <a:xfrm>
            <a:off x="5292080" y="1124744"/>
            <a:ext cx="3600400" cy="1728192"/>
          </a:xfrm>
          <a:prstGeom prst="leftArrow">
            <a:avLst/>
          </a:prstGeom>
          <a:solidFill>
            <a:schemeClr val="accent1">
              <a:alpha val="57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6" name="مربع نص 5"/>
          <p:cNvSpPr txBox="1"/>
          <p:nvPr/>
        </p:nvSpPr>
        <p:spPr>
          <a:xfrm>
            <a:off x="6300192" y="1753652"/>
            <a:ext cx="2520280" cy="523220"/>
          </a:xfrm>
          <a:prstGeom prst="rect">
            <a:avLst/>
          </a:prstGeom>
          <a:noFill/>
        </p:spPr>
        <p:txBody>
          <a:bodyPr wrap="square" rtlCol="1">
            <a:spAutoFit/>
          </a:bodyPr>
          <a:lstStyle/>
          <a:p>
            <a:pPr algn="ctr"/>
            <a:r>
              <a:rPr lang="ar-SA" sz="2800" b="1" dirty="0" smtClean="0">
                <a:solidFill>
                  <a:schemeClr val="bg1"/>
                </a:solidFill>
                <a:cs typeface="+mj-cs"/>
              </a:rPr>
              <a:t>مبدأ </a:t>
            </a:r>
            <a:r>
              <a:rPr lang="ar-SA" sz="2800" b="1" dirty="0" err="1" smtClean="0">
                <a:solidFill>
                  <a:schemeClr val="bg1"/>
                </a:solidFill>
                <a:cs typeface="+mj-cs"/>
              </a:rPr>
              <a:t>التمييز:</a:t>
            </a:r>
            <a:endParaRPr lang="ar-SA" sz="2800" b="1" dirty="0">
              <a:solidFill>
                <a:schemeClr val="bg1"/>
              </a:solidFill>
              <a:cs typeface="+mj-cs"/>
            </a:endParaRPr>
          </a:p>
        </p:txBody>
      </p:sp>
      <p:sp>
        <p:nvSpPr>
          <p:cNvPr id="9" name="مربع نص 8"/>
          <p:cNvSpPr txBox="1"/>
          <p:nvPr/>
        </p:nvSpPr>
        <p:spPr>
          <a:xfrm>
            <a:off x="179512" y="2765246"/>
            <a:ext cx="8640960" cy="1815882"/>
          </a:xfrm>
          <a:prstGeom prst="rect">
            <a:avLst/>
          </a:prstGeom>
          <a:noFill/>
        </p:spPr>
        <p:txBody>
          <a:bodyPr wrap="square" rtlCol="1">
            <a:spAutoFit/>
          </a:bodyPr>
          <a:lstStyle/>
          <a:p>
            <a:pPr algn="ctr"/>
            <a:r>
              <a:rPr lang="ar-SA" sz="2800" b="1" dirty="0" smtClean="0">
                <a:solidFill>
                  <a:schemeClr val="bg1"/>
                </a:solidFill>
              </a:rPr>
              <a:t>عملية تعلم التفريق بين المثيرات المتشابهة و الاستجابة للمثير المناسب". أي يكون هناك تعزيز للاستجابة في حالة وجود مثيرات معينة وعدم تعزيز الاستجابة في حالة وجود مثيرات </a:t>
            </a:r>
            <a:r>
              <a:rPr lang="ar-SA" sz="2800" b="1" dirty="0" smtClean="0">
                <a:solidFill>
                  <a:schemeClr val="bg1"/>
                </a:solidFill>
              </a:rPr>
              <a:t>أخرى، </a:t>
            </a:r>
            <a:r>
              <a:rPr lang="ar-SA" sz="2800" b="1" dirty="0" smtClean="0">
                <a:solidFill>
                  <a:schemeClr val="bg1"/>
                </a:solidFill>
              </a:rPr>
              <a:t>وهذا ما يسمّى (التعزيز التفاضلي</a:t>
            </a:r>
            <a:r>
              <a:rPr lang="ar-SA" sz="2800" b="1" dirty="0" err="1" smtClean="0">
                <a:solidFill>
                  <a:schemeClr val="bg1"/>
                </a:solidFill>
              </a:rPr>
              <a:t>).</a:t>
            </a:r>
            <a:endParaRPr lang="en-US" sz="2800" b="1" dirty="0" smtClean="0">
              <a:solidFill>
                <a:schemeClr val="bg1"/>
              </a:solidFill>
            </a:endParaRPr>
          </a:p>
        </p:txBody>
      </p:sp>
      <p:sp>
        <p:nvSpPr>
          <p:cNvPr id="13" name="مربع نص 12"/>
          <p:cNvSpPr txBox="1"/>
          <p:nvPr/>
        </p:nvSpPr>
        <p:spPr>
          <a:xfrm>
            <a:off x="2843808" y="4509120"/>
            <a:ext cx="3312368" cy="2246769"/>
          </a:xfrm>
          <a:prstGeom prst="rect">
            <a:avLst/>
          </a:prstGeom>
          <a:noFill/>
        </p:spPr>
        <p:txBody>
          <a:bodyPr wrap="square" rtlCol="1">
            <a:spAutoFit/>
          </a:bodyPr>
          <a:lstStyle/>
          <a:p>
            <a:pPr algn="ctr"/>
            <a:r>
              <a:rPr lang="ar-SA" sz="2800" b="1" dirty="0" smtClean="0">
                <a:solidFill>
                  <a:schemeClr val="bg1"/>
                </a:solidFill>
              </a:rPr>
              <a:t>مثال: تعزيز الطفل عندما يكتب في </a:t>
            </a:r>
            <a:r>
              <a:rPr lang="ar-SA" sz="2800" b="1" dirty="0" smtClean="0">
                <a:solidFill>
                  <a:schemeClr val="bg1"/>
                </a:solidFill>
              </a:rPr>
              <a:t>الدفتر، </a:t>
            </a:r>
            <a:r>
              <a:rPr lang="ar-SA" sz="2800" b="1" dirty="0" smtClean="0">
                <a:solidFill>
                  <a:schemeClr val="bg1"/>
                </a:solidFill>
              </a:rPr>
              <a:t>وعدم تعزيزه عندما يكتب على الحائط.</a:t>
            </a:r>
            <a:endParaRPr lang="en-US" sz="2800" b="1" dirty="0" smtClean="0">
              <a:solidFill>
                <a:schemeClr val="bg1"/>
              </a:solidFill>
            </a:endParaRPr>
          </a:p>
          <a:p>
            <a:pPr algn="ctr"/>
            <a:endParaRPr lang="ar-SA" sz="2800" b="1" dirty="0">
              <a:solidFill>
                <a:schemeClr val="bg1"/>
              </a:solidFill>
              <a:cs typeface="+mj-cs"/>
            </a:endParaRPr>
          </a:p>
        </p:txBody>
      </p:sp>
      <p:pic>
        <p:nvPicPr>
          <p:cNvPr id="8" name="صورة 7" descr="draft_lens4120902module28081592photo_1240003690kid_drawing_on_wall.png"/>
          <p:cNvPicPr>
            <a:picLocks noChangeAspect="1"/>
          </p:cNvPicPr>
          <p:nvPr/>
        </p:nvPicPr>
        <p:blipFill>
          <a:blip r:embed="rId2" cstate="print"/>
          <a:stretch>
            <a:fillRect/>
          </a:stretch>
        </p:blipFill>
        <p:spPr>
          <a:xfrm>
            <a:off x="323528" y="4293096"/>
            <a:ext cx="2381250" cy="2209800"/>
          </a:xfrm>
          <a:prstGeom prst="rect">
            <a:avLst/>
          </a:prstGeom>
        </p:spPr>
      </p:pic>
      <p:pic>
        <p:nvPicPr>
          <p:cNvPr id="10" name="صورة 9" descr="Children-drawing.jpg"/>
          <p:cNvPicPr>
            <a:picLocks noChangeAspect="1"/>
          </p:cNvPicPr>
          <p:nvPr/>
        </p:nvPicPr>
        <p:blipFill>
          <a:blip r:embed="rId3" cstate="print"/>
          <a:stretch>
            <a:fillRect/>
          </a:stretch>
        </p:blipFill>
        <p:spPr>
          <a:xfrm>
            <a:off x="6228184" y="4437112"/>
            <a:ext cx="2667000" cy="1905000"/>
          </a:xfrm>
          <a:prstGeom prst="rect">
            <a:avLst/>
          </a:prstGeom>
        </p:spPr>
      </p:pic>
      <p:sp>
        <p:nvSpPr>
          <p:cNvPr id="12" name="عنصر نائب للتاريخ 11"/>
          <p:cNvSpPr>
            <a:spLocks noGrp="1"/>
          </p:cNvSpPr>
          <p:nvPr>
            <p:ph type="dt" sz="half" idx="10"/>
          </p:nvPr>
        </p:nvSpPr>
        <p:spPr/>
        <p:txBody>
          <a:bodyPr/>
          <a:lstStyle/>
          <a:p>
            <a:fld id="{5EBA1D4F-D0CB-4ADE-A828-12D0EFEAE58A}" type="datetime1">
              <a:rPr lang="ar-SA" smtClean="0"/>
              <a:pPr/>
              <a:t>11/05/1437</a:t>
            </a:fld>
            <a:endParaRPr lang="ar-SA"/>
          </a:p>
        </p:txBody>
      </p:sp>
      <p:sp>
        <p:nvSpPr>
          <p:cNvPr id="14" name="عنصر نائب لرقم الشريحة 13"/>
          <p:cNvSpPr>
            <a:spLocks noGrp="1"/>
          </p:cNvSpPr>
          <p:nvPr>
            <p:ph type="sldNum" sz="quarter" idx="12"/>
          </p:nvPr>
        </p:nvSpPr>
        <p:spPr/>
        <p:txBody>
          <a:bodyPr/>
          <a:lstStyle/>
          <a:p>
            <a:fld id="{9288A817-FA39-4941-826F-6EA64144F368}" type="slidenum">
              <a:rPr lang="ar-SA" smtClean="0"/>
              <a:pPr/>
              <a:t>34</a:t>
            </a:fld>
            <a:endParaRPr lang="ar-SA"/>
          </a:p>
        </p:txBody>
      </p:sp>
      <p:sp>
        <p:nvSpPr>
          <p:cNvPr id="11" name="مربع نص 10"/>
          <p:cNvSpPr txBox="1"/>
          <p:nvPr/>
        </p:nvSpPr>
        <p:spPr>
          <a:xfrm>
            <a:off x="2195736" y="6444044"/>
            <a:ext cx="4248472" cy="369332"/>
          </a:xfrm>
          <a:prstGeom prst="rect">
            <a:avLst/>
          </a:prstGeom>
          <a:noFill/>
        </p:spPr>
        <p:txBody>
          <a:bodyPr wrap="square" rtlCol="0">
            <a:spAutoFit/>
          </a:bodyPr>
          <a:lstStyle/>
          <a:p>
            <a:r>
              <a:rPr lang="ar-SA" dirty="0" smtClean="0">
                <a:solidFill>
                  <a:schemeClr val="bg1">
                    <a:lumMod val="75000"/>
                    <a:lumOff val="25000"/>
                  </a:schemeClr>
                </a:solidFill>
              </a:rPr>
              <a:t>بتصرف من رشة تعديل السلوك 2011 لـ هند </a:t>
            </a:r>
            <a:r>
              <a:rPr lang="ar-SA" dirty="0" err="1" smtClean="0">
                <a:solidFill>
                  <a:schemeClr val="bg1">
                    <a:lumMod val="75000"/>
                    <a:lumOff val="25000"/>
                  </a:schemeClr>
                </a:solidFill>
              </a:rPr>
              <a:t>العثمان</a:t>
            </a:r>
            <a:r>
              <a:rPr lang="ar-SA" dirty="0" smtClean="0">
                <a:solidFill>
                  <a:schemeClr val="bg1">
                    <a:lumMod val="75000"/>
                    <a:lumOff val="25000"/>
                  </a:schemeClr>
                </a:solidFill>
              </a:rPr>
              <a:t> </a:t>
            </a:r>
            <a:endParaRPr lang="en-GB" dirty="0">
              <a:solidFill>
                <a:schemeClr val="bg1">
                  <a:lumMod val="75000"/>
                  <a:lumOff val="25000"/>
                </a:schemeClr>
              </a:solidFill>
            </a:endParaRPr>
          </a:p>
        </p:txBody>
      </p:sp>
      <p:sp>
        <p:nvSpPr>
          <p:cNvPr id="15" name="مربع نص 14"/>
          <p:cNvSpPr txBox="1"/>
          <p:nvPr/>
        </p:nvSpPr>
        <p:spPr>
          <a:xfrm>
            <a:off x="251520" y="44624"/>
            <a:ext cx="8712968" cy="1200329"/>
          </a:xfrm>
          <a:prstGeom prst="rect">
            <a:avLst/>
          </a:prstGeom>
          <a:noFill/>
        </p:spPr>
        <p:txBody>
          <a:bodyPr wrap="square" rtlCol="0">
            <a:spAutoFit/>
          </a:bodyPr>
          <a:lstStyle/>
          <a:p>
            <a:pPr algn="ctr"/>
            <a:r>
              <a:rPr lang="ar-SA" sz="3600" b="1" dirty="0" smtClean="0">
                <a:solidFill>
                  <a:srgbClr val="FF6699"/>
                </a:solidFill>
              </a:rPr>
              <a:t>مبادئ تعديل السلوك</a:t>
            </a:r>
            <a:endParaRPr lang="en-GB" sz="3600" b="1" dirty="0" smtClean="0">
              <a:solidFill>
                <a:srgbClr val="FF6699"/>
              </a:solidFill>
            </a:endParaRPr>
          </a:p>
          <a:p>
            <a:pPr algn="ctr"/>
            <a:r>
              <a:rPr lang="en-GB" sz="3600" b="1" dirty="0" smtClean="0">
                <a:solidFill>
                  <a:srgbClr val="FF6699"/>
                </a:solidFill>
              </a:rPr>
              <a:t>Behaviour modification principles </a:t>
            </a:r>
            <a:endParaRPr lang="en-GB" sz="3600" b="1" dirty="0">
              <a:solidFill>
                <a:srgbClr val="FF669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2"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slide(fromRight)">
                                      <p:cBhvr>
                                        <p:cTn id="7" dur="1000"/>
                                        <p:tgtEl>
                                          <p:spTgt spid="3"/>
                                        </p:tgtEl>
                                      </p:cBhvr>
                                    </p:animEffect>
                                  </p:childTnLst>
                                </p:cTn>
                              </p:par>
                              <p:par>
                                <p:cTn id="8" presetID="12" presetClass="entr" presetSubtype="2"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slide(fromRight)">
                                      <p:cBhvr>
                                        <p:cTn id="10" dur="10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2"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slide(fromRight)">
                                      <p:cBhvr>
                                        <p:cTn id="15" dur="1000"/>
                                        <p:tgtEl>
                                          <p:spTgt spid="9"/>
                                        </p:tgtEl>
                                      </p:cBhvr>
                                    </p:animEffect>
                                  </p:childTnLst>
                                </p:cTn>
                              </p:par>
                              <p:par>
                                <p:cTn id="16" presetID="12" presetClass="entr" presetSubtype="2" fill="hold" grpId="0" nodeType="with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slide(fromRight)">
                                      <p:cBhvr>
                                        <p:cTn id="18" dur="1000"/>
                                        <p:tgtEl>
                                          <p:spTgt spid="13"/>
                                        </p:tgtEl>
                                      </p:cBhvr>
                                    </p:animEffect>
                                  </p:childTnLst>
                                </p:cTn>
                              </p:par>
                              <p:par>
                                <p:cTn id="19" presetID="50" presetClass="entr" presetSubtype="0" decel="100000" fill="hold" nodeType="withEffect">
                                  <p:stCondLst>
                                    <p:cond delay="0"/>
                                  </p:stCondLst>
                                  <p:childTnLst>
                                    <p:set>
                                      <p:cBhvr>
                                        <p:cTn id="20" dur="1" fill="hold">
                                          <p:stCondLst>
                                            <p:cond delay="0"/>
                                          </p:stCondLst>
                                        </p:cTn>
                                        <p:tgtEl>
                                          <p:spTgt spid="8"/>
                                        </p:tgtEl>
                                        <p:attrNameLst>
                                          <p:attrName>style.visibility</p:attrName>
                                        </p:attrNameLst>
                                      </p:cBhvr>
                                      <p:to>
                                        <p:strVal val="visible"/>
                                      </p:to>
                                    </p:set>
                                    <p:anim calcmode="lin" valueType="num">
                                      <p:cBhvr>
                                        <p:cTn id="21" dur="1000" fill="hold"/>
                                        <p:tgtEl>
                                          <p:spTgt spid="8"/>
                                        </p:tgtEl>
                                        <p:attrNameLst>
                                          <p:attrName>ppt_w</p:attrName>
                                        </p:attrNameLst>
                                      </p:cBhvr>
                                      <p:tavLst>
                                        <p:tav tm="0">
                                          <p:val>
                                            <p:strVal val="#ppt_w+.3"/>
                                          </p:val>
                                        </p:tav>
                                        <p:tav tm="100000">
                                          <p:val>
                                            <p:strVal val="#ppt_w"/>
                                          </p:val>
                                        </p:tav>
                                      </p:tavLst>
                                    </p:anim>
                                    <p:anim calcmode="lin" valueType="num">
                                      <p:cBhvr>
                                        <p:cTn id="22" dur="1000" fill="hold"/>
                                        <p:tgtEl>
                                          <p:spTgt spid="8"/>
                                        </p:tgtEl>
                                        <p:attrNameLst>
                                          <p:attrName>ppt_h</p:attrName>
                                        </p:attrNameLst>
                                      </p:cBhvr>
                                      <p:tavLst>
                                        <p:tav tm="0">
                                          <p:val>
                                            <p:strVal val="#ppt_h"/>
                                          </p:val>
                                        </p:tav>
                                        <p:tav tm="100000">
                                          <p:val>
                                            <p:strVal val="#ppt_h"/>
                                          </p:val>
                                        </p:tav>
                                      </p:tavLst>
                                    </p:anim>
                                    <p:animEffect transition="in" filter="fade">
                                      <p:cBhvr>
                                        <p:cTn id="23" dur="1000"/>
                                        <p:tgtEl>
                                          <p:spTgt spid="8"/>
                                        </p:tgtEl>
                                      </p:cBhvr>
                                    </p:animEffect>
                                  </p:childTnLst>
                                </p:cTn>
                              </p:par>
                              <p:par>
                                <p:cTn id="24" presetID="50" presetClass="entr" presetSubtype="0" decel="100000" fill="hold" nodeType="withEffect">
                                  <p:stCondLst>
                                    <p:cond delay="0"/>
                                  </p:stCondLst>
                                  <p:childTnLst>
                                    <p:set>
                                      <p:cBhvr>
                                        <p:cTn id="25" dur="1" fill="hold">
                                          <p:stCondLst>
                                            <p:cond delay="0"/>
                                          </p:stCondLst>
                                        </p:cTn>
                                        <p:tgtEl>
                                          <p:spTgt spid="10"/>
                                        </p:tgtEl>
                                        <p:attrNameLst>
                                          <p:attrName>style.visibility</p:attrName>
                                        </p:attrNameLst>
                                      </p:cBhvr>
                                      <p:to>
                                        <p:strVal val="visible"/>
                                      </p:to>
                                    </p:set>
                                    <p:anim calcmode="lin" valueType="num">
                                      <p:cBhvr>
                                        <p:cTn id="26" dur="1000" fill="hold"/>
                                        <p:tgtEl>
                                          <p:spTgt spid="10"/>
                                        </p:tgtEl>
                                        <p:attrNameLst>
                                          <p:attrName>ppt_w</p:attrName>
                                        </p:attrNameLst>
                                      </p:cBhvr>
                                      <p:tavLst>
                                        <p:tav tm="0">
                                          <p:val>
                                            <p:strVal val="#ppt_w+.3"/>
                                          </p:val>
                                        </p:tav>
                                        <p:tav tm="100000">
                                          <p:val>
                                            <p:strVal val="#ppt_w"/>
                                          </p:val>
                                        </p:tav>
                                      </p:tavLst>
                                    </p:anim>
                                    <p:anim calcmode="lin" valueType="num">
                                      <p:cBhvr>
                                        <p:cTn id="27" dur="1000" fill="hold"/>
                                        <p:tgtEl>
                                          <p:spTgt spid="10"/>
                                        </p:tgtEl>
                                        <p:attrNameLst>
                                          <p:attrName>ppt_h</p:attrName>
                                        </p:attrNameLst>
                                      </p:cBhvr>
                                      <p:tavLst>
                                        <p:tav tm="0">
                                          <p:val>
                                            <p:strVal val="#ppt_h"/>
                                          </p:val>
                                        </p:tav>
                                        <p:tav tm="100000">
                                          <p:val>
                                            <p:strVal val="#ppt_h"/>
                                          </p:val>
                                        </p:tav>
                                      </p:tavLst>
                                    </p:anim>
                                    <p:animEffect transition="in" filter="fade">
                                      <p:cBhvr>
                                        <p:cTn id="28"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 grpId="0"/>
      <p:bldP spid="9" grpId="0"/>
      <p:bldP spid="13" grpId="0"/>
    </p:bldLst>
  </p:timing>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سهم إلى اليسار 2"/>
          <p:cNvSpPr/>
          <p:nvPr/>
        </p:nvSpPr>
        <p:spPr>
          <a:xfrm>
            <a:off x="5220072" y="1124744"/>
            <a:ext cx="3600400" cy="1728192"/>
          </a:xfrm>
          <a:prstGeom prst="leftArrow">
            <a:avLst/>
          </a:prstGeom>
          <a:solidFill>
            <a:schemeClr val="accent1">
              <a:alpha val="57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6" name="مربع نص 5"/>
          <p:cNvSpPr txBox="1"/>
          <p:nvPr/>
        </p:nvSpPr>
        <p:spPr>
          <a:xfrm>
            <a:off x="6012160" y="1772816"/>
            <a:ext cx="2520280" cy="523220"/>
          </a:xfrm>
          <a:prstGeom prst="rect">
            <a:avLst/>
          </a:prstGeom>
          <a:noFill/>
        </p:spPr>
        <p:txBody>
          <a:bodyPr wrap="square" rtlCol="1">
            <a:spAutoFit/>
          </a:bodyPr>
          <a:lstStyle/>
          <a:p>
            <a:pPr algn="ctr"/>
            <a:r>
              <a:rPr lang="ar-SA" sz="2800" b="1" dirty="0" smtClean="0">
                <a:solidFill>
                  <a:schemeClr val="bg1"/>
                </a:solidFill>
                <a:cs typeface="+mj-cs"/>
              </a:rPr>
              <a:t>مبدأ التعميم:</a:t>
            </a:r>
            <a:endParaRPr lang="ar-SA" sz="2800" b="1" dirty="0">
              <a:solidFill>
                <a:schemeClr val="bg1"/>
              </a:solidFill>
              <a:cs typeface="+mj-cs"/>
            </a:endParaRPr>
          </a:p>
        </p:txBody>
      </p:sp>
      <p:sp>
        <p:nvSpPr>
          <p:cNvPr id="9" name="مربع نص 8"/>
          <p:cNvSpPr txBox="1"/>
          <p:nvPr/>
        </p:nvSpPr>
        <p:spPr>
          <a:xfrm>
            <a:off x="107504" y="2636912"/>
            <a:ext cx="6120680" cy="2246769"/>
          </a:xfrm>
          <a:prstGeom prst="rect">
            <a:avLst/>
          </a:prstGeom>
          <a:noFill/>
        </p:spPr>
        <p:txBody>
          <a:bodyPr wrap="square" rtlCol="1">
            <a:spAutoFit/>
          </a:bodyPr>
          <a:lstStyle/>
          <a:p>
            <a:pPr algn="ctr"/>
            <a:r>
              <a:rPr lang="ar-SA" sz="2800" b="1" dirty="0" smtClean="0">
                <a:solidFill>
                  <a:schemeClr val="bg1"/>
                </a:solidFill>
              </a:rPr>
              <a:t>تأدية الاستجابة التي يتم تعلمها في موقف معين في مواقف أخرى مشابهة" أي أن تعلم الفرد لسلوك معين يدفعه ذلك إلى القيام بنفس السلوك في المواقف المشابهة, وهذا ما يسمّى (نقل أثر التدريب).</a:t>
            </a:r>
            <a:endParaRPr lang="en-US" sz="2800" b="1" dirty="0" smtClean="0">
              <a:solidFill>
                <a:schemeClr val="bg1"/>
              </a:solidFill>
            </a:endParaRPr>
          </a:p>
        </p:txBody>
      </p:sp>
      <p:sp>
        <p:nvSpPr>
          <p:cNvPr id="13" name="مربع نص 12"/>
          <p:cNvSpPr txBox="1"/>
          <p:nvPr/>
        </p:nvSpPr>
        <p:spPr>
          <a:xfrm>
            <a:off x="179512" y="4941168"/>
            <a:ext cx="4752528" cy="1384995"/>
          </a:xfrm>
          <a:prstGeom prst="rect">
            <a:avLst/>
          </a:prstGeom>
          <a:noFill/>
        </p:spPr>
        <p:txBody>
          <a:bodyPr wrap="square" rtlCol="1">
            <a:spAutoFit/>
          </a:bodyPr>
          <a:lstStyle/>
          <a:p>
            <a:pPr algn="ctr"/>
            <a:r>
              <a:rPr lang="ar-SA" sz="2800" b="1" dirty="0" smtClean="0">
                <a:solidFill>
                  <a:schemeClr val="bg1"/>
                </a:solidFill>
              </a:rPr>
              <a:t>مثال: إلقاء التحية عند دخوله </a:t>
            </a:r>
            <a:r>
              <a:rPr lang="ar-SA" sz="2800" b="1" dirty="0" smtClean="0">
                <a:solidFill>
                  <a:schemeClr val="bg1"/>
                </a:solidFill>
              </a:rPr>
              <a:t>الفصل، </a:t>
            </a:r>
            <a:r>
              <a:rPr lang="ar-SA" sz="2800" b="1" dirty="0" smtClean="0">
                <a:solidFill>
                  <a:schemeClr val="bg1"/>
                </a:solidFill>
              </a:rPr>
              <a:t>فإنه يتعلم أن يلقي التحية عند دخوله لأي مكان.</a:t>
            </a:r>
            <a:endParaRPr lang="ar-SA" sz="2800" b="1" dirty="0">
              <a:solidFill>
                <a:schemeClr val="bg1"/>
              </a:solidFill>
              <a:cs typeface="+mj-cs"/>
            </a:endParaRPr>
          </a:p>
        </p:txBody>
      </p:sp>
      <p:pic>
        <p:nvPicPr>
          <p:cNvPr id="11" name="صورة 10" descr="e6146400da.jpg"/>
          <p:cNvPicPr>
            <a:picLocks noChangeAspect="1"/>
          </p:cNvPicPr>
          <p:nvPr/>
        </p:nvPicPr>
        <p:blipFill>
          <a:blip r:embed="rId2" cstate="print"/>
          <a:stretch>
            <a:fillRect/>
          </a:stretch>
        </p:blipFill>
        <p:spPr>
          <a:xfrm>
            <a:off x="5940152" y="3645024"/>
            <a:ext cx="2952328" cy="2808312"/>
          </a:xfrm>
          <a:prstGeom prst="rect">
            <a:avLst/>
          </a:prstGeom>
        </p:spPr>
      </p:pic>
      <p:sp>
        <p:nvSpPr>
          <p:cNvPr id="8" name="عنصر نائب للتاريخ 7"/>
          <p:cNvSpPr>
            <a:spLocks noGrp="1"/>
          </p:cNvSpPr>
          <p:nvPr>
            <p:ph type="dt" sz="half" idx="10"/>
          </p:nvPr>
        </p:nvSpPr>
        <p:spPr/>
        <p:txBody>
          <a:bodyPr/>
          <a:lstStyle/>
          <a:p>
            <a:fld id="{A9725A63-E0BD-4FB2-AFC1-1470CE7EDC7D}" type="datetime1">
              <a:rPr lang="ar-SA" smtClean="0"/>
              <a:pPr/>
              <a:t>11/05/1437</a:t>
            </a:fld>
            <a:endParaRPr lang="ar-SA"/>
          </a:p>
        </p:txBody>
      </p:sp>
      <p:sp>
        <p:nvSpPr>
          <p:cNvPr id="10" name="عنصر نائب لرقم الشريحة 9"/>
          <p:cNvSpPr>
            <a:spLocks noGrp="1"/>
          </p:cNvSpPr>
          <p:nvPr>
            <p:ph type="sldNum" sz="quarter" idx="12"/>
          </p:nvPr>
        </p:nvSpPr>
        <p:spPr/>
        <p:txBody>
          <a:bodyPr/>
          <a:lstStyle/>
          <a:p>
            <a:fld id="{9288A817-FA39-4941-826F-6EA64144F368}" type="slidenum">
              <a:rPr lang="ar-SA" smtClean="0"/>
              <a:pPr/>
              <a:t>35</a:t>
            </a:fld>
            <a:endParaRPr lang="ar-SA"/>
          </a:p>
        </p:txBody>
      </p:sp>
      <p:sp>
        <p:nvSpPr>
          <p:cNvPr id="12" name="مربع نص 11"/>
          <p:cNvSpPr txBox="1"/>
          <p:nvPr/>
        </p:nvSpPr>
        <p:spPr>
          <a:xfrm>
            <a:off x="2195736" y="6444044"/>
            <a:ext cx="4248472" cy="369332"/>
          </a:xfrm>
          <a:prstGeom prst="rect">
            <a:avLst/>
          </a:prstGeom>
          <a:noFill/>
        </p:spPr>
        <p:txBody>
          <a:bodyPr wrap="square" rtlCol="0">
            <a:spAutoFit/>
          </a:bodyPr>
          <a:lstStyle/>
          <a:p>
            <a:r>
              <a:rPr lang="ar-SA" dirty="0" smtClean="0">
                <a:solidFill>
                  <a:schemeClr val="bg1">
                    <a:lumMod val="75000"/>
                    <a:lumOff val="25000"/>
                  </a:schemeClr>
                </a:solidFill>
              </a:rPr>
              <a:t>بتصرف من رشة تعديل السلوك 2011 لـ هند </a:t>
            </a:r>
            <a:r>
              <a:rPr lang="ar-SA" dirty="0" err="1" smtClean="0">
                <a:solidFill>
                  <a:schemeClr val="bg1">
                    <a:lumMod val="75000"/>
                    <a:lumOff val="25000"/>
                  </a:schemeClr>
                </a:solidFill>
              </a:rPr>
              <a:t>العثمان</a:t>
            </a:r>
            <a:r>
              <a:rPr lang="ar-SA" dirty="0" smtClean="0">
                <a:solidFill>
                  <a:schemeClr val="bg1">
                    <a:lumMod val="75000"/>
                    <a:lumOff val="25000"/>
                  </a:schemeClr>
                </a:solidFill>
              </a:rPr>
              <a:t> </a:t>
            </a:r>
            <a:endParaRPr lang="en-GB" dirty="0">
              <a:solidFill>
                <a:schemeClr val="bg1">
                  <a:lumMod val="75000"/>
                  <a:lumOff val="25000"/>
                </a:schemeClr>
              </a:solidFill>
            </a:endParaRPr>
          </a:p>
        </p:txBody>
      </p:sp>
      <p:sp>
        <p:nvSpPr>
          <p:cNvPr id="14" name="مربع نص 13"/>
          <p:cNvSpPr txBox="1"/>
          <p:nvPr/>
        </p:nvSpPr>
        <p:spPr>
          <a:xfrm>
            <a:off x="179512" y="44624"/>
            <a:ext cx="8712968" cy="1200329"/>
          </a:xfrm>
          <a:prstGeom prst="rect">
            <a:avLst/>
          </a:prstGeom>
          <a:noFill/>
        </p:spPr>
        <p:txBody>
          <a:bodyPr wrap="square" rtlCol="0">
            <a:spAutoFit/>
          </a:bodyPr>
          <a:lstStyle/>
          <a:p>
            <a:pPr algn="ctr"/>
            <a:r>
              <a:rPr lang="ar-SA" sz="3600" b="1" dirty="0" smtClean="0">
                <a:solidFill>
                  <a:srgbClr val="FF6699"/>
                </a:solidFill>
              </a:rPr>
              <a:t>مبادئ تعديل السلوك</a:t>
            </a:r>
            <a:endParaRPr lang="en-GB" sz="3600" b="1" dirty="0" smtClean="0">
              <a:solidFill>
                <a:srgbClr val="FF6699"/>
              </a:solidFill>
            </a:endParaRPr>
          </a:p>
          <a:p>
            <a:pPr algn="ctr"/>
            <a:r>
              <a:rPr lang="en-GB" sz="3600" b="1" dirty="0" smtClean="0">
                <a:solidFill>
                  <a:srgbClr val="FF6699"/>
                </a:solidFill>
              </a:rPr>
              <a:t>Behaviour modification principles </a:t>
            </a:r>
            <a:endParaRPr lang="en-GB" sz="3600" b="1" dirty="0">
              <a:solidFill>
                <a:srgbClr val="FF669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2"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slide(fromRight)">
                                      <p:cBhvr>
                                        <p:cTn id="7" dur="1000"/>
                                        <p:tgtEl>
                                          <p:spTgt spid="3"/>
                                        </p:tgtEl>
                                      </p:cBhvr>
                                    </p:animEffect>
                                  </p:childTnLst>
                                </p:cTn>
                              </p:par>
                              <p:par>
                                <p:cTn id="8" presetID="12" presetClass="entr" presetSubtype="2"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slide(fromRight)">
                                      <p:cBhvr>
                                        <p:cTn id="10" dur="10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2"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slide(fromRight)">
                                      <p:cBhvr>
                                        <p:cTn id="15" dur="1000"/>
                                        <p:tgtEl>
                                          <p:spTgt spid="9"/>
                                        </p:tgtEl>
                                      </p:cBhvr>
                                    </p:animEffect>
                                  </p:childTnLst>
                                </p:cTn>
                              </p:par>
                              <p:par>
                                <p:cTn id="16" presetID="12" presetClass="entr" presetSubtype="2" fill="hold" grpId="0" nodeType="with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slide(fromRight)">
                                      <p:cBhvr>
                                        <p:cTn id="18" dur="1000"/>
                                        <p:tgtEl>
                                          <p:spTgt spid="13"/>
                                        </p:tgtEl>
                                      </p:cBhvr>
                                    </p:animEffect>
                                  </p:childTnLst>
                                </p:cTn>
                              </p:par>
                              <p:par>
                                <p:cTn id="19" presetID="50" presetClass="entr" presetSubtype="0" decel="10000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anim calcmode="lin" valueType="num">
                                      <p:cBhvr>
                                        <p:cTn id="21" dur="1000" fill="hold"/>
                                        <p:tgtEl>
                                          <p:spTgt spid="11"/>
                                        </p:tgtEl>
                                        <p:attrNameLst>
                                          <p:attrName>ppt_w</p:attrName>
                                        </p:attrNameLst>
                                      </p:cBhvr>
                                      <p:tavLst>
                                        <p:tav tm="0">
                                          <p:val>
                                            <p:strVal val="#ppt_w+.3"/>
                                          </p:val>
                                        </p:tav>
                                        <p:tav tm="100000">
                                          <p:val>
                                            <p:strVal val="#ppt_w"/>
                                          </p:val>
                                        </p:tav>
                                      </p:tavLst>
                                    </p:anim>
                                    <p:anim calcmode="lin" valueType="num">
                                      <p:cBhvr>
                                        <p:cTn id="22" dur="1000" fill="hold"/>
                                        <p:tgtEl>
                                          <p:spTgt spid="11"/>
                                        </p:tgtEl>
                                        <p:attrNameLst>
                                          <p:attrName>ppt_h</p:attrName>
                                        </p:attrNameLst>
                                      </p:cBhvr>
                                      <p:tavLst>
                                        <p:tav tm="0">
                                          <p:val>
                                            <p:strVal val="#ppt_h"/>
                                          </p:val>
                                        </p:tav>
                                        <p:tav tm="100000">
                                          <p:val>
                                            <p:strVal val="#ppt_h"/>
                                          </p:val>
                                        </p:tav>
                                      </p:tavLst>
                                    </p:anim>
                                    <p:animEffect transition="in" filter="fade">
                                      <p:cBhvr>
                                        <p:cTn id="23"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 grpId="0"/>
      <p:bldP spid="9" grpId="0"/>
      <p:bldP spid="13" grpId="0"/>
    </p:bldLst>
  </p:timing>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Autofit/>
          </a:bodyPr>
          <a:lstStyle/>
          <a:p>
            <a:pPr algn="ctr"/>
            <a:r>
              <a:rPr lang="ar-SA" sz="3600" b="1" dirty="0" smtClean="0">
                <a:solidFill>
                  <a:srgbClr val="FF6699"/>
                </a:solidFill>
              </a:rPr>
              <a:t>ضبط الذات </a:t>
            </a:r>
            <a:br>
              <a:rPr lang="ar-SA" sz="3600" b="1" dirty="0" smtClean="0">
                <a:solidFill>
                  <a:srgbClr val="FF6699"/>
                </a:solidFill>
              </a:rPr>
            </a:br>
            <a:r>
              <a:rPr lang="en-GB" sz="3600" b="1" dirty="0" smtClean="0">
                <a:solidFill>
                  <a:srgbClr val="FF6699"/>
                </a:solidFill>
              </a:rPr>
              <a:t>self-control </a:t>
            </a:r>
            <a:endParaRPr lang="en-GB" sz="3600" b="1" dirty="0">
              <a:solidFill>
                <a:srgbClr val="FF6699"/>
              </a:solidFill>
            </a:endParaRPr>
          </a:p>
        </p:txBody>
      </p:sp>
      <p:sp>
        <p:nvSpPr>
          <p:cNvPr id="3" name="عنصر نائب للمحتوى 2"/>
          <p:cNvSpPr>
            <a:spLocks noGrp="1"/>
          </p:cNvSpPr>
          <p:nvPr>
            <p:ph idx="1"/>
          </p:nvPr>
        </p:nvSpPr>
        <p:spPr>
          <a:xfrm>
            <a:off x="457200" y="1600200"/>
            <a:ext cx="8291264" cy="4709120"/>
          </a:xfrm>
        </p:spPr>
        <p:txBody>
          <a:bodyPr>
            <a:normAutofit/>
          </a:bodyPr>
          <a:lstStyle/>
          <a:p>
            <a:pPr algn="r" rtl="1"/>
            <a:r>
              <a:rPr lang="ar-SA" sz="2800" dirty="0" smtClean="0">
                <a:solidFill>
                  <a:schemeClr val="bg1"/>
                </a:solidFill>
              </a:rPr>
              <a:t>يصبح الفرد مسئول عن تطبيق الاجراءات التي تضبط سلوكه </a:t>
            </a:r>
            <a:r>
              <a:rPr lang="ar-SA" sz="2800" dirty="0" smtClean="0">
                <a:solidFill>
                  <a:schemeClr val="bg1"/>
                </a:solidFill>
              </a:rPr>
              <a:t>وتتحكم </a:t>
            </a:r>
            <a:r>
              <a:rPr lang="ar-SA" sz="2800" dirty="0" err="1" smtClean="0">
                <a:solidFill>
                  <a:schemeClr val="bg1"/>
                </a:solidFill>
              </a:rPr>
              <a:t>به</a:t>
            </a:r>
            <a:r>
              <a:rPr lang="ar-SA" sz="2800" dirty="0" smtClean="0">
                <a:solidFill>
                  <a:schemeClr val="bg1"/>
                </a:solidFill>
              </a:rPr>
              <a:t> </a:t>
            </a:r>
          </a:p>
          <a:p>
            <a:pPr algn="r" rtl="1"/>
            <a:r>
              <a:rPr lang="ar-SA" sz="2800" dirty="0" smtClean="0">
                <a:solidFill>
                  <a:schemeClr val="bg1"/>
                </a:solidFill>
              </a:rPr>
              <a:t>لا يستمد قيمه من الآخرين أو معايير الحكم على السلوك من قبل الآخرين بل هو نابع من رغبة الفرد الشخصية في التحكم بسلوكه </a:t>
            </a:r>
            <a:r>
              <a:rPr lang="ar-SA" sz="2800" dirty="0" smtClean="0">
                <a:solidFill>
                  <a:schemeClr val="bg1"/>
                </a:solidFill>
              </a:rPr>
              <a:t>ومراقبته </a:t>
            </a:r>
            <a:r>
              <a:rPr lang="ar-SA" sz="2800" dirty="0" smtClean="0">
                <a:solidFill>
                  <a:schemeClr val="bg1"/>
                </a:solidFill>
              </a:rPr>
              <a:t>و بالتالي تشمل حتى السلوكيات غير الظاهرة </a:t>
            </a:r>
            <a:r>
              <a:rPr lang="ar-SA" sz="2800" dirty="0" err="1" smtClean="0">
                <a:solidFill>
                  <a:schemeClr val="bg1"/>
                </a:solidFill>
              </a:rPr>
              <a:t>للآخرين </a:t>
            </a:r>
            <a:r>
              <a:rPr lang="ar-SA" sz="2800" dirty="0" smtClean="0">
                <a:solidFill>
                  <a:schemeClr val="bg1"/>
                </a:solidFill>
              </a:rPr>
              <a:t>( مثال: </a:t>
            </a:r>
            <a:r>
              <a:rPr lang="ar-SA" sz="2800" dirty="0" smtClean="0">
                <a:solidFill>
                  <a:schemeClr val="bg1"/>
                </a:solidFill>
              </a:rPr>
              <a:t>الوسواس القهري</a:t>
            </a:r>
            <a:r>
              <a:rPr lang="ar-SA" sz="2800" dirty="0" err="1" smtClean="0">
                <a:solidFill>
                  <a:schemeClr val="bg1"/>
                </a:solidFill>
              </a:rPr>
              <a:t>).</a:t>
            </a:r>
            <a:endParaRPr lang="ar-SA" sz="2800" dirty="0" smtClean="0">
              <a:solidFill>
                <a:schemeClr val="bg1"/>
              </a:solidFill>
            </a:endParaRPr>
          </a:p>
          <a:p>
            <a:pPr algn="r" rtl="1"/>
            <a:r>
              <a:rPr lang="ar-SA" sz="2800" dirty="0" smtClean="0">
                <a:solidFill>
                  <a:schemeClr val="bg1"/>
                </a:solidFill>
              </a:rPr>
              <a:t>يعتمد هذه الاسلوب على تعزيز السلوكيات المرغوبة و معاقبة السلوكيات غير المرغوبة </a:t>
            </a:r>
            <a:endParaRPr lang="en-GB" sz="2800" dirty="0">
              <a:solidFill>
                <a:schemeClr val="bg1"/>
              </a:solidFill>
            </a:endParaRPr>
          </a:p>
        </p:txBody>
      </p:sp>
      <p:sp>
        <p:nvSpPr>
          <p:cNvPr id="4" name="عنصر نائب للتاريخ 3"/>
          <p:cNvSpPr>
            <a:spLocks noGrp="1"/>
          </p:cNvSpPr>
          <p:nvPr>
            <p:ph type="dt" sz="half" idx="10"/>
          </p:nvPr>
        </p:nvSpPr>
        <p:spPr/>
        <p:txBody>
          <a:bodyPr/>
          <a:lstStyle/>
          <a:p>
            <a:r>
              <a:rPr lang="en-US" smtClean="0"/>
              <a:t>30/03/2012</a:t>
            </a:r>
            <a:endParaRPr lang="en-GB"/>
          </a:p>
        </p:txBody>
      </p:sp>
      <p:sp>
        <p:nvSpPr>
          <p:cNvPr id="5" name="عنصر نائب للتذييل 4"/>
          <p:cNvSpPr>
            <a:spLocks noGrp="1"/>
          </p:cNvSpPr>
          <p:nvPr>
            <p:ph type="ftr" sz="quarter" idx="11"/>
          </p:nvPr>
        </p:nvSpPr>
        <p:spPr/>
        <p:txBody>
          <a:bodyPr/>
          <a:lstStyle/>
          <a:p>
            <a:r>
              <a:rPr lang="en-GB" smtClean="0"/>
              <a:t>Abeer Alharbi</a:t>
            </a:r>
            <a:endParaRPr lang="en-GB"/>
          </a:p>
        </p:txBody>
      </p:sp>
      <p:sp>
        <p:nvSpPr>
          <p:cNvPr id="6" name="عنصر نائب لرقم الشريحة 5"/>
          <p:cNvSpPr>
            <a:spLocks noGrp="1"/>
          </p:cNvSpPr>
          <p:nvPr>
            <p:ph type="sldNum" sz="quarter" idx="12"/>
          </p:nvPr>
        </p:nvSpPr>
        <p:spPr/>
        <p:txBody>
          <a:bodyPr/>
          <a:lstStyle/>
          <a:p>
            <a:fld id="{D8903E8A-E245-4174-8E01-CA9EEE27BBFE}" type="slidenum">
              <a:rPr lang="en-GB" smtClean="0"/>
              <a:pPr/>
              <a:t>36</a:t>
            </a:fld>
            <a:endParaRPr lang="en-GB"/>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67544" y="1772816"/>
            <a:ext cx="8136904" cy="4525963"/>
          </a:xfrm>
        </p:spPr>
        <p:txBody>
          <a:bodyPr/>
          <a:lstStyle/>
          <a:p>
            <a:pPr algn="r" rtl="1"/>
            <a:r>
              <a:rPr lang="ar-SA" dirty="0" smtClean="0">
                <a:solidFill>
                  <a:schemeClr val="bg1"/>
                </a:solidFill>
              </a:rPr>
              <a:t>مراقبة الذات يراقب نفسه و يسجل تكرار سلوكه </a:t>
            </a:r>
          </a:p>
          <a:p>
            <a:pPr algn="r" rtl="1"/>
            <a:endParaRPr lang="ar-SA" dirty="0" smtClean="0">
              <a:solidFill>
                <a:schemeClr val="bg1"/>
              </a:solidFill>
            </a:endParaRPr>
          </a:p>
          <a:p>
            <a:pPr algn="r" rtl="1"/>
            <a:r>
              <a:rPr lang="ar-SA" dirty="0" smtClean="0">
                <a:solidFill>
                  <a:schemeClr val="bg1"/>
                </a:solidFill>
              </a:rPr>
              <a:t>تقييم الذات ترتيب المثيرات القبلية التي تسبق السلوك</a:t>
            </a:r>
          </a:p>
          <a:p>
            <a:pPr algn="r" rtl="1">
              <a:buNone/>
            </a:pPr>
            <a:endParaRPr lang="ar-SA" dirty="0" smtClean="0">
              <a:solidFill>
                <a:schemeClr val="bg1"/>
              </a:solidFill>
            </a:endParaRPr>
          </a:p>
          <a:p>
            <a:pPr algn="r" rtl="1"/>
            <a:r>
              <a:rPr lang="ar-SA" dirty="0" smtClean="0">
                <a:solidFill>
                  <a:schemeClr val="bg1"/>
                </a:solidFill>
              </a:rPr>
              <a:t>تعزيز الذات عند حدوث السلوك المرغوب </a:t>
            </a:r>
          </a:p>
        </p:txBody>
      </p:sp>
      <p:sp>
        <p:nvSpPr>
          <p:cNvPr id="4" name="عنصر نائب للتاريخ 3"/>
          <p:cNvSpPr>
            <a:spLocks noGrp="1"/>
          </p:cNvSpPr>
          <p:nvPr>
            <p:ph type="dt" sz="half" idx="10"/>
          </p:nvPr>
        </p:nvSpPr>
        <p:spPr/>
        <p:txBody>
          <a:bodyPr/>
          <a:lstStyle/>
          <a:p>
            <a:r>
              <a:rPr lang="en-US" smtClean="0"/>
              <a:t>30/03/2012</a:t>
            </a:r>
            <a:endParaRPr lang="en-GB"/>
          </a:p>
        </p:txBody>
      </p:sp>
      <p:sp>
        <p:nvSpPr>
          <p:cNvPr id="5" name="عنصر نائب للتذييل 4"/>
          <p:cNvSpPr>
            <a:spLocks noGrp="1"/>
          </p:cNvSpPr>
          <p:nvPr>
            <p:ph type="ftr" sz="quarter" idx="11"/>
          </p:nvPr>
        </p:nvSpPr>
        <p:spPr/>
        <p:txBody>
          <a:bodyPr/>
          <a:lstStyle/>
          <a:p>
            <a:r>
              <a:rPr lang="en-GB" smtClean="0"/>
              <a:t>Abeer Alharbi</a:t>
            </a:r>
            <a:endParaRPr lang="en-GB"/>
          </a:p>
        </p:txBody>
      </p:sp>
      <p:sp>
        <p:nvSpPr>
          <p:cNvPr id="6" name="عنصر نائب لرقم الشريحة 5"/>
          <p:cNvSpPr>
            <a:spLocks noGrp="1"/>
          </p:cNvSpPr>
          <p:nvPr>
            <p:ph type="sldNum" sz="quarter" idx="12"/>
          </p:nvPr>
        </p:nvSpPr>
        <p:spPr/>
        <p:txBody>
          <a:bodyPr/>
          <a:lstStyle/>
          <a:p>
            <a:fld id="{D8903E8A-E245-4174-8E01-CA9EEE27BBFE}" type="slidenum">
              <a:rPr lang="en-GB" smtClean="0"/>
              <a:pPr/>
              <a:t>37</a:t>
            </a:fld>
            <a:endParaRPr lang="en-GB"/>
          </a:p>
        </p:txBody>
      </p:sp>
      <p:sp>
        <p:nvSpPr>
          <p:cNvPr id="8" name="عنوان 1"/>
          <p:cNvSpPr>
            <a:spLocks noGrp="1"/>
          </p:cNvSpPr>
          <p:nvPr>
            <p:ph type="title"/>
          </p:nvPr>
        </p:nvSpPr>
        <p:spPr>
          <a:xfrm>
            <a:off x="457200" y="274638"/>
            <a:ext cx="7467600" cy="1143000"/>
          </a:xfrm>
        </p:spPr>
        <p:txBody>
          <a:bodyPr>
            <a:noAutofit/>
          </a:bodyPr>
          <a:lstStyle/>
          <a:p>
            <a:pPr algn="ctr"/>
            <a:r>
              <a:rPr lang="ar-SA" sz="3600" b="1" dirty="0" smtClean="0">
                <a:solidFill>
                  <a:srgbClr val="FF6699"/>
                </a:solidFill>
              </a:rPr>
              <a:t> استراتيجيات ضبط الذات </a:t>
            </a:r>
            <a:br>
              <a:rPr lang="ar-SA" sz="3600" b="1" dirty="0" smtClean="0">
                <a:solidFill>
                  <a:srgbClr val="FF6699"/>
                </a:solidFill>
              </a:rPr>
            </a:br>
            <a:r>
              <a:rPr lang="en-GB" sz="3600" b="1" dirty="0" smtClean="0">
                <a:solidFill>
                  <a:srgbClr val="FF6699"/>
                </a:solidFill>
              </a:rPr>
              <a:t>self-control strategies </a:t>
            </a:r>
            <a:endParaRPr lang="en-GB" sz="3600" b="1" dirty="0">
              <a:solidFill>
                <a:srgbClr val="FF6699"/>
              </a:solidFill>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600200"/>
            <a:ext cx="8363272" cy="4525963"/>
          </a:xfrm>
        </p:spPr>
        <p:txBody>
          <a:bodyPr>
            <a:normAutofit lnSpcReduction="10000"/>
          </a:bodyPr>
          <a:lstStyle/>
          <a:p>
            <a:pPr algn="r" rtl="1"/>
            <a:r>
              <a:rPr lang="ar-SA" dirty="0" smtClean="0">
                <a:solidFill>
                  <a:schemeClr val="bg1"/>
                </a:solidFill>
              </a:rPr>
              <a:t>ضبط </a:t>
            </a:r>
            <a:r>
              <a:rPr lang="ar-SA" dirty="0" err="1" smtClean="0">
                <a:solidFill>
                  <a:schemeClr val="bg1"/>
                </a:solidFill>
              </a:rPr>
              <a:t>المثير </a:t>
            </a:r>
            <a:r>
              <a:rPr lang="ar-SA" dirty="0" smtClean="0">
                <a:solidFill>
                  <a:schemeClr val="bg1"/>
                </a:solidFill>
              </a:rPr>
              <a:t>– ابعاد المثير المسبب </a:t>
            </a:r>
            <a:r>
              <a:rPr lang="ar-SA" dirty="0" err="1" smtClean="0">
                <a:solidFill>
                  <a:schemeClr val="bg1"/>
                </a:solidFill>
              </a:rPr>
              <a:t>للسلوك </a:t>
            </a:r>
            <a:r>
              <a:rPr lang="ar-SA" dirty="0" smtClean="0">
                <a:solidFill>
                  <a:schemeClr val="bg1"/>
                </a:solidFill>
              </a:rPr>
              <a:t>( مثال اغلاق </a:t>
            </a:r>
            <a:r>
              <a:rPr lang="ar-SA" dirty="0" err="1" smtClean="0">
                <a:solidFill>
                  <a:schemeClr val="bg1"/>
                </a:solidFill>
              </a:rPr>
              <a:t>البلاك</a:t>
            </a:r>
            <a:r>
              <a:rPr lang="ar-SA" dirty="0" smtClean="0">
                <a:solidFill>
                  <a:schemeClr val="bg1"/>
                </a:solidFill>
              </a:rPr>
              <a:t> </a:t>
            </a:r>
            <a:r>
              <a:rPr lang="ar-SA" dirty="0" err="1" smtClean="0">
                <a:solidFill>
                  <a:schemeClr val="bg1"/>
                </a:solidFill>
              </a:rPr>
              <a:t>بيري</a:t>
            </a:r>
            <a:r>
              <a:rPr lang="en-GB" dirty="0" smtClean="0">
                <a:solidFill>
                  <a:schemeClr val="bg1"/>
                </a:solidFill>
              </a:rPr>
              <a:t>black berry </a:t>
            </a:r>
            <a:r>
              <a:rPr lang="ar-SA" dirty="0" smtClean="0">
                <a:solidFill>
                  <a:schemeClr val="bg1"/>
                </a:solidFill>
              </a:rPr>
              <a:t> ايام الاختبارات</a:t>
            </a:r>
            <a:r>
              <a:rPr lang="ar-SA" dirty="0" err="1" smtClean="0">
                <a:solidFill>
                  <a:schemeClr val="bg1"/>
                </a:solidFill>
              </a:rPr>
              <a:t>)</a:t>
            </a:r>
            <a:r>
              <a:rPr lang="ar-SA" dirty="0" smtClean="0">
                <a:solidFill>
                  <a:schemeClr val="bg1"/>
                </a:solidFill>
              </a:rPr>
              <a:t> </a:t>
            </a:r>
          </a:p>
          <a:p>
            <a:pPr algn="r" rtl="1"/>
            <a:r>
              <a:rPr lang="ar-SA" dirty="0" smtClean="0">
                <a:solidFill>
                  <a:schemeClr val="bg1"/>
                </a:solidFill>
              </a:rPr>
              <a:t>التحكم في المثيرات البيئية التي </a:t>
            </a:r>
            <a:r>
              <a:rPr lang="ar-SA" dirty="0" err="1" smtClean="0">
                <a:solidFill>
                  <a:schemeClr val="bg1"/>
                </a:solidFill>
              </a:rPr>
              <a:t>تهيء</a:t>
            </a:r>
            <a:r>
              <a:rPr lang="ar-SA" dirty="0" smtClean="0">
                <a:solidFill>
                  <a:schemeClr val="bg1"/>
                </a:solidFill>
              </a:rPr>
              <a:t> فرصة لحدوث  </a:t>
            </a:r>
            <a:r>
              <a:rPr lang="ar-SA" dirty="0" err="1" smtClean="0">
                <a:solidFill>
                  <a:schemeClr val="bg1"/>
                </a:solidFill>
              </a:rPr>
              <a:t>السلوك  </a:t>
            </a:r>
            <a:r>
              <a:rPr lang="ar-SA" dirty="0" smtClean="0">
                <a:solidFill>
                  <a:schemeClr val="bg1"/>
                </a:solidFill>
              </a:rPr>
              <a:t>(مثال رفاق السوء</a:t>
            </a:r>
            <a:r>
              <a:rPr lang="ar-SA" dirty="0" err="1" smtClean="0">
                <a:solidFill>
                  <a:schemeClr val="bg1"/>
                </a:solidFill>
              </a:rPr>
              <a:t>)</a:t>
            </a:r>
            <a:endParaRPr lang="ar-SA" dirty="0" smtClean="0">
              <a:solidFill>
                <a:schemeClr val="bg1"/>
              </a:solidFill>
            </a:endParaRPr>
          </a:p>
          <a:p>
            <a:pPr algn="r" rtl="1"/>
            <a:r>
              <a:rPr lang="ar-SA" dirty="0" smtClean="0">
                <a:solidFill>
                  <a:schemeClr val="bg1"/>
                </a:solidFill>
              </a:rPr>
              <a:t>تغيير مستوى الدافعية المرتبط بالحرمان و </a:t>
            </a:r>
            <a:r>
              <a:rPr lang="ar-SA" dirty="0" err="1" smtClean="0">
                <a:solidFill>
                  <a:schemeClr val="bg1"/>
                </a:solidFill>
              </a:rPr>
              <a:t>الاشباع </a:t>
            </a:r>
            <a:r>
              <a:rPr lang="ar-SA" dirty="0" smtClean="0">
                <a:solidFill>
                  <a:schemeClr val="bg1"/>
                </a:solidFill>
              </a:rPr>
              <a:t>(مثال الحمية </a:t>
            </a:r>
            <a:r>
              <a:rPr lang="ar-SA" dirty="0" err="1" smtClean="0">
                <a:solidFill>
                  <a:schemeClr val="bg1"/>
                </a:solidFill>
              </a:rPr>
              <a:t>الغذائية )</a:t>
            </a:r>
            <a:endParaRPr lang="ar-SA" dirty="0" smtClean="0">
              <a:solidFill>
                <a:schemeClr val="bg1"/>
              </a:solidFill>
            </a:endParaRPr>
          </a:p>
          <a:p>
            <a:pPr algn="r" rtl="1"/>
            <a:r>
              <a:rPr lang="ar-SA" dirty="0" smtClean="0">
                <a:solidFill>
                  <a:schemeClr val="bg1"/>
                </a:solidFill>
              </a:rPr>
              <a:t>تغيير الظروف </a:t>
            </a:r>
            <a:r>
              <a:rPr lang="ar-SA" dirty="0" err="1" smtClean="0">
                <a:solidFill>
                  <a:schemeClr val="bg1"/>
                </a:solidFill>
              </a:rPr>
              <a:t>الانفعالية </a:t>
            </a:r>
            <a:r>
              <a:rPr lang="ar-SA" dirty="0" smtClean="0">
                <a:solidFill>
                  <a:schemeClr val="bg1"/>
                </a:solidFill>
              </a:rPr>
              <a:t>( الاسترخاء قبل </a:t>
            </a:r>
            <a:r>
              <a:rPr lang="ar-SA" dirty="0" err="1" smtClean="0">
                <a:solidFill>
                  <a:schemeClr val="bg1"/>
                </a:solidFill>
              </a:rPr>
              <a:t>الاختبار )</a:t>
            </a:r>
            <a:endParaRPr lang="ar-SA" dirty="0" smtClean="0">
              <a:solidFill>
                <a:schemeClr val="bg1"/>
              </a:solidFill>
            </a:endParaRPr>
          </a:p>
          <a:p>
            <a:pPr algn="r" rtl="1"/>
            <a:r>
              <a:rPr lang="ar-SA" dirty="0" smtClean="0">
                <a:solidFill>
                  <a:schemeClr val="bg1"/>
                </a:solidFill>
              </a:rPr>
              <a:t>التعزيز الذاتي تأجيل المعزز لحين الانتهاء من السلوك </a:t>
            </a:r>
            <a:r>
              <a:rPr lang="ar-SA" dirty="0" err="1" smtClean="0">
                <a:solidFill>
                  <a:schemeClr val="bg1"/>
                </a:solidFill>
              </a:rPr>
              <a:t>المرغوب </a:t>
            </a:r>
            <a:r>
              <a:rPr lang="ar-SA" dirty="0" smtClean="0">
                <a:solidFill>
                  <a:schemeClr val="bg1"/>
                </a:solidFill>
              </a:rPr>
              <a:t>( اعادة فتح </a:t>
            </a:r>
            <a:r>
              <a:rPr lang="en-GB" dirty="0" err="1" smtClean="0">
                <a:solidFill>
                  <a:schemeClr val="bg1"/>
                </a:solidFill>
              </a:rPr>
              <a:t>Snapchat</a:t>
            </a:r>
            <a:r>
              <a:rPr lang="en-GB" dirty="0" smtClean="0">
                <a:solidFill>
                  <a:schemeClr val="bg1"/>
                </a:solidFill>
              </a:rPr>
              <a:t> </a:t>
            </a:r>
            <a:r>
              <a:rPr lang="ar-SA" dirty="0" smtClean="0">
                <a:solidFill>
                  <a:schemeClr val="bg1"/>
                </a:solidFill>
              </a:rPr>
              <a:t> بعد </a:t>
            </a:r>
            <a:r>
              <a:rPr lang="ar-SA" dirty="0" smtClean="0">
                <a:solidFill>
                  <a:schemeClr val="bg1"/>
                </a:solidFill>
              </a:rPr>
              <a:t>الانتهاء من </a:t>
            </a:r>
            <a:r>
              <a:rPr lang="ar-SA" dirty="0" smtClean="0">
                <a:solidFill>
                  <a:schemeClr val="bg1"/>
                </a:solidFill>
              </a:rPr>
              <a:t>الاختبار</a:t>
            </a:r>
            <a:r>
              <a:rPr lang="ar-SA" dirty="0" err="1" smtClean="0">
                <a:solidFill>
                  <a:schemeClr val="bg1"/>
                </a:solidFill>
              </a:rPr>
              <a:t>)</a:t>
            </a:r>
            <a:endParaRPr lang="ar-SA" dirty="0" smtClean="0">
              <a:solidFill>
                <a:schemeClr val="bg1"/>
              </a:solidFill>
            </a:endParaRPr>
          </a:p>
        </p:txBody>
      </p:sp>
      <p:sp>
        <p:nvSpPr>
          <p:cNvPr id="4" name="عنصر نائب للتاريخ 3"/>
          <p:cNvSpPr>
            <a:spLocks noGrp="1"/>
          </p:cNvSpPr>
          <p:nvPr>
            <p:ph type="dt" sz="half" idx="10"/>
          </p:nvPr>
        </p:nvSpPr>
        <p:spPr/>
        <p:txBody>
          <a:bodyPr/>
          <a:lstStyle/>
          <a:p>
            <a:r>
              <a:rPr lang="en-US" smtClean="0"/>
              <a:t>30/03/2012</a:t>
            </a:r>
            <a:endParaRPr lang="en-GB"/>
          </a:p>
        </p:txBody>
      </p:sp>
      <p:sp>
        <p:nvSpPr>
          <p:cNvPr id="5" name="عنصر نائب للتذييل 4"/>
          <p:cNvSpPr>
            <a:spLocks noGrp="1"/>
          </p:cNvSpPr>
          <p:nvPr>
            <p:ph type="ftr" sz="quarter" idx="11"/>
          </p:nvPr>
        </p:nvSpPr>
        <p:spPr/>
        <p:txBody>
          <a:bodyPr/>
          <a:lstStyle/>
          <a:p>
            <a:r>
              <a:rPr lang="en-GB" smtClean="0"/>
              <a:t>Abeer Alharbi</a:t>
            </a:r>
            <a:endParaRPr lang="en-GB"/>
          </a:p>
        </p:txBody>
      </p:sp>
      <p:sp>
        <p:nvSpPr>
          <p:cNvPr id="6" name="عنصر نائب لرقم الشريحة 5"/>
          <p:cNvSpPr>
            <a:spLocks noGrp="1"/>
          </p:cNvSpPr>
          <p:nvPr>
            <p:ph type="sldNum" sz="quarter" idx="12"/>
          </p:nvPr>
        </p:nvSpPr>
        <p:spPr/>
        <p:txBody>
          <a:bodyPr/>
          <a:lstStyle/>
          <a:p>
            <a:fld id="{D8903E8A-E245-4174-8E01-CA9EEE27BBFE}" type="slidenum">
              <a:rPr lang="en-GB" smtClean="0"/>
              <a:pPr/>
              <a:t>38</a:t>
            </a:fld>
            <a:endParaRPr lang="en-GB"/>
          </a:p>
        </p:txBody>
      </p:sp>
      <p:sp>
        <p:nvSpPr>
          <p:cNvPr id="8" name="عنوان 1"/>
          <p:cNvSpPr>
            <a:spLocks noGrp="1"/>
          </p:cNvSpPr>
          <p:nvPr>
            <p:ph type="title"/>
          </p:nvPr>
        </p:nvSpPr>
        <p:spPr>
          <a:xfrm>
            <a:off x="467544" y="188640"/>
            <a:ext cx="7467600" cy="1143000"/>
          </a:xfrm>
        </p:spPr>
        <p:txBody>
          <a:bodyPr>
            <a:noAutofit/>
          </a:bodyPr>
          <a:lstStyle/>
          <a:p>
            <a:pPr algn="ctr"/>
            <a:r>
              <a:rPr lang="ar-SA" sz="3600" b="1" dirty="0" smtClean="0">
                <a:solidFill>
                  <a:srgbClr val="FF6699"/>
                </a:solidFill>
              </a:rPr>
              <a:t>أساليب ضبط الذات </a:t>
            </a:r>
            <a:r>
              <a:rPr lang="en-GB" sz="3600" b="1" dirty="0" smtClean="0">
                <a:solidFill>
                  <a:srgbClr val="FF6699"/>
                </a:solidFill>
              </a:rPr>
              <a:t> </a:t>
            </a:r>
            <a:r>
              <a:rPr lang="ar-SA" sz="3600" b="1" dirty="0" smtClean="0">
                <a:solidFill>
                  <a:srgbClr val="FF6699"/>
                </a:solidFill>
              </a:rPr>
              <a:t/>
            </a:r>
            <a:br>
              <a:rPr lang="ar-SA" sz="3600" b="1" dirty="0" smtClean="0">
                <a:solidFill>
                  <a:srgbClr val="FF6699"/>
                </a:solidFill>
              </a:rPr>
            </a:br>
            <a:r>
              <a:rPr lang="en-GB" sz="3600" b="1" dirty="0" smtClean="0">
                <a:solidFill>
                  <a:srgbClr val="FF6699"/>
                </a:solidFill>
              </a:rPr>
              <a:t>self-control methods</a:t>
            </a:r>
            <a:endParaRPr lang="en-GB" sz="3600" b="1" dirty="0">
              <a:solidFill>
                <a:srgbClr val="FF6699"/>
              </a:solidFill>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7" name="عنصر نائب للمحتوى 6"/>
          <p:cNvGraphicFramePr>
            <a:graphicFrameLocks noGrp="1"/>
          </p:cNvGraphicFramePr>
          <p:nvPr>
            <p:ph idx="1"/>
            <p:extLst>
              <p:ext uri="{D42A27DB-BD31-4B8C-83A1-F6EECF244321}">
                <p14:modId xmlns:p14="http://schemas.microsoft.com/office/powerpoint/2010/main" xmlns="" val="1479323148"/>
              </p:ext>
            </p:extLst>
          </p:nvPr>
        </p:nvGraphicFramePr>
        <p:xfrm>
          <a:off x="457200" y="1600200"/>
          <a:ext cx="7467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عنصر نائب للتاريخ 3"/>
          <p:cNvSpPr>
            <a:spLocks noGrp="1"/>
          </p:cNvSpPr>
          <p:nvPr>
            <p:ph type="dt" sz="half" idx="10"/>
          </p:nvPr>
        </p:nvSpPr>
        <p:spPr/>
        <p:txBody>
          <a:bodyPr/>
          <a:lstStyle/>
          <a:p>
            <a:r>
              <a:rPr lang="en-US" smtClean="0"/>
              <a:t>30/03/2012</a:t>
            </a:r>
            <a:endParaRPr lang="en-GB"/>
          </a:p>
        </p:txBody>
      </p:sp>
      <p:sp>
        <p:nvSpPr>
          <p:cNvPr id="5" name="عنصر نائب للتذييل 4"/>
          <p:cNvSpPr>
            <a:spLocks noGrp="1"/>
          </p:cNvSpPr>
          <p:nvPr>
            <p:ph type="ftr" sz="quarter" idx="11"/>
          </p:nvPr>
        </p:nvSpPr>
        <p:spPr/>
        <p:txBody>
          <a:bodyPr/>
          <a:lstStyle/>
          <a:p>
            <a:r>
              <a:rPr lang="en-GB" smtClean="0"/>
              <a:t>Abeer Alharbi</a:t>
            </a:r>
            <a:endParaRPr lang="en-GB"/>
          </a:p>
        </p:txBody>
      </p:sp>
      <p:sp>
        <p:nvSpPr>
          <p:cNvPr id="6" name="عنصر نائب لرقم الشريحة 5"/>
          <p:cNvSpPr>
            <a:spLocks noGrp="1"/>
          </p:cNvSpPr>
          <p:nvPr>
            <p:ph type="sldNum" sz="quarter" idx="12"/>
          </p:nvPr>
        </p:nvSpPr>
        <p:spPr/>
        <p:txBody>
          <a:bodyPr/>
          <a:lstStyle/>
          <a:p>
            <a:fld id="{D8903E8A-E245-4174-8E01-CA9EEE27BBFE}" type="slidenum">
              <a:rPr lang="en-GB" smtClean="0"/>
              <a:pPr/>
              <a:t>39</a:t>
            </a:fld>
            <a:endParaRPr lang="en-GB"/>
          </a:p>
        </p:txBody>
      </p:sp>
      <p:sp>
        <p:nvSpPr>
          <p:cNvPr id="9" name="عنوان 1"/>
          <p:cNvSpPr>
            <a:spLocks noGrp="1"/>
          </p:cNvSpPr>
          <p:nvPr>
            <p:ph type="title"/>
          </p:nvPr>
        </p:nvSpPr>
        <p:spPr>
          <a:xfrm>
            <a:off x="457200" y="274638"/>
            <a:ext cx="7467600" cy="1143000"/>
          </a:xfrm>
        </p:spPr>
        <p:txBody>
          <a:bodyPr>
            <a:noAutofit/>
          </a:bodyPr>
          <a:lstStyle/>
          <a:p>
            <a:pPr algn="ctr"/>
            <a:r>
              <a:rPr lang="ar-SA" sz="3600" b="1" dirty="0" smtClean="0">
                <a:solidFill>
                  <a:srgbClr val="FF6699"/>
                </a:solidFill>
              </a:rPr>
              <a:t> خطوات عملية ضبط الذات </a:t>
            </a:r>
            <a:r>
              <a:rPr lang="en-GB" sz="3600" b="1" dirty="0" smtClean="0">
                <a:solidFill>
                  <a:srgbClr val="FF6699"/>
                </a:solidFill>
              </a:rPr>
              <a:t> </a:t>
            </a:r>
            <a:r>
              <a:rPr lang="ar-SA" sz="3600" b="1" dirty="0" smtClean="0">
                <a:solidFill>
                  <a:srgbClr val="FF6699"/>
                </a:solidFill>
              </a:rPr>
              <a:t/>
            </a:r>
            <a:br>
              <a:rPr lang="ar-SA" sz="3600" b="1" dirty="0" smtClean="0">
                <a:solidFill>
                  <a:srgbClr val="FF6699"/>
                </a:solidFill>
              </a:rPr>
            </a:br>
            <a:r>
              <a:rPr lang="en-GB" sz="3600" b="1" dirty="0" smtClean="0">
                <a:solidFill>
                  <a:srgbClr val="FF6699"/>
                </a:solidFill>
              </a:rPr>
              <a:t>steps of self-control process </a:t>
            </a:r>
            <a:endParaRPr lang="en-GB" sz="3600" b="1" dirty="0">
              <a:solidFill>
                <a:srgbClr val="FF6699"/>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39552" y="476672"/>
            <a:ext cx="8291264" cy="1066130"/>
          </a:xfrm>
        </p:spPr>
        <p:txBody>
          <a:bodyPr>
            <a:noAutofit/>
          </a:bodyPr>
          <a:lstStyle/>
          <a:p>
            <a:pPr algn="ctr" rtl="1"/>
            <a:r>
              <a:rPr lang="ar-SA" sz="3600" b="1" dirty="0" smtClean="0">
                <a:solidFill>
                  <a:srgbClr val="FF6699"/>
                </a:solidFill>
              </a:rPr>
              <a:t>الاستراتيجيات الوقائية</a:t>
            </a:r>
            <a:br>
              <a:rPr lang="ar-SA" sz="3600" b="1" dirty="0" smtClean="0">
                <a:solidFill>
                  <a:srgbClr val="FF6699"/>
                </a:solidFill>
              </a:rPr>
            </a:br>
            <a:r>
              <a:rPr lang="ar-SA" sz="3600" b="1" dirty="0" smtClean="0">
                <a:solidFill>
                  <a:srgbClr val="FF6699"/>
                </a:solidFill>
              </a:rPr>
              <a:t>  </a:t>
            </a:r>
            <a:r>
              <a:rPr lang="en-GB" sz="3600" b="1" dirty="0" smtClean="0">
                <a:solidFill>
                  <a:srgbClr val="FF6699"/>
                </a:solidFill>
              </a:rPr>
              <a:t>Preventative strategies </a:t>
            </a:r>
            <a:br>
              <a:rPr lang="en-GB" sz="3600" b="1" dirty="0" smtClean="0">
                <a:solidFill>
                  <a:srgbClr val="FF6699"/>
                </a:solidFill>
              </a:rPr>
            </a:br>
            <a:r>
              <a:rPr lang="ar-SA" sz="3600" b="1" dirty="0" smtClean="0">
                <a:solidFill>
                  <a:srgbClr val="FF6699"/>
                </a:solidFill>
              </a:rPr>
              <a:t> </a:t>
            </a:r>
            <a:endParaRPr lang="en-GB" sz="3600" b="1" dirty="0">
              <a:solidFill>
                <a:srgbClr val="FF6699"/>
              </a:solidFill>
            </a:endParaRPr>
          </a:p>
        </p:txBody>
      </p:sp>
      <p:sp>
        <p:nvSpPr>
          <p:cNvPr id="3" name="عنصر نائب للمحتوى 2"/>
          <p:cNvSpPr>
            <a:spLocks noGrp="1"/>
          </p:cNvSpPr>
          <p:nvPr>
            <p:ph idx="1"/>
          </p:nvPr>
        </p:nvSpPr>
        <p:spPr>
          <a:xfrm>
            <a:off x="457200" y="1600200"/>
            <a:ext cx="8291264" cy="4525963"/>
          </a:xfrm>
        </p:spPr>
        <p:txBody>
          <a:bodyPr>
            <a:normAutofit/>
          </a:bodyPr>
          <a:lstStyle/>
          <a:p>
            <a:pPr algn="r" rtl="1"/>
            <a:r>
              <a:rPr lang="ar-SA" sz="2800" dirty="0" smtClean="0">
                <a:solidFill>
                  <a:schemeClr val="bg1"/>
                </a:solidFill>
              </a:rPr>
              <a:t>دراسة </a:t>
            </a:r>
            <a:r>
              <a:rPr lang="en-GB" sz="2800" dirty="0" smtClean="0">
                <a:solidFill>
                  <a:schemeClr val="bg1"/>
                </a:solidFill>
              </a:rPr>
              <a:t>Myles &amp; Simpson (1994) </a:t>
            </a:r>
            <a:endParaRPr lang="ar-SA" sz="2800" dirty="0" smtClean="0">
              <a:solidFill>
                <a:schemeClr val="bg1"/>
              </a:solidFill>
            </a:endParaRPr>
          </a:p>
          <a:p>
            <a:pPr algn="r" rtl="1"/>
            <a:r>
              <a:rPr lang="ar-SA" sz="2800" dirty="0" smtClean="0">
                <a:solidFill>
                  <a:schemeClr val="bg1"/>
                </a:solidFill>
              </a:rPr>
              <a:t>اتضح من هذه الدراسة أن بناء علاقة ايجابية مع الطلاب و الأحداث يساعد على التقليل من السلوكيات العدوانية و العنيفة و هذه العلاقة الايجابية تتضح من المواقف التي تدل على الاهتمام و الرعاية و تعليمهم المنهارات التي تساعدهم على التغلب على مواقف الاحباط و مواجهة </a:t>
            </a:r>
            <a:endParaRPr lang="en-GB" sz="2800" dirty="0">
              <a:solidFill>
                <a:schemeClr val="bg1"/>
              </a:solidFill>
            </a:endParaRPr>
          </a:p>
        </p:txBody>
      </p:sp>
      <p:sp>
        <p:nvSpPr>
          <p:cNvPr id="4" name="عنصر نائب للتاريخ 3"/>
          <p:cNvSpPr>
            <a:spLocks noGrp="1"/>
          </p:cNvSpPr>
          <p:nvPr>
            <p:ph type="dt" sz="half" idx="10"/>
          </p:nvPr>
        </p:nvSpPr>
        <p:spPr/>
        <p:txBody>
          <a:bodyPr/>
          <a:lstStyle/>
          <a:p>
            <a:r>
              <a:rPr lang="en-US" smtClean="0"/>
              <a:t>30/03/2012</a:t>
            </a:r>
            <a:endParaRPr lang="en-GB"/>
          </a:p>
        </p:txBody>
      </p:sp>
      <p:sp>
        <p:nvSpPr>
          <p:cNvPr id="5" name="عنصر نائب للتذييل 4"/>
          <p:cNvSpPr>
            <a:spLocks noGrp="1"/>
          </p:cNvSpPr>
          <p:nvPr>
            <p:ph type="ftr" sz="quarter" idx="11"/>
          </p:nvPr>
        </p:nvSpPr>
        <p:spPr/>
        <p:txBody>
          <a:bodyPr/>
          <a:lstStyle/>
          <a:p>
            <a:r>
              <a:rPr lang="en-GB" smtClean="0"/>
              <a:t>Abeer Alharbi</a:t>
            </a:r>
            <a:endParaRPr lang="en-GB"/>
          </a:p>
        </p:txBody>
      </p:sp>
      <p:sp>
        <p:nvSpPr>
          <p:cNvPr id="6" name="عنصر نائب لرقم الشريحة 5"/>
          <p:cNvSpPr>
            <a:spLocks noGrp="1"/>
          </p:cNvSpPr>
          <p:nvPr>
            <p:ph type="sldNum" sz="quarter" idx="12"/>
          </p:nvPr>
        </p:nvSpPr>
        <p:spPr/>
        <p:txBody>
          <a:bodyPr/>
          <a:lstStyle/>
          <a:p>
            <a:fld id="{D8903E8A-E245-4174-8E01-CA9EEE27BBFE}" type="slidenum">
              <a:rPr lang="en-GB" smtClean="0"/>
              <a:pPr/>
              <a:t>4</a:t>
            </a:fld>
            <a:endParaRPr lang="en-GB"/>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ctr"/>
            <a:r>
              <a:rPr lang="ar-SA" b="1" dirty="0" smtClean="0">
                <a:solidFill>
                  <a:srgbClr val="FF6699"/>
                </a:solidFill>
              </a:rPr>
              <a:t>عوائق الضبط الذاتي</a:t>
            </a:r>
            <a:br>
              <a:rPr lang="ar-SA" b="1" dirty="0" smtClean="0">
                <a:solidFill>
                  <a:srgbClr val="FF6699"/>
                </a:solidFill>
              </a:rPr>
            </a:br>
            <a:r>
              <a:rPr lang="en-GB" b="1" dirty="0" smtClean="0">
                <a:solidFill>
                  <a:srgbClr val="FF6699"/>
                </a:solidFill>
              </a:rPr>
              <a:t>self-control barriers </a:t>
            </a:r>
            <a:r>
              <a:rPr lang="ar-SA" b="1" dirty="0" smtClean="0">
                <a:solidFill>
                  <a:srgbClr val="FF6699"/>
                </a:solidFill>
              </a:rPr>
              <a:t> </a:t>
            </a:r>
            <a:endParaRPr lang="en-GB" b="1" dirty="0">
              <a:solidFill>
                <a:srgbClr val="FF6699"/>
              </a:solidFill>
            </a:endParaRPr>
          </a:p>
        </p:txBody>
      </p:sp>
      <p:graphicFrame>
        <p:nvGraphicFramePr>
          <p:cNvPr id="7" name="عنصر نائب للمحتوى 6"/>
          <p:cNvGraphicFramePr>
            <a:graphicFrameLocks noGrp="1"/>
          </p:cNvGraphicFramePr>
          <p:nvPr>
            <p:ph idx="1"/>
            <p:extLst>
              <p:ext uri="{D42A27DB-BD31-4B8C-83A1-F6EECF244321}">
                <p14:modId xmlns:p14="http://schemas.microsoft.com/office/powerpoint/2010/main" xmlns="" val="769380461"/>
              </p:ext>
            </p:extLst>
          </p:nvPr>
        </p:nvGraphicFramePr>
        <p:xfrm>
          <a:off x="457200" y="1268760"/>
          <a:ext cx="8435280" cy="51845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عنصر نائب للتاريخ 3"/>
          <p:cNvSpPr>
            <a:spLocks noGrp="1"/>
          </p:cNvSpPr>
          <p:nvPr>
            <p:ph type="dt" sz="half" idx="10"/>
          </p:nvPr>
        </p:nvSpPr>
        <p:spPr/>
        <p:txBody>
          <a:bodyPr/>
          <a:lstStyle/>
          <a:p>
            <a:r>
              <a:rPr lang="en-US" smtClean="0"/>
              <a:t>30/03/2012</a:t>
            </a:r>
            <a:endParaRPr lang="en-GB"/>
          </a:p>
        </p:txBody>
      </p:sp>
      <p:sp>
        <p:nvSpPr>
          <p:cNvPr id="5" name="عنصر نائب للتذييل 4"/>
          <p:cNvSpPr>
            <a:spLocks noGrp="1"/>
          </p:cNvSpPr>
          <p:nvPr>
            <p:ph type="ftr" sz="quarter" idx="11"/>
          </p:nvPr>
        </p:nvSpPr>
        <p:spPr/>
        <p:txBody>
          <a:bodyPr/>
          <a:lstStyle/>
          <a:p>
            <a:r>
              <a:rPr lang="en-GB" smtClean="0"/>
              <a:t>Abeer Alharbi</a:t>
            </a:r>
            <a:endParaRPr lang="en-GB"/>
          </a:p>
        </p:txBody>
      </p:sp>
      <p:sp>
        <p:nvSpPr>
          <p:cNvPr id="6" name="عنصر نائب لرقم الشريحة 5"/>
          <p:cNvSpPr>
            <a:spLocks noGrp="1"/>
          </p:cNvSpPr>
          <p:nvPr>
            <p:ph type="sldNum" sz="quarter" idx="12"/>
          </p:nvPr>
        </p:nvSpPr>
        <p:spPr/>
        <p:txBody>
          <a:bodyPr/>
          <a:lstStyle/>
          <a:p>
            <a:fld id="{D8903E8A-E245-4174-8E01-CA9EEE27BBFE}" type="slidenum">
              <a:rPr lang="en-GB" smtClean="0"/>
              <a:pPr/>
              <a:t>40</a:t>
            </a:fld>
            <a:endParaRPr lang="en-GB"/>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136848" y="44624"/>
            <a:ext cx="7467600" cy="1143000"/>
          </a:xfrm>
        </p:spPr>
        <p:txBody>
          <a:bodyPr/>
          <a:lstStyle/>
          <a:p>
            <a:pPr algn="ctr"/>
            <a:r>
              <a:rPr lang="ar-SA" b="1" dirty="0" smtClean="0">
                <a:solidFill>
                  <a:srgbClr val="FF6699"/>
                </a:solidFill>
              </a:rPr>
              <a:t>قائمة المراجع </a:t>
            </a:r>
            <a:endParaRPr lang="en-GB" b="1" dirty="0">
              <a:solidFill>
                <a:srgbClr val="FF6699"/>
              </a:solidFill>
            </a:endParaRPr>
          </a:p>
        </p:txBody>
      </p:sp>
      <p:sp>
        <p:nvSpPr>
          <p:cNvPr id="3" name="عنصر نائب للمحتوى 2"/>
          <p:cNvSpPr>
            <a:spLocks noGrp="1"/>
          </p:cNvSpPr>
          <p:nvPr>
            <p:ph idx="1"/>
          </p:nvPr>
        </p:nvSpPr>
        <p:spPr>
          <a:xfrm>
            <a:off x="457200" y="1340768"/>
            <a:ext cx="8291264" cy="4853136"/>
          </a:xfrm>
        </p:spPr>
        <p:txBody>
          <a:bodyPr>
            <a:normAutofit fontScale="77500" lnSpcReduction="20000"/>
          </a:bodyPr>
          <a:lstStyle/>
          <a:p>
            <a:r>
              <a:rPr lang="en-US" dirty="0" smtClean="0">
                <a:solidFill>
                  <a:schemeClr val="bg1"/>
                </a:solidFill>
              </a:rPr>
              <a:t>Hastings N, </a:t>
            </a:r>
            <a:r>
              <a:rPr lang="en-US" dirty="0" err="1" smtClean="0">
                <a:solidFill>
                  <a:schemeClr val="bg1"/>
                </a:solidFill>
              </a:rPr>
              <a:t>Schweiso</a:t>
            </a:r>
            <a:r>
              <a:rPr lang="en-US" dirty="0" smtClean="0">
                <a:solidFill>
                  <a:schemeClr val="bg1"/>
                </a:solidFill>
              </a:rPr>
              <a:t> J (1995). Tables and tasks: the effects of seating arrangements on task engagement in primary classrooms. Educational Research,  37, 279–291.</a:t>
            </a:r>
          </a:p>
          <a:p>
            <a:pPr>
              <a:buNone/>
            </a:pPr>
            <a:endParaRPr lang="en-US" dirty="0" smtClean="0">
              <a:solidFill>
                <a:schemeClr val="bg1"/>
              </a:solidFill>
            </a:endParaRPr>
          </a:p>
          <a:p>
            <a:r>
              <a:rPr lang="en-US" dirty="0" err="1" smtClean="0">
                <a:solidFill>
                  <a:schemeClr val="bg1"/>
                </a:solidFill>
                <a:cs typeface="Traditional Arabic" pitchFamily="2" charset="-78"/>
              </a:rPr>
              <a:t>Rosenfield</a:t>
            </a:r>
            <a:r>
              <a:rPr lang="en-US" dirty="0" smtClean="0">
                <a:solidFill>
                  <a:schemeClr val="bg1"/>
                </a:solidFill>
                <a:cs typeface="Traditional Arabic" pitchFamily="2" charset="-78"/>
              </a:rPr>
              <a:t>, P. ; Lambert, N. M.; Black, A. (1985). Desk Arrangement Effects on Pupil Classroom Behavior. </a:t>
            </a:r>
            <a:r>
              <a:rPr lang="en-US" i="1" dirty="0" smtClean="0">
                <a:solidFill>
                  <a:schemeClr val="bg1"/>
                </a:solidFill>
                <a:cs typeface="Traditional Arabic" pitchFamily="2" charset="-78"/>
              </a:rPr>
              <a:t>Journal of Educational Psychology</a:t>
            </a:r>
            <a:r>
              <a:rPr lang="en-US" dirty="0" smtClean="0">
                <a:solidFill>
                  <a:schemeClr val="bg1"/>
                </a:solidFill>
                <a:cs typeface="Traditional Arabic" pitchFamily="2" charset="-78"/>
              </a:rPr>
              <a:t> </a:t>
            </a:r>
            <a:r>
              <a:rPr lang="en-US" i="1" dirty="0" smtClean="0">
                <a:solidFill>
                  <a:schemeClr val="bg1"/>
                </a:solidFill>
                <a:cs typeface="Traditional Arabic" pitchFamily="2" charset="-78"/>
              </a:rPr>
              <a:t>, 77</a:t>
            </a:r>
            <a:r>
              <a:rPr lang="en-US" dirty="0" smtClean="0">
                <a:solidFill>
                  <a:schemeClr val="bg1"/>
                </a:solidFill>
                <a:cs typeface="Traditional Arabic" pitchFamily="2" charset="-78"/>
              </a:rPr>
              <a:t> (1), 101-108.</a:t>
            </a:r>
          </a:p>
          <a:p>
            <a:pPr>
              <a:buNone/>
            </a:pPr>
            <a:endParaRPr lang="en-GB" dirty="0" smtClean="0">
              <a:solidFill>
                <a:schemeClr val="bg1"/>
              </a:solidFill>
              <a:cs typeface="Traditional Arabic" pitchFamily="2" charset="-78"/>
            </a:endParaRPr>
          </a:p>
          <a:p>
            <a:r>
              <a:rPr lang="en-US" dirty="0" err="1" smtClean="0">
                <a:solidFill>
                  <a:schemeClr val="bg1"/>
                </a:solidFill>
                <a:cs typeface="Arial" pitchFamily="34" charset="0"/>
              </a:rPr>
              <a:t>Wheldall</a:t>
            </a:r>
            <a:r>
              <a:rPr lang="en-US" dirty="0" smtClean="0">
                <a:solidFill>
                  <a:schemeClr val="bg1"/>
                </a:solidFill>
                <a:cs typeface="Arial" pitchFamily="34" charset="0"/>
              </a:rPr>
              <a:t>, K.; Lam, Y. Y. (1987). Rows versus Tables. II. The Effects of Two Classroom Seating Arrangements on Classroom Disruption Rate, On-Task </a:t>
            </a:r>
            <a:r>
              <a:rPr lang="en-US" dirty="0" err="1" smtClean="0">
                <a:solidFill>
                  <a:schemeClr val="bg1"/>
                </a:solidFill>
                <a:cs typeface="Arial" pitchFamily="34" charset="0"/>
              </a:rPr>
              <a:t>Behaviour</a:t>
            </a:r>
            <a:r>
              <a:rPr lang="en-US" dirty="0" smtClean="0">
                <a:solidFill>
                  <a:schemeClr val="bg1"/>
                </a:solidFill>
                <a:cs typeface="Arial" pitchFamily="34" charset="0"/>
              </a:rPr>
              <a:t> and Teacher </a:t>
            </a:r>
            <a:r>
              <a:rPr lang="en-US" dirty="0" err="1" smtClean="0">
                <a:solidFill>
                  <a:schemeClr val="bg1"/>
                </a:solidFill>
                <a:cs typeface="Arial" pitchFamily="34" charset="0"/>
              </a:rPr>
              <a:t>Behaviour</a:t>
            </a:r>
            <a:r>
              <a:rPr lang="en-US" dirty="0" smtClean="0">
                <a:solidFill>
                  <a:schemeClr val="bg1"/>
                </a:solidFill>
                <a:cs typeface="Arial" pitchFamily="34" charset="0"/>
              </a:rPr>
              <a:t> in Three Special School Classes. </a:t>
            </a:r>
            <a:r>
              <a:rPr lang="en-US" i="1" dirty="0" smtClean="0">
                <a:solidFill>
                  <a:schemeClr val="bg1"/>
                </a:solidFill>
                <a:cs typeface="Arial" pitchFamily="34" charset="0"/>
              </a:rPr>
              <a:t>Educational Psychology: An International Journal of Experimental Educational Psychology</a:t>
            </a:r>
            <a:r>
              <a:rPr lang="en-US" dirty="0" smtClean="0">
                <a:solidFill>
                  <a:schemeClr val="bg1"/>
                </a:solidFill>
                <a:cs typeface="Arial" pitchFamily="34" charset="0"/>
              </a:rPr>
              <a:t> </a:t>
            </a:r>
            <a:r>
              <a:rPr lang="en-US" i="1" dirty="0" smtClean="0">
                <a:solidFill>
                  <a:schemeClr val="bg1"/>
                </a:solidFill>
                <a:cs typeface="Arial" pitchFamily="34" charset="0"/>
              </a:rPr>
              <a:t>, 7 </a:t>
            </a:r>
            <a:r>
              <a:rPr lang="en-US" dirty="0" smtClean="0">
                <a:solidFill>
                  <a:schemeClr val="bg1"/>
                </a:solidFill>
                <a:cs typeface="Arial" pitchFamily="34" charset="0"/>
              </a:rPr>
              <a:t>(4), 303 - 312.</a:t>
            </a:r>
            <a:endParaRPr lang="ar-LY" dirty="0" smtClean="0">
              <a:solidFill>
                <a:schemeClr val="bg1"/>
              </a:solidFill>
              <a:cs typeface="Arial" pitchFamily="34" charset="0"/>
            </a:endParaRPr>
          </a:p>
          <a:p>
            <a:endParaRPr lang="en-US" dirty="0" smtClean="0"/>
          </a:p>
          <a:p>
            <a:endParaRPr lang="en-GB" dirty="0"/>
          </a:p>
        </p:txBody>
      </p:sp>
      <p:sp>
        <p:nvSpPr>
          <p:cNvPr id="4" name="عنصر نائب للتاريخ 3"/>
          <p:cNvSpPr>
            <a:spLocks noGrp="1"/>
          </p:cNvSpPr>
          <p:nvPr>
            <p:ph type="dt" sz="half" idx="10"/>
          </p:nvPr>
        </p:nvSpPr>
        <p:spPr/>
        <p:txBody>
          <a:bodyPr/>
          <a:lstStyle/>
          <a:p>
            <a:r>
              <a:rPr lang="en-US" smtClean="0"/>
              <a:t>30/03/2012</a:t>
            </a:r>
            <a:endParaRPr lang="en-GB"/>
          </a:p>
        </p:txBody>
      </p:sp>
      <p:sp>
        <p:nvSpPr>
          <p:cNvPr id="5" name="عنصر نائب للتذييل 4"/>
          <p:cNvSpPr>
            <a:spLocks noGrp="1"/>
          </p:cNvSpPr>
          <p:nvPr>
            <p:ph type="ftr" sz="quarter" idx="11"/>
          </p:nvPr>
        </p:nvSpPr>
        <p:spPr/>
        <p:txBody>
          <a:bodyPr/>
          <a:lstStyle/>
          <a:p>
            <a:r>
              <a:rPr lang="en-GB" smtClean="0"/>
              <a:t>Abeer Alharbi</a:t>
            </a:r>
            <a:endParaRPr lang="en-GB"/>
          </a:p>
        </p:txBody>
      </p:sp>
      <p:sp>
        <p:nvSpPr>
          <p:cNvPr id="6" name="عنصر نائب لرقم الشريحة 5"/>
          <p:cNvSpPr>
            <a:spLocks noGrp="1"/>
          </p:cNvSpPr>
          <p:nvPr>
            <p:ph type="sldNum" sz="quarter" idx="12"/>
          </p:nvPr>
        </p:nvSpPr>
        <p:spPr/>
        <p:txBody>
          <a:bodyPr/>
          <a:lstStyle/>
          <a:p>
            <a:fld id="{D8903E8A-E245-4174-8E01-CA9EEE27BBFE}" type="slidenum">
              <a:rPr lang="en-GB" smtClean="0"/>
              <a:pPr/>
              <a:t>41</a:t>
            </a:fld>
            <a:endParaRPr lang="en-GB"/>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600200"/>
            <a:ext cx="8291264" cy="4525963"/>
          </a:xfrm>
        </p:spPr>
        <p:txBody>
          <a:bodyPr>
            <a:normAutofit fontScale="92500" lnSpcReduction="20000"/>
          </a:bodyPr>
          <a:lstStyle/>
          <a:p>
            <a:r>
              <a:rPr lang="en-GB" dirty="0" err="1" smtClean="0">
                <a:solidFill>
                  <a:schemeClr val="bg1"/>
                </a:solidFill>
                <a:cs typeface="Times New Roman" pitchFamily="18" charset="0"/>
              </a:rPr>
              <a:t>Marzano</a:t>
            </a:r>
            <a:r>
              <a:rPr lang="en-GB" dirty="0" smtClean="0">
                <a:solidFill>
                  <a:schemeClr val="bg1"/>
                </a:solidFill>
                <a:cs typeface="Times New Roman" pitchFamily="18" charset="0"/>
              </a:rPr>
              <a:t>, R. J. ; </a:t>
            </a:r>
            <a:r>
              <a:rPr lang="en-GB" dirty="0" err="1" smtClean="0">
                <a:solidFill>
                  <a:schemeClr val="bg1"/>
                </a:solidFill>
                <a:cs typeface="Times New Roman" pitchFamily="18" charset="0"/>
              </a:rPr>
              <a:t>Marzano</a:t>
            </a:r>
            <a:r>
              <a:rPr lang="en-GB" dirty="0" smtClean="0">
                <a:solidFill>
                  <a:schemeClr val="bg1"/>
                </a:solidFill>
                <a:cs typeface="Times New Roman" pitchFamily="18" charset="0"/>
              </a:rPr>
              <a:t>, J. S.,; &amp; Pickering, D. J. (2003) </a:t>
            </a:r>
            <a:r>
              <a:rPr lang="en-GB" b="1" dirty="0" smtClean="0">
                <a:solidFill>
                  <a:schemeClr val="bg1"/>
                </a:solidFill>
                <a:cs typeface="Times New Roman" pitchFamily="18" charset="0"/>
              </a:rPr>
              <a:t>Classroom management that works</a:t>
            </a:r>
            <a:r>
              <a:rPr lang="en-GB" dirty="0" smtClean="0">
                <a:solidFill>
                  <a:schemeClr val="bg1"/>
                </a:solidFill>
                <a:cs typeface="Times New Roman" pitchFamily="18" charset="0"/>
              </a:rPr>
              <a:t>. Alexandria, VA: ASCD. </a:t>
            </a:r>
          </a:p>
          <a:p>
            <a:endParaRPr lang="en-GB" dirty="0" smtClean="0">
              <a:solidFill>
                <a:schemeClr val="bg1"/>
              </a:solidFill>
              <a:cs typeface="Times New Roman" pitchFamily="18" charset="0"/>
            </a:endParaRPr>
          </a:p>
          <a:p>
            <a:r>
              <a:rPr lang="en-GB" dirty="0" err="1" smtClean="0">
                <a:solidFill>
                  <a:schemeClr val="bg1"/>
                </a:solidFill>
                <a:cs typeface="Times New Roman" pitchFamily="18" charset="0"/>
              </a:rPr>
              <a:t>Marzano</a:t>
            </a:r>
            <a:r>
              <a:rPr lang="ar-LY" dirty="0" smtClean="0">
                <a:solidFill>
                  <a:schemeClr val="bg1"/>
                </a:solidFill>
                <a:cs typeface="Times New Roman" pitchFamily="18" charset="0"/>
              </a:rPr>
              <a:t>و </a:t>
            </a:r>
            <a:r>
              <a:rPr lang="en-GB" dirty="0" smtClean="0">
                <a:solidFill>
                  <a:schemeClr val="bg1"/>
                </a:solidFill>
                <a:cs typeface="Times New Roman" pitchFamily="18" charset="0"/>
              </a:rPr>
              <a:t>, R. J. and </a:t>
            </a:r>
            <a:r>
              <a:rPr lang="en-GB" dirty="0" err="1" smtClean="0">
                <a:solidFill>
                  <a:schemeClr val="bg1"/>
                </a:solidFill>
                <a:cs typeface="Times New Roman" pitchFamily="18" charset="0"/>
              </a:rPr>
              <a:t>Marzano</a:t>
            </a:r>
            <a:r>
              <a:rPr lang="en-GB" dirty="0" smtClean="0">
                <a:solidFill>
                  <a:schemeClr val="bg1"/>
                </a:solidFill>
                <a:cs typeface="Times New Roman" pitchFamily="18" charset="0"/>
              </a:rPr>
              <a:t>, J.S. (2003)</a:t>
            </a:r>
            <a:r>
              <a:rPr lang="en-GB" b="1" dirty="0" smtClean="0">
                <a:solidFill>
                  <a:schemeClr val="bg1"/>
                </a:solidFill>
                <a:cs typeface="Times New Roman" pitchFamily="18" charset="0"/>
              </a:rPr>
              <a:t> </a:t>
            </a:r>
            <a:r>
              <a:rPr lang="en-GB" dirty="0" smtClean="0">
                <a:solidFill>
                  <a:schemeClr val="bg1"/>
                </a:solidFill>
                <a:cs typeface="Times New Roman" pitchFamily="18" charset="0"/>
              </a:rPr>
              <a:t>The Key to Classroom Management by using research-based strategies combining appropriate levels of dominance and cooperation and an awareness of student needs, teachers can build positive classroom dynamics,</a:t>
            </a:r>
            <a:r>
              <a:rPr lang="en-GB" i="1" dirty="0" smtClean="0">
                <a:solidFill>
                  <a:schemeClr val="bg1"/>
                </a:solidFill>
                <a:cs typeface="Times New Roman" pitchFamily="18" charset="0"/>
              </a:rPr>
              <a:t> </a:t>
            </a:r>
            <a:r>
              <a:rPr lang="en-GB" b="1" i="1" dirty="0" smtClean="0">
                <a:solidFill>
                  <a:schemeClr val="bg1"/>
                </a:solidFill>
                <a:cs typeface="Times New Roman" pitchFamily="18" charset="0"/>
              </a:rPr>
              <a:t>Educational Leadership :Building Classroom Relationships </a:t>
            </a:r>
            <a:r>
              <a:rPr lang="en-GB" b="1" dirty="0" smtClean="0">
                <a:solidFill>
                  <a:schemeClr val="bg1"/>
                </a:solidFill>
                <a:cs typeface="Times New Roman" pitchFamily="18" charset="0"/>
              </a:rPr>
              <a:t>, 61 (1), PP 6-13 </a:t>
            </a:r>
          </a:p>
          <a:p>
            <a:endParaRPr lang="en-GB" dirty="0"/>
          </a:p>
        </p:txBody>
      </p:sp>
      <p:sp>
        <p:nvSpPr>
          <p:cNvPr id="4" name="عنصر نائب للتاريخ 3"/>
          <p:cNvSpPr>
            <a:spLocks noGrp="1"/>
          </p:cNvSpPr>
          <p:nvPr>
            <p:ph type="dt" sz="half" idx="10"/>
          </p:nvPr>
        </p:nvSpPr>
        <p:spPr/>
        <p:txBody>
          <a:bodyPr/>
          <a:lstStyle/>
          <a:p>
            <a:r>
              <a:rPr lang="en-US" smtClean="0"/>
              <a:t>30/03/2012</a:t>
            </a:r>
            <a:endParaRPr lang="en-GB"/>
          </a:p>
        </p:txBody>
      </p:sp>
      <p:sp>
        <p:nvSpPr>
          <p:cNvPr id="5" name="عنصر نائب للتذييل 4"/>
          <p:cNvSpPr>
            <a:spLocks noGrp="1"/>
          </p:cNvSpPr>
          <p:nvPr>
            <p:ph type="ftr" sz="quarter" idx="11"/>
          </p:nvPr>
        </p:nvSpPr>
        <p:spPr/>
        <p:txBody>
          <a:bodyPr/>
          <a:lstStyle/>
          <a:p>
            <a:r>
              <a:rPr lang="en-GB" smtClean="0"/>
              <a:t>Abeer Alharbi</a:t>
            </a:r>
            <a:endParaRPr lang="en-GB"/>
          </a:p>
        </p:txBody>
      </p:sp>
      <p:sp>
        <p:nvSpPr>
          <p:cNvPr id="6" name="عنصر نائب لرقم الشريحة 5"/>
          <p:cNvSpPr>
            <a:spLocks noGrp="1"/>
          </p:cNvSpPr>
          <p:nvPr>
            <p:ph type="sldNum" sz="quarter" idx="12"/>
          </p:nvPr>
        </p:nvSpPr>
        <p:spPr/>
        <p:txBody>
          <a:bodyPr/>
          <a:lstStyle/>
          <a:p>
            <a:fld id="{D8903E8A-E245-4174-8E01-CA9EEE27BBFE}" type="slidenum">
              <a:rPr lang="en-GB" smtClean="0"/>
              <a:pPr/>
              <a:t>42</a:t>
            </a:fld>
            <a:endParaRPr lang="en-GB"/>
          </a:p>
        </p:txBody>
      </p:sp>
      <p:sp>
        <p:nvSpPr>
          <p:cNvPr id="7" name="عنوان 1"/>
          <p:cNvSpPr>
            <a:spLocks noGrp="1"/>
          </p:cNvSpPr>
          <p:nvPr>
            <p:ph type="title"/>
          </p:nvPr>
        </p:nvSpPr>
        <p:spPr>
          <a:xfrm>
            <a:off x="971600" y="260648"/>
            <a:ext cx="7467600" cy="1143000"/>
          </a:xfrm>
        </p:spPr>
        <p:txBody>
          <a:bodyPr/>
          <a:lstStyle/>
          <a:p>
            <a:pPr algn="ctr"/>
            <a:r>
              <a:rPr lang="ar-SA" b="1" dirty="0" smtClean="0">
                <a:solidFill>
                  <a:srgbClr val="FF6699"/>
                </a:solidFill>
              </a:rPr>
              <a:t>قائمة المراجع </a:t>
            </a:r>
            <a:endParaRPr lang="en-GB" b="1" dirty="0">
              <a:solidFill>
                <a:srgbClr val="FF6699"/>
              </a:solidFill>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600200"/>
            <a:ext cx="8291264" cy="4525963"/>
          </a:xfrm>
        </p:spPr>
        <p:txBody>
          <a:bodyPr/>
          <a:lstStyle/>
          <a:p>
            <a:pPr algn="r" rtl="1"/>
            <a:r>
              <a:rPr lang="ar-SA" dirty="0" err="1" smtClean="0">
                <a:solidFill>
                  <a:schemeClr val="bg1"/>
                </a:solidFill>
              </a:rPr>
              <a:t>مجاهد </a:t>
            </a:r>
            <a:r>
              <a:rPr lang="ar-SA" dirty="0" smtClean="0">
                <a:solidFill>
                  <a:schemeClr val="bg1"/>
                </a:solidFill>
              </a:rPr>
              <a:t>، </a:t>
            </a:r>
            <a:r>
              <a:rPr lang="ar-SA" dirty="0" err="1" smtClean="0">
                <a:solidFill>
                  <a:schemeClr val="bg1"/>
                </a:solidFill>
              </a:rPr>
              <a:t>ميسون</a:t>
            </a:r>
            <a:r>
              <a:rPr lang="ar-SA" dirty="0" smtClean="0">
                <a:solidFill>
                  <a:schemeClr val="bg1"/>
                </a:solidFill>
              </a:rPr>
              <a:t> </a:t>
            </a:r>
            <a:r>
              <a:rPr lang="ar-SA" dirty="0" err="1" smtClean="0">
                <a:solidFill>
                  <a:schemeClr val="bg1"/>
                </a:solidFill>
              </a:rPr>
              <a:t>نعيم </a:t>
            </a:r>
            <a:r>
              <a:rPr lang="ar-SA" dirty="0" smtClean="0">
                <a:solidFill>
                  <a:schemeClr val="bg1"/>
                </a:solidFill>
              </a:rPr>
              <a:t>(2011) إدارة و ضبط السلوك </a:t>
            </a:r>
            <a:r>
              <a:rPr lang="ar-SA" dirty="0" err="1" smtClean="0">
                <a:solidFill>
                  <a:schemeClr val="bg1"/>
                </a:solidFill>
              </a:rPr>
              <a:t>الصفي </a:t>
            </a:r>
            <a:r>
              <a:rPr lang="ar-SA" dirty="0" smtClean="0">
                <a:solidFill>
                  <a:schemeClr val="bg1"/>
                </a:solidFill>
              </a:rPr>
              <a:t>، </a:t>
            </a:r>
            <a:r>
              <a:rPr lang="ar-SA" dirty="0" err="1" smtClean="0">
                <a:solidFill>
                  <a:schemeClr val="bg1"/>
                </a:solidFill>
              </a:rPr>
              <a:t>الطبعة -1- </a:t>
            </a:r>
            <a:r>
              <a:rPr lang="ar-SA" dirty="0" smtClean="0">
                <a:solidFill>
                  <a:schemeClr val="bg1"/>
                </a:solidFill>
              </a:rPr>
              <a:t>، </a:t>
            </a:r>
            <a:r>
              <a:rPr lang="ar-SA" dirty="0" err="1" smtClean="0">
                <a:solidFill>
                  <a:schemeClr val="bg1"/>
                </a:solidFill>
              </a:rPr>
              <a:t>الرياض </a:t>
            </a:r>
            <a:r>
              <a:rPr lang="ar-SA" dirty="0" smtClean="0">
                <a:solidFill>
                  <a:schemeClr val="bg1"/>
                </a:solidFill>
              </a:rPr>
              <a:t>: دار الزهراء للتوزيع و النشر</a:t>
            </a:r>
          </a:p>
          <a:p>
            <a:pPr algn="r" rtl="1"/>
            <a:r>
              <a:rPr lang="ar-SA" dirty="0" err="1" smtClean="0">
                <a:solidFill>
                  <a:schemeClr val="bg1"/>
                </a:solidFill>
              </a:rPr>
              <a:t>العثمان</a:t>
            </a:r>
            <a:r>
              <a:rPr lang="ar-SA" dirty="0" smtClean="0">
                <a:solidFill>
                  <a:schemeClr val="bg1"/>
                </a:solidFill>
              </a:rPr>
              <a:t> ، </a:t>
            </a:r>
            <a:r>
              <a:rPr lang="ar-SA" dirty="0" err="1" smtClean="0">
                <a:solidFill>
                  <a:schemeClr val="bg1"/>
                </a:solidFill>
              </a:rPr>
              <a:t>هند </a:t>
            </a:r>
            <a:r>
              <a:rPr lang="ar-SA" dirty="0" smtClean="0">
                <a:solidFill>
                  <a:schemeClr val="bg1"/>
                </a:solidFill>
              </a:rPr>
              <a:t>(2011) ورشة عمل لمدة 9 ساعات مقدمة في مادة طرق تدريس ذوي القصور </a:t>
            </a:r>
            <a:r>
              <a:rPr lang="ar-SA" dirty="0" err="1" smtClean="0">
                <a:solidFill>
                  <a:schemeClr val="bg1"/>
                </a:solidFill>
              </a:rPr>
              <a:t>الفكري </a:t>
            </a:r>
            <a:r>
              <a:rPr lang="ar-SA" dirty="0" smtClean="0">
                <a:solidFill>
                  <a:schemeClr val="bg1"/>
                </a:solidFill>
              </a:rPr>
              <a:t>، جامعة الملك سعود  </a:t>
            </a:r>
            <a:endParaRPr lang="en-GB" dirty="0">
              <a:solidFill>
                <a:schemeClr val="bg1"/>
              </a:solidFill>
            </a:endParaRPr>
          </a:p>
        </p:txBody>
      </p:sp>
      <p:sp>
        <p:nvSpPr>
          <p:cNvPr id="4" name="عنصر نائب للتاريخ 3"/>
          <p:cNvSpPr>
            <a:spLocks noGrp="1"/>
          </p:cNvSpPr>
          <p:nvPr>
            <p:ph type="dt" sz="half" idx="10"/>
          </p:nvPr>
        </p:nvSpPr>
        <p:spPr/>
        <p:txBody>
          <a:bodyPr/>
          <a:lstStyle/>
          <a:p>
            <a:r>
              <a:rPr lang="en-US" smtClean="0"/>
              <a:t>30/03/2012</a:t>
            </a:r>
            <a:endParaRPr lang="en-GB"/>
          </a:p>
        </p:txBody>
      </p:sp>
      <p:sp>
        <p:nvSpPr>
          <p:cNvPr id="5" name="عنصر نائب للتذييل 4"/>
          <p:cNvSpPr>
            <a:spLocks noGrp="1"/>
          </p:cNvSpPr>
          <p:nvPr>
            <p:ph type="ftr" sz="quarter" idx="11"/>
          </p:nvPr>
        </p:nvSpPr>
        <p:spPr/>
        <p:txBody>
          <a:bodyPr/>
          <a:lstStyle/>
          <a:p>
            <a:r>
              <a:rPr lang="en-GB" smtClean="0"/>
              <a:t>Abeer Alharbi</a:t>
            </a:r>
            <a:endParaRPr lang="en-GB"/>
          </a:p>
        </p:txBody>
      </p:sp>
      <p:sp>
        <p:nvSpPr>
          <p:cNvPr id="6" name="عنصر نائب لرقم الشريحة 5"/>
          <p:cNvSpPr>
            <a:spLocks noGrp="1"/>
          </p:cNvSpPr>
          <p:nvPr>
            <p:ph type="sldNum" sz="quarter" idx="12"/>
          </p:nvPr>
        </p:nvSpPr>
        <p:spPr/>
        <p:txBody>
          <a:bodyPr/>
          <a:lstStyle/>
          <a:p>
            <a:fld id="{D8903E8A-E245-4174-8E01-CA9EEE27BBFE}" type="slidenum">
              <a:rPr lang="en-GB" smtClean="0"/>
              <a:pPr/>
              <a:t>43</a:t>
            </a:fld>
            <a:endParaRPr lang="en-GB"/>
          </a:p>
        </p:txBody>
      </p:sp>
      <p:sp>
        <p:nvSpPr>
          <p:cNvPr id="7" name="عنوان 1"/>
          <p:cNvSpPr>
            <a:spLocks noGrp="1"/>
          </p:cNvSpPr>
          <p:nvPr>
            <p:ph type="title"/>
          </p:nvPr>
        </p:nvSpPr>
        <p:spPr/>
        <p:txBody>
          <a:bodyPr/>
          <a:lstStyle/>
          <a:p>
            <a:pPr algn="ctr"/>
            <a:r>
              <a:rPr lang="ar-SA" b="1" dirty="0" smtClean="0">
                <a:solidFill>
                  <a:srgbClr val="FF6699"/>
                </a:solidFill>
              </a:rPr>
              <a:t>قائمة المراجع </a:t>
            </a:r>
            <a:endParaRPr lang="en-GB" b="1" dirty="0">
              <a:solidFill>
                <a:srgbClr val="FF6699"/>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412776"/>
            <a:ext cx="8363272" cy="4824536"/>
          </a:xfrm>
        </p:spPr>
        <p:txBody>
          <a:bodyPr>
            <a:normAutofit/>
          </a:bodyPr>
          <a:lstStyle/>
          <a:p>
            <a:pPr algn="r" rtl="1"/>
            <a:r>
              <a:rPr lang="ar-SA" sz="2800" dirty="0" err="1" smtClean="0">
                <a:solidFill>
                  <a:schemeClr val="bg1"/>
                </a:solidFill>
              </a:rPr>
              <a:t>الخطيب </a:t>
            </a:r>
            <a:r>
              <a:rPr lang="ar-SA" sz="2800" dirty="0" smtClean="0">
                <a:solidFill>
                  <a:schemeClr val="bg1"/>
                </a:solidFill>
              </a:rPr>
              <a:t>(1995) اقترح نقاط لتعليم الأطفال سلوكيات اجتماعية مقبولة لمواجهة المواقف المحبطة </a:t>
            </a:r>
          </a:p>
          <a:p>
            <a:pPr lvl="1" algn="r" rtl="1"/>
            <a:r>
              <a:rPr lang="ar-SA" sz="2800" dirty="0" smtClean="0">
                <a:solidFill>
                  <a:schemeClr val="bg1"/>
                </a:solidFill>
              </a:rPr>
              <a:t>تقديم التعليمات و التدريبات و التوجيهات لتعليم الطفل التفاعل الاجتماعي </a:t>
            </a:r>
          </a:p>
          <a:p>
            <a:pPr lvl="1" algn="r" rtl="1"/>
            <a:r>
              <a:rPr lang="ar-SA" sz="2800" dirty="0" smtClean="0">
                <a:solidFill>
                  <a:schemeClr val="bg1"/>
                </a:solidFill>
              </a:rPr>
              <a:t> </a:t>
            </a:r>
            <a:r>
              <a:rPr lang="ar-SA" sz="2800" dirty="0" err="1" smtClean="0">
                <a:solidFill>
                  <a:schemeClr val="bg1"/>
                </a:solidFill>
              </a:rPr>
              <a:t>النمذجة</a:t>
            </a:r>
            <a:r>
              <a:rPr lang="ar-SA" sz="2800" dirty="0" smtClean="0">
                <a:solidFill>
                  <a:schemeClr val="bg1"/>
                </a:solidFill>
              </a:rPr>
              <a:t> </a:t>
            </a:r>
            <a:r>
              <a:rPr lang="ar-SA" sz="2800" dirty="0" err="1" smtClean="0">
                <a:solidFill>
                  <a:schemeClr val="bg1"/>
                </a:solidFill>
              </a:rPr>
              <a:t>(</a:t>
            </a:r>
            <a:r>
              <a:rPr lang="en-GB" sz="2800" dirty="0" err="1" smtClean="0">
                <a:solidFill>
                  <a:schemeClr val="bg1"/>
                </a:solidFill>
              </a:rPr>
              <a:t>Modeling</a:t>
            </a:r>
            <a:r>
              <a:rPr lang="en-GB" sz="2800" dirty="0" smtClean="0">
                <a:solidFill>
                  <a:schemeClr val="bg1"/>
                </a:solidFill>
              </a:rPr>
              <a:t> </a:t>
            </a:r>
            <a:r>
              <a:rPr lang="ar-SA" sz="2800" dirty="0" smtClean="0">
                <a:solidFill>
                  <a:schemeClr val="bg1"/>
                </a:solidFill>
              </a:rPr>
              <a:t>) تعرف الطفل </a:t>
            </a:r>
            <a:r>
              <a:rPr lang="ar-SA" sz="2800" dirty="0" err="1" smtClean="0">
                <a:solidFill>
                  <a:schemeClr val="bg1"/>
                </a:solidFill>
              </a:rPr>
              <a:t>بالسلوكات</a:t>
            </a:r>
            <a:r>
              <a:rPr lang="ar-SA" sz="2800" dirty="0" smtClean="0">
                <a:solidFill>
                  <a:schemeClr val="bg1"/>
                </a:solidFill>
              </a:rPr>
              <a:t> المرغوبة </a:t>
            </a:r>
          </a:p>
          <a:p>
            <a:pPr lvl="1" algn="r" rtl="1"/>
            <a:r>
              <a:rPr lang="ar-SA" sz="2800" dirty="0" smtClean="0">
                <a:solidFill>
                  <a:schemeClr val="bg1"/>
                </a:solidFill>
              </a:rPr>
              <a:t>لعب الادوار يعطي الطفل فرصة من تقليد و تعلم السلوك المرغوب </a:t>
            </a:r>
          </a:p>
          <a:p>
            <a:pPr lvl="1" algn="r" rtl="1"/>
            <a:r>
              <a:rPr lang="ar-SA" sz="2800" dirty="0" smtClean="0">
                <a:solidFill>
                  <a:schemeClr val="bg1"/>
                </a:solidFill>
              </a:rPr>
              <a:t>التغذية الراجعة حيث يقدمها المعلم للطالب من اجل تحسين أدائه و يشجعه على الاستمرار بالسلوك المرغوب </a:t>
            </a:r>
          </a:p>
        </p:txBody>
      </p:sp>
      <p:sp>
        <p:nvSpPr>
          <p:cNvPr id="4" name="عنصر نائب للتاريخ 3"/>
          <p:cNvSpPr>
            <a:spLocks noGrp="1"/>
          </p:cNvSpPr>
          <p:nvPr>
            <p:ph type="dt" sz="half" idx="10"/>
          </p:nvPr>
        </p:nvSpPr>
        <p:spPr/>
        <p:txBody>
          <a:bodyPr/>
          <a:lstStyle/>
          <a:p>
            <a:r>
              <a:rPr lang="en-US" smtClean="0"/>
              <a:t>30/03/2012</a:t>
            </a:r>
            <a:endParaRPr lang="en-GB"/>
          </a:p>
        </p:txBody>
      </p:sp>
      <p:sp>
        <p:nvSpPr>
          <p:cNvPr id="5" name="عنصر نائب للتذييل 4"/>
          <p:cNvSpPr>
            <a:spLocks noGrp="1"/>
          </p:cNvSpPr>
          <p:nvPr>
            <p:ph type="ftr" sz="quarter" idx="11"/>
          </p:nvPr>
        </p:nvSpPr>
        <p:spPr/>
        <p:txBody>
          <a:bodyPr/>
          <a:lstStyle/>
          <a:p>
            <a:r>
              <a:rPr lang="en-GB" smtClean="0"/>
              <a:t>Abeer Alharbi</a:t>
            </a:r>
            <a:endParaRPr lang="en-GB"/>
          </a:p>
        </p:txBody>
      </p:sp>
      <p:sp>
        <p:nvSpPr>
          <p:cNvPr id="6" name="عنصر نائب لرقم الشريحة 5"/>
          <p:cNvSpPr>
            <a:spLocks noGrp="1"/>
          </p:cNvSpPr>
          <p:nvPr>
            <p:ph type="sldNum" sz="quarter" idx="12"/>
          </p:nvPr>
        </p:nvSpPr>
        <p:spPr/>
        <p:txBody>
          <a:bodyPr/>
          <a:lstStyle/>
          <a:p>
            <a:fld id="{D8903E8A-E245-4174-8E01-CA9EEE27BBFE}" type="slidenum">
              <a:rPr lang="en-GB" smtClean="0"/>
              <a:pPr/>
              <a:t>5</a:t>
            </a:fld>
            <a:endParaRPr lang="en-GB"/>
          </a:p>
        </p:txBody>
      </p:sp>
      <p:sp>
        <p:nvSpPr>
          <p:cNvPr id="8" name="عنوان 1"/>
          <p:cNvSpPr>
            <a:spLocks noGrp="1"/>
          </p:cNvSpPr>
          <p:nvPr>
            <p:ph type="title"/>
          </p:nvPr>
        </p:nvSpPr>
        <p:spPr>
          <a:xfrm>
            <a:off x="539552" y="476672"/>
            <a:ext cx="8291264" cy="1066130"/>
          </a:xfrm>
        </p:spPr>
        <p:txBody>
          <a:bodyPr>
            <a:noAutofit/>
          </a:bodyPr>
          <a:lstStyle/>
          <a:p>
            <a:pPr algn="ctr" rtl="1"/>
            <a:r>
              <a:rPr lang="ar-SA" sz="3600" b="1" dirty="0" smtClean="0">
                <a:solidFill>
                  <a:srgbClr val="FF6699"/>
                </a:solidFill>
              </a:rPr>
              <a:t>الاستراتيجيات الوقائية</a:t>
            </a:r>
            <a:br>
              <a:rPr lang="ar-SA" sz="3600" b="1" dirty="0" smtClean="0">
                <a:solidFill>
                  <a:srgbClr val="FF6699"/>
                </a:solidFill>
              </a:rPr>
            </a:br>
            <a:r>
              <a:rPr lang="ar-SA" sz="3600" b="1" dirty="0" smtClean="0">
                <a:solidFill>
                  <a:srgbClr val="FF6699"/>
                </a:solidFill>
              </a:rPr>
              <a:t>  </a:t>
            </a:r>
            <a:r>
              <a:rPr lang="en-GB" sz="3600" b="1" dirty="0" smtClean="0">
                <a:solidFill>
                  <a:srgbClr val="FF6699"/>
                </a:solidFill>
              </a:rPr>
              <a:t>Preventative strategies </a:t>
            </a:r>
            <a:br>
              <a:rPr lang="en-GB" sz="3600" b="1" dirty="0" smtClean="0">
                <a:solidFill>
                  <a:srgbClr val="FF6699"/>
                </a:solidFill>
              </a:rPr>
            </a:br>
            <a:r>
              <a:rPr lang="ar-SA" sz="3600" b="1" dirty="0" smtClean="0">
                <a:solidFill>
                  <a:srgbClr val="FF6699"/>
                </a:solidFill>
              </a:rPr>
              <a:t> </a:t>
            </a:r>
            <a:endParaRPr lang="en-GB" sz="3600" b="1" dirty="0">
              <a:solidFill>
                <a:srgbClr val="FF6699"/>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67544" y="1484784"/>
            <a:ext cx="8435280" cy="4896544"/>
          </a:xfrm>
        </p:spPr>
        <p:txBody>
          <a:bodyPr>
            <a:noAutofit/>
          </a:bodyPr>
          <a:lstStyle/>
          <a:p>
            <a:pPr algn="r" rtl="1"/>
            <a:r>
              <a:rPr lang="ar-SA" sz="2800" b="1" dirty="0" smtClean="0">
                <a:solidFill>
                  <a:schemeClr val="bg1"/>
                </a:solidFill>
              </a:rPr>
              <a:t>تنظيم البيئة </a:t>
            </a:r>
            <a:r>
              <a:rPr lang="ar-SA" sz="2800" b="1" dirty="0" err="1" smtClean="0">
                <a:solidFill>
                  <a:schemeClr val="bg1"/>
                </a:solidFill>
              </a:rPr>
              <a:t>الصفية :</a:t>
            </a:r>
            <a:r>
              <a:rPr lang="ar-SA" sz="2800" b="1" dirty="0" smtClean="0">
                <a:solidFill>
                  <a:schemeClr val="bg1"/>
                </a:solidFill>
              </a:rPr>
              <a:t> </a:t>
            </a:r>
          </a:p>
          <a:p>
            <a:pPr lvl="1" algn="r" rtl="1"/>
            <a:r>
              <a:rPr lang="ar-SA" sz="2800" dirty="0" smtClean="0">
                <a:solidFill>
                  <a:schemeClr val="bg1"/>
                </a:solidFill>
              </a:rPr>
              <a:t>الذي يقلل من المشتتات الخارجية</a:t>
            </a:r>
          </a:p>
          <a:p>
            <a:pPr lvl="1" algn="r" rtl="1"/>
            <a:r>
              <a:rPr lang="ar-SA" sz="2800" dirty="0" smtClean="0">
                <a:solidFill>
                  <a:schemeClr val="bg1"/>
                </a:solidFill>
              </a:rPr>
              <a:t>تقلل من الاحتكاك بين الطلبة </a:t>
            </a:r>
          </a:p>
          <a:p>
            <a:pPr lvl="1" algn="r" rtl="1"/>
            <a:r>
              <a:rPr lang="ar-SA" sz="2800" dirty="0" smtClean="0">
                <a:solidFill>
                  <a:schemeClr val="bg1"/>
                </a:solidFill>
              </a:rPr>
              <a:t>يزيد من تركيزهم على المهمات التعليمية</a:t>
            </a:r>
          </a:p>
          <a:p>
            <a:pPr lvl="1" algn="r" rtl="1">
              <a:buNone/>
            </a:pPr>
            <a:r>
              <a:rPr lang="ar-SA" sz="2800" dirty="0" smtClean="0">
                <a:solidFill>
                  <a:schemeClr val="bg1"/>
                </a:solidFill>
              </a:rPr>
              <a:t>  </a:t>
            </a:r>
          </a:p>
          <a:p>
            <a:pPr algn="r" rtl="1"/>
            <a:r>
              <a:rPr lang="ar-SA" sz="2800" dirty="0" smtClean="0">
                <a:solidFill>
                  <a:schemeClr val="bg1"/>
                </a:solidFill>
              </a:rPr>
              <a:t>وضع القوانين </a:t>
            </a:r>
            <a:r>
              <a:rPr lang="ar-SA" sz="2800" dirty="0" err="1" smtClean="0">
                <a:solidFill>
                  <a:schemeClr val="bg1"/>
                </a:solidFill>
              </a:rPr>
              <a:t>الصفية :</a:t>
            </a:r>
            <a:endParaRPr lang="ar-SA" sz="2800" dirty="0" smtClean="0">
              <a:solidFill>
                <a:schemeClr val="bg1"/>
              </a:solidFill>
            </a:endParaRPr>
          </a:p>
          <a:p>
            <a:pPr lvl="1" algn="r" rtl="1"/>
            <a:r>
              <a:rPr lang="ar-SA" sz="2800" dirty="0" smtClean="0">
                <a:solidFill>
                  <a:schemeClr val="bg1"/>
                </a:solidFill>
              </a:rPr>
              <a:t>المصاغة بلغة ايجابية </a:t>
            </a:r>
          </a:p>
          <a:p>
            <a:pPr lvl="1" algn="r" rtl="1"/>
            <a:r>
              <a:rPr lang="ar-SA" sz="2800" dirty="0" smtClean="0">
                <a:solidFill>
                  <a:schemeClr val="bg1"/>
                </a:solidFill>
              </a:rPr>
              <a:t>المصاغة بلغة سهلة و مباشرة </a:t>
            </a:r>
          </a:p>
          <a:p>
            <a:pPr lvl="1" algn="r" rtl="1"/>
            <a:r>
              <a:rPr lang="ar-SA" sz="2800" dirty="0" smtClean="0">
                <a:solidFill>
                  <a:schemeClr val="bg1"/>
                </a:solidFill>
              </a:rPr>
              <a:t>ان تكون </a:t>
            </a:r>
            <a:r>
              <a:rPr lang="ar-SA" sz="2800" dirty="0" err="1" smtClean="0">
                <a:solidFill>
                  <a:schemeClr val="bg1"/>
                </a:solidFill>
              </a:rPr>
              <a:t>مختصرة </a:t>
            </a:r>
            <a:r>
              <a:rPr lang="ar-SA" sz="2800" dirty="0" smtClean="0">
                <a:solidFill>
                  <a:schemeClr val="bg1"/>
                </a:solidFill>
              </a:rPr>
              <a:t>( بين 4-6) قوانين </a:t>
            </a:r>
          </a:p>
          <a:p>
            <a:pPr lvl="1" algn="r" rtl="1"/>
            <a:r>
              <a:rPr lang="ar-SA" sz="2800" dirty="0" smtClean="0">
                <a:solidFill>
                  <a:schemeClr val="bg1"/>
                </a:solidFill>
              </a:rPr>
              <a:t>ان يحتوي كل قانون على امر واحد </a:t>
            </a:r>
            <a:endParaRPr lang="en-GB" sz="2800" dirty="0">
              <a:solidFill>
                <a:schemeClr val="bg1"/>
              </a:solidFill>
            </a:endParaRPr>
          </a:p>
        </p:txBody>
      </p:sp>
      <p:sp>
        <p:nvSpPr>
          <p:cNvPr id="4" name="عنصر نائب للتاريخ 3"/>
          <p:cNvSpPr>
            <a:spLocks noGrp="1"/>
          </p:cNvSpPr>
          <p:nvPr>
            <p:ph type="dt" sz="half" idx="10"/>
          </p:nvPr>
        </p:nvSpPr>
        <p:spPr/>
        <p:txBody>
          <a:bodyPr/>
          <a:lstStyle/>
          <a:p>
            <a:r>
              <a:rPr lang="en-US" smtClean="0"/>
              <a:t>30/03/2012</a:t>
            </a:r>
            <a:endParaRPr lang="en-GB"/>
          </a:p>
        </p:txBody>
      </p:sp>
      <p:sp>
        <p:nvSpPr>
          <p:cNvPr id="5" name="عنصر نائب للتذييل 4"/>
          <p:cNvSpPr>
            <a:spLocks noGrp="1"/>
          </p:cNvSpPr>
          <p:nvPr>
            <p:ph type="ftr" sz="quarter" idx="11"/>
          </p:nvPr>
        </p:nvSpPr>
        <p:spPr/>
        <p:txBody>
          <a:bodyPr/>
          <a:lstStyle/>
          <a:p>
            <a:r>
              <a:rPr lang="en-GB" smtClean="0"/>
              <a:t>Abeer Alharbi</a:t>
            </a:r>
            <a:endParaRPr lang="en-GB"/>
          </a:p>
        </p:txBody>
      </p:sp>
      <p:sp>
        <p:nvSpPr>
          <p:cNvPr id="6" name="عنصر نائب لرقم الشريحة 5"/>
          <p:cNvSpPr>
            <a:spLocks noGrp="1"/>
          </p:cNvSpPr>
          <p:nvPr>
            <p:ph type="sldNum" sz="quarter" idx="12"/>
          </p:nvPr>
        </p:nvSpPr>
        <p:spPr/>
        <p:txBody>
          <a:bodyPr/>
          <a:lstStyle/>
          <a:p>
            <a:fld id="{D8903E8A-E245-4174-8E01-CA9EEE27BBFE}" type="slidenum">
              <a:rPr lang="en-GB" smtClean="0"/>
              <a:pPr/>
              <a:t>6</a:t>
            </a:fld>
            <a:endParaRPr lang="en-GB"/>
          </a:p>
        </p:txBody>
      </p:sp>
      <p:sp>
        <p:nvSpPr>
          <p:cNvPr id="9" name="عنوان 1"/>
          <p:cNvSpPr>
            <a:spLocks noGrp="1"/>
          </p:cNvSpPr>
          <p:nvPr>
            <p:ph type="title"/>
          </p:nvPr>
        </p:nvSpPr>
        <p:spPr>
          <a:xfrm>
            <a:off x="539552" y="476672"/>
            <a:ext cx="8291264" cy="1066130"/>
          </a:xfrm>
        </p:spPr>
        <p:txBody>
          <a:bodyPr>
            <a:noAutofit/>
          </a:bodyPr>
          <a:lstStyle/>
          <a:p>
            <a:pPr algn="ctr" rtl="1"/>
            <a:r>
              <a:rPr lang="ar-SA" sz="3600" b="1" dirty="0" smtClean="0">
                <a:solidFill>
                  <a:srgbClr val="FF6699"/>
                </a:solidFill>
              </a:rPr>
              <a:t>الاستراتيجيات الوقائية</a:t>
            </a:r>
            <a:br>
              <a:rPr lang="ar-SA" sz="3600" b="1" dirty="0" smtClean="0">
                <a:solidFill>
                  <a:srgbClr val="FF6699"/>
                </a:solidFill>
              </a:rPr>
            </a:br>
            <a:r>
              <a:rPr lang="ar-SA" sz="3600" b="1" dirty="0" smtClean="0">
                <a:solidFill>
                  <a:srgbClr val="FF6699"/>
                </a:solidFill>
              </a:rPr>
              <a:t>  </a:t>
            </a:r>
            <a:r>
              <a:rPr lang="en-GB" sz="3600" b="1" dirty="0" smtClean="0">
                <a:solidFill>
                  <a:srgbClr val="FF6699"/>
                </a:solidFill>
              </a:rPr>
              <a:t>Preventative strategies </a:t>
            </a:r>
            <a:br>
              <a:rPr lang="en-GB" sz="3600" b="1" dirty="0" smtClean="0">
                <a:solidFill>
                  <a:srgbClr val="FF6699"/>
                </a:solidFill>
              </a:rPr>
            </a:br>
            <a:r>
              <a:rPr lang="ar-SA" sz="3600" b="1" dirty="0" smtClean="0">
                <a:solidFill>
                  <a:srgbClr val="FF6699"/>
                </a:solidFill>
              </a:rPr>
              <a:t> </a:t>
            </a:r>
            <a:endParaRPr lang="en-GB" sz="3600" b="1" dirty="0">
              <a:solidFill>
                <a:srgbClr val="FF6699"/>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23528" y="1412776"/>
            <a:ext cx="8496944" cy="4680520"/>
          </a:xfrm>
        </p:spPr>
        <p:txBody>
          <a:bodyPr>
            <a:noAutofit/>
          </a:bodyPr>
          <a:lstStyle/>
          <a:p>
            <a:pPr algn="r" rtl="1"/>
            <a:r>
              <a:rPr lang="ar-SA" sz="2800" dirty="0" smtClean="0">
                <a:solidFill>
                  <a:schemeClr val="bg1"/>
                </a:solidFill>
              </a:rPr>
              <a:t>ادارة الأعمال </a:t>
            </a:r>
            <a:r>
              <a:rPr lang="ar-SA" sz="2800" dirty="0" err="1" smtClean="0">
                <a:solidFill>
                  <a:schemeClr val="bg1"/>
                </a:solidFill>
              </a:rPr>
              <a:t>المقعدية:</a:t>
            </a:r>
            <a:endParaRPr lang="ar-SA" sz="2800" dirty="0" smtClean="0">
              <a:solidFill>
                <a:schemeClr val="bg1"/>
              </a:solidFill>
            </a:endParaRPr>
          </a:p>
          <a:p>
            <a:pPr lvl="1" algn="r" rtl="1"/>
            <a:r>
              <a:rPr lang="ar-SA" sz="2800" dirty="0" smtClean="0">
                <a:solidFill>
                  <a:schemeClr val="bg1"/>
                </a:solidFill>
              </a:rPr>
              <a:t>الصفوف </a:t>
            </a:r>
          </a:p>
          <a:p>
            <a:pPr lvl="1" algn="r" rtl="1"/>
            <a:r>
              <a:rPr lang="ar-SA" sz="2800" dirty="0" smtClean="0">
                <a:solidFill>
                  <a:schemeClr val="bg1"/>
                </a:solidFill>
              </a:rPr>
              <a:t>المجموعات </a:t>
            </a:r>
          </a:p>
          <a:p>
            <a:pPr lvl="1" algn="r" rtl="1"/>
            <a:r>
              <a:rPr lang="ar-SA" sz="2800" dirty="0" smtClean="0">
                <a:solidFill>
                  <a:schemeClr val="bg1"/>
                </a:solidFill>
              </a:rPr>
              <a:t>الاقران </a:t>
            </a:r>
          </a:p>
          <a:p>
            <a:pPr lvl="1" algn="r" rtl="1">
              <a:buNone/>
            </a:pPr>
            <a:endParaRPr lang="ar-SA" sz="2800" dirty="0" smtClean="0"/>
          </a:p>
        </p:txBody>
      </p:sp>
      <p:sp>
        <p:nvSpPr>
          <p:cNvPr id="4" name="عنصر نائب للتاريخ 3"/>
          <p:cNvSpPr>
            <a:spLocks noGrp="1"/>
          </p:cNvSpPr>
          <p:nvPr>
            <p:ph type="dt" sz="half" idx="10"/>
          </p:nvPr>
        </p:nvSpPr>
        <p:spPr/>
        <p:txBody>
          <a:bodyPr/>
          <a:lstStyle/>
          <a:p>
            <a:r>
              <a:rPr lang="en-US" smtClean="0"/>
              <a:t>30/03/2012</a:t>
            </a:r>
            <a:endParaRPr lang="en-GB"/>
          </a:p>
        </p:txBody>
      </p:sp>
      <p:sp>
        <p:nvSpPr>
          <p:cNvPr id="5" name="عنصر نائب للتذييل 4"/>
          <p:cNvSpPr>
            <a:spLocks noGrp="1"/>
          </p:cNvSpPr>
          <p:nvPr>
            <p:ph type="ftr" sz="quarter" idx="11"/>
          </p:nvPr>
        </p:nvSpPr>
        <p:spPr/>
        <p:txBody>
          <a:bodyPr/>
          <a:lstStyle/>
          <a:p>
            <a:r>
              <a:rPr lang="en-GB" smtClean="0"/>
              <a:t>Abeer Alharbi</a:t>
            </a:r>
            <a:endParaRPr lang="en-GB"/>
          </a:p>
        </p:txBody>
      </p:sp>
      <p:sp>
        <p:nvSpPr>
          <p:cNvPr id="6" name="عنصر نائب لرقم الشريحة 5"/>
          <p:cNvSpPr>
            <a:spLocks noGrp="1"/>
          </p:cNvSpPr>
          <p:nvPr>
            <p:ph type="sldNum" sz="quarter" idx="12"/>
          </p:nvPr>
        </p:nvSpPr>
        <p:spPr/>
        <p:txBody>
          <a:bodyPr/>
          <a:lstStyle/>
          <a:p>
            <a:fld id="{D8903E8A-E245-4174-8E01-CA9EEE27BBFE}" type="slidenum">
              <a:rPr lang="en-GB" smtClean="0"/>
              <a:pPr/>
              <a:t>7</a:t>
            </a:fld>
            <a:endParaRPr lang="en-GB"/>
          </a:p>
        </p:txBody>
      </p:sp>
      <p:sp>
        <p:nvSpPr>
          <p:cNvPr id="9" name="عنوان 1"/>
          <p:cNvSpPr>
            <a:spLocks noGrp="1"/>
          </p:cNvSpPr>
          <p:nvPr>
            <p:ph type="title"/>
          </p:nvPr>
        </p:nvSpPr>
        <p:spPr>
          <a:xfrm>
            <a:off x="539552" y="476672"/>
            <a:ext cx="8291264" cy="1066130"/>
          </a:xfrm>
        </p:spPr>
        <p:txBody>
          <a:bodyPr>
            <a:noAutofit/>
          </a:bodyPr>
          <a:lstStyle/>
          <a:p>
            <a:pPr algn="ctr" rtl="1"/>
            <a:r>
              <a:rPr lang="ar-SA" sz="3600" b="1" dirty="0" smtClean="0">
                <a:solidFill>
                  <a:srgbClr val="FF6699"/>
                </a:solidFill>
              </a:rPr>
              <a:t>الاستراتيجيات الوقائية</a:t>
            </a:r>
            <a:br>
              <a:rPr lang="ar-SA" sz="3600" b="1" dirty="0" smtClean="0">
                <a:solidFill>
                  <a:srgbClr val="FF6699"/>
                </a:solidFill>
              </a:rPr>
            </a:br>
            <a:r>
              <a:rPr lang="ar-SA" sz="3600" b="1" dirty="0" smtClean="0">
                <a:solidFill>
                  <a:srgbClr val="FF6699"/>
                </a:solidFill>
              </a:rPr>
              <a:t>  </a:t>
            </a:r>
            <a:r>
              <a:rPr lang="en-GB" sz="3600" b="1" dirty="0" smtClean="0">
                <a:solidFill>
                  <a:srgbClr val="FF6699"/>
                </a:solidFill>
              </a:rPr>
              <a:t>Preventative strategies </a:t>
            </a:r>
            <a:br>
              <a:rPr lang="en-GB" sz="3600" b="1" dirty="0" smtClean="0">
                <a:solidFill>
                  <a:srgbClr val="FF6699"/>
                </a:solidFill>
              </a:rPr>
            </a:br>
            <a:r>
              <a:rPr lang="ar-SA" sz="3600" b="1" dirty="0" smtClean="0">
                <a:solidFill>
                  <a:srgbClr val="FF6699"/>
                </a:solidFill>
              </a:rPr>
              <a:t> </a:t>
            </a:r>
            <a:endParaRPr lang="en-GB" sz="3600" b="1" dirty="0">
              <a:solidFill>
                <a:srgbClr val="FF6699"/>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79512" y="764704"/>
            <a:ext cx="8712968" cy="850106"/>
          </a:xfrm>
        </p:spPr>
        <p:txBody>
          <a:bodyPr>
            <a:noAutofit/>
          </a:bodyPr>
          <a:lstStyle/>
          <a:p>
            <a:pPr algn="ctr"/>
            <a:r>
              <a:rPr lang="ar-SA" sz="3600" b="1" dirty="0" err="1" smtClean="0">
                <a:solidFill>
                  <a:srgbClr val="FF6699"/>
                </a:solidFill>
              </a:rPr>
              <a:t>ماهي</a:t>
            </a:r>
            <a:r>
              <a:rPr lang="ar-SA" sz="3600" b="1" dirty="0" smtClean="0">
                <a:solidFill>
                  <a:srgbClr val="FF6699"/>
                </a:solidFill>
              </a:rPr>
              <a:t> أفضل طريقة لإدارة الأعمال </a:t>
            </a:r>
            <a:r>
              <a:rPr lang="ar-SA" sz="3600" b="1" dirty="0" err="1" smtClean="0">
                <a:solidFill>
                  <a:srgbClr val="FF6699"/>
                </a:solidFill>
              </a:rPr>
              <a:t>المقعدية؟</a:t>
            </a:r>
            <a:r>
              <a:rPr lang="ar-SA" sz="3600" b="1" dirty="0" smtClean="0">
                <a:solidFill>
                  <a:srgbClr val="FF6699"/>
                </a:solidFill>
              </a:rPr>
              <a:t/>
            </a:r>
            <a:br>
              <a:rPr lang="ar-SA" sz="3600" b="1" dirty="0" smtClean="0">
                <a:solidFill>
                  <a:srgbClr val="FF6699"/>
                </a:solidFill>
              </a:rPr>
            </a:br>
            <a:r>
              <a:rPr lang="en-GB" sz="3600" b="1" dirty="0" smtClean="0">
                <a:solidFill>
                  <a:srgbClr val="FF6699"/>
                </a:solidFill>
              </a:rPr>
              <a:t>what is the best method to manage</a:t>
            </a:r>
            <a:r>
              <a:rPr lang="ar-SA" sz="3600" b="1" dirty="0" smtClean="0">
                <a:solidFill>
                  <a:srgbClr val="FF6699"/>
                </a:solidFill>
              </a:rPr>
              <a:t> </a:t>
            </a:r>
            <a:r>
              <a:rPr lang="en-GB" sz="3600" b="1" dirty="0" smtClean="0">
                <a:solidFill>
                  <a:srgbClr val="FF6699"/>
                </a:solidFill>
              </a:rPr>
              <a:t> </a:t>
            </a:r>
            <a:r>
              <a:rPr lang="en-GB" sz="3600" b="1" dirty="0" smtClean="0">
                <a:solidFill>
                  <a:srgbClr val="FF6699"/>
                </a:solidFill>
              </a:rPr>
              <a:t>seated </a:t>
            </a:r>
            <a:r>
              <a:rPr lang="en-GB" sz="3600" b="1" dirty="0" smtClean="0">
                <a:solidFill>
                  <a:srgbClr val="FF6699"/>
                </a:solidFill>
              </a:rPr>
              <a:t>activities </a:t>
            </a:r>
            <a:r>
              <a:rPr lang="en-GB" sz="3600" b="1" dirty="0" smtClean="0">
                <a:solidFill>
                  <a:srgbClr val="FF6699"/>
                </a:solidFill>
              </a:rPr>
              <a:t>? </a:t>
            </a:r>
            <a:r>
              <a:rPr lang="ar-SA" sz="3600" b="1" dirty="0" smtClean="0">
                <a:solidFill>
                  <a:srgbClr val="FF6699"/>
                </a:solidFill>
              </a:rPr>
              <a:t/>
            </a:r>
            <a:br>
              <a:rPr lang="ar-SA" sz="3600" b="1" dirty="0" smtClean="0">
                <a:solidFill>
                  <a:srgbClr val="FF6699"/>
                </a:solidFill>
              </a:rPr>
            </a:br>
            <a:endParaRPr lang="en-GB" sz="3600" b="1" dirty="0">
              <a:solidFill>
                <a:srgbClr val="FF6699"/>
              </a:solidFill>
            </a:endParaRPr>
          </a:p>
        </p:txBody>
      </p:sp>
      <p:sp>
        <p:nvSpPr>
          <p:cNvPr id="3" name="عنصر نائب للمحتوى 2"/>
          <p:cNvSpPr>
            <a:spLocks noGrp="1"/>
          </p:cNvSpPr>
          <p:nvPr>
            <p:ph idx="1"/>
          </p:nvPr>
        </p:nvSpPr>
        <p:spPr>
          <a:xfrm>
            <a:off x="251520" y="1844824"/>
            <a:ext cx="8640960" cy="4824536"/>
          </a:xfrm>
        </p:spPr>
        <p:txBody>
          <a:bodyPr>
            <a:noAutofit/>
          </a:bodyPr>
          <a:lstStyle/>
          <a:p>
            <a:pPr algn="r" rtl="1"/>
            <a:r>
              <a:rPr lang="ar-SA" sz="2800" dirty="0" smtClean="0">
                <a:solidFill>
                  <a:schemeClr val="bg1"/>
                </a:solidFill>
              </a:rPr>
              <a:t>الجلوس في صفوف كان أكثر فاعلية لذوي اضطرابات </a:t>
            </a:r>
            <a:r>
              <a:rPr lang="ar-SA" sz="2800" dirty="0" err="1" smtClean="0">
                <a:solidFill>
                  <a:schemeClr val="bg1"/>
                </a:solidFill>
              </a:rPr>
              <a:t>الانتباه (</a:t>
            </a:r>
            <a:r>
              <a:rPr lang="en-GB" sz="2800" dirty="0" smtClean="0">
                <a:solidFill>
                  <a:schemeClr val="bg1"/>
                </a:solidFill>
              </a:rPr>
              <a:t>Hastings and </a:t>
            </a:r>
            <a:r>
              <a:rPr lang="en-GB" sz="2800" dirty="0" err="1" smtClean="0">
                <a:solidFill>
                  <a:schemeClr val="bg1"/>
                </a:solidFill>
              </a:rPr>
              <a:t>Schweiso</a:t>
            </a:r>
            <a:r>
              <a:rPr lang="en-GB" sz="2800" dirty="0" smtClean="0">
                <a:solidFill>
                  <a:schemeClr val="bg1"/>
                </a:solidFill>
              </a:rPr>
              <a:t>, 1995</a:t>
            </a:r>
            <a:r>
              <a:rPr lang="ar-SA" sz="2800" dirty="0" err="1" smtClean="0">
                <a:solidFill>
                  <a:schemeClr val="bg1"/>
                </a:solidFill>
              </a:rPr>
              <a:t>).</a:t>
            </a:r>
            <a:endParaRPr lang="ar-SA" sz="2800" dirty="0" smtClean="0">
              <a:solidFill>
                <a:schemeClr val="bg1"/>
              </a:solidFill>
            </a:endParaRPr>
          </a:p>
          <a:p>
            <a:pPr algn="r" rtl="1">
              <a:buNone/>
            </a:pPr>
            <a:endParaRPr lang="ar-SA" sz="1000" dirty="0" smtClean="0">
              <a:solidFill>
                <a:schemeClr val="bg1"/>
              </a:solidFill>
            </a:endParaRPr>
          </a:p>
          <a:p>
            <a:pPr algn="r" rtl="1"/>
            <a:r>
              <a:rPr lang="ar-LY" sz="2800" dirty="0" smtClean="0">
                <a:solidFill>
                  <a:schemeClr val="bg1"/>
                </a:solidFill>
                <a:cs typeface="Arial" pitchFamily="34" charset="0"/>
              </a:rPr>
              <a:t>السلوك المرغوب تضاعف عندما تم تغيير طريقة جلوس الأطفال من المجموعات </a:t>
            </a:r>
            <a:r>
              <a:rPr lang="ar-LY" sz="2800" dirty="0" err="1" smtClean="0">
                <a:solidFill>
                  <a:schemeClr val="bg1"/>
                </a:solidFill>
                <a:cs typeface="Arial" pitchFamily="34" charset="0"/>
              </a:rPr>
              <a:t>للصفوف.</a:t>
            </a:r>
            <a:r>
              <a:rPr lang="ar-LY" sz="2800" dirty="0" smtClean="0">
                <a:solidFill>
                  <a:schemeClr val="bg1"/>
                </a:solidFill>
                <a:cs typeface="Arial" pitchFamily="34" charset="0"/>
              </a:rPr>
              <a:t> نسبة الفوضى كان ثلاث مرات أكثر في حالة جلوس الأطفال ضمن مجموعات</a:t>
            </a:r>
            <a:r>
              <a:rPr lang="ar-SA" sz="2800" dirty="0" smtClean="0">
                <a:solidFill>
                  <a:schemeClr val="bg1"/>
                </a:solidFill>
                <a:cs typeface="Arial" pitchFamily="34" charset="0"/>
              </a:rPr>
              <a:t> </a:t>
            </a:r>
            <a:r>
              <a:rPr lang="en-US" sz="2800" dirty="0" smtClean="0">
                <a:solidFill>
                  <a:schemeClr val="bg1"/>
                </a:solidFill>
                <a:cs typeface="Arial" pitchFamily="34" charset="0"/>
              </a:rPr>
              <a:t>(</a:t>
            </a:r>
            <a:r>
              <a:rPr lang="en-US" sz="2800" dirty="0" err="1" smtClean="0">
                <a:solidFill>
                  <a:schemeClr val="bg1"/>
                </a:solidFill>
                <a:cs typeface="Arial" pitchFamily="34" charset="0"/>
              </a:rPr>
              <a:t>Wheldal</a:t>
            </a:r>
            <a:r>
              <a:rPr lang="en-US" sz="2800" dirty="0" smtClean="0">
                <a:solidFill>
                  <a:schemeClr val="bg1"/>
                </a:solidFill>
                <a:cs typeface="Arial" pitchFamily="34" charset="0"/>
              </a:rPr>
              <a:t> </a:t>
            </a:r>
            <a:r>
              <a:rPr lang="en-GB" sz="2800" dirty="0" smtClean="0">
                <a:solidFill>
                  <a:schemeClr val="bg1"/>
                </a:solidFill>
                <a:cs typeface="Arial" pitchFamily="34" charset="0"/>
              </a:rPr>
              <a:t>&amp; Lam,1987)</a:t>
            </a:r>
            <a:r>
              <a:rPr lang="ar-LY" sz="2800" dirty="0" smtClean="0">
                <a:solidFill>
                  <a:schemeClr val="bg1"/>
                </a:solidFill>
                <a:cs typeface="Arial" pitchFamily="34" charset="0"/>
              </a:rPr>
              <a:t> </a:t>
            </a:r>
            <a:endParaRPr lang="ar-SA" sz="2800" dirty="0" smtClean="0">
              <a:solidFill>
                <a:schemeClr val="bg1"/>
              </a:solidFill>
              <a:cs typeface="Arial" pitchFamily="34" charset="0"/>
            </a:endParaRPr>
          </a:p>
          <a:p>
            <a:pPr algn="r" rtl="1">
              <a:buNone/>
            </a:pPr>
            <a:endParaRPr lang="ar-SA" sz="1000" dirty="0" smtClean="0">
              <a:solidFill>
                <a:schemeClr val="bg1"/>
              </a:solidFill>
              <a:cs typeface="Arial" pitchFamily="34" charset="0"/>
            </a:endParaRPr>
          </a:p>
          <a:p>
            <a:pPr algn="r" rtl="1"/>
            <a:r>
              <a:rPr lang="ar-LY" sz="2800" dirty="0" smtClean="0">
                <a:solidFill>
                  <a:schemeClr val="bg1"/>
                </a:solidFill>
              </a:rPr>
              <a:t>طريقة الدائرة لها تأثير ايجابي على اصدار الاستجابات </a:t>
            </a:r>
            <a:r>
              <a:rPr lang="ar-LY" sz="2800" dirty="0" err="1" smtClean="0">
                <a:solidFill>
                  <a:schemeClr val="bg1"/>
                </a:solidFill>
              </a:rPr>
              <a:t>المرغوبة </a:t>
            </a:r>
            <a:r>
              <a:rPr lang="ar-LY" sz="2800" dirty="0" smtClean="0">
                <a:solidFill>
                  <a:schemeClr val="bg1"/>
                </a:solidFill>
              </a:rPr>
              <a:t>، طريقة المجموعات لها أيضاً تأثير ايجابي على الاستجابات المرغوبة </a:t>
            </a:r>
            <a:r>
              <a:rPr lang="ar-SA" sz="2800" dirty="0" smtClean="0">
                <a:solidFill>
                  <a:schemeClr val="bg1"/>
                </a:solidFill>
              </a:rPr>
              <a:t>و ا</a:t>
            </a:r>
            <a:r>
              <a:rPr lang="ar-LY" sz="2800" dirty="0" err="1" smtClean="0">
                <a:solidFill>
                  <a:schemeClr val="bg1"/>
                </a:solidFill>
              </a:rPr>
              <a:t>لسلوكات</a:t>
            </a:r>
            <a:r>
              <a:rPr lang="ar-LY" sz="2800" dirty="0" smtClean="0">
                <a:solidFill>
                  <a:schemeClr val="bg1"/>
                </a:solidFill>
              </a:rPr>
              <a:t> المرغوبة بينما</a:t>
            </a:r>
            <a:r>
              <a:rPr lang="en-GB" sz="2800" dirty="0" smtClean="0">
                <a:solidFill>
                  <a:schemeClr val="bg1"/>
                </a:solidFill>
              </a:rPr>
              <a:t> </a:t>
            </a:r>
            <a:r>
              <a:rPr lang="ar-LY" sz="2800" dirty="0" smtClean="0">
                <a:solidFill>
                  <a:schemeClr val="bg1"/>
                </a:solidFill>
              </a:rPr>
              <a:t>العكس ظهر في طريقة الصفوف</a:t>
            </a:r>
            <a:r>
              <a:rPr lang="ar-SA" sz="2800" dirty="0" smtClean="0">
                <a:solidFill>
                  <a:schemeClr val="bg1"/>
                </a:solidFill>
              </a:rPr>
              <a:t> </a:t>
            </a:r>
            <a:r>
              <a:rPr lang="ar-SA" sz="2800" dirty="0" err="1" smtClean="0">
                <a:solidFill>
                  <a:schemeClr val="bg1"/>
                </a:solidFill>
              </a:rPr>
              <a:t>(</a:t>
            </a:r>
            <a:r>
              <a:rPr lang="en-GB" sz="2800" dirty="0" err="1" smtClean="0">
                <a:solidFill>
                  <a:schemeClr val="bg1"/>
                </a:solidFill>
              </a:rPr>
              <a:t>Rosenfield</a:t>
            </a:r>
            <a:r>
              <a:rPr lang="en-GB" sz="2800" dirty="0" smtClean="0">
                <a:solidFill>
                  <a:schemeClr val="bg1"/>
                </a:solidFill>
              </a:rPr>
              <a:t>, </a:t>
            </a:r>
            <a:r>
              <a:rPr lang="en-GB" sz="2800" dirty="0" err="1" smtClean="0">
                <a:solidFill>
                  <a:schemeClr val="bg1"/>
                </a:solidFill>
              </a:rPr>
              <a:t>Lambert,Black</a:t>
            </a:r>
            <a:r>
              <a:rPr lang="en-GB" sz="2800" dirty="0" smtClean="0">
                <a:solidFill>
                  <a:schemeClr val="bg1"/>
                </a:solidFill>
              </a:rPr>
              <a:t>, 1985</a:t>
            </a:r>
            <a:r>
              <a:rPr lang="ar-SA" sz="2800" dirty="0" err="1" smtClean="0">
                <a:solidFill>
                  <a:schemeClr val="bg1"/>
                </a:solidFill>
              </a:rPr>
              <a:t>)</a:t>
            </a:r>
            <a:endParaRPr lang="ar-SA" sz="2800" dirty="0" smtClean="0">
              <a:solidFill>
                <a:schemeClr val="bg1"/>
              </a:solidFill>
            </a:endParaRPr>
          </a:p>
          <a:p>
            <a:endParaRPr lang="en-GB" sz="2800" dirty="0"/>
          </a:p>
        </p:txBody>
      </p:sp>
      <p:sp>
        <p:nvSpPr>
          <p:cNvPr id="4" name="عنصر نائب للتاريخ 3"/>
          <p:cNvSpPr>
            <a:spLocks noGrp="1"/>
          </p:cNvSpPr>
          <p:nvPr>
            <p:ph type="dt" sz="half" idx="10"/>
          </p:nvPr>
        </p:nvSpPr>
        <p:spPr/>
        <p:txBody>
          <a:bodyPr/>
          <a:lstStyle/>
          <a:p>
            <a:r>
              <a:rPr lang="en-US" smtClean="0"/>
              <a:t>30/03/2012</a:t>
            </a:r>
            <a:endParaRPr lang="en-GB"/>
          </a:p>
        </p:txBody>
      </p:sp>
      <p:sp>
        <p:nvSpPr>
          <p:cNvPr id="5" name="عنصر نائب للتذييل 4"/>
          <p:cNvSpPr>
            <a:spLocks noGrp="1"/>
          </p:cNvSpPr>
          <p:nvPr>
            <p:ph type="ftr" sz="quarter" idx="11"/>
          </p:nvPr>
        </p:nvSpPr>
        <p:spPr/>
        <p:txBody>
          <a:bodyPr/>
          <a:lstStyle/>
          <a:p>
            <a:r>
              <a:rPr lang="en-GB" smtClean="0"/>
              <a:t>Abeer Alharbi</a:t>
            </a:r>
            <a:endParaRPr lang="en-GB"/>
          </a:p>
        </p:txBody>
      </p:sp>
      <p:sp>
        <p:nvSpPr>
          <p:cNvPr id="6" name="عنصر نائب لرقم الشريحة 5"/>
          <p:cNvSpPr>
            <a:spLocks noGrp="1"/>
          </p:cNvSpPr>
          <p:nvPr>
            <p:ph type="sldNum" sz="quarter" idx="12"/>
          </p:nvPr>
        </p:nvSpPr>
        <p:spPr/>
        <p:txBody>
          <a:bodyPr/>
          <a:lstStyle/>
          <a:p>
            <a:fld id="{D8903E8A-E245-4174-8E01-CA9EEE27BBFE}" type="slidenum">
              <a:rPr lang="en-GB" smtClean="0"/>
              <a:pPr/>
              <a:t>8</a:t>
            </a:fld>
            <a:endParaRPr lang="en-GB"/>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269776"/>
            <a:ext cx="8424936" cy="1143000"/>
          </a:xfrm>
        </p:spPr>
        <p:txBody>
          <a:bodyPr>
            <a:noAutofit/>
          </a:bodyPr>
          <a:lstStyle/>
          <a:p>
            <a:pPr algn="ctr"/>
            <a:r>
              <a:rPr lang="ar-SA" sz="3600" b="1" dirty="0" smtClean="0">
                <a:solidFill>
                  <a:srgbClr val="FF6699"/>
                </a:solidFill>
              </a:rPr>
              <a:t>العلاقات الايجابية بين المعلمين و المتعلمين</a:t>
            </a:r>
            <a:br>
              <a:rPr lang="ar-SA" sz="3600" b="1" dirty="0" smtClean="0">
                <a:solidFill>
                  <a:srgbClr val="FF6699"/>
                </a:solidFill>
              </a:rPr>
            </a:br>
            <a:r>
              <a:rPr lang="en-GB" sz="3600" b="1" dirty="0" smtClean="0">
                <a:solidFill>
                  <a:srgbClr val="FF6699"/>
                </a:solidFill>
              </a:rPr>
              <a:t>positive relationships between teachers and learners </a:t>
            </a:r>
            <a:r>
              <a:rPr lang="ar-SA" sz="3600" b="1" dirty="0" smtClean="0">
                <a:solidFill>
                  <a:srgbClr val="FF6699"/>
                </a:solidFill>
              </a:rPr>
              <a:t> </a:t>
            </a:r>
            <a:endParaRPr lang="en-GB" sz="3600" b="1" dirty="0">
              <a:solidFill>
                <a:srgbClr val="FF6699"/>
              </a:solidFill>
            </a:endParaRPr>
          </a:p>
        </p:txBody>
      </p:sp>
      <p:sp>
        <p:nvSpPr>
          <p:cNvPr id="3" name="Content Placeholder 2"/>
          <p:cNvSpPr>
            <a:spLocks noGrp="1"/>
          </p:cNvSpPr>
          <p:nvPr>
            <p:ph sz="quarter" idx="1"/>
          </p:nvPr>
        </p:nvSpPr>
        <p:spPr>
          <a:xfrm>
            <a:off x="179512" y="1700808"/>
            <a:ext cx="8712968" cy="4493096"/>
          </a:xfrm>
        </p:spPr>
        <p:txBody>
          <a:bodyPr>
            <a:noAutofit/>
          </a:bodyPr>
          <a:lstStyle/>
          <a:p>
            <a:pPr algn="r" rtl="1">
              <a:buNone/>
            </a:pPr>
            <a:r>
              <a:rPr lang="en-GB" sz="2800" dirty="0" err="1" smtClean="0">
                <a:solidFill>
                  <a:schemeClr val="bg1"/>
                </a:solidFill>
              </a:rPr>
              <a:t>Marzano</a:t>
            </a:r>
            <a:r>
              <a:rPr lang="ar-LY" sz="2800" dirty="0" smtClean="0">
                <a:solidFill>
                  <a:schemeClr val="bg1"/>
                </a:solidFill>
              </a:rPr>
              <a:t> (2003) بفحص 100 دراسة اكتشف ان ادارة الصف الأفضل ترجع للعلاقات الإيجابية بين المعلم و الطالب.</a:t>
            </a:r>
            <a:endParaRPr lang="en-GB" sz="2800" dirty="0" smtClean="0">
              <a:solidFill>
                <a:schemeClr val="bg1"/>
              </a:solidFill>
            </a:endParaRPr>
          </a:p>
          <a:p>
            <a:pPr algn="r" rtl="1"/>
            <a:r>
              <a:rPr lang="ar-LY" sz="2800" dirty="0" smtClean="0">
                <a:solidFill>
                  <a:schemeClr val="bg1"/>
                </a:solidFill>
              </a:rPr>
              <a:t> هذه العلاقات الإيجابية راج</a:t>
            </a:r>
            <a:r>
              <a:rPr lang="ar-SA" sz="2800" dirty="0" smtClean="0">
                <a:solidFill>
                  <a:schemeClr val="bg1"/>
                </a:solidFill>
              </a:rPr>
              <a:t>ع</a:t>
            </a:r>
            <a:r>
              <a:rPr lang="ar-LY" sz="2800" dirty="0" smtClean="0">
                <a:solidFill>
                  <a:schemeClr val="bg1"/>
                </a:solidFill>
              </a:rPr>
              <a:t>ه بالدرجة الأولى لمعلم قائد و متحكم من خلال :</a:t>
            </a:r>
          </a:p>
          <a:p>
            <a:pPr marL="834390" lvl="1" indent="-514350" algn="r" rtl="1">
              <a:buFont typeface="+mj-lt"/>
              <a:buAutoNum type="arabicPeriod"/>
            </a:pPr>
            <a:r>
              <a:rPr lang="ar-LY" sz="2800" dirty="0" smtClean="0">
                <a:solidFill>
                  <a:schemeClr val="bg1"/>
                </a:solidFill>
              </a:rPr>
              <a:t>إيجاد قوانين الفصل أو تحديد التوقعات والنتائج المترتبة:</a:t>
            </a:r>
            <a:endParaRPr lang="en-GB" sz="2800" dirty="0" smtClean="0">
              <a:solidFill>
                <a:schemeClr val="bg1"/>
              </a:solidFill>
            </a:endParaRPr>
          </a:p>
          <a:p>
            <a:pPr marL="1154430" lvl="2" indent="-514350" algn="r" rtl="1"/>
            <a:r>
              <a:rPr lang="ar-LY" sz="2800" dirty="0" smtClean="0">
                <a:solidFill>
                  <a:schemeClr val="bg1"/>
                </a:solidFill>
              </a:rPr>
              <a:t> استخدام التلميحات للتذكير بالقوانين</a:t>
            </a:r>
          </a:p>
          <a:p>
            <a:pPr marL="1154430" lvl="2" indent="-514350" algn="r" rtl="1"/>
            <a:r>
              <a:rPr lang="ar-LY" sz="2800" dirty="0" smtClean="0">
                <a:solidFill>
                  <a:schemeClr val="bg1"/>
                </a:solidFill>
              </a:rPr>
              <a:t> استخدام اللغة اللفظية او الجسدية للتنبيه بالسلوكات غير المرغوبة</a:t>
            </a:r>
            <a:endParaRPr lang="en-GB" sz="2800" dirty="0" smtClean="0">
              <a:solidFill>
                <a:schemeClr val="bg1"/>
              </a:solidFill>
            </a:endParaRPr>
          </a:p>
          <a:p>
            <a:pPr marL="1154430" lvl="2" indent="-514350" algn="r" rtl="1"/>
            <a:r>
              <a:rPr lang="ar-LY" sz="2800" dirty="0" smtClean="0">
                <a:solidFill>
                  <a:schemeClr val="bg1"/>
                </a:solidFill>
              </a:rPr>
              <a:t>ايجاد نظام لتحميل المجموعة النتائج عند الإخلال بالتوقعات.</a:t>
            </a:r>
          </a:p>
          <a:p>
            <a:pPr marL="1154430" lvl="2" indent="-514350" algn="r" rtl="1"/>
            <a:r>
              <a:rPr lang="ar-LY" sz="2800" dirty="0" smtClean="0">
                <a:solidFill>
                  <a:schemeClr val="bg1"/>
                </a:solidFill>
              </a:rPr>
              <a:t>ايجاد نظام لتعزيز السلوك المرغوب</a:t>
            </a:r>
          </a:p>
          <a:p>
            <a:pPr marL="1154430" lvl="2" indent="-514350" algn="r" rtl="1"/>
            <a:r>
              <a:rPr lang="ar-LY" sz="2800" dirty="0" smtClean="0">
                <a:solidFill>
                  <a:schemeClr val="bg1"/>
                </a:solidFill>
              </a:rPr>
              <a:t>تعاون مع الأسره لأستمرارية هذه التوقعات و النتائج. </a:t>
            </a:r>
          </a:p>
          <a:p>
            <a:pPr algn="r" rtl="1"/>
            <a:endParaRPr lang="ar-LY" sz="2800" dirty="0" smtClean="0"/>
          </a:p>
          <a:p>
            <a:pPr algn="r" rtl="1"/>
            <a:endParaRPr lang="en-GB" sz="2800" dirty="0"/>
          </a:p>
        </p:txBody>
      </p:sp>
      <p:sp>
        <p:nvSpPr>
          <p:cNvPr id="5" name="Slide Number Placeholder 4"/>
          <p:cNvSpPr>
            <a:spLocks noGrp="1"/>
          </p:cNvSpPr>
          <p:nvPr>
            <p:ph type="sldNum" sz="quarter" idx="12"/>
          </p:nvPr>
        </p:nvSpPr>
        <p:spPr/>
        <p:txBody>
          <a:bodyPr>
            <a:normAutofit/>
          </a:bodyPr>
          <a:lstStyle/>
          <a:p>
            <a:fld id="{EA386E25-4D67-4074-8D58-5F9E3ED744AD}" type="slidenum">
              <a:rPr lang="en-GB" smtClean="0"/>
              <a:pPr/>
              <a:t>9</a:t>
            </a:fld>
            <a:endParaRPr lang="en-GB"/>
          </a:p>
        </p:txBody>
      </p:sp>
      <p:sp>
        <p:nvSpPr>
          <p:cNvPr id="6" name="عنصر نائب للتاريخ 5"/>
          <p:cNvSpPr>
            <a:spLocks noGrp="1"/>
          </p:cNvSpPr>
          <p:nvPr>
            <p:ph type="dt" sz="half" idx="10"/>
          </p:nvPr>
        </p:nvSpPr>
        <p:spPr/>
        <p:txBody>
          <a:bodyPr/>
          <a:lstStyle/>
          <a:p>
            <a:r>
              <a:rPr lang="en-US" smtClean="0"/>
              <a:t>30/03/2012</a:t>
            </a:r>
            <a:endParaRPr lang="en-GB"/>
          </a:p>
        </p:txBody>
      </p:sp>
      <p:sp>
        <p:nvSpPr>
          <p:cNvPr id="7" name="عنصر نائب للتذييل 6"/>
          <p:cNvSpPr>
            <a:spLocks noGrp="1"/>
          </p:cNvSpPr>
          <p:nvPr>
            <p:ph type="ftr" sz="quarter" idx="11"/>
          </p:nvPr>
        </p:nvSpPr>
        <p:spPr/>
        <p:txBody>
          <a:bodyPr/>
          <a:lstStyle/>
          <a:p>
            <a:r>
              <a:rPr lang="en-GB" smtClean="0"/>
              <a:t>Abeer Alharbi</a:t>
            </a:r>
            <a:endParaRPr lang="en-GB"/>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1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1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1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1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down)">
                                      <p:cBhvr>
                                        <p:cTn id="42"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تقنية">
  <a:themeElements>
    <a:clrScheme name="تقنية">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Office كلاسيكي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تقنية">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607</TotalTime>
  <Words>2249</Words>
  <Application>Microsoft Office PowerPoint</Application>
  <PresentationFormat>عرض على الشاشة (3:4)‏</PresentationFormat>
  <Paragraphs>387</Paragraphs>
  <Slides>43</Slides>
  <Notes>0</Notes>
  <HiddenSlides>0</HiddenSlides>
  <MMClips>0</MMClips>
  <ScaleCrop>false</ScaleCrop>
  <HeadingPairs>
    <vt:vector size="4" baseType="variant">
      <vt:variant>
        <vt:lpstr>سمة</vt:lpstr>
      </vt:variant>
      <vt:variant>
        <vt:i4>1</vt:i4>
      </vt:variant>
      <vt:variant>
        <vt:lpstr>عناوين الشرائح</vt:lpstr>
      </vt:variant>
      <vt:variant>
        <vt:i4>43</vt:i4>
      </vt:variant>
    </vt:vector>
  </HeadingPairs>
  <TitlesOfParts>
    <vt:vector size="44" baseType="lpstr">
      <vt:lpstr>تقنية</vt:lpstr>
      <vt:lpstr>إدارة و ضبط السلوك  المشكل management and modification of troubled behaviour </vt:lpstr>
      <vt:lpstr>نشاط -1- activity -1- </vt:lpstr>
      <vt:lpstr>الفرق بين إدارة و ضبط الصف difference between behaviour management and regulation   </vt:lpstr>
      <vt:lpstr>الاستراتيجيات الوقائية   Preventative strategies   </vt:lpstr>
      <vt:lpstr>الاستراتيجيات الوقائية   Preventative strategies   </vt:lpstr>
      <vt:lpstr>الاستراتيجيات الوقائية   Preventative strategies   </vt:lpstr>
      <vt:lpstr>الاستراتيجيات الوقائية   Preventative strategies   </vt:lpstr>
      <vt:lpstr>ماهي أفضل طريقة لإدارة الأعمال المقعدية؟ what is the best method to manage  seated activities ?  </vt:lpstr>
      <vt:lpstr>العلاقات الايجابية بين المعلمين و المتعلمين positive relationships between teachers and learners  </vt:lpstr>
      <vt:lpstr>العلاقات الايجابية بين المعلمين و المتعلمين positive relationships between teachers and learners  </vt:lpstr>
      <vt:lpstr>العلاقات الايجابية بين المعلمين و المتعلمين positive relationships between teachers and learners  </vt:lpstr>
      <vt:lpstr>العلاقات الايجابية بين المعلمين و المتعلمين positive relationships between teachers and learners  </vt:lpstr>
      <vt:lpstr>العلاقات الايجابية بين المعلمين و المتعلمين positive relationships between teachers and learners  </vt:lpstr>
      <vt:lpstr>العلاقات الايجابية بين المعلمين و المتعلمين positive relationships between teachers and learners  </vt:lpstr>
      <vt:lpstr>العلاقات الايجابية بين المعلمين و المتعلمين positive relationships between teachers and learners  </vt:lpstr>
      <vt:lpstr>العلاقات الايجابية بين المعلمين و المتعلمين positive relationships between teachers and learners  </vt:lpstr>
      <vt:lpstr>العلاقات الايجابية بين المعلمين و المتعلمين positive relationships between teachers and learners  </vt:lpstr>
      <vt:lpstr>نشاط -2- Activity -2-</vt:lpstr>
      <vt:lpstr>التفاعل اللفظي داخل الصف الدراسي verbal interaction in the classroom </vt:lpstr>
      <vt:lpstr>التفاعل اللفظي داخل الصف الدراسي verbal interaction in the classroom </vt:lpstr>
      <vt:lpstr>مراحل التفاعل اللفظي داخل الصف الدراسي phases of verbal interaction in the classroom </vt:lpstr>
      <vt:lpstr>الاستراتيجيات العلاجية remedial strategies  </vt:lpstr>
      <vt:lpstr>الاستراتيجيات العلاجية remedial strategies  </vt:lpstr>
      <vt:lpstr>التفاعل القهري مقابل التفاعل التبادلي  coercive interaction vs. reciprocal interaction</vt:lpstr>
      <vt:lpstr>الشريحة 25</vt:lpstr>
      <vt:lpstr>الشريحة 26</vt:lpstr>
      <vt:lpstr>الشريحة 27</vt:lpstr>
      <vt:lpstr>الشريحة 28</vt:lpstr>
      <vt:lpstr>الشريحة 29</vt:lpstr>
      <vt:lpstr>الشريحة 30</vt:lpstr>
      <vt:lpstr>الشريحة 31</vt:lpstr>
      <vt:lpstr>الشريحة 32</vt:lpstr>
      <vt:lpstr>الشريحة 33</vt:lpstr>
      <vt:lpstr>الشريحة 34</vt:lpstr>
      <vt:lpstr>الشريحة 35</vt:lpstr>
      <vt:lpstr>ضبط الذات  self-control </vt:lpstr>
      <vt:lpstr> استراتيجيات ضبط الذات  self-control strategies </vt:lpstr>
      <vt:lpstr>أساليب ضبط الذات   self-control methods</vt:lpstr>
      <vt:lpstr> خطوات عملية ضبط الذات   steps of self-control process </vt:lpstr>
      <vt:lpstr>عوائق الضبط الذاتي self-control barriers  </vt:lpstr>
      <vt:lpstr>قائمة المراجع </vt:lpstr>
      <vt:lpstr>قائمة المراجع </vt:lpstr>
      <vt:lpstr>قائمة المراجع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إدارة و ضبط السلوك  المشكل management and modification of problemed behaviour</dc:title>
  <dc:creator>Abeer</dc:creator>
  <cp:lastModifiedBy>Abeer </cp:lastModifiedBy>
  <cp:revision>67</cp:revision>
  <dcterms:created xsi:type="dcterms:W3CDTF">2012-03-30T09:14:11Z</dcterms:created>
  <dcterms:modified xsi:type="dcterms:W3CDTF">2016-02-19T07:53:07Z</dcterms:modified>
</cp:coreProperties>
</file>